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kPRA0W1kECg&amp;t=39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12: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Exempel och problemlösning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7497233" y="283633"/>
            <a:ext cx="12877801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algn="l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Quicksort </a:t>
            </a: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sz="5500">
                <a:solidFill>
                  <a:srgbClr val="00882B"/>
                </a:solidFill>
                <a:latin typeface="Helvetica"/>
                <a:ea typeface="Helvetica"/>
                <a:cs typeface="Helvetica"/>
                <a:sym typeface="Helvetica"/>
              </a:rPr>
              <a:t>utan debug kod</a:t>
            </a:r>
          </a:p>
        </p:txBody>
      </p:sp>
      <p:sp>
        <p:nvSpPr>
          <p:cNvPr id="92" name="Shape 92"/>
          <p:cNvSpPr/>
          <p:nvPr/>
        </p:nvSpPr>
        <p:spPr>
          <a:xfrm>
            <a:off x="568435" y="722052"/>
            <a:ext cx="6363842" cy="8157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public class Quicksort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void swap(int i, int j, int[]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ti = arr[i];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tj = arr[j];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arr[i] = tj;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arr[j] = ti;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int partition(int b, int e, int[]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k = arr[b];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i = b+1;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j = e;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while (i &lt; j)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if (arr[i] &lt; k)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i = i+1;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 else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swap(i,j-1,arr);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j = j-1;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swap(b,i-1,arr); 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i-1;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void qsortAux(int b, int e, int[]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if (b+1 &lt; e)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int k = partition(b,e,arr);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qsortAux(b,k,arr);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qsortAux(k+1,e,arr);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static void qsort(int[]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qsortAux(0,arr.length,arr);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int[] arr = { 3, 1, 5, 4, 6, 2, 8, -3, 15, 67 };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System.out.println("\nBefore qsort:");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for (int k=0;k&lt;arr.length;k++)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System.out.println("  arr["+k+"] = " + arr[k]);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qsort(arr);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System.out.println("\nAfter qsort:");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for (int k=0;k&lt;arr.length;k++)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System.out.println("  arr["+k+"] = " + arr[k]);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7489494" y="461433"/>
            <a:ext cx="12860140" cy="300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l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Quicksort </a:t>
            </a:r>
            <a:r>
              <a:rPr sz="5500">
                <a:solidFill>
                  <a:srgbClr val="0365C0"/>
                </a:solidFill>
                <a:latin typeface="Helvetica"/>
                <a:ea typeface="Helvetica"/>
                <a:cs typeface="Helvetica"/>
                <a:sym typeface="Helvetica"/>
              </a:rPr>
              <a:t>som</a:t>
            </a: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sz="5500">
                <a:solidFill>
                  <a:srgbClr val="0365C0"/>
                </a:solidFill>
                <a:latin typeface="Helvetica"/>
                <a:ea typeface="Helvetica"/>
                <a:cs typeface="Helvetica"/>
                <a:sym typeface="Helvetica"/>
              </a:rPr>
              <a:t>sorterar Objekt</a:t>
            </a:r>
          </a:p>
        </p:txBody>
      </p:sp>
      <p:sp>
        <p:nvSpPr>
          <p:cNvPr id="95" name="Shape 95"/>
          <p:cNvSpPr/>
          <p:nvPr/>
        </p:nvSpPr>
        <p:spPr>
          <a:xfrm>
            <a:off x="568435" y="722052"/>
            <a:ext cx="6363842" cy="8614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public class QuicksortOO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void swap(int i, int j,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ti = arr[i];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tj = arr[j];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arr[i] = tj;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arr[j] = ti;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int partition(int b, int e,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k = arr[b];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i = b+1;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int j = e;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while (i &lt; j)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if (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arr[i].compareTo(k) &lt; 0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i = i+1;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 else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swap(i,j-1,arr);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j = j-1;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swap(b,i-1,arr); 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i-1;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static void qsortAux(int b, int e,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if (b+1 &lt; e)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int k = partition(b,e,arr);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qsortAux(b,k,arr);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qsortAux(k+1,e,arr);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static void qsort(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[] arr)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qsortAux(0,arr.length,arr);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Circle[] arr = {</a:t>
            </a:r>
            <a:endParaRPr b="1"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new Circle(3), new Circle(1), new Circle(5),</a:t>
            </a:r>
            <a:endParaRPr b="1"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new Circle(4), new Circle(6), new Circle(67),</a:t>
            </a:r>
            <a:endParaRPr b="1"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      new Circle(8), new Circle(15), new Circle(2) };</a:t>
            </a:r>
            <a:endParaRPr b="1"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System.out.println("\nBefore qsort:");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for (int k=0;k&lt;arr.length;k++)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System.out.println("  arr["+k+"] = " + arr[k]);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qsort(arr);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System.out.println("\nAfter qsort:");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for (int k=0;k&lt;arr.length;k++)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System.out.println("  arr["+k+"] = " + arr[k]);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System.out.println("");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7553435" y="2500052"/>
            <a:ext cx="6363842" cy="2975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Circle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implements Comparable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int radius;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Circle(int radius)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this.radius = radius;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String toString()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"&lt;&lt; circle with radius " + radius + " &gt;&gt;";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int compareTo(Object o)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if (o instanceof Circle)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Circle other = (Circle)o;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int otherRadius = other.radius;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return this.radius - other.radius;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return 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99" name="Group 99"/>
          <p:cNvGrpSpPr/>
          <p:nvPr/>
        </p:nvGrpSpPr>
        <p:grpSpPr>
          <a:xfrm>
            <a:off x="7549611" y="5534055"/>
            <a:ext cx="9980765" cy="3908127"/>
            <a:chOff x="0" y="0"/>
            <a:chExt cx="9980764" cy="3908125"/>
          </a:xfrm>
        </p:grpSpPr>
        <p:sp>
          <p:nvSpPr>
            <p:cNvPr id="97" name="Shape 97"/>
            <p:cNvSpPr/>
            <p:nvPr/>
          </p:nvSpPr>
          <p:spPr>
            <a:xfrm>
              <a:off x="219724" y="475429"/>
              <a:ext cx="6363842" cy="34326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Before qsort: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arr[0] = &lt;&lt; circle with radius 3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arr[1] = &lt;&lt; circle with radius 1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arr[2] = &lt;&lt; circle with radius 5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arr[3] = &lt;&lt; circle with radius 4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arr[4] = &lt;&lt; circle with radius 6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arr[5] = &lt;&lt; circle with radius 67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arr[6] = &lt;&lt; circle with radius 8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arr[7] = &lt;&lt; circle with radius 15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arr[8] = &lt;&lt; circle with radius 2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After qsort: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arr[0] = &lt;&lt; circle with radius 1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arr[1] = &lt;&lt; circle with radius 2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arr[2] = &lt;&lt; circle with radius 3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arr[3] = &lt;&lt; circle with radius 4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arr[4] = &lt;&lt; circle with radius 5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arr[5] = &lt;&lt; circle with radius 6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arr[6] = &lt;&lt; circle with radius 8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arr[7] = &lt;&lt; circle with radius 15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1000">
                  <a:solidFill>
                    <a:srgbClr val="773F9B"/>
                  </a:solidFill>
                  <a:latin typeface="Consolas"/>
                  <a:ea typeface="Consolas"/>
                  <a:cs typeface="Consolas"/>
                  <a:sym typeface="Consolas"/>
                </a:rPr>
                <a:t>  arr[8] = &lt;&lt; circle with radius 67 &gt;&gt;</a:t>
              </a:r>
              <a:endParaRPr b="1" sz="1000">
                <a:solidFill>
                  <a:srgbClr val="773F9B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0" y="0"/>
              <a:ext cx="9980765" cy="39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000">
                  <a:solidFill>
                    <a:srgbClr val="773F9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000">
                  <a:solidFill>
                    <a:srgbClr val="773F9B"/>
                  </a:solidFill>
                </a:rPr>
                <a:t>Utskrift:</a:t>
              </a:r>
            </a:p>
          </p:txBody>
        </p:sp>
      </p:grpSp>
    </p:spTree>
  </p:cSld>
  <p:clrMapOvr>
    <a:masterClrMapping/>
  </p:clrMapOvr>
  <p:transition spd="fast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2656258" y="3353889"/>
            <a:ext cx="9238524" cy="144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int mängd/set </a:t>
            </a:r>
            <a:r>
              <a:rPr sz="2800">
                <a:solidFill>
                  <a:srgbClr val="53585F"/>
                </a:solidFill>
                <a:latin typeface="Gill Sans"/>
                <a:ea typeface="Gill Sans"/>
                <a:cs typeface="Gill Sans"/>
                <a:sym typeface="Gill Sans"/>
              </a:rPr>
              <a:t>(att skriva klass, arrays, testning)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testning av Goldbachs hypotes </a:t>
            </a:r>
            <a:r>
              <a:rPr sz="2800">
                <a:solidFill>
                  <a:srgbClr val="53585F"/>
                </a:solidFill>
                <a:latin typeface="Gill Sans"/>
                <a:ea typeface="Gill Sans"/>
                <a:cs typeface="Gill Sans"/>
                <a:sym typeface="Gill Sans"/>
              </a:rPr>
              <a:t>(arrays)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quicksort</a:t>
            </a:r>
            <a:r>
              <a:rPr sz="2800">
                <a:solidFill>
                  <a:srgbClr val="53585F"/>
                </a:solidFill>
                <a:latin typeface="Gill Sans"/>
                <a:ea typeface="Gill Sans"/>
                <a:cs typeface="Gill Sans"/>
                <a:sym typeface="Gill Sans"/>
              </a:rPr>
              <a:t> (arrays, rekursion)</a:t>
            </a:r>
          </a:p>
        </p:txBody>
      </p:sp>
      <p:sp>
        <p:nvSpPr>
          <p:cNvPr id="43" name="Shape 43"/>
          <p:cNvSpPr/>
          <p:nvPr/>
        </p:nvSpPr>
        <p:spPr>
          <a:xfrm>
            <a:off x="2465377" y="2710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73F9B"/>
                </a:solidFill>
              </a:rPr>
              <a:t>Problemlösning, dvs hur man “ska tänka” för att hitta lösning</a:t>
            </a:r>
          </a:p>
        </p:txBody>
      </p:sp>
      <p:sp>
        <p:nvSpPr>
          <p:cNvPr id="44" name="Shape 4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Idag</a:t>
            </a:r>
          </a:p>
        </p:txBody>
      </p:sp>
      <p:sp>
        <p:nvSpPr>
          <p:cNvPr id="45" name="Shape 45"/>
          <p:cNvSpPr/>
          <p:nvPr/>
        </p:nvSpPr>
        <p:spPr>
          <a:xfrm>
            <a:off x="2465377" y="8044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Nästa två föreläsningar: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swing, grafik, händelser</a:t>
            </a: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;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läs kap 19</a:t>
            </a:r>
          </a:p>
        </p:txBody>
      </p:sp>
      <p:sp>
        <p:nvSpPr>
          <p:cNvPr id="46" name="Shape 46"/>
          <p:cNvSpPr/>
          <p:nvPr/>
        </p:nvSpPr>
        <p:spPr>
          <a:xfrm>
            <a:off x="2465377" y="5504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Idag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skriver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vi koden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interaktivt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 </a:t>
            </a:r>
          </a:p>
        </p:txBody>
      </p:sp>
      <p:sp>
        <p:nvSpPr>
          <p:cNvPr id="47" name="Shape 47"/>
          <p:cNvSpPr/>
          <p:nvPr/>
        </p:nvSpPr>
        <p:spPr>
          <a:xfrm>
            <a:off x="2465377" y="6012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Kom med förslag. Fråga frågor!</a:t>
            </a:r>
          </a:p>
        </p:txBody>
      </p:sp>
      <p:sp>
        <p:nvSpPr>
          <p:cNvPr id="48" name="Shape 48"/>
          <p:cNvSpPr/>
          <p:nvPr/>
        </p:nvSpPr>
        <p:spPr>
          <a:xfrm>
            <a:off x="7217040" y="5509581"/>
            <a:ext cx="5511007" cy="1012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408" y="0"/>
                </a:moveTo>
                <a:cubicBezTo>
                  <a:pt x="3269" y="0"/>
                  <a:pt x="3156" y="612"/>
                  <a:pt x="3156" y="1371"/>
                </a:cubicBezTo>
                <a:lnTo>
                  <a:pt x="3156" y="3276"/>
                </a:lnTo>
                <a:lnTo>
                  <a:pt x="0" y="6026"/>
                </a:lnTo>
                <a:lnTo>
                  <a:pt x="3156" y="8777"/>
                </a:lnTo>
                <a:lnTo>
                  <a:pt x="3156" y="20229"/>
                </a:lnTo>
                <a:cubicBezTo>
                  <a:pt x="3156" y="20988"/>
                  <a:pt x="3269" y="21600"/>
                  <a:pt x="3408" y="21600"/>
                </a:cubicBezTo>
                <a:lnTo>
                  <a:pt x="21348" y="21600"/>
                </a:lnTo>
                <a:cubicBezTo>
                  <a:pt x="21488" y="21600"/>
                  <a:pt x="21600" y="20988"/>
                  <a:pt x="21600" y="20229"/>
                </a:cubicBezTo>
                <a:lnTo>
                  <a:pt x="21600" y="1371"/>
                </a:lnTo>
                <a:cubicBezTo>
                  <a:pt x="21600" y="612"/>
                  <a:pt x="21488" y="0"/>
                  <a:pt x="21348" y="0"/>
                </a:cubicBezTo>
                <a:lnTo>
                  <a:pt x="340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Koden som skrivs kommer upp på websidan efter lektionen.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" grpId="5"/>
      <p:bldP build="whole" bldLvl="1" animBg="1" rev="0" advAuto="0" spid="47" grpId="3"/>
      <p:bldP build="whole" bldLvl="1" animBg="1" rev="0" advAuto="0" spid="46" grpId="2"/>
      <p:bldP build="whole" bldLvl="1" animBg="1" rev="0" advAuto="0" spid="42" grpId="1"/>
      <p:bldP build="whole" bldLvl="1" animBg="1" rev="0" advAuto="0" spid="48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IntSet</a:t>
            </a:r>
          </a:p>
        </p:txBody>
      </p:sp>
      <p:sp>
        <p:nvSpPr>
          <p:cNvPr id="51" name="Shape 51"/>
          <p:cNvSpPr/>
          <p:nvPr/>
        </p:nvSpPr>
        <p:spPr>
          <a:xfrm>
            <a:off x="2520002" y="1985971"/>
            <a:ext cx="10758796" cy="5608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/** This class creates *immutable* objects that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* represent sets of integer numbers. */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IntSet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solidFill>
                <a:srgbClr val="FF26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 b="1" sz="2000">
              <a:solidFill>
                <a:srgbClr val="FF26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/** Creates a new IntSet object containing the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* integers that appear in the content array. */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IntSet(int[] content)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00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      // ...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/** Returns true if n is a member of the set, 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* otherwise it returns false. */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boolean hasInt(int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00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       // ...</a:t>
            </a:r>
            <a:endParaRPr b="1" sz="2000">
              <a:solidFill>
                <a:srgbClr val="FF26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2" name="Shape 52"/>
          <p:cNvSpPr/>
          <p:nvPr/>
        </p:nvSpPr>
        <p:spPr>
          <a:xfrm>
            <a:off x="1830377" y="7790422"/>
            <a:ext cx="9090045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493888" indent="-493888" algn="l">
              <a:buSzPct val="100000"/>
              <a:buAutoNum type="alphaLcParenR" startAt="1"/>
              <a:defRPr sz="1800"/>
            </a:pPr>
            <a:r>
              <a: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implementera</a:t>
            </a: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 klassens metoder  [6 poäng]</a:t>
            </a:r>
            <a:endParaRPr sz="2800">
              <a:solidFill>
                <a:srgbClr val="773F9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493888" indent="-493888" algn="l">
              <a:buSzPct val="100000"/>
              <a:buAutoNum type="alphaLcParenR" startAt="1"/>
              <a:defRPr sz="1800"/>
            </a:pPr>
            <a:r>
              <a: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skriv</a:t>
            </a: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 ett enkelt testprogram  [3 poäng]</a:t>
            </a:r>
            <a:endParaRPr sz="2800">
              <a:solidFill>
                <a:srgbClr val="773F9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493888" indent="-493888" algn="l">
              <a:buSzPct val="100000"/>
              <a:buAutoNum type="alphaLcParenR" startAt="1"/>
              <a:defRPr sz="1800"/>
            </a:pPr>
            <a:r>
              <a: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förklara</a:t>
            </a: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 hur man kan optimera koden  [6 poäng]</a:t>
            </a:r>
          </a:p>
        </p:txBody>
      </p:sp>
    </p:spTree>
  </p:cSld>
  <p:clrMapOvr>
    <a:masterClrMapping/>
  </p:clrMapOvr>
  <p:transition spd="fast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IntSet, del (a)</a:t>
            </a:r>
          </a:p>
        </p:txBody>
      </p:sp>
      <p:sp>
        <p:nvSpPr>
          <p:cNvPr id="55" name="Shape 55"/>
          <p:cNvSpPr/>
          <p:nvPr/>
        </p:nvSpPr>
        <p:spPr>
          <a:xfrm>
            <a:off x="2520002" y="1985971"/>
            <a:ext cx="10758796" cy="7652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IntSet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int[] a; </a:t>
            </a: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// always non-null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IntSet(int[] content)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(content == null)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 = new int[0];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 = new int[content.length];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for (int i=0; i &lt; 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a[i] = content[i];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public boolean hasInt(int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i=0; i &lt; 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if (a[i] ==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return true;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false;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IntSet, del (b)</a:t>
            </a:r>
          </a:p>
        </p:txBody>
      </p:sp>
      <p:sp>
        <p:nvSpPr>
          <p:cNvPr id="58" name="Shape 58"/>
          <p:cNvSpPr/>
          <p:nvPr/>
        </p:nvSpPr>
        <p:spPr>
          <a:xfrm>
            <a:off x="2520002" y="1985971"/>
            <a:ext cx="10758796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arr = {2,6,1,7,9,2,34,7};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IntSet s = new IntSet(arr);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System.out.println("s.hasInt(0) = " + s.hasInt(0));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arr[5]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System.out.println("s.hasInt(0) = " + s.hasInt(0));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System.out.println("s.hasInt(2) = " + s.hasInt(2));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IntSet, del (c)</a:t>
            </a:r>
          </a:p>
        </p:txBody>
      </p:sp>
      <p:sp>
        <p:nvSpPr>
          <p:cNvPr id="61" name="Shape 61"/>
          <p:cNvSpPr/>
          <p:nvPr/>
        </p:nvSpPr>
        <p:spPr>
          <a:xfrm>
            <a:off x="2520002" y="1985971"/>
            <a:ext cx="10758796" cy="6484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IntSet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int[] a; </a:t>
            </a:r>
            <a:r>
              <a:rPr b="1" sz="20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always non-null and sorted</a:t>
            </a:r>
            <a:endParaRPr b="1" sz="20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IntSet(int[] content)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(content == null)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 = new int[0];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 = new int[content.length];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for (int i=0; i &lt; 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a[i] = content[i];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BubbleSort.sort(a);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boolean hasInt(int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BinarySearch.lookup(n,a);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1864244" y="8603222"/>
            <a:ext cx="96481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Obs: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uppgiften krävde inte konkret kod, men här ger jag koden.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Goldbachs hypotes</a:t>
            </a:r>
          </a:p>
        </p:txBody>
      </p:sp>
      <p:sp>
        <p:nvSpPr>
          <p:cNvPr id="65" name="Shape 65"/>
          <p:cNvSpPr/>
          <p:nvPr/>
        </p:nvSpPr>
        <p:spPr>
          <a:xfrm>
            <a:off x="4624377" y="1821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53585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(från övningstenta 2006)</a:t>
            </a:r>
          </a:p>
        </p:txBody>
      </p:sp>
      <p:grpSp>
        <p:nvGrpSpPr>
          <p:cNvPr id="68" name="Group 68"/>
          <p:cNvGrpSpPr/>
          <p:nvPr/>
        </p:nvGrpSpPr>
        <p:grpSpPr>
          <a:xfrm>
            <a:off x="1195377" y="2825294"/>
            <a:ext cx="11067277" cy="1929257"/>
            <a:chOff x="0" y="0"/>
            <a:chExt cx="11067275" cy="1929256"/>
          </a:xfrm>
        </p:grpSpPr>
        <p:sp>
          <p:nvSpPr>
            <p:cNvPr id="66" name="Shape 66"/>
            <p:cNvSpPr/>
            <p:nvPr/>
          </p:nvSpPr>
          <p:spPr>
            <a:xfrm>
              <a:off x="445212" y="890425"/>
              <a:ext cx="10622064" cy="10388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 algn="l">
                <a:defRPr i="1"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i="0" sz="1800"/>
              </a:pPr>
              <a:r>
                <a:rPr i="1" sz="2800"/>
                <a:t>“Alla jämna heltal (större än 2) kan skrivas som en summa av två primtal.”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0" y="0"/>
              <a:ext cx="10622063" cy="5936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 algn="l">
                <a:defRPr sz="2800">
                  <a:solidFill>
                    <a:srgbClr val="773F9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773F9B"/>
                  </a:solidFill>
                </a:rPr>
                <a:t>Hypotesen:</a:t>
              </a:r>
            </a:p>
          </p:txBody>
        </p:sp>
      </p:grpSp>
      <p:sp>
        <p:nvSpPr>
          <p:cNvPr id="69" name="Shape 69"/>
          <p:cNvSpPr/>
          <p:nvPr/>
        </p:nvSpPr>
        <p:spPr>
          <a:xfrm>
            <a:off x="1195377" y="4869422"/>
            <a:ext cx="998076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73F9B"/>
                </a:solidFill>
              </a:rPr>
              <a:t>Skriv ett program som kan användas för att testa denna hypotes.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1"/>
      <p:bldP build="whole" bldLvl="1" animBg="1" rev="0" advAuto="0" spid="69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2139002" y="842971"/>
            <a:ext cx="10758796" cy="8821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Goldbach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boolean isPrime(int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i=2;i&lt;n;i++)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if (n % i == 0)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return false;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true;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findSum(int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(n % 2 == 1) { return;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p = (n/4*2)+1; p &gt; 0; p--)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if (isPrime(p) &amp;&amp; isPrime(n-p))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System.out.println(n + " = " + p + " + " + (n-p));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return;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System.out.println("Goldbach was wrong!");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findSum(8);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findSum(50);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findSum(500);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Implementera Quicksort</a:t>
            </a:r>
          </a:p>
        </p:txBody>
      </p:sp>
      <p:sp>
        <p:nvSpPr>
          <p:cNvPr id="74" name="Shape 74"/>
          <p:cNvSpPr/>
          <p:nvPr/>
        </p:nvSpPr>
        <p:spPr>
          <a:xfrm>
            <a:off x="2084377" y="2329422"/>
            <a:ext cx="998076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73F9B"/>
                </a:solidFill>
              </a:rPr>
              <a:t>Så här fungerar Quicksort:</a:t>
            </a:r>
          </a:p>
        </p:txBody>
      </p:sp>
      <p:grpSp>
        <p:nvGrpSpPr>
          <p:cNvPr id="77" name="Group 77"/>
          <p:cNvGrpSpPr/>
          <p:nvPr/>
        </p:nvGrpSpPr>
        <p:grpSpPr>
          <a:xfrm>
            <a:off x="2592377" y="3091422"/>
            <a:ext cx="9980766" cy="1398191"/>
            <a:chOff x="0" y="0"/>
            <a:chExt cx="9980764" cy="1398190"/>
          </a:xfrm>
        </p:grpSpPr>
        <p:sp>
          <p:nvSpPr>
            <p:cNvPr id="75" name="Shape 75"/>
            <p:cNvSpPr/>
            <p:nvPr/>
          </p:nvSpPr>
          <p:spPr>
            <a:xfrm>
              <a:off x="0" y="0"/>
              <a:ext cx="998076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steg 1: 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Välj ett element i arrayn, t.ex. 34.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1601599" y="774700"/>
              <a:ext cx="4616847" cy="623491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34 | 23 | 12 | 78 | 24 | 2 | 89 | 1</a:t>
              </a: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2592377" y="4996422"/>
            <a:ext cx="11022166" cy="1780382"/>
            <a:chOff x="0" y="0"/>
            <a:chExt cx="11022164" cy="1780381"/>
          </a:xfrm>
        </p:grpSpPr>
        <p:sp>
          <p:nvSpPr>
            <p:cNvPr id="78" name="Shape 78"/>
            <p:cNvSpPr/>
            <p:nvPr/>
          </p:nvSpPr>
          <p:spPr>
            <a:xfrm>
              <a:off x="1665198" y="1156890"/>
              <a:ext cx="2777332" cy="623492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23 | 12 | 24 | 2 | 1</a:t>
              </a:r>
            </a:p>
          </p:txBody>
        </p:sp>
        <p:sp>
          <p:nvSpPr>
            <p:cNvPr id="79" name="Shape 79"/>
            <p:cNvSpPr/>
            <p:nvPr/>
          </p:nvSpPr>
          <p:spPr>
            <a:xfrm>
              <a:off x="5263531" y="1156890"/>
              <a:ext cx="1360157" cy="623492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78 | 89</a:t>
              </a:r>
            </a:p>
          </p:txBody>
        </p:sp>
        <p:sp>
          <p:nvSpPr>
            <p:cNvPr id="80" name="Shape 80"/>
            <p:cNvSpPr/>
            <p:nvPr/>
          </p:nvSpPr>
          <p:spPr>
            <a:xfrm>
              <a:off x="4518464" y="1156890"/>
              <a:ext cx="643733" cy="623492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34</a:t>
              </a:r>
            </a:p>
          </p:txBody>
        </p:sp>
        <p:sp>
          <p:nvSpPr>
            <p:cNvPr id="81" name="Shape 81"/>
            <p:cNvSpPr/>
            <p:nvPr/>
          </p:nvSpPr>
          <p:spPr>
            <a:xfrm>
              <a:off x="1041400" y="0"/>
              <a:ext cx="9980765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Dela arrayn i två: en del med elementen mindre än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34, och en del med de som är större än 34.</a:t>
              </a:r>
            </a:p>
          </p:txBody>
        </p:sp>
        <p:sp>
          <p:nvSpPr>
            <p:cNvPr id="82" name="Shape 82"/>
            <p:cNvSpPr/>
            <p:nvPr/>
          </p:nvSpPr>
          <p:spPr>
            <a:xfrm>
              <a:off x="0" y="0"/>
              <a:ext cx="998076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0882B"/>
                  </a:solidFill>
                </a:rPr>
                <a:t>steg 2:</a:t>
              </a:r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2592377" y="7282422"/>
            <a:ext cx="11022165" cy="520701"/>
            <a:chOff x="0" y="0"/>
            <a:chExt cx="11022164" cy="520700"/>
          </a:xfrm>
        </p:grpSpPr>
        <p:sp>
          <p:nvSpPr>
            <p:cNvPr id="84" name="Shape 84"/>
            <p:cNvSpPr/>
            <p:nvPr/>
          </p:nvSpPr>
          <p:spPr>
            <a:xfrm>
              <a:off x="1041399" y="0"/>
              <a:ext cx="9980766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Kör Quicksort rekursivt på de två delarna av arrayn.</a:t>
              </a:r>
            </a:p>
          </p:txBody>
        </p:sp>
        <p:sp>
          <p:nvSpPr>
            <p:cNvPr id="85" name="Shape 85"/>
            <p:cNvSpPr/>
            <p:nvPr/>
          </p:nvSpPr>
          <p:spPr>
            <a:xfrm>
              <a:off x="0" y="0"/>
              <a:ext cx="1360157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0882B"/>
                  </a:solidFill>
                </a:rPr>
                <a:t>steg 3:</a:t>
              </a:r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2084377" y="8552422"/>
            <a:ext cx="9980766" cy="590320"/>
            <a:chOff x="0" y="0"/>
            <a:chExt cx="9980764" cy="590319"/>
          </a:xfrm>
        </p:grpSpPr>
        <p:sp>
          <p:nvSpPr>
            <p:cNvPr id="87" name="Shape 87"/>
            <p:cNvSpPr/>
            <p:nvPr/>
          </p:nvSpPr>
          <p:spPr>
            <a:xfrm>
              <a:off x="981314" y="34036"/>
              <a:ext cx="8194217" cy="5562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u="sng">
                  <a:latin typeface="Gabriola"/>
                  <a:ea typeface="Gabriola"/>
                  <a:cs typeface="Gabriola"/>
                  <a:sym typeface="Gabriola"/>
                  <a:hlinkClick r:id="rId3" invalidUrl="" action="" tgtFrame="" tooltip="" history="1" highlightClick="0" endSnd="0"/>
                </a:rPr>
                <a:t>https://www.youtube.com/watch?v=kPRA0W1kECg&amp;t=39</a:t>
              </a:r>
              <a:r>
                <a:rPr sz="3600">
                  <a:latin typeface="Gabriola"/>
                  <a:ea typeface="Gabriola"/>
                  <a:cs typeface="Gabriola"/>
                  <a:sym typeface="Gabriola"/>
                </a:rPr>
                <a:t> </a:t>
              </a:r>
            </a:p>
          </p:txBody>
        </p:sp>
        <p:sp>
          <p:nvSpPr>
            <p:cNvPr id="88" name="Shape 88"/>
            <p:cNvSpPr/>
            <p:nvPr/>
          </p:nvSpPr>
          <p:spPr>
            <a:xfrm>
              <a:off x="0" y="0"/>
              <a:ext cx="998076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C82506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C82506"/>
                  </a:solidFill>
                </a:rPr>
                <a:t>Video:</a:t>
              </a:r>
            </a:p>
          </p:txBody>
        </p:sp>
      </p:grp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" grpId="4"/>
      <p:bldP build="whole" bldLvl="1" animBg="1" rev="0" advAuto="0" spid="77" grpId="2"/>
      <p:bldP build="whole" bldLvl="1" animBg="1" rev="0" advAuto="0" spid="83" grpId="3"/>
      <p:bldP build="whole" bldLvl="1" animBg="1" rev="0" advAuto="0" spid="89" grpId="5"/>
      <p:bldP build="whole" bldLvl="1" animBg="1" rev="0" advAuto="0" spid="74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