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impedagogy.com/wp/wp-content/uploads/2014/08/Recursionelevator.gif" TargetMode="External"/><Relationship Id="rId3" Type="http://schemas.openxmlformats.org/officeDocument/2006/relationships/hyperlink" Target="http://i.imgur.com/P1Chi6u.gif" TargetMode="External"/><Relationship Id="rId4" Type="http://schemas.openxmlformats.org/officeDocument/2006/relationships/hyperlink" Target="http://media.giphy.com/media/VLNG6LOKeURfG/giphy.gif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en.wikipedia.org/wiki/McCarthy_91_function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i.chzbgr.com/maxW500/7732713984/h2E032A91/" TargetMode="External"/><Relationship Id="rId3" Type="http://schemas.openxmlformats.org/officeDocument/2006/relationships/hyperlink" Target="http://d5lx5634mkgoi.cloudfront.net/wp-content/uploads/2010/02/Slide190.gif" TargetMode="External"/><Relationship Id="rId4" Type="http://schemas.openxmlformats.org/officeDocument/2006/relationships/hyperlink" Target="http://33.media.tumblr.com/142251408fc0a2446612ef96e7cffbe7/tumblr_moltlz3OwO1qz4wpho1_400.gif" TargetMode="Externa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0592537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11: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6400">
                <a:latin typeface="Gill Sans SemiBold"/>
                <a:ea typeface="Gill Sans SemiBold"/>
                <a:cs typeface="Gill Sans SemiBold"/>
                <a:sym typeface="Gill Sans SemiBold"/>
              </a:rPr>
              <a:t>Rekursion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97" name="Shape 97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01" name="Shape 101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04" name="Shape 104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07" name="Shape 107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10" name="Shape 110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11" name="Shape 111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2" name="Shape 112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15" name="Shape 115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18" name="Shape 118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19" name="Shape 119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20" name="Shape 120"/>
          <p:cNvSpPr/>
          <p:nvPr/>
        </p:nvSpPr>
        <p:spPr>
          <a:xfrm>
            <a:off x="7466342" y="6089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21" name="Shape 121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22" name="Shape 122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25" name="Shape 125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28" name="Shape 128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29" name="Shape 129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0" name="Shape 130"/>
          <p:cNvSpPr/>
          <p:nvPr/>
        </p:nvSpPr>
        <p:spPr>
          <a:xfrm>
            <a:off x="7466342" y="6089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31" name="Shape 131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2" name="Shape 132"/>
          <p:cNvSpPr/>
          <p:nvPr/>
        </p:nvSpPr>
        <p:spPr>
          <a:xfrm>
            <a:off x="9244342" y="7613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fac(0)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33" name="Shape 133"/>
          <p:cNvSpPr/>
          <p:nvPr/>
        </p:nvSpPr>
        <p:spPr>
          <a:xfrm>
            <a:off x="9359043" y="7222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4" name="Shape 134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37" name="Shape 137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40" name="Shape 140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41" name="Shape 141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2" name="Shape 142"/>
          <p:cNvSpPr/>
          <p:nvPr/>
        </p:nvSpPr>
        <p:spPr>
          <a:xfrm>
            <a:off x="7466342" y="6089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43" name="Shape 143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4" name="Shape 144"/>
          <p:cNvSpPr/>
          <p:nvPr/>
        </p:nvSpPr>
        <p:spPr>
          <a:xfrm>
            <a:off x="9244342" y="7613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fac(0)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45" name="Shape 145"/>
          <p:cNvSpPr/>
          <p:nvPr/>
        </p:nvSpPr>
        <p:spPr>
          <a:xfrm>
            <a:off x="9359043" y="7222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6" name="Shape 146"/>
          <p:cNvSpPr/>
          <p:nvPr/>
        </p:nvSpPr>
        <p:spPr>
          <a:xfrm>
            <a:off x="11022342" y="9137469"/>
            <a:ext cx="36567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1137043" y="8746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8" name="Shape 148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51" name="Shape 151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54" name="Shape 154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55" name="Shape 155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6" name="Shape 156"/>
          <p:cNvSpPr/>
          <p:nvPr/>
        </p:nvSpPr>
        <p:spPr>
          <a:xfrm>
            <a:off x="7466342" y="6089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57" name="Shape 157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8" name="Shape 158"/>
          <p:cNvSpPr/>
          <p:nvPr/>
        </p:nvSpPr>
        <p:spPr>
          <a:xfrm>
            <a:off x="9244342" y="7613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fac(0)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59" name="Shape 159"/>
          <p:cNvSpPr/>
          <p:nvPr/>
        </p:nvSpPr>
        <p:spPr>
          <a:xfrm>
            <a:off x="9359043" y="7222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0" name="Shape 160"/>
          <p:cNvSpPr/>
          <p:nvPr/>
        </p:nvSpPr>
        <p:spPr>
          <a:xfrm>
            <a:off x="11022342" y="9137469"/>
            <a:ext cx="36567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1137043" y="8746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164" name="Group 164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162" name="Shape 162"/>
            <p:cNvSpPr/>
            <p:nvPr/>
          </p:nvSpPr>
          <p:spPr>
            <a:xfrm>
              <a:off x="-1" y="238717"/>
              <a:ext cx="2745340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3" name="Shape 163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rekursionen går ner </a:t>
              </a:r>
            </a:p>
          </p:txBody>
        </p:sp>
      </p:grpSp>
      <p:sp>
        <p:nvSpPr>
          <p:cNvPr id="165" name="Shape 165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68" name="Shape 168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71" name="Shape 171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72" name="Shape 172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3" name="Shape 173"/>
          <p:cNvSpPr/>
          <p:nvPr/>
        </p:nvSpPr>
        <p:spPr>
          <a:xfrm>
            <a:off x="7466342" y="6089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74" name="Shape 174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5" name="Shape 175"/>
          <p:cNvSpPr/>
          <p:nvPr/>
        </p:nvSpPr>
        <p:spPr>
          <a:xfrm>
            <a:off x="9244342" y="7613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fac(0)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76" name="Shape 176"/>
          <p:cNvSpPr/>
          <p:nvPr/>
        </p:nvSpPr>
        <p:spPr>
          <a:xfrm>
            <a:off x="9359043" y="7222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7" name="Shape 177"/>
          <p:cNvSpPr/>
          <p:nvPr/>
        </p:nvSpPr>
        <p:spPr>
          <a:xfrm>
            <a:off x="11022342" y="9137469"/>
            <a:ext cx="36567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1137043" y="8746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181" name="Group 181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179" name="Shape 179"/>
            <p:cNvSpPr/>
            <p:nvPr/>
          </p:nvSpPr>
          <p:spPr>
            <a:xfrm>
              <a:off x="0" y="238717"/>
              <a:ext cx="2745339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0" name="Shape 180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 rekursionen kommer upp </a:t>
              </a:r>
            </a:p>
          </p:txBody>
        </p:sp>
      </p:grpSp>
      <p:sp>
        <p:nvSpPr>
          <p:cNvPr id="182" name="Shape 182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185" name="Shape 185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88" name="Shape 188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89" name="Shape 189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0" name="Shape 190"/>
          <p:cNvSpPr/>
          <p:nvPr/>
        </p:nvSpPr>
        <p:spPr>
          <a:xfrm>
            <a:off x="7466342" y="6089469"/>
            <a:ext cx="2753694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91" name="Shape 191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2" name="Shape 192"/>
          <p:cNvSpPr/>
          <p:nvPr/>
        </p:nvSpPr>
        <p:spPr>
          <a:xfrm>
            <a:off x="9244342" y="7613469"/>
            <a:ext cx="225095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93" name="Shape 193"/>
          <p:cNvSpPr/>
          <p:nvPr/>
        </p:nvSpPr>
        <p:spPr>
          <a:xfrm>
            <a:off x="9359043" y="7222752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196" name="Group 196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194" name="Shape 194"/>
            <p:cNvSpPr/>
            <p:nvPr/>
          </p:nvSpPr>
          <p:spPr>
            <a:xfrm>
              <a:off x="0" y="238717"/>
              <a:ext cx="2745339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95" name="Shape 195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 rekursionen kommer upp </a:t>
              </a:r>
            </a:p>
          </p:txBody>
        </p:sp>
      </p:grpSp>
      <p:sp>
        <p:nvSpPr>
          <p:cNvPr id="197" name="Shape 197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200" name="Shape 200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03" name="Shape 203"/>
          <p:cNvSpPr/>
          <p:nvPr/>
        </p:nvSpPr>
        <p:spPr>
          <a:xfrm>
            <a:off x="5688342" y="4552769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04" name="Shape 204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05" name="Shape 205"/>
          <p:cNvSpPr/>
          <p:nvPr/>
        </p:nvSpPr>
        <p:spPr>
          <a:xfrm>
            <a:off x="7466342" y="6089469"/>
            <a:ext cx="225095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06" name="Shape 206"/>
          <p:cNvSpPr/>
          <p:nvPr/>
        </p:nvSpPr>
        <p:spPr>
          <a:xfrm>
            <a:off x="7581043" y="56987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209" name="Group 209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207" name="Shape 207"/>
            <p:cNvSpPr/>
            <p:nvPr/>
          </p:nvSpPr>
          <p:spPr>
            <a:xfrm>
              <a:off x="0" y="238717"/>
              <a:ext cx="2745339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08" name="Shape 208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 rekursionen kommer upp </a:t>
              </a:r>
            </a:p>
          </p:txBody>
        </p:sp>
      </p:grpSp>
      <p:sp>
        <p:nvSpPr>
          <p:cNvPr id="210" name="Shape 210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656258" y="2845889"/>
            <a:ext cx="7286098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rekursion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  <a:p>
            <a:pPr lvl="1" marL="8149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fakulteten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1" marL="8149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exponentiering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1" marL="8149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binary search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1" marL="8149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Fibonacci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1" marL="8149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91 funktionen</a:t>
            </a:r>
          </a:p>
        </p:txBody>
      </p:sp>
      <p:sp>
        <p:nvSpPr>
          <p:cNvPr id="43" name="Shape 43"/>
          <p:cNvSpPr/>
          <p:nvPr/>
        </p:nvSpPr>
        <p:spPr>
          <a:xfrm>
            <a:off x="2465377" y="2202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Läsanvisning: kap 19, men bara t.o.m. sida 812</a:t>
            </a:r>
          </a:p>
        </p:txBody>
      </p:sp>
      <p:sp>
        <p:nvSpPr>
          <p:cNvPr id="44" name="Shape 4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45" name="Shape 45"/>
          <p:cNvSpPr/>
          <p:nvPr/>
        </p:nvSpPr>
        <p:spPr>
          <a:xfrm>
            <a:off x="2656258" y="6414589"/>
            <a:ext cx="728609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jämförelse med iteration</a:t>
            </a:r>
          </a:p>
        </p:txBody>
      </p:sp>
      <p:sp>
        <p:nvSpPr>
          <p:cNvPr id="46" name="Shape 46"/>
          <p:cNvSpPr/>
          <p:nvPr/>
        </p:nvSpPr>
        <p:spPr>
          <a:xfrm>
            <a:off x="2656258" y="6922589"/>
            <a:ext cx="728609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att mäta tid i Java</a:t>
            </a:r>
          </a:p>
        </p:txBody>
      </p:sp>
      <p:sp>
        <p:nvSpPr>
          <p:cNvPr id="47" name="Shape 47"/>
          <p:cNvSpPr/>
          <p:nvPr/>
        </p:nvSpPr>
        <p:spPr>
          <a:xfrm>
            <a:off x="2656258" y="7443289"/>
            <a:ext cx="728609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roliga problem</a:t>
            </a:r>
          </a:p>
        </p:txBody>
      </p:sp>
      <p:sp>
        <p:nvSpPr>
          <p:cNvPr id="48" name="Shape 48"/>
          <p:cNvSpPr/>
          <p:nvPr/>
        </p:nvSpPr>
        <p:spPr>
          <a:xfrm>
            <a:off x="2465377" y="5758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men också:</a:t>
            </a:r>
          </a:p>
        </p:txBody>
      </p:sp>
      <p:sp>
        <p:nvSpPr>
          <p:cNvPr id="49" name="Shape 49"/>
          <p:cNvSpPr/>
          <p:nvPr/>
        </p:nvSpPr>
        <p:spPr>
          <a:xfrm>
            <a:off x="2465377" y="8552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Nästa gång: problemlösning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1"/>
      <p:bldP build="whole" bldLvl="1" animBg="1" rev="0" advAuto="0" spid="49" grpId="6"/>
      <p:bldP build="whole" bldLvl="1" animBg="1" rev="0" advAuto="0" spid="45" grpId="3"/>
      <p:bldP build="whole" bldLvl="1" animBg="1" rev="0" advAuto="0" spid="46" grpId="4"/>
      <p:bldP build="whole" bldLvl="1" animBg="1" rev="0" advAuto="0" spid="47" grpId="5"/>
      <p:bldP build="whole" bldLvl="1" animBg="1" rev="0" advAuto="0" spid="48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213" name="Shape 213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3937620" y="3022546"/>
            <a:ext cx="2753693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fac(3)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16" name="Shape 216"/>
          <p:cNvSpPr/>
          <p:nvPr/>
        </p:nvSpPr>
        <p:spPr>
          <a:xfrm>
            <a:off x="5688342" y="4552769"/>
            <a:ext cx="225095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2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17" name="Shape 217"/>
          <p:cNvSpPr/>
          <p:nvPr/>
        </p:nvSpPr>
        <p:spPr>
          <a:xfrm>
            <a:off x="5803043" y="4162051"/>
            <a:ext cx="1" cy="324978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220" name="Group 220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218" name="Shape 218"/>
            <p:cNvSpPr/>
            <p:nvPr/>
          </p:nvSpPr>
          <p:spPr>
            <a:xfrm>
              <a:off x="0" y="238717"/>
              <a:ext cx="2745339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9" name="Shape 219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 rekursionen kommer upp </a:t>
              </a:r>
            </a:p>
          </p:txBody>
        </p:sp>
      </p:grpSp>
      <p:sp>
        <p:nvSpPr>
          <p:cNvPr id="221" name="Shape 221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224" name="Shape 224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3937620" y="3022546"/>
            <a:ext cx="2250952" cy="139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if 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&lt; 1)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1;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 else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return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*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229" name="Group 229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227" name="Shape 227"/>
            <p:cNvSpPr/>
            <p:nvPr/>
          </p:nvSpPr>
          <p:spPr>
            <a:xfrm>
              <a:off x="0" y="238717"/>
              <a:ext cx="2745339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28" name="Shape 228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 rekursionen kommer upp </a:t>
              </a:r>
            </a:p>
          </p:txBody>
        </p:sp>
      </p:grpSp>
      <p:sp>
        <p:nvSpPr>
          <p:cNvPr id="230" name="Shape 230"/>
          <p:cNvSpPr/>
          <p:nvPr/>
        </p:nvSpPr>
        <p:spPr>
          <a:xfrm>
            <a:off x="4058909" y="2684619"/>
            <a:ext cx="1" cy="324977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Evaluering</a:t>
            </a:r>
          </a:p>
        </p:txBody>
      </p:sp>
      <p:sp>
        <p:nvSpPr>
          <p:cNvPr id="233" name="Shape 233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System.out.println(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24 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37" name="Group 237"/>
          <p:cNvGrpSpPr/>
          <p:nvPr/>
        </p:nvGrpSpPr>
        <p:grpSpPr>
          <a:xfrm>
            <a:off x="9117193" y="4968282"/>
            <a:ext cx="7342043" cy="6459945"/>
            <a:chOff x="0" y="0"/>
            <a:chExt cx="7342041" cy="6459944"/>
          </a:xfrm>
        </p:grpSpPr>
        <p:sp>
          <p:nvSpPr>
            <p:cNvPr id="235" name="Shape 235"/>
            <p:cNvSpPr/>
            <p:nvPr/>
          </p:nvSpPr>
          <p:spPr>
            <a:xfrm>
              <a:off x="0" y="238717"/>
              <a:ext cx="2745339" cy="2385427"/>
            </a:xfrm>
            <a:prstGeom prst="line">
              <a:avLst/>
            </a:prstGeom>
            <a:noFill/>
            <a:ln w="63500" cap="flat">
              <a:solidFill>
                <a:srgbClr val="0365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36" name="Shape 236"/>
            <p:cNvSpPr/>
            <p:nvPr/>
          </p:nvSpPr>
          <p:spPr>
            <a:xfrm rot="2520000">
              <a:off x="-750550" y="2975972"/>
              <a:ext cx="909004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 rekursionen kommer upp </a:t>
              </a:r>
            </a:p>
          </p:txBody>
        </p:sp>
      </p:grp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Sammanfattning av beräkningen</a:t>
            </a:r>
          </a:p>
        </p:txBody>
      </p:sp>
      <p:sp>
        <p:nvSpPr>
          <p:cNvPr id="240" name="Shape 240"/>
          <p:cNvSpPr/>
          <p:nvPr/>
        </p:nvSpPr>
        <p:spPr>
          <a:xfrm>
            <a:off x="1250002" y="6744237"/>
            <a:ext cx="7185373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123002" y="2324637"/>
            <a:ext cx="7185373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2000"/>
              <a:t>System.out.println(fac(4));</a:t>
            </a:r>
            <a:endParaRPr b="1" sz="2000"/>
          </a:p>
        </p:txBody>
      </p:sp>
      <p:sp>
        <p:nvSpPr>
          <p:cNvPr id="242" name="Shape 242"/>
          <p:cNvSpPr/>
          <p:nvPr/>
        </p:nvSpPr>
        <p:spPr>
          <a:xfrm>
            <a:off x="1504002" y="29469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fac(4) =</a:t>
            </a:r>
          </a:p>
        </p:txBody>
      </p:sp>
      <p:sp>
        <p:nvSpPr>
          <p:cNvPr id="243" name="Shape 243"/>
          <p:cNvSpPr/>
          <p:nvPr/>
        </p:nvSpPr>
        <p:spPr>
          <a:xfrm>
            <a:off x="1504002" y="33025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fac(3) =</a:t>
            </a:r>
          </a:p>
        </p:txBody>
      </p:sp>
      <p:sp>
        <p:nvSpPr>
          <p:cNvPr id="244" name="Shape 244"/>
          <p:cNvSpPr/>
          <p:nvPr/>
        </p:nvSpPr>
        <p:spPr>
          <a:xfrm>
            <a:off x="1504002" y="36454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3 * fac(2) =</a:t>
            </a:r>
          </a:p>
        </p:txBody>
      </p:sp>
      <p:sp>
        <p:nvSpPr>
          <p:cNvPr id="245" name="Shape 245"/>
          <p:cNvSpPr/>
          <p:nvPr/>
        </p:nvSpPr>
        <p:spPr>
          <a:xfrm>
            <a:off x="1504002" y="40010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3 * 2 * fac(1) =</a:t>
            </a:r>
          </a:p>
        </p:txBody>
      </p:sp>
      <p:sp>
        <p:nvSpPr>
          <p:cNvPr id="246" name="Shape 246"/>
          <p:cNvSpPr/>
          <p:nvPr/>
        </p:nvSpPr>
        <p:spPr>
          <a:xfrm>
            <a:off x="1504002" y="43566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3 * 2 * 1 * fac(0) =</a:t>
            </a:r>
          </a:p>
        </p:txBody>
      </p:sp>
      <p:sp>
        <p:nvSpPr>
          <p:cNvPr id="247" name="Shape 247"/>
          <p:cNvSpPr/>
          <p:nvPr/>
        </p:nvSpPr>
        <p:spPr>
          <a:xfrm>
            <a:off x="1504002" y="47122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3 * 2 * 1 * 1 =</a:t>
            </a:r>
          </a:p>
        </p:txBody>
      </p:sp>
      <p:sp>
        <p:nvSpPr>
          <p:cNvPr id="248" name="Shape 248"/>
          <p:cNvSpPr/>
          <p:nvPr/>
        </p:nvSpPr>
        <p:spPr>
          <a:xfrm>
            <a:off x="1504002" y="50678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3 * 2 * 1 =</a:t>
            </a:r>
          </a:p>
        </p:txBody>
      </p:sp>
      <p:sp>
        <p:nvSpPr>
          <p:cNvPr id="249" name="Shape 249"/>
          <p:cNvSpPr/>
          <p:nvPr/>
        </p:nvSpPr>
        <p:spPr>
          <a:xfrm>
            <a:off x="1504002" y="54234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3 * 2 =</a:t>
            </a:r>
          </a:p>
        </p:txBody>
      </p:sp>
      <p:sp>
        <p:nvSpPr>
          <p:cNvPr id="250" name="Shape 250"/>
          <p:cNvSpPr/>
          <p:nvPr/>
        </p:nvSpPr>
        <p:spPr>
          <a:xfrm>
            <a:off x="1504002" y="57790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4 * 6 =</a:t>
            </a:r>
          </a:p>
        </p:txBody>
      </p:sp>
      <p:sp>
        <p:nvSpPr>
          <p:cNvPr id="251" name="Shape 251"/>
          <p:cNvSpPr/>
          <p:nvPr/>
        </p:nvSpPr>
        <p:spPr>
          <a:xfrm>
            <a:off x="1504002" y="6134637"/>
            <a:ext cx="7185373" cy="35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882B"/>
                </a:solidFill>
              </a:rPr>
              <a:t>24</a:t>
            </a:r>
          </a:p>
        </p:txBody>
      </p:sp>
      <p:pic>
        <p:nvPicPr>
          <p:cNvPr id="2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334" y="7442087"/>
            <a:ext cx="4148583" cy="74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3"/>
      <p:bldP build="whole" bldLvl="1" animBg="1" rev="0" advAuto="0" spid="249" grpId="8"/>
      <p:bldP build="whole" bldLvl="1" animBg="1" rev="0" advAuto="0" spid="250" grpId="9"/>
      <p:bldP build="whole" bldLvl="1" animBg="1" rev="0" advAuto="0" spid="245" grpId="4"/>
      <p:bldP build="whole" bldLvl="1" animBg="1" rev="0" advAuto="0" spid="243" grpId="2"/>
      <p:bldP build="whole" bldLvl="1" animBg="1" rev="0" advAuto="0" spid="246" grpId="5"/>
      <p:bldP build="whole" bldLvl="1" animBg="1" rev="0" advAuto="0" spid="242" grpId="1"/>
      <p:bldP build="whole" bldLvl="1" animBg="1" rev="0" advAuto="0" spid="248" grpId="7"/>
      <p:bldP build="whole" bldLvl="1" animBg="1" rev="0" advAuto="0" spid="247" grpId="6"/>
      <p:bldP build="whole" bldLvl="1" animBg="1" rev="0" advAuto="0" spid="251" grpId="1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Ett test program</a:t>
            </a:r>
          </a:p>
        </p:txBody>
      </p:sp>
      <p:sp>
        <p:nvSpPr>
          <p:cNvPr id="255" name="Shape 255"/>
          <p:cNvSpPr/>
          <p:nvPr/>
        </p:nvSpPr>
        <p:spPr>
          <a:xfrm>
            <a:off x="1123002" y="2489737"/>
            <a:ext cx="7185373" cy="531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Fac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if (n == 0)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 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System.out.println("fac(1)  = " +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(1));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System.out.println("fac(4)  = " +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(4));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System.out.println("fac(20) = " +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(20));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58" name="Group 258"/>
          <p:cNvGrpSpPr/>
          <p:nvPr/>
        </p:nvGrpSpPr>
        <p:grpSpPr>
          <a:xfrm>
            <a:off x="4274333" y="7452783"/>
            <a:ext cx="7374142" cy="1851547"/>
            <a:chOff x="0" y="0"/>
            <a:chExt cx="7374140" cy="1851546"/>
          </a:xfrm>
        </p:grpSpPr>
        <p:sp>
          <p:nvSpPr>
            <p:cNvPr id="256" name="Shape 256"/>
            <p:cNvSpPr/>
            <p:nvPr/>
          </p:nvSpPr>
          <p:spPr>
            <a:xfrm>
              <a:off x="188768" y="624954"/>
              <a:ext cx="7185373" cy="1226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fac(1)  = 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fac(4)  = 24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fac(20) = -2102132736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  <p:sp>
        <p:nvSpPr>
          <p:cNvPr id="259" name="Shape 259"/>
          <p:cNvSpPr/>
          <p:nvPr/>
        </p:nvSpPr>
        <p:spPr>
          <a:xfrm>
            <a:off x="6840404" y="7523574"/>
            <a:ext cx="5475289" cy="1073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91" y="0"/>
                </a:moveTo>
                <a:cubicBezTo>
                  <a:pt x="4565" y="0"/>
                  <a:pt x="4462" y="523"/>
                  <a:pt x="4462" y="1165"/>
                </a:cubicBezTo>
                <a:lnTo>
                  <a:pt x="4462" y="9355"/>
                </a:lnTo>
                <a:lnTo>
                  <a:pt x="0" y="21600"/>
                </a:lnTo>
                <a:lnTo>
                  <a:pt x="5542" y="12644"/>
                </a:lnTo>
                <a:lnTo>
                  <a:pt x="21371" y="12644"/>
                </a:lnTo>
                <a:cubicBezTo>
                  <a:pt x="21497" y="12644"/>
                  <a:pt x="21600" y="12121"/>
                  <a:pt x="21600" y="11478"/>
                </a:cubicBezTo>
                <a:lnTo>
                  <a:pt x="21600" y="1165"/>
                </a:lnTo>
                <a:cubicBezTo>
                  <a:pt x="21600" y="523"/>
                  <a:pt x="21497" y="0"/>
                  <a:pt x="21371" y="0"/>
                </a:cubicBezTo>
                <a:lnTo>
                  <a:pt x="469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umm…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Vad hände här?</a:t>
            </a:r>
          </a:p>
        </p:txBody>
      </p:sp>
      <p:sp>
        <p:nvSpPr>
          <p:cNvPr id="260" name="Shape 260"/>
          <p:cNvSpPr/>
          <p:nvPr/>
        </p:nvSpPr>
        <p:spPr>
          <a:xfrm>
            <a:off x="8352498" y="8027209"/>
            <a:ext cx="4344195" cy="92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808" y="0"/>
                </a:moveTo>
                <a:lnTo>
                  <a:pt x="7234" y="6922"/>
                </a:lnTo>
                <a:lnTo>
                  <a:pt x="288" y="6922"/>
                </a:lnTo>
                <a:cubicBezTo>
                  <a:pt x="129" y="6922"/>
                  <a:pt x="0" y="7529"/>
                  <a:pt x="0" y="8275"/>
                </a:cubicBezTo>
                <a:lnTo>
                  <a:pt x="0" y="20247"/>
                </a:lnTo>
                <a:cubicBezTo>
                  <a:pt x="0" y="20993"/>
                  <a:pt x="129" y="21600"/>
                  <a:pt x="288" y="21600"/>
                </a:cubicBezTo>
                <a:lnTo>
                  <a:pt x="21312" y="21600"/>
                </a:lnTo>
                <a:cubicBezTo>
                  <a:pt x="21471" y="21600"/>
                  <a:pt x="21600" y="20993"/>
                  <a:pt x="21600" y="20247"/>
                </a:cubicBezTo>
                <a:lnTo>
                  <a:pt x="21600" y="8275"/>
                </a:lnTo>
                <a:cubicBezTo>
                  <a:pt x="21600" y="7529"/>
                  <a:pt x="21471" y="6922"/>
                  <a:pt x="21312" y="6922"/>
                </a:cubicBezTo>
                <a:lnTo>
                  <a:pt x="8383" y="6922"/>
                </a:lnTo>
                <a:lnTo>
                  <a:pt x="7808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svar: </a:t>
            </a:r>
            <a:r>
              <a:rPr sz="2400">
                <a:solidFill>
                  <a:srgbClr val="FFFFFF"/>
                </a:solidFill>
              </a:rPr>
              <a:t>värdet blev för stort.</a:t>
            </a:r>
          </a:p>
        </p:txBody>
      </p:sp>
      <p:sp>
        <p:nvSpPr>
          <p:cNvPr id="261" name="Shape 261"/>
          <p:cNvSpPr/>
          <p:nvPr/>
        </p:nvSpPr>
        <p:spPr>
          <a:xfrm>
            <a:off x="5509673" y="9068889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Obs.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i="1"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overflow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har inget med rekursionen att göra.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whole" bldLvl="1" animBg="1" rev="0" advAuto="0" spid="259" grpId="2"/>
      <p:bldP build="whole" bldLvl="1" animBg="1" rev="0" advAuto="0" spid="261" grpId="4"/>
      <p:bldP build="whole" bldLvl="1" animBg="1" rev="0" advAuto="0" spid="25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Vi kan använda </a:t>
            </a:r>
            <a:r>
              <a:rPr b="1" sz="5500">
                <a:latin typeface="Helvetica"/>
                <a:ea typeface="Helvetica"/>
                <a:cs typeface="Helvetica"/>
                <a:sym typeface="Helvetica"/>
              </a:rPr>
              <a:t>BigInteger</a:t>
            </a:r>
          </a:p>
        </p:txBody>
      </p:sp>
      <p:sp>
        <p:nvSpPr>
          <p:cNvPr id="264" name="Shape 264"/>
          <p:cNvSpPr/>
          <p:nvPr/>
        </p:nvSpPr>
        <p:spPr>
          <a:xfrm>
            <a:off x="1123002" y="1918237"/>
            <a:ext cx="10758796" cy="619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import java.math.BigInteger;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BigFac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public static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BigInteger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fac(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BigInteger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if (n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.equals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BigInteger.ZERO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return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BigInteger.ONE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return n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.multiply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.subtract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BigInteger.ONE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System.out.println("fac(1)  = " + fac(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BigInteger("1")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System.out.println("fac(4)  = " + fac(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BigInteger("4")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System.out.println("fac(20) = " + fac(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BigInteger("20")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System.out.println("fac(50) = " + fac(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BigInteger("50")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67" name="Group 267"/>
          <p:cNvGrpSpPr/>
          <p:nvPr/>
        </p:nvGrpSpPr>
        <p:grpSpPr>
          <a:xfrm>
            <a:off x="2022200" y="7512050"/>
            <a:ext cx="10947565" cy="2143647"/>
            <a:chOff x="0" y="0"/>
            <a:chExt cx="10947563" cy="2143646"/>
          </a:xfrm>
        </p:grpSpPr>
        <p:sp>
          <p:nvSpPr>
            <p:cNvPr id="265" name="Shape 265"/>
            <p:cNvSpPr/>
            <p:nvPr/>
          </p:nvSpPr>
          <p:spPr>
            <a:xfrm>
              <a:off x="188768" y="624954"/>
              <a:ext cx="10758796" cy="1518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fac(1)  = 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fac(4)  = 24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fac(20) = 2432902008176640000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fac(50) = 30414093201713378043612608166064768844377641568960512000000000000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Uppgift</a:t>
            </a:r>
          </a:p>
        </p:txBody>
      </p:sp>
      <p:sp>
        <p:nvSpPr>
          <p:cNvPr id="270" name="Shape 270"/>
          <p:cNvSpPr/>
          <p:nvPr/>
        </p:nvSpPr>
        <p:spPr>
          <a:xfrm>
            <a:off x="2816702" y="2676555"/>
            <a:ext cx="76678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program som beräknar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hur många nollor det finns i ett decimal tal.</a:t>
            </a:r>
          </a:p>
        </p:txBody>
      </p:sp>
      <p:sp>
        <p:nvSpPr>
          <p:cNvPr id="271" name="Shape 271"/>
          <p:cNvSpPr/>
          <p:nvPr/>
        </p:nvSpPr>
        <p:spPr>
          <a:xfrm>
            <a:off x="2816702" y="4454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Idé: </a:t>
            </a:r>
          </a:p>
        </p:txBody>
      </p:sp>
      <p:sp>
        <p:nvSpPr>
          <p:cNvPr id="272" name="Shape 272"/>
          <p:cNvSpPr/>
          <p:nvPr/>
        </p:nvSpPr>
        <p:spPr>
          <a:xfrm>
            <a:off x="3959702" y="4454555"/>
            <a:ext cx="76678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 ett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negativ tal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finns det like många nollor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som i motsvarande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positiva tal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273" name="Shape 273"/>
          <p:cNvSpPr/>
          <p:nvPr/>
        </p:nvSpPr>
        <p:spPr>
          <a:xfrm>
            <a:off x="3959702" y="5470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Om talet är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0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finns det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en nolla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i talet.</a:t>
            </a:r>
          </a:p>
        </p:txBody>
      </p:sp>
      <p:sp>
        <p:nvSpPr>
          <p:cNvPr id="274" name="Shape 274"/>
          <p:cNvSpPr/>
          <p:nvPr/>
        </p:nvSpPr>
        <p:spPr>
          <a:xfrm>
            <a:off x="3959702" y="6105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Om talet är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positivt och &lt; 10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finns det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ingen nolla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275" name="Shape 275"/>
          <p:cNvSpPr/>
          <p:nvPr/>
        </p:nvSpPr>
        <p:spPr>
          <a:xfrm>
            <a:off x="3959702" y="6740556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 övriga fall, dvs.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positivt och &gt; 10</a:t>
            </a:r>
          </a:p>
        </p:txBody>
      </p:sp>
      <p:sp>
        <p:nvSpPr>
          <p:cNvPr id="276" name="Shape 276"/>
          <p:cNvSpPr/>
          <p:nvPr/>
        </p:nvSpPr>
        <p:spPr>
          <a:xfrm>
            <a:off x="4340702" y="7375556"/>
            <a:ext cx="76678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om talet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mod 10 är 0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då finns det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en nolla + nollorna i talet / 10</a:t>
            </a:r>
          </a:p>
        </p:txBody>
      </p:sp>
      <p:sp>
        <p:nvSpPr>
          <p:cNvPr id="277" name="Shape 277"/>
          <p:cNvSpPr/>
          <p:nvPr/>
        </p:nvSpPr>
        <p:spPr>
          <a:xfrm>
            <a:off x="4340702" y="8391556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annars: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nollorna i talet / 10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4"/>
      <p:bldP build="whole" bldLvl="1" animBg="1" rev="0" advAuto="0" spid="272" grpId="2"/>
      <p:bldP build="whole" bldLvl="1" animBg="1" rev="0" advAuto="0" spid="277" grpId="7"/>
      <p:bldP build="whole" bldLvl="1" animBg="1" rev="0" advAuto="0" spid="276" grpId="6"/>
      <p:bldP build="whole" bldLvl="1" animBg="1" rev="0" advAuto="0" spid="273" grpId="3"/>
      <p:bldP build="whole" bldLvl="1" animBg="1" rev="0" advAuto="0" spid="275" grpId="5"/>
      <p:bldP build="whole" bldLvl="1" animBg="1" rev="0" advAuto="0" spid="27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Lösning</a:t>
            </a:r>
          </a:p>
        </p:txBody>
      </p:sp>
      <p:sp>
        <p:nvSpPr>
          <p:cNvPr id="280" name="Shape 280"/>
          <p:cNvSpPr/>
          <p:nvPr/>
        </p:nvSpPr>
        <p:spPr>
          <a:xfrm>
            <a:off x="1504002" y="2299237"/>
            <a:ext cx="10758796" cy="648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Z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static int k(int n)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if (n &lt; 0)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return k(0 - n);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 else if (n == 0)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return 1;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 else if (n &lt; 10)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return 0;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 else if (n % 10 == 0)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return 1 + k(n / 10);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return k(n / 10);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System.out.println("nollor(-1050) = " + k(-1050));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Uppgift</a:t>
            </a:r>
          </a:p>
        </p:txBody>
      </p:sp>
      <p:sp>
        <p:nvSpPr>
          <p:cNvPr id="283" name="Shape 283"/>
          <p:cNvSpPr/>
          <p:nvPr/>
        </p:nvSpPr>
        <p:spPr>
          <a:xfrm>
            <a:off x="2816702" y="2676555"/>
            <a:ext cx="76678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en </a:t>
            </a:r>
            <a:r>
              <a:rPr i="1"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rekursiv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metod som vänder om en sträng,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dvs rev(”Hello”) bör bli "olleH".</a:t>
            </a:r>
          </a:p>
        </p:txBody>
      </p:sp>
      <p:sp>
        <p:nvSpPr>
          <p:cNvPr id="284" name="Shape 284"/>
          <p:cNvSpPr/>
          <p:nvPr/>
        </p:nvSpPr>
        <p:spPr>
          <a:xfrm>
            <a:off x="2816702" y="7248556"/>
            <a:ext cx="76678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Ofta går det att skriva om rekursionen som en iterativa metod … </a:t>
            </a:r>
            <a:r>
              <a:rPr i="1"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men inte alltid.</a:t>
            </a:r>
          </a:p>
        </p:txBody>
      </p:sp>
      <p:sp>
        <p:nvSpPr>
          <p:cNvPr id="285" name="Shape 285"/>
          <p:cNvSpPr/>
          <p:nvPr/>
        </p:nvSpPr>
        <p:spPr>
          <a:xfrm>
            <a:off x="1504002" y="4077237"/>
            <a:ext cx="10758796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String </a:t>
            </a:r>
            <a:r>
              <a:rPr b="1" sz="2000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rPr>
              <a:t>rev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(String str)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(str.length() == 0)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str;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</a:t>
            </a:r>
            <a:r>
              <a:rPr b="1" sz="2000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rPr>
              <a:t>rev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(str.substring(1)) + str.substring(0,1);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915150" y="4090658"/>
            <a:ext cx="11174500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http://impedagogy.com/wp/wp-content/uploads/2014/08/Recursionelevator.gif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288" name="Shape 288"/>
          <p:cNvSpPr/>
          <p:nvPr/>
        </p:nvSpPr>
        <p:spPr>
          <a:xfrm>
            <a:off x="948041" y="4865358"/>
            <a:ext cx="4403118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Gabriola"/>
                <a:ea typeface="Gabriola"/>
                <a:cs typeface="Gabriola"/>
                <a:sym typeface="Gabriola"/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3" invalidUrl="" action="" tgtFrame="" tooltip="" history="1" highlightClick="0" endSnd="0"/>
              </a:rPr>
              <a:t>http://i.imgur.com/P1Chi6u.gif</a:t>
            </a:r>
          </a:p>
        </p:txBody>
      </p:sp>
      <p:sp>
        <p:nvSpPr>
          <p:cNvPr id="289" name="Shape 289"/>
          <p:cNvSpPr/>
          <p:nvPr/>
        </p:nvSpPr>
        <p:spPr>
          <a:xfrm>
            <a:off x="941641" y="5665458"/>
            <a:ext cx="8454518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Gabriola"/>
                <a:ea typeface="Gabriola"/>
                <a:cs typeface="Gabriola"/>
                <a:sym typeface="Gabriola"/>
                <a:hlinkClick r:id="rId4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4" invalidUrl="" action="" tgtFrame="" tooltip="" history="1" highlightClick="0" endSnd="0"/>
              </a:rPr>
              <a:t>http://media.giphy.com/media/VLNG6LOKeURfG/giphy.gif</a:t>
            </a:r>
          </a:p>
        </p:txBody>
      </p:sp>
      <p:sp>
        <p:nvSpPr>
          <p:cNvPr id="290" name="Shape 290"/>
          <p:cNvSpPr/>
          <p:nvPr/>
        </p:nvSpPr>
        <p:spPr>
          <a:xfrm>
            <a:off x="63500" y="508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Några animationer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-736600" y="4277849"/>
            <a:ext cx="6457884" cy="6457885"/>
            <a:chOff x="0" y="0"/>
            <a:chExt cx="6457883" cy="6457883"/>
          </a:xfrm>
        </p:grpSpPr>
        <p:pic>
          <p:nvPicPr>
            <p:cNvPr id="51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57884" cy="6457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" name="Shape 52"/>
            <p:cNvSpPr/>
            <p:nvPr/>
          </p:nvSpPr>
          <p:spPr>
            <a:xfrm>
              <a:off x="4402666" y="3401417"/>
              <a:ext cx="712656" cy="29825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4" name="Shape 5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tänka rekursivt…</a:t>
            </a:r>
          </a:p>
        </p:txBody>
      </p:sp>
      <p:sp>
        <p:nvSpPr>
          <p:cNvPr id="55" name="Shape 55"/>
          <p:cNvSpPr/>
          <p:nvPr/>
        </p:nvSpPr>
        <p:spPr>
          <a:xfrm>
            <a:off x="2329911" y="2381250"/>
            <a:ext cx="909004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Hur långt är tåget?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329911" y="3143250"/>
            <a:ext cx="9471045" cy="1143000"/>
            <a:chOff x="0" y="0"/>
            <a:chExt cx="9471044" cy="1143000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909004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365C0"/>
                  </a:solidFill>
                </a:rPr>
                <a:t>Rekursivt svar: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381000" y="63500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om det inte finns tågvagnar: då är dess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längd 0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710911" y="4286250"/>
            <a:ext cx="10868045" cy="508000"/>
            <a:chOff x="0" y="0"/>
            <a:chExt cx="10868044" cy="508000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i övriga fall: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177800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längden är 1 +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längden av resten av tåget</a:t>
              </a:r>
            </a:p>
          </p:txBody>
        </p:sp>
      </p:grpSp>
      <p:sp>
        <p:nvSpPr>
          <p:cNvPr id="62" name="Shape 62"/>
          <p:cNvSpPr/>
          <p:nvPr/>
        </p:nvSpPr>
        <p:spPr>
          <a:xfrm>
            <a:off x="6684565" y="4879328"/>
            <a:ext cx="5005785" cy="1478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23" y="0"/>
                </a:moveTo>
                <a:lnTo>
                  <a:pt x="1867" y="7214"/>
                </a:lnTo>
                <a:lnTo>
                  <a:pt x="277" y="7214"/>
                </a:lnTo>
                <a:cubicBezTo>
                  <a:pt x="124" y="7214"/>
                  <a:pt x="0" y="7633"/>
                  <a:pt x="0" y="8153"/>
                </a:cubicBezTo>
                <a:lnTo>
                  <a:pt x="0" y="20655"/>
                </a:lnTo>
                <a:cubicBezTo>
                  <a:pt x="0" y="21175"/>
                  <a:pt x="124" y="21600"/>
                  <a:pt x="277" y="21600"/>
                </a:cubicBezTo>
                <a:lnTo>
                  <a:pt x="21323" y="21600"/>
                </a:lnTo>
                <a:cubicBezTo>
                  <a:pt x="21476" y="21600"/>
                  <a:pt x="21600" y="21175"/>
                  <a:pt x="21600" y="20655"/>
                </a:cubicBezTo>
                <a:lnTo>
                  <a:pt x="21600" y="8153"/>
                </a:lnTo>
                <a:cubicBezTo>
                  <a:pt x="21600" y="7633"/>
                  <a:pt x="21476" y="7214"/>
                  <a:pt x="21323" y="7214"/>
                </a:cubicBezTo>
                <a:lnTo>
                  <a:pt x="2980" y="7214"/>
                </a:lnTo>
                <a:lnTo>
                  <a:pt x="242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samma fråga som ursprungligen, men med mindre indata (input)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3"/>
      <p:bldP build="whole" bldLvl="1" animBg="1" rev="0" advAuto="0" spid="58" grpId="1"/>
      <p:bldP build="whole" bldLvl="1" animBg="1" rev="0" advAuto="0" spid="61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Roligt med rekursion…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2535502" y="2295555"/>
            <a:ext cx="7949059" cy="2131510"/>
            <a:chOff x="0" y="0"/>
            <a:chExt cx="7949058" cy="2131508"/>
          </a:xfrm>
        </p:grpSpPr>
        <p:sp>
          <p:nvSpPr>
            <p:cNvPr id="293" name="Shape 293"/>
            <p:cNvSpPr/>
            <p:nvPr/>
          </p:nvSpPr>
          <p:spPr>
            <a:xfrm>
              <a:off x="281200" y="0"/>
              <a:ext cx="7667859" cy="51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Vad räknar McCarthy’s funktion </a:t>
              </a:r>
              <a:r>
                <a:rPr i="1" sz="2800">
                  <a:latin typeface="Georgia"/>
                  <a:ea typeface="Georgia"/>
                  <a:cs typeface="Georgia"/>
                  <a:sym typeface="Georgia"/>
                </a:rPr>
                <a:t>m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?</a:t>
              </a:r>
            </a:p>
          </p:txBody>
        </p:sp>
        <p:pic>
          <p:nvPicPr>
            <p:cNvPr id="294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50497"/>
              <a:ext cx="7489866" cy="1081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8" name="Group 298"/>
          <p:cNvGrpSpPr/>
          <p:nvPr/>
        </p:nvGrpSpPr>
        <p:grpSpPr>
          <a:xfrm>
            <a:off x="2816702" y="5343555"/>
            <a:ext cx="10936229" cy="3363875"/>
            <a:chOff x="0" y="0"/>
            <a:chExt cx="10936228" cy="3363873"/>
          </a:xfrm>
        </p:grpSpPr>
        <p:sp>
          <p:nvSpPr>
            <p:cNvPr id="296" name="Shape 296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Samma i Java: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177433" y="968882"/>
              <a:ext cx="10758796" cy="2394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public static int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m</a:t>
              </a: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(int n) {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if (n &gt; 100) {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  return n - 10;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} else {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  return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m</a:t>
              </a: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m</a:t>
              </a: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(n + 11));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}  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2"/>
      <p:bldP build="whole" bldLvl="1" animBg="1" rev="0" advAuto="0" spid="29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McCarthy’s funktion</a:t>
            </a:r>
          </a:p>
        </p:txBody>
      </p:sp>
      <p:sp>
        <p:nvSpPr>
          <p:cNvPr id="301" name="Shape 301"/>
          <p:cNvSpPr/>
          <p:nvPr/>
        </p:nvSpPr>
        <p:spPr>
          <a:xfrm>
            <a:off x="962135" y="2375437"/>
            <a:ext cx="10758796" cy="5023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M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if (n &gt; 100)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return n - 10;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 else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return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(n + 11));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  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for (int j=0; j&lt;100; j++)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System.out.println("m(" + j + ") = " +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m(j)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8947933" y="2161116"/>
            <a:ext cx="10998365" cy="6884981"/>
            <a:chOff x="0" y="0"/>
            <a:chExt cx="10998363" cy="6884979"/>
          </a:xfrm>
        </p:grpSpPr>
        <p:sp>
          <p:nvSpPr>
            <p:cNvPr id="302" name="Shape 302"/>
            <p:cNvSpPr/>
            <p:nvPr/>
          </p:nvSpPr>
          <p:spPr>
            <a:xfrm>
              <a:off x="239568" y="692687"/>
              <a:ext cx="10758796" cy="6192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m(0)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m(2)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m(3)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m(4)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m(5)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m(6)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m(7)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m(8)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m(9)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m(10)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m(11)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m(12)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m(13)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m(14)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m(15)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m(16)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m(17)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m(18) = 91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m(99) = 91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1021768" y="7705756"/>
            <a:ext cx="7667860" cy="1119486"/>
            <a:chOff x="0" y="0"/>
            <a:chExt cx="7667858" cy="1119485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Detta är McCarthy’s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91 funktion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216623" y="563203"/>
              <a:ext cx="7226016" cy="556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u="sng">
                  <a:latin typeface="Gabriola"/>
                  <a:ea typeface="Gabriola"/>
                  <a:cs typeface="Gabriola"/>
                  <a:sym typeface="Gabriola"/>
                  <a:hlinkClick r:id="rId2" invalidUrl="" action="" tgtFrame="" tooltip="" history="1" highlightClick="0" endSnd="0"/>
                </a:rPr>
                <a:t>http://en.wikipedia.org/wiki/McCarthy_91_function</a:t>
              </a:r>
              <a:r>
                <a:rPr sz="3600">
                  <a:latin typeface="Gabriola"/>
                  <a:ea typeface="Gabriola"/>
                  <a:cs typeface="Gabriola"/>
                  <a:sym typeface="Gabriola"/>
                </a:rPr>
                <a:t> </a:t>
              </a:r>
            </a:p>
          </p:txBody>
        </p:sp>
      </p:grpSp>
      <p:sp>
        <p:nvSpPr>
          <p:cNvPr id="308" name="Shape 308"/>
          <p:cNvSpPr/>
          <p:nvPr/>
        </p:nvSpPr>
        <p:spPr>
          <a:xfrm>
            <a:off x="1038702" y="8899556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Varför blir det 91?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3"/>
      <p:bldP build="whole" bldLvl="1" animBg="1" rev="0" advAuto="0" spid="304" grpId="1"/>
      <p:bldP build="whole" bldLvl="1" animBg="1" rev="0" advAuto="0" spid="30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Slutar beräkningen?</a:t>
            </a:r>
          </a:p>
        </p:txBody>
      </p:sp>
      <p:pic>
        <p:nvPicPr>
          <p:cNvPr id="31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0679" y="2723157"/>
            <a:ext cx="5241901" cy="113401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3451702" y="1914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Ibland blir input större inför rekursionen.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657702" y="4200555"/>
            <a:ext cx="10775826" cy="5423961"/>
            <a:chOff x="0" y="0"/>
            <a:chExt cx="10775824" cy="5423960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Samma i Java: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17029" y="613797"/>
              <a:ext cx="10758796" cy="481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public class T {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public static int </a:t>
              </a: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t(int n)</a:t>
              </a: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{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System.out.print(n + " ");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  if (n &lt; 1) { System.exit(1); }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if (n == 1) {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  return 1;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} else if (n % 2 == 1) {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  return t(3 * n + 1);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} else {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  return t(n / 2);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}</a:t>
              </a:r>
              <a:endParaRPr b="1" sz="19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public static void main (String[] args) {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  t(Integer.parseInt(args[0]));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19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18" name="Group 318"/>
          <p:cNvGrpSpPr/>
          <p:nvPr/>
        </p:nvGrpSpPr>
        <p:grpSpPr>
          <a:xfrm>
            <a:off x="7388702" y="4200555"/>
            <a:ext cx="10775825" cy="5423961"/>
            <a:chOff x="0" y="0"/>
            <a:chExt cx="10775824" cy="5423960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17029" y="613797"/>
              <a:ext cx="10758796" cy="481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$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javac T.java </a:t>
              </a:r>
              <a:endPara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$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java T 125</a:t>
              </a:r>
              <a:endParaRPr b="1" sz="19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125 376 188 94 47 142 71 214 107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322 161 484 242 121 364 182 91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274 137 412 206 103 310 155 466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233 700 350 175 526 263 790 395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1186 593 1780 890 445 1336 668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334 167 502 251 754 377 1132 566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283 850 425 1276 638 319 958 479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1438 719 2158 1079 3238 1619 4858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2429 7288 3644 1822 911 2734 1367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4102 2051 6154 3077 </a:t>
              </a:r>
              <a:r>
                <a:rPr b="1" sz="19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9232</a:t>
              </a: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 4616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2308 1154 577 1732 866 433 1300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650 325 976 488 244 122 61 184 92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46 23 70 35 106 53 160 80 40 20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19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10 5 16 8 4 2 1</a:t>
              </a:r>
              <a:endParaRPr b="1" sz="19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19" name="Shape 319"/>
          <p:cNvSpPr/>
          <p:nvPr/>
        </p:nvSpPr>
        <p:spPr>
          <a:xfrm>
            <a:off x="6244299" y="6168907"/>
            <a:ext cx="5005785" cy="164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7" y="0"/>
                </a:moveTo>
                <a:cubicBezTo>
                  <a:pt x="124" y="0"/>
                  <a:pt x="0" y="376"/>
                  <a:pt x="0" y="842"/>
                </a:cubicBezTo>
                <a:lnTo>
                  <a:pt x="0" y="12047"/>
                </a:lnTo>
                <a:cubicBezTo>
                  <a:pt x="0" y="12514"/>
                  <a:pt x="124" y="12895"/>
                  <a:pt x="277" y="12895"/>
                </a:cubicBezTo>
                <a:lnTo>
                  <a:pt x="17394" y="12895"/>
                </a:lnTo>
                <a:lnTo>
                  <a:pt x="17951" y="21600"/>
                </a:lnTo>
                <a:lnTo>
                  <a:pt x="18507" y="12895"/>
                </a:lnTo>
                <a:lnTo>
                  <a:pt x="21323" y="12895"/>
                </a:lnTo>
                <a:cubicBezTo>
                  <a:pt x="21476" y="12895"/>
                  <a:pt x="21600" y="12514"/>
                  <a:pt x="21600" y="12047"/>
                </a:cubicBezTo>
                <a:lnTo>
                  <a:pt x="21600" y="842"/>
                </a:lnTo>
                <a:cubicBezTo>
                  <a:pt x="21600" y="376"/>
                  <a:pt x="21476" y="0"/>
                  <a:pt x="21323" y="0"/>
                </a:cubicBezTo>
                <a:lnTo>
                  <a:pt x="27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Koden var i upp vid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9232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1"/>
      <p:bldP build="whole" bldLvl="1" animBg="1" rev="0" advAuto="0" spid="319" grpId="4"/>
      <p:bldP build="whole" bldLvl="1" animBg="1" rev="0" advAuto="0" spid="315" grpId="2"/>
      <p:bldP build="whole" bldLvl="1" animBg="1" rev="0" advAuto="0" spid="318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Slutar beräkningen?</a:t>
            </a:r>
          </a:p>
        </p:txBody>
      </p:sp>
      <p:pic>
        <p:nvPicPr>
          <p:cNvPr id="32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0679" y="2723157"/>
            <a:ext cx="5241901" cy="113401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3451702" y="1914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Ibland blir input större inför rekursionen.</a:t>
            </a:r>
          </a:p>
        </p:txBody>
      </p:sp>
      <p:sp>
        <p:nvSpPr>
          <p:cNvPr id="324" name="Shape 324"/>
          <p:cNvSpPr/>
          <p:nvPr/>
        </p:nvSpPr>
        <p:spPr>
          <a:xfrm>
            <a:off x="3451702" y="5216555"/>
            <a:ext cx="766785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Slutar beräkningen för </a:t>
            </a:r>
            <a:r>
              <a:rPr i="1" sz="2800" u="sng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alla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utgångsvärden av </a:t>
            </a:r>
            <a:r>
              <a:rPr i="1" sz="2800">
                <a:solidFill>
                  <a:srgbClr val="C825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</a:p>
        </p:txBody>
      </p:sp>
      <p:sp>
        <p:nvSpPr>
          <p:cNvPr id="325" name="Shape 325"/>
          <p:cNvSpPr/>
          <p:nvPr/>
        </p:nvSpPr>
        <p:spPr>
          <a:xfrm>
            <a:off x="3451702" y="5978555"/>
            <a:ext cx="766785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Svar: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ingen vet!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Det är en </a:t>
            </a:r>
            <a:r>
              <a:rPr i="1"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open research question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…</a:t>
            </a:r>
          </a:p>
        </p:txBody>
      </p:sp>
      <p:sp>
        <p:nvSpPr>
          <p:cNvPr id="326" name="Shape 326"/>
          <p:cNvSpPr/>
          <p:nvPr/>
        </p:nvSpPr>
        <p:spPr>
          <a:xfrm>
            <a:off x="1165702" y="8010556"/>
            <a:ext cx="1083211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Vi kan testa litegrann…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men hur vet vi att räkningen slutar för </a:t>
            </a: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alla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input?</a:t>
            </a:r>
          </a:p>
        </p:txBody>
      </p:sp>
      <p:sp>
        <p:nvSpPr>
          <p:cNvPr id="327" name="Shape 327"/>
          <p:cNvSpPr/>
          <p:nvPr/>
        </p:nvSpPr>
        <p:spPr>
          <a:xfrm>
            <a:off x="1165702" y="8442356"/>
            <a:ext cx="863887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85F"/>
                </a:solidFill>
              </a:rPr>
              <a:t>(Bör göras med BigInteger.)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2"/>
      <p:bldP build="whole" bldLvl="1" animBg="1" rev="0" advAuto="0" spid="326" grpId="3"/>
      <p:bldP build="whole" bldLvl="1" animBg="1" rev="0" advAuto="0" spid="324" grpId="1"/>
      <p:bldP build="whole" bldLvl="1" animBg="1" rev="0" advAuto="0" spid="327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933110" y="3667325"/>
            <a:ext cx="8005913" cy="55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 invalidUrl="" action="" tgtFrame="" tooltip="" history="1" highlightClick="0" endSnd="0"/>
              </a:rPr>
              <a:t>https://i.chzbgr.com/maxW500/7732713984/h2E032A91/</a:t>
            </a:r>
          </a:p>
        </p:txBody>
      </p:sp>
      <p:sp>
        <p:nvSpPr>
          <p:cNvPr id="330" name="Shape 330"/>
          <p:cNvSpPr/>
          <p:nvPr/>
        </p:nvSpPr>
        <p:spPr>
          <a:xfrm>
            <a:off x="905997" y="4471658"/>
            <a:ext cx="1119280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3" invalidUrl="" action="" tgtFrame="" tooltip="" history="1" highlightClick="0" endSnd="0"/>
              </a:rPr>
              <a:t>http://d5lx5634mkgoi.cloudfront.net/wp-content/uploads/2010/02/Slide190.gif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331" name="Shape 331"/>
          <p:cNvSpPr/>
          <p:nvPr/>
        </p:nvSpPr>
        <p:spPr>
          <a:xfrm>
            <a:off x="918697" y="5326791"/>
            <a:ext cx="16929238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4" invalidUrl="" action="" tgtFrame="" tooltip="" history="1" highlightClick="0" endSnd="0"/>
              </a:rPr>
              <a:t>http://33.media.tumblr.com/142251408fc0a2446612ef96e7cffbe7/tumblr_moltlz3OwO1qz4wpho1_400.gif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332" name="Shape 332"/>
          <p:cNvSpPr/>
          <p:nvPr/>
        </p:nvSpPr>
        <p:spPr>
          <a:xfrm>
            <a:off x="63500" y="508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Flera animationer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63500" y="3365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Lite mera seriöst igen…</a:t>
            </a:r>
          </a:p>
        </p:txBody>
      </p:sp>
    </p:spTree>
  </p:cSld>
  <p:clrMapOvr>
    <a:masterClrMapping/>
  </p:clrMapOvr>
  <p:transition spd="fast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Beräkna exp</a:t>
            </a:r>
          </a:p>
        </p:txBody>
      </p:sp>
      <p:grpSp>
        <p:nvGrpSpPr>
          <p:cNvPr id="339" name="Group 339"/>
          <p:cNvGrpSpPr/>
          <p:nvPr/>
        </p:nvGrpSpPr>
        <p:grpSpPr>
          <a:xfrm>
            <a:off x="1673702" y="1914555"/>
            <a:ext cx="7667859" cy="508001"/>
            <a:chOff x="0" y="0"/>
            <a:chExt cx="7667858" cy="508000"/>
          </a:xfrm>
        </p:grpSpPr>
        <p:sp>
          <p:nvSpPr>
            <p:cNvPr id="337" name="Shape 337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Att beräkna     : </a:t>
              </a:r>
            </a:p>
          </p:txBody>
        </p:sp>
        <p:pic>
          <p:nvPicPr>
            <p:cNvPr id="33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73897" y="89332"/>
              <a:ext cx="381001" cy="279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2" name="Group 342"/>
          <p:cNvGrpSpPr/>
          <p:nvPr/>
        </p:nvGrpSpPr>
        <p:grpSpPr>
          <a:xfrm>
            <a:off x="1673702" y="2955955"/>
            <a:ext cx="7667859" cy="520701"/>
            <a:chOff x="0" y="0"/>
            <a:chExt cx="7667858" cy="520700"/>
          </a:xfrm>
        </p:grpSpPr>
        <p:sp>
          <p:nvSpPr>
            <p:cNvPr id="340" name="Shape 340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Iterativt, idé </a:t>
              </a:r>
            </a:p>
          </p:txBody>
        </p:sp>
        <p:pic>
          <p:nvPicPr>
            <p:cNvPr id="341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48443" y="107787"/>
              <a:ext cx="3263901" cy="279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5" name="Group 345"/>
          <p:cNvGrpSpPr/>
          <p:nvPr/>
        </p:nvGrpSpPr>
        <p:grpSpPr>
          <a:xfrm>
            <a:off x="1673702" y="6346855"/>
            <a:ext cx="7667859" cy="520701"/>
            <a:chOff x="0" y="0"/>
            <a:chExt cx="7667858" cy="520700"/>
          </a:xfrm>
        </p:grpSpPr>
        <p:sp>
          <p:nvSpPr>
            <p:cNvPr id="343" name="Shape 343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Rekursivt, idé </a:t>
              </a:r>
            </a:p>
          </p:txBody>
        </p:sp>
        <p:pic>
          <p:nvPicPr>
            <p:cNvPr id="34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15395" y="23848"/>
              <a:ext cx="25146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6" name="Shape 346"/>
          <p:cNvSpPr/>
          <p:nvPr/>
        </p:nvSpPr>
        <p:spPr>
          <a:xfrm>
            <a:off x="1436268" y="3670837"/>
            <a:ext cx="7185374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double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power1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(double x, 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double tmp = 1.0;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for (int i=1; i&lt;=n; i++)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tmp = tmp * x;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return tmp;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36268" y="7023637"/>
            <a:ext cx="7185374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double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(double x, 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(n == 0)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1.0;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x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(x,n-1);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5267193" y="4230773"/>
            <a:ext cx="6440091" cy="984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6" y="0"/>
                </a:moveTo>
                <a:cubicBezTo>
                  <a:pt x="4907" y="0"/>
                  <a:pt x="4811" y="630"/>
                  <a:pt x="4811" y="1410"/>
                </a:cubicBezTo>
                <a:lnTo>
                  <a:pt x="4811" y="8384"/>
                </a:lnTo>
                <a:lnTo>
                  <a:pt x="0" y="11214"/>
                </a:lnTo>
                <a:lnTo>
                  <a:pt x="4811" y="14034"/>
                </a:lnTo>
                <a:lnTo>
                  <a:pt x="4811" y="20181"/>
                </a:lnTo>
                <a:cubicBezTo>
                  <a:pt x="4811" y="20962"/>
                  <a:pt x="4907" y="21600"/>
                  <a:pt x="5026" y="21600"/>
                </a:cubicBezTo>
                <a:lnTo>
                  <a:pt x="21384" y="21600"/>
                </a:lnTo>
                <a:cubicBezTo>
                  <a:pt x="21504" y="21600"/>
                  <a:pt x="21600" y="20962"/>
                  <a:pt x="21600" y="20181"/>
                </a:cubicBezTo>
                <a:lnTo>
                  <a:pt x="21600" y="1410"/>
                </a:lnTo>
                <a:cubicBezTo>
                  <a:pt x="21600" y="630"/>
                  <a:pt x="21504" y="0"/>
                  <a:pt x="21384" y="0"/>
                </a:cubicBezTo>
                <a:lnTo>
                  <a:pt x="5026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multiplicerar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in i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tmp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gånger.</a:t>
            </a:r>
          </a:p>
        </p:txBody>
      </p:sp>
      <p:sp>
        <p:nvSpPr>
          <p:cNvPr id="349" name="Shape 349"/>
          <p:cNvSpPr/>
          <p:nvPr/>
        </p:nvSpPr>
        <p:spPr>
          <a:xfrm>
            <a:off x="6791193" y="7850272"/>
            <a:ext cx="4894660" cy="984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13" y="0"/>
                </a:moveTo>
                <a:cubicBezTo>
                  <a:pt x="6456" y="0"/>
                  <a:pt x="6330" y="630"/>
                  <a:pt x="6330" y="1410"/>
                </a:cubicBezTo>
                <a:lnTo>
                  <a:pt x="6330" y="8384"/>
                </a:lnTo>
                <a:lnTo>
                  <a:pt x="0" y="11214"/>
                </a:lnTo>
                <a:lnTo>
                  <a:pt x="6330" y="14034"/>
                </a:lnTo>
                <a:lnTo>
                  <a:pt x="6330" y="20181"/>
                </a:lnTo>
                <a:cubicBezTo>
                  <a:pt x="6330" y="20962"/>
                  <a:pt x="6456" y="21600"/>
                  <a:pt x="6613" y="21600"/>
                </a:cubicBezTo>
                <a:lnTo>
                  <a:pt x="21316" y="21600"/>
                </a:lnTo>
                <a:cubicBezTo>
                  <a:pt x="21473" y="21600"/>
                  <a:pt x="21600" y="20962"/>
                  <a:pt x="21600" y="20181"/>
                </a:cubicBezTo>
                <a:lnTo>
                  <a:pt x="21600" y="1410"/>
                </a:lnTo>
                <a:cubicBezTo>
                  <a:pt x="21600" y="630"/>
                  <a:pt x="21473" y="0"/>
                  <a:pt x="21316" y="0"/>
                </a:cubicBezTo>
                <a:lnTo>
                  <a:pt x="6613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gör samma sak.</a:t>
            </a:r>
          </a:p>
        </p:txBody>
      </p:sp>
      <p:sp>
        <p:nvSpPr>
          <p:cNvPr id="350" name="Shape 350"/>
          <p:cNvSpPr/>
          <p:nvPr/>
        </p:nvSpPr>
        <p:spPr>
          <a:xfrm>
            <a:off x="8197268" y="9026555"/>
            <a:ext cx="766785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Samma algoritm!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6"/>
      <p:bldP build="whole" bldLvl="1" animBg="1" rev="0" advAuto="0" spid="342" grpId="1"/>
      <p:bldP build="whole" bldLvl="1" animBg="1" rev="0" advAuto="0" spid="345" grpId="4"/>
      <p:bldP build="whole" bldLvl="1" animBg="1" rev="0" advAuto="0" spid="346" grpId="2"/>
      <p:bldP build="whole" bldLvl="1" animBg="1" rev="0" advAuto="0" spid="347" grpId="5"/>
      <p:bldP build="whole" bldLvl="1" animBg="1" rev="0" advAuto="0" spid="348" grpId="3"/>
      <p:bldP build="whole" bldLvl="1" animBg="1" rev="0" advAuto="0" spid="350" grpId="7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Beräkna exp (forts)</a:t>
            </a:r>
          </a:p>
        </p:txBody>
      </p:sp>
      <p:sp>
        <p:nvSpPr>
          <p:cNvPr id="353" name="Shape 353"/>
          <p:cNvSpPr/>
          <p:nvPr/>
        </p:nvSpPr>
        <p:spPr>
          <a:xfrm>
            <a:off x="1673702" y="2041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Bättre rekursion?</a:t>
            </a:r>
          </a:p>
        </p:txBody>
      </p:sp>
      <p:grpSp>
        <p:nvGrpSpPr>
          <p:cNvPr id="356" name="Group 356"/>
          <p:cNvGrpSpPr/>
          <p:nvPr/>
        </p:nvGrpSpPr>
        <p:grpSpPr>
          <a:xfrm>
            <a:off x="1673702" y="2917855"/>
            <a:ext cx="7667859" cy="520701"/>
            <a:chOff x="0" y="0"/>
            <a:chExt cx="7667858" cy="520700"/>
          </a:xfrm>
        </p:grpSpPr>
        <p:sp>
          <p:nvSpPr>
            <p:cNvPr id="354" name="Shape 354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Obs:</a:t>
              </a:r>
            </a:p>
          </p:txBody>
        </p:sp>
        <p:pic>
          <p:nvPicPr>
            <p:cNvPr id="355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6448" y="33968"/>
              <a:ext cx="27051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9" name="Group 359"/>
          <p:cNvGrpSpPr/>
          <p:nvPr/>
        </p:nvGrpSpPr>
        <p:grpSpPr>
          <a:xfrm>
            <a:off x="5483702" y="2917855"/>
            <a:ext cx="7667859" cy="520701"/>
            <a:chOff x="0" y="0"/>
            <a:chExt cx="7667858" cy="520700"/>
          </a:xfrm>
        </p:grpSpPr>
        <p:sp>
          <p:nvSpPr>
            <p:cNvPr id="357" name="Shape 357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eller ännu bättre:</a:t>
              </a:r>
            </a:p>
          </p:txBody>
        </p:sp>
        <p:pic>
          <p:nvPicPr>
            <p:cNvPr id="358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91141" y="17828"/>
              <a:ext cx="2489201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2" name="Group 362"/>
          <p:cNvGrpSpPr/>
          <p:nvPr/>
        </p:nvGrpSpPr>
        <p:grpSpPr>
          <a:xfrm>
            <a:off x="1673702" y="3692555"/>
            <a:ext cx="7667859" cy="1601493"/>
            <a:chOff x="0" y="0"/>
            <a:chExt cx="7667858" cy="1601492"/>
          </a:xfrm>
        </p:grpSpPr>
        <p:pic>
          <p:nvPicPr>
            <p:cNvPr id="36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9211" y="687092"/>
              <a:ext cx="4140201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1" name="Shape 361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Mera precis:</a:t>
              </a:r>
            </a:p>
          </p:txBody>
        </p:sp>
      </p:grpSp>
      <p:grpSp>
        <p:nvGrpSpPr>
          <p:cNvPr id="365" name="Group 365"/>
          <p:cNvGrpSpPr/>
          <p:nvPr/>
        </p:nvGrpSpPr>
        <p:grpSpPr>
          <a:xfrm>
            <a:off x="1436268" y="5584855"/>
            <a:ext cx="7905293" cy="4189375"/>
            <a:chOff x="0" y="0"/>
            <a:chExt cx="7905291" cy="4189373"/>
          </a:xfrm>
        </p:grpSpPr>
        <p:sp>
          <p:nvSpPr>
            <p:cNvPr id="363" name="Shape 363"/>
            <p:cNvSpPr/>
            <p:nvPr/>
          </p:nvSpPr>
          <p:spPr>
            <a:xfrm>
              <a:off x="0" y="625981"/>
              <a:ext cx="7185373" cy="356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public static double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power3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(double x, int n)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if (n == 0)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return 1.0;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} else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if (n % 2 == 0)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    return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power3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(x * x, n / 2);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} else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    return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power3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(x * x, n / 2) * x;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237433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DE6A1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DE6A10"/>
                  </a:solidFill>
                </a:rPr>
                <a:t>I Java: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7092157" y="6646129"/>
            <a:ext cx="4966494" cy="1618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809" y="0"/>
                </a:moveTo>
                <a:cubicBezTo>
                  <a:pt x="7664" y="0"/>
                  <a:pt x="7546" y="361"/>
                  <a:pt x="7546" y="805"/>
                </a:cubicBezTo>
                <a:lnTo>
                  <a:pt x="7546" y="12447"/>
                </a:lnTo>
                <a:lnTo>
                  <a:pt x="0" y="21600"/>
                </a:lnTo>
                <a:lnTo>
                  <a:pt x="8986" y="14714"/>
                </a:lnTo>
                <a:lnTo>
                  <a:pt x="21338" y="14714"/>
                </a:lnTo>
                <a:cubicBezTo>
                  <a:pt x="21482" y="14714"/>
                  <a:pt x="21600" y="14353"/>
                  <a:pt x="21600" y="13909"/>
                </a:cubicBezTo>
                <a:lnTo>
                  <a:pt x="21600" y="805"/>
                </a:lnTo>
                <a:cubicBezTo>
                  <a:pt x="21600" y="361"/>
                  <a:pt x="21482" y="0"/>
                  <a:pt x="21338" y="0"/>
                </a:cubicBezTo>
                <a:lnTo>
                  <a:pt x="7809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heltalsdivision,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dvs blir heltal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4"/>
      <p:bldP build="whole" bldLvl="1" animBg="1" rev="0" advAuto="0" spid="356" grpId="1"/>
      <p:bldP build="whole" bldLvl="1" animBg="1" rev="0" advAuto="0" spid="359" grpId="2"/>
      <p:bldP build="whole" bldLvl="1" animBg="1" rev="0" advAuto="0" spid="362" grpId="3"/>
      <p:bldP build="whole" bldLvl="1" animBg="1" rev="0" advAuto="0" spid="366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Jämförelse</a:t>
            </a:r>
          </a:p>
        </p:txBody>
      </p:sp>
      <p:sp>
        <p:nvSpPr>
          <p:cNvPr id="369" name="Shape 369"/>
          <p:cNvSpPr/>
          <p:nvPr/>
        </p:nvSpPr>
        <p:spPr>
          <a:xfrm>
            <a:off x="1436268" y="2273837"/>
            <a:ext cx="10750965" cy="385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power2(9,3.0)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power2(8,3.0) 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power2(7,3.0)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power2(6,3.0)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power2(5,3.0)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power2(4,3.0)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power2(3,3.0)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power2(2,3.0)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3.0 * 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power2(1,3.0)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3.0 * 3.0 * 3.0 * 3.0 * 3.0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power2(0,3.0)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3.0 * 3.0 * 3.0 * 3.0 * 3.0 * 3.0 * 3.0 * 3.0 * 3.0 * 1.0 =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19683.0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436268" y="6210837"/>
            <a:ext cx="10750965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power3(9,3.0)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power3(4,9.0)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* 3.0 =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power3(2,81.0) 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* 3.0 =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power3(1,6561.0)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* 3.0 =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power3(0,6561.0)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* 6561.0 * 3.0 =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1.0 * 6561.0 * 3.0 =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19683.0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6503935" y="8560337"/>
            <a:ext cx="766785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… men </a:t>
            </a:r>
            <a:r>
              <a: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vilken tar längre tid</a:t>
            </a:r>
            <a:r>
              <a: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att beräkna?</a:t>
            </a:r>
          </a:p>
        </p:txBody>
      </p:sp>
      <p:sp>
        <p:nvSpPr>
          <p:cNvPr id="372" name="Shape 372"/>
          <p:cNvSpPr/>
          <p:nvPr/>
        </p:nvSpPr>
        <p:spPr>
          <a:xfrm>
            <a:off x="6554258" y="6535604"/>
            <a:ext cx="5673726" cy="907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28" y="0"/>
                </a:moveTo>
                <a:cubicBezTo>
                  <a:pt x="9401" y="0"/>
                  <a:pt x="9298" y="645"/>
                  <a:pt x="9298" y="1436"/>
                </a:cubicBezTo>
                <a:lnTo>
                  <a:pt x="9298" y="8863"/>
                </a:lnTo>
                <a:lnTo>
                  <a:pt x="0" y="11726"/>
                </a:lnTo>
                <a:lnTo>
                  <a:pt x="9298" y="14589"/>
                </a:lnTo>
                <a:lnTo>
                  <a:pt x="9298" y="20164"/>
                </a:lnTo>
                <a:cubicBezTo>
                  <a:pt x="9298" y="20955"/>
                  <a:pt x="9401" y="21600"/>
                  <a:pt x="9528" y="21600"/>
                </a:cubicBezTo>
                <a:lnTo>
                  <a:pt x="21370" y="21600"/>
                </a:lnTo>
                <a:cubicBezTo>
                  <a:pt x="21497" y="21600"/>
                  <a:pt x="21600" y="20955"/>
                  <a:pt x="21600" y="20164"/>
                </a:cubicBezTo>
                <a:lnTo>
                  <a:pt x="21600" y="1436"/>
                </a:lnTo>
                <a:cubicBezTo>
                  <a:pt x="21600" y="645"/>
                  <a:pt x="21497" y="0"/>
                  <a:pt x="21370" y="0"/>
                </a:cubicBezTo>
                <a:lnTo>
                  <a:pt x="952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bättre algoritm!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69" grpId="1"/>
      <p:bldP build="whole" bldLvl="1" animBg="1" rev="0" advAuto="0" spid="371" grpId="4"/>
      <p:bldP build="whole" bldLvl="1" animBg="1" rev="0" advAuto="0" spid="372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mäta tid i Java</a:t>
            </a:r>
          </a:p>
        </p:txBody>
      </p:sp>
      <p:sp>
        <p:nvSpPr>
          <p:cNvPr id="375" name="Shape 375"/>
          <p:cNvSpPr/>
          <p:nvPr/>
        </p:nvSpPr>
        <p:spPr>
          <a:xfrm>
            <a:off x="1673702" y="2041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java.lang.System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finns metoder: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2071268" y="2993504"/>
            <a:ext cx="7981493" cy="927652"/>
            <a:chOff x="0" y="0"/>
            <a:chExt cx="7981491" cy="927651"/>
          </a:xfrm>
        </p:grpSpPr>
        <p:sp>
          <p:nvSpPr>
            <p:cNvPr id="376" name="Shape 376"/>
            <p:cNvSpPr/>
            <p:nvPr/>
          </p:nvSpPr>
          <p:spPr>
            <a:xfrm>
              <a:off x="0" y="0"/>
              <a:ext cx="7185373" cy="642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00882B"/>
                  </a:solidFill>
                </a:rPr>
                <a:t>static long currentTimeMillis()</a:t>
              </a:r>
              <a:endParaRPr b="1" sz="2000">
                <a:solidFill>
                  <a:srgbClr val="00882B"/>
                </a:solidFill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313633" y="419651"/>
              <a:ext cx="766785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Returns the current time in milliseconds.</a:t>
              </a:r>
            </a:p>
          </p:txBody>
        </p:sp>
      </p:grpSp>
      <p:grpSp>
        <p:nvGrpSpPr>
          <p:cNvPr id="381" name="Group 381"/>
          <p:cNvGrpSpPr/>
          <p:nvPr/>
        </p:nvGrpSpPr>
        <p:grpSpPr>
          <a:xfrm>
            <a:off x="2071268" y="4263504"/>
            <a:ext cx="7981493" cy="1321352"/>
            <a:chOff x="0" y="0"/>
            <a:chExt cx="7981491" cy="1321351"/>
          </a:xfrm>
        </p:grpSpPr>
        <p:sp>
          <p:nvSpPr>
            <p:cNvPr id="379" name="Shape 379"/>
            <p:cNvSpPr/>
            <p:nvPr/>
          </p:nvSpPr>
          <p:spPr>
            <a:xfrm>
              <a:off x="0" y="0"/>
              <a:ext cx="7185373" cy="642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00882B"/>
                  </a:solidFill>
                </a:rPr>
                <a:t>static long nanoTime()</a:t>
              </a:r>
              <a:endParaRPr b="1" sz="2000">
                <a:solidFill>
                  <a:srgbClr val="00882B"/>
                </a:solidFill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313633" y="406951"/>
              <a:ext cx="7667859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Returns the current value of the </a:t>
              </a:r>
              <a:r>
                <a:rPr i="1" sz="2800">
                  <a:latin typeface="Gill Sans"/>
                  <a:ea typeface="Gill Sans"/>
                  <a:cs typeface="Gill Sans"/>
                  <a:sym typeface="Gill Sans"/>
                </a:rPr>
                <a:t>most precise available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system timer, in nanoseconds.</a:t>
              </a:r>
            </a:p>
          </p:txBody>
        </p:sp>
      </p:grpSp>
      <p:grpSp>
        <p:nvGrpSpPr>
          <p:cNvPr id="384" name="Group 384"/>
          <p:cNvGrpSpPr/>
          <p:nvPr/>
        </p:nvGrpSpPr>
        <p:grpSpPr>
          <a:xfrm>
            <a:off x="1673702" y="5978555"/>
            <a:ext cx="8668260" cy="2305542"/>
            <a:chOff x="0" y="0"/>
            <a:chExt cx="8668259" cy="2305540"/>
          </a:xfrm>
        </p:grpSpPr>
        <p:sp>
          <p:nvSpPr>
            <p:cNvPr id="382" name="Shape 382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Exempel användning: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397566" y="786848"/>
              <a:ext cx="8270694" cy="1518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long start = System.currentTimeMillis();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i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gör arbete</a:t>
              </a:r>
              <a:endParaRPr i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long duration = System.currentTimeMillis() - start; 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System.out.println("Duration: " + duration + " ms");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  <p:bldP build="whole" bldLvl="1" animBg="1" rev="0" advAuto="0" spid="384" grpId="3"/>
      <p:bldP build="whole" bldLvl="1" animBg="1" rev="0" advAuto="0" spid="38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850" y="-67734"/>
            <a:ext cx="13193347" cy="9889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mäta tid på power funktionerna</a:t>
            </a:r>
          </a:p>
        </p:txBody>
      </p:sp>
      <p:sp>
        <p:nvSpPr>
          <p:cNvPr id="387" name="Shape 387"/>
          <p:cNvSpPr/>
          <p:nvPr/>
        </p:nvSpPr>
        <p:spPr>
          <a:xfrm>
            <a:off x="1309268" y="2019837"/>
            <a:ext cx="10750965" cy="6776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reps = 10000;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long start, duration;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// test power1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start = System.currentTimeMillis();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for (int i = 0; i &lt; reps; i++)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power1(2.0, 5000);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duration = System.currentTimeMillis() - start;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System.out.println("Duration1: " + duration + " ms");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// test power3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start = System.currentTimeMillis();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for (int i = 0; i &lt; reps; i++)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power3(2.0, 5000);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duration = System.currentTimeMillis() - start;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System.out.println("Duration3: " + duration + " ms");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10055335" y="8556104"/>
            <a:ext cx="10750964" cy="1226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$ java Pow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Duration1: 77 ms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Duration3: 2 ms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Hitta element i array</a:t>
            </a:r>
          </a:p>
        </p:txBody>
      </p:sp>
      <p:sp>
        <p:nvSpPr>
          <p:cNvPr id="391" name="Shape 391"/>
          <p:cNvSpPr/>
          <p:nvPr/>
        </p:nvSpPr>
        <p:spPr>
          <a:xfrm>
            <a:off x="1673702" y="2041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Hur kollar man om ett element finns i en array?</a:t>
            </a:r>
          </a:p>
        </p:txBody>
      </p:sp>
      <p:grpSp>
        <p:nvGrpSpPr>
          <p:cNvPr id="394" name="Group 394"/>
          <p:cNvGrpSpPr/>
          <p:nvPr/>
        </p:nvGrpSpPr>
        <p:grpSpPr>
          <a:xfrm>
            <a:off x="1436268" y="2803555"/>
            <a:ext cx="10750965" cy="3300375"/>
            <a:chOff x="0" y="0"/>
            <a:chExt cx="10750963" cy="3300373"/>
          </a:xfrm>
        </p:grpSpPr>
        <p:sp>
          <p:nvSpPr>
            <p:cNvPr id="392" name="Shape 392"/>
            <p:cNvSpPr/>
            <p:nvPr/>
          </p:nvSpPr>
          <p:spPr>
            <a:xfrm>
              <a:off x="0" y="613281"/>
              <a:ext cx="10750964" cy="2687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public static boolean lookup(int k,int[] arr)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</a:t>
              </a: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for (int i=0; i&lt;arr.length; i++)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if (</a:t>
              </a:r>
              <a:r>
                <a:rPr b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arr[i] == k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) {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    return </a:t>
              </a:r>
              <a:r>
                <a:rPr b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true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;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    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    return </a:t>
              </a:r>
              <a:r>
                <a:rPr b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false</a:t>
              </a: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;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latin typeface="Consolas"/>
                  <a:ea typeface="Consolas"/>
                  <a:cs typeface="Consolas"/>
                  <a:sym typeface="Consolas"/>
                </a:rPr>
                <a:t>    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237433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DE6A1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DE6A10"/>
                  </a:solidFill>
                </a:rPr>
                <a:t>Enkel kod:</a:t>
              </a:r>
            </a:p>
          </p:txBody>
        </p:sp>
      </p:grpSp>
      <p:sp>
        <p:nvSpPr>
          <p:cNvPr id="395" name="Shape 395"/>
          <p:cNvSpPr/>
          <p:nvPr/>
        </p:nvSpPr>
        <p:spPr>
          <a:xfrm>
            <a:off x="1673702" y="6486555"/>
            <a:ext cx="902219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…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om arrayn sorterad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går det att göra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mycket snabbare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  <p:bldP build="whole" bldLvl="1" animBg="1" rev="0" advAuto="0" spid="395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Binärsökning</a:t>
            </a:r>
          </a:p>
        </p:txBody>
      </p:sp>
      <p:grpSp>
        <p:nvGrpSpPr>
          <p:cNvPr id="400" name="Group 400"/>
          <p:cNvGrpSpPr/>
          <p:nvPr/>
        </p:nvGrpSpPr>
        <p:grpSpPr>
          <a:xfrm>
            <a:off x="1673702" y="3692555"/>
            <a:ext cx="9784195" cy="520701"/>
            <a:chOff x="0" y="0"/>
            <a:chExt cx="9784194" cy="520700"/>
          </a:xfrm>
        </p:grpSpPr>
        <p:sp>
          <p:nvSpPr>
            <p:cNvPr id="398" name="Shape 398"/>
            <p:cNvSpPr/>
            <p:nvPr/>
          </p:nvSpPr>
          <p:spPr>
            <a:xfrm>
              <a:off x="0" y="0"/>
              <a:ext cx="902219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Idé: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762000" y="0"/>
              <a:ext cx="902219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Inspektera elementet i mitten av arrayn:</a:t>
              </a:r>
            </a:p>
          </p:txBody>
        </p:sp>
      </p:grpSp>
      <p:grpSp>
        <p:nvGrpSpPr>
          <p:cNvPr id="404" name="Group 404"/>
          <p:cNvGrpSpPr/>
          <p:nvPr/>
        </p:nvGrpSpPr>
        <p:grpSpPr>
          <a:xfrm>
            <a:off x="2810933" y="4512733"/>
            <a:ext cx="6701168" cy="623492"/>
            <a:chOff x="0" y="0"/>
            <a:chExt cx="6701167" cy="623490"/>
          </a:xfrm>
        </p:grpSpPr>
        <p:sp>
          <p:nvSpPr>
            <p:cNvPr id="401" name="Shape 401"/>
            <p:cNvSpPr/>
            <p:nvPr/>
          </p:nvSpPr>
          <p:spPr>
            <a:xfrm>
              <a:off x="0" y="0"/>
              <a:ext cx="2777332" cy="62349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0 | 1 | 2 | 5 | 8 | 11 </a:t>
              </a:r>
            </a:p>
          </p:txBody>
        </p:sp>
        <p:sp>
          <p:nvSpPr>
            <p:cNvPr id="402" name="Shape 402"/>
            <p:cNvSpPr/>
            <p:nvPr/>
          </p:nvSpPr>
          <p:spPr>
            <a:xfrm>
              <a:off x="3623733" y="0"/>
              <a:ext cx="3077435" cy="62349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14 | 16 | 18 | 22 | 24</a:t>
              </a:r>
            </a:p>
          </p:txBody>
        </p:sp>
        <p:sp>
          <p:nvSpPr>
            <p:cNvPr id="403" name="Shape 403"/>
            <p:cNvSpPr/>
            <p:nvPr/>
          </p:nvSpPr>
          <p:spPr>
            <a:xfrm>
              <a:off x="2878666" y="0"/>
              <a:ext cx="643732" cy="62349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12</a:t>
              </a:r>
            </a:p>
          </p:txBody>
        </p:sp>
      </p:grpSp>
      <p:sp>
        <p:nvSpPr>
          <p:cNvPr id="405" name="Shape 405"/>
          <p:cNvSpPr/>
          <p:nvPr/>
        </p:nvSpPr>
        <p:spPr>
          <a:xfrm>
            <a:off x="2435702" y="5457855"/>
            <a:ext cx="902219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Är mitten elementet det vi söker?</a:t>
            </a:r>
          </a:p>
        </p:txBody>
      </p:sp>
      <p:sp>
        <p:nvSpPr>
          <p:cNvPr id="406" name="Shape 406"/>
          <p:cNvSpPr/>
          <p:nvPr/>
        </p:nvSpPr>
        <p:spPr>
          <a:xfrm>
            <a:off x="2435702" y="5965855"/>
            <a:ext cx="1044816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Om mitten elementet är mindre kan vi “kasta bort” den högra sidan.</a:t>
            </a:r>
          </a:p>
        </p:txBody>
      </p:sp>
      <p:sp>
        <p:nvSpPr>
          <p:cNvPr id="407" name="Shape 407"/>
          <p:cNvSpPr/>
          <p:nvPr/>
        </p:nvSpPr>
        <p:spPr>
          <a:xfrm>
            <a:off x="2810933" y="6760633"/>
            <a:ext cx="2777332" cy="62349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 | 1 | 2 | 5 | 8 | 11 </a:t>
            </a:r>
          </a:p>
        </p:txBody>
      </p:sp>
      <p:sp>
        <p:nvSpPr>
          <p:cNvPr id="408" name="Shape 408"/>
          <p:cNvSpPr/>
          <p:nvPr/>
        </p:nvSpPr>
        <p:spPr>
          <a:xfrm>
            <a:off x="1673702" y="2168555"/>
            <a:ext cx="902219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Exempel:</a:t>
            </a:r>
          </a:p>
        </p:txBody>
      </p:sp>
      <p:sp>
        <p:nvSpPr>
          <p:cNvPr id="409" name="Shape 409"/>
          <p:cNvSpPr/>
          <p:nvPr/>
        </p:nvSpPr>
        <p:spPr>
          <a:xfrm>
            <a:off x="3197702" y="2168555"/>
            <a:ext cx="902219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Kolla om värdet 5 finns i arrayn?</a:t>
            </a:r>
          </a:p>
        </p:txBody>
      </p:sp>
      <p:sp>
        <p:nvSpPr>
          <p:cNvPr id="410" name="Shape 410"/>
          <p:cNvSpPr/>
          <p:nvPr/>
        </p:nvSpPr>
        <p:spPr>
          <a:xfrm>
            <a:off x="2810933" y="2861733"/>
            <a:ext cx="6286104" cy="6234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 | 1 | 2 | 5 | 8 | 11 | 12 | 14 | 16 | 18 | 22 | 24</a:t>
            </a:r>
          </a:p>
        </p:txBody>
      </p:sp>
      <p:sp>
        <p:nvSpPr>
          <p:cNvPr id="411" name="Shape 411"/>
          <p:cNvSpPr/>
          <p:nvPr/>
        </p:nvSpPr>
        <p:spPr>
          <a:xfrm>
            <a:off x="7811294" y="6490427"/>
            <a:ext cx="4739879" cy="86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17" y="0"/>
                </a:moveTo>
                <a:lnTo>
                  <a:pt x="5069" y="3612"/>
                </a:lnTo>
                <a:lnTo>
                  <a:pt x="275" y="3612"/>
                </a:lnTo>
                <a:cubicBezTo>
                  <a:pt x="123" y="3612"/>
                  <a:pt x="0" y="4285"/>
                  <a:pt x="0" y="5111"/>
                </a:cubicBezTo>
                <a:lnTo>
                  <a:pt x="0" y="20100"/>
                </a:lnTo>
                <a:cubicBezTo>
                  <a:pt x="0" y="20927"/>
                  <a:pt x="123" y="21600"/>
                  <a:pt x="275" y="21600"/>
                </a:cubicBezTo>
                <a:lnTo>
                  <a:pt x="21325" y="21600"/>
                </a:lnTo>
                <a:cubicBezTo>
                  <a:pt x="21477" y="21600"/>
                  <a:pt x="21600" y="20927"/>
                  <a:pt x="21600" y="20100"/>
                </a:cubicBezTo>
                <a:lnTo>
                  <a:pt x="21600" y="5111"/>
                </a:lnTo>
                <a:cubicBezTo>
                  <a:pt x="21600" y="4285"/>
                  <a:pt x="21477" y="3612"/>
                  <a:pt x="21325" y="3612"/>
                </a:cubicBezTo>
                <a:lnTo>
                  <a:pt x="6165" y="3612"/>
                </a:lnTo>
                <a:lnTo>
                  <a:pt x="561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vet ju att arrayn är sorterad.</a:t>
            </a:r>
          </a:p>
        </p:txBody>
      </p:sp>
      <p:sp>
        <p:nvSpPr>
          <p:cNvPr id="412" name="Shape 412"/>
          <p:cNvSpPr/>
          <p:nvPr/>
        </p:nvSpPr>
        <p:spPr>
          <a:xfrm>
            <a:off x="2435702" y="7642256"/>
            <a:ext cx="902219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… och så kan vi upprepa sägen ovan tills arrayn är tom.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1"/>
      <p:bldP build="whole" bldLvl="1" animBg="1" rev="0" advAuto="0" spid="411" grpId="5"/>
      <p:bldP build="whole" bldLvl="1" animBg="1" rev="0" advAuto="0" spid="404" grpId="2"/>
      <p:bldP build="whole" bldLvl="1" animBg="1" rev="0" advAuto="0" spid="406" grpId="4"/>
      <p:bldP build="whole" bldLvl="1" animBg="1" rev="0" advAuto="0" spid="412" grpId="7"/>
      <p:bldP build="whole" bldLvl="1" animBg="1" rev="0" advAuto="0" spid="405" grpId="3"/>
      <p:bldP build="whole" bldLvl="1" animBg="1" rev="0" advAuto="0" spid="407" grpId="6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Binärsökning (forts)</a:t>
            </a:r>
          </a:p>
        </p:txBody>
      </p:sp>
      <p:sp>
        <p:nvSpPr>
          <p:cNvPr id="415" name="Shape 415"/>
          <p:cNvSpPr/>
          <p:nvPr/>
        </p:nvSpPr>
        <p:spPr>
          <a:xfrm>
            <a:off x="1563268" y="2781837"/>
            <a:ext cx="10750965" cy="5023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boolean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bsearch1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k,int[] arr,int b,int e)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// System.out.println("b,e = " + b + "," + e);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(e &lt;= b) { return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i = (b + e) / 2;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// mitten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(arr[i] == k)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if (arr[i] &lt; k)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bsearch1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(k,arr,i+1,e)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/* k &lt; arr[i] */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return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bsearch1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(k,arr,b,i)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boolean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bsearch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k,int[] arr)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return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bsearch1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(k,arr,0,arr.length)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1673702" y="2041555"/>
            <a:ext cx="766785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Som Java kod: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Binärsökning (forts)</a:t>
            </a:r>
          </a:p>
        </p:txBody>
      </p:sp>
      <p:sp>
        <p:nvSpPr>
          <p:cNvPr id="419" name="Shape 419"/>
          <p:cNvSpPr/>
          <p:nvPr/>
        </p:nvSpPr>
        <p:spPr>
          <a:xfrm>
            <a:off x="1563268" y="2781837"/>
            <a:ext cx="10750965" cy="473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boolean bsearchIt(int k,int[] arr)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b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e = arr.length;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(b &lt; e)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int i = (b + e) / 2;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// mitten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if (arr[i] == k)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    return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} else if (arr[i] &lt; k)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 = i+1;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} else /* k &lt; arr[i] */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e = i;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return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673702" y="2041555"/>
            <a:ext cx="766785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Samma iterativt: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Fibonacci</a:t>
            </a:r>
          </a:p>
        </p:txBody>
      </p:sp>
      <p:pic>
        <p:nvPicPr>
          <p:cNvPr id="42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4189" y="2892425"/>
            <a:ext cx="7175501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1673702" y="2041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En känd rekursiv funktion:</a:t>
            </a:r>
          </a:p>
        </p:txBody>
      </p:sp>
      <p:grpSp>
        <p:nvGrpSpPr>
          <p:cNvPr id="427" name="Group 427"/>
          <p:cNvGrpSpPr/>
          <p:nvPr/>
        </p:nvGrpSpPr>
        <p:grpSpPr>
          <a:xfrm>
            <a:off x="1673702" y="4962555"/>
            <a:ext cx="7667859" cy="4483559"/>
            <a:chOff x="0" y="0"/>
            <a:chExt cx="7667858" cy="4483557"/>
          </a:xfrm>
        </p:grpSpPr>
        <p:sp>
          <p:nvSpPr>
            <p:cNvPr id="425" name="Shape 425"/>
            <p:cNvSpPr/>
            <p:nvPr/>
          </p:nvSpPr>
          <p:spPr>
            <a:xfrm>
              <a:off x="100439" y="714881"/>
              <a:ext cx="2294312" cy="376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fib(0) = 0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fib(1) = 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fib(2) = 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fib(3) = 2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fib(4) = 3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fib(5) = 5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fib(6) = 8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fib(7) = 13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fib(8) = 21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fib(9) = 34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Värden:</a:t>
              </a:r>
            </a:p>
          </p:txBody>
        </p:sp>
      </p:grpSp>
      <p:grpSp>
        <p:nvGrpSpPr>
          <p:cNvPr id="430" name="Group 430"/>
          <p:cNvGrpSpPr/>
          <p:nvPr/>
        </p:nvGrpSpPr>
        <p:grpSpPr>
          <a:xfrm>
            <a:off x="4721702" y="4962555"/>
            <a:ext cx="7667859" cy="3414062"/>
            <a:chOff x="0" y="0"/>
            <a:chExt cx="7667858" cy="3414060"/>
          </a:xfrm>
        </p:grpSpPr>
        <p:sp>
          <p:nvSpPr>
            <p:cNvPr id="428" name="Shape 428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365C0"/>
                  </a:solidFill>
                </a:rPr>
                <a:t>Som bild:</a:t>
              </a:r>
            </a:p>
          </p:txBody>
        </p:sp>
        <p:pic>
          <p:nvPicPr>
            <p:cNvPr id="429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2837" y="652961"/>
              <a:ext cx="4398213" cy="2761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0" grpId="2"/>
      <p:bldP build="whole" bldLvl="1" animBg="1" rev="0" advAuto="0" spid="42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Fibonacci</a:t>
            </a:r>
          </a:p>
        </p:txBody>
      </p:sp>
      <p:sp>
        <p:nvSpPr>
          <p:cNvPr id="433" name="Shape 433"/>
          <p:cNvSpPr/>
          <p:nvPr/>
        </p:nvSpPr>
        <p:spPr>
          <a:xfrm>
            <a:off x="1673702" y="2041555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Rekursion leder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inte alltid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till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bra kod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!</a:t>
            </a:r>
          </a:p>
        </p:txBody>
      </p:sp>
      <p:grpSp>
        <p:nvGrpSpPr>
          <p:cNvPr id="436" name="Group 436"/>
          <p:cNvGrpSpPr/>
          <p:nvPr/>
        </p:nvGrpSpPr>
        <p:grpSpPr>
          <a:xfrm>
            <a:off x="1686402" y="2676555"/>
            <a:ext cx="11080162" cy="3347977"/>
            <a:chOff x="0" y="0"/>
            <a:chExt cx="11080161" cy="3347975"/>
          </a:xfrm>
        </p:grpSpPr>
        <p:sp>
          <p:nvSpPr>
            <p:cNvPr id="434" name="Shape 434"/>
            <p:cNvSpPr/>
            <p:nvPr/>
          </p:nvSpPr>
          <p:spPr>
            <a:xfrm>
              <a:off x="321366" y="604815"/>
              <a:ext cx="10758796" cy="274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public static int fib(int n) {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if (n &lt; 2) { 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return n; 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} else { 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  return fib(n-1) + fib(n-2);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  }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lnSpc>
                  <a:spcPct val="120000"/>
                </a:lnSpc>
                <a:defRPr sz="1800"/>
              </a:pPr>
              <a:r>
                <a:rPr b="1" sz="20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0" y="0"/>
              <a:ext cx="766785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365C0"/>
                  </a:solidFill>
                </a:rPr>
                <a:t>I Java:</a:t>
              </a:r>
            </a:p>
          </p:txBody>
        </p:sp>
      </p:grpSp>
      <p:grpSp>
        <p:nvGrpSpPr>
          <p:cNvPr id="487" name="Group 487"/>
          <p:cNvGrpSpPr/>
          <p:nvPr/>
        </p:nvGrpSpPr>
        <p:grpSpPr>
          <a:xfrm>
            <a:off x="1673702" y="5851555"/>
            <a:ext cx="10917246" cy="3222434"/>
            <a:chOff x="0" y="0"/>
            <a:chExt cx="10917245" cy="3222433"/>
          </a:xfrm>
        </p:grpSpPr>
        <p:sp>
          <p:nvSpPr>
            <p:cNvPr id="437" name="Shape 437"/>
            <p:cNvSpPr/>
            <p:nvPr/>
          </p:nvSpPr>
          <p:spPr>
            <a:xfrm>
              <a:off x="2281399" y="2958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38" name="Shape 438"/>
            <p:cNvSpPr/>
            <p:nvPr/>
          </p:nvSpPr>
          <p:spPr>
            <a:xfrm flipV="1">
              <a:off x="2949097" y="2687496"/>
              <a:ext cx="415653" cy="240882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39" name="Shape 439"/>
            <p:cNvSpPr/>
            <p:nvPr/>
          </p:nvSpPr>
          <p:spPr>
            <a:xfrm>
              <a:off x="3043399" y="2958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fib(0)</a:t>
              </a:r>
            </a:p>
          </p:txBody>
        </p:sp>
        <p:sp>
          <p:nvSpPr>
            <p:cNvPr id="440" name="Shape 440"/>
            <p:cNvSpPr/>
            <p:nvPr/>
          </p:nvSpPr>
          <p:spPr>
            <a:xfrm flipH="1" flipV="1">
              <a:off x="3364749" y="2687497"/>
              <a:ext cx="379431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2662399" y="2437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DE6A1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DE6A10"/>
                  </a:solidFill>
                </a:rPr>
                <a:t>fib(2)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3424399" y="2437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43" name="Shape 443"/>
            <p:cNvSpPr/>
            <p:nvPr/>
          </p:nvSpPr>
          <p:spPr>
            <a:xfrm flipV="1">
              <a:off x="3330097" y="2179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44" name="Shape 444"/>
            <p:cNvSpPr/>
            <p:nvPr/>
          </p:nvSpPr>
          <p:spPr>
            <a:xfrm flipH="1" flipV="1">
              <a:off x="3745749" y="2179497"/>
              <a:ext cx="379431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45" name="Shape 445"/>
            <p:cNvSpPr/>
            <p:nvPr/>
          </p:nvSpPr>
          <p:spPr>
            <a:xfrm>
              <a:off x="3043399" y="1929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773F9B"/>
                  </a:solidFill>
                </a:rPr>
                <a:t>fib(3)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4059399" y="2450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47" name="Shape 447"/>
            <p:cNvSpPr/>
            <p:nvPr/>
          </p:nvSpPr>
          <p:spPr>
            <a:xfrm flipV="1">
              <a:off x="4727097" y="2179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4821399" y="2450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fib(0)</a:t>
              </a:r>
            </a:p>
          </p:txBody>
        </p:sp>
        <p:sp>
          <p:nvSpPr>
            <p:cNvPr id="449" name="Shape 449"/>
            <p:cNvSpPr/>
            <p:nvPr/>
          </p:nvSpPr>
          <p:spPr>
            <a:xfrm flipH="1" flipV="1">
              <a:off x="5142749" y="2179497"/>
              <a:ext cx="379431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4440399" y="1929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DE6A1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DE6A10"/>
                  </a:solidFill>
                </a:rPr>
                <a:t>fib(2)</a:t>
              </a:r>
            </a:p>
          </p:txBody>
        </p:sp>
        <p:sp>
          <p:nvSpPr>
            <p:cNvPr id="451" name="Shape 451"/>
            <p:cNvSpPr/>
            <p:nvPr/>
          </p:nvSpPr>
          <p:spPr>
            <a:xfrm flipV="1">
              <a:off x="3749197" y="1673049"/>
              <a:ext cx="747250" cy="239329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52" name="Shape 452"/>
            <p:cNvSpPr/>
            <p:nvPr/>
          </p:nvSpPr>
          <p:spPr>
            <a:xfrm flipH="1" flipV="1">
              <a:off x="4507749" y="1671497"/>
              <a:ext cx="608155" cy="22550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53" name="Shape 453"/>
            <p:cNvSpPr/>
            <p:nvPr/>
          </p:nvSpPr>
          <p:spPr>
            <a:xfrm>
              <a:off x="3818099" y="1421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0365C0"/>
                  </a:solidFill>
                </a:rPr>
                <a:t>fib(4)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5456399" y="2450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55" name="Shape 455"/>
            <p:cNvSpPr/>
            <p:nvPr/>
          </p:nvSpPr>
          <p:spPr>
            <a:xfrm flipV="1">
              <a:off x="6124097" y="2179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6218399" y="2450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fib(0)</a:t>
              </a:r>
            </a:p>
          </p:txBody>
        </p:sp>
        <p:sp>
          <p:nvSpPr>
            <p:cNvPr id="457" name="Shape 457"/>
            <p:cNvSpPr/>
            <p:nvPr/>
          </p:nvSpPr>
          <p:spPr>
            <a:xfrm flipH="1" flipV="1">
              <a:off x="6539750" y="2179497"/>
              <a:ext cx="379430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5837399" y="1929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DE6A1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DE6A10"/>
                  </a:solidFill>
                </a:rPr>
                <a:t>fib(2)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6599400" y="1929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60" name="Shape 460"/>
            <p:cNvSpPr/>
            <p:nvPr/>
          </p:nvSpPr>
          <p:spPr>
            <a:xfrm flipV="1">
              <a:off x="6505097" y="1671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61" name="Shape 461"/>
            <p:cNvSpPr/>
            <p:nvPr/>
          </p:nvSpPr>
          <p:spPr>
            <a:xfrm flipH="1" flipV="1">
              <a:off x="6920750" y="1671497"/>
              <a:ext cx="379430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62" name="Shape 462"/>
            <p:cNvSpPr/>
            <p:nvPr/>
          </p:nvSpPr>
          <p:spPr>
            <a:xfrm>
              <a:off x="6218399" y="1421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773F9B"/>
                  </a:solidFill>
                </a:rPr>
                <a:t>fib(3)</a:t>
              </a:r>
            </a:p>
          </p:txBody>
        </p:sp>
        <p:sp>
          <p:nvSpPr>
            <p:cNvPr id="463" name="Shape 463"/>
            <p:cNvSpPr/>
            <p:nvPr/>
          </p:nvSpPr>
          <p:spPr>
            <a:xfrm flipV="1">
              <a:off x="4511198" y="1165458"/>
              <a:ext cx="1255249" cy="23892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64" name="Shape 464"/>
            <p:cNvSpPr/>
            <p:nvPr/>
          </p:nvSpPr>
          <p:spPr>
            <a:xfrm flipH="1" flipV="1">
              <a:off x="5766446" y="1165458"/>
              <a:ext cx="1130956" cy="23892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5088099" y="913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00882B"/>
                  </a:solidFill>
                </a:rPr>
                <a:t>fib(5)</a:t>
              </a:r>
            </a:p>
          </p:txBody>
        </p:sp>
        <p:sp>
          <p:nvSpPr>
            <p:cNvPr id="466" name="Shape 466"/>
            <p:cNvSpPr/>
            <p:nvPr/>
          </p:nvSpPr>
          <p:spPr>
            <a:xfrm>
              <a:off x="6980400" y="2450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67" name="Shape 467"/>
            <p:cNvSpPr/>
            <p:nvPr/>
          </p:nvSpPr>
          <p:spPr>
            <a:xfrm flipV="1">
              <a:off x="7648098" y="2179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7742400" y="2450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fib(0)</a:t>
              </a:r>
            </a:p>
          </p:txBody>
        </p:sp>
        <p:sp>
          <p:nvSpPr>
            <p:cNvPr id="469" name="Shape 469"/>
            <p:cNvSpPr/>
            <p:nvPr/>
          </p:nvSpPr>
          <p:spPr>
            <a:xfrm flipH="1" flipV="1">
              <a:off x="8063750" y="2179497"/>
              <a:ext cx="379430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7361400" y="1929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DE6A1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DE6A10"/>
                  </a:solidFill>
                </a:rPr>
                <a:t>fib(2)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8123400" y="1929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72" name="Shape 472"/>
            <p:cNvSpPr/>
            <p:nvPr/>
          </p:nvSpPr>
          <p:spPr>
            <a:xfrm flipV="1">
              <a:off x="8029098" y="1671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73" name="Shape 473"/>
            <p:cNvSpPr/>
            <p:nvPr/>
          </p:nvSpPr>
          <p:spPr>
            <a:xfrm flipH="1" flipV="1">
              <a:off x="8444750" y="1671497"/>
              <a:ext cx="379430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74" name="Shape 474"/>
            <p:cNvSpPr/>
            <p:nvPr/>
          </p:nvSpPr>
          <p:spPr>
            <a:xfrm>
              <a:off x="7742400" y="1421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773F9B"/>
                  </a:solidFill>
                </a:rPr>
                <a:t>fib(3)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8758400" y="1942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fib(1)</a:t>
              </a:r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9426098" y="1671497"/>
              <a:ext cx="415653" cy="24088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9520400" y="19425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1300"/>
                <a:t>fib(0)</a:t>
              </a:r>
            </a:p>
          </p:txBody>
        </p:sp>
        <p:sp>
          <p:nvSpPr>
            <p:cNvPr id="478" name="Shape 478"/>
            <p:cNvSpPr/>
            <p:nvPr/>
          </p:nvSpPr>
          <p:spPr>
            <a:xfrm flipH="1" flipV="1">
              <a:off x="9841750" y="1671497"/>
              <a:ext cx="379430" cy="24099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9139400" y="1421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DE6A1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DE6A10"/>
                  </a:solidFill>
                </a:rPr>
                <a:t>fib(2)</a:t>
              </a:r>
            </a:p>
          </p:txBody>
        </p:sp>
        <p:sp>
          <p:nvSpPr>
            <p:cNvPr id="480" name="Shape 480"/>
            <p:cNvSpPr/>
            <p:nvPr/>
          </p:nvSpPr>
          <p:spPr>
            <a:xfrm flipV="1">
              <a:off x="8448197" y="1165049"/>
              <a:ext cx="747250" cy="239329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81" name="Shape 481"/>
            <p:cNvSpPr/>
            <p:nvPr/>
          </p:nvSpPr>
          <p:spPr>
            <a:xfrm flipH="1" flipV="1">
              <a:off x="9206750" y="1163497"/>
              <a:ext cx="608154" cy="22550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82" name="Shape 482"/>
            <p:cNvSpPr/>
            <p:nvPr/>
          </p:nvSpPr>
          <p:spPr>
            <a:xfrm>
              <a:off x="8517100" y="913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0365C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0365C0"/>
                  </a:solidFill>
                </a:rPr>
                <a:t>fib(4)</a:t>
              </a:r>
            </a:p>
          </p:txBody>
        </p:sp>
        <p:sp>
          <p:nvSpPr>
            <p:cNvPr id="483" name="Shape 483"/>
            <p:cNvSpPr/>
            <p:nvPr/>
          </p:nvSpPr>
          <p:spPr>
            <a:xfrm flipV="1">
              <a:off x="5881401" y="657458"/>
              <a:ext cx="1663046" cy="23872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84" name="Shape 484"/>
            <p:cNvSpPr/>
            <p:nvPr/>
          </p:nvSpPr>
          <p:spPr>
            <a:xfrm flipH="1" flipV="1">
              <a:off x="7544445" y="657458"/>
              <a:ext cx="1655956" cy="23892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85" name="Shape 485"/>
            <p:cNvSpPr/>
            <p:nvPr/>
          </p:nvSpPr>
          <p:spPr>
            <a:xfrm>
              <a:off x="6866100" y="405848"/>
              <a:ext cx="1396846" cy="263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20000"/>
                </a:lnSpc>
                <a:defRPr b="1" sz="13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300">
                  <a:solidFill>
                    <a:srgbClr val="00882B"/>
                  </a:solidFill>
                </a:rPr>
                <a:t>fib(6)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Flera rekursiva anrop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beräknar samma sak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: 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6" grpId="1"/>
      <p:bldP build="whole" bldLvl="1" animBg="1" rev="0" advAuto="0" spid="487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Hästen på schackbräde</a:t>
            </a:r>
          </a:p>
        </p:txBody>
      </p:sp>
      <p:pic>
        <p:nvPicPr>
          <p:cNvPr id="4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333" y="2489200"/>
            <a:ext cx="2439426" cy="243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086" y="5588000"/>
            <a:ext cx="2651920" cy="2651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4" name="Group 494"/>
          <p:cNvGrpSpPr/>
          <p:nvPr/>
        </p:nvGrpSpPr>
        <p:grpSpPr>
          <a:xfrm>
            <a:off x="1572102" y="2583422"/>
            <a:ext cx="7921859" cy="1955801"/>
            <a:chOff x="0" y="0"/>
            <a:chExt cx="7921858" cy="1955800"/>
          </a:xfrm>
        </p:grpSpPr>
        <p:sp>
          <p:nvSpPr>
            <p:cNvPr id="492" name="Shape 492"/>
            <p:cNvSpPr/>
            <p:nvPr/>
          </p:nvSpPr>
          <p:spPr>
            <a:xfrm>
              <a:off x="0" y="0"/>
              <a:ext cx="766785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Utmaning: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254000" y="635000"/>
              <a:ext cx="7667859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DE6A10"/>
                  </a:solidFill>
                  <a:latin typeface="Gill Sans"/>
                  <a:ea typeface="Gill Sans"/>
                  <a:cs typeface="Gill Sans"/>
                  <a:sym typeface="Gill Sans"/>
                </a:rPr>
                <a:t>Kan en schackhäst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gå till varje ruta </a:t>
              </a:r>
              <a:endPara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på ett schackbräde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utan att besöka 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en enda ruta mera än en gång?</a:t>
              </a:r>
            </a:p>
          </p:txBody>
        </p:sp>
      </p:grpSp>
      <p:sp>
        <p:nvSpPr>
          <p:cNvPr id="495" name="Shape 495"/>
          <p:cNvSpPr/>
          <p:nvPr/>
        </p:nvSpPr>
        <p:spPr>
          <a:xfrm>
            <a:off x="1572102" y="5123422"/>
            <a:ext cx="76678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Tips: en stilig lösning med rekursion?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"/>
      <p:bldP build="whole" bldLvl="1" animBg="1" rev="0" advAuto="0" spid="495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674268" y="622837"/>
            <a:ext cx="10750965" cy="883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public class Horse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String board[][] = new String[8][8];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int totalVisited = 0;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int currentlyVisited = 0;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// L = left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// R = right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// U = up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// D = down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LU = "LU";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LD = "LD";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DL = "DL";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DR = "DR";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UR = "UR";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UL = "UL";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RU = "RU";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RD = "RD";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final String XX = "XX";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void printState()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System.out.println();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System.out.println("Total visited: " + totalVisited);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System.out.println("Curr visited:  " + currentlyVisited);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for (int y=0; y&lt;8; y++)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for (int x=0; x&lt;8; x++)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if (board[x][y] == null)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    System.out.print("-- ");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} else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    System.out.print(board[x][y] + " ");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System.out.println();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13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// nånting här</a:t>
            </a:r>
            <a:endParaRPr b="1" sz="13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i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// nånting här</a:t>
            </a:r>
            <a:endParaRPr b="1" sz="13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333" y="2489200"/>
            <a:ext cx="2439426" cy="243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086" y="5588000"/>
            <a:ext cx="2651920" cy="2651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7" y="-38100"/>
            <a:ext cx="13311908" cy="998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Fakulteten</a:t>
            </a:r>
          </a:p>
        </p:txBody>
      </p:sp>
      <p:sp>
        <p:nvSpPr>
          <p:cNvPr id="69" name="Shape 69"/>
          <p:cNvSpPr/>
          <p:nvPr/>
        </p:nvSpPr>
        <p:spPr>
          <a:xfrm>
            <a:off x="667533" y="2338916"/>
            <a:ext cx="38351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Iterativt</a:t>
            </a:r>
          </a:p>
        </p:txBody>
      </p:sp>
      <p:pic>
        <p:nvPicPr>
          <p:cNvPr id="7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508" y="3247429"/>
            <a:ext cx="5050449" cy="742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" name="Group 73"/>
          <p:cNvGrpSpPr/>
          <p:nvPr/>
        </p:nvGrpSpPr>
        <p:grpSpPr>
          <a:xfrm>
            <a:off x="667533" y="5894916"/>
            <a:ext cx="4276850" cy="1565635"/>
            <a:chOff x="0" y="0"/>
            <a:chExt cx="4276849" cy="1565633"/>
          </a:xfrm>
        </p:grpSpPr>
        <p:pic>
          <p:nvPicPr>
            <p:cNvPr id="71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8266" y="822920"/>
              <a:ext cx="4148584" cy="742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72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Rekursivt</a:t>
              </a:r>
            </a:p>
          </p:txBody>
        </p:sp>
      </p:grpSp>
      <p:sp>
        <p:nvSpPr>
          <p:cNvPr id="74" name="Shape 74"/>
          <p:cNvSpPr/>
          <p:nvPr/>
        </p:nvSpPr>
        <p:spPr>
          <a:xfrm>
            <a:off x="7430668" y="2443171"/>
            <a:ext cx="7185374" cy="239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facIt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v =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for (int i=1; i&lt;=n; i++)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v = v * i;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v;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2"/>
      <p:bldP build="whole" bldLvl="1" animBg="1" rev="0" advAuto="0" spid="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Induktiva definitioner</a:t>
            </a:r>
          </a:p>
        </p:txBody>
      </p:sp>
      <p:pic>
        <p:nvPicPr>
          <p:cNvPr id="7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1037" y="6341200"/>
            <a:ext cx="6662618" cy="2376489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3328977" y="1694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använder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självreferens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, t.ex.</a:t>
            </a:r>
          </a:p>
        </p:txBody>
      </p:sp>
      <p:sp>
        <p:nvSpPr>
          <p:cNvPr id="79" name="Shape 79"/>
          <p:cNvSpPr/>
          <p:nvPr/>
        </p:nvSpPr>
        <p:spPr>
          <a:xfrm>
            <a:off x="1737244" y="2913622"/>
            <a:ext cx="909004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En kö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är antingen tom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eller en person följt av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en kö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80" name="Shape 80"/>
          <p:cNvSpPr/>
          <p:nvPr/>
        </p:nvSpPr>
        <p:spPr>
          <a:xfrm>
            <a:off x="1737244" y="4437622"/>
            <a:ext cx="909004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n!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är 1, om n är 0 eller 1,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eller n ×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(n-1)!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om n är större.</a:t>
            </a:r>
          </a:p>
        </p:txBody>
      </p:sp>
      <p:pic>
        <p:nvPicPr>
          <p:cNvPr id="8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9800" y="4550370"/>
            <a:ext cx="4148583" cy="74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  <p:bldP build="whole" bldLvl="1" animBg="1" rev="0" advAuto="0" spid="81" grpId="3"/>
      <p:bldP build="whole" bldLvl="1" animBg="1" rev="0" advAuto="0" spid="77" grpId="4"/>
      <p:bldP build="whole" bldLvl="1" animBg="1" rev="0" advAuto="0" spid="8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Induktionsbevis och rekusion</a:t>
            </a:r>
          </a:p>
        </p:txBody>
      </p:sp>
      <p:pic>
        <p:nvPicPr>
          <p:cNvPr id="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635" y="3380320"/>
            <a:ext cx="5778785" cy="3319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1629" y="3413712"/>
            <a:ext cx="5778785" cy="2830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  <p:bldP build="whole" bldLvl="1" animBg="1" rev="0" advAuto="0" spid="8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Fakulteten (forts)</a:t>
            </a:r>
          </a:p>
        </p:txBody>
      </p:sp>
      <p:sp>
        <p:nvSpPr>
          <p:cNvPr id="88" name="Shape 88"/>
          <p:cNvSpPr/>
          <p:nvPr/>
        </p:nvSpPr>
        <p:spPr>
          <a:xfrm>
            <a:off x="667533" y="2338916"/>
            <a:ext cx="38351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Iterativt</a:t>
            </a:r>
          </a:p>
        </p:txBody>
      </p:sp>
      <p:pic>
        <p:nvPicPr>
          <p:cNvPr id="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508" y="3247429"/>
            <a:ext cx="5050449" cy="742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Group 92"/>
          <p:cNvGrpSpPr/>
          <p:nvPr/>
        </p:nvGrpSpPr>
        <p:grpSpPr>
          <a:xfrm>
            <a:off x="667533" y="5894916"/>
            <a:ext cx="4276850" cy="1565635"/>
            <a:chOff x="0" y="0"/>
            <a:chExt cx="4276849" cy="1565633"/>
          </a:xfrm>
        </p:grpSpPr>
        <p:pic>
          <p:nvPicPr>
            <p:cNvPr id="90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8266" y="822920"/>
              <a:ext cx="4148584" cy="742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" name="Shape 91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00882B"/>
                  </a:solidFill>
                </a:rPr>
                <a:t>Rekursivt</a:t>
              </a:r>
            </a:p>
          </p:txBody>
        </p:sp>
      </p:grpSp>
      <p:sp>
        <p:nvSpPr>
          <p:cNvPr id="93" name="Shape 93"/>
          <p:cNvSpPr/>
          <p:nvPr/>
        </p:nvSpPr>
        <p:spPr>
          <a:xfrm>
            <a:off x="7430668" y="2443171"/>
            <a:ext cx="7185374" cy="239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facIt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v =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for (int i=1; i&lt;=n; i++)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v = v * i;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v;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430668" y="6126171"/>
            <a:ext cx="7185374" cy="239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(int n)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if (n &lt; 1)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return n *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fac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(n-1);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