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k4RRi_ntQc8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0592537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10: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6400">
                <a:latin typeface="Gill Sans SemiBold"/>
                <a:ea typeface="Gill Sans SemiBold"/>
                <a:cs typeface="Gill Sans SemiBold"/>
                <a:sym typeface="Gill Sans SemiBold"/>
              </a:rPr>
              <a:t>Abstrakta klasser, gränssnitt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Tillbaka till kursen…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2758800" y="3975893"/>
            <a:ext cx="9783848" cy="1171415"/>
            <a:chOff x="0" y="0"/>
            <a:chExt cx="9783847" cy="1171413"/>
          </a:xfrm>
        </p:grpSpPr>
        <p:sp>
          <p:nvSpPr>
            <p:cNvPr id="155" name="Shape 155"/>
            <p:cNvSpPr/>
            <p:nvPr/>
          </p:nvSpPr>
          <p:spPr>
            <a:xfrm>
              <a:off x="1151466" y="660400"/>
              <a:ext cx="5396793" cy="511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abstrakta klasser dvs </a:t>
              </a:r>
              <a:r>
                <a:rPr b="1" sz="26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abstract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0"/>
              <a:ext cx="978384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Nästa koncept:</a:t>
              </a:r>
            </a:p>
          </p:txBody>
        </p:sp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Påminnelse om arv</a:t>
            </a:r>
          </a:p>
        </p:txBody>
      </p:sp>
      <p:sp>
        <p:nvSpPr>
          <p:cNvPr id="160" name="Shape 160"/>
          <p:cNvSpPr/>
          <p:nvPr/>
        </p:nvSpPr>
        <p:spPr>
          <a:xfrm>
            <a:off x="2548466" y="3937000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Person</a:t>
            </a:r>
          </a:p>
        </p:txBody>
      </p:sp>
      <p:sp>
        <p:nvSpPr>
          <p:cNvPr id="161" name="Shape 161"/>
          <p:cNvSpPr/>
          <p:nvPr/>
        </p:nvSpPr>
        <p:spPr>
          <a:xfrm>
            <a:off x="1519766" y="5207000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Student</a:t>
            </a:r>
          </a:p>
        </p:txBody>
      </p:sp>
      <p:sp>
        <p:nvSpPr>
          <p:cNvPr id="162" name="Shape 162"/>
          <p:cNvSpPr/>
          <p:nvPr/>
        </p:nvSpPr>
        <p:spPr>
          <a:xfrm>
            <a:off x="1519766" y="2666999"/>
            <a:ext cx="2036830" cy="585789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Object</a:t>
            </a:r>
          </a:p>
        </p:txBody>
      </p:sp>
      <p:sp>
        <p:nvSpPr>
          <p:cNvPr id="163" name="Shape 163"/>
          <p:cNvSpPr/>
          <p:nvPr/>
        </p:nvSpPr>
        <p:spPr>
          <a:xfrm>
            <a:off x="2535766" y="6477000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Graduate</a:t>
            </a:r>
          </a:p>
        </p:txBody>
      </p:sp>
      <p:sp>
        <p:nvSpPr>
          <p:cNvPr id="164" name="Shape 164"/>
          <p:cNvSpPr/>
          <p:nvPr/>
        </p:nvSpPr>
        <p:spPr>
          <a:xfrm>
            <a:off x="1646766" y="7746999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Masters</a:t>
            </a:r>
          </a:p>
        </p:txBody>
      </p:sp>
      <p:sp>
        <p:nvSpPr>
          <p:cNvPr id="165" name="Shape 165"/>
          <p:cNvSpPr/>
          <p:nvPr/>
        </p:nvSpPr>
        <p:spPr>
          <a:xfrm>
            <a:off x="3805766" y="7746999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PhD</a:t>
            </a:r>
          </a:p>
        </p:txBody>
      </p:sp>
      <p:sp>
        <p:nvSpPr>
          <p:cNvPr id="166" name="Shape 166"/>
          <p:cNvSpPr/>
          <p:nvPr/>
        </p:nvSpPr>
        <p:spPr>
          <a:xfrm flipH="1" flipV="1">
            <a:off x="2598523" y="3337979"/>
            <a:ext cx="944714" cy="562122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7" name="Shape 167"/>
          <p:cNvSpPr/>
          <p:nvPr/>
        </p:nvSpPr>
        <p:spPr>
          <a:xfrm flipV="1">
            <a:off x="2602208" y="4593603"/>
            <a:ext cx="955034" cy="569177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8" name="Shape 168"/>
          <p:cNvSpPr/>
          <p:nvPr/>
        </p:nvSpPr>
        <p:spPr>
          <a:xfrm flipH="1" flipV="1">
            <a:off x="2600507" y="5842123"/>
            <a:ext cx="940319" cy="56943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9" name="Shape 169"/>
          <p:cNvSpPr/>
          <p:nvPr/>
        </p:nvSpPr>
        <p:spPr>
          <a:xfrm flipH="1" flipV="1">
            <a:off x="3557241" y="7137430"/>
            <a:ext cx="1258083" cy="575608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0" name="Shape 170"/>
          <p:cNvSpPr/>
          <p:nvPr/>
        </p:nvSpPr>
        <p:spPr>
          <a:xfrm flipV="1">
            <a:off x="2605260" y="7137431"/>
            <a:ext cx="951982" cy="570173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1" name="Shape 171"/>
          <p:cNvSpPr/>
          <p:nvPr/>
        </p:nvSpPr>
        <p:spPr>
          <a:xfrm>
            <a:off x="4313766" y="5207000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3324656"/>
          </a:gradFill>
          <a:ln w="38100">
            <a:solidFill/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Lärare</a:t>
            </a:r>
          </a:p>
        </p:txBody>
      </p:sp>
      <p:sp>
        <p:nvSpPr>
          <p:cNvPr id="172" name="Shape 172"/>
          <p:cNvSpPr/>
          <p:nvPr/>
        </p:nvSpPr>
        <p:spPr>
          <a:xfrm flipH="1" flipV="1">
            <a:off x="3684240" y="4593603"/>
            <a:ext cx="1527554" cy="571002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3" name="Shape 173"/>
          <p:cNvSpPr/>
          <p:nvPr/>
        </p:nvSpPr>
        <p:spPr>
          <a:xfrm>
            <a:off x="249766" y="6477000"/>
            <a:ext cx="2036830" cy="585788"/>
          </a:xfrm>
          <a:prstGeom prst="roundRect">
            <a:avLst>
              <a:gd name="adj" fmla="val 22095"/>
            </a:avLst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3324656"/>
          </a:gradFill>
          <a:ln w="38100">
            <a:solidFill>
              <a:srgbClr val="773F9B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kalle</a:t>
            </a:r>
          </a:p>
        </p:txBody>
      </p:sp>
      <p:sp>
        <p:nvSpPr>
          <p:cNvPr id="174" name="Shape 174"/>
          <p:cNvSpPr/>
          <p:nvPr/>
        </p:nvSpPr>
        <p:spPr>
          <a:xfrm flipV="1">
            <a:off x="1282871" y="5867523"/>
            <a:ext cx="1190637" cy="570208"/>
          </a:xfrm>
          <a:prstGeom prst="line">
            <a:avLst/>
          </a:prstGeom>
          <a:ln w="381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5" name="Shape 175"/>
          <p:cNvSpPr/>
          <p:nvPr/>
        </p:nvSpPr>
        <p:spPr>
          <a:xfrm>
            <a:off x="6948068" y="4977668"/>
            <a:ext cx="6986209" cy="1044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Student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Person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...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Arv och abstrakta klasser</a:t>
            </a:r>
          </a:p>
        </p:txBody>
      </p:sp>
      <p:sp>
        <p:nvSpPr>
          <p:cNvPr id="178" name="Shape 178"/>
          <p:cNvSpPr/>
          <p:nvPr/>
        </p:nvSpPr>
        <p:spPr>
          <a:xfrm>
            <a:off x="5053266" y="1774560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En klass för cirklar</a:t>
            </a:r>
          </a:p>
        </p:txBody>
      </p:sp>
      <p:sp>
        <p:nvSpPr>
          <p:cNvPr id="179" name="Shape 179"/>
          <p:cNvSpPr/>
          <p:nvPr/>
        </p:nvSpPr>
        <p:spPr>
          <a:xfrm>
            <a:off x="1498600" y="3615266"/>
            <a:ext cx="3835863" cy="3835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183" name="Group 183"/>
          <p:cNvGrpSpPr/>
          <p:nvPr/>
        </p:nvGrpSpPr>
        <p:grpSpPr>
          <a:xfrm>
            <a:off x="7493000" y="3276600"/>
            <a:ext cx="3796110" cy="4992556"/>
            <a:chOff x="0" y="0"/>
            <a:chExt cx="3796109" cy="4992555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3796110" cy="499255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32293" y="148960"/>
              <a:ext cx="3543122" cy="455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Circle</a:t>
              </a: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- radius</a:t>
              </a: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- color</a:t>
              </a: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- position</a:t>
              </a: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+ findArea</a:t>
              </a: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+ findPerimeter</a:t>
              </a:r>
              <a:endParaRPr sz="28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800">
                  <a:latin typeface="Comic Sans MS"/>
                  <a:ea typeface="Comic Sans MS"/>
                  <a:cs typeface="Comic Sans MS"/>
                  <a:sym typeface="Comic Sans MS"/>
                </a:rPr>
                <a:t>+ move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977900"/>
              <a:ext cx="3796110" cy="202479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klass för cirklar</a:t>
            </a:r>
          </a:p>
        </p:txBody>
      </p:sp>
      <p:sp>
        <p:nvSpPr>
          <p:cNvPr id="186" name="Shape 186"/>
          <p:cNvSpPr/>
          <p:nvPr/>
        </p:nvSpPr>
        <p:spPr>
          <a:xfrm>
            <a:off x="674268" y="2192135"/>
            <a:ext cx="7788426" cy="648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class Circle1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private double radius;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private String color;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the circles center position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private int x = 0;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private int y = 0;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private static int nbrOfCircles = 0;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Constructor with specified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radius and color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Circle1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(double radius,String color)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this.color = color;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this.radius = radius;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nbrOfCircles = nbrOfCircles+1;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Default constructor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Circle1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this(0, "none");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Getter method for radius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getRadius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radius;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7360133" y="3551218"/>
            <a:ext cx="5553684" cy="6207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Setter method for radius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setRadius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(double radius)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this.radius = radius;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methods for color, x, y, ...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setColor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(String color)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this.color = color;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move relative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move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(int dx, int dy)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x = x + dx;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y = y + dy;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findArea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radius*radius*Math.PI;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findPerimeter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2*radius*Math.PI;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använda cirkeln</a:t>
            </a:r>
          </a:p>
        </p:txBody>
      </p:sp>
      <p:sp>
        <p:nvSpPr>
          <p:cNvPr id="190" name="Shape 190"/>
          <p:cNvSpPr/>
          <p:nvPr/>
        </p:nvSpPr>
        <p:spPr>
          <a:xfrm>
            <a:off x="962135" y="1946601"/>
            <a:ext cx="9504910" cy="5368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class TestaGeom1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public static void main(String[] args){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Circle1 c1 = new Circle1();</a:t>
            </a:r>
            <a:endParaRPr b="1" sz="19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Circle1 c2 = new Circle1(2.0,"brown");</a:t>
            </a:r>
            <a:endParaRPr b="1" sz="19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System.out.println("c1 = " + c1);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c1.setRadius(2.0);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c1.setColor("brown");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System.out.println("c1 = " + c1);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System.out.println("c2 = " + c2);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if ( c1 == c2 )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    System.out.println("c1 är \"==\" lika med c2");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if (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c1.equals(c2)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    System.out.println("c1 är \"equals\" lika med c2");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System.out.println("arean är = “ +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c1.findArea()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481468" y="7560002"/>
            <a:ext cx="6986209" cy="137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c1 = Circle1@270b73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c1 = Circle1@270b73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c2 = Circle1@d58aae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arean är = 12.566370614359172</a:t>
            </a:r>
          </a:p>
        </p:txBody>
      </p:sp>
      <p:sp>
        <p:nvSpPr>
          <p:cNvPr id="192" name="Shape 192"/>
          <p:cNvSpPr/>
          <p:nvPr/>
        </p:nvSpPr>
        <p:spPr>
          <a:xfrm>
            <a:off x="7254600" y="6977326"/>
            <a:ext cx="97838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773F9B"/>
                </a:solidFill>
              </a:rPr>
              <a:t>Utskrift:</a:t>
            </a:r>
          </a:p>
        </p:txBody>
      </p:sp>
      <p:sp>
        <p:nvSpPr>
          <p:cNvPr id="193" name="Shape 193"/>
          <p:cNvSpPr/>
          <p:nvPr/>
        </p:nvSpPr>
        <p:spPr>
          <a:xfrm>
            <a:off x="7254600" y="9009326"/>
            <a:ext cx="97838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773F9B"/>
                </a:solidFill>
              </a:rPr>
              <a:t>äsch…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1" grpId="3"/>
      <p:bldP build="whole" bldLvl="1" animBg="1" rev="0" advAuto="0" spid="190" grpId="1"/>
      <p:bldP build="whole" bldLvl="1" animBg="1" rev="0" advAuto="0" spid="193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500">
                <a:latin typeface="Helvetica"/>
                <a:ea typeface="Helvetica"/>
                <a:cs typeface="Helvetica"/>
                <a:sym typeface="Helvetica"/>
              </a:rPr>
              <a:t>Vi måste överskugga </a:t>
            </a:r>
            <a:r>
              <a:rPr sz="4500">
                <a:latin typeface="Consolas"/>
                <a:ea typeface="Consolas"/>
                <a:cs typeface="Consolas"/>
                <a:sym typeface="Consolas"/>
              </a:rPr>
              <a:t>toString</a:t>
            </a:r>
            <a:r>
              <a:rPr sz="4500">
                <a:latin typeface="Helvetica"/>
                <a:ea typeface="Helvetica"/>
                <a:cs typeface="Helvetica"/>
                <a:sym typeface="Helvetica"/>
              </a:rPr>
              <a:t> och </a:t>
            </a:r>
            <a:r>
              <a:rPr sz="4500">
                <a:latin typeface="Consolas"/>
                <a:ea typeface="Consolas"/>
                <a:cs typeface="Consolas"/>
                <a:sym typeface="Consolas"/>
              </a:rPr>
              <a:t>equals</a:t>
            </a:r>
          </a:p>
        </p:txBody>
      </p:sp>
      <p:sp>
        <p:nvSpPr>
          <p:cNvPr id="196" name="Shape 196"/>
          <p:cNvSpPr/>
          <p:nvPr/>
        </p:nvSpPr>
        <p:spPr>
          <a:xfrm>
            <a:off x="674268" y="2192135"/>
            <a:ext cx="7788426" cy="341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class Circle1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Override the toString() method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defined in the Object class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String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toString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"[Circle] radius = " + radius;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99" name="Group 199"/>
          <p:cNvGrpSpPr/>
          <p:nvPr/>
        </p:nvGrpSpPr>
        <p:grpSpPr>
          <a:xfrm>
            <a:off x="6111600" y="5834326"/>
            <a:ext cx="9783849" cy="1957328"/>
            <a:chOff x="0" y="0"/>
            <a:chExt cx="9783847" cy="1957326"/>
          </a:xfrm>
        </p:grpSpPr>
        <p:sp>
          <p:nvSpPr>
            <p:cNvPr id="197" name="Shape 197"/>
            <p:cNvSpPr/>
            <p:nvPr/>
          </p:nvSpPr>
          <p:spPr>
            <a:xfrm>
              <a:off x="226868" y="582675"/>
              <a:ext cx="6986209" cy="1374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c1 = [Circle] radius = 0.0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c1 = [Circle] radius = 2.0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c2 = [Circle] radius = 2.0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arean är= 12.566370614359172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978384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Ny bättre utskrift:</a:t>
              </a:r>
            </a:p>
          </p:txBody>
        </p:sp>
      </p:grpSp>
      <p:sp>
        <p:nvSpPr>
          <p:cNvPr id="200" name="Shape 200"/>
          <p:cNvSpPr/>
          <p:nvPr/>
        </p:nvSpPr>
        <p:spPr>
          <a:xfrm>
            <a:off x="7537195" y="3400159"/>
            <a:ext cx="509675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Vi bestämmer själva vad som skall skrivas ut.</a:t>
            </a:r>
          </a:p>
        </p:txBody>
      </p:sp>
      <p:sp>
        <p:nvSpPr>
          <p:cNvPr id="201" name="Shape 201"/>
          <p:cNvSpPr/>
          <p:nvPr/>
        </p:nvSpPr>
        <p:spPr>
          <a:xfrm>
            <a:off x="933195" y="8734159"/>
            <a:ext cx="7237168" cy="51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Koden för </a:t>
            </a:r>
            <a:r>
              <a:rPr sz="2800">
                <a:latin typeface="Consolas"/>
                <a:ea typeface="Consolas"/>
                <a:cs typeface="Consolas"/>
                <a:sym typeface="Consolas"/>
              </a:rPr>
              <a:t>equals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kommer senare…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2"/>
      <p:bldP build="whole" bldLvl="1" animBg="1" rev="0" advAuto="0" spid="201" grpId="3"/>
      <p:bldP build="whole" bldLvl="1" animBg="1" rev="0" advAuto="0" spid="2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Vi skapar fler geometriska former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2127094" y="4113956"/>
            <a:ext cx="9046602" cy="4386226"/>
            <a:chOff x="0" y="0"/>
            <a:chExt cx="9046601" cy="4386224"/>
          </a:xfrm>
        </p:grpSpPr>
        <p:pic>
          <p:nvPicPr>
            <p:cNvPr id="204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287"/>
              <a:ext cx="2786509" cy="3867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30046" y="0"/>
              <a:ext cx="2786510" cy="4386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60095" y="1"/>
              <a:ext cx="2786507" cy="4386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Shape 208"/>
          <p:cNvSpPr/>
          <p:nvPr/>
        </p:nvSpPr>
        <p:spPr>
          <a:xfrm>
            <a:off x="1822195" y="2003159"/>
            <a:ext cx="1002184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De har en del gemensamt eller hur.</a:t>
            </a:r>
          </a:p>
        </p:txBody>
      </p:sp>
      <p:sp>
        <p:nvSpPr>
          <p:cNvPr id="209" name="Shape 209"/>
          <p:cNvSpPr/>
          <p:nvPr/>
        </p:nvSpPr>
        <p:spPr>
          <a:xfrm>
            <a:off x="1822195" y="2765159"/>
            <a:ext cx="1002184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Kan vi abstrahera ut de gemensamma egenskaperna? tex color, position, move, findArea samt findPerimeter?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  <p:bldP build="whole" bldLvl="1" animBg="1" rev="0" advAuto="0" spid="20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3365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Abstrahera</a:t>
            </a:r>
          </a:p>
        </p:txBody>
      </p:sp>
      <p:sp>
        <p:nvSpPr>
          <p:cNvPr id="212" name="Shape 212"/>
          <p:cNvSpPr/>
          <p:nvPr/>
        </p:nvSpPr>
        <p:spPr>
          <a:xfrm>
            <a:off x="7664195" y="3781159"/>
            <a:ext cx="4654901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Men hur göra med findArea/findPerimeter? </a:t>
            </a: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Arean beräknas ju på olika sätt i de olika formerna… </a:t>
            </a: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Låt oss vänta med dem ett tag.</a:t>
            </a:r>
          </a:p>
        </p:txBody>
      </p:sp>
      <p:pic>
        <p:nvPicPr>
          <p:cNvPr id="21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501" y="1001922"/>
            <a:ext cx="5731087" cy="8187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GeometricObject och Circle</a:t>
            </a:r>
          </a:p>
        </p:txBody>
      </p:sp>
      <p:sp>
        <p:nvSpPr>
          <p:cNvPr id="216" name="Shape 216"/>
          <p:cNvSpPr/>
          <p:nvPr/>
        </p:nvSpPr>
        <p:spPr>
          <a:xfrm>
            <a:off x="445668" y="2412268"/>
            <a:ext cx="7788426" cy="564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class GeometricObject{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String color;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int x = 0;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int y = 0;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GeometricObject()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color = "white";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GeometricObject(String color)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this.color = color;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getters and setters for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color, x,y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move relative, ev. final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move(int dx, int dy)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x = x + dx;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y = y + dy;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6541668" y="2412268"/>
            <a:ext cx="7788426" cy="5927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class Circle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GeometricObject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double radius;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Default constructor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Circle()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this(1.0, "white"); 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with specified radius &amp; color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Circle(double radius,String color)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super(color);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this.radius = radius;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Getter method for radius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getRadius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radius;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findPerimeter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2*radius*Math.PI;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TODO the findArea method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En </a:t>
            </a:r>
            <a:r>
              <a:rPr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svaghet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med lösningen</a:t>
            </a:r>
          </a:p>
        </p:txBody>
      </p:sp>
      <p:sp>
        <p:nvSpPr>
          <p:cNvPr id="220" name="Shape 220"/>
          <p:cNvSpPr/>
          <p:nvPr/>
        </p:nvSpPr>
        <p:spPr>
          <a:xfrm>
            <a:off x="445668" y="2412268"/>
            <a:ext cx="7788426" cy="564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class GeometricObject{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String color;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int x = 0;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int y = 0;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GeometricObject()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color = "white";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GeometricObject(String color)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this.color = color;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getters and setters for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color, x,y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move relative, ev. final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move(int dx, int dy)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x = x + dx;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y = y + dy;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23" name="Group 223"/>
          <p:cNvGrpSpPr/>
          <p:nvPr/>
        </p:nvGrpSpPr>
        <p:grpSpPr>
          <a:xfrm>
            <a:off x="7283195" y="2257159"/>
            <a:ext cx="8189899" cy="1891872"/>
            <a:chOff x="0" y="0"/>
            <a:chExt cx="8189897" cy="1891870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4654900" cy="132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Nu kan man skapa objekt som är “geometriska objekt”… Hur ser ett sånt ut?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401473" y="1552108"/>
              <a:ext cx="7788425" cy="339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19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900"/>
                <a:t>... = new GeometricObject();</a:t>
              </a:r>
            </a:p>
          </p:txBody>
        </p:sp>
      </p:grpSp>
      <p:sp>
        <p:nvSpPr>
          <p:cNvPr id="224" name="Shape 224"/>
          <p:cNvSpPr/>
          <p:nvPr/>
        </p:nvSpPr>
        <p:spPr>
          <a:xfrm>
            <a:off x="7283195" y="4289159"/>
            <a:ext cx="46549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Vill man förhindra detta kan man göra på (minst) 2 sätt:</a:t>
            </a:r>
            <a:endParaRPr sz="2800">
              <a:solidFill>
                <a:srgbClr val="00882B"/>
              </a:solidFill>
            </a:endParaRPr>
          </a:p>
        </p:txBody>
      </p:sp>
      <p:grpSp>
        <p:nvGrpSpPr>
          <p:cNvPr id="229" name="Group 229"/>
          <p:cNvGrpSpPr/>
          <p:nvPr/>
        </p:nvGrpSpPr>
        <p:grpSpPr>
          <a:xfrm>
            <a:off x="7283195" y="5432159"/>
            <a:ext cx="8316899" cy="3454401"/>
            <a:chOff x="0" y="0"/>
            <a:chExt cx="8316897" cy="3454400"/>
          </a:xfrm>
        </p:grpSpPr>
        <p:sp>
          <p:nvSpPr>
            <p:cNvPr id="225" name="Shape 225"/>
            <p:cNvSpPr/>
            <p:nvPr/>
          </p:nvSpPr>
          <p:spPr>
            <a:xfrm>
              <a:off x="360884" y="589573"/>
              <a:ext cx="3476527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0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låt konstruktorerna vara </a:t>
              </a:r>
              <a:r>
                <a:rPr sz="20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protected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528473" y="1425108"/>
              <a:ext cx="7788425" cy="1177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protected</a:t>
              </a: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GeometricObject() {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color = "white";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} ...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381000" y="2476500"/>
              <a:ext cx="4654900" cy="977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0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00882B"/>
                  </a:solidFill>
                </a:rPr>
                <a:t>Då kan den bara användas av klasser i samma paket eller av klasser som ärver klassen GeometricObject.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0" y="0"/>
              <a:ext cx="46549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Sätt 1:</a:t>
              </a:r>
              <a:endParaRPr sz="2800">
                <a:solidFill>
                  <a:srgbClr val="00882B"/>
                </a:solidFill>
              </a:endParaRPr>
            </a:p>
          </p:txBody>
        </p:sp>
      </p:grpSp>
      <p:sp>
        <p:nvSpPr>
          <p:cNvPr id="230" name="Shape 230"/>
          <p:cNvSpPr/>
          <p:nvPr/>
        </p:nvSpPr>
        <p:spPr>
          <a:xfrm>
            <a:off x="7283195" y="8988159"/>
            <a:ext cx="46549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Sätt 2: gör klassen abstrakt!</a:t>
            </a:r>
            <a:endParaRPr sz="2800">
              <a:solidFill>
                <a:srgbClr val="C82506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"/>
      <p:bldP build="whole" bldLvl="1" animBg="1" rev="0" advAuto="0" spid="230" grpId="4"/>
      <p:bldP build="whole" bldLvl="1" animBg="1" rev="0" advAuto="0" spid="229" grpId="3"/>
      <p:bldP build="whole" bldLvl="1" animBg="1" rev="0" advAuto="0" spid="2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465377" y="2583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Läsanvisning: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 kap 9, 10 och 11</a:t>
            </a:r>
          </a:p>
        </p:txBody>
      </p:sp>
      <p:sp>
        <p:nvSpPr>
          <p:cNvPr id="43" name="Shape 4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44" name="Shape 44"/>
          <p:cNvSpPr/>
          <p:nvPr/>
        </p:nvSpPr>
        <p:spPr>
          <a:xfrm>
            <a:off x="2767266" y="5017293"/>
            <a:ext cx="5396793" cy="51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abstrakta klasser dvs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abstract</a:t>
            </a:r>
          </a:p>
        </p:txBody>
      </p:sp>
      <p:sp>
        <p:nvSpPr>
          <p:cNvPr id="45" name="Shape 45"/>
          <p:cNvSpPr/>
          <p:nvPr/>
        </p:nvSpPr>
        <p:spPr>
          <a:xfrm>
            <a:off x="2767266" y="5779293"/>
            <a:ext cx="7522390" cy="51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gränssnitt dvs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sz="26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och</a:t>
            </a:r>
            <a:r>
              <a:rPr sz="26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</a:p>
        </p:txBody>
      </p:sp>
      <p:sp>
        <p:nvSpPr>
          <p:cNvPr id="46" name="Shape 46"/>
          <p:cNvSpPr/>
          <p:nvPr/>
        </p:nvSpPr>
        <p:spPr>
          <a:xfrm>
            <a:off x="2465377" y="3472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Idag:</a:t>
            </a:r>
          </a:p>
        </p:txBody>
      </p:sp>
      <p:sp>
        <p:nvSpPr>
          <p:cNvPr id="47" name="Shape 47"/>
          <p:cNvSpPr/>
          <p:nvPr/>
        </p:nvSpPr>
        <p:spPr>
          <a:xfrm>
            <a:off x="2465377" y="8171422"/>
            <a:ext cx="97838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Nästa gång: </a:t>
            </a:r>
            <a:r>
              <a:rPr i="1"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rekursion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; läsanvisning: kap 19, men bara till sida 812</a:t>
            </a:r>
          </a:p>
        </p:txBody>
      </p:sp>
      <p:sp>
        <p:nvSpPr>
          <p:cNvPr id="48" name="Shape 48"/>
          <p:cNvSpPr/>
          <p:nvPr/>
        </p:nvSpPr>
        <p:spPr>
          <a:xfrm>
            <a:off x="2767266" y="42552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skillnaden mellan klass- och instansvariabler</a:t>
            </a:r>
          </a:p>
        </p:txBody>
      </p:sp>
      <p:sp>
        <p:nvSpPr>
          <p:cNvPr id="49" name="Shape 49"/>
          <p:cNvSpPr/>
          <p:nvPr/>
        </p:nvSpPr>
        <p:spPr>
          <a:xfrm>
            <a:off x="2767266" y="6528593"/>
            <a:ext cx="752239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( att läsa indata dvs input 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3"/>
      <p:bldP build="whole" bldLvl="1" animBg="1" rev="0" advAuto="0" spid="49" grpId="4"/>
      <p:bldP build="whole" bldLvl="1" animBg="1" rev="0" advAuto="0" spid="48" grpId="1"/>
      <p:bldP build="whole" bldLvl="1" animBg="1" rev="0" advAuto="0" spid="4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Abstrakt klasser!</a:t>
            </a:r>
          </a:p>
        </p:txBody>
      </p:sp>
      <p:sp>
        <p:nvSpPr>
          <p:cNvPr id="233" name="Shape 233"/>
          <p:cNvSpPr/>
          <p:nvPr/>
        </p:nvSpPr>
        <p:spPr>
          <a:xfrm>
            <a:off x="2761995" y="2172493"/>
            <a:ext cx="803554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Vi skulle ju vilja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tvinga alla subklasser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att ha metoder för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findArea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findPerimeter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trots att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dessa måste implementeras i respektive 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234" name="Shape 234"/>
          <p:cNvSpPr/>
          <p:nvPr/>
        </p:nvSpPr>
        <p:spPr>
          <a:xfrm>
            <a:off x="2761995" y="3696492"/>
            <a:ext cx="80355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Vi kan ha en ”abstrakt klass”.</a:t>
            </a:r>
          </a:p>
        </p:txBody>
      </p:sp>
      <p:sp>
        <p:nvSpPr>
          <p:cNvPr id="235" name="Shape 235"/>
          <p:cNvSpPr/>
          <p:nvPr/>
        </p:nvSpPr>
        <p:spPr>
          <a:xfrm>
            <a:off x="2253995" y="4458492"/>
            <a:ext cx="8035548" cy="78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45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00882B"/>
                </a:solidFill>
              </a:rPr>
              <a:t>abstrakt klass ≈ halvfärdig klass</a:t>
            </a:r>
          </a:p>
        </p:txBody>
      </p:sp>
      <p:sp>
        <p:nvSpPr>
          <p:cNvPr id="236" name="Shape 236"/>
          <p:cNvSpPr/>
          <p:nvPr/>
        </p:nvSpPr>
        <p:spPr>
          <a:xfrm>
            <a:off x="2761995" y="5601492"/>
            <a:ext cx="80355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Något fattas alltså.</a:t>
            </a:r>
          </a:p>
        </p:txBody>
      </p:sp>
      <p:sp>
        <p:nvSpPr>
          <p:cNvPr id="237" name="Shape 237"/>
          <p:cNvSpPr/>
          <p:nvPr/>
        </p:nvSpPr>
        <p:spPr>
          <a:xfrm>
            <a:off x="2761995" y="6490492"/>
            <a:ext cx="80355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Man kan inte skapa en instans av en abstrakt klass.</a:t>
            </a:r>
          </a:p>
        </p:txBody>
      </p:sp>
      <p:sp>
        <p:nvSpPr>
          <p:cNvPr id="238" name="Shape 238"/>
          <p:cNvSpPr/>
          <p:nvPr/>
        </p:nvSpPr>
        <p:spPr>
          <a:xfrm>
            <a:off x="2761995" y="7887492"/>
            <a:ext cx="803554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Subklassen måste implementera de abstrakta delarna även om den inte behöver dem.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2"/>
      <p:bldP build="whole" bldLvl="1" animBg="1" rev="0" advAuto="0" spid="235" grpId="3"/>
      <p:bldP build="whole" bldLvl="1" animBg="1" rev="0" advAuto="0" spid="236" grpId="4"/>
      <p:bldP build="whole" bldLvl="1" animBg="1" rev="0" advAuto="0" spid="238" grpId="6"/>
      <p:bldP build="whole" bldLvl="1" animBg="1" rev="0" advAuto="0" spid="233" grpId="1"/>
      <p:bldP build="whole" bldLvl="1" animBg="1" rev="0" advAuto="0" spid="237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abstrakt klass</a:t>
            </a:r>
          </a:p>
        </p:txBody>
      </p:sp>
      <p:sp>
        <p:nvSpPr>
          <p:cNvPr id="241" name="Shape 241"/>
          <p:cNvSpPr/>
          <p:nvPr/>
        </p:nvSpPr>
        <p:spPr>
          <a:xfrm>
            <a:off x="445668" y="2412268"/>
            <a:ext cx="7788426" cy="648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abstract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class GeometricObject{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String color;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int x = 0;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int y = 0;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GeometricObject()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color = "white";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GeometricObject(String color)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this.color = color;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// metoder som vi inte vill implementera här</a:t>
            </a:r>
            <a:endParaRPr b="1" sz="19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public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abstract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double findArea(); </a:t>
            </a:r>
            <a:endParaRPr b="1" sz="19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public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abstract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double findPerimeter(); </a:t>
            </a:r>
            <a:endParaRPr b="1" sz="19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getters and setters for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color, x,y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move relative, ev. final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move(int dx, int dy)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x = x + dx;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y = y + dy;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462" y="2087859"/>
            <a:ext cx="5298143" cy="38876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Group 245"/>
          <p:cNvGrpSpPr/>
          <p:nvPr/>
        </p:nvGrpSpPr>
        <p:grpSpPr>
          <a:xfrm>
            <a:off x="6751320" y="6829159"/>
            <a:ext cx="8059423" cy="3009472"/>
            <a:chOff x="0" y="0"/>
            <a:chExt cx="8059421" cy="3009471"/>
          </a:xfrm>
        </p:grpSpPr>
        <p:sp>
          <p:nvSpPr>
            <p:cNvPr id="243" name="Shape 243"/>
            <p:cNvSpPr/>
            <p:nvPr/>
          </p:nvSpPr>
          <p:spPr>
            <a:xfrm>
              <a:off x="0" y="713908"/>
              <a:ext cx="7788425" cy="2295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public class Circle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extends GeometricObject</a:t>
              </a: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{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...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public double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findPerimeter</a:t>
              </a: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() {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  return 2*radius*Math.PI;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...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3875" y="0"/>
              <a:ext cx="803554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Cirkel klassen som förr: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whole" bldLvl="1" animBg="1" rev="0" advAuto="0" spid="2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cylinder klass</a:t>
            </a:r>
          </a:p>
        </p:txBody>
      </p:sp>
      <p:pic>
        <p:nvPicPr>
          <p:cNvPr id="24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5661" y="1796403"/>
            <a:ext cx="4871873" cy="575878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445668" y="2412268"/>
            <a:ext cx="7788426" cy="648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class Cylinder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Circle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private double length;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3 olika sätt att göra Konstruktorer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Default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Cylinder()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super();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// defaultvärden ges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length = 1.0;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Construct a cylinder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Cylinder(double radius, double length)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this(radius, "white", length);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Construct a cylinder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Cylinder(double radius,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           String color,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           double length)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super(radius, color);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this.length = length; </a:t>
            </a:r>
            <a:endParaRPr b="1" sz="19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Metoder i cylinder klassen</a:t>
            </a:r>
          </a:p>
        </p:txBody>
      </p:sp>
      <p:pic>
        <p:nvPicPr>
          <p:cNvPr id="2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5661" y="1796403"/>
            <a:ext cx="4871873" cy="575878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445668" y="2412268"/>
            <a:ext cx="7788426" cy="648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class Cylinder extends Circle {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getLength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 ...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void 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setLength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Implement the findArea method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defined in GeometricObject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oops – redan gjort i Circle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findArea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2*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super.findArea()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        + (2*getRadius()*Math.PI)*length;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 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Find cylinder volume 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public double </a:t>
            </a:r>
            <a:r>
              <a:rPr b="1" sz="19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findVolume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  return </a:t>
            </a:r>
            <a:r>
              <a: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super.findArea()</a:t>
            </a: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*length;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Override the equals() method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// Override the toString() method ...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763862" y="8886560"/>
            <a:ext cx="80355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Equals är svårast. Vi väntar lite till med den.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4500"/>
              <a:t>Det måste finnas en toString i varje klass.</a:t>
            </a:r>
          </a:p>
        </p:txBody>
      </p:sp>
      <p:sp>
        <p:nvSpPr>
          <p:cNvPr id="257" name="Shape 257"/>
          <p:cNvSpPr/>
          <p:nvPr/>
        </p:nvSpPr>
        <p:spPr>
          <a:xfrm>
            <a:off x="1910402" y="2793268"/>
            <a:ext cx="7788425" cy="117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public String toString() {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  return "color " + color + ", x " + x + ", y " + y;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525862" y="2155560"/>
            <a:ext cx="80355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I GeometricObject:</a:t>
            </a:r>
          </a:p>
        </p:txBody>
      </p:sp>
      <p:grpSp>
        <p:nvGrpSpPr>
          <p:cNvPr id="261" name="Group 261"/>
          <p:cNvGrpSpPr/>
          <p:nvPr/>
        </p:nvGrpSpPr>
        <p:grpSpPr>
          <a:xfrm>
            <a:off x="1525862" y="3806560"/>
            <a:ext cx="8172965" cy="1815671"/>
            <a:chOff x="0" y="0"/>
            <a:chExt cx="8172964" cy="1815669"/>
          </a:xfrm>
        </p:grpSpPr>
        <p:sp>
          <p:nvSpPr>
            <p:cNvPr id="259" name="Shape 259"/>
            <p:cNvSpPr/>
            <p:nvPr/>
          </p:nvSpPr>
          <p:spPr>
            <a:xfrm>
              <a:off x="384539" y="637707"/>
              <a:ext cx="7788426" cy="1177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public String toString() {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return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super.toString()</a:t>
              </a: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+ ", radius " + radius;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0" y="0"/>
              <a:ext cx="803554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I Circle:</a:t>
              </a:r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1525862" y="5559160"/>
            <a:ext cx="8172965" cy="1841071"/>
            <a:chOff x="0" y="0"/>
            <a:chExt cx="8172964" cy="1841069"/>
          </a:xfrm>
        </p:grpSpPr>
        <p:sp>
          <p:nvSpPr>
            <p:cNvPr id="262" name="Shape 262"/>
            <p:cNvSpPr/>
            <p:nvPr/>
          </p:nvSpPr>
          <p:spPr>
            <a:xfrm>
              <a:off x="0" y="0"/>
              <a:ext cx="803554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I Cylinder: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384539" y="663107"/>
              <a:ext cx="7788426" cy="1177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public String toString() {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return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super.toString()</a:t>
              </a: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+ ", length " + length;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1525862" y="7464160"/>
            <a:ext cx="8680965" cy="1905001"/>
            <a:chOff x="0" y="0"/>
            <a:chExt cx="8680964" cy="1905000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803554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Koden: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384539" y="663107"/>
              <a:ext cx="7788426" cy="898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Cylinder cy1 = new Cylinder(3.5, "white", 4);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System.out.println("cy1: " + cy1); 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0" y="1397000"/>
              <a:ext cx="803554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Ger: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892539" y="1539407"/>
              <a:ext cx="7788426" cy="339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19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882B"/>
                  </a:solidFill>
                </a:rPr>
                <a:t>cy1: color white, x 0, y 0, radius 3.5, length 4.0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2"/>
      <p:bldP build="whole" bldLvl="1" animBg="1" rev="0" advAuto="0" spid="269" grpId="3"/>
      <p:bldP build="whole" bldLvl="1" animBg="1" rev="0" advAuto="0" spid="26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equals</a:t>
            </a:r>
          </a:p>
        </p:txBody>
      </p:sp>
      <p:sp>
        <p:nvSpPr>
          <p:cNvPr id="272" name="Shape 272"/>
          <p:cNvSpPr/>
          <p:nvPr/>
        </p:nvSpPr>
        <p:spPr>
          <a:xfrm>
            <a:off x="2012002" y="2932968"/>
            <a:ext cx="9544729" cy="632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public class GeometricObject{</a:t>
            </a:r>
            <a:endParaRPr i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i="1" sz="2200">
                <a:latin typeface="Consolas"/>
                <a:ea typeface="Consolas"/>
                <a:cs typeface="Consolas"/>
                <a:sym typeface="Consolas"/>
              </a:rPr>
              <a:t>  ... allt annat som förr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public boolean equals (Object rhs) {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// This is the correct test,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// if class is not final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if (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 == rhs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) { // samma ident.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return true; // snabbare test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} else if (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rhs == null</a:t>
            </a: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          ||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this.getClass() != rhs.getClass()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return false;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} else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GeometricObject tmp = </a:t>
            </a:r>
            <a:r>
              <a: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(GeometricObject) rhs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return color.equals(tmp.getColor())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       &amp;&amp; x == tmp.getX()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         &amp;&amp; y == tmp.getY();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525862" y="2155560"/>
            <a:ext cx="979105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Korrekt equals test i GeometricObject när arv är inblandat..</a:t>
            </a:r>
          </a:p>
        </p:txBody>
      </p:sp>
      <p:sp>
        <p:nvSpPr>
          <p:cNvPr id="274" name="Shape 274"/>
          <p:cNvSpPr/>
          <p:nvPr/>
        </p:nvSpPr>
        <p:spPr>
          <a:xfrm>
            <a:off x="8033477" y="3938984"/>
            <a:ext cx="4289823" cy="164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25" y="0"/>
                </a:moveTo>
                <a:cubicBezTo>
                  <a:pt x="5850" y="0"/>
                  <a:pt x="5709" y="367"/>
                  <a:pt x="5709" y="822"/>
                </a:cubicBezTo>
                <a:lnTo>
                  <a:pt x="5709" y="11570"/>
                </a:lnTo>
                <a:lnTo>
                  <a:pt x="0" y="21600"/>
                </a:lnTo>
                <a:lnTo>
                  <a:pt x="6968" y="13912"/>
                </a:lnTo>
                <a:lnTo>
                  <a:pt x="21284" y="13912"/>
                </a:lnTo>
                <a:cubicBezTo>
                  <a:pt x="21459" y="13912"/>
                  <a:pt x="21600" y="13540"/>
                  <a:pt x="21600" y="13085"/>
                </a:cubicBezTo>
                <a:lnTo>
                  <a:pt x="21600" y="822"/>
                </a:lnTo>
                <a:cubicBezTo>
                  <a:pt x="21600" y="367"/>
                  <a:pt x="21459" y="0"/>
                  <a:pt x="21284" y="0"/>
                </a:cubicBezTo>
                <a:lnTo>
                  <a:pt x="602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kollar om det är samma (sub)klass</a:t>
            </a:r>
          </a:p>
        </p:txBody>
      </p:sp>
      <p:sp>
        <p:nvSpPr>
          <p:cNvPr id="275" name="Shape 275"/>
          <p:cNvSpPr/>
          <p:nvPr/>
        </p:nvSpPr>
        <p:spPr>
          <a:xfrm>
            <a:off x="8618471" y="6921632"/>
            <a:ext cx="4098529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893" y="5149"/>
                </a:lnTo>
                <a:lnTo>
                  <a:pt x="2893" y="20584"/>
                </a:lnTo>
                <a:cubicBezTo>
                  <a:pt x="2893" y="21145"/>
                  <a:pt x="3059" y="21600"/>
                  <a:pt x="3265" y="21600"/>
                </a:cubicBezTo>
                <a:lnTo>
                  <a:pt x="21228" y="21600"/>
                </a:lnTo>
                <a:cubicBezTo>
                  <a:pt x="21433" y="21600"/>
                  <a:pt x="21600" y="21145"/>
                  <a:pt x="21600" y="20584"/>
                </a:cubicBezTo>
                <a:lnTo>
                  <a:pt x="21600" y="3174"/>
                </a:lnTo>
                <a:cubicBezTo>
                  <a:pt x="21600" y="2613"/>
                  <a:pt x="21433" y="2158"/>
                  <a:pt x="21228" y="2158"/>
                </a:cubicBezTo>
                <a:lnTo>
                  <a:pt x="7436" y="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typkonvertering neråt från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Object;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varför fungerar det här alltid?</a:t>
            </a:r>
          </a:p>
        </p:txBody>
      </p:sp>
      <p:sp>
        <p:nvSpPr>
          <p:cNvPr id="276" name="Shape 276"/>
          <p:cNvSpPr/>
          <p:nvPr/>
        </p:nvSpPr>
        <p:spPr>
          <a:xfrm>
            <a:off x="6477529" y="8433593"/>
            <a:ext cx="6256338" cy="112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01" y="0"/>
                </a:moveTo>
                <a:lnTo>
                  <a:pt x="18613" y="2303"/>
                </a:lnTo>
                <a:lnTo>
                  <a:pt x="244" y="2303"/>
                </a:lnTo>
                <a:cubicBezTo>
                  <a:pt x="109" y="2303"/>
                  <a:pt x="0" y="2910"/>
                  <a:pt x="0" y="3660"/>
                </a:cubicBezTo>
                <a:lnTo>
                  <a:pt x="0" y="20243"/>
                </a:lnTo>
                <a:cubicBezTo>
                  <a:pt x="0" y="20992"/>
                  <a:pt x="109" y="21600"/>
                  <a:pt x="244" y="21600"/>
                </a:cubicBezTo>
                <a:lnTo>
                  <a:pt x="21356" y="21600"/>
                </a:lnTo>
                <a:cubicBezTo>
                  <a:pt x="21491" y="21600"/>
                  <a:pt x="21600" y="20992"/>
                  <a:pt x="21600" y="20243"/>
                </a:cubicBezTo>
                <a:lnTo>
                  <a:pt x="21600" y="3660"/>
                </a:lnTo>
                <a:cubicBezTo>
                  <a:pt x="21600" y="2910"/>
                  <a:pt x="21491" y="2303"/>
                  <a:pt x="21356" y="2303"/>
                </a:cubicBezTo>
                <a:lnTo>
                  <a:pt x="19587" y="2303"/>
                </a:lnTo>
                <a:lnTo>
                  <a:pt x="19101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Svar: </a:t>
            </a:r>
            <a:r>
              <a:rPr sz="2400">
                <a:solidFill>
                  <a:srgbClr val="FFFFFF"/>
                </a:solidFill>
              </a:rPr>
              <a:t>vi kolla just att detta är samma klass, dvs någon subklass av GeometricObject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4"/>
      <p:bldP build="whole" bldLvl="1" animBg="1" rev="0" advAuto="0" spid="275" grpId="3"/>
      <p:bldP build="whole" bldLvl="1" animBg="1" rev="0" advAuto="0" spid="272" grpId="1"/>
      <p:bldP build="whole" bldLvl="1" animBg="1" rev="0" advAuto="0" spid="27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equals (forts)</a:t>
            </a:r>
          </a:p>
        </p:txBody>
      </p:sp>
      <p:sp>
        <p:nvSpPr>
          <p:cNvPr id="279" name="Shape 279"/>
          <p:cNvSpPr/>
          <p:nvPr/>
        </p:nvSpPr>
        <p:spPr>
          <a:xfrm>
            <a:off x="2012002" y="2920268"/>
            <a:ext cx="10971429" cy="3686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public class Circle extends GeometricObject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private double radius;</a:t>
            </a:r>
            <a:endParaRPr i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i="1" sz="2200">
                <a:latin typeface="Consolas"/>
                <a:ea typeface="Consolas"/>
                <a:cs typeface="Consolas"/>
                <a:sym typeface="Consolas"/>
              </a:rPr>
              <a:t>  ... allt som förr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public boolean equals(Object rhs)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// Class test not needed,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// getClass() done in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// superclass equals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super.equals(rhs)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&amp;&amp;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radius == ((Circle)rhs).getRadius()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862" y="2155560"/>
            <a:ext cx="979105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Korrekt equals test i Circle.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Begrepp</a:t>
            </a:r>
          </a:p>
        </p:txBody>
      </p:sp>
      <p:grpSp>
        <p:nvGrpSpPr>
          <p:cNvPr id="285" name="Group 285"/>
          <p:cNvGrpSpPr/>
          <p:nvPr/>
        </p:nvGrpSpPr>
        <p:grpSpPr>
          <a:xfrm>
            <a:off x="1525862" y="2282560"/>
            <a:ext cx="9791058" cy="2653039"/>
            <a:chOff x="0" y="0"/>
            <a:chExt cx="9791057" cy="2653037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979105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Polymorphism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 och </a:t>
              </a:r>
              <a:r>
                <a:rPr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Dynamisk bindning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283398" y="582937"/>
              <a:ext cx="8245212" cy="207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70416" indent="-370416" algn="l">
                <a:spcBef>
                  <a:spcPts val="500"/>
                </a:spcBef>
                <a:buSzPct val="97000"/>
                <a:buChar char="‣"/>
                <a:defRPr sz="1800"/>
              </a:pPr>
              <a:r>
                <a:rPr sz="2400">
                  <a:latin typeface="Gill Sans"/>
                  <a:ea typeface="Gill Sans"/>
                  <a:cs typeface="Gill Sans"/>
                  <a:sym typeface="Gill Sans"/>
                </a:rPr>
                <a:t>en polymorf referens kan referera objekt av olika typ.</a:t>
              </a:r>
              <a:endParaRPr sz="24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70416" indent="-370416" algn="l">
                <a:spcBef>
                  <a:spcPts val="500"/>
                </a:spcBef>
                <a:buSzPct val="97000"/>
                <a:buChar char="‣"/>
                <a:defRPr sz="1800"/>
              </a:pPr>
              <a:r>
                <a:rPr sz="2400">
                  <a:latin typeface="Gill Sans"/>
                  <a:ea typeface="Gill Sans"/>
                  <a:cs typeface="Gill Sans"/>
                  <a:sym typeface="Gill Sans"/>
                </a:rPr>
                <a:t>förmågan att </a:t>
              </a:r>
              <a:r>
                <a:rPr sz="24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överlagra</a:t>
              </a:r>
              <a:endParaRPr sz="24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70416" indent="-370416" algn="l">
                <a:spcBef>
                  <a:spcPts val="500"/>
                </a:spcBef>
                <a:buSzPct val="97000"/>
                <a:buChar char="‣"/>
                <a:defRPr sz="1800"/>
              </a:pPr>
              <a:r>
                <a:rPr sz="24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dynamisk bindning</a:t>
              </a:r>
              <a:r>
                <a:rPr sz="2400">
                  <a:latin typeface="Gill Sans"/>
                  <a:ea typeface="Gill Sans"/>
                  <a:cs typeface="Gill Sans"/>
                  <a:sym typeface="Gill Sans"/>
                </a:rPr>
                <a:t> är förmågan att </a:t>
              </a:r>
              <a:r>
                <a:rPr sz="24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vid runtime avgöra vilken kod som skall köras</a:t>
              </a:r>
              <a:r>
                <a:rPr sz="2400">
                  <a:latin typeface="Gill Sans"/>
                  <a:ea typeface="Gill Sans"/>
                  <a:cs typeface="Gill Sans"/>
                  <a:sym typeface="Gill Sans"/>
                </a:rPr>
                <a:t> utifrån det aktuella objektets typ.</a:t>
              </a:r>
              <a:endParaRPr sz="24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88" name="Group 288"/>
          <p:cNvGrpSpPr/>
          <p:nvPr/>
        </p:nvGrpSpPr>
        <p:grpSpPr>
          <a:xfrm>
            <a:off x="1525862" y="5076560"/>
            <a:ext cx="10045058" cy="1092201"/>
            <a:chOff x="0" y="0"/>
            <a:chExt cx="10045057" cy="1092200"/>
          </a:xfrm>
        </p:grpSpPr>
        <p:sp>
          <p:nvSpPr>
            <p:cNvPr id="286" name="Shape 286"/>
            <p:cNvSpPr/>
            <p:nvPr/>
          </p:nvSpPr>
          <p:spPr>
            <a:xfrm>
              <a:off x="0" y="0"/>
              <a:ext cx="979105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Overloading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 (Överlagra) 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4000" y="635000"/>
              <a:ext cx="9791058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4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400"/>
                <a:t>Metoder med samma namn men olika parameterprofil. </a:t>
              </a:r>
            </a:p>
          </p:txBody>
        </p:sp>
      </p:grpSp>
      <p:grpSp>
        <p:nvGrpSpPr>
          <p:cNvPr id="292" name="Group 292"/>
          <p:cNvGrpSpPr/>
          <p:nvPr/>
        </p:nvGrpSpPr>
        <p:grpSpPr>
          <a:xfrm>
            <a:off x="1525862" y="6600560"/>
            <a:ext cx="10045058" cy="2108201"/>
            <a:chOff x="0" y="0"/>
            <a:chExt cx="10045057" cy="2108200"/>
          </a:xfrm>
        </p:grpSpPr>
        <p:sp>
          <p:nvSpPr>
            <p:cNvPr id="289" name="Shape 289"/>
            <p:cNvSpPr/>
            <p:nvPr/>
          </p:nvSpPr>
          <p:spPr>
            <a:xfrm>
              <a:off x="0" y="0"/>
              <a:ext cx="979105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Overriding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 (Överskuggning)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254000" y="635000"/>
              <a:ext cx="9791058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400">
                  <a:latin typeface="Gill Sans"/>
                  <a:ea typeface="Gill Sans"/>
                  <a:cs typeface="Gill Sans"/>
                  <a:sym typeface="Gill Sans"/>
                </a:rPr>
                <a:t>När en metod i en subklass definierar om en metod i superklassen.</a:t>
              </a:r>
              <a:endParaRPr sz="24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400">
                  <a:latin typeface="Gill Sans"/>
                  <a:ea typeface="Gill Sans"/>
                  <a:cs typeface="Gill Sans"/>
                  <a:sym typeface="Gill Sans"/>
                </a:rPr>
                <a:t>Samma namn och samma parameterprofil. 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254000" y="1651000"/>
              <a:ext cx="9791058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4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Metoden i superklassen kan fortfarande nås med super.metod(parametrar).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1"/>
      <p:bldP build="whole" bldLvl="1" animBg="1" rev="0" advAuto="0" spid="288" grpId="2"/>
      <p:bldP build="whole" bldLvl="1" animBg="1" rev="0" advAuto="0" spid="292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b="1" sz="55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och </a:t>
            </a:r>
            <a:r>
              <a:rPr b="1" sz="5500">
                <a:latin typeface="Consolas"/>
                <a:ea typeface="Consolas"/>
                <a:cs typeface="Consolas"/>
                <a:sym typeface="Consolas"/>
              </a:rPr>
              <a:t>super</a:t>
            </a:r>
          </a:p>
        </p:txBody>
      </p:sp>
      <p:sp>
        <p:nvSpPr>
          <p:cNvPr id="295" name="Shape 295"/>
          <p:cNvSpPr/>
          <p:nvPr/>
        </p:nvSpPr>
        <p:spPr>
          <a:xfrm>
            <a:off x="1779862" y="2536560"/>
            <a:ext cx="9791058" cy="51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refererar till objektet själv.</a:t>
            </a:r>
          </a:p>
        </p:txBody>
      </p:sp>
      <p:sp>
        <p:nvSpPr>
          <p:cNvPr id="296" name="Shape 296"/>
          <p:cNvSpPr/>
          <p:nvPr/>
        </p:nvSpPr>
        <p:spPr>
          <a:xfrm>
            <a:off x="1779862" y="5584560"/>
            <a:ext cx="9791058" cy="51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refererar till superklassen.</a:t>
            </a:r>
          </a:p>
        </p:txBody>
      </p:sp>
      <p:grpSp>
        <p:nvGrpSpPr>
          <p:cNvPr id="299" name="Group 299"/>
          <p:cNvGrpSpPr/>
          <p:nvPr/>
        </p:nvGrpSpPr>
        <p:grpSpPr>
          <a:xfrm>
            <a:off x="2160862" y="3171560"/>
            <a:ext cx="9791058" cy="2317702"/>
            <a:chOff x="0" y="0"/>
            <a:chExt cx="9791057" cy="2317700"/>
          </a:xfrm>
        </p:grpSpPr>
        <p:sp>
          <p:nvSpPr>
            <p:cNvPr id="297" name="Shape 297"/>
            <p:cNvSpPr/>
            <p:nvPr/>
          </p:nvSpPr>
          <p:spPr>
            <a:xfrm>
              <a:off x="45873" y="612849"/>
              <a:ext cx="6986208" cy="1704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... if ( this == rhs ) { ...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... this(x, y, z) ...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... metodNamn(this, ...)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... this.x = ...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0"/>
              <a:ext cx="9791058" cy="811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Får ej ges nytt värde.</a:t>
              </a:r>
              <a:endParaRPr sz="2800"/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2160862" y="6219560"/>
            <a:ext cx="9791058" cy="2724102"/>
            <a:chOff x="0" y="0"/>
            <a:chExt cx="9791057" cy="2724100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9791058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super anropar alltså konstruktorer eller varaibler/metoder i superklassen.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45873" y="1019249"/>
              <a:ext cx="6986208" cy="1704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super()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super(parametrar)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super.metodnamn(parametrar)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03" name="Shape 303"/>
          <p:cNvSpPr/>
          <p:nvPr/>
        </p:nvSpPr>
        <p:spPr>
          <a:xfrm>
            <a:off x="6757193" y="2744051"/>
            <a:ext cx="5917407" cy="1182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17" y="0"/>
                </a:moveTo>
                <a:cubicBezTo>
                  <a:pt x="4289" y="0"/>
                  <a:pt x="4185" y="519"/>
                  <a:pt x="4185" y="1160"/>
                </a:cubicBezTo>
                <a:lnTo>
                  <a:pt x="4185" y="7476"/>
                </a:lnTo>
                <a:lnTo>
                  <a:pt x="0" y="21600"/>
                </a:lnTo>
                <a:lnTo>
                  <a:pt x="5112" y="10767"/>
                </a:lnTo>
                <a:lnTo>
                  <a:pt x="21368" y="10767"/>
                </a:lnTo>
                <a:cubicBezTo>
                  <a:pt x="21496" y="10767"/>
                  <a:pt x="21600" y="10248"/>
                  <a:pt x="21600" y="9607"/>
                </a:cubicBezTo>
                <a:lnTo>
                  <a:pt x="21600" y="1160"/>
                </a:lnTo>
                <a:cubicBezTo>
                  <a:pt x="21600" y="519"/>
                  <a:pt x="21496" y="0"/>
                  <a:pt x="21368" y="0"/>
                </a:cubicBezTo>
                <a:lnTo>
                  <a:pt x="441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“är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rhs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samma som jag?” </a:t>
            </a:r>
          </a:p>
        </p:txBody>
      </p:sp>
      <p:sp>
        <p:nvSpPr>
          <p:cNvPr id="304" name="Shape 304"/>
          <p:cNvSpPr/>
          <p:nvPr/>
        </p:nvSpPr>
        <p:spPr>
          <a:xfrm>
            <a:off x="6292056" y="3506051"/>
            <a:ext cx="6382544" cy="799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69" y="0"/>
                </a:moveTo>
                <a:cubicBezTo>
                  <a:pt x="5551" y="0"/>
                  <a:pt x="5454" y="768"/>
                  <a:pt x="5454" y="1715"/>
                </a:cubicBezTo>
                <a:lnTo>
                  <a:pt x="5454" y="10977"/>
                </a:lnTo>
                <a:lnTo>
                  <a:pt x="0" y="21600"/>
                </a:lnTo>
                <a:lnTo>
                  <a:pt x="8420" y="15919"/>
                </a:lnTo>
                <a:lnTo>
                  <a:pt x="21385" y="15919"/>
                </a:lnTo>
                <a:cubicBezTo>
                  <a:pt x="21504" y="15919"/>
                  <a:pt x="21600" y="15151"/>
                  <a:pt x="21600" y="14203"/>
                </a:cubicBezTo>
                <a:lnTo>
                  <a:pt x="21600" y="1715"/>
                </a:lnTo>
                <a:cubicBezTo>
                  <a:pt x="21600" y="768"/>
                  <a:pt x="21504" y="0"/>
                  <a:pt x="21385" y="0"/>
                </a:cubicBezTo>
                <a:lnTo>
                  <a:pt x="566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callar på konstruktor metoden</a:t>
            </a:r>
          </a:p>
        </p:txBody>
      </p:sp>
      <p:sp>
        <p:nvSpPr>
          <p:cNvPr id="305" name="Shape 305"/>
          <p:cNvSpPr/>
          <p:nvPr/>
        </p:nvSpPr>
        <p:spPr>
          <a:xfrm>
            <a:off x="6121796" y="4268051"/>
            <a:ext cx="6552804" cy="58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83" y="0"/>
                </a:moveTo>
                <a:cubicBezTo>
                  <a:pt x="5968" y="0"/>
                  <a:pt x="5874" y="1042"/>
                  <a:pt x="5874" y="2327"/>
                </a:cubicBezTo>
                <a:lnTo>
                  <a:pt x="5874" y="10109"/>
                </a:lnTo>
                <a:lnTo>
                  <a:pt x="0" y="14778"/>
                </a:lnTo>
                <a:lnTo>
                  <a:pt x="5877" y="19433"/>
                </a:lnTo>
                <a:cubicBezTo>
                  <a:pt x="5884" y="20641"/>
                  <a:pt x="5973" y="21600"/>
                  <a:pt x="6083" y="21600"/>
                </a:cubicBezTo>
                <a:lnTo>
                  <a:pt x="21391" y="21600"/>
                </a:lnTo>
                <a:cubicBezTo>
                  <a:pt x="21506" y="21600"/>
                  <a:pt x="21600" y="20558"/>
                  <a:pt x="21600" y="19273"/>
                </a:cubicBezTo>
                <a:lnTo>
                  <a:pt x="21600" y="2327"/>
                </a:lnTo>
                <a:cubicBezTo>
                  <a:pt x="21600" y="1042"/>
                  <a:pt x="21506" y="0"/>
                  <a:pt x="21391" y="0"/>
                </a:cubicBezTo>
                <a:lnTo>
                  <a:pt x="608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detta objekt som parameter</a:t>
            </a:r>
          </a:p>
        </p:txBody>
      </p:sp>
      <p:sp>
        <p:nvSpPr>
          <p:cNvPr id="306" name="Shape 306"/>
          <p:cNvSpPr/>
          <p:nvPr/>
        </p:nvSpPr>
        <p:spPr>
          <a:xfrm>
            <a:off x="6204346" y="4964964"/>
            <a:ext cx="6470254" cy="654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673" y="7283"/>
                </a:lnTo>
                <a:lnTo>
                  <a:pt x="5673" y="19504"/>
                </a:lnTo>
                <a:cubicBezTo>
                  <a:pt x="5673" y="20662"/>
                  <a:pt x="5768" y="21600"/>
                  <a:pt x="5885" y="21600"/>
                </a:cubicBezTo>
                <a:lnTo>
                  <a:pt x="21388" y="21600"/>
                </a:lnTo>
                <a:cubicBezTo>
                  <a:pt x="21505" y="21600"/>
                  <a:pt x="21600" y="20662"/>
                  <a:pt x="21600" y="19504"/>
                </a:cubicBezTo>
                <a:lnTo>
                  <a:pt x="21600" y="4244"/>
                </a:lnTo>
                <a:cubicBezTo>
                  <a:pt x="21600" y="3087"/>
                  <a:pt x="21505" y="2148"/>
                  <a:pt x="21388" y="2148"/>
                </a:cubicBezTo>
                <a:lnTo>
                  <a:pt x="13195" y="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variabel i detta objekt</a:t>
            </a:r>
          </a:p>
        </p:txBody>
      </p:sp>
      <p:grpSp>
        <p:nvGrpSpPr>
          <p:cNvPr id="309" name="Group 309"/>
          <p:cNvGrpSpPr/>
          <p:nvPr/>
        </p:nvGrpSpPr>
        <p:grpSpPr>
          <a:xfrm>
            <a:off x="3561226" y="6887663"/>
            <a:ext cx="9113441" cy="1132682"/>
            <a:chOff x="-3906837" y="0"/>
            <a:chExt cx="9113440" cy="1132681"/>
          </a:xfrm>
        </p:grpSpPr>
        <p:sp>
          <p:nvSpPr>
            <p:cNvPr id="307" name="Shape 307"/>
            <p:cNvSpPr/>
            <p:nvPr/>
          </p:nvSpPr>
          <p:spPr>
            <a:xfrm>
              <a:off x="-2392363" y="0"/>
              <a:ext cx="7598967" cy="113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98" y="0"/>
                  </a:moveTo>
                  <a:cubicBezTo>
                    <a:pt x="6889" y="0"/>
                    <a:pt x="6800" y="595"/>
                    <a:pt x="6800" y="1324"/>
                  </a:cubicBezTo>
                  <a:lnTo>
                    <a:pt x="6800" y="14478"/>
                  </a:lnTo>
                  <a:lnTo>
                    <a:pt x="0" y="17120"/>
                  </a:lnTo>
                  <a:lnTo>
                    <a:pt x="6800" y="19761"/>
                  </a:lnTo>
                  <a:lnTo>
                    <a:pt x="6800" y="20276"/>
                  </a:lnTo>
                  <a:cubicBezTo>
                    <a:pt x="6800" y="21005"/>
                    <a:pt x="6889" y="21600"/>
                    <a:pt x="6998" y="21600"/>
                  </a:cubicBezTo>
                  <a:lnTo>
                    <a:pt x="21403" y="21600"/>
                  </a:lnTo>
                  <a:cubicBezTo>
                    <a:pt x="21511" y="21600"/>
                    <a:pt x="21600" y="21005"/>
                    <a:pt x="21600" y="20276"/>
                  </a:cubicBezTo>
                  <a:lnTo>
                    <a:pt x="21600" y="1324"/>
                  </a:lnTo>
                  <a:cubicBezTo>
                    <a:pt x="21600" y="595"/>
                    <a:pt x="21511" y="0"/>
                    <a:pt x="21403" y="0"/>
                  </a:cubicBezTo>
                  <a:lnTo>
                    <a:pt x="6998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anropar superklasses konstruktor, måste ske innan annan kod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-3906838" y="0"/>
              <a:ext cx="9113442" cy="113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4" y="0"/>
                  </a:moveTo>
                  <a:cubicBezTo>
                    <a:pt x="9334" y="0"/>
                    <a:pt x="9260" y="595"/>
                    <a:pt x="9260" y="1324"/>
                  </a:cubicBezTo>
                  <a:lnTo>
                    <a:pt x="9260" y="8371"/>
                  </a:lnTo>
                  <a:lnTo>
                    <a:pt x="0" y="11012"/>
                  </a:lnTo>
                  <a:lnTo>
                    <a:pt x="9260" y="13653"/>
                  </a:lnTo>
                  <a:lnTo>
                    <a:pt x="9260" y="20276"/>
                  </a:lnTo>
                  <a:cubicBezTo>
                    <a:pt x="9260" y="21005"/>
                    <a:pt x="9334" y="21600"/>
                    <a:pt x="9424" y="21600"/>
                  </a:cubicBezTo>
                  <a:lnTo>
                    <a:pt x="21435" y="21600"/>
                  </a:lnTo>
                  <a:cubicBezTo>
                    <a:pt x="21526" y="21600"/>
                    <a:pt x="21600" y="21005"/>
                    <a:pt x="21600" y="20276"/>
                  </a:cubicBezTo>
                  <a:lnTo>
                    <a:pt x="21600" y="1324"/>
                  </a:lnTo>
                  <a:cubicBezTo>
                    <a:pt x="21600" y="595"/>
                    <a:pt x="21526" y="0"/>
                    <a:pt x="21435" y="0"/>
                  </a:cubicBezTo>
                  <a:lnTo>
                    <a:pt x="9424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anropar superklassens konstruktor, måste ske innan annan kod</a:t>
              </a:r>
            </a:p>
          </p:txBody>
        </p:sp>
      </p:grpSp>
      <p:sp>
        <p:nvSpPr>
          <p:cNvPr id="310" name="Shape 310"/>
          <p:cNvSpPr/>
          <p:nvPr/>
        </p:nvSpPr>
        <p:spPr>
          <a:xfrm>
            <a:off x="6556771" y="8154251"/>
            <a:ext cx="6117829" cy="58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80" y="0"/>
                </a:moveTo>
                <a:cubicBezTo>
                  <a:pt x="4856" y="0"/>
                  <a:pt x="4756" y="1042"/>
                  <a:pt x="4756" y="2327"/>
                </a:cubicBezTo>
                <a:lnTo>
                  <a:pt x="4756" y="4611"/>
                </a:lnTo>
                <a:lnTo>
                  <a:pt x="0" y="9265"/>
                </a:lnTo>
                <a:lnTo>
                  <a:pt x="4756" y="13920"/>
                </a:lnTo>
                <a:lnTo>
                  <a:pt x="4756" y="19273"/>
                </a:lnTo>
                <a:cubicBezTo>
                  <a:pt x="4756" y="20558"/>
                  <a:pt x="4856" y="21600"/>
                  <a:pt x="4980" y="21600"/>
                </a:cubicBezTo>
                <a:lnTo>
                  <a:pt x="21376" y="21600"/>
                </a:lnTo>
                <a:cubicBezTo>
                  <a:pt x="21500" y="21600"/>
                  <a:pt x="21600" y="20558"/>
                  <a:pt x="21600" y="19273"/>
                </a:cubicBezTo>
                <a:lnTo>
                  <a:pt x="21600" y="2327"/>
                </a:lnTo>
                <a:cubicBezTo>
                  <a:pt x="21600" y="1042"/>
                  <a:pt x="21500" y="0"/>
                  <a:pt x="21376" y="0"/>
                </a:cubicBezTo>
                <a:lnTo>
                  <a:pt x="498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metod i superklassen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5"/>
      <p:bldP build="whole" bldLvl="1" animBg="1" rev="0" advAuto="0" spid="305" grpId="4"/>
      <p:bldP build="whole" bldLvl="1" animBg="1" rev="0" advAuto="0" spid="302" grpId="6"/>
      <p:bldP build="whole" bldLvl="1" animBg="1" rev="0" advAuto="0" spid="299" grpId="1"/>
      <p:bldP build="whole" bldLvl="1" animBg="1" rev="0" advAuto="0" spid="309" grpId="7"/>
      <p:bldP build="whole" bldLvl="1" animBg="1" rev="0" advAuto="0" spid="310" grpId="8"/>
      <p:bldP build="whole" bldLvl="1" animBg="1" rev="0" advAuto="0" spid="303" grpId="2"/>
      <p:bldP build="whole" bldLvl="1" animBg="1" rev="0" advAuto="0" spid="304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2465377" y="2583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Läsanvisning: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 kap 10 och 11</a:t>
            </a:r>
          </a:p>
        </p:txBody>
      </p:sp>
      <p:sp>
        <p:nvSpPr>
          <p:cNvPr id="313" name="Shape 31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314" name="Shape 314"/>
          <p:cNvSpPr/>
          <p:nvPr/>
        </p:nvSpPr>
        <p:spPr>
          <a:xfrm>
            <a:off x="2767266" y="5017293"/>
            <a:ext cx="5396793" cy="51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abstrakta klasser dvs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abstract</a:t>
            </a:r>
          </a:p>
        </p:txBody>
      </p:sp>
      <p:sp>
        <p:nvSpPr>
          <p:cNvPr id="315" name="Shape 315"/>
          <p:cNvSpPr/>
          <p:nvPr/>
        </p:nvSpPr>
        <p:spPr>
          <a:xfrm>
            <a:off x="2767266" y="5779293"/>
            <a:ext cx="7522390" cy="51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gränssnitt dvs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sz="26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och</a:t>
            </a:r>
            <a:r>
              <a:rPr sz="26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</a:p>
        </p:txBody>
      </p:sp>
      <p:sp>
        <p:nvSpPr>
          <p:cNvPr id="316" name="Shape 316"/>
          <p:cNvSpPr/>
          <p:nvPr/>
        </p:nvSpPr>
        <p:spPr>
          <a:xfrm>
            <a:off x="2465377" y="3472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Idag:</a:t>
            </a:r>
          </a:p>
        </p:txBody>
      </p:sp>
      <p:sp>
        <p:nvSpPr>
          <p:cNvPr id="317" name="Shape 317"/>
          <p:cNvSpPr/>
          <p:nvPr/>
        </p:nvSpPr>
        <p:spPr>
          <a:xfrm>
            <a:off x="2465377" y="8171422"/>
            <a:ext cx="97838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Nästa gång: </a:t>
            </a:r>
            <a:r>
              <a:rPr i="1"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rekursion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; läsanvisning: kap 19, men bara till sida 812</a:t>
            </a:r>
          </a:p>
        </p:txBody>
      </p:sp>
      <p:sp>
        <p:nvSpPr>
          <p:cNvPr id="318" name="Shape 318"/>
          <p:cNvSpPr/>
          <p:nvPr/>
        </p:nvSpPr>
        <p:spPr>
          <a:xfrm>
            <a:off x="2767266" y="42552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skillnaden mellan klass- och instansvariabler</a:t>
            </a:r>
          </a:p>
        </p:txBody>
      </p:sp>
      <p:sp>
        <p:nvSpPr>
          <p:cNvPr id="319" name="Shape 319"/>
          <p:cNvSpPr/>
          <p:nvPr/>
        </p:nvSpPr>
        <p:spPr>
          <a:xfrm>
            <a:off x="2767266" y="6528593"/>
            <a:ext cx="752239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( att läsa indata dvs input )</a:t>
            </a:r>
          </a:p>
        </p:txBody>
      </p:sp>
      <p:pic>
        <p:nvPicPr>
          <p:cNvPr id="32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133" y="5638800"/>
            <a:ext cx="7519724" cy="845778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Klass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- och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instans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variabler/metoder</a:t>
            </a:r>
          </a:p>
        </p:txBody>
      </p:sp>
      <p:sp>
        <p:nvSpPr>
          <p:cNvPr id="52" name="Shape 52"/>
          <p:cNvSpPr/>
          <p:nvPr/>
        </p:nvSpPr>
        <p:spPr>
          <a:xfrm>
            <a:off x="1361800" y="20708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klassen.</a:t>
            </a:r>
          </a:p>
        </p:txBody>
      </p:sp>
      <p:sp>
        <p:nvSpPr>
          <p:cNvPr id="53" name="Shape 53"/>
          <p:cNvSpPr/>
          <p:nvPr/>
        </p:nvSpPr>
        <p:spPr>
          <a:xfrm>
            <a:off x="1361800" y="2705893"/>
            <a:ext cx="1096792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Instans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icke-static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instanser av klassen (dvs objekt).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648869" y="3916626"/>
            <a:ext cx="9785580" cy="4267618"/>
            <a:chOff x="0" y="0"/>
            <a:chExt cx="9785578" cy="4267616"/>
          </a:xfrm>
        </p:grpSpPr>
        <p:sp>
          <p:nvSpPr>
            <p:cNvPr id="54" name="Shape 54"/>
            <p:cNvSpPr/>
            <p:nvPr/>
          </p:nvSpPr>
          <p:spPr>
            <a:xfrm>
              <a:off x="0" y="737984"/>
              <a:ext cx="6006456" cy="3529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public class PoliceVolvo {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static final int topSpeed = 150;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private int speed;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public void setSpeed (int newSpeed) {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speed = newSpeed;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int getSpeed () {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return speed;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static int getTopSpeed() {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return topSpeed;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1731" y="0"/>
              <a:ext cx="978384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I koden:</a:t>
              </a:r>
            </a:p>
          </p:txBody>
        </p:sp>
      </p:grpSp>
      <p:sp>
        <p:nvSpPr>
          <p:cNvPr id="57" name="Shape 57"/>
          <p:cNvSpPr/>
          <p:nvPr/>
        </p:nvSpPr>
        <p:spPr>
          <a:xfrm>
            <a:off x="7127600" y="3916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Hur man använder det: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7143144" y="6785859"/>
            <a:ext cx="6370181" cy="2692401"/>
            <a:chOff x="0" y="0"/>
            <a:chExt cx="6370179" cy="2692399"/>
          </a:xfrm>
        </p:grpSpPr>
        <p:sp>
          <p:nvSpPr>
            <p:cNvPr id="58" name="Shape 58"/>
            <p:cNvSpPr/>
            <p:nvPr/>
          </p:nvSpPr>
          <p:spPr>
            <a:xfrm>
              <a:off x="0" y="0"/>
              <a:ext cx="57212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men instans variabler och metoder finns bara inne i instanser av klassen</a:t>
              </a:r>
            </a:p>
          </p:txBody>
        </p:sp>
        <p:sp>
          <p:nvSpPr>
            <p:cNvPr id="59" name="Shape 59"/>
            <p:cNvSpPr/>
            <p:nvPr/>
          </p:nvSpPr>
          <p:spPr>
            <a:xfrm>
              <a:off x="363724" y="1067767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= new PoliceVolov();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.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setSpeed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(50);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1777999"/>
              <a:ext cx="572123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det finns en kopia av instans variablerna/metoderna i varje instans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7127600" y="4551626"/>
            <a:ext cx="9783849" cy="2159001"/>
            <a:chOff x="0" y="0"/>
            <a:chExt cx="9783847" cy="2159000"/>
          </a:xfrm>
        </p:grpSpPr>
        <p:sp>
          <p:nvSpPr>
            <p:cNvPr id="62" name="Shape 62"/>
            <p:cNvSpPr/>
            <p:nvPr/>
          </p:nvSpPr>
          <p:spPr>
            <a:xfrm>
              <a:off x="379268" y="1016000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topSpeed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getTopSpeed()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0"/>
              <a:ext cx="9783848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var som helst, kan man använda 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klassens variabler och metoder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1651000"/>
              <a:ext cx="978384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endast en kopia finns globalt,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2"/>
      <p:bldP build="whole" bldLvl="1" animBg="1" rev="0" advAuto="0" spid="65" grpId="5"/>
      <p:bldP build="whole" bldLvl="1" animBg="1" rev="0" advAuto="0" spid="56" grpId="3"/>
      <p:bldP build="whole" bldLvl="1" animBg="1" rev="0" advAuto="0" spid="52" grpId="1"/>
      <p:bldP build="whole" bldLvl="1" animBg="1" rev="0" advAuto="0" spid="57" grpId="4"/>
      <p:bldP build="whole" bldLvl="1" animBg="1" rev="0" advAuto="0" spid="61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Javas “</a:t>
            </a:r>
            <a:r>
              <a:rPr b="1" sz="5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” (Gränssnitt)</a:t>
            </a:r>
          </a:p>
        </p:txBody>
      </p:sp>
      <p:sp>
        <p:nvSpPr>
          <p:cNvPr id="324" name="Shape 324"/>
          <p:cNvSpPr/>
          <p:nvPr/>
        </p:nvSpPr>
        <p:spPr>
          <a:xfrm>
            <a:off x="2054335" y="5326622"/>
            <a:ext cx="6986209" cy="137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Comparable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int compareTo(Object o);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703377" y="2329422"/>
            <a:ext cx="1002124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“en klass” som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bara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innehåller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abstrakta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metoder och konstanter kallas ett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interface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326" name="Shape 326"/>
          <p:cNvSpPr/>
          <p:nvPr/>
        </p:nvSpPr>
        <p:spPr>
          <a:xfrm>
            <a:off x="1703377" y="3472422"/>
            <a:ext cx="1002124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(En abstrakt klass kan alltså även innehålla konkreta metoder och varabler.)</a:t>
            </a:r>
          </a:p>
        </p:txBody>
      </p:sp>
      <p:sp>
        <p:nvSpPr>
          <p:cNvPr id="327" name="Shape 327"/>
          <p:cNvSpPr/>
          <p:nvPr/>
        </p:nvSpPr>
        <p:spPr>
          <a:xfrm>
            <a:off x="1703377" y="4107422"/>
            <a:ext cx="1002124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Ett interface används ungefär som en abstrakt klass men nyckelordet är </a:t>
            </a:r>
            <a:r>
              <a:rPr sz="2500"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 Används för att få effekten av multipelt arv. </a:t>
            </a:r>
          </a:p>
        </p:txBody>
      </p:sp>
      <p:sp>
        <p:nvSpPr>
          <p:cNvPr id="328" name="Shape 328"/>
          <p:cNvSpPr/>
          <p:nvPr/>
        </p:nvSpPr>
        <p:spPr>
          <a:xfrm>
            <a:off x="2054335" y="6723622"/>
            <a:ext cx="6986209" cy="170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ComparableCircle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extends Circle</a:t>
            </a:r>
            <a:endParaRPr b="1" sz="22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 Comparable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703377" y="8171422"/>
            <a:ext cx="1002124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ComparableCircle är en subklass till Circle, som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implementerar Comparable interfacet.</a:t>
            </a:r>
          </a:p>
        </p:txBody>
      </p:sp>
      <p:sp>
        <p:nvSpPr>
          <p:cNvPr id="330" name="Shape 330"/>
          <p:cNvSpPr/>
          <p:nvPr/>
        </p:nvSpPr>
        <p:spPr>
          <a:xfrm>
            <a:off x="5491426" y="5755842"/>
            <a:ext cx="7149308" cy="1704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78" y="0"/>
                </a:moveTo>
                <a:cubicBezTo>
                  <a:pt x="7272" y="0"/>
                  <a:pt x="7186" y="360"/>
                  <a:pt x="7186" y="804"/>
                </a:cubicBezTo>
                <a:lnTo>
                  <a:pt x="7186" y="12228"/>
                </a:lnTo>
                <a:lnTo>
                  <a:pt x="0" y="21600"/>
                </a:lnTo>
                <a:lnTo>
                  <a:pt x="8420" y="14506"/>
                </a:lnTo>
                <a:lnTo>
                  <a:pt x="21408" y="14506"/>
                </a:lnTo>
                <a:cubicBezTo>
                  <a:pt x="21514" y="14506"/>
                  <a:pt x="21600" y="14145"/>
                  <a:pt x="21600" y="13701"/>
                </a:cubicBezTo>
                <a:lnTo>
                  <a:pt x="21600" y="804"/>
                </a:lnTo>
                <a:cubicBezTo>
                  <a:pt x="21600" y="360"/>
                  <a:pt x="21514" y="0"/>
                  <a:pt x="21408" y="0"/>
                </a:cubicBezTo>
                <a:lnTo>
                  <a:pt x="737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läs som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: jag implementerar alla metoder i interfacet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Comparable</a:t>
            </a:r>
          </a:p>
        </p:txBody>
      </p:sp>
      <p:sp>
        <p:nvSpPr>
          <p:cNvPr id="331" name="Shape 331"/>
          <p:cNvSpPr/>
          <p:nvPr/>
        </p:nvSpPr>
        <p:spPr>
          <a:xfrm>
            <a:off x="6706261" y="5033993"/>
            <a:ext cx="5934473" cy="584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66" y="0"/>
                </a:moveTo>
                <a:cubicBezTo>
                  <a:pt x="4339" y="0"/>
                  <a:pt x="4235" y="1050"/>
                  <a:pt x="4235" y="2345"/>
                </a:cubicBezTo>
                <a:lnTo>
                  <a:pt x="4235" y="13848"/>
                </a:lnTo>
                <a:lnTo>
                  <a:pt x="0" y="17424"/>
                </a:lnTo>
                <a:lnTo>
                  <a:pt x="4326" y="21072"/>
                </a:lnTo>
                <a:cubicBezTo>
                  <a:pt x="4366" y="21385"/>
                  <a:pt x="4413" y="21600"/>
                  <a:pt x="4466" y="21600"/>
                </a:cubicBezTo>
                <a:lnTo>
                  <a:pt x="21369" y="21600"/>
                </a:lnTo>
                <a:cubicBezTo>
                  <a:pt x="21497" y="21600"/>
                  <a:pt x="21600" y="20550"/>
                  <a:pt x="21600" y="19255"/>
                </a:cubicBezTo>
                <a:lnTo>
                  <a:pt x="21600" y="2345"/>
                </a:lnTo>
                <a:cubicBezTo>
                  <a:pt x="21600" y="1050"/>
                  <a:pt x="21497" y="0"/>
                  <a:pt x="21369" y="0"/>
                </a:cubicBezTo>
                <a:lnTo>
                  <a:pt x="446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sök: 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Java API Comparable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5"/>
      <p:bldP build="whole" bldLvl="1" animBg="1" rev="0" advAuto="0" spid="326" grpId="1"/>
      <p:bldP build="whole" bldLvl="1" animBg="1" rev="0" advAuto="0" spid="324" grpId="3"/>
      <p:bldP build="whole" bldLvl="1" animBg="1" rev="0" advAuto="0" spid="327" grpId="2"/>
      <p:bldP build="whole" bldLvl="1" animBg="1" rev="0" advAuto="0" spid="328" grpId="4"/>
      <p:bldP build="whole" bldLvl="1" animBg="1" rev="0" advAuto="0" spid="331" grpId="7"/>
      <p:bldP build="whole" bldLvl="1" animBg="1" rev="0" advAuto="0" spid="330" grpId="6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ComparableCircle</a:t>
            </a:r>
          </a:p>
        </p:txBody>
      </p:sp>
      <p:sp>
        <p:nvSpPr>
          <p:cNvPr id="334" name="Shape 334"/>
          <p:cNvSpPr/>
          <p:nvPr/>
        </p:nvSpPr>
        <p:spPr>
          <a:xfrm>
            <a:off x="1703377" y="2075422"/>
            <a:ext cx="1002124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ComparableCircle som implementerar interfacet Comparable</a:t>
            </a:r>
          </a:p>
        </p:txBody>
      </p:sp>
      <p:sp>
        <p:nvSpPr>
          <p:cNvPr id="335" name="Shape 335"/>
          <p:cNvSpPr/>
          <p:nvPr/>
        </p:nvSpPr>
        <p:spPr>
          <a:xfrm>
            <a:off x="2054335" y="2896689"/>
            <a:ext cx="10405882" cy="6776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ComparableCircle </a:t>
            </a: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extends Circle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 Comparable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// Construct a ComparableCircle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// with specified radius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ComparableCircle(double r){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super(r); 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// Implement the compareTo method 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// defined in Comparable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(Object o)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if (o instanceOf ComparableCircle){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if (getRadius() &gt; ((Circle)o).getRadius())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return 1;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} else if (getRadius() &lt; ((Circle)o).getRadius())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return -1;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} else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return 0;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}  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 else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throw new IllegalArgumentException();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7863" y="561329"/>
            <a:ext cx="6416329" cy="8818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Lite mera om </a:t>
            </a:r>
            <a:r>
              <a:rPr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interface</a:t>
            </a:r>
          </a:p>
        </p:txBody>
      </p:sp>
      <p:grpSp>
        <p:nvGrpSpPr>
          <p:cNvPr id="342" name="Group 342"/>
          <p:cNvGrpSpPr/>
          <p:nvPr/>
        </p:nvGrpSpPr>
        <p:grpSpPr>
          <a:xfrm>
            <a:off x="1703377" y="2329422"/>
            <a:ext cx="10021247" cy="2102785"/>
            <a:chOff x="0" y="0"/>
            <a:chExt cx="10021245" cy="2102784"/>
          </a:xfrm>
        </p:grpSpPr>
        <p:sp>
          <p:nvSpPr>
            <p:cNvPr id="340" name="Shape 340"/>
            <p:cNvSpPr/>
            <p:nvPr/>
          </p:nvSpPr>
          <p:spPr>
            <a:xfrm>
              <a:off x="283224" y="728133"/>
              <a:ext cx="9219490" cy="1374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public </a:t>
              </a: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interface BetterComparable</a:t>
              </a:r>
              <a:r>
                <a:rPr b="1" sz="22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extends Comparable</a:t>
              </a: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{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... 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0" y="0"/>
              <a:ext cx="10021246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Interface kan ärva (en eller </a:t>
              </a:r>
              <a:r>
                <a:rPr i="1" sz="2800">
                  <a:latin typeface="Gill Sans SemiBold"/>
                  <a:ea typeface="Gill Sans SemiBold"/>
                  <a:cs typeface="Gill Sans SemiBold"/>
                  <a:sym typeface="Gill Sans SemiBold"/>
                </a:rPr>
                <a:t>flera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) interface:</a:t>
              </a:r>
            </a:p>
          </p:txBody>
        </p:sp>
      </p:grpSp>
      <p:grpSp>
        <p:nvGrpSpPr>
          <p:cNvPr id="345" name="Group 345"/>
          <p:cNvGrpSpPr/>
          <p:nvPr/>
        </p:nvGrpSpPr>
        <p:grpSpPr>
          <a:xfrm>
            <a:off x="1703377" y="4615422"/>
            <a:ext cx="10021247" cy="2077385"/>
            <a:chOff x="0" y="0"/>
            <a:chExt cx="10021245" cy="2077384"/>
          </a:xfrm>
        </p:grpSpPr>
        <p:sp>
          <p:nvSpPr>
            <p:cNvPr id="343" name="Shape 343"/>
            <p:cNvSpPr/>
            <p:nvPr/>
          </p:nvSpPr>
          <p:spPr>
            <a:xfrm>
              <a:off x="283224" y="702733"/>
              <a:ext cx="9219490" cy="1374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public </a:t>
              </a: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class Test</a:t>
              </a:r>
              <a:r>
                <a:rPr b="1" sz="22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implements Comparable, OtherInterface</a:t>
              </a: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{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... 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0" y="0"/>
              <a:ext cx="10021246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En klass kan implementera </a:t>
              </a:r>
              <a:r>
                <a:rPr i="1" sz="2800">
                  <a:latin typeface="Gill Sans SemiBold"/>
                  <a:ea typeface="Gill Sans SemiBold"/>
                  <a:cs typeface="Gill Sans SemiBold"/>
                  <a:sym typeface="Gill Sans SemiBold"/>
                </a:rPr>
                <a:t>flera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interface</a:t>
              </a:r>
            </a:p>
          </p:txBody>
        </p:sp>
      </p:grpSp>
      <p:grpSp>
        <p:nvGrpSpPr>
          <p:cNvPr id="348" name="Group 348"/>
          <p:cNvGrpSpPr/>
          <p:nvPr/>
        </p:nvGrpSpPr>
        <p:grpSpPr>
          <a:xfrm>
            <a:off x="1703377" y="6901422"/>
            <a:ext cx="10021247" cy="1747185"/>
            <a:chOff x="0" y="0"/>
            <a:chExt cx="10021245" cy="1747184"/>
          </a:xfrm>
        </p:grpSpPr>
        <p:sp>
          <p:nvSpPr>
            <p:cNvPr id="346" name="Shape 346"/>
            <p:cNvSpPr/>
            <p:nvPr/>
          </p:nvSpPr>
          <p:spPr>
            <a:xfrm>
              <a:off x="0" y="0"/>
              <a:ext cx="100212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Man kan typkonvertera till interface typen: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283224" y="702733"/>
              <a:ext cx="9219490" cy="104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Test t = new Test();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Comparable c = t;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3"/>
      <p:bldP build="whole" bldLvl="1" animBg="1" rev="0" advAuto="0" spid="342" grpId="1"/>
      <p:bldP build="whole" bldLvl="1" animBg="1" rev="0" advAuto="0" spid="345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2465377" y="2583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Läsanvisning: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 kap 10 och 11</a:t>
            </a:r>
          </a:p>
        </p:txBody>
      </p:sp>
      <p:sp>
        <p:nvSpPr>
          <p:cNvPr id="351" name="Shape 35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352" name="Shape 352"/>
          <p:cNvSpPr/>
          <p:nvPr/>
        </p:nvSpPr>
        <p:spPr>
          <a:xfrm>
            <a:off x="2767266" y="5017293"/>
            <a:ext cx="5396793" cy="51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abstrakta klasser dvs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abstract</a:t>
            </a:r>
          </a:p>
        </p:txBody>
      </p:sp>
      <p:sp>
        <p:nvSpPr>
          <p:cNvPr id="353" name="Shape 353"/>
          <p:cNvSpPr/>
          <p:nvPr/>
        </p:nvSpPr>
        <p:spPr>
          <a:xfrm>
            <a:off x="2767266" y="5779293"/>
            <a:ext cx="7522390" cy="51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gränssnitt dvs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sz="26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och</a:t>
            </a:r>
            <a:r>
              <a:rPr sz="26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sz="2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</a:p>
        </p:txBody>
      </p:sp>
      <p:sp>
        <p:nvSpPr>
          <p:cNvPr id="354" name="Shape 354"/>
          <p:cNvSpPr/>
          <p:nvPr/>
        </p:nvSpPr>
        <p:spPr>
          <a:xfrm>
            <a:off x="2465377" y="3472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Idag:</a:t>
            </a:r>
          </a:p>
        </p:txBody>
      </p:sp>
      <p:sp>
        <p:nvSpPr>
          <p:cNvPr id="355" name="Shape 355"/>
          <p:cNvSpPr/>
          <p:nvPr/>
        </p:nvSpPr>
        <p:spPr>
          <a:xfrm>
            <a:off x="2465377" y="8171422"/>
            <a:ext cx="97838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Nästa gång: </a:t>
            </a:r>
            <a:r>
              <a:rPr i="1"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rekursion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; läsanvisning: kap 19, men bara till sida 812</a:t>
            </a:r>
          </a:p>
        </p:txBody>
      </p:sp>
      <p:sp>
        <p:nvSpPr>
          <p:cNvPr id="356" name="Shape 356"/>
          <p:cNvSpPr/>
          <p:nvPr/>
        </p:nvSpPr>
        <p:spPr>
          <a:xfrm>
            <a:off x="2767266" y="42552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skillnaden mellan klass- och instansvariabler</a:t>
            </a:r>
          </a:p>
        </p:txBody>
      </p:sp>
      <p:sp>
        <p:nvSpPr>
          <p:cNvPr id="357" name="Shape 357"/>
          <p:cNvSpPr/>
          <p:nvPr/>
        </p:nvSpPr>
        <p:spPr>
          <a:xfrm>
            <a:off x="2767266" y="6528593"/>
            <a:ext cx="752239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( att läsa indata dvs input )</a:t>
            </a:r>
          </a:p>
        </p:txBody>
      </p:sp>
      <p:pic>
        <p:nvPicPr>
          <p:cNvPr id="35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133" y="6388100"/>
            <a:ext cx="7519724" cy="845778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4500"/>
              <a:t>Sammanfattning av hur man kan läsa indata</a:t>
            </a:r>
          </a:p>
        </p:txBody>
      </p:sp>
      <p:sp>
        <p:nvSpPr>
          <p:cNvPr id="362" name="Shape 362"/>
          <p:cNvSpPr/>
          <p:nvPr/>
        </p:nvSpPr>
        <p:spPr>
          <a:xfrm>
            <a:off x="2465377" y="2583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Det finns flera sätt att göra detta på:</a:t>
            </a:r>
          </a:p>
        </p:txBody>
      </p:sp>
      <p:sp>
        <p:nvSpPr>
          <p:cNvPr id="363" name="Shape 363"/>
          <p:cNvSpPr/>
          <p:nvPr/>
        </p:nvSpPr>
        <p:spPr>
          <a:xfrm>
            <a:off x="2657200" y="3325344"/>
            <a:ext cx="9783848" cy="245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84200" indent="-508000" algn="l">
              <a:lnSpc>
                <a:spcPct val="120000"/>
              </a:lnSpc>
              <a:buSzPct val="100000"/>
              <a:buChar char="๏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argument på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kommandoraden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marL="584200" indent="-508000" algn="l">
              <a:lnSpc>
                <a:spcPct val="120000"/>
              </a:lnSpc>
              <a:buSzPct val="100000"/>
              <a:buChar char="๏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klassen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Scanner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marL="584200" indent="-508000" algn="l">
              <a:lnSpc>
                <a:spcPct val="120000"/>
              </a:lnSpc>
              <a:buSzPct val="100000"/>
              <a:buChar char="๏"/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grafiskt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t.ex. klassen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JOptionPane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marL="584200" indent="-508000" algn="l">
              <a:lnSpc>
                <a:spcPct val="120000"/>
              </a:lnSpc>
              <a:buSzPct val="100000"/>
              <a:buChar char="๏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strömmar, dvs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streams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(se fortsättningskursen)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läsa från kommandoraden</a:t>
            </a:r>
          </a:p>
        </p:txBody>
      </p:sp>
      <p:sp>
        <p:nvSpPr>
          <p:cNvPr id="366" name="Shape 366"/>
          <p:cNvSpPr/>
          <p:nvPr/>
        </p:nvSpPr>
        <p:spPr>
          <a:xfrm>
            <a:off x="3009296" y="3858744"/>
            <a:ext cx="6986208" cy="38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C82506"/>
                </a:solidFill>
              </a:rPr>
              <a:t>$ cat -n fil1 fil2 </a:t>
            </a:r>
          </a:p>
        </p:txBody>
      </p:sp>
      <p:sp>
        <p:nvSpPr>
          <p:cNvPr id="367" name="Shape 367"/>
          <p:cNvSpPr/>
          <p:nvPr/>
        </p:nvSpPr>
        <p:spPr>
          <a:xfrm>
            <a:off x="2465377" y="2583422"/>
            <a:ext cx="876639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Ofta vill man kunna läsa in parametrar som givits på kommandoraden enligt:</a:t>
            </a:r>
          </a:p>
        </p:txBody>
      </p:sp>
      <p:grpSp>
        <p:nvGrpSpPr>
          <p:cNvPr id="370" name="Group 370"/>
          <p:cNvGrpSpPr/>
          <p:nvPr/>
        </p:nvGrpSpPr>
        <p:grpSpPr>
          <a:xfrm>
            <a:off x="2465377" y="4488422"/>
            <a:ext cx="8766394" cy="1659374"/>
            <a:chOff x="0" y="0"/>
            <a:chExt cx="8766392" cy="1659373"/>
          </a:xfrm>
        </p:grpSpPr>
        <p:sp>
          <p:nvSpPr>
            <p:cNvPr id="368" name="Shape 368"/>
            <p:cNvSpPr/>
            <p:nvPr/>
          </p:nvSpPr>
          <p:spPr>
            <a:xfrm>
              <a:off x="0" y="0"/>
              <a:ext cx="8766393" cy="968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Det är dags att titta lite närmare på </a:t>
              </a: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main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-metodens specifikation: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543918" y="1275322"/>
              <a:ext cx="6986209" cy="384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200">
                  <a:solidFill>
                    <a:srgbClr val="0365C0"/>
                  </a:solidFill>
                </a:rPr>
                <a:t>public static void main(String[] args) { ... </a:t>
              </a:r>
            </a:p>
          </p:txBody>
        </p:sp>
      </p:grpSp>
      <p:grpSp>
        <p:nvGrpSpPr>
          <p:cNvPr id="373" name="Group 373"/>
          <p:cNvGrpSpPr/>
          <p:nvPr/>
        </p:nvGrpSpPr>
        <p:grpSpPr>
          <a:xfrm>
            <a:off x="2465377" y="6393422"/>
            <a:ext cx="8766394" cy="2967970"/>
            <a:chOff x="0" y="0"/>
            <a:chExt cx="8766392" cy="2967969"/>
          </a:xfrm>
        </p:grpSpPr>
        <p:sp>
          <p:nvSpPr>
            <p:cNvPr id="371" name="Shape 371"/>
            <p:cNvSpPr/>
            <p:nvPr/>
          </p:nvSpPr>
          <p:spPr>
            <a:xfrm>
              <a:off x="0" y="0"/>
              <a:ext cx="8766393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Parametern args är ett fält med strängar: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543918" y="767322"/>
              <a:ext cx="6986209" cy="2200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args[0]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är strängen</a:t>
              </a: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"-n"</a:t>
              </a:r>
              <a:endPara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args[1]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är strängen</a:t>
              </a: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"fil1" </a:t>
              </a:r>
              <a:endPara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args[2]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är strängen</a:t>
              </a: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"fil2" </a:t>
              </a:r>
              <a:endPara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args.length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är</a:t>
              </a:r>
              <a:r>
                <a:rPr b="1" sz="22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3</a:t>
              </a:r>
              <a:endPara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73" grpId="3"/>
      <p:bldP build="whole" bldLvl="1" animBg="1" rev="0" advAuto="0" spid="370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Skriva ut sina argument i args</a:t>
            </a:r>
          </a:p>
        </p:txBody>
      </p:sp>
      <p:sp>
        <p:nvSpPr>
          <p:cNvPr id="376" name="Shape 376"/>
          <p:cNvSpPr/>
          <p:nvPr/>
        </p:nvSpPr>
        <p:spPr>
          <a:xfrm>
            <a:off x="1485296" y="7009668"/>
            <a:ext cx="6986208" cy="2365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$ java PrintArgs hi there</a:t>
            </a: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argument 0 är hi</a:t>
            </a: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argument 1 är there</a:t>
            </a: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$ java PrintArgs "hi there"</a:t>
            </a: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argument 0 är hi there</a:t>
            </a:r>
            <a:endParaRPr b="1" sz="22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1485296" y="2461744"/>
            <a:ext cx="9827040" cy="4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PrintArgs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if (args.length == 0) {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System.out.println("Inga arg angavs");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 else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for(int i=0; i&lt;args.length;i++) {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System.out.println("argument " + i +" är " + args[i]);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 // end main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 // end  PrintArgs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Scanner</a:t>
            </a:r>
          </a:p>
        </p:txBody>
      </p:sp>
      <p:sp>
        <p:nvSpPr>
          <p:cNvPr id="380" name="Shape 380"/>
          <p:cNvSpPr/>
          <p:nvPr/>
        </p:nvSpPr>
        <p:spPr>
          <a:xfrm>
            <a:off x="3009296" y="3470601"/>
            <a:ext cx="6986208" cy="38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0365C0"/>
                </a:solidFill>
              </a:rPr>
              <a:t>Scanner in = new Scanner(System.in);</a:t>
            </a:r>
          </a:p>
        </p:txBody>
      </p:sp>
      <p:sp>
        <p:nvSpPr>
          <p:cNvPr id="381" name="Shape 381"/>
          <p:cNvSpPr/>
          <p:nvPr/>
        </p:nvSpPr>
        <p:spPr>
          <a:xfrm>
            <a:off x="2465377" y="2202422"/>
            <a:ext cx="914977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Klassen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java.util.Scanner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förser oss med inmatningsprimitiver så vi kan läsa “</a:t>
            </a:r>
            <a:r>
              <a:rPr i="1" sz="2800">
                <a:latin typeface="Gill Sans"/>
                <a:ea typeface="Gill Sans"/>
                <a:cs typeface="Gill Sans"/>
                <a:sym typeface="Gill Sans"/>
              </a:rPr>
              <a:t>tokens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” från tangentbordet:</a:t>
            </a:r>
          </a:p>
        </p:txBody>
      </p:sp>
      <p:grpSp>
        <p:nvGrpSpPr>
          <p:cNvPr id="384" name="Group 384"/>
          <p:cNvGrpSpPr/>
          <p:nvPr/>
        </p:nvGrpSpPr>
        <p:grpSpPr>
          <a:xfrm>
            <a:off x="2465377" y="4107422"/>
            <a:ext cx="10102671" cy="2585963"/>
            <a:chOff x="0" y="0"/>
            <a:chExt cx="10102670" cy="2585962"/>
          </a:xfrm>
        </p:grpSpPr>
        <p:sp>
          <p:nvSpPr>
            <p:cNvPr id="382" name="Shape 382"/>
            <p:cNvSpPr/>
            <p:nvPr/>
          </p:nvSpPr>
          <p:spPr>
            <a:xfrm>
              <a:off x="0" y="0"/>
              <a:ext cx="914977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Till scannern kan man ange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318822" y="614922"/>
              <a:ext cx="9783849" cy="197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84200" indent="-508000" algn="l">
                <a:lnSpc>
                  <a:spcPct val="120000"/>
                </a:lnSpc>
                <a:buSzPct val="100000"/>
                <a:buChar char="๏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en ström (tex System.in som ovan) 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584200" indent="-508000" algn="l">
                <a:lnSpc>
                  <a:spcPct val="120000"/>
                </a:lnSpc>
                <a:buSzPct val="100000"/>
                <a:buChar char="๏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ett filnamn (new File(&lt;filnamn&gt;))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584200" indent="-508000" algn="l">
                <a:lnSpc>
                  <a:spcPct val="120000"/>
                </a:lnSpc>
                <a:buSzPct val="100000"/>
                <a:buChar char="๏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en sträng i vilken sökningen sker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87" name="Group 387"/>
          <p:cNvGrpSpPr/>
          <p:nvPr/>
        </p:nvGrpSpPr>
        <p:grpSpPr>
          <a:xfrm>
            <a:off x="2465377" y="6520422"/>
            <a:ext cx="9149775" cy="2998431"/>
            <a:chOff x="0" y="0"/>
            <a:chExt cx="9149774" cy="2998430"/>
          </a:xfrm>
        </p:grpSpPr>
        <p:sp>
          <p:nvSpPr>
            <p:cNvPr id="385" name="Shape 385"/>
            <p:cNvSpPr/>
            <p:nvPr/>
          </p:nvSpPr>
          <p:spPr>
            <a:xfrm>
              <a:off x="416918" y="633179"/>
              <a:ext cx="6986209" cy="2365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(ersätt X med Int, Double, ..., eller inget) 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in.hasNextX()</a:t>
              </a: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 finns det ett X 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in.hasNext() </a:t>
              </a: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finns det någonting 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in.nextX() </a:t>
              </a: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ger nästa X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in.next() </a:t>
              </a: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ger nästa token som sträng 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in.nextLine() </a:t>
              </a: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ger hela raden som en sträng</a:t>
              </a:r>
              <a:endPara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0" y="0"/>
              <a:ext cx="914977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Metoder i Scanner: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2"/>
      <p:bldP build="whole" bldLvl="1" animBg="1" rev="0" advAuto="0" spid="387" grpId="3"/>
      <p:bldP build="whole" bldLvl="1" animBg="1" rev="0" advAuto="0" spid="38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Scanner – generellt mönster</a:t>
            </a:r>
          </a:p>
        </p:txBody>
      </p:sp>
      <p:sp>
        <p:nvSpPr>
          <p:cNvPr id="390" name="Shape 390"/>
          <p:cNvSpPr/>
          <p:nvPr/>
        </p:nvSpPr>
        <p:spPr>
          <a:xfrm>
            <a:off x="3009296" y="2750935"/>
            <a:ext cx="6986208" cy="4346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import java.util.*;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breaks the input text into words.</a:t>
            </a:r>
            <a:endParaRPr b="1" sz="22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ScannerTest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Scanner in = new Scanner(System.in);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while(in.hasNext()) {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String str = in.next(); </a:t>
            </a:r>
            <a:endParaRPr b="1" sz="22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// gör ev något med str, t.ex.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System.out.println(str);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Klass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- och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instans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variabler/metoder</a:t>
            </a:r>
          </a:p>
        </p:txBody>
      </p:sp>
      <p:sp>
        <p:nvSpPr>
          <p:cNvPr id="68" name="Shape 68"/>
          <p:cNvSpPr/>
          <p:nvPr/>
        </p:nvSpPr>
        <p:spPr>
          <a:xfrm>
            <a:off x="1361800" y="20708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klassen.</a:t>
            </a:r>
          </a:p>
        </p:txBody>
      </p:sp>
      <p:sp>
        <p:nvSpPr>
          <p:cNvPr id="69" name="Shape 69"/>
          <p:cNvSpPr/>
          <p:nvPr/>
        </p:nvSpPr>
        <p:spPr>
          <a:xfrm>
            <a:off x="1361800" y="2705893"/>
            <a:ext cx="1096792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Instans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icke-static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instanser av klassen (dvs objekt).</a:t>
            </a:r>
          </a:p>
        </p:txBody>
      </p:sp>
      <p:sp>
        <p:nvSpPr>
          <p:cNvPr id="70" name="Shape 70"/>
          <p:cNvSpPr/>
          <p:nvPr/>
        </p:nvSpPr>
        <p:spPr>
          <a:xfrm>
            <a:off x="7127600" y="3916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Hur man använder det: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7127600" y="4551626"/>
            <a:ext cx="9783849" cy="1878634"/>
            <a:chOff x="0" y="0"/>
            <a:chExt cx="9783847" cy="1878632"/>
          </a:xfrm>
        </p:grpSpPr>
        <p:sp>
          <p:nvSpPr>
            <p:cNvPr id="71" name="Shape 71"/>
            <p:cNvSpPr/>
            <p:nvPr/>
          </p:nvSpPr>
          <p:spPr>
            <a:xfrm>
              <a:off x="379268" y="1016000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topSpeed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getTopSpeed()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0"/>
              <a:ext cx="9783848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var som helst, kan man använda 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klassens variabler och metoder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7143144" y="6785859"/>
            <a:ext cx="6370181" cy="2692401"/>
            <a:chOff x="0" y="0"/>
            <a:chExt cx="6370179" cy="2692399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57212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men instans variabler och metoder finns bara inne i instanser av klassen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363724" y="1067767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= new PoliceVolov();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.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setSpeed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(50);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0" y="1777999"/>
              <a:ext cx="572123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det finns en kopia av instans variablerna/metoderna i varje instans</a:t>
              </a:r>
            </a:p>
          </p:txBody>
        </p:sp>
      </p:grpSp>
      <p:sp>
        <p:nvSpPr>
          <p:cNvPr id="78" name="Shape 78"/>
          <p:cNvSpPr/>
          <p:nvPr/>
        </p:nvSpPr>
        <p:spPr>
          <a:xfrm>
            <a:off x="7127600" y="6202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endast en kopia finns globalt,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648869" y="3916626"/>
            <a:ext cx="9785580" cy="4267618"/>
            <a:chOff x="0" y="0"/>
            <a:chExt cx="9785578" cy="4267616"/>
          </a:xfrm>
        </p:grpSpPr>
        <p:sp>
          <p:nvSpPr>
            <p:cNvPr id="79" name="Shape 79"/>
            <p:cNvSpPr/>
            <p:nvPr/>
          </p:nvSpPr>
          <p:spPr>
            <a:xfrm>
              <a:off x="0" y="737984"/>
              <a:ext cx="6006456" cy="3529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public class PoliceVolvo {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static final int topSpeed = 150;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private int speed;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public void setSpeed (int newSpeed) {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speed = newSpeed;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int getSpeed () {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return speed;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static int getTopSpeed() {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return topSpeed;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1731" y="0"/>
              <a:ext cx="978384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I koden:</a:t>
              </a:r>
            </a:p>
          </p:txBody>
        </p:sp>
      </p:grpSp>
      <p:sp>
        <p:nvSpPr>
          <p:cNvPr id="82" name="Shape 82"/>
          <p:cNvSpPr/>
          <p:nvPr/>
        </p:nvSpPr>
        <p:spPr>
          <a:xfrm>
            <a:off x="2605781" y="7827259"/>
            <a:ext cx="4879182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" y="0"/>
                </a:moveTo>
                <a:cubicBezTo>
                  <a:pt x="83" y="0"/>
                  <a:pt x="0" y="795"/>
                  <a:pt x="0" y="1772"/>
                </a:cubicBezTo>
                <a:lnTo>
                  <a:pt x="0" y="19828"/>
                </a:lnTo>
                <a:cubicBezTo>
                  <a:pt x="0" y="20805"/>
                  <a:pt x="83" y="21600"/>
                  <a:pt x="184" y="21600"/>
                </a:cubicBezTo>
                <a:lnTo>
                  <a:pt x="17150" y="21600"/>
                </a:lnTo>
                <a:cubicBezTo>
                  <a:pt x="17251" y="21600"/>
                  <a:pt x="17334" y="20805"/>
                  <a:pt x="17334" y="19828"/>
                </a:cubicBezTo>
                <a:lnTo>
                  <a:pt x="17334" y="11779"/>
                </a:lnTo>
                <a:lnTo>
                  <a:pt x="21600" y="8252"/>
                </a:lnTo>
                <a:lnTo>
                  <a:pt x="17334" y="4708"/>
                </a:lnTo>
                <a:lnTo>
                  <a:pt x="17334" y="1772"/>
                </a:lnTo>
                <a:cubicBezTo>
                  <a:pt x="17334" y="795"/>
                  <a:pt x="17251" y="0"/>
                  <a:pt x="17150" y="0"/>
                </a:cubicBezTo>
                <a:lnTo>
                  <a:pt x="18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skapas en ny instans</a:t>
            </a:r>
          </a:p>
        </p:txBody>
      </p:sp>
      <p:sp>
        <p:nvSpPr>
          <p:cNvPr id="83" name="Shape 83"/>
          <p:cNvSpPr/>
          <p:nvPr/>
        </p:nvSpPr>
        <p:spPr>
          <a:xfrm>
            <a:off x="1397297" y="8296365"/>
            <a:ext cx="6069013" cy="66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605" y="5005"/>
                </a:lnTo>
                <a:lnTo>
                  <a:pt x="148" y="5005"/>
                </a:lnTo>
                <a:cubicBezTo>
                  <a:pt x="67" y="5005"/>
                  <a:pt x="0" y="5616"/>
                  <a:pt x="0" y="6366"/>
                </a:cubicBezTo>
                <a:lnTo>
                  <a:pt x="0" y="20239"/>
                </a:lnTo>
                <a:cubicBezTo>
                  <a:pt x="0" y="20989"/>
                  <a:pt x="67" y="21600"/>
                  <a:pt x="148" y="21600"/>
                </a:cubicBezTo>
                <a:lnTo>
                  <a:pt x="18089" y="21600"/>
                </a:lnTo>
                <a:cubicBezTo>
                  <a:pt x="18170" y="21600"/>
                  <a:pt x="18237" y="20989"/>
                  <a:pt x="18237" y="20239"/>
                </a:cubicBezTo>
                <a:lnTo>
                  <a:pt x="18237" y="8907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då kan vi använda instansmetoder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  <p:bldP build="whole" bldLvl="1" animBg="1" rev="0" advAuto="0" spid="83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Ett annat exempel</a:t>
            </a:r>
          </a:p>
        </p:txBody>
      </p:sp>
      <p:sp>
        <p:nvSpPr>
          <p:cNvPr id="393" name="Shape 393"/>
          <p:cNvSpPr/>
          <p:nvPr/>
        </p:nvSpPr>
        <p:spPr>
          <a:xfrm>
            <a:off x="3009296" y="2750935"/>
            <a:ext cx="8484477" cy="500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import java.io.*;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PrintArgs2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void main(String[] args){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for (int i=0; i&lt;args.length; i++)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try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Scanner in =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Scanner (new File(args[i]))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while(in.hasNext())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System.out.println(in.next());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} catch (FileNotFoundException e) {}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creen Shot 2014-09-24 at 11.51.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9489" y="3802464"/>
            <a:ext cx="6574476" cy="3583735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JOptionPane</a:t>
            </a:r>
          </a:p>
        </p:txBody>
      </p:sp>
      <p:sp>
        <p:nvSpPr>
          <p:cNvPr id="397" name="Shape 397"/>
          <p:cNvSpPr/>
          <p:nvPr/>
        </p:nvSpPr>
        <p:spPr>
          <a:xfrm>
            <a:off x="809735" y="5909001"/>
            <a:ext cx="11789785" cy="3686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import javax.swing.JOptionPane;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...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// skapa frågefönster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String ans = </a:t>
            </a:r>
            <a:r>
              <a:rPr b="1" sz="22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JOptionPane.showInputDialog("Vilken BREDD vill du ha?")</a:t>
            </a: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if (ans != null) {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int bredd = Integer.parseInt(ans.trim());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... 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1974310" y="2117755"/>
            <a:ext cx="970348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Ofta vill man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kommunicera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med användaren på något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grafiskt sätt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 Ett lämpligt sätt att göra det på är att använda dialogrutor av olika slag dvs ett tillfälligt fönster med ett meddelande eller en fråga i vilket använd. kan ge ett svar.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Enklast är det med JOptionPane.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2"/>
      <p:bldP build="whole" bldLvl="1" animBg="1" rev="0" advAuto="0" spid="39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300">
                <a:latin typeface="Helvetica"/>
                <a:ea typeface="Helvetica"/>
                <a:cs typeface="Helvetica"/>
                <a:sym typeface="Helvetica"/>
              </a:rPr>
              <a:t>I </a:t>
            </a:r>
            <a:r>
              <a:rPr sz="53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Lab 3&amp;4</a:t>
            </a:r>
            <a:r>
              <a:rPr sz="5300">
                <a:latin typeface="Helvetica"/>
                <a:ea typeface="Helvetica"/>
                <a:cs typeface="Helvetica"/>
                <a:sym typeface="Helvetica"/>
              </a:rPr>
              <a:t> finns det om </a:t>
            </a:r>
            <a:r>
              <a:rPr sz="53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uppräkningstyper</a:t>
            </a:r>
          </a:p>
        </p:txBody>
      </p:sp>
      <p:sp>
        <p:nvSpPr>
          <p:cNvPr id="401" name="Shape 401"/>
          <p:cNvSpPr/>
          <p:nvPr/>
        </p:nvSpPr>
        <p:spPr>
          <a:xfrm>
            <a:off x="1576377" y="2210888"/>
            <a:ext cx="1015367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En uppräkningstyp:</a:t>
            </a:r>
          </a:p>
        </p:txBody>
      </p:sp>
      <p:sp>
        <p:nvSpPr>
          <p:cNvPr id="402" name="Shape 402"/>
          <p:cNvSpPr/>
          <p:nvPr/>
        </p:nvSpPr>
        <p:spPr>
          <a:xfrm>
            <a:off x="1961202" y="3003926"/>
            <a:ext cx="8157056" cy="5608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Car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enum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Direction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NORTH, SOUTH, EAST, WEST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Direction currentDirection = Direction.NORTH;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Car(Direction d)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currentDirection = d;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... new Car(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Car.Direction.NORTH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 ...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5957268" y="2320725"/>
            <a:ext cx="6921105" cy="1409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90" y="0"/>
                </a:moveTo>
                <a:cubicBezTo>
                  <a:pt x="3579" y="0"/>
                  <a:pt x="3489" y="440"/>
                  <a:pt x="3489" y="985"/>
                </a:cubicBezTo>
                <a:lnTo>
                  <a:pt x="3489" y="18358"/>
                </a:lnTo>
                <a:lnTo>
                  <a:pt x="0" y="21600"/>
                </a:lnTo>
                <a:lnTo>
                  <a:pt x="10097" y="20724"/>
                </a:lnTo>
                <a:lnTo>
                  <a:pt x="21398" y="20724"/>
                </a:lnTo>
                <a:cubicBezTo>
                  <a:pt x="21509" y="20724"/>
                  <a:pt x="21600" y="20284"/>
                  <a:pt x="21600" y="19739"/>
                </a:cubicBezTo>
                <a:lnTo>
                  <a:pt x="21600" y="985"/>
                </a:lnTo>
                <a:cubicBezTo>
                  <a:pt x="21600" y="440"/>
                  <a:pt x="21509" y="0"/>
                  <a:pt x="21398" y="0"/>
                </a:cubicBezTo>
                <a:lnTo>
                  <a:pt x="369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Definierar en ny typ.</a:t>
            </a:r>
            <a:endParaRPr i="1"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Typens namn är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Direction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NORTH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är ett värde av typen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Direction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404" name="Shape 404"/>
          <p:cNvSpPr/>
          <p:nvPr/>
        </p:nvSpPr>
        <p:spPr>
          <a:xfrm>
            <a:off x="5915729" y="6637204"/>
            <a:ext cx="6666310" cy="1295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05" y="0"/>
                </a:moveTo>
                <a:cubicBezTo>
                  <a:pt x="2890" y="0"/>
                  <a:pt x="2797" y="479"/>
                  <a:pt x="2797" y="1072"/>
                </a:cubicBezTo>
                <a:lnTo>
                  <a:pt x="2797" y="8652"/>
                </a:lnTo>
                <a:lnTo>
                  <a:pt x="0" y="21600"/>
                </a:lnTo>
                <a:lnTo>
                  <a:pt x="3327" y="11141"/>
                </a:lnTo>
                <a:lnTo>
                  <a:pt x="21390" y="11141"/>
                </a:lnTo>
                <a:cubicBezTo>
                  <a:pt x="21506" y="11141"/>
                  <a:pt x="21600" y="10662"/>
                  <a:pt x="21600" y="10069"/>
                </a:cubicBezTo>
                <a:lnTo>
                  <a:pt x="21600" y="1072"/>
                </a:lnTo>
                <a:cubicBezTo>
                  <a:pt x="21600" y="479"/>
                  <a:pt x="21506" y="0"/>
                  <a:pt x="21390" y="0"/>
                </a:cubicBezTo>
                <a:lnTo>
                  <a:pt x="300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Man måste använda ett långt namn…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4" grpId="2"/>
      <p:bldP build="whole" bldLvl="1" animBg="1" rev="0" advAuto="0" spid="40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1576377" y="2210888"/>
            <a:ext cx="1015367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Nästan samma </a:t>
            </a: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utan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uppräkningstyper.</a:t>
            </a:r>
          </a:p>
        </p:txBody>
      </p:sp>
      <p:sp>
        <p:nvSpPr>
          <p:cNvPr id="407" name="Shape 407"/>
          <p:cNvSpPr/>
          <p:nvPr/>
        </p:nvSpPr>
        <p:spPr>
          <a:xfrm>
            <a:off x="1961202" y="3003926"/>
            <a:ext cx="8157056" cy="59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class Car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Direction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public static final int NORTH = 0;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public static final int SOUTH = 1;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public static final int WEST = 2;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public static final int EAST = 3;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currentDirection = Direction.NORTH;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Car(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d)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currentDirection = d;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... new Car(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Car.Direction.NORTH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 ...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027927" y="2263764"/>
            <a:ext cx="8651082" cy="1359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186" y="0"/>
                </a:moveTo>
                <a:cubicBezTo>
                  <a:pt x="9109" y="0"/>
                  <a:pt x="9046" y="399"/>
                  <a:pt x="9046" y="889"/>
                </a:cubicBezTo>
                <a:lnTo>
                  <a:pt x="9046" y="8190"/>
                </a:lnTo>
                <a:lnTo>
                  <a:pt x="0" y="21600"/>
                </a:lnTo>
                <a:lnTo>
                  <a:pt x="9651" y="10321"/>
                </a:lnTo>
                <a:lnTo>
                  <a:pt x="21460" y="10321"/>
                </a:lnTo>
                <a:cubicBezTo>
                  <a:pt x="21537" y="10321"/>
                  <a:pt x="21600" y="9922"/>
                  <a:pt x="21600" y="9432"/>
                </a:cubicBezTo>
                <a:lnTo>
                  <a:pt x="21600" y="889"/>
                </a:lnTo>
                <a:cubicBezTo>
                  <a:pt x="21600" y="399"/>
                  <a:pt x="21537" y="0"/>
                  <a:pt x="21460" y="0"/>
                </a:cubicBezTo>
                <a:lnTo>
                  <a:pt x="918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Nästan samma effekt utan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enum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grpSp>
        <p:nvGrpSpPr>
          <p:cNvPr id="413" name="Group 413"/>
          <p:cNvGrpSpPr/>
          <p:nvPr/>
        </p:nvGrpSpPr>
        <p:grpSpPr>
          <a:xfrm>
            <a:off x="7867163" y="3978076"/>
            <a:ext cx="4334273" cy="1087439"/>
            <a:chOff x="-1045368" y="0"/>
            <a:chExt cx="4334272" cy="1087437"/>
          </a:xfrm>
        </p:grpSpPr>
        <p:sp>
          <p:nvSpPr>
            <p:cNvPr id="409" name="Shape 409"/>
            <p:cNvSpPr/>
            <p:nvPr/>
          </p:nvSpPr>
          <p:spPr>
            <a:xfrm>
              <a:off x="-922338" y="0"/>
              <a:ext cx="4211242" cy="108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18" y="0"/>
                  </a:moveTo>
                  <a:cubicBezTo>
                    <a:pt x="4961" y="0"/>
                    <a:pt x="4911" y="80"/>
                    <a:pt x="4867" y="189"/>
                  </a:cubicBezTo>
                  <a:lnTo>
                    <a:pt x="0" y="1458"/>
                  </a:lnTo>
                  <a:lnTo>
                    <a:pt x="4731" y="2704"/>
                  </a:lnTo>
                  <a:lnTo>
                    <a:pt x="4731" y="20496"/>
                  </a:lnTo>
                  <a:cubicBezTo>
                    <a:pt x="4731" y="21109"/>
                    <a:pt x="4860" y="21600"/>
                    <a:pt x="5018" y="21600"/>
                  </a:cubicBezTo>
                  <a:lnTo>
                    <a:pt x="21313" y="21600"/>
                  </a:lnTo>
                  <a:cubicBezTo>
                    <a:pt x="21471" y="21600"/>
                    <a:pt x="21600" y="21109"/>
                    <a:pt x="21600" y="20496"/>
                  </a:cubicBezTo>
                  <a:lnTo>
                    <a:pt x="21600" y="1112"/>
                  </a:lnTo>
                  <a:cubicBezTo>
                    <a:pt x="21600" y="499"/>
                    <a:pt x="21471" y="0"/>
                    <a:pt x="21313" y="0"/>
                  </a:cubicBezTo>
                  <a:lnTo>
                    <a:pt x="5018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Måste själv se till att värdena är olika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-922338" y="0"/>
              <a:ext cx="4211242" cy="108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18" y="0"/>
                  </a:moveTo>
                  <a:cubicBezTo>
                    <a:pt x="4860" y="0"/>
                    <a:pt x="4731" y="499"/>
                    <a:pt x="4731" y="1112"/>
                  </a:cubicBezTo>
                  <a:lnTo>
                    <a:pt x="4731" y="5463"/>
                  </a:lnTo>
                  <a:lnTo>
                    <a:pt x="0" y="7205"/>
                  </a:lnTo>
                  <a:lnTo>
                    <a:pt x="4731" y="8940"/>
                  </a:lnTo>
                  <a:lnTo>
                    <a:pt x="4731" y="20496"/>
                  </a:lnTo>
                  <a:cubicBezTo>
                    <a:pt x="4731" y="21109"/>
                    <a:pt x="4860" y="21600"/>
                    <a:pt x="5018" y="21600"/>
                  </a:cubicBezTo>
                  <a:lnTo>
                    <a:pt x="21313" y="21600"/>
                  </a:lnTo>
                  <a:cubicBezTo>
                    <a:pt x="21471" y="21600"/>
                    <a:pt x="21600" y="21109"/>
                    <a:pt x="21600" y="20496"/>
                  </a:cubicBezTo>
                  <a:lnTo>
                    <a:pt x="21600" y="1112"/>
                  </a:lnTo>
                  <a:cubicBezTo>
                    <a:pt x="21600" y="499"/>
                    <a:pt x="21471" y="0"/>
                    <a:pt x="21313" y="0"/>
                  </a:cubicBezTo>
                  <a:lnTo>
                    <a:pt x="5018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Måste själv se till att värdena är olika</a:t>
              </a:r>
            </a:p>
          </p:txBody>
        </p:sp>
        <p:sp>
          <p:nvSpPr>
            <p:cNvPr id="411" name="Shape 411"/>
            <p:cNvSpPr/>
            <p:nvPr/>
          </p:nvSpPr>
          <p:spPr>
            <a:xfrm>
              <a:off x="-1045369" y="0"/>
              <a:ext cx="4334273" cy="108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89" y="0"/>
                  </a:moveTo>
                  <a:cubicBezTo>
                    <a:pt x="5335" y="0"/>
                    <a:pt x="5210" y="499"/>
                    <a:pt x="5210" y="1112"/>
                  </a:cubicBezTo>
                  <a:lnTo>
                    <a:pt x="5210" y="11651"/>
                  </a:lnTo>
                  <a:lnTo>
                    <a:pt x="0" y="13386"/>
                  </a:lnTo>
                  <a:lnTo>
                    <a:pt x="5210" y="15112"/>
                  </a:lnTo>
                  <a:lnTo>
                    <a:pt x="5210" y="20496"/>
                  </a:lnTo>
                  <a:cubicBezTo>
                    <a:pt x="5210" y="21109"/>
                    <a:pt x="5335" y="21600"/>
                    <a:pt x="5489" y="21600"/>
                  </a:cubicBezTo>
                  <a:lnTo>
                    <a:pt x="21321" y="21600"/>
                  </a:lnTo>
                  <a:cubicBezTo>
                    <a:pt x="21475" y="21600"/>
                    <a:pt x="21600" y="21109"/>
                    <a:pt x="21600" y="20496"/>
                  </a:cubicBezTo>
                  <a:lnTo>
                    <a:pt x="21600" y="1112"/>
                  </a:lnTo>
                  <a:cubicBezTo>
                    <a:pt x="21600" y="499"/>
                    <a:pt x="21475" y="0"/>
                    <a:pt x="21321" y="0"/>
                  </a:cubicBezTo>
                  <a:lnTo>
                    <a:pt x="5489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Måste själv se till att värdena är olika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-986235" y="0"/>
              <a:ext cx="4275139" cy="108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66" y="0"/>
                  </a:moveTo>
                  <a:cubicBezTo>
                    <a:pt x="5110" y="0"/>
                    <a:pt x="4983" y="499"/>
                    <a:pt x="4983" y="1112"/>
                  </a:cubicBezTo>
                  <a:lnTo>
                    <a:pt x="4983" y="16673"/>
                  </a:lnTo>
                  <a:lnTo>
                    <a:pt x="0" y="18407"/>
                  </a:lnTo>
                  <a:lnTo>
                    <a:pt x="4983" y="20142"/>
                  </a:lnTo>
                  <a:lnTo>
                    <a:pt x="4983" y="20496"/>
                  </a:lnTo>
                  <a:cubicBezTo>
                    <a:pt x="4983" y="21109"/>
                    <a:pt x="5110" y="21600"/>
                    <a:pt x="5266" y="21600"/>
                  </a:cubicBezTo>
                  <a:lnTo>
                    <a:pt x="21317" y="21600"/>
                  </a:lnTo>
                  <a:cubicBezTo>
                    <a:pt x="21473" y="21600"/>
                    <a:pt x="21600" y="21109"/>
                    <a:pt x="21600" y="20496"/>
                  </a:cubicBezTo>
                  <a:lnTo>
                    <a:pt x="21600" y="1112"/>
                  </a:lnTo>
                  <a:cubicBezTo>
                    <a:pt x="21600" y="499"/>
                    <a:pt x="21473" y="0"/>
                    <a:pt x="21317" y="0"/>
                  </a:cubicBezTo>
                  <a:lnTo>
                    <a:pt x="5266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Måste själv se till att värdena är olika…</a:t>
              </a:r>
            </a:p>
          </p:txBody>
        </p:sp>
      </p:grpSp>
      <p:grpSp>
        <p:nvGrpSpPr>
          <p:cNvPr id="416" name="Group 416"/>
          <p:cNvGrpSpPr/>
          <p:nvPr/>
        </p:nvGrpSpPr>
        <p:grpSpPr>
          <a:xfrm>
            <a:off x="3042486" y="5998226"/>
            <a:ext cx="9267429" cy="1204913"/>
            <a:chOff x="-4977605" y="-117871"/>
            <a:chExt cx="9267428" cy="1204912"/>
          </a:xfrm>
        </p:grpSpPr>
        <p:sp>
          <p:nvSpPr>
            <p:cNvPr id="414" name="Shape 414"/>
            <p:cNvSpPr/>
            <p:nvPr/>
          </p:nvSpPr>
          <p:spPr>
            <a:xfrm>
              <a:off x="-4977606" y="-117872"/>
              <a:ext cx="9267429" cy="120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602" y="4646"/>
                  </a:lnTo>
                  <a:lnTo>
                    <a:pt x="11602" y="20597"/>
                  </a:lnTo>
                  <a:cubicBezTo>
                    <a:pt x="11602" y="21150"/>
                    <a:pt x="11660" y="21600"/>
                    <a:pt x="11732" y="21600"/>
                  </a:cubicBezTo>
                  <a:lnTo>
                    <a:pt x="21470" y="21600"/>
                  </a:lnTo>
                  <a:cubicBezTo>
                    <a:pt x="21542" y="21600"/>
                    <a:pt x="21600" y="21150"/>
                    <a:pt x="21600" y="20597"/>
                  </a:cubicBezTo>
                  <a:lnTo>
                    <a:pt x="21600" y="3116"/>
                  </a:lnTo>
                  <a:cubicBezTo>
                    <a:pt x="21600" y="2563"/>
                    <a:pt x="21542" y="2113"/>
                    <a:pt x="21470" y="2113"/>
                  </a:cubicBezTo>
                  <a:lnTo>
                    <a:pt x="16170" y="21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Värdena (</a:t>
              </a: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NORTH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, </a:t>
              </a: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SOUTH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 mm.) är av typen </a:t>
              </a: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int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.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-3416697" y="0"/>
              <a:ext cx="7706519" cy="108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3" y="0"/>
                  </a:moveTo>
                  <a:cubicBezTo>
                    <a:pt x="9647" y="0"/>
                    <a:pt x="9576" y="499"/>
                    <a:pt x="9576" y="1112"/>
                  </a:cubicBezTo>
                  <a:lnTo>
                    <a:pt x="9576" y="3407"/>
                  </a:lnTo>
                  <a:lnTo>
                    <a:pt x="0" y="5142"/>
                  </a:lnTo>
                  <a:lnTo>
                    <a:pt x="9576" y="6877"/>
                  </a:lnTo>
                  <a:lnTo>
                    <a:pt x="9576" y="20488"/>
                  </a:lnTo>
                  <a:cubicBezTo>
                    <a:pt x="9576" y="21101"/>
                    <a:pt x="9647" y="21600"/>
                    <a:pt x="9733" y="21600"/>
                  </a:cubicBezTo>
                  <a:lnTo>
                    <a:pt x="21444" y="21600"/>
                  </a:lnTo>
                  <a:cubicBezTo>
                    <a:pt x="21531" y="21600"/>
                    <a:pt x="21600" y="21101"/>
                    <a:pt x="21600" y="20488"/>
                  </a:cubicBezTo>
                  <a:lnTo>
                    <a:pt x="21600" y="1112"/>
                  </a:lnTo>
                  <a:cubicBezTo>
                    <a:pt x="21600" y="499"/>
                    <a:pt x="21531" y="0"/>
                    <a:pt x="21444" y="0"/>
                  </a:cubicBezTo>
                  <a:lnTo>
                    <a:pt x="9733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Värdena (</a:t>
              </a: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NORTH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, </a:t>
              </a: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SOUTH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 mm.) är av typen </a:t>
              </a: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int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.</a:t>
              </a:r>
            </a:p>
          </p:txBody>
        </p:sp>
      </p:grpSp>
      <p:sp>
        <p:nvSpPr>
          <p:cNvPr id="417" name="Shape 417"/>
          <p:cNvSpPr/>
          <p:nvPr/>
        </p:nvSpPr>
        <p:spPr>
          <a:xfrm>
            <a:off x="9047998" y="8080364"/>
            <a:ext cx="3288706" cy="10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91"/>
                </a:moveTo>
                <a:lnTo>
                  <a:pt x="0" y="1109"/>
                </a:lnTo>
                <a:cubicBezTo>
                  <a:pt x="0" y="497"/>
                  <a:pt x="164" y="0"/>
                  <a:pt x="367" y="0"/>
                </a:cubicBezTo>
                <a:lnTo>
                  <a:pt x="21233" y="0"/>
                </a:lnTo>
                <a:cubicBezTo>
                  <a:pt x="21436" y="0"/>
                  <a:pt x="21600" y="497"/>
                  <a:pt x="21600" y="1109"/>
                </a:cubicBezTo>
                <a:lnTo>
                  <a:pt x="21600" y="20491"/>
                </a:lnTo>
                <a:cubicBezTo>
                  <a:pt x="21600" y="21103"/>
                  <a:pt x="21436" y="21600"/>
                  <a:pt x="21233" y="21600"/>
                </a:cubicBezTo>
                <a:lnTo>
                  <a:pt x="367" y="21600"/>
                </a:lnTo>
                <a:cubicBezTo>
                  <a:pt x="164" y="21600"/>
                  <a:pt x="0" y="21103"/>
                  <a:pt x="0" y="20491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400">
                <a:solidFill>
                  <a:srgbClr val="FFFFFF"/>
                </a:solidFill>
              </a:rPr>
              <a:t>Bättre att använda uppräkningstyper!</a:t>
            </a:r>
          </a:p>
        </p:txBody>
      </p:sp>
      <p:sp>
        <p:nvSpPr>
          <p:cNvPr id="418" name="Shape 41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300">
                <a:latin typeface="Helvetica"/>
                <a:ea typeface="Helvetica"/>
                <a:cs typeface="Helvetica"/>
                <a:sym typeface="Helvetica"/>
              </a:rPr>
              <a:t>I </a:t>
            </a:r>
            <a:r>
              <a:rPr sz="53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Lab 3&amp;4</a:t>
            </a:r>
            <a:r>
              <a:rPr sz="5300">
                <a:latin typeface="Helvetica"/>
                <a:ea typeface="Helvetica"/>
                <a:cs typeface="Helvetica"/>
                <a:sym typeface="Helvetica"/>
              </a:rPr>
              <a:t> finns det om </a:t>
            </a:r>
            <a:r>
              <a:rPr sz="53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uppräkningstyper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2"/>
      <p:bldP build="whole" bldLvl="1" animBg="1" rev="0" advAuto="0" spid="416" grpId="3"/>
      <p:bldP build="whole" bldLvl="1" animBg="1" rev="0" advAuto="0" spid="417" grpId="4"/>
      <p:bldP build="whole" bldLvl="1" animBg="1" rev="0" advAuto="0" spid="4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48869" y="4654610"/>
            <a:ext cx="6006456" cy="4063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PoliceVolvo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final int topSpeed = 150;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private int speed;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public void setSpeed (int newSpeed)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if (newSpeed &lt;=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topSpeed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speed = newSpeed;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public int getSpeed ()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return speed;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int getTopSpeed() {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return topSpeed;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86" name="Shape 8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Klass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- och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instans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variabler/metoder</a:t>
            </a:r>
          </a:p>
        </p:txBody>
      </p:sp>
      <p:sp>
        <p:nvSpPr>
          <p:cNvPr id="87" name="Shape 87"/>
          <p:cNvSpPr/>
          <p:nvPr/>
        </p:nvSpPr>
        <p:spPr>
          <a:xfrm>
            <a:off x="1361800" y="20708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klassen.</a:t>
            </a:r>
          </a:p>
        </p:txBody>
      </p:sp>
      <p:sp>
        <p:nvSpPr>
          <p:cNvPr id="88" name="Shape 88"/>
          <p:cNvSpPr/>
          <p:nvPr/>
        </p:nvSpPr>
        <p:spPr>
          <a:xfrm>
            <a:off x="1361800" y="2705893"/>
            <a:ext cx="1096792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Instans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icke-static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instanser av klassen (dvs objekt).</a:t>
            </a:r>
          </a:p>
        </p:txBody>
      </p:sp>
      <p:sp>
        <p:nvSpPr>
          <p:cNvPr id="89" name="Shape 89"/>
          <p:cNvSpPr/>
          <p:nvPr/>
        </p:nvSpPr>
        <p:spPr>
          <a:xfrm>
            <a:off x="7127600" y="3916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Hur man använder det:</a:t>
            </a:r>
          </a:p>
        </p:txBody>
      </p:sp>
      <p:grpSp>
        <p:nvGrpSpPr>
          <p:cNvPr id="92" name="Group 92"/>
          <p:cNvGrpSpPr/>
          <p:nvPr/>
        </p:nvGrpSpPr>
        <p:grpSpPr>
          <a:xfrm>
            <a:off x="7127600" y="4551626"/>
            <a:ext cx="9783849" cy="1878634"/>
            <a:chOff x="0" y="0"/>
            <a:chExt cx="9783847" cy="1878632"/>
          </a:xfrm>
        </p:grpSpPr>
        <p:sp>
          <p:nvSpPr>
            <p:cNvPr id="90" name="Shape 90"/>
            <p:cNvSpPr/>
            <p:nvPr/>
          </p:nvSpPr>
          <p:spPr>
            <a:xfrm>
              <a:off x="379268" y="1016000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topSpeed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getTopSpeed()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0"/>
              <a:ext cx="9783848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var som helst, kan man använda 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klassens variabler och metoder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143144" y="6785859"/>
            <a:ext cx="6370181" cy="2692401"/>
            <a:chOff x="0" y="0"/>
            <a:chExt cx="6370179" cy="2692399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57212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men instans variabler och metoder finns bara inne i instanser av klassen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363724" y="1067767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= new PoliceVolov();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.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setSpeed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(50);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1777999"/>
              <a:ext cx="572123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det finns en kopia av instans variablerna/metoderna i varje instans</a:t>
              </a:r>
            </a:p>
          </p:txBody>
        </p:sp>
      </p:grpSp>
      <p:sp>
        <p:nvSpPr>
          <p:cNvPr id="97" name="Shape 97"/>
          <p:cNvSpPr/>
          <p:nvPr/>
        </p:nvSpPr>
        <p:spPr>
          <a:xfrm>
            <a:off x="7127600" y="6202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endast en kopia finns globalt,</a:t>
            </a:r>
          </a:p>
        </p:txBody>
      </p:sp>
      <p:sp>
        <p:nvSpPr>
          <p:cNvPr id="98" name="Shape 98"/>
          <p:cNvSpPr/>
          <p:nvPr/>
        </p:nvSpPr>
        <p:spPr>
          <a:xfrm>
            <a:off x="2605781" y="7827259"/>
            <a:ext cx="4879182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" y="0"/>
                </a:moveTo>
                <a:cubicBezTo>
                  <a:pt x="83" y="0"/>
                  <a:pt x="0" y="795"/>
                  <a:pt x="0" y="1772"/>
                </a:cubicBezTo>
                <a:lnTo>
                  <a:pt x="0" y="19828"/>
                </a:lnTo>
                <a:cubicBezTo>
                  <a:pt x="0" y="20805"/>
                  <a:pt x="83" y="21600"/>
                  <a:pt x="184" y="21600"/>
                </a:cubicBezTo>
                <a:lnTo>
                  <a:pt x="17150" y="21600"/>
                </a:lnTo>
                <a:cubicBezTo>
                  <a:pt x="17251" y="21600"/>
                  <a:pt x="17334" y="20805"/>
                  <a:pt x="17334" y="19828"/>
                </a:cubicBezTo>
                <a:lnTo>
                  <a:pt x="17334" y="11779"/>
                </a:lnTo>
                <a:lnTo>
                  <a:pt x="21600" y="8252"/>
                </a:lnTo>
                <a:lnTo>
                  <a:pt x="17334" y="4708"/>
                </a:lnTo>
                <a:lnTo>
                  <a:pt x="17334" y="1772"/>
                </a:lnTo>
                <a:cubicBezTo>
                  <a:pt x="17334" y="795"/>
                  <a:pt x="17251" y="0"/>
                  <a:pt x="17150" y="0"/>
                </a:cubicBezTo>
                <a:lnTo>
                  <a:pt x="18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skapas en ny instans</a:t>
            </a:r>
          </a:p>
        </p:txBody>
      </p:sp>
      <p:sp>
        <p:nvSpPr>
          <p:cNvPr id="99" name="Shape 99"/>
          <p:cNvSpPr/>
          <p:nvPr/>
        </p:nvSpPr>
        <p:spPr>
          <a:xfrm>
            <a:off x="1397297" y="8296365"/>
            <a:ext cx="6069013" cy="66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605" y="5005"/>
                </a:lnTo>
                <a:lnTo>
                  <a:pt x="148" y="5005"/>
                </a:lnTo>
                <a:cubicBezTo>
                  <a:pt x="67" y="5005"/>
                  <a:pt x="0" y="5616"/>
                  <a:pt x="0" y="6366"/>
                </a:cubicBezTo>
                <a:lnTo>
                  <a:pt x="0" y="20239"/>
                </a:lnTo>
                <a:cubicBezTo>
                  <a:pt x="0" y="20989"/>
                  <a:pt x="67" y="21600"/>
                  <a:pt x="148" y="21600"/>
                </a:cubicBezTo>
                <a:lnTo>
                  <a:pt x="18089" y="21600"/>
                </a:lnTo>
                <a:cubicBezTo>
                  <a:pt x="18170" y="21600"/>
                  <a:pt x="18237" y="20989"/>
                  <a:pt x="18237" y="20239"/>
                </a:cubicBezTo>
                <a:lnTo>
                  <a:pt x="18237" y="8907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då kan vi använda instansmetoder</a:t>
            </a:r>
          </a:p>
        </p:txBody>
      </p:sp>
      <p:sp>
        <p:nvSpPr>
          <p:cNvPr id="100" name="Shape 100"/>
          <p:cNvSpPr/>
          <p:nvPr/>
        </p:nvSpPr>
        <p:spPr>
          <a:xfrm>
            <a:off x="2521114" y="3357826"/>
            <a:ext cx="6492480" cy="237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0" y="0"/>
                </a:moveTo>
                <a:cubicBezTo>
                  <a:pt x="103" y="0"/>
                  <a:pt x="0" y="282"/>
                  <a:pt x="0" y="629"/>
                </a:cubicBezTo>
                <a:lnTo>
                  <a:pt x="0" y="9328"/>
                </a:lnTo>
                <a:cubicBezTo>
                  <a:pt x="0" y="9675"/>
                  <a:pt x="103" y="9954"/>
                  <a:pt x="230" y="9954"/>
                </a:cubicBezTo>
                <a:lnTo>
                  <a:pt x="3066" y="9954"/>
                </a:lnTo>
                <a:lnTo>
                  <a:pt x="3525" y="21600"/>
                </a:lnTo>
                <a:lnTo>
                  <a:pt x="3985" y="9954"/>
                </a:lnTo>
                <a:lnTo>
                  <a:pt x="21370" y="9954"/>
                </a:lnTo>
                <a:cubicBezTo>
                  <a:pt x="21497" y="9954"/>
                  <a:pt x="21600" y="9675"/>
                  <a:pt x="21600" y="9328"/>
                </a:cubicBezTo>
                <a:lnTo>
                  <a:pt x="21600" y="629"/>
                </a:lnTo>
                <a:cubicBezTo>
                  <a:pt x="21600" y="282"/>
                  <a:pt x="21497" y="0"/>
                  <a:pt x="21370" y="0"/>
                </a:cubicBezTo>
                <a:lnTo>
                  <a:pt x="23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man kan använda klassvariabler/metoder i instans metoder, men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inte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tvärtom</a:t>
            </a:r>
          </a:p>
        </p:txBody>
      </p:sp>
      <p:sp>
        <p:nvSpPr>
          <p:cNvPr id="101" name="Shape 101"/>
          <p:cNvSpPr/>
          <p:nvPr/>
        </p:nvSpPr>
        <p:spPr>
          <a:xfrm>
            <a:off x="650600" y="3916626"/>
            <a:ext cx="156271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I koden: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648869" y="4654610"/>
            <a:ext cx="6006456" cy="4063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PoliceVolvo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final int topSpeed = 150;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private int speed;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public void setSpeed (int newSpeed)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if (newSpeed &lt;=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topSpeed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speed = newSpeed;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public int getSpeed ()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return speed;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int getTopSpeed() {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return topSpeed;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04" name="Shape 10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Klass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- och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instans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variabler/metoder</a:t>
            </a:r>
          </a:p>
        </p:txBody>
      </p:sp>
      <p:sp>
        <p:nvSpPr>
          <p:cNvPr id="105" name="Shape 105"/>
          <p:cNvSpPr/>
          <p:nvPr/>
        </p:nvSpPr>
        <p:spPr>
          <a:xfrm>
            <a:off x="1361800" y="20708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klassen.</a:t>
            </a:r>
          </a:p>
        </p:txBody>
      </p:sp>
      <p:sp>
        <p:nvSpPr>
          <p:cNvPr id="106" name="Shape 106"/>
          <p:cNvSpPr/>
          <p:nvPr/>
        </p:nvSpPr>
        <p:spPr>
          <a:xfrm>
            <a:off x="1361800" y="2705893"/>
            <a:ext cx="1096792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Instans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icke-static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instanser av klassen (dvs objekt).</a:t>
            </a:r>
          </a:p>
        </p:txBody>
      </p:sp>
      <p:sp>
        <p:nvSpPr>
          <p:cNvPr id="107" name="Shape 107"/>
          <p:cNvSpPr/>
          <p:nvPr/>
        </p:nvSpPr>
        <p:spPr>
          <a:xfrm>
            <a:off x="7127600" y="3916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Hur man använder det: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7127600" y="4551626"/>
            <a:ext cx="9783849" cy="1878634"/>
            <a:chOff x="0" y="0"/>
            <a:chExt cx="9783847" cy="1878632"/>
          </a:xfrm>
        </p:grpSpPr>
        <p:sp>
          <p:nvSpPr>
            <p:cNvPr id="108" name="Shape 108"/>
            <p:cNvSpPr/>
            <p:nvPr/>
          </p:nvSpPr>
          <p:spPr>
            <a:xfrm>
              <a:off x="379268" y="1016000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topSpeed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PoliceVolvo.</a:t>
              </a:r>
              <a:r>
                <a: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getTopSpeed()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0"/>
              <a:ext cx="9783848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var som helst, kan man använda 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klassens variabler och metoder</a:t>
              </a: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7143144" y="6785859"/>
            <a:ext cx="6370181" cy="2692401"/>
            <a:chOff x="0" y="0"/>
            <a:chExt cx="6370179" cy="2692399"/>
          </a:xfrm>
        </p:grpSpPr>
        <p:sp>
          <p:nvSpPr>
            <p:cNvPr id="111" name="Shape 111"/>
            <p:cNvSpPr/>
            <p:nvPr/>
          </p:nvSpPr>
          <p:spPr>
            <a:xfrm>
              <a:off x="0" y="0"/>
              <a:ext cx="57212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men instans variabler och metoder finns bara inne i instanser av klassen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363724" y="1067767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= new PoliceVolov();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.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setSpeed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(50);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1777999"/>
              <a:ext cx="572123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det finns en kopia av instans variablerna/metoderna i varje instans</a:t>
              </a:r>
            </a:p>
          </p:txBody>
        </p:sp>
      </p:grpSp>
      <p:sp>
        <p:nvSpPr>
          <p:cNvPr id="115" name="Shape 115"/>
          <p:cNvSpPr/>
          <p:nvPr/>
        </p:nvSpPr>
        <p:spPr>
          <a:xfrm>
            <a:off x="7127600" y="6202626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endast en kopia finns globalt,</a:t>
            </a:r>
          </a:p>
        </p:txBody>
      </p:sp>
      <p:sp>
        <p:nvSpPr>
          <p:cNvPr id="116" name="Shape 116"/>
          <p:cNvSpPr/>
          <p:nvPr/>
        </p:nvSpPr>
        <p:spPr>
          <a:xfrm>
            <a:off x="2521114" y="3357826"/>
            <a:ext cx="6492480" cy="237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0" y="0"/>
                </a:moveTo>
                <a:cubicBezTo>
                  <a:pt x="103" y="0"/>
                  <a:pt x="0" y="282"/>
                  <a:pt x="0" y="629"/>
                </a:cubicBezTo>
                <a:lnTo>
                  <a:pt x="0" y="9328"/>
                </a:lnTo>
                <a:cubicBezTo>
                  <a:pt x="0" y="9675"/>
                  <a:pt x="103" y="9954"/>
                  <a:pt x="230" y="9954"/>
                </a:cubicBezTo>
                <a:lnTo>
                  <a:pt x="3066" y="9954"/>
                </a:lnTo>
                <a:lnTo>
                  <a:pt x="3525" y="21600"/>
                </a:lnTo>
                <a:lnTo>
                  <a:pt x="3985" y="9954"/>
                </a:lnTo>
                <a:lnTo>
                  <a:pt x="21370" y="9954"/>
                </a:lnTo>
                <a:cubicBezTo>
                  <a:pt x="21497" y="9954"/>
                  <a:pt x="21600" y="9675"/>
                  <a:pt x="21600" y="9328"/>
                </a:cubicBezTo>
                <a:lnTo>
                  <a:pt x="21600" y="629"/>
                </a:lnTo>
                <a:cubicBezTo>
                  <a:pt x="21600" y="282"/>
                  <a:pt x="21497" y="0"/>
                  <a:pt x="21370" y="0"/>
                </a:cubicBezTo>
                <a:lnTo>
                  <a:pt x="23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man kan använda klassvariabler/metoder i instans metoder, men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inte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tvärtom</a:t>
            </a:r>
          </a:p>
        </p:txBody>
      </p:sp>
      <p:sp>
        <p:nvSpPr>
          <p:cNvPr id="117" name="Shape 117"/>
          <p:cNvSpPr/>
          <p:nvPr/>
        </p:nvSpPr>
        <p:spPr>
          <a:xfrm>
            <a:off x="650600" y="3916626"/>
            <a:ext cx="164890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I koden:</a:t>
            </a:r>
          </a:p>
        </p:txBody>
      </p:sp>
      <p:sp>
        <p:nvSpPr>
          <p:cNvPr id="118" name="Shape 118"/>
          <p:cNvSpPr/>
          <p:nvPr/>
        </p:nvSpPr>
        <p:spPr>
          <a:xfrm>
            <a:off x="4409181" y="4365075"/>
            <a:ext cx="6750448" cy="119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78" y="0"/>
                </a:moveTo>
                <a:lnTo>
                  <a:pt x="6936" y="4331"/>
                </a:lnTo>
                <a:lnTo>
                  <a:pt x="221" y="4331"/>
                </a:lnTo>
                <a:cubicBezTo>
                  <a:pt x="99" y="4331"/>
                  <a:pt x="0" y="4891"/>
                  <a:pt x="0" y="5579"/>
                </a:cubicBezTo>
                <a:lnTo>
                  <a:pt x="0" y="20359"/>
                </a:lnTo>
                <a:cubicBezTo>
                  <a:pt x="0" y="21048"/>
                  <a:pt x="99" y="21600"/>
                  <a:pt x="221" y="21600"/>
                </a:cubicBezTo>
                <a:lnTo>
                  <a:pt x="21379" y="21600"/>
                </a:lnTo>
                <a:cubicBezTo>
                  <a:pt x="21501" y="21600"/>
                  <a:pt x="21600" y="21048"/>
                  <a:pt x="21600" y="20359"/>
                </a:cubicBezTo>
                <a:lnTo>
                  <a:pt x="21600" y="5579"/>
                </a:lnTo>
                <a:cubicBezTo>
                  <a:pt x="21600" y="4891"/>
                  <a:pt x="21501" y="4331"/>
                  <a:pt x="21379" y="4331"/>
                </a:cubicBezTo>
                <a:lnTo>
                  <a:pt x="7819" y="4331"/>
                </a:lnTo>
                <a:lnTo>
                  <a:pt x="7378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varför kan man inte använda instansvariabler i en klassmetod, dvs i en static metod?</a:t>
            </a:r>
          </a:p>
        </p:txBody>
      </p:sp>
      <p:sp>
        <p:nvSpPr>
          <p:cNvPr id="119" name="Shape 119"/>
          <p:cNvSpPr/>
          <p:nvPr/>
        </p:nvSpPr>
        <p:spPr>
          <a:xfrm>
            <a:off x="4409181" y="5451321"/>
            <a:ext cx="6750448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78" y="0"/>
                </a:moveTo>
                <a:lnTo>
                  <a:pt x="6936" y="2497"/>
                </a:lnTo>
                <a:lnTo>
                  <a:pt x="221" y="2497"/>
                </a:lnTo>
                <a:cubicBezTo>
                  <a:pt x="99" y="2497"/>
                  <a:pt x="0" y="2796"/>
                  <a:pt x="0" y="3164"/>
                </a:cubicBezTo>
                <a:lnTo>
                  <a:pt x="0" y="20937"/>
                </a:lnTo>
                <a:cubicBezTo>
                  <a:pt x="0" y="21305"/>
                  <a:pt x="99" y="21600"/>
                  <a:pt x="221" y="21600"/>
                </a:cubicBezTo>
                <a:lnTo>
                  <a:pt x="21379" y="21600"/>
                </a:lnTo>
                <a:cubicBezTo>
                  <a:pt x="21501" y="21600"/>
                  <a:pt x="21600" y="21305"/>
                  <a:pt x="21600" y="20937"/>
                </a:cubicBezTo>
                <a:lnTo>
                  <a:pt x="21600" y="3164"/>
                </a:lnTo>
                <a:cubicBezTo>
                  <a:pt x="21600" y="2796"/>
                  <a:pt x="21501" y="2497"/>
                  <a:pt x="21379" y="2497"/>
                </a:cubicBezTo>
                <a:lnTo>
                  <a:pt x="7819" y="2497"/>
                </a:lnTo>
                <a:lnTo>
                  <a:pt x="7378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Svar:</a:t>
            </a:r>
            <a:r>
              <a:rPr sz="240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kanske det inte finns instanser…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Ifall det finns flera instanser, vilken bör användas?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Oklart!</a:t>
            </a:r>
            <a:r>
              <a:rPr sz="2400">
                <a:solidFill>
                  <a:srgbClr val="FFFFFF"/>
                </a:solidFill>
              </a:rPr>
              <a:t> Därför </a:t>
            </a:r>
            <a:r>
              <a:rPr i="1" sz="2400">
                <a:solidFill>
                  <a:srgbClr val="FFFFFF"/>
                </a:solidFill>
              </a:rPr>
              <a:t>förbjuder</a:t>
            </a:r>
            <a:r>
              <a:rPr sz="2400">
                <a:solidFill>
                  <a:srgbClr val="FFFFFF"/>
                </a:solidFill>
              </a:rPr>
              <a:t> Java klassmetoder från att använda instansvariabler.</a:t>
            </a:r>
          </a:p>
        </p:txBody>
      </p:sp>
      <p:sp>
        <p:nvSpPr>
          <p:cNvPr id="120" name="Shape 120"/>
          <p:cNvSpPr/>
          <p:nvPr/>
        </p:nvSpPr>
        <p:spPr>
          <a:xfrm>
            <a:off x="2605781" y="7827259"/>
            <a:ext cx="4879182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" y="0"/>
                </a:moveTo>
                <a:cubicBezTo>
                  <a:pt x="83" y="0"/>
                  <a:pt x="0" y="795"/>
                  <a:pt x="0" y="1772"/>
                </a:cubicBezTo>
                <a:lnTo>
                  <a:pt x="0" y="19828"/>
                </a:lnTo>
                <a:cubicBezTo>
                  <a:pt x="0" y="20805"/>
                  <a:pt x="83" y="21600"/>
                  <a:pt x="184" y="21600"/>
                </a:cubicBezTo>
                <a:lnTo>
                  <a:pt x="17150" y="21600"/>
                </a:lnTo>
                <a:cubicBezTo>
                  <a:pt x="17251" y="21600"/>
                  <a:pt x="17334" y="20805"/>
                  <a:pt x="17334" y="19828"/>
                </a:cubicBezTo>
                <a:lnTo>
                  <a:pt x="17334" y="11779"/>
                </a:lnTo>
                <a:lnTo>
                  <a:pt x="21600" y="8252"/>
                </a:lnTo>
                <a:lnTo>
                  <a:pt x="17334" y="4708"/>
                </a:lnTo>
                <a:lnTo>
                  <a:pt x="17334" y="1772"/>
                </a:lnTo>
                <a:cubicBezTo>
                  <a:pt x="17334" y="795"/>
                  <a:pt x="17251" y="0"/>
                  <a:pt x="17150" y="0"/>
                </a:cubicBezTo>
                <a:lnTo>
                  <a:pt x="18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skapas en ny instans</a:t>
            </a:r>
          </a:p>
        </p:txBody>
      </p:sp>
      <p:sp>
        <p:nvSpPr>
          <p:cNvPr id="121" name="Shape 121"/>
          <p:cNvSpPr/>
          <p:nvPr/>
        </p:nvSpPr>
        <p:spPr>
          <a:xfrm>
            <a:off x="1397297" y="8296365"/>
            <a:ext cx="6069013" cy="66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605" y="5005"/>
                </a:lnTo>
                <a:lnTo>
                  <a:pt x="148" y="5005"/>
                </a:lnTo>
                <a:cubicBezTo>
                  <a:pt x="67" y="5005"/>
                  <a:pt x="0" y="5616"/>
                  <a:pt x="0" y="6366"/>
                </a:cubicBezTo>
                <a:lnTo>
                  <a:pt x="0" y="20239"/>
                </a:lnTo>
                <a:cubicBezTo>
                  <a:pt x="0" y="20989"/>
                  <a:pt x="67" y="21600"/>
                  <a:pt x="148" y="21600"/>
                </a:cubicBezTo>
                <a:lnTo>
                  <a:pt x="18089" y="21600"/>
                </a:lnTo>
                <a:cubicBezTo>
                  <a:pt x="18170" y="21600"/>
                  <a:pt x="18237" y="20989"/>
                  <a:pt x="18237" y="20239"/>
                </a:cubicBezTo>
                <a:lnTo>
                  <a:pt x="18237" y="8907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då kan vi använda instansmetoder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Klass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- och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instans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variabler/metoder</a:t>
            </a:r>
          </a:p>
        </p:txBody>
      </p:sp>
      <p:sp>
        <p:nvSpPr>
          <p:cNvPr id="124" name="Shape 124"/>
          <p:cNvSpPr/>
          <p:nvPr/>
        </p:nvSpPr>
        <p:spPr>
          <a:xfrm>
            <a:off x="1361800" y="2959893"/>
            <a:ext cx="97838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klassen.</a:t>
            </a:r>
          </a:p>
        </p:txBody>
      </p:sp>
      <p:sp>
        <p:nvSpPr>
          <p:cNvPr id="125" name="Shape 125"/>
          <p:cNvSpPr/>
          <p:nvPr/>
        </p:nvSpPr>
        <p:spPr>
          <a:xfrm>
            <a:off x="1361800" y="3594893"/>
            <a:ext cx="1096792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Instans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—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icke-static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— hör till instanser av klassen (dvs objekt).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7143144" y="6785859"/>
            <a:ext cx="6370181" cy="2692401"/>
            <a:chOff x="0" y="0"/>
            <a:chExt cx="6370179" cy="2692399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57212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men instans variabler och metoder finns bara inne i instanser av klassen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363724" y="1067767"/>
              <a:ext cx="6006456" cy="862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PoliceVolvo 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 = new PoliceVolov();</a:t>
              </a:r>
              <a:endPara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v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.</a:t>
              </a:r>
              <a:r>
                <a:rPr b="1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setSpeed</a:t>
              </a:r>
              <a:r>
                <a:rPr b="1">
                  <a:latin typeface="Consolas"/>
                  <a:ea typeface="Consolas"/>
                  <a:cs typeface="Consolas"/>
                  <a:sym typeface="Consolas"/>
                </a:rPr>
                <a:t>(50);</a:t>
              </a:r>
              <a:endParaRPr b="1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0" y="1777999"/>
              <a:ext cx="572123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det finns en kopia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av instans variablerna/metoderna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 i varje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instans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7127600" y="4551626"/>
            <a:ext cx="9783849" cy="2159001"/>
            <a:chOff x="0" y="0"/>
            <a:chExt cx="9783847" cy="2158999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9783848" cy="1878633"/>
              <a:chOff x="0" y="0"/>
              <a:chExt cx="9783847" cy="1878632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379268" y="1016000"/>
                <a:ext cx="6006456" cy="862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b="1">
                    <a:latin typeface="Consolas"/>
                    <a:ea typeface="Consolas"/>
                    <a:cs typeface="Consolas"/>
                    <a:sym typeface="Consolas"/>
                  </a:rPr>
                  <a:t>PoliceVolvo.</a:t>
                </a:r>
                <a:r>
                  <a:rPr b="1">
                    <a:solidFill>
                      <a:srgbClr val="0365C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topSpeed</a:t>
                </a:r>
                <a:endPara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 algn="l">
                  <a:defRPr sz="1800"/>
                </a:pPr>
                <a:r>
                  <a:rPr b="1">
                    <a:latin typeface="Consolas"/>
                    <a:ea typeface="Consolas"/>
                    <a:cs typeface="Consolas"/>
                    <a:sym typeface="Consolas"/>
                  </a:rPr>
                  <a:t>PoliceVolvo.</a:t>
                </a:r>
                <a:r>
                  <a:rPr b="1">
                    <a:solidFill>
                      <a:srgbClr val="0365C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getTopSpeed()</a:t>
                </a:r>
                <a:endParaRPr b="1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0" y="0"/>
                <a:ext cx="9783848" cy="914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solidFill>
                      <a:srgbClr val="0365C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var som helst, kan man använda </a:t>
                </a:r>
                <a:endPara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lvl="0" algn="l">
                  <a:defRPr sz="1800"/>
                </a:pPr>
                <a:r>
                  <a:rPr sz="2800">
                    <a:solidFill>
                      <a:srgbClr val="0365C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klassens variabler och metoder</a:t>
                </a:r>
              </a:p>
            </p:txBody>
          </p:sp>
        </p:grpSp>
        <p:sp>
          <p:nvSpPr>
            <p:cNvPr id="133" name="Shape 133"/>
            <p:cNvSpPr/>
            <p:nvPr/>
          </p:nvSpPr>
          <p:spPr>
            <a:xfrm>
              <a:off x="0" y="1651000"/>
              <a:ext cx="978384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endast en kopia 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finns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 globalt,</a:t>
              </a:r>
            </a:p>
          </p:txBody>
        </p:sp>
      </p:grpSp>
      <p:sp>
        <p:nvSpPr>
          <p:cNvPr id="135" name="Shape 135"/>
          <p:cNvSpPr/>
          <p:nvPr/>
        </p:nvSpPr>
        <p:spPr>
          <a:xfrm>
            <a:off x="1031600" y="2138626"/>
            <a:ext cx="237372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Kom ihåg: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whole" bldLvl="1" animBg="1" rev="0" advAuto="0" spid="12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Arv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och </a:t>
            </a: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klass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variabler</a:t>
            </a:r>
          </a:p>
        </p:txBody>
      </p:sp>
      <p:sp>
        <p:nvSpPr>
          <p:cNvPr id="138" name="Shape 138"/>
          <p:cNvSpPr/>
          <p:nvPr/>
        </p:nvSpPr>
        <p:spPr>
          <a:xfrm>
            <a:off x="4028800" y="2147093"/>
            <a:ext cx="97838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Hur fungerar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variabler vid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arv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?</a:t>
            </a:r>
          </a:p>
        </p:txBody>
      </p:sp>
      <p:sp>
        <p:nvSpPr>
          <p:cNvPr id="139" name="Shape 139"/>
          <p:cNvSpPr/>
          <p:nvPr/>
        </p:nvSpPr>
        <p:spPr>
          <a:xfrm>
            <a:off x="979069" y="4187560"/>
            <a:ext cx="6006456" cy="219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A {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int i = 1;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int j = 2;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B extends A {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int i = 3;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031600" y="2138626"/>
            <a:ext cx="37414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Hmm … en fråga:</a:t>
            </a:r>
          </a:p>
        </p:txBody>
      </p:sp>
      <p:sp>
        <p:nvSpPr>
          <p:cNvPr id="141" name="Shape 141"/>
          <p:cNvSpPr/>
          <p:nvPr/>
        </p:nvSpPr>
        <p:spPr>
          <a:xfrm>
            <a:off x="5170069" y="4179093"/>
            <a:ext cx="6006456" cy="4063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Test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System.out.println("A.i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A.i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System.out.println("A.j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A.j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System.out.println("B.i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B.i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System.out.println("B.j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B.j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B.i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= 7;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B.j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= 8;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System.out.println("A.i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A.i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System.out.println("A.j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A.j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System.out.println("B.i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B.i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System.out.println("B.j = " +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B.j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980800" y="2959893"/>
            <a:ext cx="97838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Hur hittar man svaret?</a:t>
            </a:r>
          </a:p>
        </p:txBody>
      </p:sp>
      <p:sp>
        <p:nvSpPr>
          <p:cNvPr id="143" name="Shape 143"/>
          <p:cNvSpPr/>
          <p:nvPr/>
        </p:nvSpPr>
        <p:spPr>
          <a:xfrm>
            <a:off x="4663800" y="2959893"/>
            <a:ext cx="97838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Skriv ett test program!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10929133" y="3929326"/>
            <a:ext cx="9783849" cy="3529634"/>
            <a:chOff x="0" y="0"/>
            <a:chExt cx="9783847" cy="3529632"/>
          </a:xfrm>
        </p:grpSpPr>
        <p:sp>
          <p:nvSpPr>
            <p:cNvPr id="144" name="Shape 144"/>
            <p:cNvSpPr/>
            <p:nvPr/>
          </p:nvSpPr>
          <p:spPr>
            <a:xfrm>
              <a:off x="193002" y="800100"/>
              <a:ext cx="6006456" cy="2729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A.i = 1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A.j = 2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B.i = 3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B.j = 2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A.i = 1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A.j = 8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B.i = 7</a:t>
              </a:r>
              <a:endParaRPr b="1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>
                  <a:solidFill>
                    <a:srgbClr val="B36AE2"/>
                  </a:solidFill>
                  <a:latin typeface="Consolas"/>
                  <a:ea typeface="Consolas"/>
                  <a:cs typeface="Consolas"/>
                  <a:sym typeface="Consolas"/>
                </a:rPr>
                <a:t>B.j = 8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0"/>
              <a:ext cx="978384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  <p:sp>
        <p:nvSpPr>
          <p:cNvPr id="147" name="Shape 147"/>
          <p:cNvSpPr/>
          <p:nvPr/>
        </p:nvSpPr>
        <p:spPr>
          <a:xfrm>
            <a:off x="980800" y="8293893"/>
            <a:ext cx="125381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DE6A10"/>
                </a:solidFill>
              </a:rPr>
              <a:t>Svar:</a:t>
            </a:r>
          </a:p>
        </p:txBody>
      </p:sp>
      <p:sp>
        <p:nvSpPr>
          <p:cNvPr id="148" name="Shape 148"/>
          <p:cNvSpPr/>
          <p:nvPr/>
        </p:nvSpPr>
        <p:spPr>
          <a:xfrm>
            <a:off x="1907900" y="8293893"/>
            <a:ext cx="97838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Den överskuggade variabeln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A.i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är separat från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B.i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49" name="Shape 149"/>
          <p:cNvSpPr/>
          <p:nvPr/>
        </p:nvSpPr>
        <p:spPr>
          <a:xfrm>
            <a:off x="1907900" y="8712993"/>
            <a:ext cx="97838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Men den ärvde variabeln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B.j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är samma som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A.j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9"/>
      <p:bldP build="whole" bldLvl="1" animBg="1" rev="0" advAuto="0" spid="141" grpId="6"/>
      <p:bldP build="whole" bldLvl="1" animBg="1" rev="0" advAuto="0" spid="149" grpId="10"/>
      <p:bldP build="whole" bldLvl="1" animBg="1" rev="0" advAuto="0" spid="140" grpId="1"/>
      <p:bldP build="whole" bldLvl="1" animBg="1" rev="0" advAuto="0" spid="138" grpId="2"/>
      <p:bldP build="whole" bldLvl="1" animBg="1" rev="0" advAuto="0" spid="139" grpId="5"/>
      <p:bldP build="whole" bldLvl="1" animBg="1" rev="0" advAuto="0" spid="142" grpId="3"/>
      <p:bldP build="whole" bldLvl="1" animBg="1" rev="0" advAuto="0" spid="143" grpId="4"/>
      <p:bldP build="whole" bldLvl="1" animBg="1" rev="0" advAuto="0" spid="146" grpId="7"/>
      <p:bldP build="whole" bldLvl="1" animBg="1" rev="0" advAuto="0" spid="147" grpId="8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Underhållning</a:t>
            </a:r>
          </a:p>
        </p:txBody>
      </p:sp>
      <p:sp>
        <p:nvSpPr>
          <p:cNvPr id="152" name="Shape 152"/>
          <p:cNvSpPr/>
          <p:nvPr/>
        </p:nvSpPr>
        <p:spPr>
          <a:xfrm>
            <a:off x="1415592" y="4552950"/>
            <a:ext cx="101736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hlinkClick r:id="rId2" invalidUrl="" action="" tgtFrame="" tooltip="" history="1" highlightClick="0" endSnd="0"/>
              </a:rPr>
              <a:t>https://www.youtube.com/watch?v=k4RRi_ntQc8</a:t>
            </a:r>
            <a:r>
              <a:rPr sz="3600"/>
              <a:t>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