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9: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Arv och UML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Exempel</a:t>
            </a:r>
          </a:p>
        </p:txBody>
      </p:sp>
      <p:sp>
        <p:nvSpPr>
          <p:cNvPr id="144" name="Shape 144"/>
          <p:cNvSpPr/>
          <p:nvPr/>
        </p:nvSpPr>
        <p:spPr>
          <a:xfrm>
            <a:off x="530335" y="3029011"/>
            <a:ext cx="7185374" cy="5900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Person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int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Person(String n, int ag)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name = n; age = ag;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 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getName();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getName()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int getAge()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final void setName (String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name = n;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7066602" y="3029011"/>
            <a:ext cx="7185374" cy="4731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Student extends Person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Student(String n, int age,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String uni)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super(n, age);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uniName = uni;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super.toString() +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" student at " +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getUniName 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2700866" y="25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147" name="Shape 147"/>
          <p:cNvSpPr/>
          <p:nvPr/>
        </p:nvSpPr>
        <p:spPr>
          <a:xfrm>
            <a:off x="1672166" y="152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148" name="Shape 148"/>
          <p:cNvSpPr/>
          <p:nvPr/>
        </p:nvSpPr>
        <p:spPr>
          <a:xfrm flipV="1">
            <a:off x="2754608" y="910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"/>
      <p:bldP build="whole" bldLvl="1" animBg="1" rev="0" advAuto="0" spid="14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Exempel</a:t>
            </a:r>
          </a:p>
        </p:txBody>
      </p:sp>
      <p:sp>
        <p:nvSpPr>
          <p:cNvPr id="151" name="Shape 151"/>
          <p:cNvSpPr/>
          <p:nvPr/>
        </p:nvSpPr>
        <p:spPr>
          <a:xfrm>
            <a:off x="530335" y="3029011"/>
            <a:ext cx="7185374" cy="5900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</a:t>
            </a: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int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Person(String n, int ag)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name = n; age = ag;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 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getName();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getName()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int getAge()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final void setName (String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name = n;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7066602" y="3029011"/>
            <a:ext cx="7185374" cy="4731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</a:t>
            </a: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Student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extends 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Student(String n, int age,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String uni)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super(n, age);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uniName = uni;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super.toString() +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" student at " +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getUniName 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2700866" y="25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154" name="Shape 154"/>
          <p:cNvSpPr/>
          <p:nvPr/>
        </p:nvSpPr>
        <p:spPr>
          <a:xfrm>
            <a:off x="1672166" y="152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155" name="Shape 155"/>
          <p:cNvSpPr/>
          <p:nvPr/>
        </p:nvSpPr>
        <p:spPr>
          <a:xfrm flipV="1">
            <a:off x="2754608" y="910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Exempel</a:t>
            </a:r>
          </a:p>
        </p:txBody>
      </p:sp>
      <p:sp>
        <p:nvSpPr>
          <p:cNvPr id="158" name="Shape 158"/>
          <p:cNvSpPr/>
          <p:nvPr/>
        </p:nvSpPr>
        <p:spPr>
          <a:xfrm>
            <a:off x="530335" y="3029011"/>
            <a:ext cx="7185374" cy="5900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</a:t>
            </a: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int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Person(String n, int ag)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name = n; age = ag;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 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getName();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getName()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int getAge()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age;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final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void setName (String n)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name = n;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9" name="Shape 159"/>
          <p:cNvSpPr/>
          <p:nvPr/>
        </p:nvSpPr>
        <p:spPr>
          <a:xfrm>
            <a:off x="7066602" y="3029011"/>
            <a:ext cx="7185374" cy="4731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</a:t>
            </a:r>
            <a:r>
              <a:rPr b="1" sz="2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Student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extends 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private String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Student(String n, int age,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String uni)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super(n, age);</a:t>
            </a:r>
            <a:endParaRPr b="1" sz="20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uniName = uni;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toString()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super.toString()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+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" student at " +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public String getUniName 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return uniName;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2700866" y="25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161" name="Shape 161"/>
          <p:cNvSpPr/>
          <p:nvPr/>
        </p:nvSpPr>
        <p:spPr>
          <a:xfrm>
            <a:off x="1672166" y="1524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162" name="Shape 162"/>
          <p:cNvSpPr/>
          <p:nvPr/>
        </p:nvSpPr>
        <p:spPr>
          <a:xfrm flipV="1">
            <a:off x="2754608" y="910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3" name="Shape 163"/>
          <p:cNvSpPr/>
          <p:nvPr/>
        </p:nvSpPr>
        <p:spPr>
          <a:xfrm>
            <a:off x="7649765" y="1969441"/>
            <a:ext cx="4770835" cy="1040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7" y="0"/>
                </a:moveTo>
                <a:cubicBezTo>
                  <a:pt x="129" y="0"/>
                  <a:pt x="0" y="590"/>
                  <a:pt x="0" y="1319"/>
                </a:cubicBezTo>
                <a:lnTo>
                  <a:pt x="0" y="11859"/>
                </a:lnTo>
                <a:cubicBezTo>
                  <a:pt x="0" y="12587"/>
                  <a:pt x="129" y="13178"/>
                  <a:pt x="287" y="13178"/>
                </a:cubicBezTo>
                <a:lnTo>
                  <a:pt x="12529" y="13178"/>
                </a:lnTo>
                <a:lnTo>
                  <a:pt x="13103" y="21600"/>
                </a:lnTo>
                <a:lnTo>
                  <a:pt x="13678" y="13178"/>
                </a:lnTo>
                <a:lnTo>
                  <a:pt x="21313" y="13178"/>
                </a:lnTo>
                <a:cubicBezTo>
                  <a:pt x="21471" y="13178"/>
                  <a:pt x="21600" y="12587"/>
                  <a:pt x="21600" y="11859"/>
                </a:cubicBezTo>
                <a:lnTo>
                  <a:pt x="21600" y="1319"/>
                </a:lnTo>
                <a:cubicBezTo>
                  <a:pt x="21600" y="590"/>
                  <a:pt x="21471" y="0"/>
                  <a:pt x="21313" y="0"/>
                </a:cubicBezTo>
                <a:lnTo>
                  <a:pt x="28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säger att vi ärver från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Person</a:t>
            </a:r>
          </a:p>
        </p:txBody>
      </p:sp>
      <p:sp>
        <p:nvSpPr>
          <p:cNvPr id="164" name="Shape 164"/>
          <p:cNvSpPr/>
          <p:nvPr/>
        </p:nvSpPr>
        <p:spPr>
          <a:xfrm>
            <a:off x="2620565" y="1800107"/>
            <a:ext cx="5022057" cy="24264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3" y="0"/>
                </a:moveTo>
                <a:cubicBezTo>
                  <a:pt x="122" y="0"/>
                  <a:pt x="0" y="253"/>
                  <a:pt x="0" y="565"/>
                </a:cubicBezTo>
                <a:lnTo>
                  <a:pt x="0" y="8437"/>
                </a:lnTo>
                <a:cubicBezTo>
                  <a:pt x="0" y="8749"/>
                  <a:pt x="122" y="9002"/>
                  <a:pt x="273" y="9002"/>
                </a:cubicBezTo>
                <a:lnTo>
                  <a:pt x="19734" y="9002"/>
                </a:lnTo>
                <a:lnTo>
                  <a:pt x="21600" y="21600"/>
                </a:lnTo>
                <a:lnTo>
                  <a:pt x="20519" y="3402"/>
                </a:lnTo>
                <a:lnTo>
                  <a:pt x="20519" y="565"/>
                </a:lnTo>
                <a:cubicBezTo>
                  <a:pt x="20519" y="253"/>
                  <a:pt x="20397" y="0"/>
                  <a:pt x="20246" y="0"/>
                </a:cubicBezTo>
                <a:lnTo>
                  <a:pt x="27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kallar på superklassens konstruktör, dvs Persons kons.</a:t>
            </a:r>
          </a:p>
        </p:txBody>
      </p:sp>
      <p:sp>
        <p:nvSpPr>
          <p:cNvPr id="165" name="Shape 165"/>
          <p:cNvSpPr/>
          <p:nvPr/>
        </p:nvSpPr>
        <p:spPr>
          <a:xfrm>
            <a:off x="7371754" y="5654500"/>
            <a:ext cx="4493420" cy="266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981" y="0"/>
                </a:moveTo>
                <a:lnTo>
                  <a:pt x="11369" y="13410"/>
                </a:lnTo>
                <a:lnTo>
                  <a:pt x="305" y="13410"/>
                </a:lnTo>
                <a:cubicBezTo>
                  <a:pt x="137" y="13410"/>
                  <a:pt x="0" y="13640"/>
                  <a:pt x="0" y="13924"/>
                </a:cubicBezTo>
                <a:lnTo>
                  <a:pt x="0" y="21086"/>
                </a:lnTo>
                <a:cubicBezTo>
                  <a:pt x="0" y="21370"/>
                  <a:pt x="137" y="21600"/>
                  <a:pt x="305" y="21600"/>
                </a:cubicBezTo>
                <a:lnTo>
                  <a:pt x="21295" y="21600"/>
                </a:lnTo>
                <a:cubicBezTo>
                  <a:pt x="21463" y="21600"/>
                  <a:pt x="21600" y="21370"/>
                  <a:pt x="21600" y="21086"/>
                </a:cubicBezTo>
                <a:lnTo>
                  <a:pt x="21600" y="13924"/>
                </a:lnTo>
                <a:cubicBezTo>
                  <a:pt x="21600" y="13640"/>
                  <a:pt x="21463" y="13410"/>
                  <a:pt x="21295" y="13410"/>
                </a:cubicBezTo>
                <a:lnTo>
                  <a:pt x="12591" y="13410"/>
                </a:lnTo>
                <a:lnTo>
                  <a:pt x="11981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kallar på superklassens</a:t>
            </a:r>
            <a:endParaRPr sz="2400">
              <a:solidFill>
                <a:srgbClr val="FFFFFF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version av metoden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toString</a:t>
            </a:r>
          </a:p>
        </p:txBody>
      </p:sp>
      <p:sp>
        <p:nvSpPr>
          <p:cNvPr id="166" name="Shape 166"/>
          <p:cNvSpPr/>
          <p:nvPr/>
        </p:nvSpPr>
        <p:spPr>
          <a:xfrm>
            <a:off x="1275754" y="7757938"/>
            <a:ext cx="6121401" cy="1706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78" y="0"/>
                </a:moveTo>
                <a:lnTo>
                  <a:pt x="2332" y="8801"/>
                </a:lnTo>
                <a:lnTo>
                  <a:pt x="224" y="8801"/>
                </a:lnTo>
                <a:cubicBezTo>
                  <a:pt x="100" y="8801"/>
                  <a:pt x="0" y="9161"/>
                  <a:pt x="0" y="9604"/>
                </a:cubicBezTo>
                <a:lnTo>
                  <a:pt x="0" y="20796"/>
                </a:lnTo>
                <a:cubicBezTo>
                  <a:pt x="0" y="21240"/>
                  <a:pt x="100" y="21600"/>
                  <a:pt x="224" y="21600"/>
                </a:cubicBezTo>
                <a:lnTo>
                  <a:pt x="21376" y="21600"/>
                </a:lnTo>
                <a:cubicBezTo>
                  <a:pt x="21500" y="21600"/>
                  <a:pt x="21600" y="21240"/>
                  <a:pt x="21600" y="20796"/>
                </a:cubicBezTo>
                <a:lnTo>
                  <a:pt x="21600" y="9604"/>
                </a:lnTo>
                <a:cubicBezTo>
                  <a:pt x="21600" y="9161"/>
                  <a:pt x="21500" y="8801"/>
                  <a:pt x="21376" y="8801"/>
                </a:cubicBezTo>
                <a:lnTo>
                  <a:pt x="3227" y="8801"/>
                </a:lnTo>
                <a:lnTo>
                  <a:pt x="277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betyder att subklasser (some t.ex. Person) </a:t>
            </a:r>
            <a:r>
              <a:rPr b="1" i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inte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får överskugga denna metod.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4"/>
      <p:bldP build="whole" bldLvl="1" animBg="1" rev="0" advAuto="0" spid="164" grpId="2"/>
      <p:bldP build="whole" bldLvl="1" animBg="1" rev="0" advAuto="0" spid="163" grpId="1"/>
      <p:bldP build="whole" bldLvl="1" animBg="1" rev="0" advAuto="0" spid="165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Arv (inheritance)</a:t>
            </a:r>
          </a:p>
        </p:txBody>
      </p:sp>
      <p:sp>
        <p:nvSpPr>
          <p:cNvPr id="169" name="Shape 169"/>
          <p:cNvSpPr/>
          <p:nvPr/>
        </p:nvSpPr>
        <p:spPr>
          <a:xfrm>
            <a:off x="1449377" y="2161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Med arv, dvs “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extends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”:</a:t>
            </a:r>
          </a:p>
        </p:txBody>
      </p:sp>
      <p:sp>
        <p:nvSpPr>
          <p:cNvPr id="170" name="Shape 170"/>
          <p:cNvSpPr/>
          <p:nvPr/>
        </p:nvSpPr>
        <p:spPr>
          <a:xfrm>
            <a:off x="1957377" y="3050116"/>
            <a:ext cx="1039358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81890" indent="-581890" algn="l">
              <a:buClr>
                <a:srgbClr val="00882B"/>
              </a:buClr>
              <a:buSzPct val="100000"/>
              <a:buChar char="‣"/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får man en kopia av alla variabler och metoder från superklassen</a:t>
            </a:r>
          </a:p>
        </p:txBody>
      </p:sp>
      <p:sp>
        <p:nvSpPr>
          <p:cNvPr id="171" name="Shape 171"/>
          <p:cNvSpPr/>
          <p:nvPr/>
        </p:nvSpPr>
        <p:spPr>
          <a:xfrm>
            <a:off x="1957377" y="36597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581890" indent="-581890" algn="l">
              <a:buClr>
                <a:srgbClr val="00882B"/>
              </a:buClr>
              <a:buSzPct val="100000"/>
              <a:buChar char="‣"/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kan lägga till nya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variabler och metoder</a:t>
            </a:r>
          </a:p>
        </p:txBody>
      </p:sp>
      <p:sp>
        <p:nvSpPr>
          <p:cNvPr id="172" name="Shape 172"/>
          <p:cNvSpPr/>
          <p:nvPr/>
        </p:nvSpPr>
        <p:spPr>
          <a:xfrm>
            <a:off x="1957377" y="4282016"/>
            <a:ext cx="1003976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581890" indent="-581890" algn="l">
              <a:buClr>
                <a:srgbClr val="00882B"/>
              </a:buClr>
              <a:buSzPct val="100000"/>
              <a:buChar char="‣"/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kan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justera existerande metoder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genom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överskuggning</a:t>
            </a:r>
          </a:p>
        </p:txBody>
      </p:sp>
      <p:sp>
        <p:nvSpPr>
          <p:cNvPr id="173" name="Shape 173"/>
          <p:cNvSpPr/>
          <p:nvPr/>
        </p:nvSpPr>
        <p:spPr>
          <a:xfrm>
            <a:off x="1957377" y="5221816"/>
            <a:ext cx="1039358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581890" indent="-581890" algn="l">
              <a:buSzPct val="100000"/>
              <a:buChar char="-"/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man kan inte ta bort saker,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t.ex. (public kan inte bli private)</a:t>
            </a:r>
          </a:p>
        </p:txBody>
      </p:sp>
      <p:sp>
        <p:nvSpPr>
          <p:cNvPr id="174" name="Shape 174"/>
          <p:cNvSpPr/>
          <p:nvPr/>
        </p:nvSpPr>
        <p:spPr>
          <a:xfrm>
            <a:off x="1957377" y="5780616"/>
            <a:ext cx="10393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581890" indent="-581890" algn="l">
              <a:buSzPct val="100000"/>
              <a:buChar char="-"/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konstruktören ärvs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(använd super(…))</a:t>
            </a:r>
          </a:p>
        </p:txBody>
      </p:sp>
      <p:sp>
        <p:nvSpPr>
          <p:cNvPr id="175" name="Shape 175"/>
          <p:cNvSpPr/>
          <p:nvPr/>
        </p:nvSpPr>
        <p:spPr>
          <a:xfrm>
            <a:off x="1957377" y="6352116"/>
            <a:ext cx="10393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581890" indent="-581890" algn="l">
              <a:buSzPct val="100000"/>
              <a:buChar char="-"/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privata </a:t>
            </a:r>
            <a:r>
              <a:rPr sz="2800">
                <a:solidFill>
                  <a:srgbClr val="53585F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variabler och metoder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ärvs inte</a:t>
            </a:r>
          </a:p>
        </p:txBody>
      </p:sp>
      <p:sp>
        <p:nvSpPr>
          <p:cNvPr id="176" name="Shape 176"/>
          <p:cNvSpPr/>
          <p:nvPr/>
        </p:nvSpPr>
        <p:spPr>
          <a:xfrm>
            <a:off x="2054687" y="6882828"/>
            <a:ext cx="6492480" cy="18982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847" y="0"/>
                </a:moveTo>
                <a:lnTo>
                  <a:pt x="7389" y="6309"/>
                </a:lnTo>
                <a:lnTo>
                  <a:pt x="230" y="6309"/>
                </a:lnTo>
                <a:cubicBezTo>
                  <a:pt x="103" y="6309"/>
                  <a:pt x="0" y="6661"/>
                  <a:pt x="0" y="7095"/>
                </a:cubicBezTo>
                <a:lnTo>
                  <a:pt x="0" y="20814"/>
                </a:lnTo>
                <a:cubicBezTo>
                  <a:pt x="0" y="21248"/>
                  <a:pt x="103" y="21600"/>
                  <a:pt x="230" y="21600"/>
                </a:cubicBezTo>
                <a:lnTo>
                  <a:pt x="21370" y="21600"/>
                </a:lnTo>
                <a:cubicBezTo>
                  <a:pt x="21497" y="21600"/>
                  <a:pt x="21600" y="21248"/>
                  <a:pt x="21600" y="20814"/>
                </a:cubicBezTo>
                <a:lnTo>
                  <a:pt x="21600" y="7095"/>
                </a:lnTo>
                <a:cubicBezTo>
                  <a:pt x="21600" y="6661"/>
                  <a:pt x="21497" y="6309"/>
                  <a:pt x="21370" y="6309"/>
                </a:cubicBezTo>
                <a:lnTo>
                  <a:pt x="8306" y="6309"/>
                </a:lnTo>
                <a:lnTo>
                  <a:pt x="784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ja… privata variabler ärvs nog, men man kommer inte åt dem direkt: man måste använda get och set metoder som är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public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4"/>
      <p:bldP build="whole" bldLvl="1" animBg="1" rev="0" advAuto="0" spid="170" grpId="2"/>
      <p:bldP build="whole" bldLvl="1" animBg="1" rev="0" advAuto="0" spid="175" grpId="7"/>
      <p:bldP build="whole" bldLvl="1" animBg="1" rev="0" advAuto="0" spid="174" grpId="6"/>
      <p:bldP build="whole" bldLvl="1" animBg="1" rev="0" advAuto="0" spid="169" grpId="1"/>
      <p:bldP build="whole" bldLvl="1" animBg="1" rev="0" advAuto="0" spid="173" grpId="5"/>
      <p:bldP build="whole" bldLvl="1" animBg="1" rev="0" advAuto="0" spid="176" grpId="8"/>
      <p:bldP build="whole" bldLvl="1" animBg="1" rev="0" advAuto="0" spid="171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Exempel</a:t>
            </a:r>
          </a:p>
        </p:txBody>
      </p:sp>
      <p:sp>
        <p:nvSpPr>
          <p:cNvPr id="179" name="Shape 179"/>
          <p:cNvSpPr/>
          <p:nvPr/>
        </p:nvSpPr>
        <p:spPr>
          <a:xfrm>
            <a:off x="276335" y="489011"/>
            <a:ext cx="7185374" cy="9223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public class Queue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Object[] q;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private int l;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/** Constructs an empty queue. */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Queue ()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this.q = new Object[10];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this.l = 0;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/** Returns true if the queue is empty. */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boolean isEmpty ()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(this.l == 0);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/** Returns the first element in the queue, if the queue is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Object getFirst ()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this.q[0];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/** Adds an element to the back of the queue. */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void put (Object o) 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if (l &lt; q.length)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q[l] = o;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l = l+1;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Object[] tmp = new Object[q.length+1];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for (int i=0; i&lt;q.length; i++)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tmp[i] = q[i];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tmp[q.length] = o;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 = tmp;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l = l+1;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/** Removes the first element from the queue, if the queue is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solidFill>
                  <a:srgbClr val="51A7F9"/>
                </a:solidFill>
                <a:latin typeface="Consolas"/>
                <a:ea typeface="Consolas"/>
                <a:cs typeface="Consolas"/>
                <a:sym typeface="Consolas"/>
              </a:rPr>
              <a:t>     * non-empty. */</a:t>
            </a:r>
            <a:endParaRPr b="1" sz="1000">
              <a:solidFill>
                <a:srgbClr val="51A7F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void pop ()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if (!(isEmpty()))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for (int i=1; i&lt;l; i++)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    q[i-1] = q[i];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l = l-1;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q[l] = null;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1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String toString()</a:t>
            </a: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String str = "";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for (int i=0; i&lt;this.l; i++)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    str = str + " " + this.q[i];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return str;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5982869" y="1928344"/>
            <a:ext cx="7185373" cy="4869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public class QueueWithLog </a:t>
            </a:r>
            <a:r>
              <a:rPr b="1" sz="1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extends Queue</a:t>
            </a: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private int numberOfPuts = 0;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private static int allPuts = 0;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1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void put (Object o)</a:t>
            </a: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    super.put(o);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    numberOfPuts = numberOfPuts + 1;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    allPuts = allPuts + 1;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1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String toString()</a:t>
            </a: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    return super.toString() + " puts=" + numberOfPuts;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public static int getAllPuts() {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    return allPuts;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8743002" y="6762811"/>
            <a:ext cx="7185373" cy="3127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public class Main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QueueWithLog t1 = new QueueWithLog();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QueueWithLog t2 = new QueueWithLog();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t1.put("A");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t1.put("B");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t1.put("C");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t1.put("D");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t1.put("E");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t2.put("X");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t2.put("Y");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t2.put("Z");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System.out1.println("t1 = " + t1.toString());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System.out1.println("t2 = " + t2.toString());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    System.out1.println(QueueWithLog.getAllPuts());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1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1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Typ kompabilitet 1</a:t>
            </a:r>
          </a:p>
        </p:txBody>
      </p:sp>
      <p:sp>
        <p:nvSpPr>
          <p:cNvPr id="184" name="Shape 184"/>
          <p:cNvSpPr/>
          <p:nvPr/>
        </p:nvSpPr>
        <p:spPr>
          <a:xfrm>
            <a:off x="4878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(type compatible)</a:t>
            </a:r>
          </a:p>
        </p:txBody>
      </p:sp>
      <p:grpSp>
        <p:nvGrpSpPr>
          <p:cNvPr id="187" name="Group 187"/>
          <p:cNvGrpSpPr/>
          <p:nvPr/>
        </p:nvGrpSpPr>
        <p:grpSpPr>
          <a:xfrm>
            <a:off x="1322377" y="2415116"/>
            <a:ext cx="10983059" cy="2094910"/>
            <a:chOff x="0" y="0"/>
            <a:chExt cx="10983057" cy="2094908"/>
          </a:xfrm>
        </p:grpSpPr>
        <p:sp>
          <p:nvSpPr>
            <p:cNvPr id="185" name="Shape 185"/>
            <p:cNvSpPr/>
            <p:nvPr/>
          </p:nvSpPr>
          <p:spPr>
            <a:xfrm>
              <a:off x="372124" y="720257"/>
              <a:ext cx="10610934" cy="13746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public static boolean isOlder (Person p1, Person p2) {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return p1.getAge() &gt; p2.getAge(); 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0" y="0"/>
              <a:ext cx="9090045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I vilken klass som helst kan man skriva:</a:t>
              </a:r>
            </a:p>
          </p:txBody>
        </p:sp>
      </p:grpSp>
      <p:sp>
        <p:nvSpPr>
          <p:cNvPr id="188" name="Shape 188"/>
          <p:cNvSpPr/>
          <p:nvPr/>
        </p:nvSpPr>
        <p:spPr>
          <a:xfrm>
            <a:off x="1335077" y="4400550"/>
            <a:ext cx="5260466" cy="218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Vi kan anropa med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objekt av typ </a:t>
            </a: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eller med något objekt som är en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dvs objekt av alla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subklasser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till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Student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PhD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Lärare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osv.</a:t>
            </a:r>
          </a:p>
        </p:txBody>
      </p:sp>
      <p:grpSp>
        <p:nvGrpSpPr>
          <p:cNvPr id="202" name="Group 202"/>
          <p:cNvGrpSpPr/>
          <p:nvPr/>
        </p:nvGrpSpPr>
        <p:grpSpPr>
          <a:xfrm>
            <a:off x="6421966" y="4688416"/>
            <a:ext cx="6100830" cy="4395788"/>
            <a:chOff x="0" y="0"/>
            <a:chExt cx="6100828" cy="4395786"/>
          </a:xfrm>
        </p:grpSpPr>
        <p:sp>
          <p:nvSpPr>
            <p:cNvPr id="189" name="Shape 189"/>
            <p:cNvSpPr/>
            <p:nvPr/>
          </p:nvSpPr>
          <p:spPr>
            <a:xfrm>
              <a:off x="2298700" y="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Person</a:t>
              </a:r>
            </a:p>
          </p:txBody>
        </p:sp>
        <p:sp>
          <p:nvSpPr>
            <p:cNvPr id="190" name="Shape 190"/>
            <p:cNvSpPr/>
            <p:nvPr/>
          </p:nvSpPr>
          <p:spPr>
            <a:xfrm>
              <a:off x="1270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Student</a:t>
              </a:r>
            </a:p>
          </p:txBody>
        </p:sp>
        <p:sp>
          <p:nvSpPr>
            <p:cNvPr id="191" name="Shape 191"/>
            <p:cNvSpPr/>
            <p:nvPr/>
          </p:nvSpPr>
          <p:spPr>
            <a:xfrm>
              <a:off x="228600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Graduate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1396999" y="3809999"/>
              <a:ext cx="2036830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Masters</a:t>
              </a:r>
            </a:p>
          </p:txBody>
        </p:sp>
        <p:sp>
          <p:nvSpPr>
            <p:cNvPr id="193" name="Shape 193"/>
            <p:cNvSpPr/>
            <p:nvPr/>
          </p:nvSpPr>
          <p:spPr>
            <a:xfrm>
              <a:off x="3556000" y="3809999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PhD</a:t>
              </a:r>
            </a:p>
          </p:txBody>
        </p:sp>
        <p:sp>
          <p:nvSpPr>
            <p:cNvPr id="194" name="Shape 194"/>
            <p:cNvSpPr/>
            <p:nvPr/>
          </p:nvSpPr>
          <p:spPr>
            <a:xfrm flipV="1">
              <a:off x="2352441" y="656603"/>
              <a:ext cx="955034" cy="56917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5" name="Shape 195"/>
            <p:cNvSpPr/>
            <p:nvPr/>
          </p:nvSpPr>
          <p:spPr>
            <a:xfrm flipH="1" flipV="1">
              <a:off x="2350740" y="1905123"/>
              <a:ext cx="940319" cy="56943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6" name="Shape 196"/>
            <p:cNvSpPr/>
            <p:nvPr/>
          </p:nvSpPr>
          <p:spPr>
            <a:xfrm flipH="1" flipV="1">
              <a:off x="3307474" y="3200430"/>
              <a:ext cx="1258084" cy="57560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7" name="Shape 197"/>
            <p:cNvSpPr/>
            <p:nvPr/>
          </p:nvSpPr>
          <p:spPr>
            <a:xfrm flipV="1">
              <a:off x="2355493" y="3200431"/>
              <a:ext cx="951982" cy="57017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8" name="Shape 198"/>
            <p:cNvSpPr/>
            <p:nvPr/>
          </p:nvSpPr>
          <p:spPr>
            <a:xfrm>
              <a:off x="4064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Lärare</a:t>
              </a:r>
            </a:p>
          </p:txBody>
        </p:sp>
        <p:sp>
          <p:nvSpPr>
            <p:cNvPr id="199" name="Shape 199"/>
            <p:cNvSpPr/>
            <p:nvPr/>
          </p:nvSpPr>
          <p:spPr>
            <a:xfrm flipH="1" flipV="1">
              <a:off x="3434474" y="656603"/>
              <a:ext cx="1527554" cy="571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00" name="Shape 200"/>
            <p:cNvSpPr/>
            <p:nvPr/>
          </p:nvSpPr>
          <p:spPr>
            <a:xfrm>
              <a:off x="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B36AE2"/>
                </a:gs>
                <a:gs pos="100000">
                  <a:srgbClr val="773F9B"/>
                </a:gs>
              </a:gsLst>
              <a:lin ang="3324656" scaled="0"/>
            </a:gradFill>
            <a:ln w="38100" cap="flat">
              <a:solidFill>
                <a:srgbClr val="773F9B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kalle</a:t>
              </a:r>
            </a:p>
          </p:txBody>
        </p:sp>
        <p:sp>
          <p:nvSpPr>
            <p:cNvPr id="201" name="Shape 201"/>
            <p:cNvSpPr/>
            <p:nvPr/>
          </p:nvSpPr>
          <p:spPr>
            <a:xfrm flipV="1">
              <a:off x="1033104" y="1930523"/>
              <a:ext cx="1190638" cy="570208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3"/>
      <p:bldP build="whole" bldLvl="1" animBg="1" rev="0" advAuto="0" spid="187" grpId="1"/>
      <p:bldP build="whole" bldLvl="1" animBg="1" rev="0" advAuto="0" spid="20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instanceof</a:t>
            </a:r>
          </a:p>
        </p:txBody>
      </p:sp>
      <p:sp>
        <p:nvSpPr>
          <p:cNvPr id="205" name="Shape 205"/>
          <p:cNvSpPr/>
          <p:nvPr/>
        </p:nvSpPr>
        <p:spPr>
          <a:xfrm>
            <a:off x="5640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(instans av)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6421966" y="4688416"/>
            <a:ext cx="6100830" cy="4395788"/>
            <a:chOff x="0" y="0"/>
            <a:chExt cx="6100828" cy="4395786"/>
          </a:xfrm>
        </p:grpSpPr>
        <p:sp>
          <p:nvSpPr>
            <p:cNvPr id="206" name="Shape 206"/>
            <p:cNvSpPr/>
            <p:nvPr/>
          </p:nvSpPr>
          <p:spPr>
            <a:xfrm>
              <a:off x="2298700" y="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Person</a:t>
              </a:r>
            </a:p>
          </p:txBody>
        </p:sp>
        <p:sp>
          <p:nvSpPr>
            <p:cNvPr id="207" name="Shape 207"/>
            <p:cNvSpPr/>
            <p:nvPr/>
          </p:nvSpPr>
          <p:spPr>
            <a:xfrm>
              <a:off x="1270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Student</a:t>
              </a:r>
            </a:p>
          </p:txBody>
        </p:sp>
        <p:sp>
          <p:nvSpPr>
            <p:cNvPr id="208" name="Shape 208"/>
            <p:cNvSpPr/>
            <p:nvPr/>
          </p:nvSpPr>
          <p:spPr>
            <a:xfrm>
              <a:off x="228600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Graduate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1396999" y="3809999"/>
              <a:ext cx="2036830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Masters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3556000" y="3809999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PhD</a:t>
              </a:r>
            </a:p>
          </p:txBody>
        </p:sp>
        <p:sp>
          <p:nvSpPr>
            <p:cNvPr id="211" name="Shape 211"/>
            <p:cNvSpPr/>
            <p:nvPr/>
          </p:nvSpPr>
          <p:spPr>
            <a:xfrm flipV="1">
              <a:off x="2352441" y="656603"/>
              <a:ext cx="955034" cy="56917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12" name="Shape 212"/>
            <p:cNvSpPr/>
            <p:nvPr/>
          </p:nvSpPr>
          <p:spPr>
            <a:xfrm flipH="1" flipV="1">
              <a:off x="2350740" y="1905123"/>
              <a:ext cx="940319" cy="56943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13" name="Shape 213"/>
            <p:cNvSpPr/>
            <p:nvPr/>
          </p:nvSpPr>
          <p:spPr>
            <a:xfrm flipH="1" flipV="1">
              <a:off x="3307474" y="3200430"/>
              <a:ext cx="1258084" cy="57560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14" name="Shape 214"/>
            <p:cNvSpPr/>
            <p:nvPr/>
          </p:nvSpPr>
          <p:spPr>
            <a:xfrm flipV="1">
              <a:off x="2355493" y="3200431"/>
              <a:ext cx="951982" cy="57017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15" name="Shape 215"/>
            <p:cNvSpPr/>
            <p:nvPr/>
          </p:nvSpPr>
          <p:spPr>
            <a:xfrm>
              <a:off x="4064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Lärare</a:t>
              </a:r>
            </a:p>
          </p:txBody>
        </p:sp>
        <p:sp>
          <p:nvSpPr>
            <p:cNvPr id="216" name="Shape 216"/>
            <p:cNvSpPr/>
            <p:nvPr/>
          </p:nvSpPr>
          <p:spPr>
            <a:xfrm flipH="1" flipV="1">
              <a:off x="3434474" y="656603"/>
              <a:ext cx="1527554" cy="571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17" name="Shape 217"/>
            <p:cNvSpPr/>
            <p:nvPr/>
          </p:nvSpPr>
          <p:spPr>
            <a:xfrm>
              <a:off x="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B36AE2"/>
                </a:gs>
                <a:gs pos="100000">
                  <a:srgbClr val="773F9B"/>
                </a:gs>
              </a:gsLst>
              <a:lin ang="3324656" scaled="0"/>
            </a:gradFill>
            <a:ln w="38100" cap="flat">
              <a:solidFill>
                <a:srgbClr val="773F9B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kalle</a:t>
              </a:r>
            </a:p>
          </p:txBody>
        </p:sp>
        <p:sp>
          <p:nvSpPr>
            <p:cNvPr id="218" name="Shape 218"/>
            <p:cNvSpPr/>
            <p:nvPr/>
          </p:nvSpPr>
          <p:spPr>
            <a:xfrm flipV="1">
              <a:off x="1033104" y="1930523"/>
              <a:ext cx="1190638" cy="570208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grpSp>
        <p:nvGrpSpPr>
          <p:cNvPr id="223" name="Group 223"/>
          <p:cNvGrpSpPr/>
          <p:nvPr/>
        </p:nvGrpSpPr>
        <p:grpSpPr>
          <a:xfrm>
            <a:off x="1322377" y="2415116"/>
            <a:ext cx="10983059" cy="2959101"/>
            <a:chOff x="0" y="0"/>
            <a:chExt cx="10983057" cy="2959100"/>
          </a:xfrm>
        </p:grpSpPr>
        <p:sp>
          <p:nvSpPr>
            <p:cNvPr id="220" name="Shape 220"/>
            <p:cNvSpPr/>
            <p:nvPr/>
          </p:nvSpPr>
          <p:spPr>
            <a:xfrm>
              <a:off x="372124" y="1101257"/>
              <a:ext cx="10610934" cy="7142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i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exp</a:t>
              </a: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instanceof </a:t>
              </a:r>
              <a:r>
                <a:rPr i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ClassName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0" y="0"/>
              <a:ext cx="10202684" cy="9686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instanceof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runtime-testar om ett objekt är instans av en viss klass. Om uttrycket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0" y="1638300"/>
              <a:ext cx="5461681" cy="1320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är sant så är </a:t>
              </a:r>
              <a:r>
                <a:rPr i="1"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exp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en instans av </a:t>
              </a:r>
              <a:r>
                <a:rPr i="1"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ClassName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eller en instans av någon av </a:t>
              </a:r>
              <a:r>
                <a:rPr i="1"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ClassName</a:t>
              </a:r>
              <a:r>
                <a:rPr i="1" sz="2800">
                  <a:latin typeface="Gill Sans"/>
                  <a:ea typeface="Gill Sans"/>
                  <a:cs typeface="Gill Sans"/>
                  <a:sym typeface="Gill Sans"/>
                </a:rPr>
                <a:t>'s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subklasser.</a:t>
              </a:r>
            </a:p>
          </p:txBody>
        </p:sp>
      </p:grpSp>
      <p:sp>
        <p:nvSpPr>
          <p:cNvPr id="224" name="Shape 224"/>
          <p:cNvSpPr/>
          <p:nvPr/>
        </p:nvSpPr>
        <p:spPr>
          <a:xfrm>
            <a:off x="1322377" y="5958416"/>
            <a:ext cx="4388929" cy="255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Obs.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att det är en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rätt svag test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eftersom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arv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ju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är transitivt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i vårt student-exempel så är en phd en instans av Phd, Graduate, Student, Person och Object.</a:t>
            </a:r>
          </a:p>
        </p:txBody>
      </p:sp>
      <p:sp>
        <p:nvSpPr>
          <p:cNvPr id="225" name="Shape 225"/>
          <p:cNvSpPr/>
          <p:nvPr/>
        </p:nvSpPr>
        <p:spPr>
          <a:xfrm>
            <a:off x="8665633" y="3420886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226" name="Shape 226"/>
          <p:cNvSpPr/>
          <p:nvPr/>
        </p:nvSpPr>
        <p:spPr>
          <a:xfrm flipV="1">
            <a:off x="9744389" y="4091865"/>
            <a:ext cx="1" cy="530410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2"/>
      <p:bldP build="whole" bldLvl="1" animBg="1" rev="0" advAuto="0" spid="22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instanceof</a:t>
            </a:r>
          </a:p>
        </p:txBody>
      </p:sp>
      <p:sp>
        <p:nvSpPr>
          <p:cNvPr id="229" name="Shape 229"/>
          <p:cNvSpPr/>
          <p:nvPr/>
        </p:nvSpPr>
        <p:spPr>
          <a:xfrm>
            <a:off x="5640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(instans av)</a:t>
            </a:r>
          </a:p>
        </p:txBody>
      </p:sp>
      <p:grpSp>
        <p:nvGrpSpPr>
          <p:cNvPr id="243" name="Group 243"/>
          <p:cNvGrpSpPr/>
          <p:nvPr/>
        </p:nvGrpSpPr>
        <p:grpSpPr>
          <a:xfrm>
            <a:off x="6421966" y="4688416"/>
            <a:ext cx="6100830" cy="4395788"/>
            <a:chOff x="0" y="0"/>
            <a:chExt cx="6100828" cy="4395786"/>
          </a:xfrm>
        </p:grpSpPr>
        <p:sp>
          <p:nvSpPr>
            <p:cNvPr id="230" name="Shape 230"/>
            <p:cNvSpPr/>
            <p:nvPr/>
          </p:nvSpPr>
          <p:spPr>
            <a:xfrm>
              <a:off x="2298700" y="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Person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1270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Student</a:t>
              </a:r>
            </a:p>
          </p:txBody>
        </p:sp>
        <p:sp>
          <p:nvSpPr>
            <p:cNvPr id="232" name="Shape 232"/>
            <p:cNvSpPr/>
            <p:nvPr/>
          </p:nvSpPr>
          <p:spPr>
            <a:xfrm>
              <a:off x="228600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Graduate</a:t>
              </a:r>
            </a:p>
          </p:txBody>
        </p:sp>
        <p:sp>
          <p:nvSpPr>
            <p:cNvPr id="233" name="Shape 233"/>
            <p:cNvSpPr/>
            <p:nvPr/>
          </p:nvSpPr>
          <p:spPr>
            <a:xfrm>
              <a:off x="1396999" y="3809999"/>
              <a:ext cx="2036830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Masters</a:t>
              </a:r>
            </a:p>
          </p:txBody>
        </p:sp>
        <p:sp>
          <p:nvSpPr>
            <p:cNvPr id="234" name="Shape 234"/>
            <p:cNvSpPr/>
            <p:nvPr/>
          </p:nvSpPr>
          <p:spPr>
            <a:xfrm>
              <a:off x="3556000" y="3809999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PhD</a:t>
              </a:r>
            </a:p>
          </p:txBody>
        </p:sp>
        <p:sp>
          <p:nvSpPr>
            <p:cNvPr id="235" name="Shape 235"/>
            <p:cNvSpPr/>
            <p:nvPr/>
          </p:nvSpPr>
          <p:spPr>
            <a:xfrm flipV="1">
              <a:off x="2352441" y="656603"/>
              <a:ext cx="955034" cy="56917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36" name="Shape 236"/>
            <p:cNvSpPr/>
            <p:nvPr/>
          </p:nvSpPr>
          <p:spPr>
            <a:xfrm flipH="1" flipV="1">
              <a:off x="2350740" y="1905123"/>
              <a:ext cx="940319" cy="56943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37" name="Shape 237"/>
            <p:cNvSpPr/>
            <p:nvPr/>
          </p:nvSpPr>
          <p:spPr>
            <a:xfrm flipH="1" flipV="1">
              <a:off x="3307474" y="3200430"/>
              <a:ext cx="1258084" cy="57560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38" name="Shape 238"/>
            <p:cNvSpPr/>
            <p:nvPr/>
          </p:nvSpPr>
          <p:spPr>
            <a:xfrm flipV="1">
              <a:off x="2355493" y="3200431"/>
              <a:ext cx="951982" cy="57017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39" name="Shape 239"/>
            <p:cNvSpPr/>
            <p:nvPr/>
          </p:nvSpPr>
          <p:spPr>
            <a:xfrm>
              <a:off x="4064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Lärare</a:t>
              </a:r>
            </a:p>
          </p:txBody>
        </p:sp>
        <p:sp>
          <p:nvSpPr>
            <p:cNvPr id="240" name="Shape 240"/>
            <p:cNvSpPr/>
            <p:nvPr/>
          </p:nvSpPr>
          <p:spPr>
            <a:xfrm flipH="1" flipV="1">
              <a:off x="3434474" y="656603"/>
              <a:ext cx="1527554" cy="571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41" name="Shape 241"/>
            <p:cNvSpPr/>
            <p:nvPr/>
          </p:nvSpPr>
          <p:spPr>
            <a:xfrm>
              <a:off x="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B36AE2"/>
                </a:gs>
                <a:gs pos="100000">
                  <a:srgbClr val="773F9B"/>
                </a:gs>
              </a:gsLst>
              <a:lin ang="3324656" scaled="0"/>
            </a:gradFill>
            <a:ln w="38100" cap="flat">
              <a:solidFill>
                <a:srgbClr val="773F9B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kalle</a:t>
              </a:r>
            </a:p>
          </p:txBody>
        </p:sp>
        <p:sp>
          <p:nvSpPr>
            <p:cNvPr id="242" name="Shape 242"/>
            <p:cNvSpPr/>
            <p:nvPr/>
          </p:nvSpPr>
          <p:spPr>
            <a:xfrm flipV="1">
              <a:off x="1033104" y="1930523"/>
              <a:ext cx="1190638" cy="570208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sp>
        <p:nvSpPr>
          <p:cNvPr id="244" name="Shape 244"/>
          <p:cNvSpPr/>
          <p:nvPr/>
        </p:nvSpPr>
        <p:spPr>
          <a:xfrm>
            <a:off x="678502" y="3008374"/>
            <a:ext cx="10610934" cy="2695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PhD phd = new PhD(...);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Student stud = new Student(...);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Person p = new Student();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if( </a:t>
            </a: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phd instanceof PhD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) ..     // ger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if( </a:t>
            </a: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phd instanceof Student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) .. // ger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if( </a:t>
            </a: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stud instanceof PhD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) ..    // ger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if( </a:t>
            </a: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 instanceof Student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) ..   // ger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5" name="Shape 245"/>
          <p:cNvSpPr/>
          <p:nvPr/>
        </p:nvSpPr>
        <p:spPr>
          <a:xfrm>
            <a:off x="8665633" y="3420886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246" name="Shape 246"/>
          <p:cNvSpPr/>
          <p:nvPr/>
        </p:nvSpPr>
        <p:spPr>
          <a:xfrm flipV="1">
            <a:off x="9744389" y="4091865"/>
            <a:ext cx="1" cy="530410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47" name="Shape 247"/>
          <p:cNvSpPr/>
          <p:nvPr/>
        </p:nvSpPr>
        <p:spPr>
          <a:xfrm>
            <a:off x="661977" y="5958416"/>
            <a:ext cx="5089347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instanceof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används ofta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före en typkonvertering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för att vara säker på att den går bra. Man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kan alltid konvertera "uppåt"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men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inte nedåt utan problem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då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använder man instanceof för att avgöra om det går också nedåt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statisk eller dynamisk typ</a:t>
            </a:r>
          </a:p>
        </p:txBody>
      </p:sp>
      <p:sp>
        <p:nvSpPr>
          <p:cNvPr id="250" name="Shape 250"/>
          <p:cNvSpPr/>
          <p:nvPr/>
        </p:nvSpPr>
        <p:spPr>
          <a:xfrm>
            <a:off x="4751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(static or dynamic type)</a:t>
            </a:r>
          </a:p>
        </p:txBody>
      </p:sp>
      <p:grpSp>
        <p:nvGrpSpPr>
          <p:cNvPr id="264" name="Group 264"/>
          <p:cNvGrpSpPr/>
          <p:nvPr/>
        </p:nvGrpSpPr>
        <p:grpSpPr>
          <a:xfrm>
            <a:off x="6421966" y="4688416"/>
            <a:ext cx="6100830" cy="4395788"/>
            <a:chOff x="0" y="0"/>
            <a:chExt cx="6100828" cy="4395786"/>
          </a:xfrm>
        </p:grpSpPr>
        <p:sp>
          <p:nvSpPr>
            <p:cNvPr id="251" name="Shape 251"/>
            <p:cNvSpPr/>
            <p:nvPr/>
          </p:nvSpPr>
          <p:spPr>
            <a:xfrm>
              <a:off x="2298700" y="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Person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1270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Student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228600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Graduate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1396999" y="3809999"/>
              <a:ext cx="2036830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Masters</a:t>
              </a:r>
            </a:p>
          </p:txBody>
        </p:sp>
        <p:sp>
          <p:nvSpPr>
            <p:cNvPr id="255" name="Shape 255"/>
            <p:cNvSpPr/>
            <p:nvPr/>
          </p:nvSpPr>
          <p:spPr>
            <a:xfrm>
              <a:off x="3556000" y="3809999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PhD</a:t>
              </a:r>
            </a:p>
          </p:txBody>
        </p:sp>
        <p:sp>
          <p:nvSpPr>
            <p:cNvPr id="256" name="Shape 256"/>
            <p:cNvSpPr/>
            <p:nvPr/>
          </p:nvSpPr>
          <p:spPr>
            <a:xfrm flipV="1">
              <a:off x="2352441" y="656603"/>
              <a:ext cx="955034" cy="56917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57" name="Shape 257"/>
            <p:cNvSpPr/>
            <p:nvPr/>
          </p:nvSpPr>
          <p:spPr>
            <a:xfrm flipH="1" flipV="1">
              <a:off x="2350740" y="1905123"/>
              <a:ext cx="940319" cy="56943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58" name="Shape 258"/>
            <p:cNvSpPr/>
            <p:nvPr/>
          </p:nvSpPr>
          <p:spPr>
            <a:xfrm flipH="1" flipV="1">
              <a:off x="3307474" y="3200430"/>
              <a:ext cx="1258084" cy="57560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59" name="Shape 259"/>
            <p:cNvSpPr/>
            <p:nvPr/>
          </p:nvSpPr>
          <p:spPr>
            <a:xfrm flipV="1">
              <a:off x="2355493" y="3200431"/>
              <a:ext cx="951982" cy="57017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60" name="Shape 260"/>
            <p:cNvSpPr/>
            <p:nvPr/>
          </p:nvSpPr>
          <p:spPr>
            <a:xfrm>
              <a:off x="4064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Lärare</a:t>
              </a:r>
            </a:p>
          </p:txBody>
        </p:sp>
        <p:sp>
          <p:nvSpPr>
            <p:cNvPr id="261" name="Shape 261"/>
            <p:cNvSpPr/>
            <p:nvPr/>
          </p:nvSpPr>
          <p:spPr>
            <a:xfrm flipH="1" flipV="1">
              <a:off x="3434474" y="656603"/>
              <a:ext cx="1527554" cy="571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62" name="Shape 262"/>
            <p:cNvSpPr/>
            <p:nvPr/>
          </p:nvSpPr>
          <p:spPr>
            <a:xfrm>
              <a:off x="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B36AE2"/>
                </a:gs>
                <a:gs pos="100000">
                  <a:srgbClr val="773F9B"/>
                </a:gs>
              </a:gsLst>
              <a:lin ang="3324656" scaled="0"/>
            </a:gradFill>
            <a:ln w="38100" cap="flat">
              <a:solidFill>
                <a:srgbClr val="773F9B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kalle</a:t>
              </a:r>
            </a:p>
          </p:txBody>
        </p:sp>
        <p:sp>
          <p:nvSpPr>
            <p:cNvPr id="263" name="Shape 263"/>
            <p:cNvSpPr/>
            <p:nvPr/>
          </p:nvSpPr>
          <p:spPr>
            <a:xfrm flipV="1">
              <a:off x="1033104" y="1930523"/>
              <a:ext cx="1190638" cy="570208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sp>
        <p:nvSpPr>
          <p:cNvPr id="265" name="Shape 265"/>
          <p:cNvSpPr/>
          <p:nvPr/>
        </p:nvSpPr>
        <p:spPr>
          <a:xfrm>
            <a:off x="805502" y="2373374"/>
            <a:ext cx="10610934" cy="3355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Person p;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String svar = </a:t>
            </a:r>
            <a:r>
              <a:rPr i="1" sz="2200">
                <a:latin typeface="Consolas"/>
                <a:ea typeface="Consolas"/>
                <a:cs typeface="Consolas"/>
                <a:sym typeface="Consolas"/>
              </a:rPr>
              <a:t>&lt; läs från användaren &gt;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 (svar.equals(“p”) {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Person(...);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 else if (svar.equals(“l”)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Lärare(...);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 else if (svar.equals(“s”) {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Student(...); 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8665633" y="3420886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267" name="Shape 267"/>
          <p:cNvSpPr/>
          <p:nvPr/>
        </p:nvSpPr>
        <p:spPr>
          <a:xfrm flipV="1">
            <a:off x="9744389" y="4091865"/>
            <a:ext cx="1" cy="530410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68" name="Shape 268"/>
          <p:cNvSpPr/>
          <p:nvPr/>
        </p:nvSpPr>
        <p:spPr>
          <a:xfrm>
            <a:off x="827077" y="5450416"/>
            <a:ext cx="5089347" cy="134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Vad har </a:t>
            </a: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för typ här?</a:t>
            </a:r>
            <a:endParaRPr i="1" sz="2800">
              <a:solidFill>
                <a:srgbClr val="C82506"/>
              </a:solidFill>
              <a:latin typeface="Gill Sans SemiBold"/>
              <a:ea typeface="Gill Sans SemiBold"/>
              <a:cs typeface="Gill Sans SemiBold"/>
              <a:sym typeface="Gill Sans SemiBold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(dvs vad kan vi göra med </a:t>
            </a: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?)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9" name="Shape 269"/>
          <p:cNvSpPr/>
          <p:nvPr/>
        </p:nvSpPr>
        <p:spPr>
          <a:xfrm>
            <a:off x="827077" y="6656916"/>
            <a:ext cx="5089347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har </a:t>
            </a:r>
            <a:r>
              <a:rPr sz="2800" u="sng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statiska typen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endParaRPr sz="2800">
              <a:latin typeface="Gill Sans SemiBold"/>
              <a:ea typeface="Gill Sans SemiBold"/>
              <a:cs typeface="Gill Sans SemiBold"/>
              <a:sym typeface="Gill Sans SemiBold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är allt kompilatorn kan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se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270" name="Shape 270"/>
          <p:cNvSpPr/>
          <p:nvPr/>
        </p:nvSpPr>
        <p:spPr>
          <a:xfrm>
            <a:off x="827077" y="7736416"/>
            <a:ext cx="5089347" cy="176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's </a:t>
            </a:r>
            <a:r>
              <a:rPr sz="2800" u="sng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dynamiska typen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inte känd innan vi kör programmet, men det kommer att vara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Lärare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eller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Student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8" grpId="2"/>
      <p:bldP build="whole" bldLvl="1" animBg="1" rev="0" advAuto="0" spid="269" grpId="3"/>
      <p:bldP build="whole" bldLvl="1" animBg="1" rev="0" advAuto="0" spid="265" grpId="1"/>
      <p:bldP build="whole" bldLvl="1" animBg="1" rev="0" advAuto="0" spid="270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statisk eller dynamisk typ</a:t>
            </a:r>
          </a:p>
        </p:txBody>
      </p:sp>
      <p:sp>
        <p:nvSpPr>
          <p:cNvPr id="273" name="Shape 273"/>
          <p:cNvSpPr/>
          <p:nvPr/>
        </p:nvSpPr>
        <p:spPr>
          <a:xfrm>
            <a:off x="4751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(static or dynamic type)</a:t>
            </a:r>
          </a:p>
        </p:txBody>
      </p:sp>
      <p:grpSp>
        <p:nvGrpSpPr>
          <p:cNvPr id="287" name="Group 287"/>
          <p:cNvGrpSpPr/>
          <p:nvPr/>
        </p:nvGrpSpPr>
        <p:grpSpPr>
          <a:xfrm>
            <a:off x="6421966" y="4688416"/>
            <a:ext cx="6100830" cy="4395788"/>
            <a:chOff x="0" y="0"/>
            <a:chExt cx="6100828" cy="4395786"/>
          </a:xfrm>
        </p:grpSpPr>
        <p:sp>
          <p:nvSpPr>
            <p:cNvPr id="274" name="Shape 274"/>
            <p:cNvSpPr/>
            <p:nvPr/>
          </p:nvSpPr>
          <p:spPr>
            <a:xfrm>
              <a:off x="2298700" y="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Person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1270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Student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228600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Graduate</a:t>
              </a:r>
            </a:p>
          </p:txBody>
        </p:sp>
        <p:sp>
          <p:nvSpPr>
            <p:cNvPr id="277" name="Shape 277"/>
            <p:cNvSpPr/>
            <p:nvPr/>
          </p:nvSpPr>
          <p:spPr>
            <a:xfrm>
              <a:off x="1396999" y="3809999"/>
              <a:ext cx="2036830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Masters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3556000" y="3809999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PhD</a:t>
              </a:r>
            </a:p>
          </p:txBody>
        </p:sp>
        <p:sp>
          <p:nvSpPr>
            <p:cNvPr id="279" name="Shape 279"/>
            <p:cNvSpPr/>
            <p:nvPr/>
          </p:nvSpPr>
          <p:spPr>
            <a:xfrm flipV="1">
              <a:off x="2352441" y="656603"/>
              <a:ext cx="955034" cy="569177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80" name="Shape 280"/>
            <p:cNvSpPr/>
            <p:nvPr/>
          </p:nvSpPr>
          <p:spPr>
            <a:xfrm flipH="1" flipV="1">
              <a:off x="2350740" y="1905123"/>
              <a:ext cx="940319" cy="56943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81" name="Shape 281"/>
            <p:cNvSpPr/>
            <p:nvPr/>
          </p:nvSpPr>
          <p:spPr>
            <a:xfrm flipH="1" flipV="1">
              <a:off x="3307474" y="3200430"/>
              <a:ext cx="1258084" cy="57560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82" name="Shape 282"/>
            <p:cNvSpPr/>
            <p:nvPr/>
          </p:nvSpPr>
          <p:spPr>
            <a:xfrm flipV="1">
              <a:off x="2355493" y="3200431"/>
              <a:ext cx="951982" cy="57017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4064000" y="127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Lärare</a:t>
              </a:r>
            </a:p>
          </p:txBody>
        </p:sp>
        <p:sp>
          <p:nvSpPr>
            <p:cNvPr id="284" name="Shape 284"/>
            <p:cNvSpPr/>
            <p:nvPr/>
          </p:nvSpPr>
          <p:spPr>
            <a:xfrm flipH="1" flipV="1">
              <a:off x="3434474" y="656603"/>
              <a:ext cx="1527554" cy="571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285" name="Shape 285"/>
            <p:cNvSpPr/>
            <p:nvPr/>
          </p:nvSpPr>
          <p:spPr>
            <a:xfrm>
              <a:off x="0" y="2540000"/>
              <a:ext cx="2036829" cy="585788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B36AE2"/>
                </a:gs>
                <a:gs pos="100000">
                  <a:srgbClr val="773F9B"/>
                </a:gs>
              </a:gsLst>
              <a:lin ang="3324656" scaled="0"/>
            </a:gradFill>
            <a:ln w="38100" cap="flat">
              <a:solidFill>
                <a:srgbClr val="773F9B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kalle</a:t>
              </a:r>
            </a:p>
          </p:txBody>
        </p:sp>
        <p:sp>
          <p:nvSpPr>
            <p:cNvPr id="286" name="Shape 286"/>
            <p:cNvSpPr/>
            <p:nvPr/>
          </p:nvSpPr>
          <p:spPr>
            <a:xfrm flipV="1">
              <a:off x="1033104" y="1930523"/>
              <a:ext cx="1190638" cy="570208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sp>
        <p:nvSpPr>
          <p:cNvPr id="288" name="Shape 288"/>
          <p:cNvSpPr/>
          <p:nvPr/>
        </p:nvSpPr>
        <p:spPr>
          <a:xfrm>
            <a:off x="805502" y="2373374"/>
            <a:ext cx="10610934" cy="3355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Person p;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String svar = </a:t>
            </a:r>
            <a:r>
              <a:rPr i="1" sz="2200">
                <a:latin typeface="Consolas"/>
                <a:ea typeface="Consolas"/>
                <a:cs typeface="Consolas"/>
                <a:sym typeface="Consolas"/>
              </a:rPr>
              <a:t>&lt; läs från användaren &gt;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if (svar.equals(“p”) {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Person(...);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 else if (svar.equals(“l”)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Lärare(...);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 else if (svar.equals(“s”) {</a:t>
            </a:r>
            <a:endParaRPr b="1" sz="22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p = new Student(...); 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9" name="Shape 289"/>
          <p:cNvSpPr/>
          <p:nvPr/>
        </p:nvSpPr>
        <p:spPr>
          <a:xfrm>
            <a:off x="8665633" y="3420886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290" name="Shape 290"/>
          <p:cNvSpPr/>
          <p:nvPr/>
        </p:nvSpPr>
        <p:spPr>
          <a:xfrm flipV="1">
            <a:off x="9744389" y="4091865"/>
            <a:ext cx="1" cy="530410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293" name="Group 293"/>
          <p:cNvGrpSpPr/>
          <p:nvPr/>
        </p:nvGrpSpPr>
        <p:grpSpPr>
          <a:xfrm>
            <a:off x="805502" y="5700774"/>
            <a:ext cx="10610934" cy="2619252"/>
            <a:chOff x="0" y="0"/>
            <a:chExt cx="10610932" cy="2619250"/>
          </a:xfrm>
        </p:grpSpPr>
        <p:sp>
          <p:nvSpPr>
            <p:cNvPr id="291" name="Shape 291"/>
            <p:cNvSpPr/>
            <p:nvPr/>
          </p:nvSpPr>
          <p:spPr>
            <a:xfrm>
              <a:off x="0" y="1244600"/>
              <a:ext cx="10610933" cy="13746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if (</a:t>
              </a:r>
              <a:r>
                <a:rPr b="1" sz="22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p instanceOf Student</a:t>
              </a: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) {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  x = </a:t>
              </a: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(Student p)</a:t>
              </a: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.getUniName();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92" name="Shape 292"/>
            <p:cNvSpPr/>
            <p:nvPr/>
          </p:nvSpPr>
          <p:spPr>
            <a:xfrm>
              <a:off x="0" y="0"/>
              <a:ext cx="10610933" cy="13746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…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…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…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sp>
        <p:nvSpPr>
          <p:cNvPr id="294" name="Shape 294"/>
          <p:cNvSpPr/>
          <p:nvPr/>
        </p:nvSpPr>
        <p:spPr>
          <a:xfrm>
            <a:off x="1631354" y="5422196"/>
            <a:ext cx="4882754" cy="1507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60" y="0"/>
                </a:moveTo>
                <a:cubicBezTo>
                  <a:pt x="116" y="0"/>
                  <a:pt x="0" y="377"/>
                  <a:pt x="0" y="841"/>
                </a:cubicBezTo>
                <a:lnTo>
                  <a:pt x="0" y="15545"/>
                </a:lnTo>
                <a:cubicBezTo>
                  <a:pt x="0" y="16009"/>
                  <a:pt x="116" y="16386"/>
                  <a:pt x="260" y="16386"/>
                </a:cubicBezTo>
                <a:lnTo>
                  <a:pt x="3882" y="16386"/>
                </a:lnTo>
                <a:lnTo>
                  <a:pt x="4401" y="21600"/>
                </a:lnTo>
                <a:lnTo>
                  <a:pt x="4921" y="16386"/>
                </a:lnTo>
                <a:lnTo>
                  <a:pt x="21340" y="16386"/>
                </a:lnTo>
                <a:cubicBezTo>
                  <a:pt x="21484" y="16386"/>
                  <a:pt x="21600" y="16009"/>
                  <a:pt x="21600" y="15545"/>
                </a:cubicBezTo>
                <a:lnTo>
                  <a:pt x="21600" y="841"/>
                </a:lnTo>
                <a:cubicBezTo>
                  <a:pt x="21600" y="377"/>
                  <a:pt x="21484" y="0"/>
                  <a:pt x="21340" y="0"/>
                </a:cubicBezTo>
                <a:lnTo>
                  <a:pt x="26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vi kan kolla vad den dynamiska typen är när programmet kör</a:t>
            </a:r>
          </a:p>
        </p:txBody>
      </p:sp>
      <p:sp>
        <p:nvSpPr>
          <p:cNvPr id="295" name="Shape 295"/>
          <p:cNvSpPr/>
          <p:nvPr/>
        </p:nvSpPr>
        <p:spPr>
          <a:xfrm>
            <a:off x="1263054" y="7669302"/>
            <a:ext cx="5619354" cy="1507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130" y="0"/>
                </a:moveTo>
                <a:lnTo>
                  <a:pt x="4680" y="4742"/>
                </a:lnTo>
                <a:lnTo>
                  <a:pt x="226" y="4742"/>
                </a:lnTo>
                <a:cubicBezTo>
                  <a:pt x="101" y="4742"/>
                  <a:pt x="0" y="5119"/>
                  <a:pt x="0" y="5583"/>
                </a:cubicBezTo>
                <a:lnTo>
                  <a:pt x="0" y="20759"/>
                </a:lnTo>
                <a:cubicBezTo>
                  <a:pt x="0" y="21223"/>
                  <a:pt x="101" y="21600"/>
                  <a:pt x="226" y="21600"/>
                </a:cubicBezTo>
                <a:lnTo>
                  <a:pt x="21374" y="21600"/>
                </a:lnTo>
                <a:cubicBezTo>
                  <a:pt x="21499" y="21600"/>
                  <a:pt x="21600" y="21223"/>
                  <a:pt x="21600" y="20759"/>
                </a:cubicBezTo>
                <a:lnTo>
                  <a:pt x="21600" y="5583"/>
                </a:lnTo>
                <a:cubicBezTo>
                  <a:pt x="21600" y="5119"/>
                  <a:pt x="21499" y="4742"/>
                  <a:pt x="21374" y="4742"/>
                </a:cubicBezTo>
                <a:lnTo>
                  <a:pt x="5582" y="4742"/>
                </a:lnTo>
                <a:lnTo>
                  <a:pt x="513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här konverterar vi (den statiska) typen neråt, från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Person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till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Student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3"/>
      <p:bldP build="whole" bldLvl="1" animBg="1" rev="0" advAuto="0" spid="288" grpId="1"/>
      <p:bldP build="whole" bldLvl="1" animBg="1" rev="0" advAuto="0" spid="295" grpId="4"/>
      <p:bldP build="whole" bldLvl="1" animBg="1" rev="0" advAuto="0" spid="29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Quiz</a:t>
            </a:r>
          </a:p>
        </p:txBody>
      </p:sp>
      <p:sp>
        <p:nvSpPr>
          <p:cNvPr id="43" name="Shape 43"/>
          <p:cNvSpPr/>
          <p:nvPr/>
        </p:nvSpPr>
        <p:spPr>
          <a:xfrm>
            <a:off x="1954466" y="2350293"/>
            <a:ext cx="5396793" cy="51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Vad betyder </a:t>
            </a:r>
            <a:r>
              <a:rPr b="1" sz="26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?</a:t>
            </a:r>
          </a:p>
        </p:txBody>
      </p:sp>
      <p:grpSp>
        <p:nvGrpSpPr>
          <p:cNvPr id="46" name="Group 46"/>
          <p:cNvGrpSpPr/>
          <p:nvPr/>
        </p:nvGrpSpPr>
        <p:grpSpPr>
          <a:xfrm>
            <a:off x="1789716" y="3747293"/>
            <a:ext cx="5561543" cy="1778733"/>
            <a:chOff x="0" y="0"/>
            <a:chExt cx="5561542" cy="1778731"/>
          </a:xfrm>
        </p:grpSpPr>
        <p:sp>
          <p:nvSpPr>
            <p:cNvPr id="44" name="Shape 44"/>
            <p:cNvSpPr/>
            <p:nvPr/>
          </p:nvSpPr>
          <p:spPr>
            <a:xfrm>
              <a:off x="164750" y="0"/>
              <a:ext cx="5396793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Varför skriver man </a:t>
              </a:r>
              <a:r>
                <a:rPr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get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-metoder?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0" y="734280"/>
              <a:ext cx="4108302" cy="10444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 public int getPos() {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     return pos;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 }</a:t>
              </a:r>
            </a:p>
          </p:txBody>
        </p:sp>
      </p:grpSp>
      <p:sp>
        <p:nvSpPr>
          <p:cNvPr id="47" name="Shape 47"/>
          <p:cNvSpPr/>
          <p:nvPr/>
        </p:nvSpPr>
        <p:spPr>
          <a:xfrm>
            <a:off x="1954466" y="6287293"/>
            <a:ext cx="8640982" cy="51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Varför deklarerar man oftast variabler som </a:t>
            </a:r>
            <a:r>
              <a:rPr b="1" sz="26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private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?</a:t>
            </a:r>
          </a:p>
        </p:txBody>
      </p:sp>
      <p:sp>
        <p:nvSpPr>
          <p:cNvPr id="48" name="Shape 48"/>
          <p:cNvSpPr/>
          <p:nvPr/>
        </p:nvSpPr>
        <p:spPr>
          <a:xfrm>
            <a:off x="1954466" y="7684293"/>
            <a:ext cx="864098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Vad är en specifikation?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2"/>
      <p:bldP build="whole" bldLvl="1" animBg="1" rev="0" advAuto="0" spid="48" grpId="4"/>
      <p:bldP build="whole" bldLvl="1" animBg="1" rev="0" advAuto="0" spid="43" grpId="1"/>
      <p:bldP build="whole" bldLvl="1" animBg="1" rev="0" advAuto="0" spid="47" grpId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statisk eller dynamisk typ</a:t>
            </a:r>
          </a:p>
        </p:txBody>
      </p:sp>
      <p:sp>
        <p:nvSpPr>
          <p:cNvPr id="298" name="Shape 298"/>
          <p:cNvSpPr/>
          <p:nvPr/>
        </p:nvSpPr>
        <p:spPr>
          <a:xfrm>
            <a:off x="4751377" y="1653116"/>
            <a:ext cx="90900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A6AAA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A6AAA9"/>
                </a:solidFill>
              </a:rPr>
              <a:t>(static or dynamic type)</a:t>
            </a:r>
          </a:p>
        </p:txBody>
      </p:sp>
      <p:sp>
        <p:nvSpPr>
          <p:cNvPr id="299" name="Shape 299"/>
          <p:cNvSpPr/>
          <p:nvPr/>
        </p:nvSpPr>
        <p:spPr>
          <a:xfrm>
            <a:off x="1627177" y="3638550"/>
            <a:ext cx="6875152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statisk typ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typen som kompilern ‘ser’</a:t>
            </a:r>
          </a:p>
        </p:txBody>
      </p:sp>
      <p:sp>
        <p:nvSpPr>
          <p:cNvPr id="300" name="Shape 300"/>
          <p:cNvSpPr/>
          <p:nvPr/>
        </p:nvSpPr>
        <p:spPr>
          <a:xfrm>
            <a:off x="1119508" y="4527550"/>
            <a:ext cx="10718092" cy="92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r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dynamisk typ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typen som objektet egentligen har när programmet körs (beror på situationen)</a:t>
            </a:r>
          </a:p>
        </p:txBody>
      </p:sp>
      <p:sp>
        <p:nvSpPr>
          <p:cNvPr id="301" name="Shape 301"/>
          <p:cNvSpPr/>
          <p:nvPr/>
        </p:nvSpPr>
        <p:spPr>
          <a:xfrm>
            <a:off x="2905644" y="6754283"/>
            <a:ext cx="706962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statisk typen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är alltid samma eller mera abstrakt (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högre upp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) än den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</a:t>
            </a: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dynamiskta typen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9" grpId="1"/>
      <p:bldP build="whole" bldLvl="1" animBg="1" rev="0" advAuto="0" spid="301" grpId="3"/>
      <p:bldP build="whole" bldLvl="1" animBg="1" rev="0" advAuto="0" spid="300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/>
        </p:nvSpPr>
        <p:spPr>
          <a:xfrm>
            <a:off x="1196933" y="2356441"/>
            <a:ext cx="11259759" cy="6657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class PersonDemo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public static void printAll (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Object[]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arr)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for(int i=0; i&lt;arr.length; i++)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  if ( arr[i] != null 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    System.out.println("arr[" + i + "] is " + arr[i].toString());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  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public static void main(String[]args){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Person[] p = new Person[4];</a:t>
            </a:r>
            <a:endParaRPr b="1" sz="22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p[0] = new Person("joe",23);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p[1] = new Student("becky",19,"Chalmers");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p[3] = new Teacher("bob",32,"Uppsala",1);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printAll(p);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if ( p[3] instanceof Teacher ) {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  ((Teacher) p[3]).raise(400);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4" name="Shape 3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Typ kompabilitet 2 (Generisk metod)</a:t>
            </a:r>
          </a:p>
        </p:txBody>
      </p:sp>
      <p:sp>
        <p:nvSpPr>
          <p:cNvPr id="305" name="Shape 305"/>
          <p:cNvSpPr/>
          <p:nvPr/>
        </p:nvSpPr>
        <p:spPr>
          <a:xfrm>
            <a:off x="6944244" y="8151283"/>
            <a:ext cx="687515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Varför fungerar den här koden?</a:t>
            </a:r>
          </a:p>
        </p:txBody>
      </p:sp>
      <p:sp>
        <p:nvSpPr>
          <p:cNvPr id="306" name="Shape 306"/>
          <p:cNvSpPr/>
          <p:nvPr/>
        </p:nvSpPr>
        <p:spPr>
          <a:xfrm>
            <a:off x="3836127" y="6632930"/>
            <a:ext cx="8706248" cy="1143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632" y="0"/>
                </a:moveTo>
                <a:cubicBezTo>
                  <a:pt x="9551" y="0"/>
                  <a:pt x="9486" y="497"/>
                  <a:pt x="9486" y="1109"/>
                </a:cubicBezTo>
                <a:lnTo>
                  <a:pt x="9486" y="2503"/>
                </a:lnTo>
                <a:lnTo>
                  <a:pt x="0" y="4722"/>
                </a:lnTo>
                <a:lnTo>
                  <a:pt x="9486" y="6933"/>
                </a:lnTo>
                <a:lnTo>
                  <a:pt x="9486" y="20491"/>
                </a:lnTo>
                <a:cubicBezTo>
                  <a:pt x="9486" y="21103"/>
                  <a:pt x="9551" y="21600"/>
                  <a:pt x="9632" y="21600"/>
                </a:cubicBezTo>
                <a:lnTo>
                  <a:pt x="21454" y="21600"/>
                </a:lnTo>
                <a:cubicBezTo>
                  <a:pt x="21535" y="21600"/>
                  <a:pt x="21600" y="21103"/>
                  <a:pt x="21600" y="20491"/>
                </a:cubicBezTo>
                <a:lnTo>
                  <a:pt x="21600" y="1109"/>
                </a:lnTo>
                <a:cubicBezTo>
                  <a:pt x="21600" y="497"/>
                  <a:pt x="21535" y="0"/>
                  <a:pt x="21454" y="0"/>
                </a:cubicBezTo>
                <a:lnTo>
                  <a:pt x="963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svar: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Person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 är subklass av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Object 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(alla klasser är det)</a:t>
            </a:r>
          </a:p>
        </p:txBody>
      </p:sp>
      <p:grpSp>
        <p:nvGrpSpPr>
          <p:cNvPr id="309" name="Group 309"/>
          <p:cNvGrpSpPr/>
          <p:nvPr/>
        </p:nvGrpSpPr>
        <p:grpSpPr>
          <a:xfrm>
            <a:off x="4290549" y="3639187"/>
            <a:ext cx="8251826" cy="2884489"/>
            <a:chOff x="-3360340" y="-1452562"/>
            <a:chExt cx="8251825" cy="2884487"/>
          </a:xfrm>
        </p:grpSpPr>
        <p:sp>
          <p:nvSpPr>
            <p:cNvPr id="307" name="Shape 307"/>
            <p:cNvSpPr/>
            <p:nvPr/>
          </p:nvSpPr>
          <p:spPr>
            <a:xfrm>
              <a:off x="-3360341" y="-1452563"/>
              <a:ext cx="8251826" cy="288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8796" y="12096"/>
                  </a:lnTo>
                  <a:lnTo>
                    <a:pt x="8796" y="21160"/>
                  </a:lnTo>
                  <a:cubicBezTo>
                    <a:pt x="8796" y="21403"/>
                    <a:pt x="8865" y="21600"/>
                    <a:pt x="8950" y="21600"/>
                  </a:cubicBezTo>
                  <a:lnTo>
                    <a:pt x="21446" y="21600"/>
                  </a:lnTo>
                  <a:cubicBezTo>
                    <a:pt x="21531" y="21600"/>
                    <a:pt x="21600" y="21403"/>
                    <a:pt x="21600" y="21160"/>
                  </a:cubicBezTo>
                  <a:lnTo>
                    <a:pt x="21600" y="11317"/>
                  </a:lnTo>
                  <a:cubicBezTo>
                    <a:pt x="21600" y="11074"/>
                    <a:pt x="21531" y="10877"/>
                    <a:pt x="21446" y="10877"/>
                  </a:cubicBezTo>
                  <a:lnTo>
                    <a:pt x="9402" y="1087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vi glömde att sätta nånting i </a:t>
              </a:r>
              <a:r>
                <a: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p[2], </a:t>
              </a:r>
              <a:r>
                <a: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men det fungerar för att vi kollar em objektet är null.</a:t>
              </a:r>
            </a:p>
          </p:txBody>
        </p:sp>
        <p:sp>
          <p:nvSpPr>
            <p:cNvPr id="308" name="Shape 308"/>
            <p:cNvSpPr/>
            <p:nvPr/>
          </p:nvSpPr>
          <p:spPr>
            <a:xfrm>
              <a:off x="-782638" y="0"/>
              <a:ext cx="5674123" cy="143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03" y="0"/>
                  </a:moveTo>
                  <a:cubicBezTo>
                    <a:pt x="3079" y="0"/>
                    <a:pt x="2979" y="397"/>
                    <a:pt x="2979" y="886"/>
                  </a:cubicBezTo>
                  <a:lnTo>
                    <a:pt x="2979" y="17775"/>
                  </a:lnTo>
                  <a:lnTo>
                    <a:pt x="0" y="19517"/>
                  </a:lnTo>
                  <a:lnTo>
                    <a:pt x="3035" y="21295"/>
                  </a:lnTo>
                  <a:cubicBezTo>
                    <a:pt x="3076" y="21481"/>
                    <a:pt x="3136" y="21600"/>
                    <a:pt x="3203" y="21600"/>
                  </a:cubicBezTo>
                  <a:lnTo>
                    <a:pt x="21376" y="21600"/>
                  </a:lnTo>
                  <a:cubicBezTo>
                    <a:pt x="21500" y="21600"/>
                    <a:pt x="21600" y="21203"/>
                    <a:pt x="21600" y="20714"/>
                  </a:cubicBezTo>
                  <a:lnTo>
                    <a:pt x="21600" y="886"/>
                  </a:lnTo>
                  <a:cubicBezTo>
                    <a:pt x="21600" y="397"/>
                    <a:pt x="21500" y="0"/>
                    <a:pt x="21376" y="0"/>
                  </a:cubicBezTo>
                  <a:lnTo>
                    <a:pt x="3203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vi glömde att sätta nånting i </a:t>
              </a:r>
              <a:r>
                <a: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p[2], </a:t>
              </a:r>
              <a:r>
                <a: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rPr>
                <a:t>men det fungerar för att vi kollar om objektet är null.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9" grpId="3"/>
      <p:bldP build="whole" bldLvl="1" animBg="1" rev="0" advAuto="0" spid="306" grpId="2"/>
      <p:bldP build="whole" bldLvl="1" animBg="1" rev="0" advAuto="0" spid="30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Typ kompabilitet…</a:t>
            </a:r>
          </a:p>
        </p:txBody>
      </p:sp>
      <p:sp>
        <p:nvSpPr>
          <p:cNvPr id="312" name="Shape 312"/>
          <p:cNvSpPr/>
          <p:nvPr/>
        </p:nvSpPr>
        <p:spPr>
          <a:xfrm>
            <a:off x="1627177" y="2673350"/>
            <a:ext cx="9750446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Om vi har en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Teacher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med ett variabel “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salary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” hur funkar då:</a:t>
            </a:r>
          </a:p>
        </p:txBody>
      </p:sp>
      <p:sp>
        <p:nvSpPr>
          <p:cNvPr id="313" name="Shape 313"/>
          <p:cNvSpPr/>
          <p:nvPr/>
        </p:nvSpPr>
        <p:spPr>
          <a:xfrm>
            <a:off x="1958933" y="3397841"/>
            <a:ext cx="11259759" cy="1374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static boolean earnsMore (Person p1, Person p2) {</a:t>
            </a:r>
            <a:endParaRPr b="1" sz="2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return p1.getSalary() &gt; p2.getSalary();</a:t>
            </a:r>
            <a:endParaRPr b="1" sz="2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2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4" name="Shape 314"/>
          <p:cNvSpPr/>
          <p:nvPr/>
        </p:nvSpPr>
        <p:spPr>
          <a:xfrm>
            <a:off x="1627177" y="4578350"/>
            <a:ext cx="9750446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Fel statisk typ.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Kompilern säger att det inte går.</a:t>
            </a:r>
          </a:p>
        </p:txBody>
      </p:sp>
      <p:grpSp>
        <p:nvGrpSpPr>
          <p:cNvPr id="317" name="Group 317"/>
          <p:cNvGrpSpPr/>
          <p:nvPr/>
        </p:nvGrpSpPr>
        <p:grpSpPr>
          <a:xfrm>
            <a:off x="1627177" y="5340350"/>
            <a:ext cx="11883615" cy="1934043"/>
            <a:chOff x="0" y="0"/>
            <a:chExt cx="11883613" cy="1934042"/>
          </a:xfrm>
        </p:grpSpPr>
        <p:sp>
          <p:nvSpPr>
            <p:cNvPr id="315" name="Shape 315"/>
            <p:cNvSpPr/>
            <p:nvPr/>
          </p:nvSpPr>
          <p:spPr>
            <a:xfrm>
              <a:off x="0" y="0"/>
              <a:ext cx="975044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Men det här fungerar:</a:t>
              </a:r>
            </a:p>
          </p:txBody>
        </p:sp>
        <p:sp>
          <p:nvSpPr>
            <p:cNvPr id="316" name="Shape 316"/>
            <p:cNvSpPr/>
            <p:nvPr/>
          </p:nvSpPr>
          <p:spPr>
            <a:xfrm>
              <a:off x="623855" y="559391"/>
              <a:ext cx="11259759" cy="13746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if (p1 instanceof Teacher &amp;&amp; p2 instanceof Teacher) {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return ((Teacher)p1).getSalary() &gt; ((Teacher)p2).getSalary();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} else { </a:t>
              </a:r>
              <a:r>
                <a:rPr i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vad här?</a:t>
              </a: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}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grpSp>
        <p:nvGrpSpPr>
          <p:cNvPr id="320" name="Group 320"/>
          <p:cNvGrpSpPr/>
          <p:nvPr/>
        </p:nvGrpSpPr>
        <p:grpSpPr>
          <a:xfrm>
            <a:off x="1627177" y="7499350"/>
            <a:ext cx="11591515" cy="1984843"/>
            <a:chOff x="0" y="0"/>
            <a:chExt cx="11591513" cy="1984842"/>
          </a:xfrm>
        </p:grpSpPr>
        <p:sp>
          <p:nvSpPr>
            <p:cNvPr id="318" name="Shape 318"/>
            <p:cNvSpPr/>
            <p:nvPr/>
          </p:nvSpPr>
          <p:spPr>
            <a:xfrm>
              <a:off x="0" y="0"/>
              <a:ext cx="975044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773F9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773F9B"/>
                  </a:solidFill>
                </a:rPr>
                <a:t>Ännu bättre:</a:t>
              </a:r>
            </a:p>
          </p:txBody>
        </p:sp>
        <p:sp>
          <p:nvSpPr>
            <p:cNvPr id="319" name="Shape 319"/>
            <p:cNvSpPr/>
            <p:nvPr/>
          </p:nvSpPr>
          <p:spPr>
            <a:xfrm>
              <a:off x="331755" y="610191"/>
              <a:ext cx="11259759" cy="13746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public static boolean earnsMore (Teacher p1, Teacher p2) {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return p1.getSalary() &gt; p2.getSalary();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"/>
      <p:bldP build="whole" bldLvl="1" animBg="1" rev="0" advAuto="0" spid="317" grpId="2"/>
      <p:bldP build="whole" bldLvl="1" animBg="1" rev="0" advAuto="0" spid="320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Sammanfattning av arv</a:t>
            </a:r>
          </a:p>
        </p:txBody>
      </p:sp>
      <p:sp>
        <p:nvSpPr>
          <p:cNvPr id="323" name="Shape 323"/>
          <p:cNvSpPr/>
          <p:nvPr/>
        </p:nvSpPr>
        <p:spPr>
          <a:xfrm>
            <a:off x="2480733" y="2954866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324" name="Shape 324"/>
          <p:cNvSpPr/>
          <p:nvPr/>
        </p:nvSpPr>
        <p:spPr>
          <a:xfrm>
            <a:off x="1452033" y="4224866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325" name="Shape 325"/>
          <p:cNvSpPr/>
          <p:nvPr/>
        </p:nvSpPr>
        <p:spPr>
          <a:xfrm flipV="1">
            <a:off x="2534475" y="3611469"/>
            <a:ext cx="955033" cy="569178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26" name="Shape 326"/>
          <p:cNvSpPr/>
          <p:nvPr/>
        </p:nvSpPr>
        <p:spPr>
          <a:xfrm>
            <a:off x="5491802" y="2935877"/>
            <a:ext cx="7185373" cy="1226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Person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27" name="Shape 327"/>
          <p:cNvSpPr/>
          <p:nvPr/>
        </p:nvSpPr>
        <p:spPr>
          <a:xfrm>
            <a:off x="5491802" y="4240786"/>
            <a:ext cx="7185373" cy="1226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Student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extends 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…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28" name="Shape 328"/>
          <p:cNvSpPr/>
          <p:nvPr/>
        </p:nvSpPr>
        <p:spPr>
          <a:xfrm>
            <a:off x="4209266" y="2067983"/>
            <a:ext cx="97504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base class = super class = parent class  </a:t>
            </a:r>
          </a:p>
        </p:txBody>
      </p:sp>
      <p:sp>
        <p:nvSpPr>
          <p:cNvPr id="329" name="Shape 329"/>
          <p:cNvSpPr/>
          <p:nvPr/>
        </p:nvSpPr>
        <p:spPr>
          <a:xfrm>
            <a:off x="4209266" y="5433483"/>
            <a:ext cx="975044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derived class = sub class = child class</a:t>
            </a:r>
          </a:p>
        </p:txBody>
      </p:sp>
      <p:sp>
        <p:nvSpPr>
          <p:cNvPr id="330" name="Shape 330"/>
          <p:cNvSpPr/>
          <p:nvPr/>
        </p:nvSpPr>
        <p:spPr>
          <a:xfrm>
            <a:off x="1877324" y="6294498"/>
            <a:ext cx="11684928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”a sub class extends its super class”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Clr>
                <a:srgbClr val="C82506"/>
              </a:buClr>
              <a:buSzPct val="97000"/>
              <a:buChar char="‣"/>
              <a:defRPr sz="1800"/>
            </a:pPr>
            <a:r>
              <a:rPr sz="24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konstruktorer ärvs inte</a:t>
            </a:r>
            <a:endParaRPr sz="24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Clr>
                <a:srgbClr val="C82506"/>
              </a:buClr>
              <a:buSzPct val="97000"/>
              <a:buChar char="‣"/>
              <a:defRPr sz="1800"/>
            </a:pPr>
            <a:r>
              <a:rPr sz="24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privata variabler ”ärvs” men kan inte kommas åt annat än via publika getters.</a:t>
            </a:r>
            <a:endParaRPr sz="24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Clr>
                <a:srgbClr val="C82506"/>
              </a:buClr>
              <a:buSzPct val="97000"/>
              <a:buChar char="‣"/>
              <a:defRPr sz="1800"/>
            </a:pPr>
            <a:r>
              <a:rPr sz="24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privata metoder ärvs inte</a:t>
            </a:r>
            <a:endParaRPr sz="24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en sub klass kan ha nya metoder och variabler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en sub klass kan även överskugga metoder i super klassen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metoden x i superklassen kan kommas åt med super.x()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konstruktorer i super klassen kan man komma åt med super(...)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buSzPct val="97000"/>
              <a:buChar char="‣"/>
              <a:defRPr sz="1800"/>
            </a:pPr>
            <a:r>
              <a:rPr sz="2400">
                <a:latin typeface="Gill Sans"/>
                <a:ea typeface="Gill Sans"/>
                <a:cs typeface="Gill Sans"/>
                <a:sym typeface="Gill Sans"/>
              </a:rPr>
              <a:t>superkonstruktorn måste anropas först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6" grpId="1"/>
      <p:bldP build="whole" bldLvl="1" animBg="1" rev="0" advAuto="0" spid="327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Kortare sammanfattning</a:t>
            </a:r>
          </a:p>
        </p:txBody>
      </p:sp>
      <p:sp>
        <p:nvSpPr>
          <p:cNvPr id="333" name="Shape 333"/>
          <p:cNvSpPr/>
          <p:nvPr/>
        </p:nvSpPr>
        <p:spPr>
          <a:xfrm>
            <a:off x="2480733" y="2954866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334" name="Shape 334"/>
          <p:cNvSpPr/>
          <p:nvPr/>
        </p:nvSpPr>
        <p:spPr>
          <a:xfrm>
            <a:off x="1452033" y="4224866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335" name="Shape 335"/>
          <p:cNvSpPr/>
          <p:nvPr/>
        </p:nvSpPr>
        <p:spPr>
          <a:xfrm flipV="1">
            <a:off x="2534475" y="3611469"/>
            <a:ext cx="955033" cy="569178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36" name="Shape 336"/>
          <p:cNvSpPr/>
          <p:nvPr/>
        </p:nvSpPr>
        <p:spPr>
          <a:xfrm>
            <a:off x="5491802" y="2935877"/>
            <a:ext cx="7185373" cy="1226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Person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7" name="Shape 337"/>
          <p:cNvSpPr/>
          <p:nvPr/>
        </p:nvSpPr>
        <p:spPr>
          <a:xfrm>
            <a:off x="5491802" y="4240786"/>
            <a:ext cx="7185373" cy="1226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Student </a:t>
            </a:r>
            <a:r>
              <a:rPr b="1" sz="20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extends Person</a:t>
            </a: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…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8" name="Shape 338"/>
          <p:cNvSpPr/>
          <p:nvPr/>
        </p:nvSpPr>
        <p:spPr>
          <a:xfrm>
            <a:off x="5083770" y="4641411"/>
            <a:ext cx="5745163" cy="24919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4502" y="0"/>
                </a:moveTo>
                <a:lnTo>
                  <a:pt x="14062" y="11978"/>
                </a:lnTo>
                <a:lnTo>
                  <a:pt x="221" y="11978"/>
                </a:lnTo>
                <a:cubicBezTo>
                  <a:pt x="99" y="11978"/>
                  <a:pt x="0" y="12206"/>
                  <a:pt x="0" y="12487"/>
                </a:cubicBezTo>
                <a:lnTo>
                  <a:pt x="0" y="21091"/>
                </a:lnTo>
                <a:cubicBezTo>
                  <a:pt x="0" y="21372"/>
                  <a:pt x="99" y="21600"/>
                  <a:pt x="221" y="21600"/>
                </a:cubicBezTo>
                <a:lnTo>
                  <a:pt x="21379" y="21600"/>
                </a:lnTo>
                <a:cubicBezTo>
                  <a:pt x="21501" y="21600"/>
                  <a:pt x="21600" y="21372"/>
                  <a:pt x="21600" y="21091"/>
                </a:cubicBezTo>
                <a:lnTo>
                  <a:pt x="21600" y="12487"/>
                </a:lnTo>
                <a:cubicBezTo>
                  <a:pt x="21600" y="12206"/>
                  <a:pt x="21501" y="11978"/>
                  <a:pt x="21379" y="11978"/>
                </a:cubicBezTo>
                <a:lnTo>
                  <a:pt x="14944" y="11978"/>
                </a:lnTo>
                <a:lnTo>
                  <a:pt x="1450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är ett enkelt sätt att “</a:t>
            </a:r>
            <a:r>
              <a:rPr b="1" i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importera all kod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” från en annan klass, i detta fall Person</a:t>
            </a:r>
          </a:p>
        </p:txBody>
      </p:sp>
      <p:sp>
        <p:nvSpPr>
          <p:cNvPr id="339" name="Shape 339"/>
          <p:cNvSpPr/>
          <p:nvPr/>
        </p:nvSpPr>
        <p:spPr>
          <a:xfrm>
            <a:off x="5083770" y="7293330"/>
            <a:ext cx="5745030" cy="11099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0458"/>
                </a:moveTo>
                <a:lnTo>
                  <a:pt x="0" y="1142"/>
                </a:lnTo>
                <a:cubicBezTo>
                  <a:pt x="0" y="511"/>
                  <a:pt x="99" y="0"/>
                  <a:pt x="221" y="0"/>
                </a:cubicBezTo>
                <a:lnTo>
                  <a:pt x="21379" y="0"/>
                </a:lnTo>
                <a:cubicBezTo>
                  <a:pt x="21501" y="0"/>
                  <a:pt x="21600" y="511"/>
                  <a:pt x="21600" y="1142"/>
                </a:cubicBezTo>
                <a:lnTo>
                  <a:pt x="21600" y="20458"/>
                </a:lnTo>
                <a:cubicBezTo>
                  <a:pt x="21600" y="21089"/>
                  <a:pt x="21501" y="21600"/>
                  <a:pt x="21379" y="21600"/>
                </a:cubicBezTo>
                <a:lnTo>
                  <a:pt x="221" y="21600"/>
                </a:lnTo>
                <a:cubicBezTo>
                  <a:pt x="99" y="21600"/>
                  <a:pt x="0" y="21089"/>
                  <a:pt x="0" y="20458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b="1" i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Obs.</a:t>
            </a:r>
            <a:r>
              <a:rPr sz="2400">
                <a:solidFill>
                  <a:srgbClr val="FFFFFF"/>
                </a:solidFill>
              </a:rPr>
              <a:t> man </a:t>
            </a:r>
            <a:r>
              <a:rPr i="1" sz="2400">
                <a:solidFill>
                  <a:srgbClr val="FFFFFF"/>
                </a:solidFill>
              </a:rPr>
              <a:t>kommer inte</a:t>
            </a:r>
            <a:r>
              <a:rPr sz="2400">
                <a:solidFill>
                  <a:srgbClr val="FFFFFF"/>
                </a:solidFill>
              </a:rPr>
              <a:t> åt saker </a:t>
            </a:r>
            <a:endParaRPr sz="2400">
              <a:solidFill>
                <a:srgbClr val="FFFFFF"/>
              </a:solidFill>
            </a:endParaRPr>
          </a:p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som är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private</a:t>
            </a:r>
            <a:r>
              <a:rPr sz="2400">
                <a:solidFill>
                  <a:srgbClr val="FFFFFF"/>
                </a:solidFill>
              </a:rPr>
              <a:t> i Person.</a:t>
            </a:r>
          </a:p>
        </p:txBody>
      </p:sp>
      <p:sp>
        <p:nvSpPr>
          <p:cNvPr id="340" name="Shape 340"/>
          <p:cNvSpPr/>
          <p:nvPr/>
        </p:nvSpPr>
        <p:spPr>
          <a:xfrm>
            <a:off x="4209266" y="87566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Fundera: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vad kan man 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inte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implementera med arv?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7" grpId="2"/>
      <p:bldP build="whole" bldLvl="1" animBg="1" rev="0" advAuto="0" spid="340" grpId="5"/>
      <p:bldP build="whole" bldLvl="1" animBg="1" rev="0" advAuto="0" spid="336" grpId="1"/>
      <p:bldP build="whole" bldLvl="1" animBg="1" rev="0" advAuto="0" spid="339" grpId="4"/>
      <p:bldP build="whole" bldLvl="1" animBg="1" rev="0" advAuto="0" spid="338" grpId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Frågor</a:t>
            </a:r>
          </a:p>
        </p:txBody>
      </p:sp>
      <p:sp>
        <p:nvSpPr>
          <p:cNvPr id="343" name="Shape 343"/>
          <p:cNvSpPr/>
          <p:nvPr/>
        </p:nvSpPr>
        <p:spPr>
          <a:xfrm>
            <a:off x="2651399" y="2508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Fundera: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vad kan man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inte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implementera med arv?</a:t>
            </a:r>
          </a:p>
        </p:txBody>
      </p:sp>
      <p:sp>
        <p:nvSpPr>
          <p:cNvPr id="344" name="Shape 344"/>
          <p:cNvSpPr/>
          <p:nvPr/>
        </p:nvSpPr>
        <p:spPr>
          <a:xfrm>
            <a:off x="2651399" y="3651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DE6A10"/>
                </a:solidFill>
                <a:latin typeface="Gill Sans"/>
                <a:ea typeface="Gill Sans"/>
                <a:cs typeface="Gill Sans"/>
                <a:sym typeface="Gill Sans"/>
              </a:rPr>
              <a:t>Vad är en </a:t>
            </a:r>
            <a:r>
              <a:rPr sz="2800">
                <a:solidFill>
                  <a:srgbClr val="DE6A1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superklass</a:t>
            </a:r>
            <a:r>
              <a:rPr sz="2800">
                <a:solidFill>
                  <a:srgbClr val="DE6A10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</a:p>
        </p:txBody>
      </p:sp>
      <p:sp>
        <p:nvSpPr>
          <p:cNvPr id="345" name="Shape 345"/>
          <p:cNvSpPr/>
          <p:nvPr/>
        </p:nvSpPr>
        <p:spPr>
          <a:xfrm>
            <a:off x="2651399" y="4413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DE6A10"/>
                </a:solidFill>
                <a:latin typeface="Gill Sans"/>
                <a:ea typeface="Gill Sans"/>
                <a:cs typeface="Gill Sans"/>
                <a:sym typeface="Gill Sans"/>
              </a:rPr>
              <a:t>Vad är en </a:t>
            </a:r>
            <a:r>
              <a:rPr sz="2800">
                <a:solidFill>
                  <a:srgbClr val="DE6A1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subklass</a:t>
            </a:r>
            <a:r>
              <a:rPr sz="2800">
                <a:solidFill>
                  <a:srgbClr val="DE6A10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</a:p>
        </p:txBody>
      </p:sp>
      <p:sp>
        <p:nvSpPr>
          <p:cNvPr id="346" name="Shape 346"/>
          <p:cNvSpPr/>
          <p:nvPr/>
        </p:nvSpPr>
        <p:spPr>
          <a:xfrm>
            <a:off x="2651399" y="5556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Vad är skillnaden mellan 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statisk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och 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dynamisk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typ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</a:p>
        </p:txBody>
      </p:sp>
      <p:sp>
        <p:nvSpPr>
          <p:cNvPr id="347" name="Shape 347"/>
          <p:cNvSpPr/>
          <p:nvPr/>
        </p:nvSpPr>
        <p:spPr>
          <a:xfrm>
            <a:off x="2651399" y="6318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På vilket sätt </a:t>
            </a: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konverterar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man mellan dem?</a:t>
            </a:r>
          </a:p>
        </p:txBody>
      </p:sp>
      <p:sp>
        <p:nvSpPr>
          <p:cNvPr id="348" name="Shape 348"/>
          <p:cNvSpPr/>
          <p:nvPr/>
        </p:nvSpPr>
        <p:spPr>
          <a:xfrm>
            <a:off x="2651399" y="7461250"/>
            <a:ext cx="975044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Kan arv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söndra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superklasser?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8" grpId="5"/>
      <p:bldP build="whole" bldLvl="1" animBg="1" rev="0" advAuto="0" spid="344" grpId="1"/>
      <p:bldP build="whole" bldLvl="1" animBg="1" rev="0" advAuto="0" spid="345" grpId="2"/>
      <p:bldP build="whole" bldLvl="1" animBg="1" rev="0" advAuto="0" spid="346" grpId="3"/>
      <p:bldP build="whole" bldLvl="1" animBg="1" rev="0" advAuto="0" spid="347" grpId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/>
          <p:nvPr/>
        </p:nvSpPr>
        <p:spPr>
          <a:xfrm>
            <a:off x="63500" y="2857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UML</a:t>
            </a:r>
          </a:p>
        </p:txBody>
      </p:sp>
      <p:sp>
        <p:nvSpPr>
          <p:cNvPr id="351" name="Shape 351"/>
          <p:cNvSpPr/>
          <p:nvPr/>
        </p:nvSpPr>
        <p:spPr>
          <a:xfrm>
            <a:off x="1627177" y="4747683"/>
            <a:ext cx="9750446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Ni behöver inte kunna mycket UML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men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ni ska vet vad det är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ni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ska kunna skissa enkla saker i UML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614" y="507920"/>
            <a:ext cx="5943341" cy="8780712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55934" y="451509"/>
            <a:ext cx="5794220" cy="8560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4614" y="634920"/>
            <a:ext cx="5742344" cy="8483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63000" y="507920"/>
            <a:ext cx="5742344" cy="84837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961" y="416135"/>
            <a:ext cx="5871263" cy="8566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20576" y="566221"/>
            <a:ext cx="5871263" cy="85666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2656258" y="3226889"/>
            <a:ext cx="7286098" cy="2365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arv (</a:t>
            </a:r>
            <a:r>
              <a:rPr sz="2500">
                <a:latin typeface="Consolas"/>
                <a:ea typeface="Consolas"/>
                <a:cs typeface="Consolas"/>
                <a:sym typeface="Consolas"/>
              </a:rPr>
              <a:t>extends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30729" indent="-330729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Object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30729" indent="-330729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500">
                <a:latin typeface="Consolas"/>
                <a:ea typeface="Consolas"/>
                <a:cs typeface="Consolas"/>
                <a:sym typeface="Consolas"/>
              </a:rPr>
              <a:t>instanceof</a:t>
            </a:r>
            <a:endParaRPr sz="2500">
              <a:latin typeface="Consolas"/>
              <a:ea typeface="Consolas"/>
              <a:cs typeface="Consolas"/>
              <a:sym typeface="Consola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lite UML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2465377" y="2583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Läsanvisning: kap 10 och lite 15;  för nästa gång: kap 10 och 11</a:t>
            </a:r>
          </a:p>
        </p:txBody>
      </p:sp>
      <p:sp>
        <p:nvSpPr>
          <p:cNvPr id="52" name="Shape 5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Idag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4" name="Group 364"/>
          <p:cNvGrpSpPr/>
          <p:nvPr/>
        </p:nvGrpSpPr>
        <p:grpSpPr>
          <a:xfrm>
            <a:off x="457873" y="416135"/>
            <a:ext cx="12089053" cy="8541316"/>
            <a:chOff x="0" y="0"/>
            <a:chExt cx="12089052" cy="8541315"/>
          </a:xfrm>
        </p:grpSpPr>
        <p:pic>
          <p:nvPicPr>
            <p:cNvPr id="362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853915" cy="85413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3" name="pasted-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235139" y="0"/>
              <a:ext cx="5853914" cy="85413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3284" y="540281"/>
            <a:ext cx="5630943" cy="5852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Idén med arv (inheritance)</a:t>
            </a:r>
          </a:p>
        </p:txBody>
      </p:sp>
      <p:sp>
        <p:nvSpPr>
          <p:cNvPr id="55" name="Shape 55"/>
          <p:cNvSpPr/>
          <p:nvPr/>
        </p:nvSpPr>
        <p:spPr>
          <a:xfrm>
            <a:off x="2530200" y="3196960"/>
            <a:ext cx="816274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 Java kan klasser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ärva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egenskaper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från en annan klass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Idén med arv (inheritance)</a:t>
            </a:r>
          </a:p>
        </p:txBody>
      </p:sp>
      <p:sp>
        <p:nvSpPr>
          <p:cNvPr id="58" name="Shape 58"/>
          <p:cNvSpPr/>
          <p:nvPr/>
        </p:nvSpPr>
        <p:spPr>
          <a:xfrm>
            <a:off x="5087133" y="3645693"/>
            <a:ext cx="816274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metoder och variabler</a:t>
            </a:r>
          </a:p>
        </p:txBody>
      </p:sp>
      <p:sp>
        <p:nvSpPr>
          <p:cNvPr id="59" name="Shape 59"/>
          <p:cNvSpPr/>
          <p:nvPr/>
        </p:nvSpPr>
        <p:spPr>
          <a:xfrm>
            <a:off x="2530200" y="3196960"/>
            <a:ext cx="816274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 Java kan klasser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ärva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trike="sngStrike" sz="2800">
                <a:latin typeface="Gill Sans"/>
                <a:ea typeface="Gill Sans"/>
                <a:cs typeface="Gill Sans"/>
                <a:sym typeface="Gill Sans"/>
              </a:rPr>
              <a:t>egenskaper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från en annan klass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60" name="Shape 60"/>
          <p:cNvSpPr/>
          <p:nvPr/>
        </p:nvSpPr>
        <p:spPr>
          <a:xfrm>
            <a:off x="2530200" y="4720960"/>
            <a:ext cx="816274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 Java kan klasser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ärva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 u="sng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kod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från en annan klass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61" name="Shape 61"/>
          <p:cNvSpPr/>
          <p:nvPr/>
        </p:nvSpPr>
        <p:spPr>
          <a:xfrm>
            <a:off x="2530200" y="7006959"/>
            <a:ext cx="816274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Man slipper att skriva samma kod flera gånger.</a:t>
            </a:r>
          </a:p>
        </p:txBody>
      </p:sp>
      <p:sp>
        <p:nvSpPr>
          <p:cNvPr id="62" name="Shape 62"/>
          <p:cNvSpPr/>
          <p:nvPr/>
        </p:nvSpPr>
        <p:spPr>
          <a:xfrm>
            <a:off x="3927200" y="7641959"/>
            <a:ext cx="816274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… och dessutom vet Java att klasserna är relaterade.</a:t>
            </a:r>
          </a:p>
        </p:txBody>
      </p:sp>
      <p:sp>
        <p:nvSpPr>
          <p:cNvPr id="63" name="Shape 63"/>
          <p:cNvSpPr/>
          <p:nvPr/>
        </p:nvSpPr>
        <p:spPr>
          <a:xfrm>
            <a:off x="3165200" y="8048359"/>
            <a:ext cx="816274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defRPr i="1"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(dvs typ kompatibla)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5"/>
      <p:bldP build="whole" bldLvl="1" animBg="1" rev="0" advAuto="0" spid="60" grpId="2"/>
      <p:bldP build="whole" bldLvl="1" animBg="1" rev="0" advAuto="0" spid="61" grpId="3"/>
      <p:bldP build="whole" bldLvl="1" animBg="1" rev="0" advAuto="0" spid="62" grpId="4"/>
      <p:bldP build="whole" bldLvl="1" animBg="1" rev="0" advAuto="0" spid="5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Arv (inheritance)</a:t>
            </a:r>
          </a:p>
        </p:txBody>
      </p:sp>
      <p:sp>
        <p:nvSpPr>
          <p:cNvPr id="66" name="Shape 66"/>
          <p:cNvSpPr/>
          <p:nvPr/>
        </p:nvSpPr>
        <p:spPr>
          <a:xfrm>
            <a:off x="2548466" y="393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67" name="Shape 67"/>
          <p:cNvSpPr/>
          <p:nvPr/>
        </p:nvSpPr>
        <p:spPr>
          <a:xfrm>
            <a:off x="1519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68" name="Shape 68"/>
          <p:cNvSpPr/>
          <p:nvPr/>
        </p:nvSpPr>
        <p:spPr>
          <a:xfrm>
            <a:off x="1519766" y="2666999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69" name="Shape 69"/>
          <p:cNvSpPr/>
          <p:nvPr/>
        </p:nvSpPr>
        <p:spPr>
          <a:xfrm>
            <a:off x="2535766" y="647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Graduate</a:t>
            </a:r>
          </a:p>
        </p:txBody>
      </p:sp>
      <p:sp>
        <p:nvSpPr>
          <p:cNvPr id="70" name="Shape 70"/>
          <p:cNvSpPr/>
          <p:nvPr/>
        </p:nvSpPr>
        <p:spPr>
          <a:xfrm>
            <a:off x="1646766" y="7746999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Masters</a:t>
            </a:r>
          </a:p>
        </p:txBody>
      </p:sp>
      <p:sp>
        <p:nvSpPr>
          <p:cNvPr id="71" name="Shape 71"/>
          <p:cNvSpPr/>
          <p:nvPr/>
        </p:nvSpPr>
        <p:spPr>
          <a:xfrm>
            <a:off x="3805766" y="7746999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PhD</a:t>
            </a:r>
          </a:p>
        </p:txBody>
      </p:sp>
      <p:sp>
        <p:nvSpPr>
          <p:cNvPr id="72" name="Shape 72"/>
          <p:cNvSpPr/>
          <p:nvPr/>
        </p:nvSpPr>
        <p:spPr>
          <a:xfrm flipH="1" flipV="1">
            <a:off x="2598523" y="3337979"/>
            <a:ext cx="944714" cy="562122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3" name="Shape 73"/>
          <p:cNvSpPr/>
          <p:nvPr/>
        </p:nvSpPr>
        <p:spPr>
          <a:xfrm flipV="1">
            <a:off x="2602208" y="4593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4" name="Shape 74"/>
          <p:cNvSpPr/>
          <p:nvPr/>
        </p:nvSpPr>
        <p:spPr>
          <a:xfrm flipH="1" flipV="1">
            <a:off x="2600507" y="5842123"/>
            <a:ext cx="940319" cy="56943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5" name="Shape 75"/>
          <p:cNvSpPr/>
          <p:nvPr/>
        </p:nvSpPr>
        <p:spPr>
          <a:xfrm flipH="1" flipV="1">
            <a:off x="3557241" y="7137430"/>
            <a:ext cx="1258083" cy="575608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6" name="Shape 76"/>
          <p:cNvSpPr/>
          <p:nvPr/>
        </p:nvSpPr>
        <p:spPr>
          <a:xfrm flipV="1">
            <a:off x="2605260" y="7137431"/>
            <a:ext cx="951982" cy="570173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7" name="Shape 77"/>
          <p:cNvSpPr/>
          <p:nvPr/>
        </p:nvSpPr>
        <p:spPr>
          <a:xfrm>
            <a:off x="4313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Lärare</a:t>
            </a:r>
          </a:p>
        </p:txBody>
      </p:sp>
      <p:sp>
        <p:nvSpPr>
          <p:cNvPr id="78" name="Shape 78"/>
          <p:cNvSpPr/>
          <p:nvPr/>
        </p:nvSpPr>
        <p:spPr>
          <a:xfrm flipH="1" flipV="1">
            <a:off x="3684240" y="4593603"/>
            <a:ext cx="1527554" cy="571002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9" name="Shape 79"/>
          <p:cNvSpPr/>
          <p:nvPr/>
        </p:nvSpPr>
        <p:spPr>
          <a:xfrm>
            <a:off x="249766" y="647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B36AE2"/>
              </a:gs>
              <a:gs pos="100000">
                <a:srgbClr val="773F9B"/>
              </a:gs>
            </a:gsLst>
            <a:lin ang="3324656"/>
          </a:gradFill>
          <a:ln w="38100">
            <a:solidFill>
              <a:srgbClr val="773F9B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kalle</a:t>
            </a:r>
          </a:p>
        </p:txBody>
      </p:sp>
      <p:sp>
        <p:nvSpPr>
          <p:cNvPr id="80" name="Shape 80"/>
          <p:cNvSpPr/>
          <p:nvPr/>
        </p:nvSpPr>
        <p:spPr>
          <a:xfrm flipV="1">
            <a:off x="1282871" y="5867523"/>
            <a:ext cx="1190637" cy="570208"/>
          </a:xfrm>
          <a:prstGeom prst="line">
            <a:avLst/>
          </a:prstGeom>
          <a:ln w="38100">
            <a:solidFill>
              <a:srgbClr val="773F9B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81" name="Shape 81"/>
          <p:cNvSpPr/>
          <p:nvPr/>
        </p:nvSpPr>
        <p:spPr>
          <a:xfrm>
            <a:off x="7627133" y="2045493"/>
            <a:ext cx="3835156" cy="13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Mycket av det vi vet om </a:t>
            </a:r>
            <a:r>
              <a:rPr sz="2800">
                <a:solidFill>
                  <a:srgbClr val="B36AE2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kalle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har med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studenter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personer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att göra.</a:t>
            </a:r>
          </a:p>
        </p:txBody>
      </p:sp>
      <p:sp>
        <p:nvSpPr>
          <p:cNvPr id="82" name="Shape 82"/>
          <p:cNvSpPr/>
          <p:nvPr/>
        </p:nvSpPr>
        <p:spPr>
          <a:xfrm>
            <a:off x="7627133" y="3484827"/>
            <a:ext cx="3835156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Student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en “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specialiserad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” </a:t>
            </a:r>
            <a:r>
              <a:rPr sz="2800">
                <a:latin typeface="Gill Sans SemiBold"/>
                <a:ea typeface="Gill Sans SemiBold"/>
                <a:cs typeface="Gill Sans SemiBold"/>
                <a:sym typeface="Gill Sans SemiBold"/>
              </a:rPr>
              <a:t>Person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83" name="Shape 83"/>
          <p:cNvSpPr/>
          <p:nvPr/>
        </p:nvSpPr>
        <p:spPr>
          <a:xfrm>
            <a:off x="7627133" y="4687093"/>
            <a:ext cx="383515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Klasser organiseras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i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trädliknande strukturer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84" name="Shape 84"/>
          <p:cNvSpPr/>
          <p:nvPr/>
        </p:nvSpPr>
        <p:spPr>
          <a:xfrm>
            <a:off x="7627133" y="5864334"/>
            <a:ext cx="4865906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Utgående från en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förälderklass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("superklass”)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skapar man en ny klass, en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barnklass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("subklass”)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som ärver alla egenskaper (tillstånd och beteende)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från superklassen som i sin tur ärver från sin superklass.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45669" y="9049479"/>
            <a:ext cx="6986208" cy="384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class Student </a:t>
            </a:r>
            <a:r>
              <a:rPr b="1" sz="22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extends Person</a:t>
            </a:r>
            <a:r>
              <a:rPr b="1" sz="22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{ ... }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" grpId="5"/>
      <p:bldP build="whole" bldLvl="1" animBg="1" rev="0" advAuto="0" spid="82" grpId="2"/>
      <p:bldP build="whole" bldLvl="1" animBg="1" rev="0" advAuto="0" spid="84" grpId="4"/>
      <p:bldP build="whole" bldLvl="1" animBg="1" rev="0" advAuto="0" spid="83" grpId="3"/>
      <p:bldP build="whole" bldLvl="1" animBg="1" rev="0" advAuto="0" spid="8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Multipelt arv finns i verkligheten</a:t>
            </a:r>
          </a:p>
        </p:txBody>
      </p:sp>
      <p:sp>
        <p:nvSpPr>
          <p:cNvPr id="88" name="Shape 88"/>
          <p:cNvSpPr/>
          <p:nvPr/>
        </p:nvSpPr>
        <p:spPr>
          <a:xfrm>
            <a:off x="2548466" y="393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89" name="Shape 89"/>
          <p:cNvSpPr/>
          <p:nvPr/>
        </p:nvSpPr>
        <p:spPr>
          <a:xfrm>
            <a:off x="1519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90" name="Shape 90"/>
          <p:cNvSpPr/>
          <p:nvPr/>
        </p:nvSpPr>
        <p:spPr>
          <a:xfrm>
            <a:off x="1519766" y="2666999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91" name="Shape 91"/>
          <p:cNvSpPr/>
          <p:nvPr/>
        </p:nvSpPr>
        <p:spPr>
          <a:xfrm flipH="1" flipV="1">
            <a:off x="2598523" y="3337979"/>
            <a:ext cx="944714" cy="562122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2" name="Shape 92"/>
          <p:cNvSpPr/>
          <p:nvPr/>
        </p:nvSpPr>
        <p:spPr>
          <a:xfrm flipV="1">
            <a:off x="2602208" y="4593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3" name="Shape 93"/>
          <p:cNvSpPr/>
          <p:nvPr/>
        </p:nvSpPr>
        <p:spPr>
          <a:xfrm>
            <a:off x="3805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Lärare</a:t>
            </a:r>
          </a:p>
        </p:txBody>
      </p:sp>
      <p:sp>
        <p:nvSpPr>
          <p:cNvPr id="94" name="Shape 94"/>
          <p:cNvSpPr/>
          <p:nvPr/>
        </p:nvSpPr>
        <p:spPr>
          <a:xfrm flipH="1" flipV="1">
            <a:off x="3684240" y="4593603"/>
            <a:ext cx="1077961" cy="525559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5" name="Shape 95"/>
          <p:cNvSpPr/>
          <p:nvPr/>
        </p:nvSpPr>
        <p:spPr>
          <a:xfrm flipH="1" flipV="1">
            <a:off x="4886507" y="5867523"/>
            <a:ext cx="1110444" cy="517874"/>
          </a:xfrm>
          <a:prstGeom prst="line">
            <a:avLst/>
          </a:prstGeom>
          <a:ln w="38100">
            <a:solidFill>
              <a:srgbClr val="773F9B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6" name="Shape 96"/>
          <p:cNvSpPr/>
          <p:nvPr/>
        </p:nvSpPr>
        <p:spPr>
          <a:xfrm>
            <a:off x="4948766" y="647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B36AE2"/>
              </a:gs>
              <a:gs pos="100000">
                <a:srgbClr val="773F9B"/>
              </a:gs>
            </a:gsLst>
            <a:lin ang="3324656"/>
          </a:gradFill>
          <a:ln w="38100">
            <a:solidFill>
              <a:srgbClr val="773F9B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magnus</a:t>
            </a:r>
          </a:p>
        </p:txBody>
      </p:sp>
      <p:grpSp>
        <p:nvGrpSpPr>
          <p:cNvPr id="100" name="Group 100"/>
          <p:cNvGrpSpPr/>
          <p:nvPr/>
        </p:nvGrpSpPr>
        <p:grpSpPr>
          <a:xfrm>
            <a:off x="4065240" y="4619003"/>
            <a:ext cx="3936356" cy="1753352"/>
            <a:chOff x="0" y="0"/>
            <a:chExt cx="3936354" cy="1753351"/>
          </a:xfrm>
        </p:grpSpPr>
        <p:sp>
          <p:nvSpPr>
            <p:cNvPr id="97" name="Shape 97"/>
            <p:cNvSpPr/>
            <p:nvPr/>
          </p:nvSpPr>
          <p:spPr>
            <a:xfrm>
              <a:off x="1899525" y="587996"/>
              <a:ext cx="2036830" cy="585789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Forskare</a:t>
              </a:r>
            </a:p>
          </p:txBody>
        </p:sp>
        <p:sp>
          <p:nvSpPr>
            <p:cNvPr id="98" name="Shape 98"/>
            <p:cNvSpPr/>
            <p:nvPr/>
          </p:nvSpPr>
          <p:spPr>
            <a:xfrm flipH="1" flipV="1">
              <a:off x="-1" y="0"/>
              <a:ext cx="2758330" cy="515624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99" name="Shape 99"/>
            <p:cNvSpPr/>
            <p:nvPr/>
          </p:nvSpPr>
          <p:spPr>
            <a:xfrm flipV="1">
              <a:off x="2006322" y="1248519"/>
              <a:ext cx="745345" cy="504833"/>
            </a:xfrm>
            <a:prstGeom prst="line">
              <a:avLst/>
            </a:prstGeom>
            <a:noFill/>
            <a:ln w="38100" cap="flat">
              <a:solidFill>
                <a:srgbClr val="773F9B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grpSp>
        <p:nvGrpSpPr>
          <p:cNvPr id="105" name="Group 105"/>
          <p:cNvGrpSpPr/>
          <p:nvPr/>
        </p:nvGrpSpPr>
        <p:grpSpPr>
          <a:xfrm>
            <a:off x="2979522" y="3376079"/>
            <a:ext cx="5022073" cy="1759464"/>
            <a:chOff x="0" y="0"/>
            <a:chExt cx="5022071" cy="1759463"/>
          </a:xfrm>
        </p:grpSpPr>
        <p:sp>
          <p:nvSpPr>
            <p:cNvPr id="101" name="Shape 101"/>
            <p:cNvSpPr/>
            <p:nvPr/>
          </p:nvSpPr>
          <p:spPr>
            <a:xfrm>
              <a:off x="2985243" y="560920"/>
              <a:ext cx="2036829" cy="585789"/>
            </a:xfrm>
            <a:prstGeom prst="roundRect">
              <a:avLst>
                <a:gd name="adj" fmla="val 22095"/>
              </a:avLst>
            </a:prstGeom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3324656" scaled="0"/>
            </a:gradFill>
            <a:ln w="38100" cap="flat">
              <a:solidFill>
                <a:srgbClr val="000000"/>
              </a:solidFill>
              <a:prstDash val="sysDot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400">
                  <a:solidFill>
                    <a:srgbClr val="FFFFFF"/>
                  </a:solidFill>
                </a:rPr>
                <a:t>Yrke</a:t>
              </a:r>
            </a:p>
          </p:txBody>
        </p:sp>
        <p:sp>
          <p:nvSpPr>
            <p:cNvPr id="102" name="Shape 102"/>
            <p:cNvSpPr/>
            <p:nvPr/>
          </p:nvSpPr>
          <p:spPr>
            <a:xfrm flipV="1">
              <a:off x="4038015" y="1202124"/>
              <a:ext cx="1" cy="55734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03" name="Shape 103"/>
            <p:cNvSpPr/>
            <p:nvPr/>
          </p:nvSpPr>
          <p:spPr>
            <a:xfrm flipV="1">
              <a:off x="2036677" y="1253019"/>
              <a:ext cx="1906965" cy="490064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04" name="Shape 104"/>
            <p:cNvSpPr/>
            <p:nvPr/>
          </p:nvSpPr>
          <p:spPr>
            <a:xfrm flipH="1" flipV="1">
              <a:off x="0" y="-1"/>
              <a:ext cx="3986099" cy="47237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sp>
        <p:nvSpPr>
          <p:cNvPr id="106" name="Shape 106"/>
          <p:cNvSpPr/>
          <p:nvPr/>
        </p:nvSpPr>
        <p:spPr>
          <a:xfrm>
            <a:off x="1946000" y="1698360"/>
            <a:ext cx="1021591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 u="sng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Men inte i Java!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 tillåter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inte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multipelt implementationsarv.</a:t>
            </a:r>
          </a:p>
        </p:txBody>
      </p:sp>
      <p:sp>
        <p:nvSpPr>
          <p:cNvPr id="107" name="Shape 107"/>
          <p:cNvSpPr/>
          <p:nvPr/>
        </p:nvSpPr>
        <p:spPr>
          <a:xfrm>
            <a:off x="1954466" y="7718159"/>
            <a:ext cx="78667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Hur hitta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lämpliga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abstraktioner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, klasser?</a:t>
            </a:r>
          </a:p>
        </p:txBody>
      </p:sp>
      <p:sp>
        <p:nvSpPr>
          <p:cNvPr id="108" name="Shape 108"/>
          <p:cNvSpPr/>
          <p:nvPr/>
        </p:nvSpPr>
        <p:spPr>
          <a:xfrm>
            <a:off x="2970466" y="8442059"/>
            <a:ext cx="7866745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Vad är väsentligt för mitt program?</a:t>
            </a:r>
            <a:endParaRPr sz="2800"/>
          </a:p>
        </p:txBody>
      </p:sp>
      <p:sp>
        <p:nvSpPr>
          <p:cNvPr id="109" name="Shape 109"/>
          <p:cNvSpPr/>
          <p:nvPr/>
        </p:nvSpPr>
        <p:spPr>
          <a:xfrm>
            <a:off x="1984933" y="8426450"/>
            <a:ext cx="97638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Tänk:</a:t>
            </a:r>
          </a:p>
        </p:txBody>
      </p:sp>
      <p:sp>
        <p:nvSpPr>
          <p:cNvPr id="110" name="Shape 110"/>
          <p:cNvSpPr/>
          <p:nvPr/>
        </p:nvSpPr>
        <p:spPr>
          <a:xfrm>
            <a:off x="8812466" y="8442059"/>
            <a:ext cx="7866744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(Borde yrke vara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tillstånd hos personer?)</a:t>
            </a:r>
          </a:p>
        </p:txBody>
      </p:sp>
      <p:sp>
        <p:nvSpPr>
          <p:cNvPr id="111" name="Shape 111"/>
          <p:cNvSpPr/>
          <p:nvPr/>
        </p:nvSpPr>
        <p:spPr>
          <a:xfrm>
            <a:off x="2998489" y="8839199"/>
            <a:ext cx="454402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kan jag använda klasserna?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" grpId="1"/>
      <p:bldP build="whole" bldLvl="1" animBg="1" rev="0" advAuto="0" spid="105" grpId="2"/>
      <p:bldP build="whole" bldLvl="1" animBg="1" rev="0" advAuto="0" spid="107" grpId="4"/>
      <p:bldP build="whole" bldLvl="1" animBg="1" rev="0" advAuto="0" spid="109" grpId="5"/>
      <p:bldP build="whole" bldLvl="1" animBg="1" rev="0" advAuto="0" spid="106" grpId="3"/>
      <p:bldP build="whole" bldLvl="1" animBg="1" rev="0" advAuto="0" spid="108" grpId="6"/>
      <p:bldP build="whole" bldLvl="1" animBg="1" rev="0" advAuto="0" spid="111" grpId="7"/>
      <p:bldP build="whole" bldLvl="1" animBg="1" rev="0" advAuto="0" spid="110" grpId="8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Multipelt arv finns i verkligheten</a:t>
            </a:r>
          </a:p>
        </p:txBody>
      </p:sp>
      <p:sp>
        <p:nvSpPr>
          <p:cNvPr id="114" name="Shape 114"/>
          <p:cNvSpPr/>
          <p:nvPr/>
        </p:nvSpPr>
        <p:spPr>
          <a:xfrm>
            <a:off x="2548466" y="393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Person</a:t>
            </a:r>
          </a:p>
        </p:txBody>
      </p:sp>
      <p:sp>
        <p:nvSpPr>
          <p:cNvPr id="115" name="Shape 115"/>
          <p:cNvSpPr/>
          <p:nvPr/>
        </p:nvSpPr>
        <p:spPr>
          <a:xfrm>
            <a:off x="1519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Student</a:t>
            </a:r>
          </a:p>
        </p:txBody>
      </p:sp>
      <p:sp>
        <p:nvSpPr>
          <p:cNvPr id="116" name="Shape 116"/>
          <p:cNvSpPr/>
          <p:nvPr/>
        </p:nvSpPr>
        <p:spPr>
          <a:xfrm>
            <a:off x="1519766" y="2666999"/>
            <a:ext cx="2036830" cy="585789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Object</a:t>
            </a:r>
          </a:p>
        </p:txBody>
      </p:sp>
      <p:sp>
        <p:nvSpPr>
          <p:cNvPr id="117" name="Shape 117"/>
          <p:cNvSpPr/>
          <p:nvPr/>
        </p:nvSpPr>
        <p:spPr>
          <a:xfrm flipH="1" flipV="1">
            <a:off x="2598523" y="3337979"/>
            <a:ext cx="944714" cy="562122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18" name="Shape 118"/>
          <p:cNvSpPr/>
          <p:nvPr/>
        </p:nvSpPr>
        <p:spPr>
          <a:xfrm flipV="1">
            <a:off x="2602208" y="4593603"/>
            <a:ext cx="955034" cy="5691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19" name="Shape 119"/>
          <p:cNvSpPr/>
          <p:nvPr/>
        </p:nvSpPr>
        <p:spPr>
          <a:xfrm>
            <a:off x="5964766" y="520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Lärare</a:t>
            </a:r>
          </a:p>
        </p:txBody>
      </p:sp>
      <p:sp>
        <p:nvSpPr>
          <p:cNvPr id="120" name="Shape 120"/>
          <p:cNvSpPr/>
          <p:nvPr/>
        </p:nvSpPr>
        <p:spPr>
          <a:xfrm flipH="1" flipV="1">
            <a:off x="3610760" y="4589307"/>
            <a:ext cx="2386191" cy="1796090"/>
          </a:xfrm>
          <a:prstGeom prst="line">
            <a:avLst/>
          </a:prstGeom>
          <a:ln w="38100">
            <a:solidFill>
              <a:srgbClr val="773F9B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1" name="Shape 121"/>
          <p:cNvSpPr/>
          <p:nvPr/>
        </p:nvSpPr>
        <p:spPr>
          <a:xfrm>
            <a:off x="4948766" y="6477000"/>
            <a:ext cx="2036830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B36AE2"/>
              </a:gs>
              <a:gs pos="100000">
                <a:srgbClr val="773F9B"/>
              </a:gs>
            </a:gsLst>
            <a:lin ang="3324656"/>
          </a:gradFill>
          <a:ln w="38100">
            <a:solidFill>
              <a:srgbClr val="773F9B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magnus</a:t>
            </a:r>
          </a:p>
        </p:txBody>
      </p:sp>
      <p:sp>
        <p:nvSpPr>
          <p:cNvPr id="122" name="Shape 122"/>
          <p:cNvSpPr/>
          <p:nvPr/>
        </p:nvSpPr>
        <p:spPr>
          <a:xfrm>
            <a:off x="8123766" y="5207000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Forskare</a:t>
            </a:r>
          </a:p>
        </p:txBody>
      </p:sp>
      <p:sp>
        <p:nvSpPr>
          <p:cNvPr id="123" name="Shape 123"/>
          <p:cNvSpPr/>
          <p:nvPr/>
        </p:nvSpPr>
        <p:spPr>
          <a:xfrm>
            <a:off x="5964766" y="3937000"/>
            <a:ext cx="2036829" cy="585788"/>
          </a:xfrm>
          <a:prstGeom prst="roundRect">
            <a:avLst>
              <a:gd name="adj" fmla="val 22095"/>
            </a:avLst>
          </a:prstGeom>
          <a:gradFill>
            <a:gsLst>
              <a:gs pos="0">
                <a:srgbClr val="51A7F9"/>
              </a:gs>
              <a:gs pos="100000">
                <a:srgbClr val="0365C0"/>
              </a:gs>
            </a:gsLst>
            <a:lin ang="3324656"/>
          </a:gradFill>
          <a:ln w="38100">
            <a:solidFill/>
            <a:prstDash val="sysDot"/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FFFFFF"/>
                </a:solidFill>
              </a:rPr>
              <a:t>Yrke</a:t>
            </a:r>
          </a:p>
        </p:txBody>
      </p:sp>
      <p:sp>
        <p:nvSpPr>
          <p:cNvPr id="124" name="Shape 124"/>
          <p:cNvSpPr/>
          <p:nvPr/>
        </p:nvSpPr>
        <p:spPr>
          <a:xfrm flipH="1" flipV="1">
            <a:off x="7017538" y="4667103"/>
            <a:ext cx="2070963" cy="447834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5" name="Shape 125"/>
          <p:cNvSpPr/>
          <p:nvPr/>
        </p:nvSpPr>
        <p:spPr>
          <a:xfrm flipV="1">
            <a:off x="6923164" y="4629098"/>
            <a:ext cx="1" cy="44808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6" name="Shape 126"/>
          <p:cNvSpPr/>
          <p:nvPr/>
        </p:nvSpPr>
        <p:spPr>
          <a:xfrm flipH="1" flipV="1">
            <a:off x="2979523" y="3376079"/>
            <a:ext cx="3986099" cy="472377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7" name="Shape 127"/>
          <p:cNvSpPr/>
          <p:nvPr/>
        </p:nvSpPr>
        <p:spPr>
          <a:xfrm>
            <a:off x="1946000" y="1698360"/>
            <a:ext cx="1021591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 u="sng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Men inte i Java!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 tillåter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inte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multipelt implementationsarv.</a:t>
            </a:r>
          </a:p>
        </p:txBody>
      </p:sp>
      <p:sp>
        <p:nvSpPr>
          <p:cNvPr id="128" name="Shape 128"/>
          <p:cNvSpPr/>
          <p:nvPr/>
        </p:nvSpPr>
        <p:spPr>
          <a:xfrm>
            <a:off x="1954466" y="7718159"/>
            <a:ext cx="78667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Hur hitta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lämpliga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abstraktioner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, klasser?</a:t>
            </a:r>
          </a:p>
        </p:txBody>
      </p:sp>
      <p:sp>
        <p:nvSpPr>
          <p:cNvPr id="129" name="Shape 129"/>
          <p:cNvSpPr/>
          <p:nvPr/>
        </p:nvSpPr>
        <p:spPr>
          <a:xfrm>
            <a:off x="2970466" y="8442059"/>
            <a:ext cx="7866745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Vad är väsentligt för mitt program?</a:t>
            </a:r>
            <a:endParaRPr sz="2800"/>
          </a:p>
        </p:txBody>
      </p:sp>
      <p:sp>
        <p:nvSpPr>
          <p:cNvPr id="130" name="Shape 130"/>
          <p:cNvSpPr/>
          <p:nvPr/>
        </p:nvSpPr>
        <p:spPr>
          <a:xfrm>
            <a:off x="1984933" y="8426450"/>
            <a:ext cx="97638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Tänk:</a:t>
            </a:r>
          </a:p>
        </p:txBody>
      </p:sp>
      <p:sp>
        <p:nvSpPr>
          <p:cNvPr id="131" name="Shape 131"/>
          <p:cNvSpPr/>
          <p:nvPr/>
        </p:nvSpPr>
        <p:spPr>
          <a:xfrm>
            <a:off x="8812466" y="8442059"/>
            <a:ext cx="7866744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(Borde yrke vara 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tillstånd hos personer?)</a:t>
            </a:r>
          </a:p>
        </p:txBody>
      </p:sp>
      <p:sp>
        <p:nvSpPr>
          <p:cNvPr id="132" name="Shape 132"/>
          <p:cNvSpPr/>
          <p:nvPr/>
        </p:nvSpPr>
        <p:spPr>
          <a:xfrm>
            <a:off x="2998489" y="8839199"/>
            <a:ext cx="454402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Hur kan jag använda klasserna?</a:t>
            </a:r>
          </a:p>
        </p:txBody>
      </p:sp>
    </p:spTree>
  </p:cSld>
  <p:clrMapOvr>
    <a:masterClrMapping/>
  </p:clrMapOvr>
  <p:transition spd="fast" advClick="1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Överskuggning, metodbindning</a:t>
            </a:r>
          </a:p>
        </p:txBody>
      </p:sp>
      <p:sp>
        <p:nvSpPr>
          <p:cNvPr id="135" name="Shape 135"/>
          <p:cNvSpPr/>
          <p:nvPr/>
        </p:nvSpPr>
        <p:spPr>
          <a:xfrm>
            <a:off x="6622510" y="2092355"/>
            <a:ext cx="50790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C82506"/>
                </a:solidFill>
              </a:rPr>
              <a:t>Överskuggning (Override)</a:t>
            </a:r>
          </a:p>
        </p:txBody>
      </p:sp>
      <p:sp>
        <p:nvSpPr>
          <p:cNvPr id="136" name="Shape 136"/>
          <p:cNvSpPr/>
          <p:nvPr/>
        </p:nvSpPr>
        <p:spPr>
          <a:xfrm>
            <a:off x="6622510" y="2600355"/>
            <a:ext cx="5079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DE6A1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DE6A10"/>
                </a:solidFill>
              </a:rPr>
              <a:t>(jämför: överlagring = overloading)</a:t>
            </a:r>
          </a:p>
        </p:txBody>
      </p:sp>
      <p:sp>
        <p:nvSpPr>
          <p:cNvPr id="137" name="Shape 137"/>
          <p:cNvSpPr/>
          <p:nvPr/>
        </p:nvSpPr>
        <p:spPr>
          <a:xfrm>
            <a:off x="6661933" y="3273534"/>
            <a:ext cx="4865906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kan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ändra beteendet och lägga till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nya egenskaper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beteende till en klass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vid arv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138" name="Shape 138"/>
          <p:cNvSpPr/>
          <p:nvPr/>
        </p:nvSpPr>
        <p:spPr>
          <a:xfrm>
            <a:off x="6661933" y="4683234"/>
            <a:ext cx="486590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Dock inte ta bort saker.</a:t>
            </a:r>
          </a:p>
        </p:txBody>
      </p:sp>
      <p:sp>
        <p:nvSpPr>
          <p:cNvPr id="139" name="Shape 139"/>
          <p:cNvSpPr/>
          <p:nvPr/>
        </p:nvSpPr>
        <p:spPr>
          <a:xfrm>
            <a:off x="6661933" y="5318234"/>
            <a:ext cx="5275746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Undantag eller ändrat beteende hanteras genom att en </a:t>
            </a:r>
            <a:r>
              <a:rPr sz="2800" u="sng">
                <a:latin typeface="Gill Sans"/>
                <a:ea typeface="Gill Sans"/>
                <a:cs typeface="Gill Sans"/>
                <a:sym typeface="Gill Sans"/>
              </a:rPr>
              <a:t>sub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klass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överskuggar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sitt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arv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från </a:t>
            </a:r>
            <a:r>
              <a:rPr sz="2800" u="sng">
                <a:latin typeface="Gill Sans"/>
                <a:ea typeface="Gill Sans"/>
                <a:cs typeface="Gill Sans"/>
                <a:sym typeface="Gill Sans"/>
              </a:rPr>
              <a:t>super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klassen genom att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ha en metod med samma namn och samma parameterprofil (signatur)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140" name="Shape 140"/>
          <p:cNvSpPr/>
          <p:nvPr/>
        </p:nvSpPr>
        <p:spPr>
          <a:xfrm>
            <a:off x="780510" y="6156355"/>
            <a:ext cx="50790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800">
                <a:solidFill>
                  <a:srgbClr val="C82506"/>
                </a:solidFill>
              </a:rPr>
              <a:t>Metodbindning:</a:t>
            </a:r>
          </a:p>
        </p:txBody>
      </p:sp>
      <p:sp>
        <p:nvSpPr>
          <p:cNvPr id="141" name="Shape 141"/>
          <p:cNvSpPr/>
          <p:nvPr/>
        </p:nvSpPr>
        <p:spPr>
          <a:xfrm>
            <a:off x="819933" y="6727934"/>
            <a:ext cx="4865906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När man skall söka efter en metod så börjar man där man är (meddelandemottagarens klass). Finns där ingen metod med rätt namn och parameterprofil så söker man i föräldern osv.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3"/>
      <p:bldP build="whole" bldLvl="1" animBg="1" rev="0" advAuto="0" spid="137" grpId="1"/>
      <p:bldP build="whole" bldLvl="1" animBg="1" rev="0" advAuto="0" spid="138" grpId="2"/>
      <p:bldP build="whole" bldLvl="1" animBg="1" rev="0" advAuto="0" spid="140" grpId="5"/>
      <p:bldP build="whole" bldLvl="1" animBg="1" rev="0" advAuto="0" spid="141" grpId="4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