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6" name="Shape 3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1pPr>
    <a:lvl2pPr indent="228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2pPr>
    <a:lvl3pPr indent="457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3pPr>
    <a:lvl4pPr indent="685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4pPr>
    <a:lvl5pPr indent="9144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8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31" name="Shape 31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1pPr>
            <a:lvl2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2pPr>
            <a:lvl3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3pPr>
            <a:lvl4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4pPr>
            <a:lvl5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8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34" name="Shape 34"/>
          <p:cNvSpPr/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>
            <a:noAutofit/>
          </a:bodyPr>
          <a:lstStyle>
            <a:lvl1pPr marL="8890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1pPr>
            <a:lvl2pPr marL="13335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2pPr>
            <a:lvl3pPr marL="17780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3pPr>
            <a:lvl4pPr marL="22225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4pPr>
            <a:lvl5pPr marL="26670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/>
            </a:pPr>
            <a:r>
              <a:rPr sz="4200"/>
              <a:t>Body Level One</a:t>
            </a:r>
            <a:endParaRPr sz="4200"/>
          </a:p>
          <a:p>
            <a:pPr lvl="1">
              <a:defRPr sz="1800"/>
            </a:pPr>
            <a:r>
              <a:rPr sz="4200"/>
              <a:t>Body Level Two</a:t>
            </a:r>
            <a:endParaRPr sz="4200"/>
          </a:p>
          <a:p>
            <a:pPr lvl="2">
              <a:defRPr sz="1800"/>
            </a:pPr>
            <a:r>
              <a:rPr sz="4200"/>
              <a:t>Body Level Three</a:t>
            </a:r>
            <a:endParaRPr sz="4200"/>
          </a:p>
          <a:p>
            <a:pPr lvl="3">
              <a:defRPr sz="1800"/>
            </a:pPr>
            <a:r>
              <a:rPr sz="4200"/>
              <a:t>Body Level Four</a:t>
            </a:r>
            <a:endParaRPr sz="4200"/>
          </a:p>
          <a:p>
            <a:pPr lvl="4">
              <a:defRPr sz="1800"/>
            </a:pPr>
            <a:r>
              <a:rPr sz="4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xfrm>
            <a:off x="952500" y="393700"/>
            <a:ext cx="11099800" cy="2159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spd="med" advClick="1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s://www.youtube.com/watch?v=lyZQPjUT5B4" TargetMode="Externa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1433868" y="7516545"/>
            <a:ext cx="5976459" cy="1206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l">
              <a:defRPr sz="1800"/>
            </a:pPr>
            <a:r>
              <a:rPr sz="2500">
                <a:latin typeface="Gill Sans"/>
                <a:ea typeface="Gill Sans"/>
                <a:cs typeface="Gill Sans"/>
                <a:sym typeface="Gill Sans"/>
              </a:rPr>
              <a:t>Magnus Myréen</a:t>
            </a:r>
            <a:endParaRPr sz="25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endParaRPr sz="25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500">
                <a:latin typeface="Gill Sans"/>
                <a:ea typeface="Gill Sans"/>
                <a:cs typeface="Gill Sans"/>
                <a:sym typeface="Gill Sans"/>
              </a:rPr>
              <a:t>Chalmers, läsperiod 1, 2015-2016</a:t>
            </a:r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1397000" y="495300"/>
            <a:ext cx="10592537" cy="5282126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lvl="0" algn="l">
              <a:defRPr sz="1800"/>
            </a:pPr>
            <a:endParaRPr sz="40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6400">
                <a:latin typeface="Gill Sans Light"/>
                <a:ea typeface="Gill Sans Light"/>
                <a:cs typeface="Gill Sans Light"/>
                <a:sym typeface="Gill Sans Light"/>
              </a:rPr>
              <a:t>Föreläsning 8: </a:t>
            </a:r>
            <a:endParaRPr sz="6400">
              <a:latin typeface="Gill Sans Light"/>
              <a:ea typeface="Gill Sans Light"/>
              <a:cs typeface="Gill Sans Light"/>
              <a:sym typeface="Gill Sans Light"/>
            </a:endParaRPr>
          </a:p>
          <a:p>
            <a:pPr lvl="0" algn="l">
              <a:defRPr sz="1800"/>
            </a:pPr>
            <a:r>
              <a:rPr sz="6400">
                <a:latin typeface="Gill Sans SemiBold"/>
                <a:ea typeface="Gill Sans SemiBold"/>
                <a:cs typeface="Gill Sans SemiBold"/>
                <a:sym typeface="Gill Sans SemiBold"/>
              </a:rPr>
              <a:t>Exempel och problemlösning</a:t>
            </a:r>
          </a:p>
        </p:txBody>
      </p:sp>
      <p:sp>
        <p:nvSpPr>
          <p:cNvPr id="40" name="Shape 40"/>
          <p:cNvSpPr/>
          <p:nvPr/>
        </p:nvSpPr>
        <p:spPr>
          <a:xfrm>
            <a:off x="1427311" y="810815"/>
            <a:ext cx="9074002" cy="12739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4000">
                <a:latin typeface="Gill Sans"/>
                <a:ea typeface="Gill Sans"/>
                <a:cs typeface="Gill Sans"/>
                <a:sym typeface="Gill Sans"/>
              </a:rPr>
              <a:t>TDA 545: </a:t>
            </a:r>
            <a:r>
              <a:rPr sz="4000">
                <a:latin typeface="Gill Sans Light"/>
                <a:ea typeface="Gill Sans Light"/>
                <a:cs typeface="Gill Sans Light"/>
                <a:sym typeface="Gill Sans Light"/>
              </a:rPr>
              <a:t>Objektorienterad programmering</a:t>
            </a:r>
            <a:endParaRPr sz="4000">
              <a:latin typeface="Gill Sans Light"/>
              <a:ea typeface="Gill Sans Light"/>
              <a:cs typeface="Gill Sans Light"/>
              <a:sym typeface="Gill Sans Light"/>
            </a:endParaRP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/>
        </p:nvSpPr>
        <p:spPr>
          <a:xfrm>
            <a:off x="2668577" y="2261688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Hur sorterar man ett fält av ints?</a:t>
            </a:r>
          </a:p>
        </p:txBody>
      </p:sp>
      <p:sp>
        <p:nvSpPr>
          <p:cNvPr id="91" name="Shape 91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Sortering</a:t>
            </a:r>
          </a:p>
        </p:txBody>
      </p:sp>
      <p:sp>
        <p:nvSpPr>
          <p:cNvPr id="92" name="Shape 92"/>
          <p:cNvSpPr/>
          <p:nvPr/>
        </p:nvSpPr>
        <p:spPr>
          <a:xfrm>
            <a:off x="2181335" y="3443618"/>
            <a:ext cx="10610934" cy="5203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for (int j=0; j&lt;a.length-1; j++)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for (int i=0; i&lt;a.length-1; i++)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if (a[i] &gt; a[i+1])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int tmp0 = a[i];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int tmp1 = a[i+1];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a[i] = tmp1;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a[i+1] = tmp0;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}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}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93" name="Shape 93"/>
          <p:cNvSpPr/>
          <p:nvPr/>
        </p:nvSpPr>
        <p:spPr>
          <a:xfrm>
            <a:off x="2668577" y="3290389"/>
            <a:ext cx="9908402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Denna kod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sorterar fältet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genom att köra a.length-1 “bubblingar”.</a:t>
            </a:r>
          </a:p>
        </p:txBody>
      </p:sp>
      <p:sp>
        <p:nvSpPr>
          <p:cNvPr id="94" name="Shape 94"/>
          <p:cNvSpPr/>
          <p:nvPr/>
        </p:nvSpPr>
        <p:spPr>
          <a:xfrm>
            <a:off x="2675594" y="8331199"/>
            <a:ext cx="4808812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Hur vet vi om koden är korrekt?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/>
        </p:nvSpPr>
        <p:spPr>
          <a:xfrm>
            <a:off x="2668577" y="2261688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Hur sorterar man ett fält av ints?</a:t>
            </a:r>
          </a:p>
        </p:txBody>
      </p:sp>
      <p:sp>
        <p:nvSpPr>
          <p:cNvPr id="97" name="Shape 9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Sortering</a:t>
            </a:r>
          </a:p>
        </p:txBody>
      </p:sp>
      <p:sp>
        <p:nvSpPr>
          <p:cNvPr id="98" name="Shape 98"/>
          <p:cNvSpPr/>
          <p:nvPr/>
        </p:nvSpPr>
        <p:spPr>
          <a:xfrm>
            <a:off x="2181335" y="3443618"/>
            <a:ext cx="10610934" cy="409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System.out.print("a = { ");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for (int i=0; i&lt;a.length; i++)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System.out.print(a[i] + " ");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System.out.println("}");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99" name="Shape 99"/>
          <p:cNvSpPr/>
          <p:nvPr/>
        </p:nvSpPr>
        <p:spPr>
          <a:xfrm>
            <a:off x="2668577" y="3290389"/>
            <a:ext cx="9908402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Vi kan skriva ut lite debug data för att testa programmet. </a:t>
            </a:r>
          </a:p>
        </p:txBody>
      </p:sp>
      <p:sp>
        <p:nvSpPr>
          <p:cNvPr id="100" name="Shape 100"/>
          <p:cNvSpPr/>
          <p:nvPr/>
        </p:nvSpPr>
        <p:spPr>
          <a:xfrm>
            <a:off x="2668577" y="7481389"/>
            <a:ext cx="9908402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 utskrift:</a:t>
            </a:r>
          </a:p>
        </p:txBody>
      </p:sp>
      <p:sp>
        <p:nvSpPr>
          <p:cNvPr id="101" name="Shape 101"/>
          <p:cNvSpPr/>
          <p:nvPr/>
        </p:nvSpPr>
        <p:spPr>
          <a:xfrm>
            <a:off x="3578335" y="8142617"/>
            <a:ext cx="10610934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00882B"/>
                </a:solidFill>
              </a:rPr>
              <a:t>a = { 5 1 2 6 3 9 }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1" grpId="2"/>
      <p:bldP build="whole" bldLvl="1" animBg="1" rev="0" advAuto="0" spid="9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/>
        </p:nvSpPr>
        <p:spPr>
          <a:xfrm>
            <a:off x="2668577" y="2261688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Hela koden:</a:t>
            </a:r>
          </a:p>
        </p:txBody>
      </p:sp>
      <p:sp>
        <p:nvSpPr>
          <p:cNvPr id="104" name="Shape 10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Sortering av ett fält</a:t>
            </a:r>
          </a:p>
        </p:txBody>
      </p:sp>
      <p:sp>
        <p:nvSpPr>
          <p:cNvPr id="105" name="Shape 105"/>
          <p:cNvSpPr/>
          <p:nvPr/>
        </p:nvSpPr>
        <p:spPr>
          <a:xfrm>
            <a:off x="5210133" y="2359884"/>
            <a:ext cx="10610934" cy="71556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1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public class Test {</a:t>
            </a:r>
            <a:endParaRPr b="1" sz="1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public static void print(int[] a) {</a:t>
            </a:r>
            <a:endParaRPr b="1" sz="1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System.out.print("a = { ");</a:t>
            </a:r>
            <a:endParaRPr b="1" sz="1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for (int i=0; i&lt;a.length; i++) {</a:t>
            </a:r>
            <a:endParaRPr b="1" sz="1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System.out.print(a[i] + " ");</a:t>
            </a:r>
            <a:endParaRPr b="1" sz="1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1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System.out.println("}");</a:t>
            </a:r>
            <a:endParaRPr b="1" sz="1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1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int[] a = { 5,1,2,6,3,9 };</a:t>
            </a:r>
            <a:endParaRPr b="1" sz="1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print(a);</a:t>
            </a:r>
            <a:endParaRPr b="1" sz="1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for (int j=0; j&lt;a.length-1; j++) {</a:t>
            </a:r>
            <a:endParaRPr b="1" sz="1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for (int i=0; i&lt;a.length-1; i++) {</a:t>
            </a:r>
            <a:endParaRPr b="1" sz="1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if (a[i] &gt; a[i+1]) {</a:t>
            </a:r>
            <a:endParaRPr b="1" sz="1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int tmp0 = a[i];</a:t>
            </a:r>
            <a:endParaRPr b="1" sz="1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int tmp1 = a[i+1];</a:t>
            </a:r>
            <a:endParaRPr b="1" sz="1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a[i] = tmp1;</a:t>
            </a:r>
            <a:endParaRPr b="1" sz="1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a[i+1] = tmp0;</a:t>
            </a:r>
            <a:endParaRPr b="1" sz="1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}</a:t>
            </a:r>
            <a:endParaRPr b="1" sz="1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}</a:t>
            </a:r>
            <a:endParaRPr b="1" sz="1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1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print(a);</a:t>
            </a:r>
            <a:endParaRPr b="1" sz="1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5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2648" y="560516"/>
            <a:ext cx="6707120" cy="46295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08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88246" y="2555323"/>
            <a:ext cx="3841213" cy="2627392"/>
          </a:xfrm>
          <a:prstGeom prst="rect">
            <a:avLst/>
          </a:prstGeom>
          <a:ln w="12700">
            <a:miter lim="400000"/>
          </a:ln>
        </p:spPr>
      </p:pic>
      <p:pic>
        <p:nvPicPr>
          <p:cNvPr id="109" name="pasted-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310330" y="6320470"/>
            <a:ext cx="3768932" cy="2627391"/>
          </a:xfrm>
          <a:prstGeom prst="rect">
            <a:avLst/>
          </a:prstGeom>
          <a:ln w="12700">
            <a:miter lim="400000"/>
          </a:ln>
        </p:spPr>
      </p:pic>
      <p:sp>
        <p:nvSpPr>
          <p:cNvPr id="110" name="Shape 110"/>
          <p:cNvSpPr/>
          <p:nvPr/>
        </p:nvSpPr>
        <p:spPr>
          <a:xfrm>
            <a:off x="7955193" y="5523661"/>
            <a:ext cx="69835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3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 lvl="0">
              <a:defRPr sz="1800"/>
            </a:pPr>
            <a:r>
              <a:rPr sz="2300"/>
              <a:t>skall bli:</a:t>
            </a:r>
          </a:p>
        </p:txBody>
      </p:sp>
      <p:sp>
        <p:nvSpPr>
          <p:cNvPr id="111" name="Shape 111"/>
          <p:cNvSpPr/>
          <p:nvPr/>
        </p:nvSpPr>
        <p:spPr>
          <a:xfrm>
            <a:off x="7954036" y="6266589"/>
            <a:ext cx="4424571" cy="2863409"/>
          </a:xfrm>
          <a:prstGeom prst="roundRect">
            <a:avLst>
              <a:gd name="adj" fmla="val 8323"/>
            </a:avLst>
          </a:prstGeom>
          <a:ln w="63500">
            <a:solidFill>
              <a:srgbClr val="C82506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12" name="Shape 112"/>
          <p:cNvSpPr/>
          <p:nvPr/>
        </p:nvSpPr>
        <p:spPr>
          <a:xfrm>
            <a:off x="7954036" y="2469289"/>
            <a:ext cx="4424571" cy="2863408"/>
          </a:xfrm>
          <a:prstGeom prst="roundRect">
            <a:avLst>
              <a:gd name="adj" fmla="val 8323"/>
            </a:avLst>
          </a:prstGeom>
          <a:ln w="63500">
            <a:solidFill>
              <a:srgbClr val="C82506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/>
        </p:nvSpPr>
        <p:spPr>
          <a:xfrm>
            <a:off x="63499" y="97366"/>
            <a:ext cx="12877801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Sortering av kolumner i matris</a:t>
            </a:r>
          </a:p>
        </p:txBody>
      </p:sp>
      <p:sp>
        <p:nvSpPr>
          <p:cNvPr id="115" name="Shape 115"/>
          <p:cNvSpPr/>
          <p:nvPr/>
        </p:nvSpPr>
        <p:spPr>
          <a:xfrm>
            <a:off x="2668577" y="2261688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Hur representerar man matriser i Java?</a:t>
            </a:r>
          </a:p>
        </p:txBody>
      </p:sp>
      <p:sp>
        <p:nvSpPr>
          <p:cNvPr id="116" name="Shape 116"/>
          <p:cNvSpPr/>
          <p:nvPr/>
        </p:nvSpPr>
        <p:spPr>
          <a:xfrm>
            <a:off x="2181335" y="3316618"/>
            <a:ext cx="10610934" cy="2993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int[][] a =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{ 12,  6,  7, 17, 18, 19,  8 },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{  0, 14,  8, 15,  5,  3,  2 },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{  7,  2,  1,  6,  9, 18, 21 },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{  1,  5,  9,  3,  7, 11,  2 },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{ 89, 12,  6,  1,  0, 19, 27 }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};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6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/>
        </p:nvSpPr>
        <p:spPr>
          <a:xfrm>
            <a:off x="63499" y="97366"/>
            <a:ext cx="12877801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Sortering av kolumner i matris</a:t>
            </a:r>
          </a:p>
        </p:txBody>
      </p:sp>
      <p:sp>
        <p:nvSpPr>
          <p:cNvPr id="119" name="Shape 119"/>
          <p:cNvSpPr/>
          <p:nvPr/>
        </p:nvSpPr>
        <p:spPr>
          <a:xfrm>
            <a:off x="2668577" y="2007688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Vi börjar med att skriva en print metod:</a:t>
            </a:r>
          </a:p>
        </p:txBody>
      </p:sp>
      <p:sp>
        <p:nvSpPr>
          <p:cNvPr id="120" name="Shape 120"/>
          <p:cNvSpPr/>
          <p:nvPr/>
        </p:nvSpPr>
        <p:spPr>
          <a:xfrm>
            <a:off x="3959335" y="3189618"/>
            <a:ext cx="10610934" cy="3730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public static void print(int[][] x)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for (int i=0; i&lt;x.length; i++)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System.out.print("Rad " + i + ": ");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for (int j=0; j&lt;x[i].length; j++)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System.out.print(x[i][j] + " ");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}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System.out.println("");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21" name="Shape 121"/>
          <p:cNvSpPr/>
          <p:nvPr/>
        </p:nvSpPr>
        <p:spPr>
          <a:xfrm>
            <a:off x="1551053" y="4580355"/>
            <a:ext cx="4964510" cy="6346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76" y="0"/>
                </a:moveTo>
                <a:cubicBezTo>
                  <a:pt x="124" y="0"/>
                  <a:pt x="0" y="968"/>
                  <a:pt x="0" y="2161"/>
                </a:cubicBezTo>
                <a:lnTo>
                  <a:pt x="0" y="19439"/>
                </a:lnTo>
                <a:cubicBezTo>
                  <a:pt x="0" y="20632"/>
                  <a:pt x="124" y="21600"/>
                  <a:pt x="276" y="21600"/>
                </a:cubicBezTo>
                <a:lnTo>
                  <a:pt x="14206" y="21600"/>
                </a:lnTo>
                <a:cubicBezTo>
                  <a:pt x="14359" y="21600"/>
                  <a:pt x="14482" y="20632"/>
                  <a:pt x="14482" y="19439"/>
                </a:cubicBezTo>
                <a:lnTo>
                  <a:pt x="14482" y="13765"/>
                </a:lnTo>
                <a:lnTo>
                  <a:pt x="21600" y="9429"/>
                </a:lnTo>
                <a:lnTo>
                  <a:pt x="14482" y="5106"/>
                </a:lnTo>
                <a:lnTo>
                  <a:pt x="14482" y="2161"/>
                </a:lnTo>
                <a:cubicBezTo>
                  <a:pt x="14482" y="968"/>
                  <a:pt x="14359" y="0"/>
                  <a:pt x="14206" y="0"/>
                </a:cubicBezTo>
                <a:lnTo>
                  <a:pt x="276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skriver ut ett element</a:t>
            </a:r>
          </a:p>
        </p:txBody>
      </p:sp>
      <p:sp>
        <p:nvSpPr>
          <p:cNvPr id="122" name="Shape 122"/>
          <p:cNvSpPr/>
          <p:nvPr/>
        </p:nvSpPr>
        <p:spPr>
          <a:xfrm>
            <a:off x="916053" y="5342355"/>
            <a:ext cx="4964510" cy="6346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76" y="0"/>
                </a:moveTo>
                <a:cubicBezTo>
                  <a:pt x="124" y="0"/>
                  <a:pt x="0" y="968"/>
                  <a:pt x="0" y="2161"/>
                </a:cubicBezTo>
                <a:lnTo>
                  <a:pt x="0" y="19439"/>
                </a:lnTo>
                <a:cubicBezTo>
                  <a:pt x="0" y="20632"/>
                  <a:pt x="124" y="21600"/>
                  <a:pt x="276" y="21600"/>
                </a:cubicBezTo>
                <a:lnTo>
                  <a:pt x="14206" y="21600"/>
                </a:lnTo>
                <a:cubicBezTo>
                  <a:pt x="14359" y="21600"/>
                  <a:pt x="14482" y="20632"/>
                  <a:pt x="14482" y="19439"/>
                </a:cubicBezTo>
                <a:lnTo>
                  <a:pt x="14482" y="13765"/>
                </a:lnTo>
                <a:lnTo>
                  <a:pt x="21600" y="9429"/>
                </a:lnTo>
                <a:lnTo>
                  <a:pt x="14482" y="5106"/>
                </a:lnTo>
                <a:lnTo>
                  <a:pt x="14482" y="2161"/>
                </a:lnTo>
                <a:cubicBezTo>
                  <a:pt x="14482" y="968"/>
                  <a:pt x="14359" y="0"/>
                  <a:pt x="14206" y="0"/>
                </a:cubicBezTo>
                <a:lnTo>
                  <a:pt x="276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byter till nästa rad</a:t>
            </a:r>
          </a:p>
        </p:txBody>
      </p:sp>
      <p:sp>
        <p:nvSpPr>
          <p:cNvPr id="123" name="Shape 123"/>
          <p:cNvSpPr/>
          <p:nvPr/>
        </p:nvSpPr>
        <p:spPr>
          <a:xfrm>
            <a:off x="916053" y="3587043"/>
            <a:ext cx="5052220" cy="9929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71" y="0"/>
                </a:moveTo>
                <a:cubicBezTo>
                  <a:pt x="122" y="0"/>
                  <a:pt x="0" y="618"/>
                  <a:pt x="0" y="1381"/>
                </a:cubicBezTo>
                <a:lnTo>
                  <a:pt x="0" y="20219"/>
                </a:lnTo>
                <a:cubicBezTo>
                  <a:pt x="0" y="20982"/>
                  <a:pt x="122" y="21600"/>
                  <a:pt x="271" y="21600"/>
                </a:cubicBezTo>
                <a:lnTo>
                  <a:pt x="13959" y="21600"/>
                </a:lnTo>
                <a:cubicBezTo>
                  <a:pt x="14035" y="21600"/>
                  <a:pt x="14104" y="21441"/>
                  <a:pt x="14153" y="21186"/>
                </a:cubicBezTo>
                <a:lnTo>
                  <a:pt x="21600" y="18397"/>
                </a:lnTo>
                <a:lnTo>
                  <a:pt x="14231" y="15626"/>
                </a:lnTo>
                <a:lnTo>
                  <a:pt x="14231" y="1381"/>
                </a:lnTo>
                <a:cubicBezTo>
                  <a:pt x="14231" y="618"/>
                  <a:pt x="14109" y="0"/>
                  <a:pt x="13959" y="0"/>
                </a:cubicBezTo>
                <a:lnTo>
                  <a:pt x="271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for går genom alla element i raden</a:t>
            </a:r>
          </a:p>
        </p:txBody>
      </p:sp>
      <p:sp>
        <p:nvSpPr>
          <p:cNvPr id="124" name="Shape 124"/>
          <p:cNvSpPr/>
          <p:nvPr/>
        </p:nvSpPr>
        <p:spPr>
          <a:xfrm>
            <a:off x="501186" y="2604910"/>
            <a:ext cx="4849417" cy="11668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83" y="0"/>
                </a:moveTo>
                <a:cubicBezTo>
                  <a:pt x="127" y="0"/>
                  <a:pt x="0" y="526"/>
                  <a:pt x="0" y="1176"/>
                </a:cubicBezTo>
                <a:lnTo>
                  <a:pt x="0" y="17207"/>
                </a:lnTo>
                <a:cubicBezTo>
                  <a:pt x="0" y="17856"/>
                  <a:pt x="127" y="18382"/>
                  <a:pt x="283" y="18382"/>
                </a:cubicBezTo>
                <a:lnTo>
                  <a:pt x="9981" y="18382"/>
                </a:lnTo>
                <a:lnTo>
                  <a:pt x="21600" y="21600"/>
                </a:lnTo>
                <a:lnTo>
                  <a:pt x="14826" y="14973"/>
                </a:lnTo>
                <a:lnTo>
                  <a:pt x="14826" y="1176"/>
                </a:lnTo>
                <a:cubicBezTo>
                  <a:pt x="14826" y="526"/>
                  <a:pt x="14699" y="0"/>
                  <a:pt x="14543" y="0"/>
                </a:cubicBezTo>
                <a:lnTo>
                  <a:pt x="283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for går genom alla kolumner</a:t>
            </a:r>
          </a:p>
        </p:txBody>
      </p:sp>
      <p:sp>
        <p:nvSpPr>
          <p:cNvPr id="125" name="Shape 125"/>
          <p:cNvSpPr/>
          <p:nvPr/>
        </p:nvSpPr>
        <p:spPr>
          <a:xfrm>
            <a:off x="2668577" y="7214689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 utskrift:</a:t>
            </a:r>
          </a:p>
        </p:txBody>
      </p:sp>
      <p:sp>
        <p:nvSpPr>
          <p:cNvPr id="126" name="Shape 126"/>
          <p:cNvSpPr/>
          <p:nvPr/>
        </p:nvSpPr>
        <p:spPr>
          <a:xfrm>
            <a:off x="5618801" y="7260869"/>
            <a:ext cx="10610934" cy="1888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Rad 0: 12 6 7 17 18 19 8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Rad 1: 0 14 8 15 5 3 2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Rad 2: 7 2 1 6 9 18 21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Rad 3: 1 5 9 3 7 11 2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Rad 4: 89 12 6 1 0 19 27 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6" grpId="6"/>
      <p:bldP build="whole" bldLvl="1" animBg="1" rev="0" advAuto="0" spid="124" grpId="5"/>
      <p:bldP build="whole" bldLvl="1" animBg="1" rev="0" advAuto="0" spid="123" grpId="4"/>
      <p:bldP build="whole" bldLvl="1" animBg="1" rev="0" advAuto="0" spid="120" grpId="1"/>
      <p:bldP build="whole" bldLvl="1" animBg="1" rev="0" advAuto="0" spid="122" grpId="3"/>
      <p:bldP build="whole" bldLvl="1" animBg="1" rev="0" advAuto="0" spid="121" grpId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/>
        </p:nvSpPr>
        <p:spPr>
          <a:xfrm>
            <a:off x="63499" y="97366"/>
            <a:ext cx="12877801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Sortering av kolumner i matris</a:t>
            </a:r>
          </a:p>
        </p:txBody>
      </p:sp>
      <p:sp>
        <p:nvSpPr>
          <p:cNvPr id="129" name="Shape 129"/>
          <p:cNvSpPr/>
          <p:nvPr/>
        </p:nvSpPr>
        <p:spPr>
          <a:xfrm>
            <a:off x="2668577" y="2261688"/>
            <a:ext cx="9090045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Så här kan vi ändra koden för sortering av ett fält till kod som sorterar den första kolumnen.</a:t>
            </a:r>
          </a:p>
        </p:txBody>
      </p:sp>
      <p:sp>
        <p:nvSpPr>
          <p:cNvPr id="130" name="Shape 130"/>
          <p:cNvSpPr/>
          <p:nvPr/>
        </p:nvSpPr>
        <p:spPr>
          <a:xfrm>
            <a:off x="2054335" y="3824618"/>
            <a:ext cx="10610934" cy="409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for (int j=0; j&lt;a.length-1; j++)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for (int i=0; i&lt;a.length-1; i++)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if (a[i]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[0]</a:t>
            </a: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&gt; a[i+1]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[0]</a:t>
            </a: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    int tmp0 = a[i]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[0]</a:t>
            </a: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    int tmp1 = a[i+1]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[0]</a:t>
            </a: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    a[i]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[0]</a:t>
            </a: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= tmp1;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    a[i+1]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[0]</a:t>
            </a: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= tmp0;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}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}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}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0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/>
        </p:nvSpPr>
        <p:spPr>
          <a:xfrm>
            <a:off x="63499" y="97366"/>
            <a:ext cx="12877801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Sortering av kolumner i matris</a:t>
            </a:r>
          </a:p>
        </p:txBody>
      </p:sp>
      <p:sp>
        <p:nvSpPr>
          <p:cNvPr id="133" name="Shape 133"/>
          <p:cNvSpPr/>
          <p:nvPr/>
        </p:nvSpPr>
        <p:spPr>
          <a:xfrm>
            <a:off x="2668577" y="2261688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Med en for-loop kan vi få alla kolumner sorterade.</a:t>
            </a:r>
          </a:p>
        </p:txBody>
      </p:sp>
      <p:sp>
        <p:nvSpPr>
          <p:cNvPr id="134" name="Shape 134"/>
          <p:cNvSpPr/>
          <p:nvPr/>
        </p:nvSpPr>
        <p:spPr>
          <a:xfrm>
            <a:off x="2054335" y="3443618"/>
            <a:ext cx="10610934" cy="4835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    for (int k=0; k&lt;a[0].length; k++) {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for (int j=0; j&lt;a.length-1; j++)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for (int i=0; i&lt;a.length-1; i++)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if (a[i]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[k]</a:t>
            </a: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&gt; a[i+1]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[k]</a:t>
            </a: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    int tmp0 = a[i]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[k]</a:t>
            </a: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    int tmp1 = a[i+1]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[k]</a:t>
            </a: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    a[i]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[k]</a:t>
            </a: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= tmp1;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    a[i+1]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[k]</a:t>
            </a: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= tmp0;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}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}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}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/>
        </p:nvSpPr>
        <p:spPr>
          <a:xfrm>
            <a:off x="63499" y="97366"/>
            <a:ext cx="12877801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Sortering av kolumner i matris</a:t>
            </a:r>
          </a:p>
        </p:txBody>
      </p:sp>
      <p:sp>
        <p:nvSpPr>
          <p:cNvPr id="137" name="Shape 137"/>
          <p:cNvSpPr/>
          <p:nvPr/>
        </p:nvSpPr>
        <p:spPr>
          <a:xfrm>
            <a:off x="2668577" y="2261688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… och så här sätter vi koden in i en metod.</a:t>
            </a:r>
          </a:p>
        </p:txBody>
      </p:sp>
      <p:sp>
        <p:nvSpPr>
          <p:cNvPr id="138" name="Shape 138"/>
          <p:cNvSpPr/>
          <p:nvPr/>
        </p:nvSpPr>
        <p:spPr>
          <a:xfrm>
            <a:off x="2054335" y="3062618"/>
            <a:ext cx="10610934" cy="5940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public static void columnSort(int[][] a) {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for (int k=0; k&lt;a[0].length; k++)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for (int j=0; j&lt;a.length-1; j++)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for (int i=0; i&lt;a.length-1; i++)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if (a[i][k] &gt; a[i+1][k])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    int tmp0 = a[i][k];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    int tmp1 = a[i+1][k];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    a[i][k] = tmp1;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    a[i+1][k] = tmp0;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}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}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}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</p:spTree>
  </p:cSld>
  <p:clrMapOvr>
    <a:masterClrMapping/>
  </p:clrMapOvr>
  <p:transition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/>
        </p:nvSpPr>
        <p:spPr>
          <a:xfrm>
            <a:off x="7308311" y="517555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Hela koden:</a:t>
            </a:r>
          </a:p>
        </p:txBody>
      </p:sp>
      <p:sp>
        <p:nvSpPr>
          <p:cNvPr id="141" name="Shape 141"/>
          <p:cNvSpPr/>
          <p:nvPr/>
        </p:nvSpPr>
        <p:spPr>
          <a:xfrm>
            <a:off x="63500" y="63500"/>
            <a:ext cx="6985134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Svar på tentafrågan</a:t>
            </a:r>
          </a:p>
        </p:txBody>
      </p:sp>
      <p:sp>
        <p:nvSpPr>
          <p:cNvPr id="142" name="Shape 142"/>
          <p:cNvSpPr/>
          <p:nvPr/>
        </p:nvSpPr>
        <p:spPr>
          <a:xfrm>
            <a:off x="7343733" y="1056018"/>
            <a:ext cx="10610934" cy="82543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public class Test2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public static void print(int[][] x)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System.out.println();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for (int i=0; i&lt;x.length; i++)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System.out.print("Rad " + i + ": ");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for (int j=0; j&lt;x[i].length; j++)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System.out.print(x[i][j] + " ");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System.out.println();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public static void columnSort(int[][] a)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for (int k=0; k&lt;a[0].length; k++)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for (int j=0; j&lt;a.length-1; j++)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for (int i=0; i&lt;a.length-1; i++)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if (a[i][k] &gt; a[i+1][k])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    int tmp0 = a[i][k];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    int tmp1 = a[i+1][k];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    a[i][k] = tmp1;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    a[i+1][k] = tmp0;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int[][] a =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{ 12,  6,  7, 17, 18, 19,  8 },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{  0, 14,  8, 15,  5,  3,  2 },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{  7,  2,  1,  6,  9, 18, 21 },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{  1,  5,  9,  3,  7, 11,  2 },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{ 89, 12,  6,  1,  0, 19, 27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};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columnSort(a);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print(a);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43" name="Shape 143"/>
          <p:cNvSpPr/>
          <p:nvPr/>
        </p:nvSpPr>
        <p:spPr>
          <a:xfrm>
            <a:off x="873644" y="3404689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Så här kör vi programmet:</a:t>
            </a:r>
          </a:p>
        </p:txBody>
      </p:sp>
      <p:sp>
        <p:nvSpPr>
          <p:cNvPr id="144" name="Shape 144"/>
          <p:cNvSpPr/>
          <p:nvPr/>
        </p:nvSpPr>
        <p:spPr>
          <a:xfrm>
            <a:off x="1106068" y="4153602"/>
            <a:ext cx="10610934" cy="5571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$ javac Test2.java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$ java Test2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Rad 0: 12 6 7 17 18 19 8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Rad 1: 0 14 8 15 5 3 2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Rad 2: 7 2 1 6 9 18 21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Rad 3: 1 5 9 3 7 11 2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Rad 4: 89 12 6 1 0 19 27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Rad 0: 0 2 1 1 0 3 2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Rad 1: 1 5 6 3 5 11 2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Rad 2: 7 6 7 6 7 18 8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Rad 3: 12 12 8 15 9 19 21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Rad 4: 89 14 9 17 18 19 27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4" grpId="2"/>
      <p:bldP build="whole" bldLvl="1" animBg="1" rev="0" advAuto="0" spid="14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1347777" y="7904724"/>
            <a:ext cx="11367708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Nu har vi en föreläsning som består av bara exempel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t.ex.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hur man tolkar felutskrifter från kompilatorn.</a:t>
            </a:r>
          </a:p>
        </p:txBody>
      </p:sp>
      <p:sp>
        <p:nvSpPr>
          <p:cNvPr id="43" name="Shape 43"/>
          <p:cNvSpPr/>
          <p:nvPr/>
        </p:nvSpPr>
        <p:spPr>
          <a:xfrm>
            <a:off x="1640258" y="2845889"/>
            <a:ext cx="7286098" cy="473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meddelanden och metoder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informationsdöljande och inkapsling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skapa och använda färdiga objekt !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primitiva variabler kontra objektvariabler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3 tester på likhet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metoder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fält (arrays)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att konstruera en klass 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Javadoc</a:t>
            </a:r>
          </a:p>
        </p:txBody>
      </p:sp>
      <p:sp>
        <p:nvSpPr>
          <p:cNvPr id="44" name="Shape 44"/>
          <p:cNvSpPr/>
          <p:nvPr/>
        </p:nvSpPr>
        <p:spPr>
          <a:xfrm>
            <a:off x="1449377" y="2456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Läsanvisning: kap 2 &amp; 13</a:t>
            </a:r>
          </a:p>
        </p:txBody>
      </p:sp>
      <p:sp>
        <p:nvSpPr>
          <p:cNvPr id="45" name="Shape 45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De tre senaste föreläsningarna </a:t>
            </a:r>
          </a:p>
        </p:txBody>
      </p:sp>
    </p:spTree>
  </p:cSld>
  <p:clrMapOvr>
    <a:masterClrMapping/>
  </p:clrMapOvr>
  <p:transition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Implementera en kö</a:t>
            </a:r>
          </a:p>
        </p:txBody>
      </p:sp>
      <p:sp>
        <p:nvSpPr>
          <p:cNvPr id="147" name="Shape 147"/>
          <p:cNvSpPr/>
          <p:nvPr/>
        </p:nvSpPr>
        <p:spPr>
          <a:xfrm>
            <a:off x="1969668" y="1953484"/>
            <a:ext cx="10610934" cy="80635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/** This class implements a queue of objects. New elements can join at</a:t>
            </a:r>
            <a:endParaRPr b="1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* the back of the queue (method: put). Elements are removed from the</a:t>
            </a:r>
            <a:endParaRPr b="1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* front of the queue (method: pop).</a:t>
            </a:r>
            <a:endParaRPr b="1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*/</a:t>
            </a:r>
            <a:endParaRPr b="1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public class Queue {</a:t>
            </a:r>
            <a:endParaRPr b="1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/** Constructs an empty queue. */</a:t>
            </a:r>
            <a:endParaRPr b="1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public Queue () {</a:t>
            </a:r>
            <a:endParaRPr b="1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/** Returns true if the queue is empty. */</a:t>
            </a:r>
            <a:endParaRPr b="1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public boolean isEmpty () {</a:t>
            </a:r>
            <a:endParaRPr b="1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/** Returns the first element in the queue, if the queue is</a:t>
            </a:r>
            <a:endParaRPr b="1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 * non-empty. */</a:t>
            </a:r>
            <a:endParaRPr b="1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public Object getFirst () {</a:t>
            </a:r>
            <a:endParaRPr b="1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/** Adds an element to the back of the queue. */</a:t>
            </a:r>
            <a:endParaRPr b="1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public void put (Object o) {</a:t>
            </a:r>
            <a:endParaRPr b="1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/** Removes the first element from the queue, if the queue is</a:t>
            </a:r>
            <a:endParaRPr b="1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 * non-empty.. */</a:t>
            </a:r>
            <a:endParaRPr b="1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public void pop () {</a:t>
            </a:r>
            <a:endParaRPr b="1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ransition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Implementera en kö</a:t>
            </a:r>
          </a:p>
        </p:txBody>
      </p:sp>
      <p:sp>
        <p:nvSpPr>
          <p:cNvPr id="150" name="Shape 150"/>
          <p:cNvSpPr/>
          <p:nvPr/>
        </p:nvSpPr>
        <p:spPr>
          <a:xfrm>
            <a:off x="1034510" y="2244755"/>
            <a:ext cx="11910967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Man måste alltid ha </a:t>
            </a:r>
            <a:r>
              <a: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en idé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för hur koden ska fungera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innan man börjar skriva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.</a:t>
            </a:r>
          </a:p>
        </p:txBody>
      </p:sp>
      <p:sp>
        <p:nvSpPr>
          <p:cNvPr id="151" name="Shape 151"/>
          <p:cNvSpPr/>
          <p:nvPr/>
        </p:nvSpPr>
        <p:spPr>
          <a:xfrm>
            <a:off x="1034510" y="3387755"/>
            <a:ext cx="11910967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Idé: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En kö kan implementeras av en array (ett fält).</a:t>
            </a:r>
          </a:p>
        </p:txBody>
      </p:sp>
      <p:grpSp>
        <p:nvGrpSpPr>
          <p:cNvPr id="167" name="Group 167"/>
          <p:cNvGrpSpPr/>
          <p:nvPr/>
        </p:nvGrpSpPr>
        <p:grpSpPr>
          <a:xfrm>
            <a:off x="3213100" y="4224027"/>
            <a:ext cx="4406817" cy="1367744"/>
            <a:chOff x="0" y="0"/>
            <a:chExt cx="4406815" cy="1367742"/>
          </a:xfrm>
        </p:grpSpPr>
        <p:sp>
          <p:nvSpPr>
            <p:cNvPr id="152" name="Shape 152"/>
            <p:cNvSpPr/>
            <p:nvPr/>
          </p:nvSpPr>
          <p:spPr>
            <a:xfrm>
              <a:off x="280976" y="783618"/>
              <a:ext cx="288864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00882B"/>
                  </a:solidFill>
                </a:rPr>
                <a:t>A</a:t>
              </a:r>
            </a:p>
          </p:txBody>
        </p:sp>
        <p:sp>
          <p:nvSpPr>
            <p:cNvPr id="153" name="Shape 153"/>
            <p:cNvSpPr/>
            <p:nvPr/>
          </p:nvSpPr>
          <p:spPr>
            <a:xfrm>
              <a:off x="17640" y="0"/>
              <a:ext cx="58609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0</a:t>
              </a:r>
            </a:p>
          </p:txBody>
        </p:sp>
        <p:sp>
          <p:nvSpPr>
            <p:cNvPr id="154" name="Shape 154"/>
            <p:cNvSpPr/>
            <p:nvPr/>
          </p:nvSpPr>
          <p:spPr>
            <a:xfrm>
              <a:off x="0" y="534238"/>
              <a:ext cx="4406816" cy="833505"/>
            </a:xfrm>
            <a:prstGeom prst="rect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55" name="Shape 155"/>
            <p:cNvSpPr/>
            <p:nvPr/>
          </p:nvSpPr>
          <p:spPr>
            <a:xfrm flipV="1">
              <a:off x="842433" y="539234"/>
              <a:ext cx="1" cy="81255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156" name="Shape 156"/>
            <p:cNvSpPr/>
            <p:nvPr/>
          </p:nvSpPr>
          <p:spPr>
            <a:xfrm flipV="1">
              <a:off x="1731433" y="539234"/>
              <a:ext cx="1" cy="81255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157" name="Shape 157"/>
            <p:cNvSpPr/>
            <p:nvPr/>
          </p:nvSpPr>
          <p:spPr>
            <a:xfrm flipV="1">
              <a:off x="2620433" y="539234"/>
              <a:ext cx="1" cy="81255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158" name="Shape 158"/>
            <p:cNvSpPr/>
            <p:nvPr/>
          </p:nvSpPr>
          <p:spPr>
            <a:xfrm flipV="1">
              <a:off x="3509433" y="539234"/>
              <a:ext cx="1" cy="81255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159" name="Shape 159"/>
            <p:cNvSpPr/>
            <p:nvPr/>
          </p:nvSpPr>
          <p:spPr>
            <a:xfrm>
              <a:off x="906640" y="0"/>
              <a:ext cx="58609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1</a:t>
              </a:r>
            </a:p>
          </p:txBody>
        </p:sp>
        <p:sp>
          <p:nvSpPr>
            <p:cNvPr id="160" name="Shape 160"/>
            <p:cNvSpPr/>
            <p:nvPr/>
          </p:nvSpPr>
          <p:spPr>
            <a:xfrm>
              <a:off x="1795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2</a:t>
              </a:r>
            </a:p>
          </p:txBody>
        </p:sp>
        <p:sp>
          <p:nvSpPr>
            <p:cNvPr id="161" name="Shape 161"/>
            <p:cNvSpPr/>
            <p:nvPr/>
          </p:nvSpPr>
          <p:spPr>
            <a:xfrm>
              <a:off x="2684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3</a:t>
              </a:r>
            </a:p>
          </p:txBody>
        </p:sp>
        <p:sp>
          <p:nvSpPr>
            <p:cNvPr id="162" name="Shape 162"/>
            <p:cNvSpPr/>
            <p:nvPr/>
          </p:nvSpPr>
          <p:spPr>
            <a:xfrm>
              <a:off x="3573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4</a:t>
              </a:r>
            </a:p>
          </p:txBody>
        </p:sp>
        <p:sp>
          <p:nvSpPr>
            <p:cNvPr id="163" name="Shape 163"/>
            <p:cNvSpPr/>
            <p:nvPr/>
          </p:nvSpPr>
          <p:spPr>
            <a:xfrm>
              <a:off x="1169976" y="783618"/>
              <a:ext cx="288864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00882B"/>
                  </a:solidFill>
                </a:rPr>
                <a:t>B</a:t>
              </a:r>
            </a:p>
          </p:txBody>
        </p:sp>
        <p:sp>
          <p:nvSpPr>
            <p:cNvPr id="164" name="Shape 164"/>
            <p:cNvSpPr/>
            <p:nvPr/>
          </p:nvSpPr>
          <p:spPr>
            <a:xfrm>
              <a:off x="2058976" y="783618"/>
              <a:ext cx="288864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00882B"/>
                  </a:solidFill>
                </a:rPr>
                <a:t>C</a:t>
              </a:r>
            </a:p>
          </p:txBody>
        </p:sp>
        <p:sp>
          <p:nvSpPr>
            <p:cNvPr id="165" name="Shape 165"/>
            <p:cNvSpPr/>
            <p:nvPr/>
          </p:nvSpPr>
          <p:spPr>
            <a:xfrm>
              <a:off x="2947976" y="783618"/>
              <a:ext cx="288864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00882B"/>
                  </a:solidFill>
                </a:rPr>
                <a:t>D</a:t>
              </a:r>
            </a:p>
          </p:txBody>
        </p:sp>
        <p:sp>
          <p:nvSpPr>
            <p:cNvPr id="166" name="Shape 166"/>
            <p:cNvSpPr/>
            <p:nvPr/>
          </p:nvSpPr>
          <p:spPr>
            <a:xfrm>
              <a:off x="3836975" y="783618"/>
              <a:ext cx="288864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00882B"/>
                  </a:solidFill>
                </a:rPr>
                <a:t>E</a:t>
              </a:r>
            </a:p>
          </p:txBody>
        </p:sp>
      </p:grpSp>
      <p:sp>
        <p:nvSpPr>
          <p:cNvPr id="168" name="Shape 168"/>
          <p:cNvSpPr/>
          <p:nvPr/>
        </p:nvSpPr>
        <p:spPr>
          <a:xfrm>
            <a:off x="1694093" y="4613494"/>
            <a:ext cx="8890108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365C0"/>
                </a:solidFill>
              </a:rPr>
              <a:t>En kö:</a:t>
            </a:r>
          </a:p>
        </p:txBody>
      </p:sp>
      <p:sp>
        <p:nvSpPr>
          <p:cNvPr id="169" name="Shape 169"/>
          <p:cNvSpPr/>
          <p:nvPr/>
        </p:nvSpPr>
        <p:spPr>
          <a:xfrm>
            <a:off x="2482386" y="5420529"/>
            <a:ext cx="2033986" cy="15783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2083" y="0"/>
                </a:moveTo>
                <a:lnTo>
                  <a:pt x="11143" y="12112"/>
                </a:lnTo>
                <a:lnTo>
                  <a:pt x="472" y="12112"/>
                </a:lnTo>
                <a:cubicBezTo>
                  <a:pt x="212" y="12112"/>
                  <a:pt x="0" y="12385"/>
                  <a:pt x="0" y="12720"/>
                </a:cubicBezTo>
                <a:lnTo>
                  <a:pt x="0" y="20997"/>
                </a:lnTo>
                <a:cubicBezTo>
                  <a:pt x="0" y="21332"/>
                  <a:pt x="212" y="21600"/>
                  <a:pt x="472" y="21600"/>
                </a:cubicBezTo>
                <a:lnTo>
                  <a:pt x="21128" y="21600"/>
                </a:lnTo>
                <a:cubicBezTo>
                  <a:pt x="21388" y="21600"/>
                  <a:pt x="21600" y="21332"/>
                  <a:pt x="21600" y="20997"/>
                </a:cubicBezTo>
                <a:lnTo>
                  <a:pt x="21600" y="12720"/>
                </a:lnTo>
                <a:cubicBezTo>
                  <a:pt x="21600" y="12385"/>
                  <a:pt x="21388" y="12112"/>
                  <a:pt x="21128" y="12112"/>
                </a:cubicBezTo>
                <a:lnTo>
                  <a:pt x="13027" y="12112"/>
                </a:lnTo>
                <a:lnTo>
                  <a:pt x="12083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först i kön</a:t>
            </a:r>
          </a:p>
        </p:txBody>
      </p:sp>
      <p:sp>
        <p:nvSpPr>
          <p:cNvPr id="170" name="Shape 170"/>
          <p:cNvSpPr/>
          <p:nvPr/>
        </p:nvSpPr>
        <p:spPr>
          <a:xfrm>
            <a:off x="6038386" y="5433626"/>
            <a:ext cx="2033986" cy="15652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2083" y="0"/>
                </a:moveTo>
                <a:lnTo>
                  <a:pt x="11139" y="12032"/>
                </a:lnTo>
                <a:lnTo>
                  <a:pt x="472" y="12032"/>
                </a:lnTo>
                <a:cubicBezTo>
                  <a:pt x="212" y="12032"/>
                  <a:pt x="0" y="12308"/>
                  <a:pt x="0" y="12646"/>
                </a:cubicBezTo>
                <a:lnTo>
                  <a:pt x="0" y="20992"/>
                </a:lnTo>
                <a:cubicBezTo>
                  <a:pt x="0" y="21330"/>
                  <a:pt x="212" y="21600"/>
                  <a:pt x="472" y="21600"/>
                </a:cubicBezTo>
                <a:lnTo>
                  <a:pt x="21128" y="21600"/>
                </a:lnTo>
                <a:cubicBezTo>
                  <a:pt x="21388" y="21600"/>
                  <a:pt x="21600" y="21330"/>
                  <a:pt x="21600" y="20992"/>
                </a:cubicBezTo>
                <a:lnTo>
                  <a:pt x="21600" y="12646"/>
                </a:lnTo>
                <a:cubicBezTo>
                  <a:pt x="21600" y="12308"/>
                  <a:pt x="21388" y="12032"/>
                  <a:pt x="21128" y="12032"/>
                </a:cubicBezTo>
                <a:lnTo>
                  <a:pt x="13027" y="12032"/>
                </a:lnTo>
                <a:lnTo>
                  <a:pt x="12083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sist i kön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0" grpId="2"/>
      <p:bldP build="whole" bldLvl="1" animBg="1" rev="0" advAuto="0" spid="169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Implementera en kö</a:t>
            </a:r>
          </a:p>
        </p:txBody>
      </p:sp>
      <p:sp>
        <p:nvSpPr>
          <p:cNvPr id="173" name="Shape 173"/>
          <p:cNvSpPr/>
          <p:nvPr/>
        </p:nvSpPr>
        <p:spPr>
          <a:xfrm>
            <a:off x="426466" y="1970418"/>
            <a:ext cx="10610934" cy="7543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public class Queue1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private Object[] q;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/** Constructs an empty queue. */</a:t>
            </a:r>
            <a:endParaRPr b="1" sz="12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public Queue1 ()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q = new Object[0];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/** Returns true if the queue is empty. */</a:t>
            </a:r>
            <a:endParaRPr b="1" sz="12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public boolean isEmpty ()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return (q.length == 0);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sz="12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/** Returns the first element in the queue, if the queue is</a:t>
            </a:r>
            <a:endParaRPr b="1" sz="12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 * non-empty. */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public Object getFirst ()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return q[0];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2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/** Adds an element to the back of the queue. */</a:t>
            </a:r>
            <a:endParaRPr b="1" sz="12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public void put (Object o)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Object[] tmp = new Object[q.length+1];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for (int i=0; i&lt;q.length; i++)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tmp[i] = q[i];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tmp[q.length] = o;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q = tmp;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/** Removes the first element from the queue, if the queue is</a:t>
            </a:r>
            <a:endParaRPr b="1" sz="12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 * non-empty. */</a:t>
            </a:r>
            <a:endParaRPr b="1" sz="12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public void pop ()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if (!(isEmpty()))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Object[] tmp = new Object[q.length-1];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for (int i=1; i&lt;q.length; i++)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tmp[i-1] = q[i];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q = tmp;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74" name="Shape 174"/>
          <p:cNvSpPr/>
          <p:nvPr/>
        </p:nvSpPr>
        <p:spPr>
          <a:xfrm>
            <a:off x="7734969" y="4847489"/>
            <a:ext cx="3884862" cy="46983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public String toString()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String str = "";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for (int i=0; i&lt;q.length; i++)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str = str + " " + q[i];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return str;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2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/** Test */</a:t>
            </a:r>
            <a:endParaRPr b="1" sz="12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Queue1 t = new Queue1();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t.put("A");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t.put("B");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t.put("C");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System.out.println(t.toString());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t.put("D");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System.out.println(t.toString());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t.pop();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System.out.println(t.toString());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t.pop();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System.out.println(t.toString());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75" name="Shape 175"/>
          <p:cNvSpPr/>
          <p:nvPr/>
        </p:nvSpPr>
        <p:spPr>
          <a:xfrm>
            <a:off x="2495615" y="1830927"/>
            <a:ext cx="10200086" cy="6933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5839" y="0"/>
                </a:moveTo>
                <a:cubicBezTo>
                  <a:pt x="5787" y="0"/>
                  <a:pt x="5745" y="622"/>
                  <a:pt x="5745" y="1385"/>
                </a:cubicBezTo>
                <a:lnTo>
                  <a:pt x="5745" y="16852"/>
                </a:lnTo>
                <a:lnTo>
                  <a:pt x="0" y="19078"/>
                </a:lnTo>
                <a:lnTo>
                  <a:pt x="5786" y="21328"/>
                </a:lnTo>
                <a:cubicBezTo>
                  <a:pt x="5801" y="21491"/>
                  <a:pt x="5819" y="21600"/>
                  <a:pt x="5839" y="21600"/>
                </a:cubicBezTo>
                <a:lnTo>
                  <a:pt x="21506" y="21600"/>
                </a:lnTo>
                <a:cubicBezTo>
                  <a:pt x="21558" y="21600"/>
                  <a:pt x="21600" y="20991"/>
                  <a:pt x="21600" y="20228"/>
                </a:cubicBezTo>
                <a:lnTo>
                  <a:pt x="21600" y="1385"/>
                </a:lnTo>
                <a:cubicBezTo>
                  <a:pt x="21600" y="622"/>
                  <a:pt x="21558" y="0"/>
                  <a:pt x="21506" y="0"/>
                </a:cubicBezTo>
                <a:lnTo>
                  <a:pt x="5839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internt tillstånd har arrayn som representerar kön</a:t>
            </a:r>
          </a:p>
        </p:txBody>
      </p:sp>
      <p:sp>
        <p:nvSpPr>
          <p:cNvPr id="176" name="Shape 176"/>
          <p:cNvSpPr/>
          <p:nvPr/>
        </p:nvSpPr>
        <p:spPr>
          <a:xfrm>
            <a:off x="2735328" y="2618327"/>
            <a:ext cx="7534276" cy="6933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218" y="0"/>
                </a:moveTo>
                <a:cubicBezTo>
                  <a:pt x="7148" y="0"/>
                  <a:pt x="7091" y="622"/>
                  <a:pt x="7091" y="1385"/>
                </a:cubicBezTo>
                <a:lnTo>
                  <a:pt x="7091" y="13971"/>
                </a:lnTo>
                <a:lnTo>
                  <a:pt x="0" y="16741"/>
                </a:lnTo>
                <a:lnTo>
                  <a:pt x="7091" y="19510"/>
                </a:lnTo>
                <a:lnTo>
                  <a:pt x="7091" y="20228"/>
                </a:lnTo>
                <a:cubicBezTo>
                  <a:pt x="7091" y="20991"/>
                  <a:pt x="7148" y="21600"/>
                  <a:pt x="7218" y="21600"/>
                </a:cubicBezTo>
                <a:lnTo>
                  <a:pt x="21473" y="21600"/>
                </a:lnTo>
                <a:cubicBezTo>
                  <a:pt x="21543" y="21600"/>
                  <a:pt x="21600" y="20991"/>
                  <a:pt x="21600" y="20228"/>
                </a:cubicBezTo>
                <a:lnTo>
                  <a:pt x="21600" y="1385"/>
                </a:lnTo>
                <a:cubicBezTo>
                  <a:pt x="21600" y="622"/>
                  <a:pt x="21543" y="0"/>
                  <a:pt x="21473" y="0"/>
                </a:cubicBezTo>
                <a:lnTo>
                  <a:pt x="7218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utgångsvärdet är en tom array</a:t>
            </a:r>
          </a:p>
        </p:txBody>
      </p:sp>
      <p:sp>
        <p:nvSpPr>
          <p:cNvPr id="177" name="Shape 177"/>
          <p:cNvSpPr/>
          <p:nvPr/>
        </p:nvSpPr>
        <p:spPr>
          <a:xfrm>
            <a:off x="3606072" y="6347365"/>
            <a:ext cx="4127898" cy="6981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3202" y="2677"/>
                </a:lnTo>
                <a:lnTo>
                  <a:pt x="3202" y="20237"/>
                </a:lnTo>
                <a:cubicBezTo>
                  <a:pt x="3202" y="20995"/>
                  <a:pt x="3307" y="21600"/>
                  <a:pt x="3435" y="21600"/>
                </a:cubicBezTo>
                <a:lnTo>
                  <a:pt x="21367" y="21600"/>
                </a:lnTo>
                <a:cubicBezTo>
                  <a:pt x="21496" y="21600"/>
                  <a:pt x="21600" y="20995"/>
                  <a:pt x="21600" y="20237"/>
                </a:cubicBezTo>
                <a:lnTo>
                  <a:pt x="21600" y="1523"/>
                </a:lnTo>
                <a:cubicBezTo>
                  <a:pt x="21600" y="765"/>
                  <a:pt x="21496" y="147"/>
                  <a:pt x="21367" y="147"/>
                </a:cubicBezTo>
                <a:lnTo>
                  <a:pt x="3435" y="147"/>
                </a:lnTo>
                <a:cubicBezTo>
                  <a:pt x="3425" y="147"/>
                  <a:pt x="3416" y="177"/>
                  <a:pt x="3406" y="184"/>
                </a:cubicBezTo>
                <a:lnTo>
                  <a:pt x="0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kopierar till ny array</a:t>
            </a:r>
          </a:p>
        </p:txBody>
      </p:sp>
      <p:sp>
        <p:nvSpPr>
          <p:cNvPr id="178" name="Shape 178"/>
          <p:cNvSpPr/>
          <p:nvPr/>
        </p:nvSpPr>
        <p:spPr>
          <a:xfrm>
            <a:off x="3292805" y="8523298"/>
            <a:ext cx="4127898" cy="6981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3202" y="2677"/>
                </a:lnTo>
                <a:lnTo>
                  <a:pt x="3202" y="20237"/>
                </a:lnTo>
                <a:cubicBezTo>
                  <a:pt x="3202" y="20995"/>
                  <a:pt x="3307" y="21600"/>
                  <a:pt x="3435" y="21600"/>
                </a:cubicBezTo>
                <a:lnTo>
                  <a:pt x="21367" y="21600"/>
                </a:lnTo>
                <a:cubicBezTo>
                  <a:pt x="21496" y="21600"/>
                  <a:pt x="21600" y="20995"/>
                  <a:pt x="21600" y="20237"/>
                </a:cubicBezTo>
                <a:lnTo>
                  <a:pt x="21600" y="1523"/>
                </a:lnTo>
                <a:cubicBezTo>
                  <a:pt x="21600" y="765"/>
                  <a:pt x="21496" y="147"/>
                  <a:pt x="21367" y="147"/>
                </a:cubicBezTo>
                <a:lnTo>
                  <a:pt x="3435" y="147"/>
                </a:lnTo>
                <a:cubicBezTo>
                  <a:pt x="3425" y="147"/>
                  <a:pt x="3416" y="177"/>
                  <a:pt x="3406" y="184"/>
                </a:cubicBezTo>
                <a:lnTo>
                  <a:pt x="0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kopierar till ny array</a:t>
            </a:r>
          </a:p>
        </p:txBody>
      </p:sp>
      <p:sp>
        <p:nvSpPr>
          <p:cNvPr id="179" name="Shape 179"/>
          <p:cNvSpPr/>
          <p:nvPr/>
        </p:nvSpPr>
        <p:spPr>
          <a:xfrm>
            <a:off x="9035586" y="4040727"/>
            <a:ext cx="3515917" cy="24491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73" y="0"/>
                </a:moveTo>
                <a:cubicBezTo>
                  <a:pt x="123" y="0"/>
                  <a:pt x="0" y="176"/>
                  <a:pt x="0" y="392"/>
                </a:cubicBezTo>
                <a:lnTo>
                  <a:pt x="0" y="5726"/>
                </a:lnTo>
                <a:cubicBezTo>
                  <a:pt x="0" y="5942"/>
                  <a:pt x="123" y="6115"/>
                  <a:pt x="273" y="6115"/>
                </a:cubicBezTo>
                <a:lnTo>
                  <a:pt x="13878" y="6115"/>
                </a:lnTo>
                <a:lnTo>
                  <a:pt x="14424" y="21600"/>
                </a:lnTo>
                <a:lnTo>
                  <a:pt x="14968" y="6115"/>
                </a:lnTo>
                <a:lnTo>
                  <a:pt x="21327" y="6115"/>
                </a:lnTo>
                <a:cubicBezTo>
                  <a:pt x="21477" y="6115"/>
                  <a:pt x="21600" y="5942"/>
                  <a:pt x="21600" y="5726"/>
                </a:cubicBezTo>
                <a:lnTo>
                  <a:pt x="21600" y="392"/>
                </a:lnTo>
                <a:cubicBezTo>
                  <a:pt x="21600" y="176"/>
                  <a:pt x="21477" y="0"/>
                  <a:pt x="21327" y="0"/>
                </a:cubicBezTo>
                <a:lnTo>
                  <a:pt x="273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main testar koden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7" grpId="4"/>
      <p:bldP build="whole" bldLvl="1" animBg="1" rev="0" advAuto="0" spid="178" grpId="5"/>
      <p:bldP build="whole" bldLvl="1" animBg="1" rev="0" advAuto="0" spid="179" grpId="6"/>
      <p:bldP build="whole" bldLvl="1" animBg="1" rev="0" advAuto="0" spid="173" grpId="1"/>
      <p:bldP build="whole" bldLvl="1" animBg="1" rev="0" advAuto="0" spid="176" grpId="3"/>
      <p:bldP build="whole" bldLvl="1" animBg="1" rev="0" advAuto="0" spid="175" grpId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Bättre implementation (mindre kopering)</a:t>
            </a:r>
          </a:p>
        </p:txBody>
      </p:sp>
      <p:sp>
        <p:nvSpPr>
          <p:cNvPr id="182" name="Shape 182"/>
          <p:cNvSpPr/>
          <p:nvPr/>
        </p:nvSpPr>
        <p:spPr>
          <a:xfrm>
            <a:off x="1034510" y="3387755"/>
            <a:ext cx="11910967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Ny idé: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En kö kan implementeras av en array (ett fält).</a:t>
            </a:r>
          </a:p>
        </p:txBody>
      </p:sp>
      <p:grpSp>
        <p:nvGrpSpPr>
          <p:cNvPr id="198" name="Group 198"/>
          <p:cNvGrpSpPr/>
          <p:nvPr/>
        </p:nvGrpSpPr>
        <p:grpSpPr>
          <a:xfrm>
            <a:off x="3213100" y="4224027"/>
            <a:ext cx="4406817" cy="1367744"/>
            <a:chOff x="0" y="0"/>
            <a:chExt cx="4406815" cy="1367742"/>
          </a:xfrm>
        </p:grpSpPr>
        <p:sp>
          <p:nvSpPr>
            <p:cNvPr id="183" name="Shape 183"/>
            <p:cNvSpPr/>
            <p:nvPr/>
          </p:nvSpPr>
          <p:spPr>
            <a:xfrm>
              <a:off x="280976" y="783618"/>
              <a:ext cx="288864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00882B"/>
                  </a:solidFill>
                </a:rPr>
                <a:t>A</a:t>
              </a:r>
            </a:p>
          </p:txBody>
        </p:sp>
        <p:sp>
          <p:nvSpPr>
            <p:cNvPr id="184" name="Shape 184"/>
            <p:cNvSpPr/>
            <p:nvPr/>
          </p:nvSpPr>
          <p:spPr>
            <a:xfrm>
              <a:off x="17640" y="0"/>
              <a:ext cx="58609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0</a:t>
              </a:r>
            </a:p>
          </p:txBody>
        </p:sp>
        <p:sp>
          <p:nvSpPr>
            <p:cNvPr id="185" name="Shape 185"/>
            <p:cNvSpPr/>
            <p:nvPr/>
          </p:nvSpPr>
          <p:spPr>
            <a:xfrm>
              <a:off x="0" y="534238"/>
              <a:ext cx="4406816" cy="833505"/>
            </a:xfrm>
            <a:prstGeom prst="rect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6" name="Shape 186"/>
            <p:cNvSpPr/>
            <p:nvPr/>
          </p:nvSpPr>
          <p:spPr>
            <a:xfrm flipV="1">
              <a:off x="842433" y="539234"/>
              <a:ext cx="1" cy="81255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187" name="Shape 187"/>
            <p:cNvSpPr/>
            <p:nvPr/>
          </p:nvSpPr>
          <p:spPr>
            <a:xfrm flipV="1">
              <a:off x="1731433" y="539234"/>
              <a:ext cx="1" cy="81255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188" name="Shape 188"/>
            <p:cNvSpPr/>
            <p:nvPr/>
          </p:nvSpPr>
          <p:spPr>
            <a:xfrm flipV="1">
              <a:off x="2620433" y="539234"/>
              <a:ext cx="1" cy="81255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189" name="Shape 189"/>
            <p:cNvSpPr/>
            <p:nvPr/>
          </p:nvSpPr>
          <p:spPr>
            <a:xfrm flipV="1">
              <a:off x="3509433" y="539234"/>
              <a:ext cx="1" cy="81255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190" name="Shape 190"/>
            <p:cNvSpPr/>
            <p:nvPr/>
          </p:nvSpPr>
          <p:spPr>
            <a:xfrm>
              <a:off x="906640" y="0"/>
              <a:ext cx="58609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1</a:t>
              </a:r>
            </a:p>
          </p:txBody>
        </p:sp>
        <p:sp>
          <p:nvSpPr>
            <p:cNvPr id="191" name="Shape 191"/>
            <p:cNvSpPr/>
            <p:nvPr/>
          </p:nvSpPr>
          <p:spPr>
            <a:xfrm>
              <a:off x="1795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2</a:t>
              </a:r>
            </a:p>
          </p:txBody>
        </p:sp>
        <p:sp>
          <p:nvSpPr>
            <p:cNvPr id="192" name="Shape 192"/>
            <p:cNvSpPr/>
            <p:nvPr/>
          </p:nvSpPr>
          <p:spPr>
            <a:xfrm>
              <a:off x="2684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3</a:t>
              </a:r>
            </a:p>
          </p:txBody>
        </p:sp>
        <p:sp>
          <p:nvSpPr>
            <p:cNvPr id="193" name="Shape 193"/>
            <p:cNvSpPr/>
            <p:nvPr/>
          </p:nvSpPr>
          <p:spPr>
            <a:xfrm>
              <a:off x="3573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4</a:t>
              </a:r>
            </a:p>
          </p:txBody>
        </p:sp>
        <p:sp>
          <p:nvSpPr>
            <p:cNvPr id="194" name="Shape 194"/>
            <p:cNvSpPr/>
            <p:nvPr/>
          </p:nvSpPr>
          <p:spPr>
            <a:xfrm>
              <a:off x="1169976" y="783618"/>
              <a:ext cx="288864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00882B"/>
                  </a:solidFill>
                </a:rPr>
                <a:t>B</a:t>
              </a:r>
            </a:p>
          </p:txBody>
        </p:sp>
        <p:sp>
          <p:nvSpPr>
            <p:cNvPr id="195" name="Shape 195"/>
            <p:cNvSpPr/>
            <p:nvPr/>
          </p:nvSpPr>
          <p:spPr>
            <a:xfrm>
              <a:off x="2058976" y="783618"/>
              <a:ext cx="288864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00882B"/>
                  </a:solidFill>
                </a:rPr>
                <a:t>C</a:t>
              </a:r>
            </a:p>
          </p:txBody>
        </p:sp>
        <p:sp>
          <p:nvSpPr>
            <p:cNvPr id="196" name="Shape 196"/>
            <p:cNvSpPr/>
            <p:nvPr/>
          </p:nvSpPr>
          <p:spPr>
            <a:xfrm>
              <a:off x="2947976" y="783618"/>
              <a:ext cx="288864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00882B"/>
                  </a:solidFill>
                </a:rPr>
                <a:t>D</a:t>
              </a:r>
            </a:p>
          </p:txBody>
        </p:sp>
        <p:sp>
          <p:nvSpPr>
            <p:cNvPr id="197" name="Shape 197"/>
            <p:cNvSpPr/>
            <p:nvPr/>
          </p:nvSpPr>
          <p:spPr>
            <a:xfrm>
              <a:off x="3836975" y="783618"/>
              <a:ext cx="288864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00882B"/>
                  </a:solidFill>
                </a:rPr>
                <a:t>E</a:t>
              </a:r>
            </a:p>
          </p:txBody>
        </p:sp>
      </p:grpSp>
      <p:sp>
        <p:nvSpPr>
          <p:cNvPr id="199" name="Shape 199"/>
          <p:cNvSpPr/>
          <p:nvPr/>
        </p:nvSpPr>
        <p:spPr>
          <a:xfrm>
            <a:off x="1694093" y="4613494"/>
            <a:ext cx="8890108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365C0"/>
                </a:solidFill>
              </a:rPr>
              <a:t>En kö:</a:t>
            </a:r>
          </a:p>
        </p:txBody>
      </p:sp>
      <p:sp>
        <p:nvSpPr>
          <p:cNvPr id="200" name="Shape 200"/>
          <p:cNvSpPr/>
          <p:nvPr/>
        </p:nvSpPr>
        <p:spPr>
          <a:xfrm>
            <a:off x="2482386" y="5420529"/>
            <a:ext cx="2033986" cy="15783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2083" y="0"/>
                </a:moveTo>
                <a:lnTo>
                  <a:pt x="11143" y="12112"/>
                </a:lnTo>
                <a:lnTo>
                  <a:pt x="472" y="12112"/>
                </a:lnTo>
                <a:cubicBezTo>
                  <a:pt x="212" y="12112"/>
                  <a:pt x="0" y="12385"/>
                  <a:pt x="0" y="12720"/>
                </a:cubicBezTo>
                <a:lnTo>
                  <a:pt x="0" y="20997"/>
                </a:lnTo>
                <a:cubicBezTo>
                  <a:pt x="0" y="21332"/>
                  <a:pt x="212" y="21600"/>
                  <a:pt x="472" y="21600"/>
                </a:cubicBezTo>
                <a:lnTo>
                  <a:pt x="21128" y="21600"/>
                </a:lnTo>
                <a:cubicBezTo>
                  <a:pt x="21388" y="21600"/>
                  <a:pt x="21600" y="21332"/>
                  <a:pt x="21600" y="20997"/>
                </a:cubicBezTo>
                <a:lnTo>
                  <a:pt x="21600" y="12720"/>
                </a:lnTo>
                <a:cubicBezTo>
                  <a:pt x="21600" y="12385"/>
                  <a:pt x="21388" y="12112"/>
                  <a:pt x="21128" y="12112"/>
                </a:cubicBezTo>
                <a:lnTo>
                  <a:pt x="13027" y="12112"/>
                </a:lnTo>
                <a:lnTo>
                  <a:pt x="12083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först i kön</a:t>
            </a:r>
          </a:p>
        </p:txBody>
      </p:sp>
      <p:sp>
        <p:nvSpPr>
          <p:cNvPr id="201" name="Shape 201"/>
          <p:cNvSpPr/>
          <p:nvPr/>
        </p:nvSpPr>
        <p:spPr>
          <a:xfrm>
            <a:off x="6038386" y="5433626"/>
            <a:ext cx="2033985" cy="15652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2083" y="0"/>
                </a:moveTo>
                <a:lnTo>
                  <a:pt x="11139" y="12032"/>
                </a:lnTo>
                <a:lnTo>
                  <a:pt x="472" y="12032"/>
                </a:lnTo>
                <a:cubicBezTo>
                  <a:pt x="212" y="12032"/>
                  <a:pt x="0" y="12308"/>
                  <a:pt x="0" y="12646"/>
                </a:cubicBezTo>
                <a:lnTo>
                  <a:pt x="0" y="20992"/>
                </a:lnTo>
                <a:cubicBezTo>
                  <a:pt x="0" y="21330"/>
                  <a:pt x="212" y="21600"/>
                  <a:pt x="472" y="21600"/>
                </a:cubicBezTo>
                <a:lnTo>
                  <a:pt x="21128" y="21600"/>
                </a:lnTo>
                <a:cubicBezTo>
                  <a:pt x="21388" y="21600"/>
                  <a:pt x="21600" y="21330"/>
                  <a:pt x="21600" y="20992"/>
                </a:cubicBezTo>
                <a:lnTo>
                  <a:pt x="21600" y="12646"/>
                </a:lnTo>
                <a:cubicBezTo>
                  <a:pt x="21600" y="12308"/>
                  <a:pt x="21388" y="12032"/>
                  <a:pt x="21128" y="12032"/>
                </a:cubicBezTo>
                <a:lnTo>
                  <a:pt x="13027" y="12032"/>
                </a:lnTo>
                <a:lnTo>
                  <a:pt x="12083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sist i kön</a:t>
            </a:r>
          </a:p>
        </p:txBody>
      </p:sp>
      <p:sp>
        <p:nvSpPr>
          <p:cNvPr id="202" name="Shape 202"/>
          <p:cNvSpPr/>
          <p:nvPr/>
        </p:nvSpPr>
        <p:spPr>
          <a:xfrm>
            <a:off x="7659677" y="5007646"/>
            <a:ext cx="812553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A6AAA9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A6AAA9"/>
                </a:solidFill>
              </a:rPr>
              <a:t>null</a:t>
            </a:r>
          </a:p>
        </p:txBody>
      </p:sp>
      <p:sp>
        <p:nvSpPr>
          <p:cNvPr id="203" name="Shape 203"/>
          <p:cNvSpPr/>
          <p:nvPr/>
        </p:nvSpPr>
        <p:spPr>
          <a:xfrm>
            <a:off x="7637640" y="4224027"/>
            <a:ext cx="586094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5</a:t>
            </a:r>
          </a:p>
        </p:txBody>
      </p:sp>
      <p:sp>
        <p:nvSpPr>
          <p:cNvPr id="204" name="Shape 204"/>
          <p:cNvSpPr/>
          <p:nvPr/>
        </p:nvSpPr>
        <p:spPr>
          <a:xfrm>
            <a:off x="7620000" y="4758266"/>
            <a:ext cx="4406817" cy="833505"/>
          </a:xfrm>
          <a:prstGeom prst="rect">
            <a:avLst/>
          </a:prstGeom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205" name="Shape 205"/>
          <p:cNvSpPr/>
          <p:nvPr/>
        </p:nvSpPr>
        <p:spPr>
          <a:xfrm flipV="1">
            <a:off x="8462433" y="4763262"/>
            <a:ext cx="1" cy="812551"/>
          </a:xfrm>
          <a:prstGeom prst="line">
            <a:avLst/>
          </a:prstGeom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206" name="Shape 206"/>
          <p:cNvSpPr/>
          <p:nvPr/>
        </p:nvSpPr>
        <p:spPr>
          <a:xfrm flipV="1">
            <a:off x="9351433" y="4763262"/>
            <a:ext cx="1" cy="812551"/>
          </a:xfrm>
          <a:prstGeom prst="line">
            <a:avLst/>
          </a:prstGeom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207" name="Shape 207"/>
          <p:cNvSpPr/>
          <p:nvPr/>
        </p:nvSpPr>
        <p:spPr>
          <a:xfrm flipV="1">
            <a:off x="10240433" y="4763262"/>
            <a:ext cx="1" cy="812551"/>
          </a:xfrm>
          <a:prstGeom prst="line">
            <a:avLst/>
          </a:prstGeom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208" name="Shape 208"/>
          <p:cNvSpPr/>
          <p:nvPr/>
        </p:nvSpPr>
        <p:spPr>
          <a:xfrm flipV="1">
            <a:off x="11129433" y="4763262"/>
            <a:ext cx="1" cy="812551"/>
          </a:xfrm>
          <a:prstGeom prst="line">
            <a:avLst/>
          </a:prstGeom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209" name="Shape 209"/>
          <p:cNvSpPr/>
          <p:nvPr/>
        </p:nvSpPr>
        <p:spPr>
          <a:xfrm>
            <a:off x="8526640" y="4224027"/>
            <a:ext cx="586094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6</a:t>
            </a:r>
          </a:p>
        </p:txBody>
      </p:sp>
      <p:sp>
        <p:nvSpPr>
          <p:cNvPr id="210" name="Shape 210"/>
          <p:cNvSpPr/>
          <p:nvPr/>
        </p:nvSpPr>
        <p:spPr>
          <a:xfrm>
            <a:off x="9415640" y="4224027"/>
            <a:ext cx="586094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7</a:t>
            </a:r>
          </a:p>
        </p:txBody>
      </p:sp>
      <p:sp>
        <p:nvSpPr>
          <p:cNvPr id="211" name="Shape 211"/>
          <p:cNvSpPr/>
          <p:nvPr/>
        </p:nvSpPr>
        <p:spPr>
          <a:xfrm>
            <a:off x="10304640" y="4224027"/>
            <a:ext cx="586094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8</a:t>
            </a:r>
          </a:p>
        </p:txBody>
      </p:sp>
      <p:sp>
        <p:nvSpPr>
          <p:cNvPr id="212" name="Shape 212"/>
          <p:cNvSpPr/>
          <p:nvPr/>
        </p:nvSpPr>
        <p:spPr>
          <a:xfrm>
            <a:off x="11193640" y="4224027"/>
            <a:ext cx="586094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9</a:t>
            </a:r>
          </a:p>
        </p:txBody>
      </p:sp>
      <p:sp>
        <p:nvSpPr>
          <p:cNvPr id="213" name="Shape 213"/>
          <p:cNvSpPr/>
          <p:nvPr/>
        </p:nvSpPr>
        <p:spPr>
          <a:xfrm>
            <a:off x="8497877" y="5007646"/>
            <a:ext cx="812553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A6AAA9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A6AAA9"/>
                </a:solidFill>
              </a:rPr>
              <a:t>null</a:t>
            </a:r>
          </a:p>
        </p:txBody>
      </p:sp>
      <p:sp>
        <p:nvSpPr>
          <p:cNvPr id="214" name="Shape 214"/>
          <p:cNvSpPr/>
          <p:nvPr/>
        </p:nvSpPr>
        <p:spPr>
          <a:xfrm>
            <a:off x="9399577" y="5007646"/>
            <a:ext cx="812553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A6AAA9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A6AAA9"/>
                </a:solidFill>
              </a:rPr>
              <a:t>null</a:t>
            </a:r>
          </a:p>
        </p:txBody>
      </p:sp>
      <p:sp>
        <p:nvSpPr>
          <p:cNvPr id="215" name="Shape 215"/>
          <p:cNvSpPr/>
          <p:nvPr/>
        </p:nvSpPr>
        <p:spPr>
          <a:xfrm>
            <a:off x="10275877" y="5007646"/>
            <a:ext cx="812553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A6AAA9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A6AAA9"/>
                </a:solidFill>
              </a:rPr>
              <a:t>null</a:t>
            </a:r>
          </a:p>
        </p:txBody>
      </p:sp>
      <p:sp>
        <p:nvSpPr>
          <p:cNvPr id="216" name="Shape 216"/>
          <p:cNvSpPr/>
          <p:nvPr/>
        </p:nvSpPr>
        <p:spPr>
          <a:xfrm>
            <a:off x="11177577" y="5007646"/>
            <a:ext cx="812553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A6AAA9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A6AAA9"/>
                </a:solidFill>
              </a:rPr>
              <a:t>null</a:t>
            </a:r>
          </a:p>
        </p:txBody>
      </p:sp>
      <p:sp>
        <p:nvSpPr>
          <p:cNvPr id="217" name="Shape 217"/>
          <p:cNvSpPr/>
          <p:nvPr/>
        </p:nvSpPr>
        <p:spPr>
          <a:xfrm>
            <a:off x="8517778" y="5450890"/>
            <a:ext cx="3856436" cy="19772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7096" y="0"/>
                </a:moveTo>
                <a:lnTo>
                  <a:pt x="16598" y="9265"/>
                </a:lnTo>
                <a:lnTo>
                  <a:pt x="249" y="9265"/>
                </a:lnTo>
                <a:cubicBezTo>
                  <a:pt x="112" y="9265"/>
                  <a:pt x="0" y="9483"/>
                  <a:pt x="0" y="9751"/>
                </a:cubicBezTo>
                <a:lnTo>
                  <a:pt x="0" y="21119"/>
                </a:lnTo>
                <a:cubicBezTo>
                  <a:pt x="0" y="21386"/>
                  <a:pt x="112" y="21600"/>
                  <a:pt x="249" y="21600"/>
                </a:cubicBezTo>
                <a:lnTo>
                  <a:pt x="21353" y="21600"/>
                </a:lnTo>
                <a:cubicBezTo>
                  <a:pt x="21490" y="21600"/>
                  <a:pt x="21600" y="21386"/>
                  <a:pt x="21600" y="21119"/>
                </a:cubicBezTo>
                <a:lnTo>
                  <a:pt x="21600" y="9751"/>
                </a:lnTo>
                <a:cubicBezTo>
                  <a:pt x="21600" y="9483"/>
                  <a:pt x="21490" y="9265"/>
                  <a:pt x="21353" y="9265"/>
                </a:cubicBezTo>
                <a:lnTo>
                  <a:pt x="17594" y="9265"/>
                </a:lnTo>
                <a:lnTo>
                  <a:pt x="17096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vi låter de sista vara oanvända (null)</a:t>
            </a:r>
          </a:p>
        </p:txBody>
      </p:sp>
      <p:sp>
        <p:nvSpPr>
          <p:cNvPr id="218" name="Shape 218"/>
          <p:cNvSpPr/>
          <p:nvPr/>
        </p:nvSpPr>
        <p:spPr>
          <a:xfrm>
            <a:off x="1034510" y="8086755"/>
            <a:ext cx="1191096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Vi behöver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ny en variabel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som visar hur mycket av arrayn som vi använder.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7" grpId="3"/>
      <p:bldP build="whole" bldLvl="1" animBg="1" rev="0" advAuto="0" spid="200" grpId="1"/>
      <p:bldP build="whole" bldLvl="1" animBg="1" rev="0" advAuto="0" spid="201" grpId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Implementera en kö</a:t>
            </a:r>
          </a:p>
        </p:txBody>
      </p:sp>
      <p:sp>
        <p:nvSpPr>
          <p:cNvPr id="221" name="Shape 221"/>
          <p:cNvSpPr/>
          <p:nvPr/>
        </p:nvSpPr>
        <p:spPr>
          <a:xfrm>
            <a:off x="426466" y="827418"/>
            <a:ext cx="10610934" cy="89655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public class Queue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private Object[] q;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private int l;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/** Constructs an empty queue. */</a:t>
            </a:r>
            <a:endParaRPr b="1" sz="12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public Queue ()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q = new Object[10];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l = 0;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/** Returns true if the queue is empty. */</a:t>
            </a:r>
            <a:endParaRPr b="1" sz="12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public boolean isEmpty ()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return (l == 0);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/** Returns the first element in the queue, if the queue is</a:t>
            </a:r>
            <a:endParaRPr b="1" sz="12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 * non-empty. */</a:t>
            </a:r>
            <a:endParaRPr b="1" sz="12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public Object getFirst ()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return q[0];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2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/** Adds an element to the back of the queue. */</a:t>
            </a:r>
            <a:endParaRPr b="1" sz="12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public void put (Object o)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if (l &lt; q.length)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q[l] = o;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l = l+1;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} else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Object[] tmp = new Object[q.length+10];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for (int i=0; i&lt;q.length; i++)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tmp[i] = q[i];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tmp[q.length] = o;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q = tmp;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l = l+1;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sz="12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/** Removes the first element from the queue, if the queue is</a:t>
            </a:r>
            <a:endParaRPr b="1" sz="12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 * non-empty. */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public void pop ()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if (!(isEmpty()))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for (int i=1; i&lt;l; i++)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q[i-1] = q[i];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l = l-1;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q[l] = null;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22" name="Shape 222"/>
          <p:cNvSpPr/>
          <p:nvPr/>
        </p:nvSpPr>
        <p:spPr>
          <a:xfrm>
            <a:off x="7734969" y="5114189"/>
            <a:ext cx="3884862" cy="4164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public String toString()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String str = "";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for (int i=0; i&lt;l; i++)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str = str + " " + q[i];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return str;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2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/** Test */</a:t>
            </a:r>
            <a:endParaRPr b="1" sz="12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Queue t = new Queue();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t.put("A");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t.put("B");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t.put("C");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System.out.println(t.toString());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t.put("D");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System.out.println(t.toString());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t.pop();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System.out.println(t.toString());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t.pop();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System.out.println(t.toString());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223" name="Shape 223"/>
          <p:cNvSpPr/>
          <p:nvPr/>
        </p:nvSpPr>
        <p:spPr>
          <a:xfrm>
            <a:off x="3292805" y="5056198"/>
            <a:ext cx="4127898" cy="6981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3202" y="2677"/>
                </a:lnTo>
                <a:lnTo>
                  <a:pt x="3202" y="20237"/>
                </a:lnTo>
                <a:cubicBezTo>
                  <a:pt x="3202" y="20995"/>
                  <a:pt x="3307" y="21600"/>
                  <a:pt x="3435" y="21600"/>
                </a:cubicBezTo>
                <a:lnTo>
                  <a:pt x="21367" y="21600"/>
                </a:lnTo>
                <a:cubicBezTo>
                  <a:pt x="21496" y="21600"/>
                  <a:pt x="21600" y="20995"/>
                  <a:pt x="21600" y="20237"/>
                </a:cubicBezTo>
                <a:lnTo>
                  <a:pt x="21600" y="1523"/>
                </a:lnTo>
                <a:cubicBezTo>
                  <a:pt x="21600" y="765"/>
                  <a:pt x="21496" y="147"/>
                  <a:pt x="21367" y="147"/>
                </a:cubicBezTo>
                <a:lnTo>
                  <a:pt x="3435" y="147"/>
                </a:lnTo>
                <a:cubicBezTo>
                  <a:pt x="3425" y="147"/>
                  <a:pt x="3416" y="177"/>
                  <a:pt x="3406" y="184"/>
                </a:cubicBezTo>
                <a:lnTo>
                  <a:pt x="0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2400">
                <a:solidFill>
                  <a:srgbClr val="FFFFFF"/>
                </a:solidFill>
              </a:rPr>
              <a:t>kopierar </a:t>
            </a:r>
            <a:r>
              <a:rPr i="1" sz="2400">
                <a:solidFill>
                  <a:srgbClr val="FFFFFF"/>
                </a:solidFill>
              </a:rPr>
              <a:t>inte alltid</a:t>
            </a:r>
          </a:p>
        </p:txBody>
      </p:sp>
      <p:sp>
        <p:nvSpPr>
          <p:cNvPr id="224" name="Shape 224"/>
          <p:cNvSpPr/>
          <p:nvPr/>
        </p:nvSpPr>
        <p:spPr>
          <a:xfrm>
            <a:off x="9035586" y="4040727"/>
            <a:ext cx="3515917" cy="24491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73" y="0"/>
                </a:moveTo>
                <a:cubicBezTo>
                  <a:pt x="123" y="0"/>
                  <a:pt x="0" y="176"/>
                  <a:pt x="0" y="392"/>
                </a:cubicBezTo>
                <a:lnTo>
                  <a:pt x="0" y="5726"/>
                </a:lnTo>
                <a:cubicBezTo>
                  <a:pt x="0" y="5942"/>
                  <a:pt x="123" y="6115"/>
                  <a:pt x="273" y="6115"/>
                </a:cubicBezTo>
                <a:lnTo>
                  <a:pt x="13878" y="6115"/>
                </a:lnTo>
                <a:lnTo>
                  <a:pt x="14424" y="21600"/>
                </a:lnTo>
                <a:lnTo>
                  <a:pt x="14968" y="6115"/>
                </a:lnTo>
                <a:lnTo>
                  <a:pt x="21327" y="6115"/>
                </a:lnTo>
                <a:cubicBezTo>
                  <a:pt x="21477" y="6115"/>
                  <a:pt x="21600" y="5942"/>
                  <a:pt x="21600" y="5726"/>
                </a:cubicBezTo>
                <a:lnTo>
                  <a:pt x="21600" y="392"/>
                </a:lnTo>
                <a:cubicBezTo>
                  <a:pt x="21600" y="176"/>
                  <a:pt x="21477" y="0"/>
                  <a:pt x="21327" y="0"/>
                </a:cubicBezTo>
                <a:lnTo>
                  <a:pt x="273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main testar koden</a:t>
            </a:r>
          </a:p>
        </p:txBody>
      </p:sp>
      <p:sp>
        <p:nvSpPr>
          <p:cNvPr id="225" name="Shape 225"/>
          <p:cNvSpPr/>
          <p:nvPr/>
        </p:nvSpPr>
        <p:spPr>
          <a:xfrm>
            <a:off x="2105884" y="1482603"/>
            <a:ext cx="6034486" cy="9104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9015" y="8220"/>
                </a:lnTo>
                <a:lnTo>
                  <a:pt x="9015" y="20555"/>
                </a:lnTo>
                <a:cubicBezTo>
                  <a:pt x="9015" y="21136"/>
                  <a:pt x="9086" y="21600"/>
                  <a:pt x="9174" y="21600"/>
                </a:cubicBezTo>
                <a:lnTo>
                  <a:pt x="21441" y="21600"/>
                </a:lnTo>
                <a:cubicBezTo>
                  <a:pt x="21529" y="21600"/>
                  <a:pt x="21600" y="21136"/>
                  <a:pt x="21600" y="20555"/>
                </a:cubicBezTo>
                <a:lnTo>
                  <a:pt x="21600" y="6205"/>
                </a:lnTo>
                <a:cubicBezTo>
                  <a:pt x="21600" y="5624"/>
                  <a:pt x="21529" y="5150"/>
                  <a:pt x="21441" y="5150"/>
                </a:cubicBezTo>
                <a:lnTo>
                  <a:pt x="11649" y="515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ny variabel l</a:t>
            </a:r>
          </a:p>
        </p:txBody>
      </p:sp>
      <p:sp>
        <p:nvSpPr>
          <p:cNvPr id="226" name="Shape 226"/>
          <p:cNvSpPr/>
          <p:nvPr/>
        </p:nvSpPr>
        <p:spPr>
          <a:xfrm>
            <a:off x="1782034" y="1699694"/>
            <a:ext cx="6358336" cy="7242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9807" y="0"/>
                </a:moveTo>
                <a:cubicBezTo>
                  <a:pt x="9724" y="0"/>
                  <a:pt x="9656" y="595"/>
                  <a:pt x="9656" y="1326"/>
                </a:cubicBezTo>
                <a:lnTo>
                  <a:pt x="9656" y="17765"/>
                </a:lnTo>
                <a:lnTo>
                  <a:pt x="0" y="21600"/>
                </a:lnTo>
                <a:lnTo>
                  <a:pt x="15025" y="20677"/>
                </a:lnTo>
                <a:lnTo>
                  <a:pt x="21449" y="20677"/>
                </a:lnTo>
                <a:cubicBezTo>
                  <a:pt x="21532" y="20677"/>
                  <a:pt x="21600" y="20094"/>
                  <a:pt x="21600" y="19363"/>
                </a:cubicBezTo>
                <a:lnTo>
                  <a:pt x="21600" y="1326"/>
                </a:lnTo>
                <a:cubicBezTo>
                  <a:pt x="21600" y="595"/>
                  <a:pt x="21532" y="0"/>
                  <a:pt x="21449" y="0"/>
                </a:cubicBezTo>
                <a:lnTo>
                  <a:pt x="9807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ny variabel l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1" grpId="1"/>
      <p:bldP build="whole" bldLvl="1" animBg="1" rev="0" advAuto="0" spid="225" grpId="4"/>
      <p:bldP build="whole" bldLvl="1" animBg="1" rev="0" advAuto="0" spid="226" grpId="5"/>
      <p:bldP build="whole" bldLvl="1" animBg="1" rev="0" advAuto="0" spid="223" grpId="2"/>
      <p:bldP build="whole" bldLvl="1" animBg="1" rev="0" advAuto="0" spid="224" grpId="3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Ännu bättre</a:t>
            </a:r>
          </a:p>
        </p:txBody>
      </p:sp>
      <p:sp>
        <p:nvSpPr>
          <p:cNvPr id="229" name="Shape 229"/>
          <p:cNvSpPr/>
          <p:nvPr/>
        </p:nvSpPr>
        <p:spPr>
          <a:xfrm>
            <a:off x="1034510" y="3387755"/>
            <a:ext cx="11910967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Ny idé: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samma som förr men låt början av kön åka runt.</a:t>
            </a:r>
          </a:p>
        </p:txBody>
      </p:sp>
      <p:sp>
        <p:nvSpPr>
          <p:cNvPr id="230" name="Shape 230"/>
          <p:cNvSpPr/>
          <p:nvPr/>
        </p:nvSpPr>
        <p:spPr>
          <a:xfrm>
            <a:off x="9628177" y="5007646"/>
            <a:ext cx="288864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00882B"/>
                </a:solidFill>
              </a:rPr>
              <a:t>A</a:t>
            </a:r>
          </a:p>
        </p:txBody>
      </p:sp>
      <p:sp>
        <p:nvSpPr>
          <p:cNvPr id="231" name="Shape 231"/>
          <p:cNvSpPr/>
          <p:nvPr/>
        </p:nvSpPr>
        <p:spPr>
          <a:xfrm>
            <a:off x="3230740" y="4224027"/>
            <a:ext cx="586094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0</a:t>
            </a:r>
          </a:p>
        </p:txBody>
      </p:sp>
      <p:sp>
        <p:nvSpPr>
          <p:cNvPr id="232" name="Shape 232"/>
          <p:cNvSpPr/>
          <p:nvPr/>
        </p:nvSpPr>
        <p:spPr>
          <a:xfrm>
            <a:off x="3213100" y="4758266"/>
            <a:ext cx="4406817" cy="833505"/>
          </a:xfrm>
          <a:prstGeom prst="rect">
            <a:avLst/>
          </a:prstGeom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233" name="Shape 233"/>
          <p:cNvSpPr/>
          <p:nvPr/>
        </p:nvSpPr>
        <p:spPr>
          <a:xfrm flipV="1">
            <a:off x="4055533" y="4763262"/>
            <a:ext cx="1" cy="812551"/>
          </a:xfrm>
          <a:prstGeom prst="line">
            <a:avLst/>
          </a:prstGeom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234" name="Shape 234"/>
          <p:cNvSpPr/>
          <p:nvPr/>
        </p:nvSpPr>
        <p:spPr>
          <a:xfrm flipV="1">
            <a:off x="4944533" y="4763262"/>
            <a:ext cx="1" cy="812551"/>
          </a:xfrm>
          <a:prstGeom prst="line">
            <a:avLst/>
          </a:prstGeom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235" name="Shape 235"/>
          <p:cNvSpPr/>
          <p:nvPr/>
        </p:nvSpPr>
        <p:spPr>
          <a:xfrm flipV="1">
            <a:off x="5833533" y="4763262"/>
            <a:ext cx="1" cy="812551"/>
          </a:xfrm>
          <a:prstGeom prst="line">
            <a:avLst/>
          </a:prstGeom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236" name="Shape 236"/>
          <p:cNvSpPr/>
          <p:nvPr/>
        </p:nvSpPr>
        <p:spPr>
          <a:xfrm flipV="1">
            <a:off x="6722533" y="4763262"/>
            <a:ext cx="1" cy="812551"/>
          </a:xfrm>
          <a:prstGeom prst="line">
            <a:avLst/>
          </a:prstGeom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237" name="Shape 237"/>
          <p:cNvSpPr/>
          <p:nvPr/>
        </p:nvSpPr>
        <p:spPr>
          <a:xfrm>
            <a:off x="4119740" y="4224027"/>
            <a:ext cx="586094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1</a:t>
            </a:r>
          </a:p>
        </p:txBody>
      </p:sp>
      <p:sp>
        <p:nvSpPr>
          <p:cNvPr id="238" name="Shape 238"/>
          <p:cNvSpPr/>
          <p:nvPr/>
        </p:nvSpPr>
        <p:spPr>
          <a:xfrm>
            <a:off x="5008740" y="4224027"/>
            <a:ext cx="586094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2</a:t>
            </a:r>
          </a:p>
        </p:txBody>
      </p:sp>
      <p:sp>
        <p:nvSpPr>
          <p:cNvPr id="239" name="Shape 239"/>
          <p:cNvSpPr/>
          <p:nvPr/>
        </p:nvSpPr>
        <p:spPr>
          <a:xfrm>
            <a:off x="5897740" y="4224027"/>
            <a:ext cx="586094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3</a:t>
            </a:r>
          </a:p>
        </p:txBody>
      </p:sp>
      <p:sp>
        <p:nvSpPr>
          <p:cNvPr id="240" name="Shape 240"/>
          <p:cNvSpPr/>
          <p:nvPr/>
        </p:nvSpPr>
        <p:spPr>
          <a:xfrm>
            <a:off x="6786740" y="4224027"/>
            <a:ext cx="586094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4</a:t>
            </a:r>
          </a:p>
        </p:txBody>
      </p:sp>
      <p:sp>
        <p:nvSpPr>
          <p:cNvPr id="241" name="Shape 241"/>
          <p:cNvSpPr/>
          <p:nvPr/>
        </p:nvSpPr>
        <p:spPr>
          <a:xfrm>
            <a:off x="10517177" y="5007646"/>
            <a:ext cx="288864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00882B"/>
                </a:solidFill>
              </a:rPr>
              <a:t>B</a:t>
            </a:r>
          </a:p>
        </p:txBody>
      </p:sp>
      <p:sp>
        <p:nvSpPr>
          <p:cNvPr id="242" name="Shape 242"/>
          <p:cNvSpPr/>
          <p:nvPr/>
        </p:nvSpPr>
        <p:spPr>
          <a:xfrm>
            <a:off x="11406177" y="5007646"/>
            <a:ext cx="288864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00882B"/>
                </a:solidFill>
              </a:rPr>
              <a:t>C</a:t>
            </a:r>
          </a:p>
        </p:txBody>
      </p:sp>
      <p:sp>
        <p:nvSpPr>
          <p:cNvPr id="243" name="Shape 243"/>
          <p:cNvSpPr/>
          <p:nvPr/>
        </p:nvSpPr>
        <p:spPr>
          <a:xfrm>
            <a:off x="3494077" y="5007646"/>
            <a:ext cx="288864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00882B"/>
                </a:solidFill>
              </a:rPr>
              <a:t>D</a:t>
            </a:r>
          </a:p>
        </p:txBody>
      </p:sp>
      <p:sp>
        <p:nvSpPr>
          <p:cNvPr id="244" name="Shape 244"/>
          <p:cNvSpPr/>
          <p:nvPr/>
        </p:nvSpPr>
        <p:spPr>
          <a:xfrm>
            <a:off x="4383076" y="5007646"/>
            <a:ext cx="288864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00882B"/>
                </a:solidFill>
              </a:rPr>
              <a:t>E</a:t>
            </a:r>
          </a:p>
        </p:txBody>
      </p:sp>
      <p:sp>
        <p:nvSpPr>
          <p:cNvPr id="245" name="Shape 245"/>
          <p:cNvSpPr/>
          <p:nvPr/>
        </p:nvSpPr>
        <p:spPr>
          <a:xfrm>
            <a:off x="1694093" y="4613494"/>
            <a:ext cx="8890108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365C0"/>
                </a:solidFill>
              </a:rPr>
              <a:t>En kö:</a:t>
            </a:r>
          </a:p>
        </p:txBody>
      </p:sp>
      <p:sp>
        <p:nvSpPr>
          <p:cNvPr id="246" name="Shape 246"/>
          <p:cNvSpPr/>
          <p:nvPr/>
        </p:nvSpPr>
        <p:spPr>
          <a:xfrm>
            <a:off x="8574384" y="5427078"/>
            <a:ext cx="2033986" cy="15783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2083" y="0"/>
                </a:moveTo>
                <a:lnTo>
                  <a:pt x="11143" y="12112"/>
                </a:lnTo>
                <a:lnTo>
                  <a:pt x="472" y="12112"/>
                </a:lnTo>
                <a:cubicBezTo>
                  <a:pt x="212" y="12112"/>
                  <a:pt x="0" y="12385"/>
                  <a:pt x="0" y="12720"/>
                </a:cubicBezTo>
                <a:lnTo>
                  <a:pt x="0" y="20997"/>
                </a:lnTo>
                <a:cubicBezTo>
                  <a:pt x="0" y="21332"/>
                  <a:pt x="212" y="21600"/>
                  <a:pt x="472" y="21600"/>
                </a:cubicBezTo>
                <a:lnTo>
                  <a:pt x="21128" y="21600"/>
                </a:lnTo>
                <a:cubicBezTo>
                  <a:pt x="21388" y="21600"/>
                  <a:pt x="21600" y="21332"/>
                  <a:pt x="21600" y="20997"/>
                </a:cubicBezTo>
                <a:lnTo>
                  <a:pt x="21600" y="12720"/>
                </a:lnTo>
                <a:cubicBezTo>
                  <a:pt x="21600" y="12385"/>
                  <a:pt x="21388" y="12112"/>
                  <a:pt x="21128" y="12112"/>
                </a:cubicBezTo>
                <a:lnTo>
                  <a:pt x="13027" y="12112"/>
                </a:lnTo>
                <a:lnTo>
                  <a:pt x="12083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först i kön</a:t>
            </a:r>
          </a:p>
        </p:txBody>
      </p:sp>
      <p:sp>
        <p:nvSpPr>
          <p:cNvPr id="247" name="Shape 247"/>
          <p:cNvSpPr/>
          <p:nvPr/>
        </p:nvSpPr>
        <p:spPr>
          <a:xfrm>
            <a:off x="3395795" y="5433626"/>
            <a:ext cx="2033985" cy="15652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2083" y="0"/>
                </a:moveTo>
                <a:lnTo>
                  <a:pt x="11139" y="12032"/>
                </a:lnTo>
                <a:lnTo>
                  <a:pt x="472" y="12032"/>
                </a:lnTo>
                <a:cubicBezTo>
                  <a:pt x="212" y="12032"/>
                  <a:pt x="0" y="12308"/>
                  <a:pt x="0" y="12646"/>
                </a:cubicBezTo>
                <a:lnTo>
                  <a:pt x="0" y="20992"/>
                </a:lnTo>
                <a:cubicBezTo>
                  <a:pt x="0" y="21330"/>
                  <a:pt x="212" y="21600"/>
                  <a:pt x="472" y="21600"/>
                </a:cubicBezTo>
                <a:lnTo>
                  <a:pt x="21128" y="21600"/>
                </a:lnTo>
                <a:cubicBezTo>
                  <a:pt x="21388" y="21600"/>
                  <a:pt x="21600" y="21330"/>
                  <a:pt x="21600" y="20992"/>
                </a:cubicBezTo>
                <a:lnTo>
                  <a:pt x="21600" y="12646"/>
                </a:lnTo>
                <a:cubicBezTo>
                  <a:pt x="21600" y="12308"/>
                  <a:pt x="21388" y="12032"/>
                  <a:pt x="21128" y="12032"/>
                </a:cubicBezTo>
                <a:lnTo>
                  <a:pt x="13027" y="12032"/>
                </a:lnTo>
                <a:lnTo>
                  <a:pt x="12083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sist i kön</a:t>
            </a:r>
          </a:p>
        </p:txBody>
      </p:sp>
      <p:sp>
        <p:nvSpPr>
          <p:cNvPr id="248" name="Shape 248"/>
          <p:cNvSpPr/>
          <p:nvPr/>
        </p:nvSpPr>
        <p:spPr>
          <a:xfrm>
            <a:off x="4992677" y="5007646"/>
            <a:ext cx="812553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A6AAA9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A6AAA9"/>
                </a:solidFill>
              </a:rPr>
              <a:t>null</a:t>
            </a:r>
          </a:p>
        </p:txBody>
      </p:sp>
      <p:sp>
        <p:nvSpPr>
          <p:cNvPr id="249" name="Shape 249"/>
          <p:cNvSpPr/>
          <p:nvPr/>
        </p:nvSpPr>
        <p:spPr>
          <a:xfrm>
            <a:off x="7637640" y="4224027"/>
            <a:ext cx="586094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5</a:t>
            </a:r>
          </a:p>
        </p:txBody>
      </p:sp>
      <p:sp>
        <p:nvSpPr>
          <p:cNvPr id="250" name="Shape 250"/>
          <p:cNvSpPr/>
          <p:nvPr/>
        </p:nvSpPr>
        <p:spPr>
          <a:xfrm>
            <a:off x="7620000" y="4758266"/>
            <a:ext cx="4406816" cy="833505"/>
          </a:xfrm>
          <a:prstGeom prst="rect">
            <a:avLst/>
          </a:prstGeom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251" name="Shape 251"/>
          <p:cNvSpPr/>
          <p:nvPr/>
        </p:nvSpPr>
        <p:spPr>
          <a:xfrm flipV="1">
            <a:off x="8462433" y="4763262"/>
            <a:ext cx="1" cy="812550"/>
          </a:xfrm>
          <a:prstGeom prst="line">
            <a:avLst/>
          </a:prstGeom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252" name="Shape 252"/>
          <p:cNvSpPr/>
          <p:nvPr/>
        </p:nvSpPr>
        <p:spPr>
          <a:xfrm flipV="1">
            <a:off x="9351433" y="4763262"/>
            <a:ext cx="1" cy="812550"/>
          </a:xfrm>
          <a:prstGeom prst="line">
            <a:avLst/>
          </a:prstGeom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253" name="Shape 253"/>
          <p:cNvSpPr/>
          <p:nvPr/>
        </p:nvSpPr>
        <p:spPr>
          <a:xfrm flipV="1">
            <a:off x="10240433" y="4763262"/>
            <a:ext cx="1" cy="812550"/>
          </a:xfrm>
          <a:prstGeom prst="line">
            <a:avLst/>
          </a:prstGeom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254" name="Shape 254"/>
          <p:cNvSpPr/>
          <p:nvPr/>
        </p:nvSpPr>
        <p:spPr>
          <a:xfrm flipV="1">
            <a:off x="11129433" y="4763262"/>
            <a:ext cx="1" cy="812550"/>
          </a:xfrm>
          <a:prstGeom prst="line">
            <a:avLst/>
          </a:prstGeom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255" name="Shape 255"/>
          <p:cNvSpPr/>
          <p:nvPr/>
        </p:nvSpPr>
        <p:spPr>
          <a:xfrm>
            <a:off x="8526640" y="4224027"/>
            <a:ext cx="586094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6</a:t>
            </a:r>
          </a:p>
        </p:txBody>
      </p:sp>
      <p:sp>
        <p:nvSpPr>
          <p:cNvPr id="256" name="Shape 256"/>
          <p:cNvSpPr/>
          <p:nvPr/>
        </p:nvSpPr>
        <p:spPr>
          <a:xfrm>
            <a:off x="9415640" y="4224027"/>
            <a:ext cx="586094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7</a:t>
            </a:r>
          </a:p>
        </p:txBody>
      </p:sp>
      <p:sp>
        <p:nvSpPr>
          <p:cNvPr id="257" name="Shape 257"/>
          <p:cNvSpPr/>
          <p:nvPr/>
        </p:nvSpPr>
        <p:spPr>
          <a:xfrm>
            <a:off x="10304640" y="4224027"/>
            <a:ext cx="586094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8</a:t>
            </a:r>
          </a:p>
        </p:txBody>
      </p:sp>
      <p:sp>
        <p:nvSpPr>
          <p:cNvPr id="258" name="Shape 258"/>
          <p:cNvSpPr/>
          <p:nvPr/>
        </p:nvSpPr>
        <p:spPr>
          <a:xfrm>
            <a:off x="11193640" y="4224027"/>
            <a:ext cx="586094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9</a:t>
            </a:r>
          </a:p>
        </p:txBody>
      </p:sp>
      <p:sp>
        <p:nvSpPr>
          <p:cNvPr id="259" name="Shape 259"/>
          <p:cNvSpPr/>
          <p:nvPr/>
        </p:nvSpPr>
        <p:spPr>
          <a:xfrm>
            <a:off x="5830877" y="5007646"/>
            <a:ext cx="812553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A6AAA9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A6AAA9"/>
                </a:solidFill>
              </a:rPr>
              <a:t>null</a:t>
            </a:r>
          </a:p>
        </p:txBody>
      </p:sp>
      <p:sp>
        <p:nvSpPr>
          <p:cNvPr id="260" name="Shape 260"/>
          <p:cNvSpPr/>
          <p:nvPr/>
        </p:nvSpPr>
        <p:spPr>
          <a:xfrm>
            <a:off x="6732577" y="5007646"/>
            <a:ext cx="812553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A6AAA9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A6AAA9"/>
                </a:solidFill>
              </a:rPr>
              <a:t>null</a:t>
            </a:r>
          </a:p>
        </p:txBody>
      </p:sp>
      <p:sp>
        <p:nvSpPr>
          <p:cNvPr id="261" name="Shape 261"/>
          <p:cNvSpPr/>
          <p:nvPr/>
        </p:nvSpPr>
        <p:spPr>
          <a:xfrm>
            <a:off x="7608877" y="5007646"/>
            <a:ext cx="812553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A6AAA9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A6AAA9"/>
                </a:solidFill>
              </a:rPr>
              <a:t>null</a:t>
            </a:r>
          </a:p>
        </p:txBody>
      </p:sp>
      <p:sp>
        <p:nvSpPr>
          <p:cNvPr id="262" name="Shape 262"/>
          <p:cNvSpPr/>
          <p:nvPr/>
        </p:nvSpPr>
        <p:spPr>
          <a:xfrm>
            <a:off x="8510577" y="5007646"/>
            <a:ext cx="812553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A6AAA9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A6AAA9"/>
                </a:solidFill>
              </a:rPr>
              <a:t>null</a:t>
            </a:r>
          </a:p>
        </p:txBody>
      </p:sp>
      <p:sp>
        <p:nvSpPr>
          <p:cNvPr id="263" name="Shape 263"/>
          <p:cNvSpPr/>
          <p:nvPr/>
        </p:nvSpPr>
        <p:spPr>
          <a:xfrm>
            <a:off x="1034510" y="7578755"/>
            <a:ext cx="11910967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fina med det här är att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vi aldrig behöver kopiera i pop-metoden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.</a:t>
            </a:r>
          </a:p>
        </p:txBody>
      </p:sp>
      <p:sp>
        <p:nvSpPr>
          <p:cNvPr id="264" name="Shape 264"/>
          <p:cNvSpPr/>
          <p:nvPr/>
        </p:nvSpPr>
        <p:spPr>
          <a:xfrm>
            <a:off x="1034510" y="8340756"/>
            <a:ext cx="11910967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Implementeringstips: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använda modulus, dvs %, för att komma åt elementen.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7" grpId="2"/>
      <p:bldP build="whole" bldLvl="1" animBg="1" rev="0" advAuto="0" spid="246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/>
          <p:nvPr/>
        </p:nvSpPr>
        <p:spPr>
          <a:xfrm>
            <a:off x="2816702" y="2676555"/>
            <a:ext cx="7667859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Skriv ett program som beräknar kontrollsiffran till ett inmatat personnummer (9 siffror).</a:t>
            </a:r>
          </a:p>
        </p:txBody>
      </p:sp>
      <p:sp>
        <p:nvSpPr>
          <p:cNvPr id="267" name="Shape 26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Personnummer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1335077" y="4005822"/>
            <a:ext cx="9090045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Observera att när man utvecklar program så är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inte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alla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lösningar “på vägen” korrekta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.</a:t>
            </a:r>
          </a:p>
        </p:txBody>
      </p:sp>
      <p:sp>
        <p:nvSpPr>
          <p:cNvPr id="48" name="Shape 48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Idag</a:t>
            </a:r>
          </a:p>
        </p:txBody>
      </p:sp>
      <p:sp>
        <p:nvSpPr>
          <p:cNvPr id="49" name="Shape 49"/>
          <p:cNvSpPr/>
          <p:nvPr/>
        </p:nvSpPr>
        <p:spPr>
          <a:xfrm>
            <a:off x="1335077" y="5148822"/>
            <a:ext cx="1017265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Idag diskuterar vi (interaktivt!)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problemlösning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programmering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.</a:t>
            </a:r>
          </a:p>
        </p:txBody>
      </p:sp>
      <p:sp>
        <p:nvSpPr>
          <p:cNvPr id="50" name="Shape 50"/>
          <p:cNvSpPr/>
          <p:nvPr/>
        </p:nvSpPr>
        <p:spPr>
          <a:xfrm>
            <a:off x="1347777" y="2824724"/>
            <a:ext cx="11367708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Nu har vi en föreläsning som består av bara exempel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t.ex.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hur man tolkar felutskrifter från kompilatorn.</a:t>
            </a:r>
          </a:p>
        </p:txBody>
      </p:sp>
      <p:sp>
        <p:nvSpPr>
          <p:cNvPr id="51" name="Shape 51"/>
          <p:cNvSpPr/>
          <p:nvPr/>
        </p:nvSpPr>
        <p:spPr>
          <a:xfrm>
            <a:off x="1335077" y="6799822"/>
            <a:ext cx="1017265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Denna föreläsning är repetition av tidigare material.</a:t>
            </a:r>
          </a:p>
        </p:txBody>
      </p:sp>
    </p:spTree>
  </p:cSld>
  <p:clrMapOvr>
    <a:masterClrMapping/>
  </p:clrMapOvr>
  <p:transition spd="fast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7" grpId="1"/>
      <p:bldP build="whole" bldLvl="1" animBg="1" rev="0" advAuto="0" spid="49" grpId="2"/>
      <p:bldP build="whole" bldLvl="1" animBg="1" rev="0" advAuto="0" spid="51" grpId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2648" y="560516"/>
            <a:ext cx="6707120" cy="4629517"/>
          </a:xfrm>
          <a:prstGeom prst="rect">
            <a:avLst/>
          </a:prstGeom>
          <a:ln w="12700">
            <a:miter lim="400000"/>
          </a:ln>
        </p:spPr>
      </p:pic>
      <p:pic>
        <p:nvPicPr>
          <p:cNvPr id="54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88246" y="2555323"/>
            <a:ext cx="3841213" cy="2627392"/>
          </a:xfrm>
          <a:prstGeom prst="rect">
            <a:avLst/>
          </a:prstGeom>
          <a:ln w="12700">
            <a:miter lim="400000"/>
          </a:ln>
        </p:spPr>
      </p:pic>
      <p:pic>
        <p:nvPicPr>
          <p:cNvPr id="55" name="pasted-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310330" y="6320470"/>
            <a:ext cx="3768932" cy="2627391"/>
          </a:xfrm>
          <a:prstGeom prst="rect">
            <a:avLst/>
          </a:prstGeom>
          <a:ln w="12700">
            <a:miter lim="400000"/>
          </a:ln>
        </p:spPr>
      </p:pic>
      <p:sp>
        <p:nvSpPr>
          <p:cNvPr id="56" name="Shape 56"/>
          <p:cNvSpPr/>
          <p:nvPr/>
        </p:nvSpPr>
        <p:spPr>
          <a:xfrm>
            <a:off x="7955193" y="5523661"/>
            <a:ext cx="69835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3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 lvl="0">
              <a:defRPr sz="1800"/>
            </a:pPr>
            <a:r>
              <a:rPr sz="2300"/>
              <a:t>skall bli:</a:t>
            </a:r>
          </a:p>
        </p:txBody>
      </p:sp>
      <p:sp>
        <p:nvSpPr>
          <p:cNvPr id="57" name="Shape 57"/>
          <p:cNvSpPr/>
          <p:nvPr/>
        </p:nvSpPr>
        <p:spPr>
          <a:xfrm>
            <a:off x="7954036" y="6266589"/>
            <a:ext cx="4424571" cy="2863409"/>
          </a:xfrm>
          <a:prstGeom prst="roundRect">
            <a:avLst>
              <a:gd name="adj" fmla="val 8323"/>
            </a:avLst>
          </a:prstGeom>
          <a:ln w="63500">
            <a:solidFill>
              <a:srgbClr val="C82506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8" name="Shape 58"/>
          <p:cNvSpPr/>
          <p:nvPr/>
        </p:nvSpPr>
        <p:spPr>
          <a:xfrm>
            <a:off x="7954036" y="2469289"/>
            <a:ext cx="4424571" cy="2863408"/>
          </a:xfrm>
          <a:prstGeom prst="roundRect">
            <a:avLst>
              <a:gd name="adj" fmla="val 8323"/>
            </a:avLst>
          </a:prstGeom>
          <a:ln w="63500">
            <a:solidFill>
              <a:srgbClr val="C82506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grpSp>
        <p:nvGrpSpPr>
          <p:cNvPr id="61" name="Group 61"/>
          <p:cNvGrpSpPr/>
          <p:nvPr/>
        </p:nvGrpSpPr>
        <p:grpSpPr>
          <a:xfrm>
            <a:off x="1076844" y="6245607"/>
            <a:ext cx="9090045" cy="1828801"/>
            <a:chOff x="0" y="0"/>
            <a:chExt cx="9090044" cy="1828800"/>
          </a:xfrm>
        </p:grpSpPr>
        <p:sp>
          <p:nvSpPr>
            <p:cNvPr id="59" name="Shape 59"/>
            <p:cNvSpPr/>
            <p:nvPr/>
          </p:nvSpPr>
          <p:spPr>
            <a:xfrm>
              <a:off x="0" y="0"/>
              <a:ext cx="9090045" cy="520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i="1" sz="2800">
                  <a:solidFill>
                    <a:srgbClr val="00882B"/>
                  </a:solidFill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>
                <a:defRPr i="0" sz="1800">
                  <a:solidFill>
                    <a:srgbClr val="000000"/>
                  </a:solidFill>
                </a:defRPr>
              </a:pPr>
              <a:r>
                <a:rPr i="1" sz="2800">
                  <a:solidFill>
                    <a:srgbClr val="00882B"/>
                  </a:solidFill>
                </a:rPr>
                <a:t>Låter detta svårt?</a:t>
              </a:r>
            </a:p>
          </p:txBody>
        </p:sp>
        <p:sp>
          <p:nvSpPr>
            <p:cNvPr id="60" name="Shape 60"/>
            <p:cNvSpPr/>
            <p:nvPr/>
          </p:nvSpPr>
          <p:spPr>
            <a:xfrm>
              <a:off x="0" y="508000"/>
              <a:ext cx="9090045" cy="1320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Ifall det gör det lönar det sig att</a:t>
              </a:r>
              <a:endPara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börja med att försöka lösa ett </a:t>
              </a:r>
              <a:endPara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lättare problem.</a:t>
              </a: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/>
        </p:nvSpPr>
        <p:spPr>
          <a:xfrm>
            <a:off x="2668577" y="2261688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Hur sorterar man ett fält av ints?</a:t>
            </a:r>
          </a:p>
        </p:txBody>
      </p:sp>
      <p:sp>
        <p:nvSpPr>
          <p:cNvPr id="64" name="Shape 6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Sortering</a:t>
            </a:r>
          </a:p>
        </p:txBody>
      </p:sp>
      <p:sp>
        <p:nvSpPr>
          <p:cNvPr id="65" name="Shape 65"/>
          <p:cNvSpPr/>
          <p:nvPr/>
        </p:nvSpPr>
        <p:spPr>
          <a:xfrm>
            <a:off x="3053402" y="3088017"/>
            <a:ext cx="10610934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0365C0"/>
                </a:solidFill>
              </a:rPr>
              <a:t>int[] a = { 5, 1, 2, 6, 3, 9 };</a:t>
            </a:r>
          </a:p>
        </p:txBody>
      </p:sp>
      <p:grpSp>
        <p:nvGrpSpPr>
          <p:cNvPr id="68" name="Group 68"/>
          <p:cNvGrpSpPr/>
          <p:nvPr/>
        </p:nvGrpSpPr>
        <p:grpSpPr>
          <a:xfrm>
            <a:off x="2668577" y="4420689"/>
            <a:ext cx="9090045" cy="1713412"/>
            <a:chOff x="0" y="0"/>
            <a:chExt cx="9090044" cy="1713410"/>
          </a:xfrm>
        </p:grpSpPr>
        <p:sp>
          <p:nvSpPr>
            <p:cNvPr id="66" name="Shape 66"/>
            <p:cNvSpPr/>
            <p:nvPr/>
          </p:nvSpPr>
          <p:spPr>
            <a:xfrm>
              <a:off x="0" y="0"/>
              <a:ext cx="9090045" cy="914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Läs om </a:t>
              </a:r>
              <a:r>
                <a:rPr sz="2800">
                  <a:solidFill>
                    <a:srgbClr val="00882B"/>
                  </a:solidFill>
                  <a:latin typeface="Gill Sans"/>
                  <a:ea typeface="Gill Sans"/>
                  <a:cs typeface="Gill Sans"/>
                  <a:sym typeface="Gill Sans"/>
                </a:rPr>
                <a:t>bubble sort</a:t>
              </a: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 på nätet, t.ex. titta på en </a:t>
              </a:r>
              <a:endParaRPr sz="2800"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video om bubble sort.</a:t>
              </a:r>
            </a:p>
          </p:txBody>
        </p:sp>
        <p:sp>
          <p:nvSpPr>
            <p:cNvPr id="67" name="Shape 67"/>
            <p:cNvSpPr/>
            <p:nvPr/>
          </p:nvSpPr>
          <p:spPr>
            <a:xfrm>
              <a:off x="384661" y="1230810"/>
              <a:ext cx="7152323" cy="482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2500" u="sng">
                  <a:hlinkClick r:id="rId2" invalidUrl="" action="" tgtFrame="" tooltip="" history="1" highlightClick="0" endSnd="0"/>
                </a:rPr>
                <a:t>https://www.youtube.com/watch?v=lyZQPjUT5B4</a:t>
              </a:r>
              <a:r>
                <a:rPr sz="2500"/>
                <a:t> </a:t>
              </a: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8" grpId="2"/>
      <p:bldP build="whole" bldLvl="1" animBg="1" rev="0" advAuto="0" spid="6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2668577" y="2261688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Hur sorterar man ett fält av ints?</a:t>
            </a:r>
          </a:p>
        </p:txBody>
      </p:sp>
      <p:sp>
        <p:nvSpPr>
          <p:cNvPr id="71" name="Shape 71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Sortering</a:t>
            </a:r>
          </a:p>
        </p:txBody>
      </p:sp>
      <p:sp>
        <p:nvSpPr>
          <p:cNvPr id="72" name="Shape 72"/>
          <p:cNvSpPr/>
          <p:nvPr/>
        </p:nvSpPr>
        <p:spPr>
          <a:xfrm>
            <a:off x="2181335" y="3443618"/>
            <a:ext cx="10610934" cy="5203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int tmp0 = a[i];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int tmp1 = a[i+1];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a[i] = tmp1;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a[i+1] = tmp0;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3" name="Shape 73"/>
          <p:cNvSpPr/>
          <p:nvPr/>
        </p:nvSpPr>
        <p:spPr>
          <a:xfrm>
            <a:off x="2668577" y="4166689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C82506"/>
                </a:solidFill>
              </a:rPr>
              <a:t>Denna kod byter två element i fältet.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/>
        </p:nvSpPr>
        <p:spPr>
          <a:xfrm>
            <a:off x="2668577" y="2261688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Hur sorterar man ett fält av ints?</a:t>
            </a:r>
          </a:p>
        </p:txBody>
      </p:sp>
      <p:sp>
        <p:nvSpPr>
          <p:cNvPr id="76" name="Shape 76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Sortering</a:t>
            </a:r>
          </a:p>
        </p:txBody>
      </p:sp>
      <p:sp>
        <p:nvSpPr>
          <p:cNvPr id="77" name="Shape 77"/>
          <p:cNvSpPr/>
          <p:nvPr/>
        </p:nvSpPr>
        <p:spPr>
          <a:xfrm>
            <a:off x="2181335" y="3443618"/>
            <a:ext cx="10610934" cy="4835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if (a[i] &gt; a[i+1])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int tmp0 = a[i];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int tmp1 = a[i+1];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a[i] = tmp1;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a[i+1] = tmp0;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}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8" name="Shape 78"/>
          <p:cNvSpPr/>
          <p:nvPr/>
        </p:nvSpPr>
        <p:spPr>
          <a:xfrm>
            <a:off x="2668577" y="4166689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Denna kod byter två element i fältet,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ifall de inte är i ordning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/>
        </p:nvSpPr>
        <p:spPr>
          <a:xfrm>
            <a:off x="2668577" y="2261688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Hur sorterar man ett fält av ints?</a:t>
            </a:r>
          </a:p>
        </p:txBody>
      </p:sp>
      <p:sp>
        <p:nvSpPr>
          <p:cNvPr id="81" name="Shape 81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Sortering</a:t>
            </a:r>
          </a:p>
        </p:txBody>
      </p:sp>
      <p:sp>
        <p:nvSpPr>
          <p:cNvPr id="82" name="Shape 82"/>
          <p:cNvSpPr/>
          <p:nvPr/>
        </p:nvSpPr>
        <p:spPr>
          <a:xfrm>
            <a:off x="2181335" y="3443618"/>
            <a:ext cx="10610934" cy="4835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for (int i=0; i&lt;a.length-1; i++)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if (a[i] &gt; a[i+1])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int tmp0 = a[i];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int tmp1 = a[i+1];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a[i] = tmp1;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a[i+1] = tmp0;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}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}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83" name="Shape 83"/>
          <p:cNvSpPr/>
          <p:nvPr/>
        </p:nvSpPr>
        <p:spPr>
          <a:xfrm>
            <a:off x="2668577" y="3785689"/>
            <a:ext cx="9908402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Denna kod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bubblar upp det största elementet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till slutet av fältet.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/>
        </p:nvSpPr>
        <p:spPr>
          <a:xfrm>
            <a:off x="2668577" y="2261688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Hur sorterar man ett fält av ints?</a:t>
            </a:r>
          </a:p>
        </p:txBody>
      </p:sp>
      <p:sp>
        <p:nvSpPr>
          <p:cNvPr id="86" name="Shape 86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Sortering</a:t>
            </a:r>
          </a:p>
        </p:txBody>
      </p:sp>
      <p:sp>
        <p:nvSpPr>
          <p:cNvPr id="87" name="Shape 87"/>
          <p:cNvSpPr/>
          <p:nvPr/>
        </p:nvSpPr>
        <p:spPr>
          <a:xfrm>
            <a:off x="2181335" y="3443618"/>
            <a:ext cx="10610934" cy="5203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for (int j=0; j&lt;a.length-1; j++)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for (int i=0; i&lt;a.length-1; i++)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if (a[i] &gt; a[i+1])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int tmp0 = a[i];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int tmp1 = a[i+1];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a[i] = tmp1;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    a[i+1] = tmp0;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    }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 }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88" name="Shape 88"/>
          <p:cNvSpPr/>
          <p:nvPr/>
        </p:nvSpPr>
        <p:spPr>
          <a:xfrm>
            <a:off x="2668577" y="3290389"/>
            <a:ext cx="9908402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Denna kod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sorterar fältet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genom att köra a.length-1 “bubblingar”.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7" grpId="1"/>
    </p:bldLst>
  </p:timing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