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>
              <a:spcBef>
                <a:spcPts val="0"/>
              </a:spcBef>
              <a:buSzTx/>
              <a:buNone/>
              <a:defRPr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Autofit/>
          </a:bodyPr>
          <a:lstStyle>
            <a:lvl1pPr marL="889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1pPr>
            <a:lvl2pPr marL="1333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2pPr>
            <a:lvl3pPr marL="1778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3pPr>
            <a:lvl4pPr marL="2222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4pPr>
            <a:lvl5pPr marL="2667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/>
            </a:pPr>
            <a:r>
              <a:rPr sz="4200"/>
              <a:t>Body Level One</a:t>
            </a:r>
            <a:endParaRPr sz="4200"/>
          </a:p>
          <a:p>
            <a:pPr lvl="1">
              <a:defRPr sz="1800"/>
            </a:pPr>
            <a:r>
              <a:rPr sz="4200"/>
              <a:t>Body Level Two</a:t>
            </a:r>
            <a:endParaRPr sz="4200"/>
          </a:p>
          <a:p>
            <a:pPr lvl="2">
              <a:defRPr sz="1800"/>
            </a:pPr>
            <a:r>
              <a:rPr sz="4200"/>
              <a:t>Body Level Three</a:t>
            </a:r>
            <a:endParaRPr sz="4200"/>
          </a:p>
          <a:p>
            <a:pPr lvl="3">
              <a:defRPr sz="1800"/>
            </a:pPr>
            <a:r>
              <a:rPr sz="4200"/>
              <a:t>Body Level Four</a:t>
            </a:r>
            <a:endParaRPr sz="4200"/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952500" y="393700"/>
            <a:ext cx="11099800" cy="2159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5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5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6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7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7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8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433868" y="7516545"/>
            <a:ext cx="5976459" cy="12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Magnus Myréen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500">
                <a:latin typeface="Gill Sans"/>
                <a:ea typeface="Gill Sans"/>
                <a:cs typeface="Gill Sans"/>
                <a:sym typeface="Gill Sans"/>
              </a:rPr>
              <a:t>Chalmers, läsperiod 1, 2015-2016</a:t>
            </a:r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1397000" y="495300"/>
            <a:ext cx="10592537" cy="5282126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 algn="l">
              <a:defRPr sz="1800"/>
            </a:pPr>
            <a:endParaRPr sz="40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6400">
                <a:latin typeface="Gill Sans Light"/>
                <a:ea typeface="Gill Sans Light"/>
                <a:cs typeface="Gill Sans Light"/>
                <a:sym typeface="Gill Sans Light"/>
              </a:rPr>
              <a:t>Föreläsning 6: </a:t>
            </a:r>
            <a:endParaRPr sz="6400">
              <a:latin typeface="Gill Sans Light"/>
              <a:ea typeface="Gill Sans Light"/>
              <a:cs typeface="Gill Sans Light"/>
              <a:sym typeface="Gill Sans Light"/>
            </a:endParaRPr>
          </a:p>
          <a:p>
            <a:pPr lvl="0" algn="l">
              <a:defRPr sz="1800"/>
            </a:pPr>
            <a:r>
              <a:rPr sz="6400">
                <a:latin typeface="Gill Sans SemiBold"/>
                <a:ea typeface="Gill Sans SemiBold"/>
                <a:cs typeface="Gill Sans SemiBold"/>
                <a:sym typeface="Gill Sans SemiBold"/>
              </a:rPr>
              <a:t>Metoder och fält (arrays)</a:t>
            </a:r>
          </a:p>
        </p:txBody>
      </p:sp>
      <p:sp>
        <p:nvSpPr>
          <p:cNvPr id="40" name="Shape 40"/>
          <p:cNvSpPr/>
          <p:nvPr/>
        </p:nvSpPr>
        <p:spPr>
          <a:xfrm>
            <a:off x="1427311" y="810815"/>
            <a:ext cx="9074002" cy="1273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4000">
                <a:latin typeface="Gill Sans"/>
                <a:ea typeface="Gill Sans"/>
                <a:cs typeface="Gill Sans"/>
                <a:sym typeface="Gill Sans"/>
              </a:rPr>
              <a:t>TDA 545: </a:t>
            </a:r>
            <a:r>
              <a:rPr sz="4000">
                <a:latin typeface="Gill Sans Light"/>
                <a:ea typeface="Gill Sans Light"/>
                <a:cs typeface="Gill Sans Light"/>
                <a:sym typeface="Gill Sans Light"/>
              </a:rPr>
              <a:t>Objektorienterad programmering</a:t>
            </a:r>
            <a:endParaRPr sz="4000">
              <a:latin typeface="Gill Sans Light"/>
              <a:ea typeface="Gill Sans Light"/>
              <a:cs typeface="Gill Sans Light"/>
              <a:sym typeface="Gill Sans Light"/>
            </a:endParaRP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Metoder!</a:t>
            </a:r>
          </a:p>
        </p:txBody>
      </p:sp>
      <p:sp>
        <p:nvSpPr>
          <p:cNvPr id="91" name="Shape 91"/>
          <p:cNvSpPr/>
          <p:nvPr/>
        </p:nvSpPr>
        <p:spPr>
          <a:xfrm>
            <a:off x="1965844" y="1880689"/>
            <a:ext cx="9073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Metoder = funktioner i Java</a:t>
            </a:r>
          </a:p>
        </p:txBody>
      </p:sp>
      <p:sp>
        <p:nvSpPr>
          <p:cNvPr id="92" name="Shape 92"/>
          <p:cNvSpPr/>
          <p:nvPr/>
        </p:nvSpPr>
        <p:spPr>
          <a:xfrm>
            <a:off x="1931977" y="4065089"/>
            <a:ext cx="41900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Definition av en metod:</a:t>
            </a:r>
          </a:p>
        </p:txBody>
      </p:sp>
      <p:sp>
        <p:nvSpPr>
          <p:cNvPr id="93" name="Shape 93"/>
          <p:cNvSpPr/>
          <p:nvPr/>
        </p:nvSpPr>
        <p:spPr>
          <a:xfrm>
            <a:off x="2317541" y="4815030"/>
            <a:ext cx="8369718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public static double medel(int v1, int v2)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return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(v1+v2)/2.0;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// end medel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6311967" y="5420136"/>
            <a:ext cx="4176317" cy="674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598" y="5670"/>
                </a:lnTo>
                <a:lnTo>
                  <a:pt x="5598" y="19566"/>
                </a:lnTo>
                <a:cubicBezTo>
                  <a:pt x="5598" y="20689"/>
                  <a:pt x="5745" y="21600"/>
                  <a:pt x="5926" y="21600"/>
                </a:cubicBezTo>
                <a:lnTo>
                  <a:pt x="21272" y="21600"/>
                </a:lnTo>
                <a:cubicBezTo>
                  <a:pt x="21453" y="21600"/>
                  <a:pt x="21600" y="20689"/>
                  <a:pt x="21600" y="19566"/>
                </a:cubicBezTo>
                <a:lnTo>
                  <a:pt x="21600" y="3305"/>
                </a:lnTo>
                <a:cubicBezTo>
                  <a:pt x="21600" y="2182"/>
                  <a:pt x="21453" y="1271"/>
                  <a:pt x="21272" y="1271"/>
                </a:cubicBezTo>
                <a:lnTo>
                  <a:pt x="11595" y="127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retur värdet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Metoder!</a:t>
            </a:r>
          </a:p>
        </p:txBody>
      </p:sp>
      <p:sp>
        <p:nvSpPr>
          <p:cNvPr id="97" name="Shape 97"/>
          <p:cNvSpPr/>
          <p:nvPr/>
        </p:nvSpPr>
        <p:spPr>
          <a:xfrm>
            <a:off x="1965844" y="1880689"/>
            <a:ext cx="9073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Metoder = funktioner i Java</a:t>
            </a:r>
          </a:p>
        </p:txBody>
      </p:sp>
      <p:sp>
        <p:nvSpPr>
          <p:cNvPr id="98" name="Shape 98"/>
          <p:cNvSpPr/>
          <p:nvPr/>
        </p:nvSpPr>
        <p:spPr>
          <a:xfrm>
            <a:off x="2317541" y="4815030"/>
            <a:ext cx="8369718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public static double medel(int v1, int v2)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return (v1+v2)/2.0;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// end medel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6311967" y="5420136"/>
            <a:ext cx="4176317" cy="674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598" y="5670"/>
                </a:lnTo>
                <a:lnTo>
                  <a:pt x="5598" y="19566"/>
                </a:lnTo>
                <a:cubicBezTo>
                  <a:pt x="5598" y="20689"/>
                  <a:pt x="5745" y="21600"/>
                  <a:pt x="5926" y="21600"/>
                </a:cubicBezTo>
                <a:lnTo>
                  <a:pt x="21272" y="21600"/>
                </a:lnTo>
                <a:cubicBezTo>
                  <a:pt x="21453" y="21600"/>
                  <a:pt x="21600" y="20689"/>
                  <a:pt x="21600" y="19566"/>
                </a:cubicBezTo>
                <a:lnTo>
                  <a:pt x="21600" y="3305"/>
                </a:lnTo>
                <a:cubicBezTo>
                  <a:pt x="21600" y="2182"/>
                  <a:pt x="21453" y="1271"/>
                  <a:pt x="21272" y="1271"/>
                </a:cubicBezTo>
                <a:lnTo>
                  <a:pt x="11595" y="127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retur värdet</a:t>
            </a:r>
          </a:p>
        </p:txBody>
      </p:sp>
      <p:sp>
        <p:nvSpPr>
          <p:cNvPr id="100" name="Shape 100"/>
          <p:cNvSpPr/>
          <p:nvPr/>
        </p:nvSpPr>
        <p:spPr>
          <a:xfrm>
            <a:off x="7478912" y="3072224"/>
            <a:ext cx="3094038" cy="1684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43" y="0"/>
                </a:moveTo>
                <a:cubicBezTo>
                  <a:pt x="198" y="0"/>
                  <a:pt x="0" y="365"/>
                  <a:pt x="0" y="814"/>
                </a:cubicBezTo>
                <a:lnTo>
                  <a:pt x="0" y="7322"/>
                </a:lnTo>
                <a:cubicBezTo>
                  <a:pt x="0" y="7772"/>
                  <a:pt x="198" y="8136"/>
                  <a:pt x="443" y="8136"/>
                </a:cubicBezTo>
                <a:lnTo>
                  <a:pt x="618" y="8136"/>
                </a:lnTo>
                <a:lnTo>
                  <a:pt x="1502" y="21600"/>
                </a:lnTo>
                <a:lnTo>
                  <a:pt x="2388" y="8136"/>
                </a:lnTo>
                <a:lnTo>
                  <a:pt x="21157" y="8136"/>
                </a:lnTo>
                <a:cubicBezTo>
                  <a:pt x="21402" y="8136"/>
                  <a:pt x="21600" y="7772"/>
                  <a:pt x="21600" y="7322"/>
                </a:cubicBezTo>
                <a:lnTo>
                  <a:pt x="21600" y="814"/>
                </a:lnTo>
                <a:cubicBezTo>
                  <a:pt x="21600" y="365"/>
                  <a:pt x="21402" y="0"/>
                  <a:pt x="21157" y="0"/>
                </a:cubicBezTo>
                <a:lnTo>
                  <a:pt x="44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formell parameter</a:t>
            </a:r>
          </a:p>
        </p:txBody>
      </p:sp>
      <p:sp>
        <p:nvSpPr>
          <p:cNvPr id="101" name="Shape 101"/>
          <p:cNvSpPr/>
          <p:nvPr/>
        </p:nvSpPr>
        <p:spPr>
          <a:xfrm>
            <a:off x="8875912" y="3834224"/>
            <a:ext cx="3094038" cy="928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43" y="0"/>
                </a:moveTo>
                <a:cubicBezTo>
                  <a:pt x="198" y="0"/>
                  <a:pt x="0" y="661"/>
                  <a:pt x="0" y="1477"/>
                </a:cubicBezTo>
                <a:lnTo>
                  <a:pt x="0" y="13283"/>
                </a:lnTo>
                <a:cubicBezTo>
                  <a:pt x="0" y="14099"/>
                  <a:pt x="198" y="14760"/>
                  <a:pt x="443" y="14760"/>
                </a:cubicBezTo>
                <a:lnTo>
                  <a:pt x="776" y="14760"/>
                </a:lnTo>
                <a:lnTo>
                  <a:pt x="1391" y="21600"/>
                </a:lnTo>
                <a:lnTo>
                  <a:pt x="2006" y="14760"/>
                </a:lnTo>
                <a:lnTo>
                  <a:pt x="21157" y="14760"/>
                </a:lnTo>
                <a:cubicBezTo>
                  <a:pt x="21402" y="14760"/>
                  <a:pt x="21600" y="14099"/>
                  <a:pt x="21600" y="13283"/>
                </a:cubicBezTo>
                <a:lnTo>
                  <a:pt x="21600" y="1477"/>
                </a:lnTo>
                <a:cubicBezTo>
                  <a:pt x="21600" y="661"/>
                  <a:pt x="21402" y="0"/>
                  <a:pt x="21157" y="0"/>
                </a:cubicBezTo>
                <a:lnTo>
                  <a:pt x="44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formell parameter</a:t>
            </a:r>
          </a:p>
        </p:txBody>
      </p:sp>
      <p:sp>
        <p:nvSpPr>
          <p:cNvPr id="102" name="Shape 102"/>
          <p:cNvSpPr/>
          <p:nvPr/>
        </p:nvSpPr>
        <p:spPr>
          <a:xfrm>
            <a:off x="6483549" y="2259424"/>
            <a:ext cx="3497264" cy="24391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755" y="0"/>
                </a:moveTo>
                <a:cubicBezTo>
                  <a:pt x="5539" y="0"/>
                  <a:pt x="5363" y="252"/>
                  <a:pt x="5363" y="562"/>
                </a:cubicBezTo>
                <a:lnTo>
                  <a:pt x="5363" y="3409"/>
                </a:lnTo>
                <a:lnTo>
                  <a:pt x="0" y="21600"/>
                </a:lnTo>
                <a:lnTo>
                  <a:pt x="6461" y="5620"/>
                </a:lnTo>
                <a:lnTo>
                  <a:pt x="21208" y="5620"/>
                </a:lnTo>
                <a:cubicBezTo>
                  <a:pt x="21424" y="5620"/>
                  <a:pt x="21600" y="5368"/>
                  <a:pt x="21600" y="5057"/>
                </a:cubicBezTo>
                <a:lnTo>
                  <a:pt x="21600" y="562"/>
                </a:lnTo>
                <a:cubicBezTo>
                  <a:pt x="21600" y="252"/>
                  <a:pt x="21424" y="0"/>
                  <a:pt x="21208" y="0"/>
                </a:cubicBezTo>
                <a:lnTo>
                  <a:pt x="5755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metodens namn</a:t>
            </a:r>
          </a:p>
        </p:txBody>
      </p:sp>
      <p:sp>
        <p:nvSpPr>
          <p:cNvPr id="103" name="Shape 103"/>
          <p:cNvSpPr/>
          <p:nvPr/>
        </p:nvSpPr>
        <p:spPr>
          <a:xfrm>
            <a:off x="4473245" y="2500724"/>
            <a:ext cx="2628901" cy="2219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22" y="0"/>
                </a:moveTo>
                <a:cubicBezTo>
                  <a:pt x="234" y="0"/>
                  <a:pt x="0" y="277"/>
                  <a:pt x="0" y="618"/>
                </a:cubicBezTo>
                <a:lnTo>
                  <a:pt x="0" y="5558"/>
                </a:lnTo>
                <a:cubicBezTo>
                  <a:pt x="0" y="5900"/>
                  <a:pt x="234" y="6176"/>
                  <a:pt x="522" y="6176"/>
                </a:cubicBezTo>
                <a:lnTo>
                  <a:pt x="6460" y="6176"/>
                </a:lnTo>
                <a:lnTo>
                  <a:pt x="7500" y="21600"/>
                </a:lnTo>
                <a:lnTo>
                  <a:pt x="8543" y="6176"/>
                </a:lnTo>
                <a:lnTo>
                  <a:pt x="21078" y="6176"/>
                </a:lnTo>
                <a:cubicBezTo>
                  <a:pt x="21366" y="6176"/>
                  <a:pt x="21600" y="5900"/>
                  <a:pt x="21600" y="5558"/>
                </a:cubicBezTo>
                <a:lnTo>
                  <a:pt x="21600" y="618"/>
                </a:lnTo>
                <a:cubicBezTo>
                  <a:pt x="21600" y="277"/>
                  <a:pt x="21366" y="0"/>
                  <a:pt x="21078" y="0"/>
                </a:cubicBezTo>
                <a:lnTo>
                  <a:pt x="522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returvärdets typ</a:t>
            </a:r>
          </a:p>
        </p:txBody>
      </p:sp>
      <p:sp>
        <p:nvSpPr>
          <p:cNvPr id="104" name="Shape 104"/>
          <p:cNvSpPr/>
          <p:nvPr/>
        </p:nvSpPr>
        <p:spPr>
          <a:xfrm>
            <a:off x="214511" y="3245791"/>
            <a:ext cx="2704308" cy="14918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07" y="0"/>
                </a:moveTo>
                <a:cubicBezTo>
                  <a:pt x="227" y="0"/>
                  <a:pt x="0" y="412"/>
                  <a:pt x="0" y="919"/>
                </a:cubicBezTo>
                <a:lnTo>
                  <a:pt x="0" y="8269"/>
                </a:lnTo>
                <a:cubicBezTo>
                  <a:pt x="0" y="8777"/>
                  <a:pt x="227" y="9188"/>
                  <a:pt x="507" y="9188"/>
                </a:cubicBezTo>
                <a:lnTo>
                  <a:pt x="17153" y="9188"/>
                </a:lnTo>
                <a:lnTo>
                  <a:pt x="21600" y="21600"/>
                </a:lnTo>
                <a:lnTo>
                  <a:pt x="18608" y="4792"/>
                </a:lnTo>
                <a:lnTo>
                  <a:pt x="18608" y="919"/>
                </a:lnTo>
                <a:cubicBezTo>
                  <a:pt x="18608" y="412"/>
                  <a:pt x="18380" y="0"/>
                  <a:pt x="18100" y="0"/>
                </a:cubicBezTo>
                <a:lnTo>
                  <a:pt x="507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modifierare</a:t>
            </a:r>
          </a:p>
        </p:txBody>
      </p:sp>
      <p:sp>
        <p:nvSpPr>
          <p:cNvPr id="105" name="Shape 105"/>
          <p:cNvSpPr/>
          <p:nvPr/>
        </p:nvSpPr>
        <p:spPr>
          <a:xfrm>
            <a:off x="2796845" y="3245791"/>
            <a:ext cx="2329657" cy="1490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89" y="0"/>
                </a:moveTo>
                <a:cubicBezTo>
                  <a:pt x="264" y="0"/>
                  <a:pt x="0" y="412"/>
                  <a:pt x="0" y="920"/>
                </a:cubicBezTo>
                <a:lnTo>
                  <a:pt x="0" y="8278"/>
                </a:lnTo>
                <a:cubicBezTo>
                  <a:pt x="0" y="8786"/>
                  <a:pt x="264" y="9198"/>
                  <a:pt x="589" y="9198"/>
                </a:cubicBezTo>
                <a:lnTo>
                  <a:pt x="10767" y="9198"/>
                </a:lnTo>
                <a:lnTo>
                  <a:pt x="11944" y="21600"/>
                </a:lnTo>
                <a:lnTo>
                  <a:pt x="13118" y="9198"/>
                </a:lnTo>
                <a:lnTo>
                  <a:pt x="21011" y="9198"/>
                </a:lnTo>
                <a:cubicBezTo>
                  <a:pt x="21336" y="9198"/>
                  <a:pt x="21600" y="8786"/>
                  <a:pt x="21600" y="8278"/>
                </a:cubicBezTo>
                <a:lnTo>
                  <a:pt x="21600" y="920"/>
                </a:lnTo>
                <a:cubicBezTo>
                  <a:pt x="21600" y="412"/>
                  <a:pt x="21336" y="0"/>
                  <a:pt x="21011" y="0"/>
                </a:cubicBezTo>
                <a:lnTo>
                  <a:pt x="589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modifierare</a:t>
            </a:r>
          </a:p>
        </p:txBody>
      </p:sp>
      <p:sp>
        <p:nvSpPr>
          <p:cNvPr id="106" name="Shape 106"/>
          <p:cNvSpPr/>
          <p:nvPr/>
        </p:nvSpPr>
        <p:spPr>
          <a:xfrm>
            <a:off x="1931977" y="4065089"/>
            <a:ext cx="41900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Definition av en metod:</a:t>
            </a:r>
          </a:p>
        </p:txBody>
      </p:sp>
      <p:sp>
        <p:nvSpPr>
          <p:cNvPr id="107" name="Shape 107"/>
          <p:cNvSpPr/>
          <p:nvPr/>
        </p:nvSpPr>
        <p:spPr>
          <a:xfrm>
            <a:off x="1965844" y="6605089"/>
            <a:ext cx="99124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365C0"/>
                </a:solidFill>
              </a:rPr>
              <a:t>Metodens resultat kan vara av vilken typ som helst, även en klass.</a:t>
            </a:r>
          </a:p>
        </p:txBody>
      </p:sp>
      <p:sp>
        <p:nvSpPr>
          <p:cNvPr id="108" name="Shape 108"/>
          <p:cNvSpPr/>
          <p:nvPr/>
        </p:nvSpPr>
        <p:spPr>
          <a:xfrm>
            <a:off x="1965844" y="7494089"/>
            <a:ext cx="991243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365C0"/>
                </a:solidFill>
              </a:rPr>
              <a:t>Anrop t.ex.</a:t>
            </a:r>
          </a:p>
        </p:txBody>
      </p:sp>
      <p:sp>
        <p:nvSpPr>
          <p:cNvPr id="109" name="Shape 109"/>
          <p:cNvSpPr/>
          <p:nvPr/>
        </p:nvSpPr>
        <p:spPr>
          <a:xfrm>
            <a:off x="4095541" y="7596330"/>
            <a:ext cx="8369718" cy="1888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c = 52; int a = 10;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double medel1, medel2;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medel1 = medel(5, 10);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medel2 = medel(a, c);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12" name="Group 112"/>
          <p:cNvGrpSpPr/>
          <p:nvPr/>
        </p:nvGrpSpPr>
        <p:grpSpPr>
          <a:xfrm>
            <a:off x="6934003" y="7382608"/>
            <a:ext cx="5097463" cy="1524489"/>
            <a:chOff x="-2003425" y="0"/>
            <a:chExt cx="5097462" cy="1524488"/>
          </a:xfrm>
        </p:grpSpPr>
        <p:sp>
          <p:nvSpPr>
            <p:cNvPr id="110" name="Shape 110"/>
            <p:cNvSpPr/>
            <p:nvPr/>
          </p:nvSpPr>
          <p:spPr>
            <a:xfrm>
              <a:off x="-2003425" y="0"/>
              <a:ext cx="5097463" cy="1438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758" y="0"/>
                  </a:moveTo>
                  <a:cubicBezTo>
                    <a:pt x="8610" y="0"/>
                    <a:pt x="8489" y="427"/>
                    <a:pt x="8489" y="953"/>
                  </a:cubicBezTo>
                  <a:lnTo>
                    <a:pt x="8489" y="6858"/>
                  </a:lnTo>
                  <a:lnTo>
                    <a:pt x="0" y="21600"/>
                  </a:lnTo>
                  <a:lnTo>
                    <a:pt x="9656" y="9528"/>
                  </a:lnTo>
                  <a:lnTo>
                    <a:pt x="21331" y="9528"/>
                  </a:lnTo>
                  <a:cubicBezTo>
                    <a:pt x="21480" y="9528"/>
                    <a:pt x="21600" y="9101"/>
                    <a:pt x="21600" y="8574"/>
                  </a:cubicBezTo>
                  <a:lnTo>
                    <a:pt x="21600" y="953"/>
                  </a:lnTo>
                  <a:cubicBezTo>
                    <a:pt x="21600" y="427"/>
                    <a:pt x="21480" y="0"/>
                    <a:pt x="21331" y="0"/>
                  </a:cubicBezTo>
                  <a:lnTo>
                    <a:pt x="8758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aktuell parameter</a:t>
              </a:r>
            </a:p>
          </p:txBody>
        </p:sp>
        <p:sp>
          <p:nvSpPr>
            <p:cNvPr id="111" name="Shape 111"/>
            <p:cNvSpPr/>
            <p:nvPr/>
          </p:nvSpPr>
          <p:spPr>
            <a:xfrm>
              <a:off x="-1400175" y="793047"/>
              <a:ext cx="4494213" cy="731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35" y="0"/>
                  </a:moveTo>
                  <a:cubicBezTo>
                    <a:pt x="6866" y="0"/>
                    <a:pt x="6729" y="840"/>
                    <a:pt x="6729" y="1875"/>
                  </a:cubicBezTo>
                  <a:lnTo>
                    <a:pt x="6729" y="13736"/>
                  </a:lnTo>
                  <a:lnTo>
                    <a:pt x="0" y="21600"/>
                  </a:lnTo>
                  <a:lnTo>
                    <a:pt x="15239" y="18740"/>
                  </a:lnTo>
                  <a:lnTo>
                    <a:pt x="21295" y="18740"/>
                  </a:lnTo>
                  <a:cubicBezTo>
                    <a:pt x="21463" y="18740"/>
                    <a:pt x="21600" y="17901"/>
                    <a:pt x="21600" y="16865"/>
                  </a:cubicBezTo>
                  <a:lnTo>
                    <a:pt x="21600" y="1875"/>
                  </a:lnTo>
                  <a:cubicBezTo>
                    <a:pt x="21600" y="840"/>
                    <a:pt x="21463" y="0"/>
                    <a:pt x="21295" y="0"/>
                  </a:cubicBezTo>
                  <a:lnTo>
                    <a:pt x="7035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aktuell parameter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8" grpId="2"/>
      <p:bldP build="whole" bldLvl="1" animBg="1" rev="0" advAuto="0" spid="112" grpId="4"/>
      <p:bldP build="whole" bldLvl="1" animBg="1" rev="0" advAuto="0" spid="109" grpId="3"/>
      <p:bldP build="whole" bldLvl="1" animBg="1" rev="0" advAuto="0" spid="10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En klass med två metoder</a:t>
            </a:r>
          </a:p>
        </p:txBody>
      </p:sp>
      <p:sp>
        <p:nvSpPr>
          <p:cNvPr id="115" name="Shape 115"/>
          <p:cNvSpPr/>
          <p:nvPr/>
        </p:nvSpPr>
        <p:spPr>
          <a:xfrm>
            <a:off x="1437008" y="2021030"/>
            <a:ext cx="10047771" cy="741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import java.util.Scanner;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public class EnkelMatematik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public static double medel(double v1,double v2)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(v1 + v2)/2.0;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} // end medel;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public static void main(String[] args){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Scanner myInput = new Scanner(System.in);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double tal1, tal2, mv;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System.out.println("Ange 2 tal");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tal1 = myInput.nextDouble();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tal2 = myInput.nextDouble();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mv = medel(tal1, tal2);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System.out.println(mv);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} // end main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 // end EnkelMatematik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118" name="Shape 118"/>
          <p:cNvSpPr/>
          <p:nvPr/>
        </p:nvSpPr>
        <p:spPr>
          <a:xfrm>
            <a:off x="1819330" y="2522680"/>
            <a:ext cx="9366140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public static double medel(double v1,double v2)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(v1 + v2)/2.0;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} // end medel;</a:t>
            </a:r>
          </a:p>
        </p:txBody>
      </p:sp>
      <p:sp>
        <p:nvSpPr>
          <p:cNvPr id="119" name="Shape 119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medel(tal1,tal2);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128" name="Group 128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120" name="Shape 120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1" name="Shape 121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122" name="Shape 122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23" name="Shape 123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124" name="Shape 124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5" name="Shape 125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126" name="Shape 126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27" name="Shape 127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133" name="Group 133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129" name="Shape 129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0" name="Shape 130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131" name="Shape 131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32" name="Shape 132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136" name="Shape 136"/>
          <p:cNvSpPr/>
          <p:nvPr/>
        </p:nvSpPr>
        <p:spPr>
          <a:xfrm>
            <a:off x="1819330" y="2522680"/>
            <a:ext cx="9366140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public static double medel(double v1,double v2)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(v1 + v2)/2.0;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} // end medel;</a:t>
            </a:r>
          </a:p>
        </p:txBody>
      </p:sp>
      <p:sp>
        <p:nvSpPr>
          <p:cNvPr id="137" name="Shape 137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mv = medel(tal1,tal2);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146" name="Group 146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138" name="Shape 138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9" name="Shape 139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140" name="Shape 140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41" name="Shape 141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142" name="Shape 142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3" name="Shape 143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144" name="Shape 144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45" name="Shape 145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151" name="Group 151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147" name="Shape 147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8" name="Shape 148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149" name="Shape 149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50" name="Shape 150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154" name="Shape 154"/>
          <p:cNvSpPr/>
          <p:nvPr/>
        </p:nvSpPr>
        <p:spPr>
          <a:xfrm>
            <a:off x="1819330" y="2522680"/>
            <a:ext cx="9366140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public static double medel(double v1,double v2)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(v1 + v2)/2.0;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} // end medel;</a:t>
            </a:r>
          </a:p>
        </p:txBody>
      </p:sp>
      <p:sp>
        <p:nvSpPr>
          <p:cNvPr id="155" name="Shape 155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medel(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tal1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,tal2);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164" name="Group 164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156" name="Shape 156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7" name="Shape 157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158" name="Shape 158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59" name="Shape 159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160" name="Shape 160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1" name="Shape 161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162" name="Shape 162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63" name="Shape 163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169" name="Group 169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165" name="Shape 165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6" name="Shape 166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167" name="Shape 167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68" name="Shape 168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172" name="Shape 172"/>
          <p:cNvSpPr/>
          <p:nvPr/>
        </p:nvSpPr>
        <p:spPr>
          <a:xfrm>
            <a:off x="1819330" y="2522680"/>
            <a:ext cx="9366140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public static double medel(double v1,double v2)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(v1 + v2)/2.0;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} // end medel;</a:t>
            </a:r>
          </a:p>
        </p:txBody>
      </p:sp>
      <p:sp>
        <p:nvSpPr>
          <p:cNvPr id="173" name="Shape 173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medel(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25.0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,tal2);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182" name="Group 182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174" name="Shape 174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5" name="Shape 175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176" name="Shape 176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77" name="Shape 177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178" name="Shape 178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9" name="Shape 179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180" name="Shape 180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81" name="Shape 181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187" name="Group 187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183" name="Shape 183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4" name="Shape 184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185" name="Shape 185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86" name="Shape 186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190" name="Shape 190"/>
          <p:cNvSpPr/>
          <p:nvPr/>
        </p:nvSpPr>
        <p:spPr>
          <a:xfrm>
            <a:off x="1819330" y="2522680"/>
            <a:ext cx="9366140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public static double medel(double v1,double v2)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(v1 + v2)/2.0;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} // end medel;</a:t>
            </a:r>
          </a:p>
        </p:txBody>
      </p:sp>
      <p:sp>
        <p:nvSpPr>
          <p:cNvPr id="191" name="Shape 191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medel(25.0,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tal2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200" name="Group 200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192" name="Shape 192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3" name="Shape 193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194" name="Shape 194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95" name="Shape 195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196" name="Shape 196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7" name="Shape 197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198" name="Shape 198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199" name="Shape 199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205" name="Group 205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201" name="Shape 201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2" name="Shape 202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203" name="Shape 203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04" name="Shape 204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208" name="Shape 208"/>
          <p:cNvSpPr/>
          <p:nvPr/>
        </p:nvSpPr>
        <p:spPr>
          <a:xfrm>
            <a:off x="1819330" y="2522680"/>
            <a:ext cx="9366140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public static double medel(double v1,double v2)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(v1 + v2)/2.0;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} // end medel;</a:t>
            </a:r>
          </a:p>
        </p:txBody>
      </p:sp>
      <p:sp>
        <p:nvSpPr>
          <p:cNvPr id="209" name="Shape 209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medel(25.0,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15.0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218" name="Group 218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210" name="Shape 210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1" name="Shape 211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212" name="Shape 212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13" name="Shape 213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5" name="Shape 215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216" name="Shape 216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17" name="Shape 217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223" name="Group 223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219" name="Shape 219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0" name="Shape 220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221" name="Shape 221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22" name="Shape 222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226" name="Shape 226"/>
          <p:cNvSpPr/>
          <p:nvPr/>
        </p:nvSpPr>
        <p:spPr>
          <a:xfrm>
            <a:off x="1819330" y="2522680"/>
            <a:ext cx="9366140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public static double medel(double v1,double v2)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(v1 + v2)/2.0;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} // end medel;</a:t>
            </a:r>
          </a:p>
        </p:txBody>
      </p:sp>
      <p:sp>
        <p:nvSpPr>
          <p:cNvPr id="227" name="Shape 227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medel(25.0,15.0)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236" name="Group 236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228" name="Shape 228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9" name="Shape 229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230" name="Shape 230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31" name="Shape 231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232" name="Shape 232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3" name="Shape 233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234" name="Shape 234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35" name="Shape 235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241" name="Group 241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237" name="Shape 237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8" name="Shape 238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239" name="Shape 239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40" name="Shape 240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1347777" y="7142724"/>
            <a:ext cx="113677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Nästa föreläsning handlar om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Att skriva egna klasser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 </a:t>
            </a:r>
          </a:p>
        </p:txBody>
      </p:sp>
      <p:sp>
        <p:nvSpPr>
          <p:cNvPr id="43" name="Shape 43"/>
          <p:cNvSpPr/>
          <p:nvPr/>
        </p:nvSpPr>
        <p:spPr>
          <a:xfrm>
            <a:off x="1640258" y="2845889"/>
            <a:ext cx="7286098" cy="3797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meddelanden och metoder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informationsdöljande och inkapsling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skapa och använda färdiga objekt !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primitiva variabler kontra objektvariabler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3 tester på likhet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metoder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Clr>
                <a:srgbClr val="C82506"/>
              </a:buClr>
              <a:buSzPct val="97000"/>
              <a:buChar char="‣"/>
              <a:defRPr sz="1800"/>
            </a:pP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fält (arrays)</a:t>
            </a:r>
          </a:p>
        </p:txBody>
      </p:sp>
      <p:sp>
        <p:nvSpPr>
          <p:cNvPr id="44" name="Shape 44"/>
          <p:cNvSpPr/>
          <p:nvPr/>
        </p:nvSpPr>
        <p:spPr>
          <a:xfrm>
            <a:off x="1449377" y="2456422"/>
            <a:ext cx="909004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Läsanvisning: kap 2 &amp; 13</a:t>
            </a:r>
          </a:p>
        </p:txBody>
      </p:sp>
      <p:sp>
        <p:nvSpPr>
          <p:cNvPr id="45" name="Shape 4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I (föregående och) denna föreläsning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244" name="Shape 244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medel(25.0,15.0)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253" name="Group 253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245" name="Shape 245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6" name="Shape 246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48" name="Shape 248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249" name="Shape 249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0" name="Shape 250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52" name="Shape 252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262" name="Group 262"/>
          <p:cNvGrpSpPr/>
          <p:nvPr/>
        </p:nvGrpSpPr>
        <p:grpSpPr>
          <a:xfrm>
            <a:off x="9132877" y="3246966"/>
            <a:ext cx="3504887" cy="1994990"/>
            <a:chOff x="0" y="0"/>
            <a:chExt cx="3504886" cy="1994988"/>
          </a:xfrm>
        </p:grpSpPr>
        <p:sp>
          <p:nvSpPr>
            <p:cNvPr id="254" name="Shape 254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5" name="Shape 255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v1</a:t>
              </a:r>
            </a:p>
          </p:txBody>
        </p:sp>
        <p:sp>
          <p:nvSpPr>
            <p:cNvPr id="256" name="Shape 256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57" name="Shape 257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258" name="Shape 258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9" name="Shape 259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v2</a:t>
              </a:r>
            </a:p>
          </p:txBody>
        </p:sp>
        <p:sp>
          <p:nvSpPr>
            <p:cNvPr id="260" name="Shape 260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61" name="Shape 261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sp>
        <p:nvSpPr>
          <p:cNvPr id="263" name="Shape 263"/>
          <p:cNvSpPr/>
          <p:nvPr/>
        </p:nvSpPr>
        <p:spPr>
          <a:xfrm>
            <a:off x="1819330" y="2522680"/>
            <a:ext cx="9366140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public static double medel(double v1,double v2)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(v1 + v2)/2.0;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} // end medel;</a:t>
            </a:r>
          </a:p>
        </p:txBody>
      </p:sp>
      <p:grpSp>
        <p:nvGrpSpPr>
          <p:cNvPr id="268" name="Group 268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264" name="Shape 264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5" name="Shape 265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266" name="Shape 266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67" name="Shape 267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grpSp>
        <p:nvGrpSpPr>
          <p:cNvPr id="271" name="Group 271"/>
          <p:cNvGrpSpPr/>
          <p:nvPr/>
        </p:nvGrpSpPr>
        <p:grpSpPr>
          <a:xfrm>
            <a:off x="3476096" y="3816100"/>
            <a:ext cx="5507832" cy="1000126"/>
            <a:chOff x="0" y="0"/>
            <a:chExt cx="5507831" cy="1000125"/>
          </a:xfrm>
        </p:grpSpPr>
        <p:sp>
          <p:nvSpPr>
            <p:cNvPr id="269" name="Shape 269"/>
            <p:cNvSpPr/>
            <p:nvPr/>
          </p:nvSpPr>
          <p:spPr>
            <a:xfrm>
              <a:off x="0" y="0"/>
              <a:ext cx="5507832" cy="1000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1" y="0"/>
                  </a:moveTo>
                  <a:cubicBezTo>
                    <a:pt x="112" y="0"/>
                    <a:pt x="0" y="617"/>
                    <a:pt x="0" y="1380"/>
                  </a:cubicBezTo>
                  <a:lnTo>
                    <a:pt x="0" y="20220"/>
                  </a:lnTo>
                  <a:cubicBezTo>
                    <a:pt x="0" y="20983"/>
                    <a:pt x="112" y="21600"/>
                    <a:pt x="251" y="21600"/>
                  </a:cubicBezTo>
                  <a:lnTo>
                    <a:pt x="18682" y="21600"/>
                  </a:lnTo>
                  <a:cubicBezTo>
                    <a:pt x="18820" y="21600"/>
                    <a:pt x="18932" y="20983"/>
                    <a:pt x="18932" y="20220"/>
                  </a:cubicBezTo>
                  <a:lnTo>
                    <a:pt x="18932" y="6146"/>
                  </a:lnTo>
                  <a:lnTo>
                    <a:pt x="21600" y="3386"/>
                  </a:lnTo>
                  <a:lnTo>
                    <a:pt x="18879" y="566"/>
                  </a:lnTo>
                  <a:cubicBezTo>
                    <a:pt x="18834" y="229"/>
                    <a:pt x="18764" y="0"/>
                    <a:pt x="18682" y="0"/>
                  </a:cubicBezTo>
                  <a:lnTo>
                    <a:pt x="251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de formella parametrarna är vanliga variabler för metoden …</a:t>
              </a:r>
            </a:p>
          </p:txBody>
        </p:sp>
        <p:sp>
          <p:nvSpPr>
            <p:cNvPr id="270" name="Shape 270"/>
            <p:cNvSpPr/>
            <p:nvPr/>
          </p:nvSpPr>
          <p:spPr>
            <a:xfrm>
              <a:off x="0" y="0"/>
              <a:ext cx="5478066" cy="100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2" y="0"/>
                  </a:moveTo>
                  <a:cubicBezTo>
                    <a:pt x="113" y="0"/>
                    <a:pt x="0" y="617"/>
                    <a:pt x="0" y="1380"/>
                  </a:cubicBezTo>
                  <a:lnTo>
                    <a:pt x="0" y="20220"/>
                  </a:lnTo>
                  <a:cubicBezTo>
                    <a:pt x="0" y="20983"/>
                    <a:pt x="113" y="21600"/>
                    <a:pt x="252" y="21600"/>
                  </a:cubicBezTo>
                  <a:lnTo>
                    <a:pt x="18783" y="21600"/>
                  </a:lnTo>
                  <a:cubicBezTo>
                    <a:pt x="18923" y="21600"/>
                    <a:pt x="19035" y="20983"/>
                    <a:pt x="19035" y="20220"/>
                  </a:cubicBezTo>
                  <a:lnTo>
                    <a:pt x="19035" y="19020"/>
                  </a:lnTo>
                  <a:lnTo>
                    <a:pt x="21600" y="16251"/>
                  </a:lnTo>
                  <a:lnTo>
                    <a:pt x="19035" y="13483"/>
                  </a:lnTo>
                  <a:lnTo>
                    <a:pt x="19035" y="1380"/>
                  </a:lnTo>
                  <a:cubicBezTo>
                    <a:pt x="19035" y="617"/>
                    <a:pt x="18923" y="0"/>
                    <a:pt x="18783" y="0"/>
                  </a:cubicBezTo>
                  <a:lnTo>
                    <a:pt x="252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de formella parametrarna är vanliga variabler för metoden …</a:t>
              </a:r>
            </a:p>
          </p:txBody>
        </p:sp>
      </p:grpSp>
      <p:grpSp>
        <p:nvGrpSpPr>
          <p:cNvPr id="274" name="Group 274"/>
          <p:cNvGrpSpPr/>
          <p:nvPr/>
        </p:nvGrpSpPr>
        <p:grpSpPr>
          <a:xfrm>
            <a:off x="1542191" y="4959100"/>
            <a:ext cx="6761336" cy="833439"/>
            <a:chOff x="0" y="0"/>
            <a:chExt cx="6761335" cy="833437"/>
          </a:xfrm>
        </p:grpSpPr>
        <p:sp>
          <p:nvSpPr>
            <p:cNvPr id="272" name="Shape 272"/>
            <p:cNvSpPr/>
            <p:nvPr/>
          </p:nvSpPr>
          <p:spPr>
            <a:xfrm>
              <a:off x="13666" y="0"/>
              <a:ext cx="6747670" cy="833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5" y="0"/>
                  </a:moveTo>
                  <a:cubicBezTo>
                    <a:pt x="91" y="0"/>
                    <a:pt x="0" y="740"/>
                    <a:pt x="0" y="1656"/>
                  </a:cubicBezTo>
                  <a:lnTo>
                    <a:pt x="0" y="13371"/>
                  </a:lnTo>
                  <a:cubicBezTo>
                    <a:pt x="0" y="14287"/>
                    <a:pt x="91" y="15027"/>
                    <a:pt x="205" y="15027"/>
                  </a:cubicBezTo>
                  <a:lnTo>
                    <a:pt x="9093" y="15027"/>
                  </a:lnTo>
                  <a:lnTo>
                    <a:pt x="9377" y="21600"/>
                  </a:lnTo>
                  <a:lnTo>
                    <a:pt x="9662" y="15027"/>
                  </a:lnTo>
                  <a:lnTo>
                    <a:pt x="21395" y="15027"/>
                  </a:lnTo>
                  <a:cubicBezTo>
                    <a:pt x="21509" y="15027"/>
                    <a:pt x="21600" y="14287"/>
                    <a:pt x="21600" y="13371"/>
                  </a:cubicBezTo>
                  <a:lnTo>
                    <a:pt x="21600" y="1656"/>
                  </a:lnTo>
                  <a:cubicBezTo>
                    <a:pt x="21600" y="740"/>
                    <a:pt x="21509" y="0"/>
                    <a:pt x="21395" y="0"/>
                  </a:cubicBezTo>
                  <a:lnTo>
                    <a:pt x="205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utgångs värdena får de från metod anropet</a:t>
              </a:r>
            </a:p>
          </p:txBody>
        </p:sp>
        <p:sp>
          <p:nvSpPr>
            <p:cNvPr id="273" name="Shape 273"/>
            <p:cNvSpPr/>
            <p:nvPr/>
          </p:nvSpPr>
          <p:spPr>
            <a:xfrm>
              <a:off x="0" y="0"/>
              <a:ext cx="6747669" cy="832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5" y="0"/>
                  </a:moveTo>
                  <a:cubicBezTo>
                    <a:pt x="91" y="0"/>
                    <a:pt x="0" y="741"/>
                    <a:pt x="0" y="1658"/>
                  </a:cubicBezTo>
                  <a:lnTo>
                    <a:pt x="0" y="13384"/>
                  </a:lnTo>
                  <a:cubicBezTo>
                    <a:pt x="0" y="14301"/>
                    <a:pt x="91" y="15042"/>
                    <a:pt x="205" y="15042"/>
                  </a:cubicBezTo>
                  <a:lnTo>
                    <a:pt x="11820" y="15042"/>
                  </a:lnTo>
                  <a:lnTo>
                    <a:pt x="12106" y="21600"/>
                  </a:lnTo>
                  <a:lnTo>
                    <a:pt x="12391" y="15042"/>
                  </a:lnTo>
                  <a:lnTo>
                    <a:pt x="21395" y="15042"/>
                  </a:lnTo>
                  <a:cubicBezTo>
                    <a:pt x="21509" y="15042"/>
                    <a:pt x="21600" y="14301"/>
                    <a:pt x="21600" y="13384"/>
                  </a:cubicBezTo>
                  <a:lnTo>
                    <a:pt x="21600" y="1658"/>
                  </a:lnTo>
                  <a:cubicBezTo>
                    <a:pt x="21600" y="741"/>
                    <a:pt x="21509" y="0"/>
                    <a:pt x="21395" y="0"/>
                  </a:cubicBezTo>
                  <a:lnTo>
                    <a:pt x="205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… utgångsvärdena får de från metodanropet.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4" grpId="2"/>
      <p:bldP build="whole" bldLvl="1" animBg="1" rev="0" advAuto="0" spid="271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277" name="Shape 277"/>
          <p:cNvSpPr/>
          <p:nvPr/>
        </p:nvSpPr>
        <p:spPr>
          <a:xfrm>
            <a:off x="1819330" y="2522680"/>
            <a:ext cx="4827502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(v1 + v2)/2.0;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78" name="Shape 278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medel(25.0,15.0)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287" name="Group 287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279" name="Shape 279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0" name="Shape 280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281" name="Shape 281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82" name="Shape 282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283" name="Shape 283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4" name="Shape 284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285" name="Shape 285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86" name="Shape 286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296" name="Group 296"/>
          <p:cNvGrpSpPr/>
          <p:nvPr/>
        </p:nvGrpSpPr>
        <p:grpSpPr>
          <a:xfrm>
            <a:off x="9132877" y="3246966"/>
            <a:ext cx="3504887" cy="1994990"/>
            <a:chOff x="0" y="0"/>
            <a:chExt cx="3504886" cy="1994988"/>
          </a:xfrm>
        </p:grpSpPr>
        <p:sp>
          <p:nvSpPr>
            <p:cNvPr id="288" name="Shape 288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9" name="Shape 289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v1</a:t>
              </a:r>
            </a:p>
          </p:txBody>
        </p:sp>
        <p:sp>
          <p:nvSpPr>
            <p:cNvPr id="290" name="Shape 290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91" name="Shape 291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292" name="Shape 292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3" name="Shape 293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v2</a:t>
              </a:r>
            </a:p>
          </p:txBody>
        </p:sp>
        <p:sp>
          <p:nvSpPr>
            <p:cNvPr id="294" name="Shape 294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295" name="Shape 295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301" name="Group 301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297" name="Shape 297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8" name="Shape 298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299" name="Shape 299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00" name="Shape 300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304" name="Shape 304"/>
          <p:cNvSpPr/>
          <p:nvPr/>
        </p:nvSpPr>
        <p:spPr>
          <a:xfrm>
            <a:off x="1819330" y="2522680"/>
            <a:ext cx="4827502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(v1 + v2)/2.0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05" name="Shape 305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medel(25.0,15.0)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314" name="Group 314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306" name="Shape 306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7" name="Shape 307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308" name="Shape 308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09" name="Shape 309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310" name="Shape 310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1" name="Shape 311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312" name="Shape 312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13" name="Shape 313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323" name="Group 323"/>
          <p:cNvGrpSpPr/>
          <p:nvPr/>
        </p:nvGrpSpPr>
        <p:grpSpPr>
          <a:xfrm>
            <a:off x="9132877" y="3246966"/>
            <a:ext cx="3504887" cy="1994990"/>
            <a:chOff x="0" y="0"/>
            <a:chExt cx="3504886" cy="1994988"/>
          </a:xfrm>
        </p:grpSpPr>
        <p:sp>
          <p:nvSpPr>
            <p:cNvPr id="315" name="Shape 315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6" name="Shape 316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v1</a:t>
              </a:r>
            </a:p>
          </p:txBody>
        </p:sp>
        <p:sp>
          <p:nvSpPr>
            <p:cNvPr id="317" name="Shape 317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18" name="Shape 318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319" name="Shape 319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0" name="Shape 320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v2</a:t>
              </a:r>
            </a:p>
          </p:txBody>
        </p:sp>
        <p:sp>
          <p:nvSpPr>
            <p:cNvPr id="321" name="Shape 321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22" name="Shape 322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328" name="Group 328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324" name="Shape 324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5" name="Shape 325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326" name="Shape 326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27" name="Shape 327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331" name="Shape 331"/>
          <p:cNvSpPr/>
          <p:nvPr/>
        </p:nvSpPr>
        <p:spPr>
          <a:xfrm>
            <a:off x="1819330" y="2522680"/>
            <a:ext cx="4827502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v1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+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v2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2" name="Shape 332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medel(25.0,15.0)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341" name="Group 341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333" name="Shape 333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4" name="Shape 334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335" name="Shape 335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36" name="Shape 336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337" name="Shape 337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8" name="Shape 338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339" name="Shape 339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40" name="Shape 340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350" name="Group 350"/>
          <p:cNvGrpSpPr/>
          <p:nvPr/>
        </p:nvGrpSpPr>
        <p:grpSpPr>
          <a:xfrm>
            <a:off x="9132877" y="3246966"/>
            <a:ext cx="3504887" cy="1994990"/>
            <a:chOff x="0" y="0"/>
            <a:chExt cx="3504886" cy="1994988"/>
          </a:xfrm>
        </p:grpSpPr>
        <p:sp>
          <p:nvSpPr>
            <p:cNvPr id="342" name="Shape 342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3" name="Shape 343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v1</a:t>
              </a:r>
            </a:p>
          </p:txBody>
        </p:sp>
        <p:sp>
          <p:nvSpPr>
            <p:cNvPr id="344" name="Shape 344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45" name="Shape 345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346" name="Shape 346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7" name="Shape 347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v2</a:t>
              </a:r>
            </a:p>
          </p:txBody>
        </p:sp>
        <p:sp>
          <p:nvSpPr>
            <p:cNvPr id="348" name="Shape 348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49" name="Shape 349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355" name="Group 355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351" name="Shape 351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52" name="Shape 352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353" name="Shape 353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54" name="Shape 354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358" name="Shape 358"/>
          <p:cNvSpPr/>
          <p:nvPr/>
        </p:nvSpPr>
        <p:spPr>
          <a:xfrm>
            <a:off x="1819330" y="2522680"/>
            <a:ext cx="5525754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25.0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+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15.0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59" name="Shape 359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medel(25.0,15.0)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368" name="Group 368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360" name="Shape 360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1" name="Shape 361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362" name="Shape 362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63" name="Shape 363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364" name="Shape 364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5" name="Shape 365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366" name="Shape 366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67" name="Shape 367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377" name="Group 377"/>
          <p:cNvGrpSpPr/>
          <p:nvPr/>
        </p:nvGrpSpPr>
        <p:grpSpPr>
          <a:xfrm>
            <a:off x="9132877" y="3246966"/>
            <a:ext cx="3504887" cy="1994990"/>
            <a:chOff x="0" y="0"/>
            <a:chExt cx="3504886" cy="1994988"/>
          </a:xfrm>
        </p:grpSpPr>
        <p:sp>
          <p:nvSpPr>
            <p:cNvPr id="369" name="Shape 369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0" name="Shape 370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v1</a:t>
              </a:r>
            </a:p>
          </p:txBody>
        </p:sp>
        <p:sp>
          <p:nvSpPr>
            <p:cNvPr id="371" name="Shape 371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72" name="Shape 372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373" name="Shape 373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4" name="Shape 374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v2</a:t>
              </a:r>
            </a:p>
          </p:txBody>
        </p:sp>
        <p:sp>
          <p:nvSpPr>
            <p:cNvPr id="375" name="Shape 375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76" name="Shape 376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382" name="Group 382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378" name="Shape 378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9" name="Shape 379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380" name="Shape 380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81" name="Shape 381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385" name="Shape 385"/>
          <p:cNvSpPr/>
          <p:nvPr/>
        </p:nvSpPr>
        <p:spPr>
          <a:xfrm>
            <a:off x="1819330" y="2522680"/>
            <a:ext cx="4303813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40.0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)/2.0;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86" name="Shape 386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medel(25.0,15.0)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395" name="Group 395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387" name="Shape 387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8" name="Shape 388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389" name="Shape 389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90" name="Shape 390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391" name="Shape 391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2" name="Shape 392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393" name="Shape 393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94" name="Shape 394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404" name="Group 404"/>
          <p:cNvGrpSpPr/>
          <p:nvPr/>
        </p:nvGrpSpPr>
        <p:grpSpPr>
          <a:xfrm>
            <a:off x="9132877" y="3246966"/>
            <a:ext cx="3504887" cy="1994990"/>
            <a:chOff x="0" y="0"/>
            <a:chExt cx="3504886" cy="1994988"/>
          </a:xfrm>
        </p:grpSpPr>
        <p:sp>
          <p:nvSpPr>
            <p:cNvPr id="396" name="Shape 396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7" name="Shape 397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v1</a:t>
              </a:r>
            </a:p>
          </p:txBody>
        </p:sp>
        <p:sp>
          <p:nvSpPr>
            <p:cNvPr id="398" name="Shape 398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399" name="Shape 399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400" name="Shape 400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1" name="Shape 401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v2</a:t>
              </a:r>
            </a:p>
          </p:txBody>
        </p:sp>
        <p:sp>
          <p:nvSpPr>
            <p:cNvPr id="402" name="Shape 402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03" name="Shape 403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409" name="Group 409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405" name="Shape 405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6" name="Shape 406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407" name="Shape 407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08" name="Shape 408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412" name="Shape 412"/>
          <p:cNvSpPr/>
          <p:nvPr/>
        </p:nvSpPr>
        <p:spPr>
          <a:xfrm>
            <a:off x="1819330" y="2522680"/>
            <a:ext cx="325643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20.0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13" name="Shape 413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medel(25.0,15.0)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422" name="Group 422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414" name="Shape 414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5" name="Shape 415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416" name="Shape 416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17" name="Shape 417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418" name="Shape 418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9" name="Shape 419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420" name="Shape 420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21" name="Shape 421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431" name="Group 431"/>
          <p:cNvGrpSpPr/>
          <p:nvPr/>
        </p:nvGrpSpPr>
        <p:grpSpPr>
          <a:xfrm>
            <a:off x="9132877" y="3246966"/>
            <a:ext cx="3504887" cy="1994990"/>
            <a:chOff x="0" y="0"/>
            <a:chExt cx="3504886" cy="1994988"/>
          </a:xfrm>
        </p:grpSpPr>
        <p:sp>
          <p:nvSpPr>
            <p:cNvPr id="423" name="Shape 423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24" name="Shape 424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v1</a:t>
              </a:r>
            </a:p>
          </p:txBody>
        </p:sp>
        <p:sp>
          <p:nvSpPr>
            <p:cNvPr id="425" name="Shape 425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26" name="Shape 426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427" name="Shape 427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28" name="Shape 428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v2</a:t>
              </a:r>
            </a:p>
          </p:txBody>
        </p:sp>
        <p:sp>
          <p:nvSpPr>
            <p:cNvPr id="429" name="Shape 429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30" name="Shape 430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436" name="Group 436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432" name="Shape 432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33" name="Shape 433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434" name="Shape 434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35" name="Shape 435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439" name="Shape 439"/>
          <p:cNvSpPr/>
          <p:nvPr/>
        </p:nvSpPr>
        <p:spPr>
          <a:xfrm>
            <a:off x="1819330" y="2522680"/>
            <a:ext cx="325643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20.0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40" name="Shape 440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medel(25.0,15.0)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449" name="Group 449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441" name="Shape 441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2" name="Shape 442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443" name="Shape 443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44" name="Shape 444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445" name="Shape 445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6" name="Shape 446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447" name="Shape 447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48" name="Shape 448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454" name="Group 454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450" name="Shape 450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1" name="Shape 451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452" name="Shape 452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53" name="Shape 453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457" name="Shape 457"/>
          <p:cNvSpPr/>
          <p:nvPr/>
        </p:nvSpPr>
        <p:spPr>
          <a:xfrm>
            <a:off x="1819330" y="2522680"/>
            <a:ext cx="325643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 return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20.0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58" name="Shape 458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20.0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467" name="Group 467"/>
          <p:cNvGrpSpPr/>
          <p:nvPr/>
        </p:nvGrpSpPr>
        <p:grpSpPr>
          <a:xfrm>
            <a:off x="9132877" y="7056966"/>
            <a:ext cx="3504887" cy="1994990"/>
            <a:chOff x="0" y="0"/>
            <a:chExt cx="3504886" cy="1994988"/>
          </a:xfrm>
        </p:grpSpPr>
        <p:sp>
          <p:nvSpPr>
            <p:cNvPr id="459" name="Shape 459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60" name="Shape 460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461" name="Shape 461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62" name="Shape 462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  <p:sp>
          <p:nvSpPr>
            <p:cNvPr id="463" name="Shape 463"/>
            <p:cNvSpPr/>
            <p:nvPr/>
          </p:nvSpPr>
          <p:spPr>
            <a:xfrm>
              <a:off x="1996555" y="1015999"/>
              <a:ext cx="1145326" cy="662452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64" name="Shape 464"/>
            <p:cNvSpPr/>
            <p:nvPr/>
          </p:nvSpPr>
          <p:spPr>
            <a:xfrm>
              <a:off x="0" y="1486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tal2</a:t>
              </a:r>
            </a:p>
          </p:txBody>
        </p:sp>
        <p:sp>
          <p:nvSpPr>
            <p:cNvPr id="465" name="Shape 465"/>
            <p:cNvSpPr/>
            <p:nvPr/>
          </p:nvSpPr>
          <p:spPr>
            <a:xfrm>
              <a:off x="0" y="1067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66" name="Shape 466"/>
            <p:cNvSpPr/>
            <p:nvPr/>
          </p:nvSpPr>
          <p:spPr>
            <a:xfrm>
              <a:off x="2142595" y="1174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15.0</a:t>
              </a:r>
            </a:p>
          </p:txBody>
        </p:sp>
      </p:grpSp>
      <p:grpSp>
        <p:nvGrpSpPr>
          <p:cNvPr id="472" name="Group 472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468" name="Shape 468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69" name="Shape 469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470" name="Shape 470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71" name="Shape 471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Shape 47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475" name="Shape 475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mv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20.0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480" name="Group 480"/>
          <p:cNvGrpSpPr/>
          <p:nvPr/>
        </p:nvGrpSpPr>
        <p:grpSpPr>
          <a:xfrm>
            <a:off x="9132877" y="7056966"/>
            <a:ext cx="3504887" cy="978990"/>
            <a:chOff x="0" y="0"/>
            <a:chExt cx="3504886" cy="978988"/>
          </a:xfrm>
        </p:grpSpPr>
        <p:sp>
          <p:nvSpPr>
            <p:cNvPr id="476" name="Shape 476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77" name="Shape 477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478" name="Shape 478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79" name="Shape 479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</p:grpSp>
      <p:sp>
        <p:nvSpPr>
          <p:cNvPr id="481" name="Shape 481"/>
          <p:cNvSpPr/>
          <p:nvPr/>
        </p:nvSpPr>
        <p:spPr>
          <a:xfrm>
            <a:off x="11129433" y="80729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82" name="Shape 482"/>
          <p:cNvSpPr/>
          <p:nvPr/>
        </p:nvSpPr>
        <p:spPr>
          <a:xfrm>
            <a:off x="9132877" y="85439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tal2</a:t>
            </a:r>
          </a:p>
        </p:txBody>
      </p:sp>
      <p:sp>
        <p:nvSpPr>
          <p:cNvPr id="483" name="Shape 483"/>
          <p:cNvSpPr/>
          <p:nvPr/>
        </p:nvSpPr>
        <p:spPr>
          <a:xfrm>
            <a:off x="9132877" y="81240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double</a:t>
            </a:r>
          </a:p>
        </p:txBody>
      </p:sp>
      <p:sp>
        <p:nvSpPr>
          <p:cNvPr id="484" name="Shape 484"/>
          <p:cNvSpPr/>
          <p:nvPr/>
        </p:nvSpPr>
        <p:spPr>
          <a:xfrm>
            <a:off x="11275472" y="8231330"/>
            <a:ext cx="1196126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15.0</a:t>
            </a:r>
          </a:p>
        </p:txBody>
      </p:sp>
      <p:grpSp>
        <p:nvGrpSpPr>
          <p:cNvPr id="489" name="Group 489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485" name="Shape 485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86" name="Shape 486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487" name="Shape 487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88" name="Shape 488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Metoder!</a:t>
            </a:r>
          </a:p>
        </p:txBody>
      </p:sp>
      <p:sp>
        <p:nvSpPr>
          <p:cNvPr id="48" name="Shape 48"/>
          <p:cNvSpPr/>
          <p:nvPr/>
        </p:nvSpPr>
        <p:spPr>
          <a:xfrm>
            <a:off x="1965844" y="1880689"/>
            <a:ext cx="9073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Metoder = funktioner i Java</a:t>
            </a:r>
          </a:p>
        </p:txBody>
      </p:sp>
      <p:sp>
        <p:nvSpPr>
          <p:cNvPr id="49" name="Shape 49"/>
          <p:cNvSpPr/>
          <p:nvPr/>
        </p:nvSpPr>
        <p:spPr>
          <a:xfrm>
            <a:off x="1931977" y="4065089"/>
            <a:ext cx="41900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Definition av en metod:</a:t>
            </a:r>
          </a:p>
        </p:txBody>
      </p:sp>
      <p:sp>
        <p:nvSpPr>
          <p:cNvPr id="50" name="Shape 50"/>
          <p:cNvSpPr/>
          <p:nvPr/>
        </p:nvSpPr>
        <p:spPr>
          <a:xfrm>
            <a:off x="2317541" y="4815030"/>
            <a:ext cx="8369718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public static double medel(int v1, int v2)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return (v1+v2)/2.0;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// end medel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492" name="Shape 492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mv = 20.0;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497" name="Group 497"/>
          <p:cNvGrpSpPr/>
          <p:nvPr/>
        </p:nvGrpSpPr>
        <p:grpSpPr>
          <a:xfrm>
            <a:off x="9132877" y="7056966"/>
            <a:ext cx="3504887" cy="978990"/>
            <a:chOff x="0" y="0"/>
            <a:chExt cx="3504886" cy="978988"/>
          </a:xfrm>
        </p:grpSpPr>
        <p:sp>
          <p:nvSpPr>
            <p:cNvPr id="493" name="Shape 493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94" name="Shape 494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495" name="Shape 495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496" name="Shape 496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</p:grpSp>
      <p:sp>
        <p:nvSpPr>
          <p:cNvPr id="498" name="Shape 498"/>
          <p:cNvSpPr/>
          <p:nvPr/>
        </p:nvSpPr>
        <p:spPr>
          <a:xfrm>
            <a:off x="11129433" y="80729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99" name="Shape 499"/>
          <p:cNvSpPr/>
          <p:nvPr/>
        </p:nvSpPr>
        <p:spPr>
          <a:xfrm>
            <a:off x="9132877" y="85439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tal2</a:t>
            </a:r>
          </a:p>
        </p:txBody>
      </p:sp>
      <p:sp>
        <p:nvSpPr>
          <p:cNvPr id="500" name="Shape 500"/>
          <p:cNvSpPr/>
          <p:nvPr/>
        </p:nvSpPr>
        <p:spPr>
          <a:xfrm>
            <a:off x="9132877" y="81240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double</a:t>
            </a:r>
          </a:p>
        </p:txBody>
      </p:sp>
      <p:sp>
        <p:nvSpPr>
          <p:cNvPr id="501" name="Shape 501"/>
          <p:cNvSpPr/>
          <p:nvPr/>
        </p:nvSpPr>
        <p:spPr>
          <a:xfrm>
            <a:off x="11275472" y="8231330"/>
            <a:ext cx="1196126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15.0</a:t>
            </a:r>
          </a:p>
        </p:txBody>
      </p:sp>
      <p:grpSp>
        <p:nvGrpSpPr>
          <p:cNvPr id="506" name="Group 506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502" name="Shape 502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3" name="Shape 503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504" name="Shape 504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05" name="Shape 505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</p:spTree>
  </p:cSld>
  <p:clrMapOvr>
    <a:masterClrMapping/>
  </p:clrMapOvr>
  <p:transition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509" name="Shape 509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514" name="Group 514"/>
          <p:cNvGrpSpPr/>
          <p:nvPr/>
        </p:nvGrpSpPr>
        <p:grpSpPr>
          <a:xfrm>
            <a:off x="9132877" y="7056966"/>
            <a:ext cx="3504887" cy="978990"/>
            <a:chOff x="0" y="0"/>
            <a:chExt cx="3504886" cy="978988"/>
          </a:xfrm>
        </p:grpSpPr>
        <p:sp>
          <p:nvSpPr>
            <p:cNvPr id="510" name="Shape 510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1" name="Shape 511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512" name="Shape 512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13" name="Shape 513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</p:grpSp>
      <p:sp>
        <p:nvSpPr>
          <p:cNvPr id="515" name="Shape 515"/>
          <p:cNvSpPr/>
          <p:nvPr/>
        </p:nvSpPr>
        <p:spPr>
          <a:xfrm>
            <a:off x="11129433" y="80729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16" name="Shape 516"/>
          <p:cNvSpPr/>
          <p:nvPr/>
        </p:nvSpPr>
        <p:spPr>
          <a:xfrm>
            <a:off x="9132877" y="85439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tal2</a:t>
            </a:r>
          </a:p>
        </p:txBody>
      </p:sp>
      <p:sp>
        <p:nvSpPr>
          <p:cNvPr id="517" name="Shape 517"/>
          <p:cNvSpPr/>
          <p:nvPr/>
        </p:nvSpPr>
        <p:spPr>
          <a:xfrm>
            <a:off x="9132877" y="81240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double</a:t>
            </a:r>
          </a:p>
        </p:txBody>
      </p:sp>
      <p:sp>
        <p:nvSpPr>
          <p:cNvPr id="518" name="Shape 518"/>
          <p:cNvSpPr/>
          <p:nvPr/>
        </p:nvSpPr>
        <p:spPr>
          <a:xfrm>
            <a:off x="11275472" y="8231330"/>
            <a:ext cx="1196126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15.0</a:t>
            </a:r>
          </a:p>
        </p:txBody>
      </p:sp>
      <p:grpSp>
        <p:nvGrpSpPr>
          <p:cNvPr id="523" name="Group 523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519" name="Shape 519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0" name="Shape 520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521" name="Shape 521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22" name="Shape 522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20.0</a:t>
              </a:r>
            </a:p>
          </p:txBody>
        </p:sp>
      </p:grpSp>
    </p:spTree>
  </p:cSld>
  <p:clrMapOvr>
    <a:masterClrMapping/>
  </p:clrMapOvr>
  <p:transition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526" name="Shape 526"/>
          <p:cNvSpPr/>
          <p:nvPr/>
        </p:nvSpPr>
        <p:spPr>
          <a:xfrm>
            <a:off x="2311145" y="5824680"/>
            <a:ext cx="6747695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System.out.print("Medelvärdet är: ");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531" name="Group 531"/>
          <p:cNvGrpSpPr/>
          <p:nvPr/>
        </p:nvGrpSpPr>
        <p:grpSpPr>
          <a:xfrm>
            <a:off x="9132877" y="7056966"/>
            <a:ext cx="3504887" cy="978990"/>
            <a:chOff x="0" y="0"/>
            <a:chExt cx="3504886" cy="978988"/>
          </a:xfrm>
        </p:grpSpPr>
        <p:sp>
          <p:nvSpPr>
            <p:cNvPr id="527" name="Shape 527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8" name="Shape 528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529" name="Shape 529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30" name="Shape 530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</p:grpSp>
      <p:sp>
        <p:nvSpPr>
          <p:cNvPr id="532" name="Shape 532"/>
          <p:cNvSpPr/>
          <p:nvPr/>
        </p:nvSpPr>
        <p:spPr>
          <a:xfrm>
            <a:off x="11129433" y="80729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33" name="Shape 533"/>
          <p:cNvSpPr/>
          <p:nvPr/>
        </p:nvSpPr>
        <p:spPr>
          <a:xfrm>
            <a:off x="9132877" y="85439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tal2</a:t>
            </a:r>
          </a:p>
        </p:txBody>
      </p:sp>
      <p:sp>
        <p:nvSpPr>
          <p:cNvPr id="534" name="Shape 534"/>
          <p:cNvSpPr/>
          <p:nvPr/>
        </p:nvSpPr>
        <p:spPr>
          <a:xfrm>
            <a:off x="9132877" y="81240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double</a:t>
            </a:r>
          </a:p>
        </p:txBody>
      </p:sp>
      <p:sp>
        <p:nvSpPr>
          <p:cNvPr id="535" name="Shape 535"/>
          <p:cNvSpPr/>
          <p:nvPr/>
        </p:nvSpPr>
        <p:spPr>
          <a:xfrm>
            <a:off x="11275472" y="8231330"/>
            <a:ext cx="1196126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15.0</a:t>
            </a:r>
          </a:p>
        </p:txBody>
      </p:sp>
      <p:grpSp>
        <p:nvGrpSpPr>
          <p:cNvPr id="540" name="Group 540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536" name="Shape 536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7" name="Shape 537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538" name="Shape 538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39" name="Shape 539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20.0</a:t>
              </a:r>
            </a:p>
          </p:txBody>
        </p:sp>
      </p:grpSp>
      <p:sp>
        <p:nvSpPr>
          <p:cNvPr id="541" name="Shape 541"/>
          <p:cNvSpPr/>
          <p:nvPr/>
        </p:nvSpPr>
        <p:spPr>
          <a:xfrm>
            <a:off x="2692145" y="8224980"/>
            <a:ext cx="463427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  </a:t>
            </a:r>
          </a:p>
        </p:txBody>
      </p:sp>
    </p:spTree>
  </p:cSld>
  <p:clrMapOvr>
    <a:masterClrMapping/>
  </p:clrMapOvr>
  <p:transition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Shape 54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544" name="Shape 544"/>
          <p:cNvSpPr/>
          <p:nvPr/>
        </p:nvSpPr>
        <p:spPr>
          <a:xfrm>
            <a:off x="2311145" y="5824680"/>
            <a:ext cx="4129250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System.out.println(mv);</a:t>
            </a:r>
          </a:p>
        </p:txBody>
      </p:sp>
      <p:grpSp>
        <p:nvGrpSpPr>
          <p:cNvPr id="549" name="Group 549"/>
          <p:cNvGrpSpPr/>
          <p:nvPr/>
        </p:nvGrpSpPr>
        <p:grpSpPr>
          <a:xfrm>
            <a:off x="9132877" y="7056966"/>
            <a:ext cx="3504887" cy="978990"/>
            <a:chOff x="0" y="0"/>
            <a:chExt cx="3504886" cy="978988"/>
          </a:xfrm>
        </p:grpSpPr>
        <p:sp>
          <p:nvSpPr>
            <p:cNvPr id="545" name="Shape 545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6" name="Shape 546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547" name="Shape 547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48" name="Shape 548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</p:grpSp>
      <p:sp>
        <p:nvSpPr>
          <p:cNvPr id="550" name="Shape 550"/>
          <p:cNvSpPr/>
          <p:nvPr/>
        </p:nvSpPr>
        <p:spPr>
          <a:xfrm>
            <a:off x="11129433" y="80729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51" name="Shape 551"/>
          <p:cNvSpPr/>
          <p:nvPr/>
        </p:nvSpPr>
        <p:spPr>
          <a:xfrm>
            <a:off x="9132877" y="85439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tal2</a:t>
            </a:r>
          </a:p>
        </p:txBody>
      </p:sp>
      <p:sp>
        <p:nvSpPr>
          <p:cNvPr id="552" name="Shape 552"/>
          <p:cNvSpPr/>
          <p:nvPr/>
        </p:nvSpPr>
        <p:spPr>
          <a:xfrm>
            <a:off x="9132877" y="81240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double</a:t>
            </a:r>
          </a:p>
        </p:txBody>
      </p:sp>
      <p:sp>
        <p:nvSpPr>
          <p:cNvPr id="553" name="Shape 553"/>
          <p:cNvSpPr/>
          <p:nvPr/>
        </p:nvSpPr>
        <p:spPr>
          <a:xfrm>
            <a:off x="11275472" y="8231330"/>
            <a:ext cx="1196126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15.0</a:t>
            </a:r>
          </a:p>
        </p:txBody>
      </p:sp>
      <p:grpSp>
        <p:nvGrpSpPr>
          <p:cNvPr id="558" name="Group 558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554" name="Shape 554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5" name="Shape 555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556" name="Shape 556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57" name="Shape 557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20.0</a:t>
              </a:r>
            </a:p>
          </p:txBody>
        </p:sp>
      </p:grpSp>
      <p:sp>
        <p:nvSpPr>
          <p:cNvPr id="559" name="Shape 559"/>
          <p:cNvSpPr/>
          <p:nvPr/>
        </p:nvSpPr>
        <p:spPr>
          <a:xfrm>
            <a:off x="2287577" y="7621089"/>
            <a:ext cx="153718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Utskrift:</a:t>
            </a:r>
          </a:p>
        </p:txBody>
      </p:sp>
      <p:sp>
        <p:nvSpPr>
          <p:cNvPr id="560" name="Shape 560"/>
          <p:cNvSpPr/>
          <p:nvPr/>
        </p:nvSpPr>
        <p:spPr>
          <a:xfrm>
            <a:off x="2438145" y="8224980"/>
            <a:ext cx="3430998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 "Medelvärdet är: "</a:t>
            </a:r>
          </a:p>
        </p:txBody>
      </p:sp>
    </p:spTree>
  </p:cSld>
  <p:clrMapOvr>
    <a:masterClrMapping/>
  </p:clrMapOvr>
  <p:transition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563" name="Shape 563"/>
          <p:cNvSpPr/>
          <p:nvPr/>
        </p:nvSpPr>
        <p:spPr>
          <a:xfrm>
            <a:off x="2311145" y="5824680"/>
            <a:ext cx="4129250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mv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</a:p>
        </p:txBody>
      </p:sp>
      <p:grpSp>
        <p:nvGrpSpPr>
          <p:cNvPr id="568" name="Group 568"/>
          <p:cNvGrpSpPr/>
          <p:nvPr/>
        </p:nvGrpSpPr>
        <p:grpSpPr>
          <a:xfrm>
            <a:off x="9132877" y="7056966"/>
            <a:ext cx="3504887" cy="978990"/>
            <a:chOff x="0" y="0"/>
            <a:chExt cx="3504886" cy="978988"/>
          </a:xfrm>
        </p:grpSpPr>
        <p:sp>
          <p:nvSpPr>
            <p:cNvPr id="564" name="Shape 564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5" name="Shape 565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566" name="Shape 566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67" name="Shape 567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</p:grpSp>
      <p:sp>
        <p:nvSpPr>
          <p:cNvPr id="569" name="Shape 569"/>
          <p:cNvSpPr/>
          <p:nvPr/>
        </p:nvSpPr>
        <p:spPr>
          <a:xfrm>
            <a:off x="11129433" y="80729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0" name="Shape 570"/>
          <p:cNvSpPr/>
          <p:nvPr/>
        </p:nvSpPr>
        <p:spPr>
          <a:xfrm>
            <a:off x="9132877" y="85439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tal2</a:t>
            </a:r>
          </a:p>
        </p:txBody>
      </p:sp>
      <p:sp>
        <p:nvSpPr>
          <p:cNvPr id="571" name="Shape 571"/>
          <p:cNvSpPr/>
          <p:nvPr/>
        </p:nvSpPr>
        <p:spPr>
          <a:xfrm>
            <a:off x="9132877" y="81240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double</a:t>
            </a:r>
          </a:p>
        </p:txBody>
      </p:sp>
      <p:sp>
        <p:nvSpPr>
          <p:cNvPr id="572" name="Shape 572"/>
          <p:cNvSpPr/>
          <p:nvPr/>
        </p:nvSpPr>
        <p:spPr>
          <a:xfrm>
            <a:off x="11275472" y="8231330"/>
            <a:ext cx="1196126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15.0</a:t>
            </a:r>
          </a:p>
        </p:txBody>
      </p:sp>
      <p:grpSp>
        <p:nvGrpSpPr>
          <p:cNvPr id="577" name="Group 577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573" name="Shape 573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4" name="Shape 574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575" name="Shape 575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76" name="Shape 576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20.0</a:t>
              </a:r>
            </a:p>
          </p:txBody>
        </p:sp>
      </p:grpSp>
      <p:sp>
        <p:nvSpPr>
          <p:cNvPr id="578" name="Shape 578"/>
          <p:cNvSpPr/>
          <p:nvPr/>
        </p:nvSpPr>
        <p:spPr>
          <a:xfrm>
            <a:off x="2287577" y="7621089"/>
            <a:ext cx="153718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Utskrift:</a:t>
            </a:r>
          </a:p>
        </p:txBody>
      </p:sp>
      <p:sp>
        <p:nvSpPr>
          <p:cNvPr id="579" name="Shape 579"/>
          <p:cNvSpPr/>
          <p:nvPr/>
        </p:nvSpPr>
        <p:spPr>
          <a:xfrm>
            <a:off x="2438145" y="8224980"/>
            <a:ext cx="3430998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 "Medelvärdet är: "</a:t>
            </a:r>
          </a:p>
        </p:txBody>
      </p:sp>
    </p:spTree>
  </p:cSld>
  <p:clrMapOvr>
    <a:masterClrMapping/>
  </p:clrMapOvr>
  <p:transition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sp>
        <p:nvSpPr>
          <p:cNvPr id="582" name="Shape 582"/>
          <p:cNvSpPr/>
          <p:nvPr/>
        </p:nvSpPr>
        <p:spPr>
          <a:xfrm>
            <a:off x="2311145" y="5824680"/>
            <a:ext cx="4478376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System.out.println(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20.0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</a:p>
        </p:txBody>
      </p:sp>
      <p:grpSp>
        <p:nvGrpSpPr>
          <p:cNvPr id="587" name="Group 587"/>
          <p:cNvGrpSpPr/>
          <p:nvPr/>
        </p:nvGrpSpPr>
        <p:grpSpPr>
          <a:xfrm>
            <a:off x="9132877" y="7056966"/>
            <a:ext cx="3504887" cy="978990"/>
            <a:chOff x="0" y="0"/>
            <a:chExt cx="3504886" cy="978988"/>
          </a:xfrm>
        </p:grpSpPr>
        <p:sp>
          <p:nvSpPr>
            <p:cNvPr id="583" name="Shape 583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4" name="Shape 584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585" name="Shape 585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86" name="Shape 586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</p:grpSp>
      <p:sp>
        <p:nvSpPr>
          <p:cNvPr id="588" name="Shape 588"/>
          <p:cNvSpPr/>
          <p:nvPr/>
        </p:nvSpPr>
        <p:spPr>
          <a:xfrm>
            <a:off x="11129433" y="80729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89" name="Shape 589"/>
          <p:cNvSpPr/>
          <p:nvPr/>
        </p:nvSpPr>
        <p:spPr>
          <a:xfrm>
            <a:off x="9132877" y="85439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tal2</a:t>
            </a:r>
          </a:p>
        </p:txBody>
      </p:sp>
      <p:sp>
        <p:nvSpPr>
          <p:cNvPr id="590" name="Shape 590"/>
          <p:cNvSpPr/>
          <p:nvPr/>
        </p:nvSpPr>
        <p:spPr>
          <a:xfrm>
            <a:off x="9132877" y="81240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double</a:t>
            </a:r>
          </a:p>
        </p:txBody>
      </p:sp>
      <p:sp>
        <p:nvSpPr>
          <p:cNvPr id="591" name="Shape 591"/>
          <p:cNvSpPr/>
          <p:nvPr/>
        </p:nvSpPr>
        <p:spPr>
          <a:xfrm>
            <a:off x="11275472" y="8231330"/>
            <a:ext cx="1196126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15.0</a:t>
            </a:r>
          </a:p>
        </p:txBody>
      </p:sp>
      <p:grpSp>
        <p:nvGrpSpPr>
          <p:cNvPr id="596" name="Group 596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592" name="Shape 592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3" name="Shape 593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594" name="Shape 594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595" name="Shape 595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20.0</a:t>
              </a:r>
            </a:p>
          </p:txBody>
        </p:sp>
      </p:grpSp>
      <p:sp>
        <p:nvSpPr>
          <p:cNvPr id="597" name="Shape 597"/>
          <p:cNvSpPr/>
          <p:nvPr/>
        </p:nvSpPr>
        <p:spPr>
          <a:xfrm>
            <a:off x="2287577" y="7621089"/>
            <a:ext cx="153718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Utskrift:</a:t>
            </a:r>
          </a:p>
        </p:txBody>
      </p:sp>
      <p:sp>
        <p:nvSpPr>
          <p:cNvPr id="598" name="Shape 598"/>
          <p:cNvSpPr/>
          <p:nvPr/>
        </p:nvSpPr>
        <p:spPr>
          <a:xfrm>
            <a:off x="2438145" y="8224980"/>
            <a:ext cx="3430998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 "Medelvärdet är: "</a:t>
            </a:r>
          </a:p>
        </p:txBody>
      </p:sp>
    </p:spTree>
  </p:cSld>
  <p:clrMapOvr>
    <a:masterClrMapping/>
  </p:clrMapOvr>
  <p:transition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Shape 60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Evaluering av metodanropet</a:t>
            </a:r>
          </a:p>
        </p:txBody>
      </p:sp>
      <p:grpSp>
        <p:nvGrpSpPr>
          <p:cNvPr id="605" name="Group 605"/>
          <p:cNvGrpSpPr/>
          <p:nvPr/>
        </p:nvGrpSpPr>
        <p:grpSpPr>
          <a:xfrm>
            <a:off x="9132877" y="7056966"/>
            <a:ext cx="3504887" cy="978990"/>
            <a:chOff x="0" y="0"/>
            <a:chExt cx="3504886" cy="978988"/>
          </a:xfrm>
        </p:grpSpPr>
        <p:sp>
          <p:nvSpPr>
            <p:cNvPr id="601" name="Shape 601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2" name="Shape 602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tal1</a:t>
              </a:r>
            </a:p>
          </p:txBody>
        </p:sp>
        <p:sp>
          <p:nvSpPr>
            <p:cNvPr id="603" name="Shape 603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604" name="Shape 604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25.0</a:t>
              </a:r>
            </a:p>
          </p:txBody>
        </p:sp>
      </p:grpSp>
      <p:sp>
        <p:nvSpPr>
          <p:cNvPr id="606" name="Shape 606"/>
          <p:cNvSpPr/>
          <p:nvPr/>
        </p:nvSpPr>
        <p:spPr>
          <a:xfrm>
            <a:off x="11129433" y="80729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07" name="Shape 607"/>
          <p:cNvSpPr/>
          <p:nvPr/>
        </p:nvSpPr>
        <p:spPr>
          <a:xfrm>
            <a:off x="9132877" y="85439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tal2</a:t>
            </a:r>
          </a:p>
        </p:txBody>
      </p:sp>
      <p:sp>
        <p:nvSpPr>
          <p:cNvPr id="608" name="Shape 608"/>
          <p:cNvSpPr/>
          <p:nvPr/>
        </p:nvSpPr>
        <p:spPr>
          <a:xfrm>
            <a:off x="9132877" y="81240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double</a:t>
            </a:r>
          </a:p>
        </p:txBody>
      </p:sp>
      <p:sp>
        <p:nvSpPr>
          <p:cNvPr id="609" name="Shape 609"/>
          <p:cNvSpPr/>
          <p:nvPr/>
        </p:nvSpPr>
        <p:spPr>
          <a:xfrm>
            <a:off x="11275472" y="8231330"/>
            <a:ext cx="1196126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15.0</a:t>
            </a:r>
          </a:p>
        </p:txBody>
      </p:sp>
      <p:grpSp>
        <p:nvGrpSpPr>
          <p:cNvPr id="614" name="Group 614"/>
          <p:cNvGrpSpPr/>
          <p:nvPr/>
        </p:nvGrpSpPr>
        <p:grpSpPr>
          <a:xfrm>
            <a:off x="9132877" y="6040966"/>
            <a:ext cx="3504887" cy="978990"/>
            <a:chOff x="0" y="0"/>
            <a:chExt cx="3504886" cy="978988"/>
          </a:xfrm>
        </p:grpSpPr>
        <p:sp>
          <p:nvSpPr>
            <p:cNvPr id="610" name="Shape 610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1" name="Shape 611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</a:t>
              </a:r>
            </a:p>
          </p:txBody>
        </p:sp>
        <p:sp>
          <p:nvSpPr>
            <p:cNvPr id="612" name="Shape 612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double</a:t>
              </a:r>
            </a:p>
          </p:txBody>
        </p:sp>
        <p:sp>
          <p:nvSpPr>
            <p:cNvPr id="613" name="Shape 613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20.0</a:t>
              </a:r>
            </a:p>
          </p:txBody>
        </p:sp>
      </p:grpSp>
      <p:sp>
        <p:nvSpPr>
          <p:cNvPr id="615" name="Shape 615"/>
          <p:cNvSpPr/>
          <p:nvPr/>
        </p:nvSpPr>
        <p:spPr>
          <a:xfrm>
            <a:off x="2287577" y="7621089"/>
            <a:ext cx="153718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Utskrift:</a:t>
            </a:r>
          </a:p>
        </p:txBody>
      </p:sp>
      <p:sp>
        <p:nvSpPr>
          <p:cNvPr id="616" name="Shape 616"/>
          <p:cNvSpPr/>
          <p:nvPr/>
        </p:nvSpPr>
        <p:spPr>
          <a:xfrm>
            <a:off x="2438145" y="8224980"/>
            <a:ext cx="4478376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 "Medelvärdet är: 20.0\n”</a:t>
            </a:r>
          </a:p>
        </p:txBody>
      </p:sp>
      <p:sp>
        <p:nvSpPr>
          <p:cNvPr id="617" name="Shape 617"/>
          <p:cNvSpPr/>
          <p:nvPr/>
        </p:nvSpPr>
        <p:spPr>
          <a:xfrm>
            <a:off x="2668577" y="6605089"/>
            <a:ext cx="376351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i="0" sz="1800"/>
            </a:pPr>
            <a:r>
              <a:rPr i="1" sz="2800"/>
              <a:t>Koden har kört klart</a:t>
            </a:r>
          </a:p>
        </p:txBody>
      </p:sp>
    </p:spTree>
  </p:cSld>
  <p:clrMapOvr>
    <a:masterClrMapping/>
  </p:clrMapOvr>
  <p:transition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Shape 619"/>
          <p:cNvSpPr/>
          <p:nvPr/>
        </p:nvSpPr>
        <p:spPr>
          <a:xfrm>
            <a:off x="444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grpSp>
        <p:nvGrpSpPr>
          <p:cNvPr id="622" name="Group 622"/>
          <p:cNvGrpSpPr/>
          <p:nvPr/>
        </p:nvGrpSpPr>
        <p:grpSpPr>
          <a:xfrm>
            <a:off x="228600" y="7323666"/>
            <a:ext cx="8991600" cy="1860613"/>
            <a:chOff x="0" y="0"/>
            <a:chExt cx="8991600" cy="1860611"/>
          </a:xfrm>
        </p:grpSpPr>
        <p:sp>
          <p:nvSpPr>
            <p:cNvPr id="620" name="Shape 620"/>
            <p:cNvSpPr/>
            <p:nvPr/>
          </p:nvSpPr>
          <p:spPr>
            <a:xfrm>
              <a:off x="0" y="0"/>
              <a:ext cx="8991600" cy="1860612"/>
            </a:xfrm>
            <a:prstGeom prst="roundRect">
              <a:avLst>
                <a:gd name="adj" fmla="val 15000"/>
              </a:avLst>
            </a:prstGeom>
            <a:solidFill>
              <a:srgbClr val="FBFCFF"/>
            </a:solidFill>
            <a:ln w="152400" cap="flat">
              <a:solidFill>
                <a:srgbClr val="C82506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1" name="Shape 621"/>
            <p:cNvSpPr/>
            <p:nvPr/>
          </p:nvSpPr>
          <p:spPr>
            <a:xfrm>
              <a:off x="331777" y="263555"/>
              <a:ext cx="8586014" cy="133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I Java </a:t>
              </a: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överförs alltid parametrarna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</a:t>
              </a: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via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värdeanrop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dvs </a:t>
              </a: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värdet av den aktuella parametern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</a:t>
              </a:r>
              <a:r>
                <a:rPr sz="2800">
                  <a:solidFill>
                    <a:srgbClr val="C82506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rPr>
                <a:t>kopieras över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till den </a:t>
              </a: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formella parametern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.</a:t>
              </a:r>
            </a:p>
          </p:txBody>
        </p:sp>
      </p:grpSp>
      <p:grpSp>
        <p:nvGrpSpPr>
          <p:cNvPr id="654" name="Group 654"/>
          <p:cNvGrpSpPr/>
          <p:nvPr/>
        </p:nvGrpSpPr>
        <p:grpSpPr>
          <a:xfrm>
            <a:off x="1923190" y="2522680"/>
            <a:ext cx="11095574" cy="6529276"/>
            <a:chOff x="0" y="0"/>
            <a:chExt cx="11095572" cy="6529275"/>
          </a:xfrm>
        </p:grpSpPr>
        <p:sp>
          <p:nvSpPr>
            <p:cNvPr id="623" name="Shape 623"/>
            <p:cNvSpPr/>
            <p:nvPr/>
          </p:nvSpPr>
          <p:spPr>
            <a:xfrm>
              <a:off x="768954" y="3302000"/>
              <a:ext cx="6747695" cy="1152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r>
                <a: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mv = </a:t>
              </a:r>
              <a:r>
                <a: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rPr>
                <a:t>medel(25.0,15.0)</a:t>
              </a:r>
              <a:r>
                <a: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;</a:t>
              </a:r>
              <a:endPara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System.out.print("Medelvärdet är: ");</a:t>
              </a:r>
              <a:endPara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System.out.println(mv);</a:t>
              </a:r>
            </a:p>
          </p:txBody>
        </p:sp>
        <p:grpSp>
          <p:nvGrpSpPr>
            <p:cNvPr id="632" name="Group 632"/>
            <p:cNvGrpSpPr/>
            <p:nvPr/>
          </p:nvGrpSpPr>
          <p:grpSpPr>
            <a:xfrm>
              <a:off x="7590686" y="4534286"/>
              <a:ext cx="3504887" cy="1994990"/>
              <a:chOff x="0" y="0"/>
              <a:chExt cx="3504886" cy="1994988"/>
            </a:xfrm>
          </p:grpSpPr>
          <p:sp>
            <p:nvSpPr>
              <p:cNvPr id="624" name="Shape 624"/>
              <p:cNvSpPr/>
              <p:nvPr/>
            </p:nvSpPr>
            <p:spPr>
              <a:xfrm>
                <a:off x="1996556" y="0"/>
                <a:ext cx="1145324" cy="662451"/>
              </a:xfrm>
              <a:prstGeom prst="rect">
                <a:avLst/>
              </a:prstGeom>
              <a:noFill/>
              <a:ln w="508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25" name="Shape 625"/>
              <p:cNvSpPr/>
              <p:nvPr/>
            </p:nvSpPr>
            <p:spPr>
              <a:xfrm>
                <a:off x="0" y="470988"/>
                <a:ext cx="350488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namn: </a:t>
                </a:r>
                <a:r>
                  <a:rPr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tal1</a:t>
                </a:r>
              </a:p>
            </p:txBody>
          </p:sp>
          <p:sp>
            <p:nvSpPr>
              <p:cNvPr id="626" name="Shape 626"/>
              <p:cNvSpPr/>
              <p:nvPr/>
            </p:nvSpPr>
            <p:spPr>
              <a:xfrm>
                <a:off x="0" y="51116"/>
                <a:ext cx="350488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typ: </a:t>
                </a:r>
                <a:r>
                  <a:rPr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double</a:t>
                </a:r>
              </a:p>
            </p:txBody>
          </p:sp>
          <p:sp>
            <p:nvSpPr>
              <p:cNvPr id="627" name="Shape 627"/>
              <p:cNvSpPr/>
              <p:nvPr/>
            </p:nvSpPr>
            <p:spPr>
              <a:xfrm>
                <a:off x="2142595" y="158363"/>
                <a:ext cx="1196126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C82506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C82506"/>
                    </a:solidFill>
                  </a:rPr>
                  <a:t>25.0</a:t>
                </a:r>
              </a:p>
            </p:txBody>
          </p:sp>
          <p:sp>
            <p:nvSpPr>
              <p:cNvPr id="628" name="Shape 628"/>
              <p:cNvSpPr/>
              <p:nvPr/>
            </p:nvSpPr>
            <p:spPr>
              <a:xfrm>
                <a:off x="1996555" y="1015999"/>
                <a:ext cx="1145326" cy="662452"/>
              </a:xfrm>
              <a:prstGeom prst="rect">
                <a:avLst/>
              </a:prstGeom>
              <a:noFill/>
              <a:ln w="508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29" name="Shape 629"/>
              <p:cNvSpPr/>
              <p:nvPr/>
            </p:nvSpPr>
            <p:spPr>
              <a:xfrm>
                <a:off x="0" y="1486988"/>
                <a:ext cx="350488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namn: </a:t>
                </a:r>
                <a:r>
                  <a:rPr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tal2</a:t>
                </a:r>
              </a:p>
            </p:txBody>
          </p:sp>
          <p:sp>
            <p:nvSpPr>
              <p:cNvPr id="630" name="Shape 630"/>
              <p:cNvSpPr/>
              <p:nvPr/>
            </p:nvSpPr>
            <p:spPr>
              <a:xfrm>
                <a:off x="0" y="1067116"/>
                <a:ext cx="350488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typ: </a:t>
                </a:r>
                <a:r>
                  <a:rPr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double</a:t>
                </a:r>
              </a:p>
            </p:txBody>
          </p:sp>
          <p:sp>
            <p:nvSpPr>
              <p:cNvPr id="631" name="Shape 631"/>
              <p:cNvSpPr/>
              <p:nvPr/>
            </p:nvSpPr>
            <p:spPr>
              <a:xfrm>
                <a:off x="2142595" y="1174363"/>
                <a:ext cx="1196126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C82506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C82506"/>
                    </a:solidFill>
                  </a:rPr>
                  <a:t>15.0</a:t>
                </a:r>
              </a:p>
            </p:txBody>
          </p:sp>
        </p:grpSp>
        <p:grpSp>
          <p:nvGrpSpPr>
            <p:cNvPr id="641" name="Group 641"/>
            <p:cNvGrpSpPr/>
            <p:nvPr/>
          </p:nvGrpSpPr>
          <p:grpSpPr>
            <a:xfrm>
              <a:off x="7590686" y="724286"/>
              <a:ext cx="3504887" cy="1994990"/>
              <a:chOff x="0" y="0"/>
              <a:chExt cx="3504886" cy="1994988"/>
            </a:xfrm>
          </p:grpSpPr>
          <p:sp>
            <p:nvSpPr>
              <p:cNvPr id="633" name="Shape 633"/>
              <p:cNvSpPr/>
              <p:nvPr/>
            </p:nvSpPr>
            <p:spPr>
              <a:xfrm>
                <a:off x="1996556" y="0"/>
                <a:ext cx="1145324" cy="662451"/>
              </a:xfrm>
              <a:prstGeom prst="rect">
                <a:avLst/>
              </a:prstGeom>
              <a:noFill/>
              <a:ln w="508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34" name="Shape 634"/>
              <p:cNvSpPr/>
              <p:nvPr/>
            </p:nvSpPr>
            <p:spPr>
              <a:xfrm>
                <a:off x="0" y="470988"/>
                <a:ext cx="350488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namn: </a:t>
                </a:r>
                <a:r>
                  <a:rPr sz="2500">
                    <a:solidFill>
                      <a:srgbClr val="0365C0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v1</a:t>
                </a:r>
              </a:p>
            </p:txBody>
          </p:sp>
          <p:sp>
            <p:nvSpPr>
              <p:cNvPr id="635" name="Shape 635"/>
              <p:cNvSpPr/>
              <p:nvPr/>
            </p:nvSpPr>
            <p:spPr>
              <a:xfrm>
                <a:off x="0" y="51116"/>
                <a:ext cx="350488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typ: </a:t>
                </a:r>
                <a:r>
                  <a:rPr sz="2500">
                    <a:solidFill>
                      <a:srgbClr val="0365C0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double</a:t>
                </a:r>
              </a:p>
            </p:txBody>
          </p:sp>
          <p:sp>
            <p:nvSpPr>
              <p:cNvPr id="636" name="Shape 636"/>
              <p:cNvSpPr/>
              <p:nvPr/>
            </p:nvSpPr>
            <p:spPr>
              <a:xfrm>
                <a:off x="2142595" y="158363"/>
                <a:ext cx="1196126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C82506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C82506"/>
                    </a:solidFill>
                  </a:rPr>
                  <a:t>25.0</a:t>
                </a:r>
              </a:p>
            </p:txBody>
          </p:sp>
          <p:sp>
            <p:nvSpPr>
              <p:cNvPr id="637" name="Shape 637"/>
              <p:cNvSpPr/>
              <p:nvPr/>
            </p:nvSpPr>
            <p:spPr>
              <a:xfrm>
                <a:off x="1996555" y="1015999"/>
                <a:ext cx="1145326" cy="662452"/>
              </a:xfrm>
              <a:prstGeom prst="rect">
                <a:avLst/>
              </a:prstGeom>
              <a:noFill/>
              <a:ln w="508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38" name="Shape 638"/>
              <p:cNvSpPr/>
              <p:nvPr/>
            </p:nvSpPr>
            <p:spPr>
              <a:xfrm>
                <a:off x="0" y="1486988"/>
                <a:ext cx="350488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namn: </a:t>
                </a:r>
                <a:r>
                  <a:rPr sz="2500">
                    <a:solidFill>
                      <a:srgbClr val="0365C0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v2</a:t>
                </a:r>
              </a:p>
            </p:txBody>
          </p:sp>
          <p:sp>
            <p:nvSpPr>
              <p:cNvPr id="639" name="Shape 639"/>
              <p:cNvSpPr/>
              <p:nvPr/>
            </p:nvSpPr>
            <p:spPr>
              <a:xfrm>
                <a:off x="0" y="1067116"/>
                <a:ext cx="350488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typ: </a:t>
                </a:r>
                <a:r>
                  <a:rPr sz="2500">
                    <a:solidFill>
                      <a:srgbClr val="0365C0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double</a:t>
                </a:r>
              </a:p>
            </p:txBody>
          </p:sp>
          <p:sp>
            <p:nvSpPr>
              <p:cNvPr id="640" name="Shape 640"/>
              <p:cNvSpPr/>
              <p:nvPr/>
            </p:nvSpPr>
            <p:spPr>
              <a:xfrm>
                <a:off x="2142595" y="1174363"/>
                <a:ext cx="1196126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C82506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C82506"/>
                    </a:solidFill>
                  </a:rPr>
                  <a:t>15.0</a:t>
                </a:r>
              </a:p>
            </p:txBody>
          </p:sp>
        </p:grpSp>
        <p:sp>
          <p:nvSpPr>
            <p:cNvPr id="642" name="Shape 642"/>
            <p:cNvSpPr/>
            <p:nvPr/>
          </p:nvSpPr>
          <p:spPr>
            <a:xfrm>
              <a:off x="277139" y="0"/>
              <a:ext cx="9366140" cy="1152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r>
                <a:rPr b="1"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  public static double medel(double v1,double v2) {</a:t>
              </a:r>
              <a:endPara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    return (v1 + v2)/2.0;</a:t>
              </a:r>
              <a:endPara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solidFill>
                    <a:srgbClr val="0365C0"/>
                  </a:solidFill>
                  <a:latin typeface="Consolas"/>
                  <a:ea typeface="Consolas"/>
                  <a:cs typeface="Consolas"/>
                  <a:sym typeface="Consolas"/>
                </a:rPr>
                <a:t>   } // end medel;</a:t>
              </a:r>
            </a:p>
          </p:txBody>
        </p:sp>
        <p:grpSp>
          <p:nvGrpSpPr>
            <p:cNvPr id="647" name="Group 647"/>
            <p:cNvGrpSpPr/>
            <p:nvPr/>
          </p:nvGrpSpPr>
          <p:grpSpPr>
            <a:xfrm>
              <a:off x="7590686" y="3518286"/>
              <a:ext cx="3504887" cy="978990"/>
              <a:chOff x="0" y="0"/>
              <a:chExt cx="3504886" cy="978988"/>
            </a:xfrm>
          </p:grpSpPr>
          <p:sp>
            <p:nvSpPr>
              <p:cNvPr id="643" name="Shape 643"/>
              <p:cNvSpPr/>
              <p:nvPr/>
            </p:nvSpPr>
            <p:spPr>
              <a:xfrm>
                <a:off x="1996556" y="0"/>
                <a:ext cx="1145324" cy="662451"/>
              </a:xfrm>
              <a:prstGeom prst="rect">
                <a:avLst/>
              </a:prstGeom>
              <a:noFill/>
              <a:ln w="508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44" name="Shape 644"/>
              <p:cNvSpPr/>
              <p:nvPr/>
            </p:nvSpPr>
            <p:spPr>
              <a:xfrm>
                <a:off x="0" y="470988"/>
                <a:ext cx="350488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namn: </a:t>
                </a:r>
                <a:r>
                  <a:rPr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mv</a:t>
                </a:r>
              </a:p>
            </p:txBody>
          </p:sp>
          <p:sp>
            <p:nvSpPr>
              <p:cNvPr id="645" name="Shape 645"/>
              <p:cNvSpPr/>
              <p:nvPr/>
            </p:nvSpPr>
            <p:spPr>
              <a:xfrm>
                <a:off x="0" y="51116"/>
                <a:ext cx="350488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typ: </a:t>
                </a:r>
                <a:r>
                  <a:rPr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double</a:t>
                </a:r>
              </a:p>
            </p:txBody>
          </p:sp>
          <p:sp>
            <p:nvSpPr>
              <p:cNvPr id="646" name="Shape 646"/>
              <p:cNvSpPr/>
              <p:nvPr/>
            </p:nvSpPr>
            <p:spPr>
              <a:xfrm>
                <a:off x="2142595" y="158363"/>
                <a:ext cx="1196126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C82506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C82506"/>
                    </a:solidFill>
                  </a:rPr>
                  <a:t>  </a:t>
                </a:r>
              </a:p>
            </p:txBody>
          </p:sp>
        </p:grpSp>
        <p:grpSp>
          <p:nvGrpSpPr>
            <p:cNvPr id="650" name="Group 650"/>
            <p:cNvGrpSpPr/>
            <p:nvPr/>
          </p:nvGrpSpPr>
          <p:grpSpPr>
            <a:xfrm>
              <a:off x="1933905" y="1293420"/>
              <a:ext cx="5507832" cy="1000126"/>
              <a:chOff x="0" y="0"/>
              <a:chExt cx="5507831" cy="1000125"/>
            </a:xfrm>
          </p:grpSpPr>
          <p:sp>
            <p:nvSpPr>
              <p:cNvPr id="648" name="Shape 648"/>
              <p:cNvSpPr/>
              <p:nvPr/>
            </p:nvSpPr>
            <p:spPr>
              <a:xfrm>
                <a:off x="0" y="0"/>
                <a:ext cx="5507832" cy="10001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51" y="0"/>
                    </a:moveTo>
                    <a:cubicBezTo>
                      <a:pt x="112" y="0"/>
                      <a:pt x="0" y="617"/>
                      <a:pt x="0" y="1380"/>
                    </a:cubicBezTo>
                    <a:lnTo>
                      <a:pt x="0" y="20220"/>
                    </a:lnTo>
                    <a:cubicBezTo>
                      <a:pt x="0" y="20983"/>
                      <a:pt x="112" y="21600"/>
                      <a:pt x="251" y="21600"/>
                    </a:cubicBezTo>
                    <a:lnTo>
                      <a:pt x="18682" y="21600"/>
                    </a:lnTo>
                    <a:cubicBezTo>
                      <a:pt x="18820" y="21600"/>
                      <a:pt x="18932" y="20983"/>
                      <a:pt x="18932" y="20220"/>
                    </a:cubicBezTo>
                    <a:lnTo>
                      <a:pt x="18932" y="6146"/>
                    </a:lnTo>
                    <a:lnTo>
                      <a:pt x="21600" y="3386"/>
                    </a:lnTo>
                    <a:lnTo>
                      <a:pt x="18879" y="566"/>
                    </a:lnTo>
                    <a:cubicBezTo>
                      <a:pt x="18834" y="229"/>
                      <a:pt x="18764" y="0"/>
                      <a:pt x="18682" y="0"/>
                    </a:cubicBezTo>
                    <a:lnTo>
                      <a:pt x="251" y="0"/>
                    </a:lnTo>
                    <a:close/>
                  </a:path>
                </a:pathLst>
              </a:custGeom>
              <a:blipFill rotWithShape="1">
                <a:blip r:embed="rId2"/>
                <a:srcRect l="0" t="0" r="0" b="0"/>
                <a:tile tx="0" ty="0" sx="100000" sy="100000" flip="none" algn="tl"/>
              </a:blip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5400" dir="540000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2400">
                    <a:solidFill>
                      <a:srgbClr val="FFFFFF"/>
                    </a:solidFill>
                  </a:rPr>
                  <a:t>de formella parametrarna är vanliga variabler för metoden …</a:t>
                </a:r>
              </a:p>
            </p:txBody>
          </p:sp>
          <p:sp>
            <p:nvSpPr>
              <p:cNvPr id="649" name="Shape 649"/>
              <p:cNvSpPr/>
              <p:nvPr/>
            </p:nvSpPr>
            <p:spPr>
              <a:xfrm>
                <a:off x="0" y="0"/>
                <a:ext cx="5478066" cy="100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52" y="0"/>
                    </a:moveTo>
                    <a:cubicBezTo>
                      <a:pt x="113" y="0"/>
                      <a:pt x="0" y="617"/>
                      <a:pt x="0" y="1380"/>
                    </a:cubicBezTo>
                    <a:lnTo>
                      <a:pt x="0" y="20220"/>
                    </a:lnTo>
                    <a:cubicBezTo>
                      <a:pt x="0" y="20983"/>
                      <a:pt x="113" y="21600"/>
                      <a:pt x="252" y="21600"/>
                    </a:cubicBezTo>
                    <a:lnTo>
                      <a:pt x="18783" y="21600"/>
                    </a:lnTo>
                    <a:cubicBezTo>
                      <a:pt x="18923" y="21600"/>
                      <a:pt x="19035" y="20983"/>
                      <a:pt x="19035" y="20220"/>
                    </a:cubicBezTo>
                    <a:lnTo>
                      <a:pt x="19035" y="19020"/>
                    </a:lnTo>
                    <a:lnTo>
                      <a:pt x="21600" y="16251"/>
                    </a:lnTo>
                    <a:lnTo>
                      <a:pt x="19035" y="13483"/>
                    </a:lnTo>
                    <a:lnTo>
                      <a:pt x="19035" y="1380"/>
                    </a:lnTo>
                    <a:cubicBezTo>
                      <a:pt x="19035" y="617"/>
                      <a:pt x="18923" y="0"/>
                      <a:pt x="18783" y="0"/>
                    </a:cubicBezTo>
                    <a:lnTo>
                      <a:pt x="252" y="0"/>
                    </a:lnTo>
                    <a:close/>
                  </a:path>
                </a:pathLst>
              </a:custGeom>
              <a:blipFill rotWithShape="1">
                <a:blip r:embed="rId2"/>
                <a:srcRect l="0" t="0" r="0" b="0"/>
                <a:tile tx="0" ty="0" sx="100000" sy="100000" flip="none" algn="tl"/>
              </a:blip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5400" dir="540000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2400">
                    <a:solidFill>
                      <a:srgbClr val="FFFFFF"/>
                    </a:solidFill>
                  </a:rPr>
                  <a:t>de formella parametrarna är vanliga variabler för metoden …</a:t>
                </a:r>
              </a:p>
            </p:txBody>
          </p:sp>
        </p:grpSp>
        <p:grpSp>
          <p:nvGrpSpPr>
            <p:cNvPr id="653" name="Group 653"/>
            <p:cNvGrpSpPr/>
            <p:nvPr/>
          </p:nvGrpSpPr>
          <p:grpSpPr>
            <a:xfrm>
              <a:off x="0" y="2436420"/>
              <a:ext cx="6761336" cy="833439"/>
              <a:chOff x="0" y="0"/>
              <a:chExt cx="6761335" cy="833437"/>
            </a:xfrm>
          </p:grpSpPr>
          <p:sp>
            <p:nvSpPr>
              <p:cNvPr id="651" name="Shape 651"/>
              <p:cNvSpPr/>
              <p:nvPr/>
            </p:nvSpPr>
            <p:spPr>
              <a:xfrm>
                <a:off x="13666" y="0"/>
                <a:ext cx="6747670" cy="8334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5" y="0"/>
                    </a:moveTo>
                    <a:cubicBezTo>
                      <a:pt x="91" y="0"/>
                      <a:pt x="0" y="740"/>
                      <a:pt x="0" y="1656"/>
                    </a:cubicBezTo>
                    <a:lnTo>
                      <a:pt x="0" y="13371"/>
                    </a:lnTo>
                    <a:cubicBezTo>
                      <a:pt x="0" y="14287"/>
                      <a:pt x="91" y="15027"/>
                      <a:pt x="205" y="15027"/>
                    </a:cubicBezTo>
                    <a:lnTo>
                      <a:pt x="9093" y="15027"/>
                    </a:lnTo>
                    <a:lnTo>
                      <a:pt x="9377" y="21600"/>
                    </a:lnTo>
                    <a:lnTo>
                      <a:pt x="9662" y="15027"/>
                    </a:lnTo>
                    <a:lnTo>
                      <a:pt x="21395" y="15027"/>
                    </a:lnTo>
                    <a:cubicBezTo>
                      <a:pt x="21509" y="15027"/>
                      <a:pt x="21600" y="14287"/>
                      <a:pt x="21600" y="13371"/>
                    </a:cubicBezTo>
                    <a:lnTo>
                      <a:pt x="21600" y="1656"/>
                    </a:lnTo>
                    <a:cubicBezTo>
                      <a:pt x="21600" y="740"/>
                      <a:pt x="21509" y="0"/>
                      <a:pt x="21395" y="0"/>
                    </a:cubicBezTo>
                    <a:lnTo>
                      <a:pt x="205" y="0"/>
                    </a:lnTo>
                    <a:close/>
                  </a:path>
                </a:pathLst>
              </a:custGeom>
              <a:blipFill rotWithShape="1">
                <a:blip r:embed="rId2"/>
                <a:srcRect l="0" t="0" r="0" b="0"/>
                <a:tile tx="0" ty="0" sx="100000" sy="100000" flip="none" algn="tl"/>
              </a:blip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5400" dir="540000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2400">
                    <a:solidFill>
                      <a:srgbClr val="FFFFFF"/>
                    </a:solidFill>
                  </a:rPr>
                  <a:t>utgångs värdena får de från metod anropet</a:t>
                </a:r>
              </a:p>
            </p:txBody>
          </p:sp>
          <p:sp>
            <p:nvSpPr>
              <p:cNvPr id="652" name="Shape 652"/>
              <p:cNvSpPr/>
              <p:nvPr/>
            </p:nvSpPr>
            <p:spPr>
              <a:xfrm>
                <a:off x="0" y="0"/>
                <a:ext cx="6747669" cy="8326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5" y="0"/>
                    </a:moveTo>
                    <a:cubicBezTo>
                      <a:pt x="91" y="0"/>
                      <a:pt x="0" y="741"/>
                      <a:pt x="0" y="1658"/>
                    </a:cubicBezTo>
                    <a:lnTo>
                      <a:pt x="0" y="13384"/>
                    </a:lnTo>
                    <a:cubicBezTo>
                      <a:pt x="0" y="14301"/>
                      <a:pt x="91" y="15042"/>
                      <a:pt x="205" y="15042"/>
                    </a:cubicBezTo>
                    <a:lnTo>
                      <a:pt x="11820" y="15042"/>
                    </a:lnTo>
                    <a:lnTo>
                      <a:pt x="12106" y="21600"/>
                    </a:lnTo>
                    <a:lnTo>
                      <a:pt x="12391" y="15042"/>
                    </a:lnTo>
                    <a:lnTo>
                      <a:pt x="21395" y="15042"/>
                    </a:lnTo>
                    <a:cubicBezTo>
                      <a:pt x="21509" y="15042"/>
                      <a:pt x="21600" y="14301"/>
                      <a:pt x="21600" y="13384"/>
                    </a:cubicBezTo>
                    <a:lnTo>
                      <a:pt x="21600" y="1658"/>
                    </a:lnTo>
                    <a:cubicBezTo>
                      <a:pt x="21600" y="741"/>
                      <a:pt x="21509" y="0"/>
                      <a:pt x="21395" y="0"/>
                    </a:cubicBezTo>
                    <a:lnTo>
                      <a:pt x="205" y="0"/>
                    </a:lnTo>
                    <a:close/>
                  </a:path>
                </a:pathLst>
              </a:custGeom>
              <a:blipFill rotWithShape="1">
                <a:blip r:embed="rId2"/>
                <a:srcRect l="0" t="0" r="0" b="0"/>
                <a:tile tx="0" ty="0" sx="100000" sy="100000" flip="none" algn="tl"/>
              </a:blip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5400" dir="540000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>
                  <a:defRPr sz="2400">
                    <a:solidFill>
                      <a:srgbClr val="FFFFF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2400">
                    <a:solidFill>
                      <a:srgbClr val="FFFFFF"/>
                    </a:solidFill>
                  </a:rPr>
                  <a:t>… utgångsvärdena får de från metodanropet.</a:t>
                </a:r>
              </a:p>
            </p:txBody>
          </p:sp>
        </p:grpSp>
      </p:grpSp>
      <p:grpSp>
        <p:nvGrpSpPr>
          <p:cNvPr id="658" name="Group 658"/>
          <p:cNvGrpSpPr/>
          <p:nvPr/>
        </p:nvGrpSpPr>
        <p:grpSpPr>
          <a:xfrm>
            <a:off x="3208866" y="2988733"/>
            <a:ext cx="9653787" cy="3383819"/>
            <a:chOff x="0" y="0"/>
            <a:chExt cx="9653785" cy="3383817"/>
          </a:xfrm>
        </p:grpSpPr>
        <p:sp>
          <p:nvSpPr>
            <p:cNvPr id="655" name="Shape 655"/>
            <p:cNvSpPr/>
            <p:nvPr/>
          </p:nvSpPr>
          <p:spPr>
            <a:xfrm>
              <a:off x="0" y="2590800"/>
              <a:ext cx="3785460" cy="793018"/>
            </a:xfrm>
            <a:prstGeom prst="roundRect">
              <a:avLst>
                <a:gd name="adj" fmla="val 15000"/>
              </a:avLst>
            </a:prstGeom>
            <a:noFill/>
            <a:ln w="152400" cap="flat">
              <a:solidFill>
                <a:srgbClr val="C82506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6" name="Shape 656"/>
            <p:cNvSpPr/>
            <p:nvPr/>
          </p:nvSpPr>
          <p:spPr>
            <a:xfrm>
              <a:off x="5996649" y="0"/>
              <a:ext cx="3657137" cy="2497729"/>
            </a:xfrm>
            <a:prstGeom prst="roundRect">
              <a:avLst>
                <a:gd name="adj" fmla="val 6547"/>
              </a:avLst>
            </a:prstGeom>
            <a:noFill/>
            <a:ln w="152400" cap="flat">
              <a:solidFill>
                <a:srgbClr val="C82506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57" name="Shape 657"/>
            <p:cNvSpPr/>
            <p:nvPr/>
          </p:nvSpPr>
          <p:spPr>
            <a:xfrm flipV="1">
              <a:off x="3979333" y="2217009"/>
              <a:ext cx="1827738" cy="627791"/>
            </a:xfrm>
            <a:prstGeom prst="line">
              <a:avLst/>
            </a:prstGeom>
            <a:noFill/>
            <a:ln w="762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</p:grpSp>
      <p:sp>
        <p:nvSpPr>
          <p:cNvPr id="659" name="Shape 659"/>
          <p:cNvSpPr/>
          <p:nvPr/>
        </p:nvSpPr>
        <p:spPr>
          <a:xfrm>
            <a:off x="8319030" y="1733300"/>
            <a:ext cx="4586288" cy="1098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86" y="0"/>
                </a:moveTo>
                <a:cubicBezTo>
                  <a:pt x="128" y="0"/>
                  <a:pt x="0" y="534"/>
                  <a:pt x="0" y="1194"/>
                </a:cubicBezTo>
                <a:lnTo>
                  <a:pt x="0" y="11112"/>
                </a:lnTo>
                <a:cubicBezTo>
                  <a:pt x="0" y="11772"/>
                  <a:pt x="128" y="12306"/>
                  <a:pt x="286" y="12306"/>
                </a:cubicBezTo>
                <a:lnTo>
                  <a:pt x="14415" y="12306"/>
                </a:lnTo>
                <a:lnTo>
                  <a:pt x="14987" y="21600"/>
                </a:lnTo>
                <a:lnTo>
                  <a:pt x="15559" y="12306"/>
                </a:lnTo>
                <a:lnTo>
                  <a:pt x="21314" y="12306"/>
                </a:lnTo>
                <a:cubicBezTo>
                  <a:pt x="21472" y="12306"/>
                  <a:pt x="21600" y="11772"/>
                  <a:pt x="21600" y="11112"/>
                </a:cubicBezTo>
                <a:lnTo>
                  <a:pt x="21600" y="1194"/>
                </a:lnTo>
                <a:cubicBezTo>
                  <a:pt x="21600" y="534"/>
                  <a:pt x="21472" y="0"/>
                  <a:pt x="21314" y="0"/>
                </a:cubicBezTo>
                <a:lnTo>
                  <a:pt x="286" y="0"/>
                </a:lnTo>
                <a:close/>
              </a:path>
            </a:pathLst>
          </a:custGeom>
          <a:solidFill>
            <a:srgbClr val="C82506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nya lokala variabler skapas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4" grpId="1"/>
      <p:bldP build="whole" bldLvl="1" animBg="1" rev="0" advAuto="0" spid="658" grpId="2"/>
      <p:bldP build="whole" bldLvl="1" animBg="1" rev="0" advAuto="0" spid="659" grpId="3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Shape 661"/>
          <p:cNvSpPr/>
          <p:nvPr/>
        </p:nvSpPr>
        <p:spPr>
          <a:xfrm>
            <a:off x="444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5500">
                <a:latin typeface="Helvetica"/>
                <a:ea typeface="Helvetica"/>
                <a:cs typeface="Helvetica"/>
                <a:sym typeface="Helvetica"/>
              </a:rPr>
              <a:t>Metoder = </a:t>
            </a:r>
            <a:r>
              <a:rPr sz="5500">
                <a:solidFill>
                  <a:srgbClr val="00882B"/>
                </a:solidFill>
                <a:latin typeface="Helvetica"/>
                <a:ea typeface="Helvetica"/>
                <a:cs typeface="Helvetica"/>
                <a:sym typeface="Helvetica"/>
              </a:rPr>
              <a:t>funktioner</a:t>
            </a:r>
            <a:r>
              <a:rPr sz="5500">
                <a:latin typeface="Helvetica"/>
                <a:ea typeface="Helvetica"/>
                <a:cs typeface="Helvetica"/>
                <a:sym typeface="Helvetica"/>
              </a:rPr>
              <a:t> och </a:t>
            </a:r>
            <a:r>
              <a:rPr sz="5500">
                <a:solidFill>
                  <a:srgbClr val="0365C0"/>
                </a:solidFill>
                <a:latin typeface="Helvetica"/>
                <a:ea typeface="Helvetica"/>
                <a:cs typeface="Helvetica"/>
                <a:sym typeface="Helvetica"/>
              </a:rPr>
              <a:t>procedurer</a:t>
            </a:r>
          </a:p>
        </p:txBody>
      </p:sp>
      <p:sp>
        <p:nvSpPr>
          <p:cNvPr id="662" name="Shape 662"/>
          <p:cNvSpPr/>
          <p:nvPr/>
        </p:nvSpPr>
        <p:spPr>
          <a:xfrm>
            <a:off x="1847310" y="3125289"/>
            <a:ext cx="10229470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Funktioner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beräknar värden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 De utvidgar uttrycksdelen av språket. </a:t>
            </a:r>
          </a:p>
        </p:txBody>
      </p:sp>
      <p:sp>
        <p:nvSpPr>
          <p:cNvPr id="663" name="Shape 663"/>
          <p:cNvSpPr/>
          <p:nvPr/>
        </p:nvSpPr>
        <p:spPr>
          <a:xfrm>
            <a:off x="1461706" y="1930400"/>
            <a:ext cx="1033538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000"/>
            </a:lvl1pPr>
          </a:lstStyle>
          <a:p>
            <a:pPr lvl="0">
              <a:defRPr i="0" sz="1800"/>
            </a:pPr>
            <a:r>
              <a:rPr i="1" sz="3000"/>
              <a:t>“Använd en funktion om du kan, en procedur om du måste.”</a:t>
            </a:r>
          </a:p>
        </p:txBody>
      </p:sp>
      <p:sp>
        <p:nvSpPr>
          <p:cNvPr id="664" name="Shape 664"/>
          <p:cNvSpPr/>
          <p:nvPr/>
        </p:nvSpPr>
        <p:spPr>
          <a:xfrm>
            <a:off x="1847310" y="6554289"/>
            <a:ext cx="975752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Procedurer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utför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åtgärder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 De utvidgar satsdelen av språket.</a:t>
            </a:r>
          </a:p>
        </p:txBody>
      </p:sp>
      <p:grpSp>
        <p:nvGrpSpPr>
          <p:cNvPr id="668" name="Group 668"/>
          <p:cNvGrpSpPr/>
          <p:nvPr/>
        </p:nvGrpSpPr>
        <p:grpSpPr>
          <a:xfrm>
            <a:off x="1847310" y="7151189"/>
            <a:ext cx="7629678" cy="1988965"/>
            <a:chOff x="0" y="0"/>
            <a:chExt cx="7629676" cy="1988964"/>
          </a:xfrm>
        </p:grpSpPr>
        <p:sp>
          <p:nvSpPr>
            <p:cNvPr id="665" name="Shape 665"/>
            <p:cNvSpPr/>
            <p:nvPr/>
          </p:nvSpPr>
          <p:spPr>
            <a:xfrm>
              <a:off x="0" y="0"/>
              <a:ext cx="7629677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365C0"/>
                  </a:solidFill>
                </a:rPr>
                <a:t>Ett proceduranrop:</a:t>
              </a:r>
            </a:p>
          </p:txBody>
        </p:sp>
        <p:sp>
          <p:nvSpPr>
            <p:cNvPr id="666" name="Shape 666"/>
            <p:cNvSpPr/>
            <p:nvPr/>
          </p:nvSpPr>
          <p:spPr>
            <a:xfrm>
              <a:off x="171789" y="440267"/>
              <a:ext cx="7286098" cy="977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är ett sats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returnerar inget värde (returtyp = void)</a:t>
              </a:r>
            </a:p>
          </p:txBody>
        </p:sp>
        <p:sp>
          <p:nvSpPr>
            <p:cNvPr id="667" name="Shape 667"/>
            <p:cNvSpPr/>
            <p:nvPr/>
          </p:nvSpPr>
          <p:spPr>
            <a:xfrm>
              <a:off x="887168" y="1573324"/>
              <a:ext cx="570031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b="1" sz="2500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/>
              </a:pPr>
              <a:r>
                <a:rPr b="1" sz="2500"/>
                <a:t>System.out.print("Störst är: ");</a:t>
              </a:r>
            </a:p>
          </p:txBody>
        </p:sp>
      </p:grpSp>
      <p:grpSp>
        <p:nvGrpSpPr>
          <p:cNvPr id="672" name="Group 672"/>
          <p:cNvGrpSpPr/>
          <p:nvPr/>
        </p:nvGrpSpPr>
        <p:grpSpPr>
          <a:xfrm>
            <a:off x="1847310" y="3760289"/>
            <a:ext cx="7629678" cy="2458864"/>
            <a:chOff x="0" y="0"/>
            <a:chExt cx="7629676" cy="2458863"/>
          </a:xfrm>
        </p:grpSpPr>
        <p:sp>
          <p:nvSpPr>
            <p:cNvPr id="669" name="Shape 669"/>
            <p:cNvSpPr/>
            <p:nvPr/>
          </p:nvSpPr>
          <p:spPr>
            <a:xfrm>
              <a:off x="0" y="0"/>
              <a:ext cx="7629677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0882B"/>
                  </a:solidFill>
                </a:rPr>
                <a:t>Ett funktionsanrop:</a:t>
              </a:r>
            </a:p>
          </p:txBody>
        </p:sp>
        <p:sp>
          <p:nvSpPr>
            <p:cNvPr id="670" name="Shape 670"/>
            <p:cNvSpPr/>
            <p:nvPr/>
          </p:nvSpPr>
          <p:spPr>
            <a:xfrm>
              <a:off x="171789" y="440267"/>
              <a:ext cx="7286098" cy="1447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är ett uttryck</a:t>
              </a:r>
              <a:endPara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och har en returtyp (dvs inte void)</a:t>
              </a:r>
              <a:endPara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rPr>
                <a:t>beräknas till ett värde som returneras. </a:t>
              </a:r>
            </a:p>
          </p:txBody>
        </p:sp>
        <p:sp>
          <p:nvSpPr>
            <p:cNvPr id="671" name="Shape 671"/>
            <p:cNvSpPr/>
            <p:nvPr/>
          </p:nvSpPr>
          <p:spPr>
            <a:xfrm>
              <a:off x="887168" y="2043223"/>
              <a:ext cx="4129249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b="1" sz="2500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/>
              </a:pPr>
              <a:r>
                <a:rPr b="1" sz="2500"/>
                <a:t>mv = medel(tal1, tal2);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4" grpId="2"/>
      <p:bldP build="whole" bldLvl="1" animBg="1" rev="0" advAuto="0" spid="662" grpId="1"/>
      <p:bldP build="whole" bldLvl="1" animBg="1" rev="0" advAuto="0" spid="672" grpId="3"/>
      <p:bldP build="whole" bldLvl="1" animBg="1" rev="0" advAuto="0" spid="668" grpId="4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Synbarhet (Scope)</a:t>
            </a:r>
          </a:p>
        </p:txBody>
      </p:sp>
      <p:sp>
        <p:nvSpPr>
          <p:cNvPr id="675" name="Shape 675"/>
          <p:cNvSpPr/>
          <p:nvPr/>
        </p:nvSpPr>
        <p:spPr>
          <a:xfrm>
            <a:off x="1720310" y="2109289"/>
            <a:ext cx="9888092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En variabel/metod “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syns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” från det den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deklareras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tills dess att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blocket den deklarerats i tar slut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.</a:t>
            </a:r>
          </a:p>
        </p:txBody>
      </p:sp>
      <p:sp>
        <p:nvSpPr>
          <p:cNvPr id="676" name="Shape 676"/>
          <p:cNvSpPr/>
          <p:nvPr/>
        </p:nvSpPr>
        <p:spPr>
          <a:xfrm>
            <a:off x="2361945" y="3420146"/>
            <a:ext cx="5700317" cy="409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 global = 4;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if (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&lt;villkor&gt;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 local = 3;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// här finns local och global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...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 else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// här finns inte local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// men global finns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...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77" name="Shape 677"/>
          <p:cNvSpPr/>
          <p:nvPr/>
        </p:nvSpPr>
        <p:spPr>
          <a:xfrm>
            <a:off x="6459812" y="7111613"/>
            <a:ext cx="5874879" cy="262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static double sqr(double x){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double tmp = x*x;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// här finns tmp och x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// här finns </a:t>
            </a:r>
            <a:r>
              <a:rPr b="1" i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inte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tmp och inte x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7" grpId="3"/>
      <p:bldP build="whole" bldLvl="1" animBg="1" rev="0" advAuto="0" spid="675" grpId="1"/>
      <p:bldP build="whole" bldLvl="1" animBg="1" rev="0" advAuto="0" spid="676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Metoder!</a:t>
            </a:r>
          </a:p>
        </p:txBody>
      </p:sp>
      <p:sp>
        <p:nvSpPr>
          <p:cNvPr id="53" name="Shape 53"/>
          <p:cNvSpPr/>
          <p:nvPr/>
        </p:nvSpPr>
        <p:spPr>
          <a:xfrm>
            <a:off x="1965844" y="1880689"/>
            <a:ext cx="9073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Metoder = funktioner i Java</a:t>
            </a:r>
          </a:p>
        </p:txBody>
      </p:sp>
      <p:sp>
        <p:nvSpPr>
          <p:cNvPr id="54" name="Shape 54"/>
          <p:cNvSpPr/>
          <p:nvPr/>
        </p:nvSpPr>
        <p:spPr>
          <a:xfrm>
            <a:off x="1931977" y="4065089"/>
            <a:ext cx="41900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Definition av en metod:</a:t>
            </a:r>
          </a:p>
        </p:txBody>
      </p:sp>
      <p:sp>
        <p:nvSpPr>
          <p:cNvPr id="55" name="Shape 55"/>
          <p:cNvSpPr/>
          <p:nvPr/>
        </p:nvSpPr>
        <p:spPr>
          <a:xfrm>
            <a:off x="2317541" y="4815030"/>
            <a:ext cx="8369718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public static double medel(int v1, int v2)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return (v1+v2)/2.0;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// end medel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5623653" y="3042591"/>
            <a:ext cx="6812361" cy="17264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292" y="0"/>
                </a:moveTo>
                <a:cubicBezTo>
                  <a:pt x="3181" y="0"/>
                  <a:pt x="3091" y="356"/>
                  <a:pt x="3091" y="794"/>
                </a:cubicBezTo>
                <a:lnTo>
                  <a:pt x="3091" y="5457"/>
                </a:lnTo>
                <a:lnTo>
                  <a:pt x="0" y="21600"/>
                </a:lnTo>
                <a:lnTo>
                  <a:pt x="3690" y="7940"/>
                </a:lnTo>
                <a:lnTo>
                  <a:pt x="21399" y="7940"/>
                </a:lnTo>
                <a:cubicBezTo>
                  <a:pt x="21510" y="7940"/>
                  <a:pt x="21600" y="7584"/>
                  <a:pt x="21600" y="7145"/>
                </a:cubicBezTo>
                <a:lnTo>
                  <a:pt x="21600" y="794"/>
                </a:lnTo>
                <a:cubicBezTo>
                  <a:pt x="21600" y="356"/>
                  <a:pt x="21510" y="0"/>
                  <a:pt x="21399" y="0"/>
                </a:cubicBezTo>
                <a:lnTo>
                  <a:pt x="3292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metodhuvud, funktionshuvud, signature</a:t>
            </a:r>
          </a:p>
        </p:txBody>
      </p:sp>
    </p:spTree>
  </p:cSld>
  <p:clrMapOvr>
    <a:masterClrMapping/>
  </p:clrMapOvr>
  <p:transition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/>
          <p:nvPr/>
        </p:nvSpPr>
        <p:spPr>
          <a:xfrm>
            <a:off x="2343019" y="3379929"/>
            <a:ext cx="8318762" cy="5940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public static int 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max(int a, int b)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if (a &gt; b)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return a;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} else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  return b;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}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public static int 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max(int a, int b, int c)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max(a,max(b,c));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public static double 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max(double a, double b)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if (a &gt; b) ...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80" name="Shape 68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Overloading (Överlagring)</a:t>
            </a:r>
          </a:p>
        </p:txBody>
      </p:sp>
      <p:sp>
        <p:nvSpPr>
          <p:cNvPr id="681" name="Shape 681"/>
          <p:cNvSpPr/>
          <p:nvPr/>
        </p:nvSpPr>
        <p:spPr>
          <a:xfrm>
            <a:off x="1720310" y="2109289"/>
            <a:ext cx="6983587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Två eller flera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metoder kan ha samma namn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om dom skiljer sig åt i sina parametrar.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1" grpId="1"/>
      <p:bldP build="whole" bldLvl="1" animBg="1" rev="0" advAuto="0" spid="679" grpId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Shape 68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Att vända på en sträng (igen!)</a:t>
            </a:r>
          </a:p>
        </p:txBody>
      </p:sp>
      <p:sp>
        <p:nvSpPr>
          <p:cNvPr id="684" name="Shape 684"/>
          <p:cNvSpPr/>
          <p:nvPr/>
        </p:nvSpPr>
        <p:spPr>
          <a:xfrm>
            <a:off x="2397975" y="3182184"/>
            <a:ext cx="1000206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Skriv </a:t>
            </a:r>
            <a:r>
              <a: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en metod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som vänder om en sträng.</a:t>
            </a:r>
          </a:p>
        </p:txBody>
      </p:sp>
      <p:sp>
        <p:nvSpPr>
          <p:cNvPr id="685" name="Shape 685"/>
          <p:cNvSpPr/>
          <p:nvPr/>
        </p:nvSpPr>
        <p:spPr>
          <a:xfrm>
            <a:off x="2016975" y="2547184"/>
            <a:ext cx="10002064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Uppgift:</a:t>
            </a:r>
          </a:p>
        </p:txBody>
      </p:sp>
      <p:sp>
        <p:nvSpPr>
          <p:cNvPr id="686" name="Shape 686"/>
          <p:cNvSpPr/>
          <p:nvPr/>
        </p:nvSpPr>
        <p:spPr>
          <a:xfrm>
            <a:off x="2905975" y="3944184"/>
            <a:ext cx="1000206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365C0"/>
                </a:solidFill>
              </a:rPr>
              <a:t>Exempel:  “Hello!” bör bli “!olleH”</a:t>
            </a:r>
          </a:p>
        </p:txBody>
      </p:sp>
      <p:grpSp>
        <p:nvGrpSpPr>
          <p:cNvPr id="690" name="Group 690"/>
          <p:cNvGrpSpPr/>
          <p:nvPr/>
        </p:nvGrpSpPr>
        <p:grpSpPr>
          <a:xfrm>
            <a:off x="2016975" y="5214184"/>
            <a:ext cx="10383064" cy="3994842"/>
            <a:chOff x="0" y="0"/>
            <a:chExt cx="10383063" cy="3994840"/>
          </a:xfrm>
        </p:grpSpPr>
        <p:sp>
          <p:nvSpPr>
            <p:cNvPr id="687" name="Shape 687"/>
            <p:cNvSpPr/>
            <p:nvPr/>
          </p:nvSpPr>
          <p:spPr>
            <a:xfrm>
              <a:off x="0" y="0"/>
              <a:ext cx="10002064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0882B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0882B"/>
                  </a:solidFill>
                </a:rPr>
                <a:t>Tips:</a:t>
              </a:r>
            </a:p>
          </p:txBody>
        </p:sp>
        <p:sp>
          <p:nvSpPr>
            <p:cNvPr id="688" name="Shape 688"/>
            <p:cNvSpPr/>
            <p:nvPr/>
          </p:nvSpPr>
          <p:spPr>
            <a:xfrm>
              <a:off x="381000" y="635000"/>
              <a:ext cx="1000206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Gör så här:</a:t>
              </a:r>
            </a:p>
          </p:txBody>
        </p:sp>
        <p:sp>
          <p:nvSpPr>
            <p:cNvPr id="689" name="Shape 689"/>
            <p:cNvSpPr/>
            <p:nvPr/>
          </p:nvSpPr>
          <p:spPr>
            <a:xfrm>
              <a:off x="859444" y="969189"/>
              <a:ext cx="4722764" cy="30256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str är "Hello!", result är ""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str är "ello!", result är "H"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str är "llo!", result är "eH"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str är "lo!", result är "leH"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str är "o!", result är "lleH"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str är "!", result är "olleH"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200">
                  <a:latin typeface="Consolas"/>
                  <a:ea typeface="Consolas"/>
                  <a:cs typeface="Consolas"/>
                  <a:sym typeface="Consolas"/>
                </a:rPr>
                <a:t>str är "", result är “!olleH"</a:t>
              </a:r>
              <a:endParaRPr b="1" sz="2200"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0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Shape 69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Fält, vektorer, matriser, arrays</a:t>
            </a:r>
          </a:p>
        </p:txBody>
      </p:sp>
      <p:sp>
        <p:nvSpPr>
          <p:cNvPr id="693" name="Shape 693"/>
          <p:cNvSpPr/>
          <p:nvPr/>
        </p:nvSpPr>
        <p:spPr>
          <a:xfrm>
            <a:off x="2568231" y="2055627"/>
            <a:ext cx="918736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ett fält = ett ‘block’ av värden</a:t>
            </a:r>
          </a:p>
        </p:txBody>
      </p:sp>
      <p:sp>
        <p:nvSpPr>
          <p:cNvPr id="694" name="Shape 694"/>
          <p:cNvSpPr/>
          <p:nvPr/>
        </p:nvSpPr>
        <p:spPr>
          <a:xfrm>
            <a:off x="2944124" y="6411445"/>
            <a:ext cx="8771800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70416" indent="-370416" algn="l">
              <a:spcBef>
                <a:spcPts val="500"/>
              </a:spcBef>
              <a:buSzPct val="97000"/>
              <a:buChar char="‣"/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har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numrerade komponenter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SzPct val="97000"/>
              <a:buChar char="‣"/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komponenterna 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selekteras med index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 av diskret typ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SzPct val="97000"/>
              <a:buChar char="‣"/>
              <a:defRPr sz="1800"/>
            </a:pP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indexeras från noll till length-1</a:t>
            </a:r>
            <a:endParaRPr sz="2800">
              <a:solidFill>
                <a:srgbClr val="0365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SzPct val="97000"/>
              <a:buChar char="‣"/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alla komponenter är av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samma typ</a:t>
            </a:r>
            <a:endParaRPr sz="2800">
              <a:solidFill>
                <a:srgbClr val="C8250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lvl="0" marL="370416" indent="-370416" algn="l">
              <a:spcBef>
                <a:spcPts val="500"/>
              </a:spcBef>
              <a:buSzPct val="97000"/>
              <a:buChar char="‣"/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komponenterna 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kan vara objekt</a:t>
            </a:r>
          </a:p>
        </p:txBody>
      </p:sp>
      <p:grpSp>
        <p:nvGrpSpPr>
          <p:cNvPr id="712" name="Group 712"/>
          <p:cNvGrpSpPr/>
          <p:nvPr/>
        </p:nvGrpSpPr>
        <p:grpSpPr>
          <a:xfrm>
            <a:off x="3975100" y="2954027"/>
            <a:ext cx="7018867" cy="1367744"/>
            <a:chOff x="0" y="0"/>
            <a:chExt cx="7018866" cy="1367742"/>
          </a:xfrm>
        </p:grpSpPr>
        <p:sp>
          <p:nvSpPr>
            <p:cNvPr id="695" name="Shape 695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704" name="Group 704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696" name="Shape 696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97" name="Shape 697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698" name="Shape 698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699" name="Shape 699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700" name="Shape 700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701" name="Shape 701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702" name="Shape 702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703" name="Shape 703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705" name="Shape 705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706" name="Shape 706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707" name="Shape 707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708" name="Shape 708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709" name="Shape 709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710" name="Shape 710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711" name="Shape 711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713" name="Shape 713"/>
          <p:cNvSpPr/>
          <p:nvPr/>
        </p:nvSpPr>
        <p:spPr>
          <a:xfrm flipV="1">
            <a:off x="2573647" y="3867482"/>
            <a:ext cx="1325720" cy="490472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714" name="Shape 714"/>
          <p:cNvSpPr/>
          <p:nvPr/>
        </p:nvSpPr>
        <p:spPr>
          <a:xfrm>
            <a:off x="1373477" y="3511004"/>
            <a:ext cx="35048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C82506"/>
                </a:solidFill>
              </a:rPr>
              <a:t>referensvärde</a:t>
            </a:r>
          </a:p>
        </p:txBody>
      </p:sp>
      <p:sp>
        <p:nvSpPr>
          <p:cNvPr id="715" name="Shape 715"/>
          <p:cNvSpPr/>
          <p:nvPr/>
        </p:nvSpPr>
        <p:spPr>
          <a:xfrm>
            <a:off x="2116602" y="4026989"/>
            <a:ext cx="986897" cy="645518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16" name="Shape 716"/>
          <p:cNvSpPr/>
          <p:nvPr/>
        </p:nvSpPr>
        <p:spPr>
          <a:xfrm>
            <a:off x="496813" y="5132044"/>
            <a:ext cx="113677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temp</a:t>
            </a:r>
          </a:p>
        </p:txBody>
      </p:sp>
      <p:sp>
        <p:nvSpPr>
          <p:cNvPr id="717" name="Shape 717"/>
          <p:cNvSpPr/>
          <p:nvPr/>
        </p:nvSpPr>
        <p:spPr>
          <a:xfrm>
            <a:off x="496813" y="4712171"/>
            <a:ext cx="113677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718" name="Shape 718"/>
          <p:cNvSpPr/>
          <p:nvPr/>
        </p:nvSpPr>
        <p:spPr>
          <a:xfrm flipH="1" flipV="1">
            <a:off x="6172572" y="4419535"/>
            <a:ext cx="439838" cy="1023778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719" name="Shape 719"/>
          <p:cNvSpPr/>
          <p:nvPr/>
        </p:nvSpPr>
        <p:spPr>
          <a:xfrm>
            <a:off x="6835974" y="5234290"/>
            <a:ext cx="113677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temp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[2]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3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Shape 72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Att skapa fält</a:t>
            </a:r>
          </a:p>
        </p:txBody>
      </p:sp>
      <p:sp>
        <p:nvSpPr>
          <p:cNvPr id="722" name="Shape 722"/>
          <p:cNvSpPr/>
          <p:nvPr/>
        </p:nvSpPr>
        <p:spPr>
          <a:xfrm>
            <a:off x="2841735" y="3134584"/>
            <a:ext cx="4303813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int[] temp = new int[8];</a:t>
            </a:r>
          </a:p>
        </p:txBody>
      </p:sp>
      <p:sp>
        <p:nvSpPr>
          <p:cNvPr id="723" name="Shape 723"/>
          <p:cNvSpPr/>
          <p:nvPr/>
        </p:nvSpPr>
        <p:spPr>
          <a:xfrm>
            <a:off x="2286759" y="2361361"/>
            <a:ext cx="69835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Deklarera ett fält med 8 heltal:</a:t>
            </a:r>
          </a:p>
        </p:txBody>
      </p:sp>
      <p:grpSp>
        <p:nvGrpSpPr>
          <p:cNvPr id="726" name="Group 726"/>
          <p:cNvGrpSpPr/>
          <p:nvPr/>
        </p:nvGrpSpPr>
        <p:grpSpPr>
          <a:xfrm>
            <a:off x="2286759" y="4139361"/>
            <a:ext cx="9148407" cy="1258777"/>
            <a:chOff x="0" y="0"/>
            <a:chExt cx="9148405" cy="1258776"/>
          </a:xfrm>
        </p:grpSpPr>
        <p:sp>
          <p:nvSpPr>
            <p:cNvPr id="724" name="Shape 724"/>
            <p:cNvSpPr/>
            <p:nvPr/>
          </p:nvSpPr>
          <p:spPr>
            <a:xfrm>
              <a:off x="527663" y="843136"/>
              <a:ext cx="5525753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int[] temp = {6,7,3,7,1,7,2,9};</a:t>
              </a:r>
            </a:p>
          </p:txBody>
        </p:sp>
        <p:sp>
          <p:nvSpPr>
            <p:cNvPr id="725" name="Shape 725"/>
            <p:cNvSpPr/>
            <p:nvPr/>
          </p:nvSpPr>
          <p:spPr>
            <a:xfrm>
              <a:off x="0" y="0"/>
              <a:ext cx="9148406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… eller deklaration och ‘snabbtilldelning’ med </a:t>
              </a:r>
              <a:r>
                <a:rPr i="1" sz="2800">
                  <a:latin typeface="Gill Sans"/>
                  <a:ea typeface="Gill Sans"/>
                  <a:cs typeface="Gill Sans"/>
                  <a:sym typeface="Gill Sans"/>
                </a:rPr>
                <a:t>array initializer</a:t>
              </a:r>
            </a:p>
          </p:txBody>
        </p:sp>
      </p:grpSp>
      <p:grpSp>
        <p:nvGrpSpPr>
          <p:cNvPr id="755" name="Group 755"/>
          <p:cNvGrpSpPr/>
          <p:nvPr/>
        </p:nvGrpSpPr>
        <p:grpSpPr>
          <a:xfrm>
            <a:off x="1373477" y="5748027"/>
            <a:ext cx="9620490" cy="1403927"/>
            <a:chOff x="0" y="0"/>
            <a:chExt cx="9620489" cy="1403925"/>
          </a:xfrm>
        </p:grpSpPr>
        <p:sp>
          <p:nvSpPr>
            <p:cNvPr id="727" name="Shape 727"/>
            <p:cNvSpPr/>
            <p:nvPr/>
          </p:nvSpPr>
          <p:spPr>
            <a:xfrm>
              <a:off x="0" y="556976"/>
              <a:ext cx="3504886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C82506"/>
                  </a:solidFill>
                </a:rPr>
                <a:t>referensvärde</a:t>
              </a:r>
            </a:p>
          </p:txBody>
        </p:sp>
        <p:sp>
          <p:nvSpPr>
            <p:cNvPr id="728" name="Shape 728"/>
            <p:cNvSpPr/>
            <p:nvPr/>
          </p:nvSpPr>
          <p:spPr>
            <a:xfrm>
              <a:off x="2882600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6</a:t>
              </a:r>
            </a:p>
          </p:txBody>
        </p:sp>
        <p:grpSp>
          <p:nvGrpSpPr>
            <p:cNvPr id="746" name="Group 746"/>
            <p:cNvGrpSpPr/>
            <p:nvPr/>
          </p:nvGrpSpPr>
          <p:grpSpPr>
            <a:xfrm>
              <a:off x="2601623" y="0"/>
              <a:ext cx="7018867" cy="1367743"/>
              <a:chOff x="0" y="0"/>
              <a:chExt cx="7018866" cy="1367742"/>
            </a:xfrm>
          </p:grpSpPr>
          <p:sp>
            <p:nvSpPr>
              <p:cNvPr id="729" name="Shape 729"/>
              <p:cNvSpPr/>
              <p:nvPr/>
            </p:nvSpPr>
            <p:spPr>
              <a:xfrm>
                <a:off x="17640" y="0"/>
                <a:ext cx="586094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0</a:t>
                </a:r>
              </a:p>
            </p:txBody>
          </p:sp>
          <p:grpSp>
            <p:nvGrpSpPr>
              <p:cNvPr id="738" name="Group 738"/>
              <p:cNvGrpSpPr/>
              <p:nvPr/>
            </p:nvGrpSpPr>
            <p:grpSpPr>
              <a:xfrm>
                <a:off x="0" y="534238"/>
                <a:ext cx="7018867" cy="833505"/>
                <a:chOff x="0" y="0"/>
                <a:chExt cx="7018866" cy="833503"/>
              </a:xfrm>
            </p:grpSpPr>
            <p:sp>
              <p:nvSpPr>
                <p:cNvPr id="730" name="Shape 730"/>
                <p:cNvSpPr/>
                <p:nvPr/>
              </p:nvSpPr>
              <p:spPr>
                <a:xfrm>
                  <a:off x="0" y="0"/>
                  <a:ext cx="7018867" cy="833504"/>
                </a:xfrm>
                <a:prstGeom prst="rect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731" name="Shape 731"/>
                <p:cNvSpPr/>
                <p:nvPr/>
              </p:nvSpPr>
              <p:spPr>
                <a:xfrm flipV="1">
                  <a:off x="842433" y="4995"/>
                  <a:ext cx="1" cy="812551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32" name="Shape 732"/>
                <p:cNvSpPr/>
                <p:nvPr/>
              </p:nvSpPr>
              <p:spPr>
                <a:xfrm flipV="1">
                  <a:off x="1731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33" name="Shape 733"/>
                <p:cNvSpPr/>
                <p:nvPr/>
              </p:nvSpPr>
              <p:spPr>
                <a:xfrm flipV="1">
                  <a:off x="2620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34" name="Shape 734"/>
                <p:cNvSpPr/>
                <p:nvPr/>
              </p:nvSpPr>
              <p:spPr>
                <a:xfrm flipV="1">
                  <a:off x="3509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35" name="Shape 735"/>
                <p:cNvSpPr/>
                <p:nvPr/>
              </p:nvSpPr>
              <p:spPr>
                <a:xfrm flipV="1">
                  <a:off x="4398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36" name="Shape 736"/>
                <p:cNvSpPr/>
                <p:nvPr/>
              </p:nvSpPr>
              <p:spPr>
                <a:xfrm flipV="1">
                  <a:off x="5287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37" name="Shape 737"/>
                <p:cNvSpPr/>
                <p:nvPr/>
              </p:nvSpPr>
              <p:spPr>
                <a:xfrm flipV="1">
                  <a:off x="6176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</p:grpSp>
          <p:sp>
            <p:nvSpPr>
              <p:cNvPr id="739" name="Shape 739"/>
              <p:cNvSpPr/>
              <p:nvPr/>
            </p:nvSpPr>
            <p:spPr>
              <a:xfrm>
                <a:off x="906640" y="0"/>
                <a:ext cx="586093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1</a:t>
                </a:r>
              </a:p>
            </p:txBody>
          </p:sp>
          <p:sp>
            <p:nvSpPr>
              <p:cNvPr id="740" name="Shape 740"/>
              <p:cNvSpPr/>
              <p:nvPr/>
            </p:nvSpPr>
            <p:spPr>
              <a:xfrm>
                <a:off x="1795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2</a:t>
                </a:r>
              </a:p>
            </p:txBody>
          </p:sp>
          <p:sp>
            <p:nvSpPr>
              <p:cNvPr id="741" name="Shape 741"/>
              <p:cNvSpPr/>
              <p:nvPr/>
            </p:nvSpPr>
            <p:spPr>
              <a:xfrm>
                <a:off x="2684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3</a:t>
                </a:r>
              </a:p>
            </p:txBody>
          </p:sp>
          <p:sp>
            <p:nvSpPr>
              <p:cNvPr id="742" name="Shape 742"/>
              <p:cNvSpPr/>
              <p:nvPr/>
            </p:nvSpPr>
            <p:spPr>
              <a:xfrm>
                <a:off x="3573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4</a:t>
                </a:r>
              </a:p>
            </p:txBody>
          </p:sp>
          <p:sp>
            <p:nvSpPr>
              <p:cNvPr id="743" name="Shape 743"/>
              <p:cNvSpPr/>
              <p:nvPr/>
            </p:nvSpPr>
            <p:spPr>
              <a:xfrm>
                <a:off x="4462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5</a:t>
                </a:r>
              </a:p>
            </p:txBody>
          </p:sp>
          <p:sp>
            <p:nvSpPr>
              <p:cNvPr id="744" name="Shape 744"/>
              <p:cNvSpPr/>
              <p:nvPr/>
            </p:nvSpPr>
            <p:spPr>
              <a:xfrm>
                <a:off x="5351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6</a:t>
                </a:r>
              </a:p>
            </p:txBody>
          </p:sp>
          <p:sp>
            <p:nvSpPr>
              <p:cNvPr id="745" name="Shape 745"/>
              <p:cNvSpPr/>
              <p:nvPr/>
            </p:nvSpPr>
            <p:spPr>
              <a:xfrm>
                <a:off x="6240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7</a:t>
                </a:r>
              </a:p>
            </p:txBody>
          </p:sp>
        </p:grpSp>
        <p:sp>
          <p:nvSpPr>
            <p:cNvPr id="747" name="Shape 747"/>
            <p:cNvSpPr/>
            <p:nvPr/>
          </p:nvSpPr>
          <p:spPr>
            <a:xfrm flipV="1">
              <a:off x="1200170" y="913454"/>
              <a:ext cx="1325719" cy="490472"/>
            </a:xfrm>
            <a:prstGeom prst="line">
              <a:avLst/>
            </a:prstGeom>
            <a:noFill/>
            <a:ln w="50800" cap="flat">
              <a:solidFill>
                <a:srgbClr val="C82506"/>
              </a:solidFill>
              <a:prstDash val="solid"/>
              <a:miter lim="400000"/>
              <a:headEnd type="oval" w="med" len="med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/>
              </a:pPr>
            </a:p>
          </p:txBody>
        </p:sp>
        <p:sp>
          <p:nvSpPr>
            <p:cNvPr id="748" name="Shape 748"/>
            <p:cNvSpPr/>
            <p:nvPr/>
          </p:nvSpPr>
          <p:spPr>
            <a:xfrm>
              <a:off x="3771600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7</a:t>
              </a:r>
            </a:p>
          </p:txBody>
        </p:sp>
        <p:sp>
          <p:nvSpPr>
            <p:cNvPr id="749" name="Shape 749"/>
            <p:cNvSpPr/>
            <p:nvPr/>
          </p:nvSpPr>
          <p:spPr>
            <a:xfrm>
              <a:off x="4660600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3</a:t>
              </a:r>
            </a:p>
          </p:txBody>
        </p:sp>
        <p:sp>
          <p:nvSpPr>
            <p:cNvPr id="750" name="Shape 750"/>
            <p:cNvSpPr/>
            <p:nvPr/>
          </p:nvSpPr>
          <p:spPr>
            <a:xfrm>
              <a:off x="5549600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7</a:t>
              </a:r>
            </a:p>
          </p:txBody>
        </p:sp>
        <p:sp>
          <p:nvSpPr>
            <p:cNvPr id="751" name="Shape 751"/>
            <p:cNvSpPr/>
            <p:nvPr/>
          </p:nvSpPr>
          <p:spPr>
            <a:xfrm>
              <a:off x="6438599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1</a:t>
              </a:r>
            </a:p>
          </p:txBody>
        </p:sp>
        <p:sp>
          <p:nvSpPr>
            <p:cNvPr id="752" name="Shape 752"/>
            <p:cNvSpPr/>
            <p:nvPr/>
          </p:nvSpPr>
          <p:spPr>
            <a:xfrm>
              <a:off x="7327599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7</a:t>
              </a:r>
            </a:p>
          </p:txBody>
        </p:sp>
        <p:sp>
          <p:nvSpPr>
            <p:cNvPr id="753" name="Shape 753"/>
            <p:cNvSpPr/>
            <p:nvPr/>
          </p:nvSpPr>
          <p:spPr>
            <a:xfrm>
              <a:off x="8216599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2</a:t>
              </a:r>
            </a:p>
          </p:txBody>
        </p:sp>
        <p:sp>
          <p:nvSpPr>
            <p:cNvPr id="754" name="Shape 754"/>
            <p:cNvSpPr/>
            <p:nvPr/>
          </p:nvSpPr>
          <p:spPr>
            <a:xfrm>
              <a:off x="9080199" y="7836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9</a:t>
              </a:r>
            </a:p>
          </p:txBody>
        </p:sp>
      </p:grpSp>
      <p:grpSp>
        <p:nvGrpSpPr>
          <p:cNvPr id="758" name="Group 758"/>
          <p:cNvGrpSpPr/>
          <p:nvPr/>
        </p:nvGrpSpPr>
        <p:grpSpPr>
          <a:xfrm>
            <a:off x="2286759" y="8170883"/>
            <a:ext cx="9620491" cy="1069734"/>
            <a:chOff x="0" y="0"/>
            <a:chExt cx="9620489" cy="1069732"/>
          </a:xfrm>
        </p:grpSpPr>
        <p:sp>
          <p:nvSpPr>
            <p:cNvPr id="756" name="Shape 756"/>
            <p:cNvSpPr/>
            <p:nvPr/>
          </p:nvSpPr>
          <p:spPr>
            <a:xfrm>
              <a:off x="554892" y="632644"/>
              <a:ext cx="4709472" cy="4370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temp = {6,7,3,7,1,7,2,9};</a:t>
              </a:r>
            </a:p>
          </p:txBody>
        </p:sp>
        <p:sp>
          <p:nvSpPr>
            <p:cNvPr id="757" name="Shape 757"/>
            <p:cNvSpPr/>
            <p:nvPr/>
          </p:nvSpPr>
          <p:spPr>
            <a:xfrm>
              <a:off x="0" y="0"/>
              <a:ext cx="9620490" cy="6771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0" algn="l">
                <a:defRPr sz="1800"/>
              </a:pPr>
              <a:r>
                <a:rPr i="1" sz="2800">
                  <a:solidFill>
                    <a:srgbClr val="C82506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rPr>
                <a:t>Obs.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 sådan tilldelning fungerar endast i deklaration, detta går ej: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2" grpId="2"/>
      <p:bldP build="whole" bldLvl="1" animBg="1" rev="0" advAuto="0" spid="726" grpId="3"/>
      <p:bldP build="whole" bldLvl="1" animBg="1" rev="0" advAuto="0" spid="723" grpId="1"/>
      <p:bldP build="whole" bldLvl="1" animBg="1" rev="0" advAuto="0" spid="758" grpId="5"/>
      <p:bldP build="whole" bldLvl="1" animBg="1" rev="0" advAuto="0" spid="755" grpId="4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Tilldelning av fältvärden</a:t>
            </a:r>
          </a:p>
        </p:txBody>
      </p:sp>
      <p:sp>
        <p:nvSpPr>
          <p:cNvPr id="761" name="Shape 761"/>
          <p:cNvSpPr/>
          <p:nvPr/>
        </p:nvSpPr>
        <p:spPr>
          <a:xfrm>
            <a:off x="1880359" y="2166627"/>
            <a:ext cx="698358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Innan:</a:t>
            </a:r>
          </a:p>
        </p:txBody>
      </p:sp>
      <p:sp>
        <p:nvSpPr>
          <p:cNvPr id="762" name="Shape 762"/>
          <p:cNvSpPr/>
          <p:nvPr/>
        </p:nvSpPr>
        <p:spPr>
          <a:xfrm>
            <a:off x="4814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6</a:t>
            </a:r>
          </a:p>
        </p:txBody>
      </p:sp>
      <p:sp>
        <p:nvSpPr>
          <p:cNvPr id="763" name="Shape 763"/>
          <p:cNvSpPr/>
          <p:nvPr/>
        </p:nvSpPr>
        <p:spPr>
          <a:xfrm>
            <a:off x="5703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7</a:t>
            </a:r>
          </a:p>
        </p:txBody>
      </p:sp>
      <p:sp>
        <p:nvSpPr>
          <p:cNvPr id="764" name="Shape 764"/>
          <p:cNvSpPr/>
          <p:nvPr/>
        </p:nvSpPr>
        <p:spPr>
          <a:xfrm>
            <a:off x="6592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3</a:t>
            </a:r>
          </a:p>
        </p:txBody>
      </p:sp>
      <p:sp>
        <p:nvSpPr>
          <p:cNvPr id="765" name="Shape 765"/>
          <p:cNvSpPr/>
          <p:nvPr/>
        </p:nvSpPr>
        <p:spPr>
          <a:xfrm>
            <a:off x="7481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7</a:t>
            </a:r>
          </a:p>
        </p:txBody>
      </p:sp>
      <p:sp>
        <p:nvSpPr>
          <p:cNvPr id="766" name="Shape 766"/>
          <p:cNvSpPr/>
          <p:nvPr/>
        </p:nvSpPr>
        <p:spPr>
          <a:xfrm>
            <a:off x="83708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1</a:t>
            </a:r>
          </a:p>
        </p:txBody>
      </p:sp>
      <p:sp>
        <p:nvSpPr>
          <p:cNvPr id="767" name="Shape 767"/>
          <p:cNvSpPr/>
          <p:nvPr/>
        </p:nvSpPr>
        <p:spPr>
          <a:xfrm>
            <a:off x="92598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7</a:t>
            </a:r>
          </a:p>
        </p:txBody>
      </p:sp>
      <p:sp>
        <p:nvSpPr>
          <p:cNvPr id="768" name="Shape 768"/>
          <p:cNvSpPr/>
          <p:nvPr/>
        </p:nvSpPr>
        <p:spPr>
          <a:xfrm>
            <a:off x="101488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2</a:t>
            </a:r>
          </a:p>
        </p:txBody>
      </p:sp>
      <p:sp>
        <p:nvSpPr>
          <p:cNvPr id="769" name="Shape 769"/>
          <p:cNvSpPr/>
          <p:nvPr/>
        </p:nvSpPr>
        <p:spPr>
          <a:xfrm>
            <a:off x="110124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9</a:t>
            </a:r>
          </a:p>
        </p:txBody>
      </p:sp>
      <p:grpSp>
        <p:nvGrpSpPr>
          <p:cNvPr id="794" name="Group 794"/>
          <p:cNvGrpSpPr/>
          <p:nvPr/>
        </p:nvGrpSpPr>
        <p:grpSpPr>
          <a:xfrm>
            <a:off x="814313" y="2268227"/>
            <a:ext cx="11367708" cy="1822418"/>
            <a:chOff x="0" y="0"/>
            <a:chExt cx="11367706" cy="1822417"/>
          </a:xfrm>
        </p:grpSpPr>
        <p:grpSp>
          <p:nvGrpSpPr>
            <p:cNvPr id="787" name="Group 787"/>
            <p:cNvGrpSpPr/>
            <p:nvPr/>
          </p:nvGrpSpPr>
          <p:grpSpPr>
            <a:xfrm>
              <a:off x="3719587" y="0"/>
              <a:ext cx="7018867" cy="1367743"/>
              <a:chOff x="0" y="0"/>
              <a:chExt cx="7018866" cy="1367742"/>
            </a:xfrm>
          </p:grpSpPr>
          <p:sp>
            <p:nvSpPr>
              <p:cNvPr id="770" name="Shape 770"/>
              <p:cNvSpPr/>
              <p:nvPr/>
            </p:nvSpPr>
            <p:spPr>
              <a:xfrm>
                <a:off x="17640" y="0"/>
                <a:ext cx="586094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0</a:t>
                </a:r>
              </a:p>
            </p:txBody>
          </p:sp>
          <p:grpSp>
            <p:nvGrpSpPr>
              <p:cNvPr id="779" name="Group 779"/>
              <p:cNvGrpSpPr/>
              <p:nvPr/>
            </p:nvGrpSpPr>
            <p:grpSpPr>
              <a:xfrm>
                <a:off x="0" y="534238"/>
                <a:ext cx="7018867" cy="833505"/>
                <a:chOff x="0" y="0"/>
                <a:chExt cx="7018866" cy="833503"/>
              </a:xfrm>
            </p:grpSpPr>
            <p:sp>
              <p:nvSpPr>
                <p:cNvPr id="771" name="Shape 771"/>
                <p:cNvSpPr/>
                <p:nvPr/>
              </p:nvSpPr>
              <p:spPr>
                <a:xfrm>
                  <a:off x="0" y="0"/>
                  <a:ext cx="7018867" cy="833504"/>
                </a:xfrm>
                <a:prstGeom prst="rect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772" name="Shape 772"/>
                <p:cNvSpPr/>
                <p:nvPr/>
              </p:nvSpPr>
              <p:spPr>
                <a:xfrm flipV="1">
                  <a:off x="842433" y="4995"/>
                  <a:ext cx="1" cy="812551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73" name="Shape 773"/>
                <p:cNvSpPr/>
                <p:nvPr/>
              </p:nvSpPr>
              <p:spPr>
                <a:xfrm flipV="1">
                  <a:off x="1731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74" name="Shape 774"/>
                <p:cNvSpPr/>
                <p:nvPr/>
              </p:nvSpPr>
              <p:spPr>
                <a:xfrm flipV="1">
                  <a:off x="2620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75" name="Shape 775"/>
                <p:cNvSpPr/>
                <p:nvPr/>
              </p:nvSpPr>
              <p:spPr>
                <a:xfrm flipV="1">
                  <a:off x="3509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76" name="Shape 776"/>
                <p:cNvSpPr/>
                <p:nvPr/>
              </p:nvSpPr>
              <p:spPr>
                <a:xfrm flipV="1">
                  <a:off x="4398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77" name="Shape 777"/>
                <p:cNvSpPr/>
                <p:nvPr/>
              </p:nvSpPr>
              <p:spPr>
                <a:xfrm flipV="1">
                  <a:off x="5287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778" name="Shape 778"/>
                <p:cNvSpPr/>
                <p:nvPr/>
              </p:nvSpPr>
              <p:spPr>
                <a:xfrm flipV="1">
                  <a:off x="6176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</p:grpSp>
          <p:sp>
            <p:nvSpPr>
              <p:cNvPr id="780" name="Shape 780"/>
              <p:cNvSpPr/>
              <p:nvPr/>
            </p:nvSpPr>
            <p:spPr>
              <a:xfrm>
                <a:off x="906640" y="0"/>
                <a:ext cx="586093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1</a:t>
                </a:r>
              </a:p>
            </p:txBody>
          </p:sp>
          <p:sp>
            <p:nvSpPr>
              <p:cNvPr id="781" name="Shape 781"/>
              <p:cNvSpPr/>
              <p:nvPr/>
            </p:nvSpPr>
            <p:spPr>
              <a:xfrm>
                <a:off x="1795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2</a:t>
                </a:r>
              </a:p>
            </p:txBody>
          </p:sp>
          <p:sp>
            <p:nvSpPr>
              <p:cNvPr id="782" name="Shape 782"/>
              <p:cNvSpPr/>
              <p:nvPr/>
            </p:nvSpPr>
            <p:spPr>
              <a:xfrm>
                <a:off x="2684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3</a:t>
                </a:r>
              </a:p>
            </p:txBody>
          </p:sp>
          <p:sp>
            <p:nvSpPr>
              <p:cNvPr id="783" name="Shape 783"/>
              <p:cNvSpPr/>
              <p:nvPr/>
            </p:nvSpPr>
            <p:spPr>
              <a:xfrm>
                <a:off x="3573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4</a:t>
                </a:r>
              </a:p>
            </p:txBody>
          </p:sp>
          <p:sp>
            <p:nvSpPr>
              <p:cNvPr id="784" name="Shape 784"/>
              <p:cNvSpPr/>
              <p:nvPr/>
            </p:nvSpPr>
            <p:spPr>
              <a:xfrm>
                <a:off x="4462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5</a:t>
                </a:r>
              </a:p>
            </p:txBody>
          </p:sp>
          <p:sp>
            <p:nvSpPr>
              <p:cNvPr id="785" name="Shape 785"/>
              <p:cNvSpPr/>
              <p:nvPr/>
            </p:nvSpPr>
            <p:spPr>
              <a:xfrm>
                <a:off x="5351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6</a:t>
                </a:r>
              </a:p>
            </p:txBody>
          </p:sp>
          <p:sp>
            <p:nvSpPr>
              <p:cNvPr id="786" name="Shape 786"/>
              <p:cNvSpPr/>
              <p:nvPr/>
            </p:nvSpPr>
            <p:spPr>
              <a:xfrm>
                <a:off x="6240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7</a:t>
                </a:r>
              </a:p>
            </p:txBody>
          </p:sp>
        </p:grpSp>
        <p:grpSp>
          <p:nvGrpSpPr>
            <p:cNvPr id="790" name="Group 790"/>
            <p:cNvGrpSpPr/>
            <p:nvPr/>
          </p:nvGrpSpPr>
          <p:grpSpPr>
            <a:xfrm>
              <a:off x="1117963" y="556976"/>
              <a:ext cx="3504887" cy="846950"/>
              <a:chOff x="0" y="0"/>
              <a:chExt cx="3504885" cy="846948"/>
            </a:xfrm>
          </p:grpSpPr>
          <p:sp>
            <p:nvSpPr>
              <p:cNvPr id="788" name="Shape 788"/>
              <p:cNvSpPr/>
              <p:nvPr/>
            </p:nvSpPr>
            <p:spPr>
              <a:xfrm>
                <a:off x="0" y="0"/>
                <a:ext cx="3504886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referensvärde</a:t>
                </a:r>
              </a:p>
            </p:txBody>
          </p:sp>
          <p:sp>
            <p:nvSpPr>
              <p:cNvPr id="789" name="Shape 789"/>
              <p:cNvSpPr/>
              <p:nvPr/>
            </p:nvSpPr>
            <p:spPr>
              <a:xfrm flipV="1">
                <a:off x="1200170" y="356477"/>
                <a:ext cx="1325719" cy="490472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miter lim="400000"/>
                <a:headEnd type="oval" w="med" len="med"/>
                <a:tailEnd type="triangle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791" name="Shape 791"/>
            <p:cNvSpPr/>
            <p:nvPr/>
          </p:nvSpPr>
          <p:spPr>
            <a:xfrm>
              <a:off x="1848389" y="1085661"/>
              <a:ext cx="986896" cy="645518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2" name="Shape 792"/>
            <p:cNvSpPr/>
            <p:nvPr/>
          </p:nvSpPr>
          <p:spPr>
            <a:xfrm>
              <a:off x="0" y="1314417"/>
              <a:ext cx="1136770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temp</a:t>
              </a:r>
            </a:p>
          </p:txBody>
        </p:sp>
        <p:sp>
          <p:nvSpPr>
            <p:cNvPr id="793" name="Shape 793"/>
            <p:cNvSpPr/>
            <p:nvPr/>
          </p:nvSpPr>
          <p:spPr>
            <a:xfrm>
              <a:off x="0" y="894543"/>
              <a:ext cx="1136770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</p:grpSp>
      <p:grpSp>
        <p:nvGrpSpPr>
          <p:cNvPr id="829" name="Group 829"/>
          <p:cNvGrpSpPr/>
          <p:nvPr/>
        </p:nvGrpSpPr>
        <p:grpSpPr>
          <a:xfrm>
            <a:off x="814313" y="6738627"/>
            <a:ext cx="11367708" cy="1924018"/>
            <a:chOff x="0" y="0"/>
            <a:chExt cx="11367706" cy="1924017"/>
          </a:xfrm>
        </p:grpSpPr>
        <p:grpSp>
          <p:nvGrpSpPr>
            <p:cNvPr id="801" name="Group 801"/>
            <p:cNvGrpSpPr/>
            <p:nvPr/>
          </p:nvGrpSpPr>
          <p:grpSpPr>
            <a:xfrm>
              <a:off x="0" y="658576"/>
              <a:ext cx="11367707" cy="1265442"/>
              <a:chOff x="0" y="0"/>
              <a:chExt cx="11367706" cy="1265440"/>
            </a:xfrm>
          </p:grpSpPr>
          <p:grpSp>
            <p:nvGrpSpPr>
              <p:cNvPr id="797" name="Group 797"/>
              <p:cNvGrpSpPr/>
              <p:nvPr/>
            </p:nvGrpSpPr>
            <p:grpSpPr>
              <a:xfrm>
                <a:off x="1117963" y="0"/>
                <a:ext cx="3504887" cy="846949"/>
                <a:chOff x="0" y="0"/>
                <a:chExt cx="3504885" cy="846948"/>
              </a:xfrm>
            </p:grpSpPr>
            <p:sp>
              <p:nvSpPr>
                <p:cNvPr id="795" name="Shape 795"/>
                <p:cNvSpPr/>
                <p:nvPr/>
              </p:nvSpPr>
              <p:spPr>
                <a:xfrm>
                  <a:off x="0" y="0"/>
                  <a:ext cx="3504886" cy="50800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t">
                  <a:spAutoFit/>
                </a:bodyPr>
                <a:lstStyle>
                  <a:lvl1pPr algn="l">
                    <a:defRPr sz="2800">
                      <a:latin typeface="Gill Sans"/>
                      <a:ea typeface="Gill Sans"/>
                      <a:cs typeface="Gill Sans"/>
                      <a:sym typeface="Gill Sans"/>
                    </a:defRPr>
                  </a:lvl1pPr>
                </a:lstStyle>
                <a:p>
                  <a:pPr lvl="0">
                    <a:defRPr sz="1800"/>
                  </a:pPr>
                  <a:r>
                    <a:rPr sz="2800"/>
                    <a:t>referensvärde</a:t>
                  </a:r>
                </a:p>
              </p:txBody>
            </p:sp>
            <p:sp>
              <p:nvSpPr>
                <p:cNvPr id="796" name="Shape 796"/>
                <p:cNvSpPr/>
                <p:nvPr/>
              </p:nvSpPr>
              <p:spPr>
                <a:xfrm flipV="1">
                  <a:off x="1200170" y="356477"/>
                  <a:ext cx="1325719" cy="490472"/>
                </a:xfrm>
                <a:prstGeom prst="line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miter lim="400000"/>
                  <a:headEnd type="oval" w="med" len="med"/>
                  <a:tailEnd type="triangle" w="med" len="med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</p:grpSp>
          <p:sp>
            <p:nvSpPr>
              <p:cNvPr id="798" name="Shape 798"/>
              <p:cNvSpPr/>
              <p:nvPr/>
            </p:nvSpPr>
            <p:spPr>
              <a:xfrm>
                <a:off x="1848389" y="528684"/>
                <a:ext cx="986896" cy="645518"/>
              </a:xfrm>
              <a:prstGeom prst="rect">
                <a:avLst/>
              </a:prstGeom>
              <a:noFill/>
              <a:ln w="508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99" name="Shape 799"/>
              <p:cNvSpPr/>
              <p:nvPr/>
            </p:nvSpPr>
            <p:spPr>
              <a:xfrm>
                <a:off x="0" y="757440"/>
                <a:ext cx="1136770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namn: </a:t>
                </a:r>
                <a:r>
                  <a:rPr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temp</a:t>
                </a:r>
              </a:p>
            </p:txBody>
          </p:sp>
          <p:sp>
            <p:nvSpPr>
              <p:cNvPr id="800" name="Shape 800"/>
              <p:cNvSpPr/>
              <p:nvPr/>
            </p:nvSpPr>
            <p:spPr>
              <a:xfrm>
                <a:off x="0" y="337566"/>
                <a:ext cx="1136770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typ: </a:t>
                </a:r>
                <a:r>
                  <a:rPr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int[]</a:t>
                </a:r>
              </a:p>
            </p:txBody>
          </p:sp>
        </p:grpSp>
        <p:sp>
          <p:nvSpPr>
            <p:cNvPr id="802" name="Shape 802"/>
            <p:cNvSpPr/>
            <p:nvPr/>
          </p:nvSpPr>
          <p:spPr>
            <a:xfrm>
              <a:off x="1066046" y="0"/>
              <a:ext cx="6983586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365C0"/>
                  </a:solidFill>
                </a:rPr>
                <a:t>Efter:</a:t>
              </a:r>
            </a:p>
          </p:txBody>
        </p:sp>
        <p:sp>
          <p:nvSpPr>
            <p:cNvPr id="803" name="Shape 803"/>
            <p:cNvSpPr/>
            <p:nvPr/>
          </p:nvSpPr>
          <p:spPr>
            <a:xfrm>
              <a:off x="4000564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6</a:t>
              </a:r>
            </a:p>
          </p:txBody>
        </p:sp>
        <p:sp>
          <p:nvSpPr>
            <p:cNvPr id="804" name="Shape 804"/>
            <p:cNvSpPr/>
            <p:nvPr/>
          </p:nvSpPr>
          <p:spPr>
            <a:xfrm>
              <a:off x="4889564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8</a:t>
              </a:r>
            </a:p>
          </p:txBody>
        </p:sp>
        <p:sp>
          <p:nvSpPr>
            <p:cNvPr id="805" name="Shape 805"/>
            <p:cNvSpPr/>
            <p:nvPr/>
          </p:nvSpPr>
          <p:spPr>
            <a:xfrm>
              <a:off x="5778564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3</a:t>
              </a:r>
            </a:p>
          </p:txBody>
        </p:sp>
        <p:sp>
          <p:nvSpPr>
            <p:cNvPr id="806" name="Shape 806"/>
            <p:cNvSpPr/>
            <p:nvPr/>
          </p:nvSpPr>
          <p:spPr>
            <a:xfrm>
              <a:off x="6667564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7</a:t>
              </a:r>
            </a:p>
          </p:txBody>
        </p:sp>
        <p:sp>
          <p:nvSpPr>
            <p:cNvPr id="807" name="Shape 807"/>
            <p:cNvSpPr/>
            <p:nvPr/>
          </p:nvSpPr>
          <p:spPr>
            <a:xfrm>
              <a:off x="7556563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1</a:t>
              </a:r>
            </a:p>
          </p:txBody>
        </p:sp>
        <p:sp>
          <p:nvSpPr>
            <p:cNvPr id="808" name="Shape 808"/>
            <p:cNvSpPr/>
            <p:nvPr/>
          </p:nvSpPr>
          <p:spPr>
            <a:xfrm>
              <a:off x="8445563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7</a:t>
              </a:r>
            </a:p>
          </p:txBody>
        </p:sp>
        <p:sp>
          <p:nvSpPr>
            <p:cNvPr id="809" name="Shape 809"/>
            <p:cNvSpPr/>
            <p:nvPr/>
          </p:nvSpPr>
          <p:spPr>
            <a:xfrm>
              <a:off x="9334563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2</a:t>
              </a:r>
            </a:p>
          </p:txBody>
        </p:sp>
        <p:sp>
          <p:nvSpPr>
            <p:cNvPr id="810" name="Shape 810"/>
            <p:cNvSpPr/>
            <p:nvPr/>
          </p:nvSpPr>
          <p:spPr>
            <a:xfrm>
              <a:off x="10198163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00882B"/>
                  </a:solidFill>
                </a:rPr>
                <a:t>9</a:t>
              </a:r>
            </a:p>
          </p:txBody>
        </p:sp>
        <p:grpSp>
          <p:nvGrpSpPr>
            <p:cNvPr id="828" name="Group 828"/>
            <p:cNvGrpSpPr/>
            <p:nvPr/>
          </p:nvGrpSpPr>
          <p:grpSpPr>
            <a:xfrm>
              <a:off x="3719587" y="101600"/>
              <a:ext cx="7018867" cy="1367743"/>
              <a:chOff x="0" y="0"/>
              <a:chExt cx="7018866" cy="1367742"/>
            </a:xfrm>
          </p:grpSpPr>
          <p:sp>
            <p:nvSpPr>
              <p:cNvPr id="811" name="Shape 811"/>
              <p:cNvSpPr/>
              <p:nvPr/>
            </p:nvSpPr>
            <p:spPr>
              <a:xfrm>
                <a:off x="17640" y="0"/>
                <a:ext cx="586094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0</a:t>
                </a:r>
              </a:p>
            </p:txBody>
          </p:sp>
          <p:grpSp>
            <p:nvGrpSpPr>
              <p:cNvPr id="820" name="Group 820"/>
              <p:cNvGrpSpPr/>
              <p:nvPr/>
            </p:nvGrpSpPr>
            <p:grpSpPr>
              <a:xfrm>
                <a:off x="0" y="534238"/>
                <a:ext cx="7018867" cy="833505"/>
                <a:chOff x="0" y="0"/>
                <a:chExt cx="7018866" cy="833503"/>
              </a:xfrm>
            </p:grpSpPr>
            <p:sp>
              <p:nvSpPr>
                <p:cNvPr id="812" name="Shape 812"/>
                <p:cNvSpPr/>
                <p:nvPr/>
              </p:nvSpPr>
              <p:spPr>
                <a:xfrm>
                  <a:off x="0" y="0"/>
                  <a:ext cx="7018867" cy="833504"/>
                </a:xfrm>
                <a:prstGeom prst="rect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813" name="Shape 813"/>
                <p:cNvSpPr/>
                <p:nvPr/>
              </p:nvSpPr>
              <p:spPr>
                <a:xfrm flipV="1">
                  <a:off x="842433" y="4995"/>
                  <a:ext cx="1" cy="812551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14" name="Shape 814"/>
                <p:cNvSpPr/>
                <p:nvPr/>
              </p:nvSpPr>
              <p:spPr>
                <a:xfrm flipV="1">
                  <a:off x="1731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15" name="Shape 815"/>
                <p:cNvSpPr/>
                <p:nvPr/>
              </p:nvSpPr>
              <p:spPr>
                <a:xfrm flipV="1">
                  <a:off x="2620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16" name="Shape 816"/>
                <p:cNvSpPr/>
                <p:nvPr/>
              </p:nvSpPr>
              <p:spPr>
                <a:xfrm flipV="1">
                  <a:off x="3509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17" name="Shape 817"/>
                <p:cNvSpPr/>
                <p:nvPr/>
              </p:nvSpPr>
              <p:spPr>
                <a:xfrm flipV="1">
                  <a:off x="4398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18" name="Shape 818"/>
                <p:cNvSpPr/>
                <p:nvPr/>
              </p:nvSpPr>
              <p:spPr>
                <a:xfrm flipV="1">
                  <a:off x="5287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19" name="Shape 819"/>
                <p:cNvSpPr/>
                <p:nvPr/>
              </p:nvSpPr>
              <p:spPr>
                <a:xfrm flipV="1">
                  <a:off x="6176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</p:grpSp>
          <p:sp>
            <p:nvSpPr>
              <p:cNvPr id="821" name="Shape 821"/>
              <p:cNvSpPr/>
              <p:nvPr/>
            </p:nvSpPr>
            <p:spPr>
              <a:xfrm>
                <a:off x="906640" y="0"/>
                <a:ext cx="586093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1</a:t>
                </a:r>
              </a:p>
            </p:txBody>
          </p:sp>
          <p:sp>
            <p:nvSpPr>
              <p:cNvPr id="822" name="Shape 822"/>
              <p:cNvSpPr/>
              <p:nvPr/>
            </p:nvSpPr>
            <p:spPr>
              <a:xfrm>
                <a:off x="1795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2</a:t>
                </a:r>
              </a:p>
            </p:txBody>
          </p:sp>
          <p:sp>
            <p:nvSpPr>
              <p:cNvPr id="823" name="Shape 823"/>
              <p:cNvSpPr/>
              <p:nvPr/>
            </p:nvSpPr>
            <p:spPr>
              <a:xfrm>
                <a:off x="2684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3</a:t>
                </a:r>
              </a:p>
            </p:txBody>
          </p:sp>
          <p:sp>
            <p:nvSpPr>
              <p:cNvPr id="824" name="Shape 824"/>
              <p:cNvSpPr/>
              <p:nvPr/>
            </p:nvSpPr>
            <p:spPr>
              <a:xfrm>
                <a:off x="3573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4</a:t>
                </a:r>
              </a:p>
            </p:txBody>
          </p:sp>
          <p:sp>
            <p:nvSpPr>
              <p:cNvPr id="825" name="Shape 825"/>
              <p:cNvSpPr/>
              <p:nvPr/>
            </p:nvSpPr>
            <p:spPr>
              <a:xfrm>
                <a:off x="4462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5</a:t>
                </a:r>
              </a:p>
            </p:txBody>
          </p:sp>
          <p:sp>
            <p:nvSpPr>
              <p:cNvPr id="826" name="Shape 826"/>
              <p:cNvSpPr/>
              <p:nvPr/>
            </p:nvSpPr>
            <p:spPr>
              <a:xfrm>
                <a:off x="5351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6</a:t>
                </a:r>
              </a:p>
            </p:txBody>
          </p:sp>
          <p:sp>
            <p:nvSpPr>
              <p:cNvPr id="827" name="Shape 827"/>
              <p:cNvSpPr/>
              <p:nvPr/>
            </p:nvSpPr>
            <p:spPr>
              <a:xfrm>
                <a:off x="6240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7</a:t>
                </a:r>
              </a:p>
            </p:txBody>
          </p:sp>
        </p:grpSp>
      </p:grpSp>
      <p:grpSp>
        <p:nvGrpSpPr>
          <p:cNvPr id="832" name="Group 832"/>
          <p:cNvGrpSpPr/>
          <p:nvPr/>
        </p:nvGrpSpPr>
        <p:grpSpPr>
          <a:xfrm>
            <a:off x="1880359" y="4960627"/>
            <a:ext cx="6983587" cy="1106330"/>
            <a:chOff x="0" y="0"/>
            <a:chExt cx="6983585" cy="1106328"/>
          </a:xfrm>
        </p:grpSpPr>
        <p:sp>
          <p:nvSpPr>
            <p:cNvPr id="830" name="Shape 830"/>
            <p:cNvSpPr/>
            <p:nvPr/>
          </p:nvSpPr>
          <p:spPr>
            <a:xfrm>
              <a:off x="1398084" y="690688"/>
              <a:ext cx="2383620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/>
              </a:pPr>
              <a:r>
                <a:rPr b="1" sz="2500"/>
                <a:t>temp[1] = 8; </a:t>
              </a:r>
            </a:p>
          </p:txBody>
        </p:sp>
        <p:sp>
          <p:nvSpPr>
            <p:cNvPr id="831" name="Shape 831"/>
            <p:cNvSpPr/>
            <p:nvPr/>
          </p:nvSpPr>
          <p:spPr>
            <a:xfrm>
              <a:off x="0" y="0"/>
              <a:ext cx="6983586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365C0"/>
                  </a:solidFill>
                </a:rPr>
                <a:t>Uppdatering av ett fältvärde: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32" grpId="1"/>
      <p:bldP build="whole" bldLvl="1" animBg="1" rev="0" advAuto="0" spid="829" grpId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Shape 83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Tilldelning av fältvärden</a:t>
            </a:r>
          </a:p>
        </p:txBody>
      </p:sp>
      <p:sp>
        <p:nvSpPr>
          <p:cNvPr id="835" name="Shape 835"/>
          <p:cNvSpPr/>
          <p:nvPr/>
        </p:nvSpPr>
        <p:spPr>
          <a:xfrm>
            <a:off x="1880359" y="2166627"/>
            <a:ext cx="698358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Innan:</a:t>
            </a:r>
          </a:p>
        </p:txBody>
      </p:sp>
      <p:sp>
        <p:nvSpPr>
          <p:cNvPr id="836" name="Shape 836"/>
          <p:cNvSpPr/>
          <p:nvPr/>
        </p:nvSpPr>
        <p:spPr>
          <a:xfrm>
            <a:off x="4814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6</a:t>
            </a:r>
          </a:p>
        </p:txBody>
      </p:sp>
      <p:sp>
        <p:nvSpPr>
          <p:cNvPr id="837" name="Shape 837"/>
          <p:cNvSpPr/>
          <p:nvPr/>
        </p:nvSpPr>
        <p:spPr>
          <a:xfrm>
            <a:off x="5703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7</a:t>
            </a:r>
          </a:p>
        </p:txBody>
      </p:sp>
      <p:sp>
        <p:nvSpPr>
          <p:cNvPr id="838" name="Shape 838"/>
          <p:cNvSpPr/>
          <p:nvPr/>
        </p:nvSpPr>
        <p:spPr>
          <a:xfrm>
            <a:off x="6592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3</a:t>
            </a:r>
          </a:p>
        </p:txBody>
      </p:sp>
      <p:sp>
        <p:nvSpPr>
          <p:cNvPr id="839" name="Shape 839"/>
          <p:cNvSpPr/>
          <p:nvPr/>
        </p:nvSpPr>
        <p:spPr>
          <a:xfrm>
            <a:off x="7481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7</a:t>
            </a:r>
          </a:p>
        </p:txBody>
      </p:sp>
      <p:sp>
        <p:nvSpPr>
          <p:cNvPr id="840" name="Shape 840"/>
          <p:cNvSpPr/>
          <p:nvPr/>
        </p:nvSpPr>
        <p:spPr>
          <a:xfrm>
            <a:off x="83708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1</a:t>
            </a:r>
          </a:p>
        </p:txBody>
      </p:sp>
      <p:sp>
        <p:nvSpPr>
          <p:cNvPr id="841" name="Shape 841"/>
          <p:cNvSpPr/>
          <p:nvPr/>
        </p:nvSpPr>
        <p:spPr>
          <a:xfrm>
            <a:off x="92598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7</a:t>
            </a:r>
          </a:p>
        </p:txBody>
      </p:sp>
      <p:sp>
        <p:nvSpPr>
          <p:cNvPr id="842" name="Shape 842"/>
          <p:cNvSpPr/>
          <p:nvPr/>
        </p:nvSpPr>
        <p:spPr>
          <a:xfrm>
            <a:off x="101488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2</a:t>
            </a:r>
          </a:p>
        </p:txBody>
      </p:sp>
      <p:sp>
        <p:nvSpPr>
          <p:cNvPr id="843" name="Shape 843"/>
          <p:cNvSpPr/>
          <p:nvPr/>
        </p:nvSpPr>
        <p:spPr>
          <a:xfrm>
            <a:off x="110124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9</a:t>
            </a:r>
          </a:p>
        </p:txBody>
      </p:sp>
      <p:grpSp>
        <p:nvGrpSpPr>
          <p:cNvPr id="868" name="Group 868"/>
          <p:cNvGrpSpPr/>
          <p:nvPr/>
        </p:nvGrpSpPr>
        <p:grpSpPr>
          <a:xfrm>
            <a:off x="814313" y="2268227"/>
            <a:ext cx="11367708" cy="1822418"/>
            <a:chOff x="0" y="0"/>
            <a:chExt cx="11367706" cy="1822417"/>
          </a:xfrm>
        </p:grpSpPr>
        <p:grpSp>
          <p:nvGrpSpPr>
            <p:cNvPr id="861" name="Group 861"/>
            <p:cNvGrpSpPr/>
            <p:nvPr/>
          </p:nvGrpSpPr>
          <p:grpSpPr>
            <a:xfrm>
              <a:off x="3719587" y="0"/>
              <a:ext cx="7018867" cy="1367743"/>
              <a:chOff x="0" y="0"/>
              <a:chExt cx="7018866" cy="1367742"/>
            </a:xfrm>
          </p:grpSpPr>
          <p:sp>
            <p:nvSpPr>
              <p:cNvPr id="844" name="Shape 844"/>
              <p:cNvSpPr/>
              <p:nvPr/>
            </p:nvSpPr>
            <p:spPr>
              <a:xfrm>
                <a:off x="17640" y="0"/>
                <a:ext cx="586094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0</a:t>
                </a:r>
              </a:p>
            </p:txBody>
          </p:sp>
          <p:grpSp>
            <p:nvGrpSpPr>
              <p:cNvPr id="853" name="Group 853"/>
              <p:cNvGrpSpPr/>
              <p:nvPr/>
            </p:nvGrpSpPr>
            <p:grpSpPr>
              <a:xfrm>
                <a:off x="0" y="534238"/>
                <a:ext cx="7018867" cy="833505"/>
                <a:chOff x="0" y="0"/>
                <a:chExt cx="7018866" cy="833503"/>
              </a:xfrm>
            </p:grpSpPr>
            <p:sp>
              <p:nvSpPr>
                <p:cNvPr id="845" name="Shape 845"/>
                <p:cNvSpPr/>
                <p:nvPr/>
              </p:nvSpPr>
              <p:spPr>
                <a:xfrm>
                  <a:off x="0" y="0"/>
                  <a:ext cx="7018867" cy="833504"/>
                </a:xfrm>
                <a:prstGeom prst="rect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846" name="Shape 846"/>
                <p:cNvSpPr/>
                <p:nvPr/>
              </p:nvSpPr>
              <p:spPr>
                <a:xfrm flipV="1">
                  <a:off x="842433" y="4995"/>
                  <a:ext cx="1" cy="812551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47" name="Shape 847"/>
                <p:cNvSpPr/>
                <p:nvPr/>
              </p:nvSpPr>
              <p:spPr>
                <a:xfrm flipV="1">
                  <a:off x="1731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48" name="Shape 848"/>
                <p:cNvSpPr/>
                <p:nvPr/>
              </p:nvSpPr>
              <p:spPr>
                <a:xfrm flipV="1">
                  <a:off x="2620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49" name="Shape 849"/>
                <p:cNvSpPr/>
                <p:nvPr/>
              </p:nvSpPr>
              <p:spPr>
                <a:xfrm flipV="1">
                  <a:off x="3509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50" name="Shape 850"/>
                <p:cNvSpPr/>
                <p:nvPr/>
              </p:nvSpPr>
              <p:spPr>
                <a:xfrm flipV="1">
                  <a:off x="4398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51" name="Shape 851"/>
                <p:cNvSpPr/>
                <p:nvPr/>
              </p:nvSpPr>
              <p:spPr>
                <a:xfrm flipV="1">
                  <a:off x="5287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52" name="Shape 852"/>
                <p:cNvSpPr/>
                <p:nvPr/>
              </p:nvSpPr>
              <p:spPr>
                <a:xfrm flipV="1">
                  <a:off x="6176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</p:grpSp>
          <p:sp>
            <p:nvSpPr>
              <p:cNvPr id="854" name="Shape 854"/>
              <p:cNvSpPr/>
              <p:nvPr/>
            </p:nvSpPr>
            <p:spPr>
              <a:xfrm>
                <a:off x="906640" y="0"/>
                <a:ext cx="586093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1</a:t>
                </a:r>
              </a:p>
            </p:txBody>
          </p:sp>
          <p:sp>
            <p:nvSpPr>
              <p:cNvPr id="855" name="Shape 855"/>
              <p:cNvSpPr/>
              <p:nvPr/>
            </p:nvSpPr>
            <p:spPr>
              <a:xfrm>
                <a:off x="1795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2</a:t>
                </a:r>
              </a:p>
            </p:txBody>
          </p:sp>
          <p:sp>
            <p:nvSpPr>
              <p:cNvPr id="856" name="Shape 856"/>
              <p:cNvSpPr/>
              <p:nvPr/>
            </p:nvSpPr>
            <p:spPr>
              <a:xfrm>
                <a:off x="2684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3</a:t>
                </a:r>
              </a:p>
            </p:txBody>
          </p:sp>
          <p:sp>
            <p:nvSpPr>
              <p:cNvPr id="857" name="Shape 857"/>
              <p:cNvSpPr/>
              <p:nvPr/>
            </p:nvSpPr>
            <p:spPr>
              <a:xfrm>
                <a:off x="3573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4</a:t>
                </a:r>
              </a:p>
            </p:txBody>
          </p:sp>
          <p:sp>
            <p:nvSpPr>
              <p:cNvPr id="858" name="Shape 858"/>
              <p:cNvSpPr/>
              <p:nvPr/>
            </p:nvSpPr>
            <p:spPr>
              <a:xfrm>
                <a:off x="4462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5</a:t>
                </a:r>
              </a:p>
            </p:txBody>
          </p:sp>
          <p:sp>
            <p:nvSpPr>
              <p:cNvPr id="859" name="Shape 859"/>
              <p:cNvSpPr/>
              <p:nvPr/>
            </p:nvSpPr>
            <p:spPr>
              <a:xfrm>
                <a:off x="5351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6</a:t>
                </a:r>
              </a:p>
            </p:txBody>
          </p:sp>
          <p:sp>
            <p:nvSpPr>
              <p:cNvPr id="860" name="Shape 860"/>
              <p:cNvSpPr/>
              <p:nvPr/>
            </p:nvSpPr>
            <p:spPr>
              <a:xfrm>
                <a:off x="6240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7</a:t>
                </a:r>
              </a:p>
            </p:txBody>
          </p:sp>
        </p:grpSp>
        <p:grpSp>
          <p:nvGrpSpPr>
            <p:cNvPr id="864" name="Group 864"/>
            <p:cNvGrpSpPr/>
            <p:nvPr/>
          </p:nvGrpSpPr>
          <p:grpSpPr>
            <a:xfrm>
              <a:off x="1117963" y="556976"/>
              <a:ext cx="3504887" cy="846950"/>
              <a:chOff x="0" y="0"/>
              <a:chExt cx="3504885" cy="846948"/>
            </a:xfrm>
          </p:grpSpPr>
          <p:sp>
            <p:nvSpPr>
              <p:cNvPr id="862" name="Shape 862"/>
              <p:cNvSpPr/>
              <p:nvPr/>
            </p:nvSpPr>
            <p:spPr>
              <a:xfrm>
                <a:off x="0" y="0"/>
                <a:ext cx="3504886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referensvärde</a:t>
                </a:r>
              </a:p>
            </p:txBody>
          </p:sp>
          <p:sp>
            <p:nvSpPr>
              <p:cNvPr id="863" name="Shape 863"/>
              <p:cNvSpPr/>
              <p:nvPr/>
            </p:nvSpPr>
            <p:spPr>
              <a:xfrm flipV="1">
                <a:off x="1200170" y="356477"/>
                <a:ext cx="1325719" cy="490472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miter lim="400000"/>
                <a:headEnd type="oval" w="med" len="med"/>
                <a:tailEnd type="triangle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865" name="Shape 865"/>
            <p:cNvSpPr/>
            <p:nvPr/>
          </p:nvSpPr>
          <p:spPr>
            <a:xfrm>
              <a:off x="1848389" y="1085661"/>
              <a:ext cx="986896" cy="645518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66" name="Shape 866"/>
            <p:cNvSpPr/>
            <p:nvPr/>
          </p:nvSpPr>
          <p:spPr>
            <a:xfrm>
              <a:off x="0" y="1314417"/>
              <a:ext cx="1136770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temp</a:t>
              </a:r>
            </a:p>
          </p:txBody>
        </p:sp>
        <p:sp>
          <p:nvSpPr>
            <p:cNvPr id="867" name="Shape 867"/>
            <p:cNvSpPr/>
            <p:nvPr/>
          </p:nvSpPr>
          <p:spPr>
            <a:xfrm>
              <a:off x="0" y="894543"/>
              <a:ext cx="1136770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</p:grpSp>
      <p:grpSp>
        <p:nvGrpSpPr>
          <p:cNvPr id="903" name="Group 903"/>
          <p:cNvGrpSpPr/>
          <p:nvPr/>
        </p:nvGrpSpPr>
        <p:grpSpPr>
          <a:xfrm>
            <a:off x="814313" y="6865627"/>
            <a:ext cx="11367708" cy="1924018"/>
            <a:chOff x="0" y="0"/>
            <a:chExt cx="11367706" cy="1924017"/>
          </a:xfrm>
        </p:grpSpPr>
        <p:grpSp>
          <p:nvGrpSpPr>
            <p:cNvPr id="875" name="Group 875"/>
            <p:cNvGrpSpPr/>
            <p:nvPr/>
          </p:nvGrpSpPr>
          <p:grpSpPr>
            <a:xfrm>
              <a:off x="0" y="658576"/>
              <a:ext cx="11367707" cy="1265442"/>
              <a:chOff x="0" y="0"/>
              <a:chExt cx="11367706" cy="1265440"/>
            </a:xfrm>
          </p:grpSpPr>
          <p:grpSp>
            <p:nvGrpSpPr>
              <p:cNvPr id="871" name="Group 871"/>
              <p:cNvGrpSpPr/>
              <p:nvPr/>
            </p:nvGrpSpPr>
            <p:grpSpPr>
              <a:xfrm>
                <a:off x="1117963" y="0"/>
                <a:ext cx="3504887" cy="846949"/>
                <a:chOff x="0" y="0"/>
                <a:chExt cx="3504885" cy="846948"/>
              </a:xfrm>
            </p:grpSpPr>
            <p:sp>
              <p:nvSpPr>
                <p:cNvPr id="869" name="Shape 869"/>
                <p:cNvSpPr/>
                <p:nvPr/>
              </p:nvSpPr>
              <p:spPr>
                <a:xfrm>
                  <a:off x="0" y="0"/>
                  <a:ext cx="3504886" cy="50800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0" tIns="0" rIns="0" bIns="0" numCol="1" anchor="t">
                  <a:spAutoFit/>
                </a:bodyPr>
                <a:lstStyle>
                  <a:lvl1pPr algn="l">
                    <a:defRPr sz="2800">
                      <a:latin typeface="Gill Sans"/>
                      <a:ea typeface="Gill Sans"/>
                      <a:cs typeface="Gill Sans"/>
                      <a:sym typeface="Gill Sans"/>
                    </a:defRPr>
                  </a:lvl1pPr>
                </a:lstStyle>
                <a:p>
                  <a:pPr lvl="0">
                    <a:defRPr sz="1800"/>
                  </a:pPr>
                  <a:r>
                    <a:rPr sz="2800"/>
                    <a:t>referensvärde</a:t>
                  </a:r>
                </a:p>
              </p:txBody>
            </p:sp>
            <p:sp>
              <p:nvSpPr>
                <p:cNvPr id="870" name="Shape 870"/>
                <p:cNvSpPr/>
                <p:nvPr/>
              </p:nvSpPr>
              <p:spPr>
                <a:xfrm flipV="1">
                  <a:off x="1200170" y="356477"/>
                  <a:ext cx="1325719" cy="490472"/>
                </a:xfrm>
                <a:prstGeom prst="line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miter lim="400000"/>
                  <a:headEnd type="oval" w="med" len="med"/>
                  <a:tailEnd type="triangle" w="med" len="med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</p:grpSp>
          <p:sp>
            <p:nvSpPr>
              <p:cNvPr id="872" name="Shape 872"/>
              <p:cNvSpPr/>
              <p:nvPr/>
            </p:nvSpPr>
            <p:spPr>
              <a:xfrm>
                <a:off x="1848389" y="528684"/>
                <a:ext cx="986896" cy="645518"/>
              </a:xfrm>
              <a:prstGeom prst="rect">
                <a:avLst/>
              </a:prstGeom>
              <a:noFill/>
              <a:ln w="50800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73" name="Shape 873"/>
              <p:cNvSpPr/>
              <p:nvPr/>
            </p:nvSpPr>
            <p:spPr>
              <a:xfrm>
                <a:off x="0" y="757440"/>
                <a:ext cx="1136770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namn: </a:t>
                </a:r>
                <a:r>
                  <a:rPr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temp</a:t>
                </a:r>
              </a:p>
            </p:txBody>
          </p:sp>
          <p:sp>
            <p:nvSpPr>
              <p:cNvPr id="874" name="Shape 874"/>
              <p:cNvSpPr/>
              <p:nvPr/>
            </p:nvSpPr>
            <p:spPr>
              <a:xfrm>
                <a:off x="0" y="337566"/>
                <a:ext cx="11367707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/>
              <a:p>
                <a:pPr lvl="0" algn="l">
                  <a:defRPr sz="1800"/>
                </a:pPr>
                <a:r>
                  <a:rPr sz="2800">
                    <a:latin typeface="Gill Sans"/>
                    <a:ea typeface="Gill Sans"/>
                    <a:cs typeface="Gill Sans"/>
                    <a:sym typeface="Gill Sans"/>
                  </a:rPr>
                  <a:t>typ: </a:t>
                </a:r>
                <a:r>
                  <a:rPr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rPr>
                  <a:t>int[]</a:t>
                </a:r>
              </a:p>
            </p:txBody>
          </p:sp>
        </p:grpSp>
        <p:sp>
          <p:nvSpPr>
            <p:cNvPr id="876" name="Shape 876"/>
            <p:cNvSpPr/>
            <p:nvPr/>
          </p:nvSpPr>
          <p:spPr>
            <a:xfrm>
              <a:off x="1066046" y="0"/>
              <a:ext cx="6983586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365C0"/>
                  </a:solidFill>
                </a:rPr>
                <a:t>Efter:</a:t>
              </a:r>
            </a:p>
          </p:txBody>
        </p:sp>
        <p:sp>
          <p:nvSpPr>
            <p:cNvPr id="877" name="Shape 877"/>
            <p:cNvSpPr/>
            <p:nvPr/>
          </p:nvSpPr>
          <p:spPr>
            <a:xfrm>
              <a:off x="3911664" y="885218"/>
              <a:ext cx="463427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12</a:t>
              </a:r>
            </a:p>
          </p:txBody>
        </p:sp>
        <p:sp>
          <p:nvSpPr>
            <p:cNvPr id="878" name="Shape 878"/>
            <p:cNvSpPr/>
            <p:nvPr/>
          </p:nvSpPr>
          <p:spPr>
            <a:xfrm>
              <a:off x="4775264" y="885218"/>
              <a:ext cx="463427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14</a:t>
              </a:r>
            </a:p>
          </p:txBody>
        </p:sp>
        <p:sp>
          <p:nvSpPr>
            <p:cNvPr id="879" name="Shape 879"/>
            <p:cNvSpPr/>
            <p:nvPr/>
          </p:nvSpPr>
          <p:spPr>
            <a:xfrm>
              <a:off x="5778564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6</a:t>
              </a:r>
            </a:p>
          </p:txBody>
        </p:sp>
        <p:sp>
          <p:nvSpPr>
            <p:cNvPr id="880" name="Shape 880"/>
            <p:cNvSpPr/>
            <p:nvPr/>
          </p:nvSpPr>
          <p:spPr>
            <a:xfrm>
              <a:off x="6565964" y="885218"/>
              <a:ext cx="463427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14</a:t>
              </a:r>
            </a:p>
          </p:txBody>
        </p:sp>
        <p:sp>
          <p:nvSpPr>
            <p:cNvPr id="881" name="Shape 881"/>
            <p:cNvSpPr/>
            <p:nvPr/>
          </p:nvSpPr>
          <p:spPr>
            <a:xfrm>
              <a:off x="7556563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2</a:t>
              </a:r>
            </a:p>
          </p:txBody>
        </p:sp>
        <p:sp>
          <p:nvSpPr>
            <p:cNvPr id="882" name="Shape 882"/>
            <p:cNvSpPr/>
            <p:nvPr/>
          </p:nvSpPr>
          <p:spPr>
            <a:xfrm>
              <a:off x="8331263" y="885218"/>
              <a:ext cx="463427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14</a:t>
              </a:r>
            </a:p>
          </p:txBody>
        </p:sp>
        <p:sp>
          <p:nvSpPr>
            <p:cNvPr id="883" name="Shape 883"/>
            <p:cNvSpPr/>
            <p:nvPr/>
          </p:nvSpPr>
          <p:spPr>
            <a:xfrm>
              <a:off x="9334563" y="885218"/>
              <a:ext cx="288864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4</a:t>
              </a:r>
            </a:p>
          </p:txBody>
        </p:sp>
        <p:sp>
          <p:nvSpPr>
            <p:cNvPr id="884" name="Shape 884"/>
            <p:cNvSpPr/>
            <p:nvPr/>
          </p:nvSpPr>
          <p:spPr>
            <a:xfrm>
              <a:off x="10083863" y="885218"/>
              <a:ext cx="463427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18</a:t>
              </a:r>
            </a:p>
          </p:txBody>
        </p:sp>
        <p:grpSp>
          <p:nvGrpSpPr>
            <p:cNvPr id="902" name="Group 902"/>
            <p:cNvGrpSpPr/>
            <p:nvPr/>
          </p:nvGrpSpPr>
          <p:grpSpPr>
            <a:xfrm>
              <a:off x="3719587" y="101600"/>
              <a:ext cx="7018867" cy="1367743"/>
              <a:chOff x="0" y="0"/>
              <a:chExt cx="7018866" cy="1367742"/>
            </a:xfrm>
          </p:grpSpPr>
          <p:sp>
            <p:nvSpPr>
              <p:cNvPr id="885" name="Shape 885"/>
              <p:cNvSpPr/>
              <p:nvPr/>
            </p:nvSpPr>
            <p:spPr>
              <a:xfrm>
                <a:off x="17640" y="0"/>
                <a:ext cx="586094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0</a:t>
                </a:r>
              </a:p>
            </p:txBody>
          </p:sp>
          <p:grpSp>
            <p:nvGrpSpPr>
              <p:cNvPr id="894" name="Group 894"/>
              <p:cNvGrpSpPr/>
              <p:nvPr/>
            </p:nvGrpSpPr>
            <p:grpSpPr>
              <a:xfrm>
                <a:off x="0" y="534238"/>
                <a:ext cx="7018867" cy="833505"/>
                <a:chOff x="0" y="0"/>
                <a:chExt cx="7018866" cy="833503"/>
              </a:xfrm>
            </p:grpSpPr>
            <p:sp>
              <p:nvSpPr>
                <p:cNvPr id="886" name="Shape 886"/>
                <p:cNvSpPr/>
                <p:nvPr/>
              </p:nvSpPr>
              <p:spPr>
                <a:xfrm>
                  <a:off x="0" y="0"/>
                  <a:ext cx="7018867" cy="833504"/>
                </a:xfrm>
                <a:prstGeom prst="rect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887" name="Shape 887"/>
                <p:cNvSpPr/>
                <p:nvPr/>
              </p:nvSpPr>
              <p:spPr>
                <a:xfrm flipV="1">
                  <a:off x="842433" y="4995"/>
                  <a:ext cx="1" cy="812551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88" name="Shape 888"/>
                <p:cNvSpPr/>
                <p:nvPr/>
              </p:nvSpPr>
              <p:spPr>
                <a:xfrm flipV="1">
                  <a:off x="1731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89" name="Shape 889"/>
                <p:cNvSpPr/>
                <p:nvPr/>
              </p:nvSpPr>
              <p:spPr>
                <a:xfrm flipV="1">
                  <a:off x="2620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90" name="Shape 890"/>
                <p:cNvSpPr/>
                <p:nvPr/>
              </p:nvSpPr>
              <p:spPr>
                <a:xfrm flipV="1">
                  <a:off x="3509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91" name="Shape 891"/>
                <p:cNvSpPr/>
                <p:nvPr/>
              </p:nvSpPr>
              <p:spPr>
                <a:xfrm flipV="1">
                  <a:off x="4398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92" name="Shape 892"/>
                <p:cNvSpPr/>
                <p:nvPr/>
              </p:nvSpPr>
              <p:spPr>
                <a:xfrm flipV="1">
                  <a:off x="5287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893" name="Shape 893"/>
                <p:cNvSpPr/>
                <p:nvPr/>
              </p:nvSpPr>
              <p:spPr>
                <a:xfrm flipV="1">
                  <a:off x="6176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</p:grpSp>
          <p:sp>
            <p:nvSpPr>
              <p:cNvPr id="895" name="Shape 895"/>
              <p:cNvSpPr/>
              <p:nvPr/>
            </p:nvSpPr>
            <p:spPr>
              <a:xfrm>
                <a:off x="906640" y="0"/>
                <a:ext cx="586093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1</a:t>
                </a:r>
              </a:p>
            </p:txBody>
          </p:sp>
          <p:sp>
            <p:nvSpPr>
              <p:cNvPr id="896" name="Shape 896"/>
              <p:cNvSpPr/>
              <p:nvPr/>
            </p:nvSpPr>
            <p:spPr>
              <a:xfrm>
                <a:off x="1795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2</a:t>
                </a:r>
              </a:p>
            </p:txBody>
          </p:sp>
          <p:sp>
            <p:nvSpPr>
              <p:cNvPr id="897" name="Shape 897"/>
              <p:cNvSpPr/>
              <p:nvPr/>
            </p:nvSpPr>
            <p:spPr>
              <a:xfrm>
                <a:off x="2684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3</a:t>
                </a:r>
              </a:p>
            </p:txBody>
          </p:sp>
          <p:sp>
            <p:nvSpPr>
              <p:cNvPr id="898" name="Shape 898"/>
              <p:cNvSpPr/>
              <p:nvPr/>
            </p:nvSpPr>
            <p:spPr>
              <a:xfrm>
                <a:off x="3573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4</a:t>
                </a:r>
              </a:p>
            </p:txBody>
          </p:sp>
          <p:sp>
            <p:nvSpPr>
              <p:cNvPr id="899" name="Shape 899"/>
              <p:cNvSpPr/>
              <p:nvPr/>
            </p:nvSpPr>
            <p:spPr>
              <a:xfrm>
                <a:off x="4462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5</a:t>
                </a:r>
              </a:p>
            </p:txBody>
          </p:sp>
          <p:sp>
            <p:nvSpPr>
              <p:cNvPr id="900" name="Shape 900"/>
              <p:cNvSpPr/>
              <p:nvPr/>
            </p:nvSpPr>
            <p:spPr>
              <a:xfrm>
                <a:off x="5351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6</a:t>
                </a:r>
              </a:p>
            </p:txBody>
          </p:sp>
          <p:sp>
            <p:nvSpPr>
              <p:cNvPr id="901" name="Shape 901"/>
              <p:cNvSpPr/>
              <p:nvPr/>
            </p:nvSpPr>
            <p:spPr>
              <a:xfrm>
                <a:off x="6240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7</a:t>
                </a:r>
              </a:p>
            </p:txBody>
          </p:sp>
        </p:grpSp>
      </p:grpSp>
      <p:grpSp>
        <p:nvGrpSpPr>
          <p:cNvPr id="906" name="Group 906"/>
          <p:cNvGrpSpPr/>
          <p:nvPr/>
        </p:nvGrpSpPr>
        <p:grpSpPr>
          <a:xfrm>
            <a:off x="1880359" y="4706627"/>
            <a:ext cx="8145779" cy="2211230"/>
            <a:chOff x="0" y="0"/>
            <a:chExt cx="8145777" cy="2211228"/>
          </a:xfrm>
        </p:grpSpPr>
        <p:sp>
          <p:nvSpPr>
            <p:cNvPr id="904" name="Shape 904"/>
            <p:cNvSpPr/>
            <p:nvPr/>
          </p:nvSpPr>
          <p:spPr>
            <a:xfrm>
              <a:off x="1398084" y="690688"/>
              <a:ext cx="6747694" cy="152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for(int i = 0; i &lt; temp.length; i++){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  temp[i] = 2*temp[i];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}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 </a:t>
              </a:r>
            </a:p>
          </p:txBody>
        </p:sp>
        <p:sp>
          <p:nvSpPr>
            <p:cNvPr id="905" name="Shape 905"/>
            <p:cNvSpPr/>
            <p:nvPr/>
          </p:nvSpPr>
          <p:spPr>
            <a:xfrm>
              <a:off x="0" y="0"/>
              <a:ext cx="6983586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365C0"/>
                  </a:solidFill>
                </a:rPr>
                <a:t>Uppdatering av alla fältvärden:</a:t>
              </a:r>
            </a:p>
          </p:txBody>
        </p:sp>
      </p:grpSp>
      <p:sp>
        <p:nvSpPr>
          <p:cNvPr id="907" name="Shape 907"/>
          <p:cNvSpPr/>
          <p:nvPr/>
        </p:nvSpPr>
        <p:spPr>
          <a:xfrm>
            <a:off x="7555731" y="4296832"/>
            <a:ext cx="5040710" cy="11096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136" y="0"/>
                </a:moveTo>
                <a:cubicBezTo>
                  <a:pt x="3986" y="0"/>
                  <a:pt x="3864" y="553"/>
                  <a:pt x="3864" y="1236"/>
                </a:cubicBezTo>
                <a:lnTo>
                  <a:pt x="3864" y="9487"/>
                </a:lnTo>
                <a:lnTo>
                  <a:pt x="0" y="21600"/>
                </a:lnTo>
                <a:lnTo>
                  <a:pt x="4631" y="12353"/>
                </a:lnTo>
                <a:lnTo>
                  <a:pt x="21328" y="12353"/>
                </a:lnTo>
                <a:cubicBezTo>
                  <a:pt x="21478" y="12353"/>
                  <a:pt x="21600" y="11799"/>
                  <a:pt x="21600" y="11117"/>
                </a:cubicBezTo>
                <a:lnTo>
                  <a:pt x="21600" y="1236"/>
                </a:lnTo>
                <a:cubicBezTo>
                  <a:pt x="21600" y="553"/>
                  <a:pt x="21478" y="0"/>
                  <a:pt x="21328" y="0"/>
                </a:cubicBezTo>
                <a:lnTo>
                  <a:pt x="4136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fältet längd, går ej att ändra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06" grpId="1"/>
      <p:bldP build="whole" bldLvl="1" animBg="1" rev="0" advAuto="0" spid="907" grpId="3"/>
      <p:bldP build="whole" bldLvl="1" animBg="1" rev="0" advAuto="0" spid="903" grpId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Shape 90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Läsning av fältvärden</a:t>
            </a:r>
          </a:p>
        </p:txBody>
      </p:sp>
      <p:sp>
        <p:nvSpPr>
          <p:cNvPr id="910" name="Shape 910"/>
          <p:cNvSpPr/>
          <p:nvPr/>
        </p:nvSpPr>
        <p:spPr>
          <a:xfrm>
            <a:off x="4814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6</a:t>
            </a:r>
          </a:p>
        </p:txBody>
      </p:sp>
      <p:sp>
        <p:nvSpPr>
          <p:cNvPr id="911" name="Shape 911"/>
          <p:cNvSpPr/>
          <p:nvPr/>
        </p:nvSpPr>
        <p:spPr>
          <a:xfrm>
            <a:off x="5703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7</a:t>
            </a:r>
          </a:p>
        </p:txBody>
      </p:sp>
      <p:sp>
        <p:nvSpPr>
          <p:cNvPr id="912" name="Shape 912"/>
          <p:cNvSpPr/>
          <p:nvPr/>
        </p:nvSpPr>
        <p:spPr>
          <a:xfrm>
            <a:off x="6592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3</a:t>
            </a:r>
          </a:p>
        </p:txBody>
      </p:sp>
      <p:sp>
        <p:nvSpPr>
          <p:cNvPr id="913" name="Shape 913"/>
          <p:cNvSpPr/>
          <p:nvPr/>
        </p:nvSpPr>
        <p:spPr>
          <a:xfrm>
            <a:off x="7481877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7</a:t>
            </a:r>
          </a:p>
        </p:txBody>
      </p:sp>
      <p:sp>
        <p:nvSpPr>
          <p:cNvPr id="914" name="Shape 914"/>
          <p:cNvSpPr/>
          <p:nvPr/>
        </p:nvSpPr>
        <p:spPr>
          <a:xfrm>
            <a:off x="83708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1</a:t>
            </a:r>
          </a:p>
        </p:txBody>
      </p:sp>
      <p:sp>
        <p:nvSpPr>
          <p:cNvPr id="915" name="Shape 915"/>
          <p:cNvSpPr/>
          <p:nvPr/>
        </p:nvSpPr>
        <p:spPr>
          <a:xfrm>
            <a:off x="92598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7</a:t>
            </a:r>
          </a:p>
        </p:txBody>
      </p:sp>
      <p:sp>
        <p:nvSpPr>
          <p:cNvPr id="916" name="Shape 916"/>
          <p:cNvSpPr/>
          <p:nvPr/>
        </p:nvSpPr>
        <p:spPr>
          <a:xfrm>
            <a:off x="10148876" y="3051846"/>
            <a:ext cx="28886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2</a:t>
            </a:r>
          </a:p>
        </p:txBody>
      </p:sp>
      <p:grpSp>
        <p:nvGrpSpPr>
          <p:cNvPr id="941" name="Group 941"/>
          <p:cNvGrpSpPr/>
          <p:nvPr/>
        </p:nvGrpSpPr>
        <p:grpSpPr>
          <a:xfrm>
            <a:off x="814313" y="2268227"/>
            <a:ext cx="11367708" cy="1822418"/>
            <a:chOff x="0" y="0"/>
            <a:chExt cx="11367706" cy="1822417"/>
          </a:xfrm>
        </p:grpSpPr>
        <p:grpSp>
          <p:nvGrpSpPr>
            <p:cNvPr id="934" name="Group 934"/>
            <p:cNvGrpSpPr/>
            <p:nvPr/>
          </p:nvGrpSpPr>
          <p:grpSpPr>
            <a:xfrm>
              <a:off x="3719587" y="0"/>
              <a:ext cx="7018867" cy="1367743"/>
              <a:chOff x="0" y="0"/>
              <a:chExt cx="7018866" cy="1367742"/>
            </a:xfrm>
          </p:grpSpPr>
          <p:sp>
            <p:nvSpPr>
              <p:cNvPr id="917" name="Shape 917"/>
              <p:cNvSpPr/>
              <p:nvPr/>
            </p:nvSpPr>
            <p:spPr>
              <a:xfrm>
                <a:off x="17640" y="0"/>
                <a:ext cx="586094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0</a:t>
                </a:r>
              </a:p>
            </p:txBody>
          </p:sp>
          <p:grpSp>
            <p:nvGrpSpPr>
              <p:cNvPr id="926" name="Group 926"/>
              <p:cNvGrpSpPr/>
              <p:nvPr/>
            </p:nvGrpSpPr>
            <p:grpSpPr>
              <a:xfrm>
                <a:off x="0" y="534238"/>
                <a:ext cx="7018867" cy="833505"/>
                <a:chOff x="0" y="0"/>
                <a:chExt cx="7018866" cy="833503"/>
              </a:xfrm>
            </p:grpSpPr>
            <p:sp>
              <p:nvSpPr>
                <p:cNvPr id="918" name="Shape 918"/>
                <p:cNvSpPr/>
                <p:nvPr/>
              </p:nvSpPr>
              <p:spPr>
                <a:xfrm>
                  <a:off x="0" y="0"/>
                  <a:ext cx="7018867" cy="833504"/>
                </a:xfrm>
                <a:prstGeom prst="rect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919" name="Shape 919"/>
                <p:cNvSpPr/>
                <p:nvPr/>
              </p:nvSpPr>
              <p:spPr>
                <a:xfrm flipV="1">
                  <a:off x="842433" y="4995"/>
                  <a:ext cx="1" cy="812551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920" name="Shape 920"/>
                <p:cNvSpPr/>
                <p:nvPr/>
              </p:nvSpPr>
              <p:spPr>
                <a:xfrm flipV="1">
                  <a:off x="1731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921" name="Shape 921"/>
                <p:cNvSpPr/>
                <p:nvPr/>
              </p:nvSpPr>
              <p:spPr>
                <a:xfrm flipV="1">
                  <a:off x="2620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922" name="Shape 922"/>
                <p:cNvSpPr/>
                <p:nvPr/>
              </p:nvSpPr>
              <p:spPr>
                <a:xfrm flipV="1">
                  <a:off x="3509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923" name="Shape 923"/>
                <p:cNvSpPr/>
                <p:nvPr/>
              </p:nvSpPr>
              <p:spPr>
                <a:xfrm flipV="1">
                  <a:off x="4398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924" name="Shape 924"/>
                <p:cNvSpPr/>
                <p:nvPr/>
              </p:nvSpPr>
              <p:spPr>
                <a:xfrm flipV="1">
                  <a:off x="5287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  <p:sp>
              <p:nvSpPr>
                <p:cNvPr id="925" name="Shape 925"/>
                <p:cNvSpPr/>
                <p:nvPr/>
              </p:nvSpPr>
              <p:spPr>
                <a:xfrm flipV="1">
                  <a:off x="6176433" y="4996"/>
                  <a:ext cx="1" cy="812550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2400"/>
                  </a:pPr>
                </a:p>
              </p:txBody>
            </p:sp>
          </p:grpSp>
          <p:sp>
            <p:nvSpPr>
              <p:cNvPr id="927" name="Shape 927"/>
              <p:cNvSpPr/>
              <p:nvPr/>
            </p:nvSpPr>
            <p:spPr>
              <a:xfrm>
                <a:off x="906640" y="0"/>
                <a:ext cx="586093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1</a:t>
                </a:r>
              </a:p>
            </p:txBody>
          </p:sp>
          <p:sp>
            <p:nvSpPr>
              <p:cNvPr id="928" name="Shape 928"/>
              <p:cNvSpPr/>
              <p:nvPr/>
            </p:nvSpPr>
            <p:spPr>
              <a:xfrm>
                <a:off x="1795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2</a:t>
                </a:r>
              </a:p>
            </p:txBody>
          </p:sp>
          <p:sp>
            <p:nvSpPr>
              <p:cNvPr id="929" name="Shape 929"/>
              <p:cNvSpPr/>
              <p:nvPr/>
            </p:nvSpPr>
            <p:spPr>
              <a:xfrm>
                <a:off x="2684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3</a:t>
                </a:r>
              </a:p>
            </p:txBody>
          </p:sp>
          <p:sp>
            <p:nvSpPr>
              <p:cNvPr id="930" name="Shape 930"/>
              <p:cNvSpPr/>
              <p:nvPr/>
            </p:nvSpPr>
            <p:spPr>
              <a:xfrm>
                <a:off x="3573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4</a:t>
                </a:r>
              </a:p>
            </p:txBody>
          </p:sp>
          <p:sp>
            <p:nvSpPr>
              <p:cNvPr id="931" name="Shape 931"/>
              <p:cNvSpPr/>
              <p:nvPr/>
            </p:nvSpPr>
            <p:spPr>
              <a:xfrm>
                <a:off x="4462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5</a:t>
                </a:r>
              </a:p>
            </p:txBody>
          </p:sp>
          <p:sp>
            <p:nvSpPr>
              <p:cNvPr id="932" name="Shape 932"/>
              <p:cNvSpPr/>
              <p:nvPr/>
            </p:nvSpPr>
            <p:spPr>
              <a:xfrm>
                <a:off x="5351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6</a:t>
                </a:r>
              </a:p>
            </p:txBody>
          </p:sp>
          <p:sp>
            <p:nvSpPr>
              <p:cNvPr id="933" name="Shape 933"/>
              <p:cNvSpPr/>
              <p:nvPr/>
            </p:nvSpPr>
            <p:spPr>
              <a:xfrm>
                <a:off x="6240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7</a:t>
                </a:r>
              </a:p>
            </p:txBody>
          </p:sp>
        </p:grpSp>
        <p:grpSp>
          <p:nvGrpSpPr>
            <p:cNvPr id="937" name="Group 937"/>
            <p:cNvGrpSpPr/>
            <p:nvPr/>
          </p:nvGrpSpPr>
          <p:grpSpPr>
            <a:xfrm>
              <a:off x="1117963" y="556976"/>
              <a:ext cx="3504887" cy="846950"/>
              <a:chOff x="0" y="0"/>
              <a:chExt cx="3504885" cy="846948"/>
            </a:xfrm>
          </p:grpSpPr>
          <p:sp>
            <p:nvSpPr>
              <p:cNvPr id="935" name="Shape 935"/>
              <p:cNvSpPr/>
              <p:nvPr/>
            </p:nvSpPr>
            <p:spPr>
              <a:xfrm>
                <a:off x="0" y="0"/>
                <a:ext cx="3504886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referensvärde</a:t>
                </a:r>
              </a:p>
            </p:txBody>
          </p:sp>
          <p:sp>
            <p:nvSpPr>
              <p:cNvPr id="936" name="Shape 936"/>
              <p:cNvSpPr/>
              <p:nvPr/>
            </p:nvSpPr>
            <p:spPr>
              <a:xfrm flipV="1">
                <a:off x="1200170" y="356477"/>
                <a:ext cx="1325719" cy="490472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miter lim="400000"/>
                <a:headEnd type="oval" w="med" len="med"/>
                <a:tailEnd type="triangle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938" name="Shape 938"/>
            <p:cNvSpPr/>
            <p:nvPr/>
          </p:nvSpPr>
          <p:spPr>
            <a:xfrm>
              <a:off x="1848389" y="1085661"/>
              <a:ext cx="986896" cy="645518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39" name="Shape 939"/>
            <p:cNvSpPr/>
            <p:nvPr/>
          </p:nvSpPr>
          <p:spPr>
            <a:xfrm>
              <a:off x="0" y="1314417"/>
              <a:ext cx="1136770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temp</a:t>
              </a:r>
            </a:p>
          </p:txBody>
        </p:sp>
        <p:sp>
          <p:nvSpPr>
            <p:cNvPr id="940" name="Shape 940"/>
            <p:cNvSpPr/>
            <p:nvPr/>
          </p:nvSpPr>
          <p:spPr>
            <a:xfrm>
              <a:off x="0" y="894543"/>
              <a:ext cx="1136770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</p:grpSp>
      <p:sp>
        <p:nvSpPr>
          <p:cNvPr id="942" name="Shape 942"/>
          <p:cNvSpPr/>
          <p:nvPr/>
        </p:nvSpPr>
        <p:spPr>
          <a:xfrm>
            <a:off x="3278444" y="6159316"/>
            <a:ext cx="2907308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int n = temp[3];</a:t>
            </a:r>
          </a:p>
        </p:txBody>
      </p:sp>
      <p:sp>
        <p:nvSpPr>
          <p:cNvPr id="943" name="Shape 943"/>
          <p:cNvSpPr/>
          <p:nvPr/>
        </p:nvSpPr>
        <p:spPr>
          <a:xfrm>
            <a:off x="1880359" y="5468627"/>
            <a:ext cx="698358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365C0"/>
                </a:solidFill>
              </a:rPr>
              <a:t>Läsning av ett fältvärde:</a:t>
            </a:r>
          </a:p>
        </p:txBody>
      </p:sp>
      <p:sp>
        <p:nvSpPr>
          <p:cNvPr id="944" name="Shape 944"/>
          <p:cNvSpPr/>
          <p:nvPr/>
        </p:nvSpPr>
        <p:spPr>
          <a:xfrm flipH="1" flipV="1">
            <a:off x="7578039" y="3826868"/>
            <a:ext cx="439838" cy="1023779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945" name="Shape 945"/>
          <p:cNvSpPr/>
          <p:nvPr/>
        </p:nvSpPr>
        <p:spPr>
          <a:xfrm>
            <a:off x="8241441" y="4641623"/>
            <a:ext cx="113677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rPr>
              <a:t>temp</a:t>
            </a:r>
            <a:r>
              <a: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rPr>
              <a:t>[3]</a:t>
            </a:r>
          </a:p>
        </p:txBody>
      </p:sp>
      <p:sp>
        <p:nvSpPr>
          <p:cNvPr id="946" name="Shape 946"/>
          <p:cNvSpPr/>
          <p:nvPr/>
        </p:nvSpPr>
        <p:spPr>
          <a:xfrm>
            <a:off x="6262646" y="6030310"/>
            <a:ext cx="3698082" cy="6346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899" y="0"/>
                </a:moveTo>
                <a:cubicBezTo>
                  <a:pt x="3694" y="0"/>
                  <a:pt x="3528" y="968"/>
                  <a:pt x="3528" y="2161"/>
                </a:cubicBezTo>
                <a:lnTo>
                  <a:pt x="3528" y="7767"/>
                </a:lnTo>
                <a:lnTo>
                  <a:pt x="0" y="11144"/>
                </a:lnTo>
                <a:lnTo>
                  <a:pt x="3528" y="14522"/>
                </a:lnTo>
                <a:lnTo>
                  <a:pt x="3528" y="19439"/>
                </a:lnTo>
                <a:cubicBezTo>
                  <a:pt x="3528" y="20632"/>
                  <a:pt x="3694" y="21600"/>
                  <a:pt x="3899" y="21600"/>
                </a:cubicBezTo>
                <a:lnTo>
                  <a:pt x="21229" y="21600"/>
                </a:lnTo>
                <a:cubicBezTo>
                  <a:pt x="21434" y="21600"/>
                  <a:pt x="21600" y="20632"/>
                  <a:pt x="21600" y="19439"/>
                </a:cubicBezTo>
                <a:lnTo>
                  <a:pt x="21600" y="2161"/>
                </a:lnTo>
                <a:cubicBezTo>
                  <a:pt x="21600" y="968"/>
                  <a:pt x="21434" y="0"/>
                  <a:pt x="21229" y="0"/>
                </a:cubicBezTo>
                <a:lnTo>
                  <a:pt x="3899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ändrar inte fältet</a:t>
            </a:r>
          </a:p>
        </p:txBody>
      </p:sp>
      <p:sp>
        <p:nvSpPr>
          <p:cNvPr id="947" name="Shape 947"/>
          <p:cNvSpPr/>
          <p:nvPr/>
        </p:nvSpPr>
        <p:spPr>
          <a:xfrm>
            <a:off x="1541156" y="6592493"/>
            <a:ext cx="3094039" cy="97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009" y="0"/>
                </a:moveTo>
                <a:lnTo>
                  <a:pt x="17317" y="7554"/>
                </a:lnTo>
                <a:lnTo>
                  <a:pt x="443" y="7554"/>
                </a:lnTo>
                <a:cubicBezTo>
                  <a:pt x="198" y="7554"/>
                  <a:pt x="0" y="8184"/>
                  <a:pt x="0" y="8960"/>
                </a:cubicBezTo>
                <a:lnTo>
                  <a:pt x="0" y="20195"/>
                </a:lnTo>
                <a:cubicBezTo>
                  <a:pt x="0" y="20971"/>
                  <a:pt x="198" y="21600"/>
                  <a:pt x="443" y="21600"/>
                </a:cubicBezTo>
                <a:lnTo>
                  <a:pt x="21157" y="21600"/>
                </a:lnTo>
                <a:cubicBezTo>
                  <a:pt x="21402" y="21600"/>
                  <a:pt x="21600" y="20971"/>
                  <a:pt x="21600" y="20195"/>
                </a:cubicBezTo>
                <a:lnTo>
                  <a:pt x="21600" y="8960"/>
                </a:lnTo>
                <a:cubicBezTo>
                  <a:pt x="21600" y="8184"/>
                  <a:pt x="21402" y="7554"/>
                  <a:pt x="21157" y="7554"/>
                </a:cubicBezTo>
                <a:lnTo>
                  <a:pt x="18702" y="7554"/>
                </a:lnTo>
                <a:lnTo>
                  <a:pt x="18009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n </a:t>
            </a:r>
            <a:r>
              <a:rPr sz="2400">
                <a:solidFill>
                  <a:srgbClr val="FFFFFF"/>
                </a:solidFill>
              </a:rPr>
              <a:t>får värdet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7</a:t>
            </a:r>
          </a:p>
        </p:txBody>
      </p:sp>
      <p:sp>
        <p:nvSpPr>
          <p:cNvPr id="948" name="Shape 948"/>
          <p:cNvSpPr/>
          <p:nvPr/>
        </p:nvSpPr>
        <p:spPr>
          <a:xfrm>
            <a:off x="4955381" y="6601224"/>
            <a:ext cx="3094038" cy="9671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253" y="0"/>
                </a:moveTo>
                <a:lnTo>
                  <a:pt x="4560" y="7427"/>
                </a:lnTo>
                <a:lnTo>
                  <a:pt x="443" y="7427"/>
                </a:lnTo>
                <a:cubicBezTo>
                  <a:pt x="198" y="7427"/>
                  <a:pt x="0" y="8062"/>
                  <a:pt x="0" y="8846"/>
                </a:cubicBezTo>
                <a:lnTo>
                  <a:pt x="0" y="20182"/>
                </a:lnTo>
                <a:cubicBezTo>
                  <a:pt x="0" y="20965"/>
                  <a:pt x="198" y="21600"/>
                  <a:pt x="443" y="21600"/>
                </a:cubicBezTo>
                <a:lnTo>
                  <a:pt x="21157" y="21600"/>
                </a:lnTo>
                <a:cubicBezTo>
                  <a:pt x="21402" y="21600"/>
                  <a:pt x="21600" y="20965"/>
                  <a:pt x="21600" y="20182"/>
                </a:cubicBezTo>
                <a:lnTo>
                  <a:pt x="21600" y="8846"/>
                </a:lnTo>
                <a:cubicBezTo>
                  <a:pt x="21600" y="8062"/>
                  <a:pt x="21402" y="7427"/>
                  <a:pt x="21157" y="7427"/>
                </a:cubicBezTo>
                <a:lnTo>
                  <a:pt x="5946" y="7427"/>
                </a:lnTo>
                <a:lnTo>
                  <a:pt x="525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något heltalsuttryck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47" grpId="2"/>
      <p:bldP build="whole" bldLvl="1" animBg="1" rev="0" advAuto="0" spid="948" grpId="3"/>
      <p:bldP build="whole" bldLvl="1" animBg="1" rev="0" advAuto="0" spid="946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Shape 95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Bearbeta fältets värden</a:t>
            </a:r>
          </a:p>
        </p:txBody>
      </p:sp>
      <p:sp>
        <p:nvSpPr>
          <p:cNvPr id="951" name="Shape 951"/>
          <p:cNvSpPr/>
          <p:nvPr/>
        </p:nvSpPr>
        <p:spPr>
          <a:xfrm>
            <a:off x="2628156" y="5029965"/>
            <a:ext cx="8251181" cy="2048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for(int i = 0; i &lt; temp.length; i++)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här: kod som bearbeta enskilda fältvärden med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temp[i]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t.ex. har tilldelning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temp[i] =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…</a:t>
            </a:r>
            <a:r>
              <a:rPr i="1" sz="280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temp[i]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…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52" name="Shape 952"/>
          <p:cNvSpPr/>
          <p:nvPr/>
        </p:nvSpPr>
        <p:spPr>
          <a:xfrm>
            <a:off x="3265068" y="2474184"/>
            <a:ext cx="4478376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00882B"/>
                </a:solidFill>
              </a:rPr>
              <a:t>int[] temp = new temp[8];</a:t>
            </a:r>
          </a:p>
        </p:txBody>
      </p:sp>
      <p:sp>
        <p:nvSpPr>
          <p:cNvPr id="953" name="Shape 953"/>
          <p:cNvSpPr/>
          <p:nvPr/>
        </p:nvSpPr>
        <p:spPr>
          <a:xfrm>
            <a:off x="2168226" y="2361361"/>
            <a:ext cx="69835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Antag:</a:t>
            </a:r>
          </a:p>
        </p:txBody>
      </p:sp>
      <p:sp>
        <p:nvSpPr>
          <p:cNvPr id="954" name="Shape 954"/>
          <p:cNvSpPr/>
          <p:nvPr/>
        </p:nvSpPr>
        <p:spPr>
          <a:xfrm>
            <a:off x="2168226" y="4266361"/>
            <a:ext cx="698358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C82506"/>
                </a:solidFill>
              </a:rPr>
              <a:t>Mycket vanligt mönster:</a:t>
            </a:r>
          </a:p>
        </p:txBody>
      </p:sp>
    </p:spTree>
  </p:cSld>
  <p:clrMapOvr>
    <a:masterClrMapping/>
  </p:clrMapOvr>
  <p:transition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Shape 95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Vad gör denna loop?</a:t>
            </a:r>
          </a:p>
        </p:txBody>
      </p:sp>
      <p:sp>
        <p:nvSpPr>
          <p:cNvPr id="957" name="Shape 957"/>
          <p:cNvSpPr/>
          <p:nvPr/>
        </p:nvSpPr>
        <p:spPr>
          <a:xfrm>
            <a:off x="3104202" y="3524051"/>
            <a:ext cx="7096820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for (int i = 0; i &lt; temp.length; i++)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temp[i] =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58" name="Shape 958"/>
          <p:cNvSpPr/>
          <p:nvPr/>
        </p:nvSpPr>
        <p:spPr>
          <a:xfrm>
            <a:off x="3073537" y="6031535"/>
            <a:ext cx="698358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365C0"/>
                </a:solidFill>
              </a:rPr>
              <a:t>Den fyller fältet med ettor.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58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Shape 96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Vad gör denna loop?</a:t>
            </a:r>
          </a:p>
        </p:txBody>
      </p:sp>
      <p:sp>
        <p:nvSpPr>
          <p:cNvPr id="961" name="Shape 961"/>
          <p:cNvSpPr/>
          <p:nvPr/>
        </p:nvSpPr>
        <p:spPr>
          <a:xfrm>
            <a:off x="3104202" y="3778051"/>
            <a:ext cx="7096820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for (int i = 0; i &lt; temp.length; i++)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temp[i] = temp[i] * 2;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62" name="Shape 962"/>
          <p:cNvSpPr/>
          <p:nvPr/>
        </p:nvSpPr>
        <p:spPr>
          <a:xfrm>
            <a:off x="3073537" y="5777535"/>
            <a:ext cx="698358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365C0"/>
                </a:solidFill>
              </a:rPr>
              <a:t>Den multiplicerar alla element med 2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6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Metoder!</a:t>
            </a:r>
          </a:p>
        </p:txBody>
      </p:sp>
      <p:sp>
        <p:nvSpPr>
          <p:cNvPr id="59" name="Shape 59"/>
          <p:cNvSpPr/>
          <p:nvPr/>
        </p:nvSpPr>
        <p:spPr>
          <a:xfrm>
            <a:off x="1965844" y="1880689"/>
            <a:ext cx="9073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Metoder = funktioner i Java</a:t>
            </a:r>
          </a:p>
        </p:txBody>
      </p:sp>
      <p:sp>
        <p:nvSpPr>
          <p:cNvPr id="60" name="Shape 60"/>
          <p:cNvSpPr/>
          <p:nvPr/>
        </p:nvSpPr>
        <p:spPr>
          <a:xfrm>
            <a:off x="1931977" y="4065089"/>
            <a:ext cx="41900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Definition av en metod:</a:t>
            </a:r>
          </a:p>
        </p:txBody>
      </p:sp>
      <p:sp>
        <p:nvSpPr>
          <p:cNvPr id="61" name="Shape 61"/>
          <p:cNvSpPr/>
          <p:nvPr/>
        </p:nvSpPr>
        <p:spPr>
          <a:xfrm>
            <a:off x="2317541" y="4815030"/>
            <a:ext cx="8369718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public static double medel(int v1, int v2)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(v1+v2)/2.0;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// end medel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2" name="Shape 62"/>
          <p:cNvSpPr/>
          <p:nvPr/>
        </p:nvSpPr>
        <p:spPr>
          <a:xfrm>
            <a:off x="6311967" y="5420136"/>
            <a:ext cx="4176317" cy="674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5598" y="5670"/>
                </a:lnTo>
                <a:lnTo>
                  <a:pt x="5598" y="19566"/>
                </a:lnTo>
                <a:cubicBezTo>
                  <a:pt x="5598" y="20689"/>
                  <a:pt x="5745" y="21600"/>
                  <a:pt x="5926" y="21600"/>
                </a:cubicBezTo>
                <a:lnTo>
                  <a:pt x="21272" y="21600"/>
                </a:lnTo>
                <a:cubicBezTo>
                  <a:pt x="21453" y="21600"/>
                  <a:pt x="21600" y="20689"/>
                  <a:pt x="21600" y="19566"/>
                </a:cubicBezTo>
                <a:lnTo>
                  <a:pt x="21600" y="3305"/>
                </a:lnTo>
                <a:cubicBezTo>
                  <a:pt x="21600" y="2182"/>
                  <a:pt x="21453" y="1271"/>
                  <a:pt x="21272" y="1271"/>
                </a:cubicBezTo>
                <a:lnTo>
                  <a:pt x="11595" y="127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metodens kropp</a:t>
            </a:r>
          </a:p>
        </p:txBody>
      </p:sp>
    </p:spTree>
  </p:cSld>
  <p:clrMapOvr>
    <a:masterClrMapping/>
  </p:clrMapOvr>
  <p:transition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Shape 96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Vad gör denna loop?</a:t>
            </a:r>
          </a:p>
        </p:txBody>
      </p:sp>
      <p:sp>
        <p:nvSpPr>
          <p:cNvPr id="965" name="Shape 965"/>
          <p:cNvSpPr/>
          <p:nvPr/>
        </p:nvSpPr>
        <p:spPr>
          <a:xfrm>
            <a:off x="3104202" y="3270051"/>
            <a:ext cx="7096820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 antal = 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// i, j är vanliga namn på loop-index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for (int i = 0; i &lt; temp.length; i++)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if (temp[i] &lt; 10)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antal = antal + 1;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66" name="Shape 966"/>
          <p:cNvSpPr/>
          <p:nvPr/>
        </p:nvSpPr>
        <p:spPr>
          <a:xfrm>
            <a:off x="3073537" y="6793535"/>
            <a:ext cx="6983587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365C0"/>
                </a:solidFill>
              </a:rPr>
              <a:t>Den räknar hur många element &lt; 10</a:t>
            </a:r>
          </a:p>
        </p:txBody>
      </p:sp>
      <p:sp>
        <p:nvSpPr>
          <p:cNvPr id="967" name="Shape 967"/>
          <p:cNvSpPr/>
          <p:nvPr/>
        </p:nvSpPr>
        <p:spPr>
          <a:xfrm>
            <a:off x="3060445" y="5875480"/>
            <a:ext cx="7620510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// Här innehåller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antal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antalet element &lt;10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66" grpId="1"/>
      <p:bldP build="whole" bldLvl="1" animBg="1" rev="0" advAuto="0" spid="967" grpId="2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Shape 96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Uppgift</a:t>
            </a:r>
          </a:p>
        </p:txBody>
      </p:sp>
      <p:sp>
        <p:nvSpPr>
          <p:cNvPr id="970" name="Shape 970"/>
          <p:cNvSpPr/>
          <p:nvPr/>
        </p:nvSpPr>
        <p:spPr>
          <a:xfrm>
            <a:off x="2583093" y="2200494"/>
            <a:ext cx="69835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Summera innehållet i ett fält.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70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Shape 97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Fält och metoder</a:t>
            </a:r>
          </a:p>
        </p:txBody>
      </p:sp>
      <p:sp>
        <p:nvSpPr>
          <p:cNvPr id="973" name="Shape 973"/>
          <p:cNvSpPr/>
          <p:nvPr/>
        </p:nvSpPr>
        <p:spPr>
          <a:xfrm>
            <a:off x="2583093" y="2200494"/>
            <a:ext cx="69835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Summera innehållet i ett fält:</a:t>
            </a:r>
          </a:p>
        </p:txBody>
      </p:sp>
      <p:sp>
        <p:nvSpPr>
          <p:cNvPr id="974" name="Shape 974"/>
          <p:cNvSpPr/>
          <p:nvPr/>
        </p:nvSpPr>
        <p:spPr>
          <a:xfrm>
            <a:off x="3011068" y="3380118"/>
            <a:ext cx="7271384" cy="2257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int sum = 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for (int i = 0; i &lt; arr.length; i++)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sum = sum + arr[i];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System.out.println(sum);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74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Shape 97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Fält och metoder</a:t>
            </a:r>
          </a:p>
        </p:txBody>
      </p:sp>
      <p:sp>
        <p:nvSpPr>
          <p:cNvPr id="977" name="Shape 977"/>
          <p:cNvSpPr/>
          <p:nvPr/>
        </p:nvSpPr>
        <p:spPr>
          <a:xfrm>
            <a:off x="3011068" y="3380118"/>
            <a:ext cx="7271384" cy="2625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public static int sumArray(int[] arr) {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int sum = 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for (int i = 0; i &lt; arr.length; i++)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sum = sum + arr[i];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return sum;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978" name="Shape 978"/>
          <p:cNvSpPr/>
          <p:nvPr/>
        </p:nvSpPr>
        <p:spPr>
          <a:xfrm>
            <a:off x="2583093" y="2200494"/>
            <a:ext cx="698358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Summera innehållet i ett fält </a:t>
            </a: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i en metod</a:t>
            </a:r>
            <a:r>
              <a:rPr sz="2800">
                <a:latin typeface="Gill Sans"/>
                <a:ea typeface="Gill Sans"/>
                <a:cs typeface="Gill Sans"/>
                <a:sym typeface="Gill Sans"/>
              </a:rPr>
              <a:t>:</a:t>
            </a:r>
          </a:p>
        </p:txBody>
      </p:sp>
    </p:spTree>
  </p:cSld>
  <p:clrMapOvr>
    <a:masterClrMapping/>
  </p:clrMapOvr>
  <p:transition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Shape 98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Fält och metoder</a:t>
            </a:r>
          </a:p>
        </p:txBody>
      </p:sp>
      <p:sp>
        <p:nvSpPr>
          <p:cNvPr id="981" name="Shape 981"/>
          <p:cNvSpPr/>
          <p:nvPr/>
        </p:nvSpPr>
        <p:spPr>
          <a:xfrm>
            <a:off x="3011068" y="4269118"/>
            <a:ext cx="7620510" cy="2993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public static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fillArray(int size) {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int[] tmp = new int[size];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for (int i = 0; i&lt;tmp.length;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tmp[i] = i; // eller nåt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tmp;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82" name="Shape 982"/>
          <p:cNvSpPr/>
          <p:nvPr/>
        </p:nvSpPr>
        <p:spPr>
          <a:xfrm>
            <a:off x="2583093" y="2200494"/>
            <a:ext cx="69835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Skapa fält genom att anropa en metod…</a:t>
            </a:r>
          </a:p>
        </p:txBody>
      </p:sp>
      <p:sp>
        <p:nvSpPr>
          <p:cNvPr id="983" name="Shape 983"/>
          <p:cNvSpPr/>
          <p:nvPr/>
        </p:nvSpPr>
        <p:spPr>
          <a:xfrm>
            <a:off x="5783362" y="3094565"/>
            <a:ext cx="3761582" cy="1635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944" y="0"/>
                </a:moveTo>
                <a:cubicBezTo>
                  <a:pt x="7743" y="0"/>
                  <a:pt x="7580" y="375"/>
                  <a:pt x="7580" y="838"/>
                </a:cubicBezTo>
                <a:lnTo>
                  <a:pt x="7580" y="6472"/>
                </a:lnTo>
                <a:lnTo>
                  <a:pt x="0" y="21600"/>
                </a:lnTo>
                <a:lnTo>
                  <a:pt x="8457" y="8379"/>
                </a:lnTo>
                <a:lnTo>
                  <a:pt x="21235" y="8379"/>
                </a:lnTo>
                <a:cubicBezTo>
                  <a:pt x="21437" y="8379"/>
                  <a:pt x="21600" y="8004"/>
                  <a:pt x="21600" y="7541"/>
                </a:cubicBezTo>
                <a:lnTo>
                  <a:pt x="21600" y="838"/>
                </a:lnTo>
                <a:cubicBezTo>
                  <a:pt x="21600" y="375"/>
                  <a:pt x="21437" y="0"/>
                  <a:pt x="21235" y="0"/>
                </a:cubicBezTo>
                <a:lnTo>
                  <a:pt x="7944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skapar ett fält</a:t>
            </a:r>
          </a:p>
        </p:txBody>
      </p:sp>
      <p:sp>
        <p:nvSpPr>
          <p:cNvPr id="984" name="Shape 984"/>
          <p:cNvSpPr/>
          <p:nvPr/>
        </p:nvSpPr>
        <p:spPr>
          <a:xfrm>
            <a:off x="4537969" y="6519199"/>
            <a:ext cx="3710782" cy="1045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57" y="0"/>
                </a:moveTo>
                <a:lnTo>
                  <a:pt x="1379" y="8487"/>
                </a:lnTo>
                <a:lnTo>
                  <a:pt x="370" y="8487"/>
                </a:lnTo>
                <a:cubicBezTo>
                  <a:pt x="165" y="8487"/>
                  <a:pt x="0" y="9075"/>
                  <a:pt x="0" y="9800"/>
                </a:cubicBezTo>
                <a:lnTo>
                  <a:pt x="0" y="20288"/>
                </a:lnTo>
                <a:cubicBezTo>
                  <a:pt x="0" y="21013"/>
                  <a:pt x="165" y="21600"/>
                  <a:pt x="370" y="21600"/>
                </a:cubicBezTo>
                <a:lnTo>
                  <a:pt x="21230" y="21600"/>
                </a:lnTo>
                <a:cubicBezTo>
                  <a:pt x="21435" y="21600"/>
                  <a:pt x="21600" y="21013"/>
                  <a:pt x="21600" y="20288"/>
                </a:cubicBezTo>
                <a:lnTo>
                  <a:pt x="21600" y="9800"/>
                </a:lnTo>
                <a:cubicBezTo>
                  <a:pt x="21600" y="9075"/>
                  <a:pt x="21435" y="8487"/>
                  <a:pt x="21230" y="8487"/>
                </a:cubicBezTo>
                <a:lnTo>
                  <a:pt x="2534" y="8487"/>
                </a:lnTo>
                <a:lnTo>
                  <a:pt x="1957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returnerar det nya fältet</a:t>
            </a:r>
          </a:p>
        </p:txBody>
      </p:sp>
      <p:sp>
        <p:nvSpPr>
          <p:cNvPr id="985" name="Shape 985"/>
          <p:cNvSpPr/>
          <p:nvPr/>
        </p:nvSpPr>
        <p:spPr>
          <a:xfrm>
            <a:off x="3294824" y="3094565"/>
            <a:ext cx="2753519" cy="11049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98" y="0"/>
                </a:moveTo>
                <a:cubicBezTo>
                  <a:pt x="223" y="0"/>
                  <a:pt x="0" y="556"/>
                  <a:pt x="0" y="1241"/>
                </a:cubicBezTo>
                <a:lnTo>
                  <a:pt x="0" y="11165"/>
                </a:lnTo>
                <a:cubicBezTo>
                  <a:pt x="0" y="11850"/>
                  <a:pt x="223" y="12406"/>
                  <a:pt x="498" y="12406"/>
                </a:cubicBezTo>
                <a:lnTo>
                  <a:pt x="20087" y="12406"/>
                </a:lnTo>
                <a:lnTo>
                  <a:pt x="20756" y="21600"/>
                </a:lnTo>
                <a:lnTo>
                  <a:pt x="21451" y="12041"/>
                </a:lnTo>
                <a:cubicBezTo>
                  <a:pt x="21542" y="11816"/>
                  <a:pt x="21600" y="11510"/>
                  <a:pt x="21600" y="11165"/>
                </a:cubicBezTo>
                <a:lnTo>
                  <a:pt x="21600" y="1241"/>
                </a:lnTo>
                <a:cubicBezTo>
                  <a:pt x="21600" y="556"/>
                  <a:pt x="21377" y="0"/>
                  <a:pt x="21102" y="0"/>
                </a:cubicBezTo>
                <a:lnTo>
                  <a:pt x="498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returtyp: ett fält</a:t>
            </a:r>
          </a:p>
        </p:txBody>
      </p:sp>
      <p:sp>
        <p:nvSpPr>
          <p:cNvPr id="986" name="Shape 986"/>
          <p:cNvSpPr/>
          <p:nvPr/>
        </p:nvSpPr>
        <p:spPr>
          <a:xfrm>
            <a:off x="2583093" y="8296494"/>
            <a:ext cx="8476461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Loopar som dessa ska ni kunna skriva i sömnen…</a:t>
            </a:r>
          </a:p>
        </p:txBody>
      </p:sp>
      <p:sp>
        <p:nvSpPr>
          <p:cNvPr id="987" name="Shape 987"/>
          <p:cNvSpPr/>
          <p:nvPr/>
        </p:nvSpPr>
        <p:spPr>
          <a:xfrm>
            <a:off x="3218093" y="8804494"/>
            <a:ext cx="8476461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Öva! …</a:t>
            </a:r>
            <a:r>
              <a:rPr sz="2800">
                <a:solidFill>
                  <a:srgbClr val="C82506"/>
                </a:solidFill>
                <a:latin typeface="Gill Sans"/>
                <a:ea typeface="Gill Sans"/>
                <a:cs typeface="Gill Sans"/>
                <a:sym typeface="Gill Sans"/>
              </a:rPr>
              <a:t> dvs programmera, programmera, programmera.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81" grpId="1"/>
      <p:bldP build="whole" bldLvl="1" animBg="1" rev="0" advAuto="0" spid="987" grpId="6"/>
      <p:bldP build="whole" bldLvl="1" animBg="1" rev="0" advAuto="0" spid="984" grpId="4"/>
      <p:bldP build="whole" bldLvl="1" animBg="1" rev="0" advAuto="0" spid="983" grpId="3"/>
      <p:bldP build="whole" bldLvl="1" animBg="1" rev="0" advAuto="0" spid="986" grpId="5"/>
      <p:bldP build="whole" bldLvl="1" animBg="1" rev="0" advAuto="0" spid="985" grpId="2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Shape 98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Kopiera ett fält</a:t>
            </a:r>
          </a:p>
        </p:txBody>
      </p:sp>
      <p:sp>
        <p:nvSpPr>
          <p:cNvPr id="990" name="Shape 990"/>
          <p:cNvSpPr/>
          <p:nvPr/>
        </p:nvSpPr>
        <p:spPr>
          <a:xfrm>
            <a:off x="1952735" y="2304851"/>
            <a:ext cx="6224006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{0,1,2,3,4,5};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new int[6];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f1;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// blir INTE som du tänkt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91" name="Shape 991"/>
          <p:cNvSpPr/>
          <p:nvPr/>
        </p:nvSpPr>
        <p:spPr>
          <a:xfrm>
            <a:off x="8174534" y="2862119"/>
            <a:ext cx="2894410" cy="6346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853" y="0"/>
                </a:moveTo>
                <a:cubicBezTo>
                  <a:pt x="3592" y="0"/>
                  <a:pt x="3379" y="968"/>
                  <a:pt x="3379" y="2161"/>
                </a:cubicBezTo>
                <a:lnTo>
                  <a:pt x="3379" y="8943"/>
                </a:lnTo>
                <a:lnTo>
                  <a:pt x="0" y="12320"/>
                </a:lnTo>
                <a:lnTo>
                  <a:pt x="3379" y="15683"/>
                </a:lnTo>
                <a:lnTo>
                  <a:pt x="3379" y="19439"/>
                </a:lnTo>
                <a:cubicBezTo>
                  <a:pt x="3379" y="20632"/>
                  <a:pt x="3592" y="21600"/>
                  <a:pt x="3853" y="21600"/>
                </a:cubicBezTo>
                <a:lnTo>
                  <a:pt x="21126" y="21600"/>
                </a:lnTo>
                <a:cubicBezTo>
                  <a:pt x="21388" y="21600"/>
                  <a:pt x="21600" y="20632"/>
                  <a:pt x="21600" y="19439"/>
                </a:cubicBezTo>
                <a:lnTo>
                  <a:pt x="21600" y="2161"/>
                </a:lnTo>
                <a:cubicBezTo>
                  <a:pt x="21600" y="968"/>
                  <a:pt x="21388" y="0"/>
                  <a:pt x="21126" y="0"/>
                </a:cubicBezTo>
                <a:lnTo>
                  <a:pt x="385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vad händer?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91" grpId="2"/>
      <p:bldP build="whole" bldLvl="1" animBg="1" rev="0" advAuto="0" spid="990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" name="Shape 99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Kopiera ett fält</a:t>
            </a:r>
          </a:p>
        </p:txBody>
      </p:sp>
      <p:sp>
        <p:nvSpPr>
          <p:cNvPr id="994" name="Shape 994"/>
          <p:cNvSpPr/>
          <p:nvPr/>
        </p:nvSpPr>
        <p:spPr>
          <a:xfrm>
            <a:off x="1952735" y="2304851"/>
            <a:ext cx="6224006" cy="152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{0,1,2,3,4,5};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new int[6];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f1;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// blir INTE som du tänkt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997" name="Group 997"/>
          <p:cNvGrpSpPr/>
          <p:nvPr/>
        </p:nvGrpSpPr>
        <p:grpSpPr>
          <a:xfrm>
            <a:off x="1965026" y="4072842"/>
            <a:ext cx="6995958" cy="1795070"/>
            <a:chOff x="0" y="0"/>
            <a:chExt cx="6995956" cy="1795069"/>
          </a:xfrm>
        </p:grpSpPr>
        <p:sp>
          <p:nvSpPr>
            <p:cNvPr id="995" name="Shape 995"/>
            <p:cNvSpPr/>
            <p:nvPr/>
          </p:nvSpPr>
          <p:spPr>
            <a:xfrm>
              <a:off x="248263" y="642829"/>
              <a:ext cx="6747694" cy="1152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for (int i = 0; i &lt; f1.length; i++) {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  f2[i] = f1[i];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}</a:t>
              </a:r>
            </a:p>
          </p:txBody>
        </p:sp>
        <p:sp>
          <p:nvSpPr>
            <p:cNvPr id="996" name="Shape 996"/>
            <p:cNvSpPr/>
            <p:nvPr/>
          </p:nvSpPr>
          <p:spPr>
            <a:xfrm>
              <a:off x="0" y="0"/>
              <a:ext cx="6983586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0882B"/>
                  </a:solidFill>
                </a:rPr>
                <a:t>Man måste kopiera element för element:</a:t>
              </a:r>
            </a:p>
          </p:txBody>
        </p:sp>
      </p:grpSp>
      <p:sp>
        <p:nvSpPr>
          <p:cNvPr id="998" name="Shape 998"/>
          <p:cNvSpPr/>
          <p:nvPr/>
        </p:nvSpPr>
        <p:spPr>
          <a:xfrm>
            <a:off x="8174534" y="2862119"/>
            <a:ext cx="2894410" cy="6346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853" y="0"/>
                </a:moveTo>
                <a:cubicBezTo>
                  <a:pt x="3592" y="0"/>
                  <a:pt x="3379" y="968"/>
                  <a:pt x="3379" y="2161"/>
                </a:cubicBezTo>
                <a:lnTo>
                  <a:pt x="3379" y="8943"/>
                </a:lnTo>
                <a:lnTo>
                  <a:pt x="0" y="12320"/>
                </a:lnTo>
                <a:lnTo>
                  <a:pt x="3379" y="15683"/>
                </a:lnTo>
                <a:lnTo>
                  <a:pt x="3379" y="19439"/>
                </a:lnTo>
                <a:cubicBezTo>
                  <a:pt x="3379" y="20632"/>
                  <a:pt x="3592" y="21600"/>
                  <a:pt x="3853" y="21600"/>
                </a:cubicBezTo>
                <a:lnTo>
                  <a:pt x="21126" y="21600"/>
                </a:lnTo>
                <a:cubicBezTo>
                  <a:pt x="21388" y="21600"/>
                  <a:pt x="21600" y="20632"/>
                  <a:pt x="21600" y="19439"/>
                </a:cubicBezTo>
                <a:lnTo>
                  <a:pt x="21600" y="2161"/>
                </a:lnTo>
                <a:cubicBezTo>
                  <a:pt x="21600" y="968"/>
                  <a:pt x="21388" y="0"/>
                  <a:pt x="21126" y="0"/>
                </a:cubicBezTo>
                <a:lnTo>
                  <a:pt x="385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vad händer?</a:t>
            </a:r>
          </a:p>
        </p:txBody>
      </p:sp>
      <p:grpSp>
        <p:nvGrpSpPr>
          <p:cNvPr id="1001" name="Group 1001"/>
          <p:cNvGrpSpPr/>
          <p:nvPr/>
        </p:nvGrpSpPr>
        <p:grpSpPr>
          <a:xfrm>
            <a:off x="1965026" y="6168342"/>
            <a:ext cx="6983586" cy="3675172"/>
            <a:chOff x="0" y="0"/>
            <a:chExt cx="6983585" cy="3675170"/>
          </a:xfrm>
        </p:grpSpPr>
        <p:sp>
          <p:nvSpPr>
            <p:cNvPr id="999" name="Shape 999"/>
            <p:cNvSpPr/>
            <p:nvPr/>
          </p:nvSpPr>
          <p:spPr>
            <a:xfrm>
              <a:off x="263283" y="681430"/>
              <a:ext cx="6398569" cy="2993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static int[] copyArray(int[] arr) {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  int[] tmp = new int[arr.length];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  for (int i=0; i&lt;arr.length; i++){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     tmp[i] = arr[i];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  }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  return tmp; 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  <a:p>
              <a:pPr lvl="0" algn="l">
                <a:defRPr sz="1800"/>
              </a:pPr>
              <a:r>
                <a:rPr b="1" sz="2500">
                  <a:latin typeface="Consolas"/>
                  <a:ea typeface="Consolas"/>
                  <a:cs typeface="Consolas"/>
                  <a:sym typeface="Consolas"/>
                </a:rPr>
                <a:t>}</a:t>
              </a:r>
              <a:endParaRPr b="1" sz="2500"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1000" name="Shape 1000"/>
            <p:cNvSpPr/>
            <p:nvPr/>
          </p:nvSpPr>
          <p:spPr>
            <a:xfrm>
              <a:off x="0" y="0"/>
              <a:ext cx="6983586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0882B"/>
                  </a:solidFill>
                </a:rPr>
                <a:t>Ofta gör man detta i en metod:</a:t>
              </a:r>
            </a:p>
          </p:txBody>
        </p:sp>
      </p:grpSp>
      <p:grpSp>
        <p:nvGrpSpPr>
          <p:cNvPr id="1004" name="Group 1004"/>
          <p:cNvGrpSpPr/>
          <p:nvPr/>
        </p:nvGrpSpPr>
        <p:grpSpPr>
          <a:xfrm>
            <a:off x="9110893" y="8412009"/>
            <a:ext cx="6983586" cy="1097071"/>
            <a:chOff x="0" y="0"/>
            <a:chExt cx="6983585" cy="1097070"/>
          </a:xfrm>
        </p:grpSpPr>
        <p:sp>
          <p:nvSpPr>
            <p:cNvPr id="1002" name="Shape 1002"/>
            <p:cNvSpPr/>
            <p:nvPr/>
          </p:nvSpPr>
          <p:spPr>
            <a:xfrm>
              <a:off x="263283" y="681430"/>
              <a:ext cx="3430998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b="1" sz="2500"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/>
              </a:pPr>
              <a:r>
                <a:rPr b="1" sz="2500"/>
                <a:t>f2 = copyArray(f1);</a:t>
              </a:r>
            </a:p>
          </p:txBody>
        </p:sp>
        <p:sp>
          <p:nvSpPr>
            <p:cNvPr id="1003" name="Shape 1003"/>
            <p:cNvSpPr/>
            <p:nvPr/>
          </p:nvSpPr>
          <p:spPr>
            <a:xfrm>
              <a:off x="0" y="0"/>
              <a:ext cx="6983586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solidFill>
                    <a:srgbClr val="00882B"/>
                  </a:solidFill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800">
                  <a:solidFill>
                    <a:srgbClr val="00882B"/>
                  </a:solidFill>
                </a:rPr>
                <a:t>… och anrop </a:t>
              </a:r>
            </a:p>
          </p:txBody>
        </p:sp>
      </p:grpSp>
      <p:sp>
        <p:nvSpPr>
          <p:cNvPr id="1005" name="Shape 1005"/>
          <p:cNvSpPr/>
          <p:nvPr/>
        </p:nvSpPr>
        <p:spPr>
          <a:xfrm>
            <a:off x="10346101" y="6545119"/>
            <a:ext cx="2401095" cy="24784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71" y="0"/>
                </a:moveTo>
                <a:cubicBezTo>
                  <a:pt x="256" y="0"/>
                  <a:pt x="0" y="248"/>
                  <a:pt x="0" y="553"/>
                </a:cubicBezTo>
                <a:lnTo>
                  <a:pt x="0" y="11711"/>
                </a:lnTo>
                <a:cubicBezTo>
                  <a:pt x="0" y="12017"/>
                  <a:pt x="256" y="12265"/>
                  <a:pt x="571" y="12265"/>
                </a:cubicBezTo>
                <a:lnTo>
                  <a:pt x="15995" y="12265"/>
                </a:lnTo>
                <a:lnTo>
                  <a:pt x="16884" y="21600"/>
                </a:lnTo>
                <a:lnTo>
                  <a:pt x="17776" y="12265"/>
                </a:lnTo>
                <a:lnTo>
                  <a:pt x="21029" y="12265"/>
                </a:lnTo>
                <a:cubicBezTo>
                  <a:pt x="21344" y="12265"/>
                  <a:pt x="21600" y="12017"/>
                  <a:pt x="21600" y="11711"/>
                </a:cubicBezTo>
                <a:lnTo>
                  <a:pt x="21600" y="553"/>
                </a:lnTo>
                <a:cubicBezTo>
                  <a:pt x="21600" y="248"/>
                  <a:pt x="21344" y="0"/>
                  <a:pt x="21029" y="0"/>
                </a:cubicBezTo>
                <a:lnTo>
                  <a:pt x="571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hur fungerar parameter- överföringen?</a:t>
            </a:r>
          </a:p>
        </p:txBody>
      </p:sp>
      <p:sp>
        <p:nvSpPr>
          <p:cNvPr id="1006" name="Shape 1006"/>
          <p:cNvSpPr/>
          <p:nvPr/>
        </p:nvSpPr>
        <p:spPr>
          <a:xfrm>
            <a:off x="8355773" y="4927986"/>
            <a:ext cx="4387454" cy="2510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610" y="0"/>
                </a:moveTo>
                <a:cubicBezTo>
                  <a:pt x="7438" y="0"/>
                  <a:pt x="7298" y="245"/>
                  <a:pt x="7298" y="546"/>
                </a:cubicBezTo>
                <a:lnTo>
                  <a:pt x="7298" y="10870"/>
                </a:lnTo>
                <a:lnTo>
                  <a:pt x="0" y="21600"/>
                </a:lnTo>
                <a:lnTo>
                  <a:pt x="8046" y="12110"/>
                </a:lnTo>
                <a:lnTo>
                  <a:pt x="21287" y="12110"/>
                </a:lnTo>
                <a:cubicBezTo>
                  <a:pt x="21460" y="12110"/>
                  <a:pt x="21600" y="11865"/>
                  <a:pt x="21600" y="11563"/>
                </a:cubicBezTo>
                <a:lnTo>
                  <a:pt x="21600" y="546"/>
                </a:lnTo>
                <a:cubicBezTo>
                  <a:pt x="21600" y="245"/>
                  <a:pt x="21460" y="0"/>
                  <a:pt x="21287" y="0"/>
                </a:cubicBezTo>
                <a:lnTo>
                  <a:pt x="761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400">
                <a:solidFill>
                  <a:srgbClr val="FFFFFF"/>
                </a:solidFill>
              </a:rPr>
              <a:t>vad händer om metoden kör tilldelning av </a:t>
            </a:r>
            <a:r>
              <a:rPr b="1" sz="2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arr</a:t>
            </a:r>
            <a:r>
              <a:rPr sz="2400">
                <a:solidFill>
                  <a:srgbClr val="FFFFFF"/>
                </a:solidFill>
              </a:rPr>
              <a:t>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5" grpId="4"/>
      <p:bldP build="whole" bldLvl="1" animBg="1" rev="0" advAuto="0" spid="1006" grpId="5"/>
      <p:bldP build="whole" bldLvl="1" animBg="1" rev="0" advAuto="0" spid="997" grpId="1"/>
      <p:bldP build="whole" bldLvl="1" animBg="1" rev="0" advAuto="0" spid="1004" grpId="3"/>
      <p:bldP build="whole" bldLvl="1" animBg="1" rev="0" advAuto="0" spid="1001" grpId="2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Shape 100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009" name="Shape 1009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grpSp>
        <p:nvGrpSpPr>
          <p:cNvPr id="1012" name="Group 1012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010" name="Shape 1010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011" name="Shape 1011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sp>
        <p:nvSpPr>
          <p:cNvPr id="1013" name="Shape 1013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f2 = copyArray(f1);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2" grpId="1"/>
      <p:bldP build="whole" bldLvl="1" animBg="1" rev="0" advAuto="0" spid="1009" grpId="2"/>
      <p:bldP build="whole" bldLvl="1" animBg="1" rev="0" advAuto="0" spid="1013" grpId="3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Shape 101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016" name="Shape 1016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grpSp>
        <p:nvGrpSpPr>
          <p:cNvPr id="1019" name="Group 1019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017" name="Shape 1017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018" name="Shape 1018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sp>
        <p:nvSpPr>
          <p:cNvPr id="1020" name="Shape 1020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f2 = copyArray(f1);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Shape 102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023" name="Shape 1023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024" name="Shape 1024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f2 = copyArray(f1);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027" name="Group 1027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025" name="Shape 1025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026" name="Shape 1026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032" name="Group 1032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028" name="Shape 1028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29" name="Shape 1029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030" name="Shape 1030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031" name="Shape 1031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033" name="Shape 1033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034" name="Shape 1034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035" name="Shape 1035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036" name="Shape 1036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054" name="Group 1054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037" name="Shape 1037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046" name="Group 1046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038" name="Shape 1038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39" name="Shape 1039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40" name="Shape 1040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41" name="Shape 1041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42" name="Shape 1042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43" name="Shape 1043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44" name="Shape 1044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45" name="Shape 1045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047" name="Shape 1047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048" name="Shape 1048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049" name="Shape 1049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050" name="Shape 1050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051" name="Shape 1051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052" name="Shape 1052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053" name="Shape 1053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055" name="Shape 1055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056" name="Shape 1056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057" name="Shape 1057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058" name="Shape 1058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Metoder!</a:t>
            </a:r>
          </a:p>
        </p:txBody>
      </p:sp>
      <p:sp>
        <p:nvSpPr>
          <p:cNvPr id="65" name="Shape 65"/>
          <p:cNvSpPr/>
          <p:nvPr/>
        </p:nvSpPr>
        <p:spPr>
          <a:xfrm>
            <a:off x="1965844" y="1880689"/>
            <a:ext cx="9073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Metoder = funktioner i Java</a:t>
            </a:r>
          </a:p>
        </p:txBody>
      </p:sp>
      <p:sp>
        <p:nvSpPr>
          <p:cNvPr id="66" name="Shape 66"/>
          <p:cNvSpPr/>
          <p:nvPr/>
        </p:nvSpPr>
        <p:spPr>
          <a:xfrm>
            <a:off x="1931977" y="4065089"/>
            <a:ext cx="41900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Definition av en metod:</a:t>
            </a:r>
          </a:p>
        </p:txBody>
      </p:sp>
      <p:sp>
        <p:nvSpPr>
          <p:cNvPr id="67" name="Shape 67"/>
          <p:cNvSpPr/>
          <p:nvPr/>
        </p:nvSpPr>
        <p:spPr>
          <a:xfrm>
            <a:off x="2317541" y="4815030"/>
            <a:ext cx="8369718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public static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double medel(int v1, int v2)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return (v1+v2)/2.0;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// end medel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2483578" y="3059524"/>
            <a:ext cx="2329657" cy="1667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89" y="0"/>
                </a:moveTo>
                <a:cubicBezTo>
                  <a:pt x="264" y="0"/>
                  <a:pt x="0" y="368"/>
                  <a:pt x="0" y="823"/>
                </a:cubicBezTo>
                <a:lnTo>
                  <a:pt x="0" y="7399"/>
                </a:lnTo>
                <a:cubicBezTo>
                  <a:pt x="0" y="7853"/>
                  <a:pt x="264" y="8221"/>
                  <a:pt x="589" y="8221"/>
                </a:cubicBezTo>
                <a:lnTo>
                  <a:pt x="3062" y="8221"/>
                </a:lnTo>
                <a:lnTo>
                  <a:pt x="4239" y="21600"/>
                </a:lnTo>
                <a:lnTo>
                  <a:pt x="5417" y="8221"/>
                </a:lnTo>
                <a:lnTo>
                  <a:pt x="21011" y="8221"/>
                </a:lnTo>
                <a:cubicBezTo>
                  <a:pt x="21336" y="8221"/>
                  <a:pt x="21600" y="7853"/>
                  <a:pt x="21600" y="7399"/>
                </a:cubicBezTo>
                <a:lnTo>
                  <a:pt x="21600" y="823"/>
                </a:lnTo>
                <a:cubicBezTo>
                  <a:pt x="21600" y="368"/>
                  <a:pt x="21336" y="0"/>
                  <a:pt x="21011" y="0"/>
                </a:cubicBezTo>
                <a:lnTo>
                  <a:pt x="589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modifierare</a:t>
            </a:r>
          </a:p>
        </p:txBody>
      </p:sp>
      <p:sp>
        <p:nvSpPr>
          <p:cNvPr id="69" name="Shape 69"/>
          <p:cNvSpPr/>
          <p:nvPr/>
        </p:nvSpPr>
        <p:spPr>
          <a:xfrm>
            <a:off x="4197549" y="3059524"/>
            <a:ext cx="3198020" cy="1667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294" y="0"/>
                </a:moveTo>
                <a:cubicBezTo>
                  <a:pt x="6057" y="0"/>
                  <a:pt x="5865" y="368"/>
                  <a:pt x="5865" y="823"/>
                </a:cubicBezTo>
                <a:lnTo>
                  <a:pt x="5865" y="5584"/>
                </a:lnTo>
                <a:lnTo>
                  <a:pt x="0" y="21600"/>
                </a:lnTo>
                <a:lnTo>
                  <a:pt x="7130" y="8221"/>
                </a:lnTo>
                <a:lnTo>
                  <a:pt x="21171" y="8221"/>
                </a:lnTo>
                <a:cubicBezTo>
                  <a:pt x="21408" y="8221"/>
                  <a:pt x="21600" y="7853"/>
                  <a:pt x="21600" y="7399"/>
                </a:cubicBezTo>
                <a:lnTo>
                  <a:pt x="21600" y="823"/>
                </a:lnTo>
                <a:cubicBezTo>
                  <a:pt x="21600" y="368"/>
                  <a:pt x="21408" y="0"/>
                  <a:pt x="21171" y="0"/>
                </a:cubicBezTo>
                <a:lnTo>
                  <a:pt x="6294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modifierare</a:t>
            </a:r>
          </a:p>
        </p:txBody>
      </p:sp>
    </p:spTree>
  </p:cSld>
  <p:clrMapOvr>
    <a:masterClrMapping/>
  </p:clrMapOvr>
  <p:transition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061" name="Shape 1061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062" name="Shape 1062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f1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065" name="Group 1065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063" name="Shape 1063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064" name="Shape 1064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070" name="Group 1070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066" name="Shape 1066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67" name="Shape 1067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068" name="Shape 1068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069" name="Shape 1069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071" name="Shape 1071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072" name="Shape 1072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073" name="Shape 1073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074" name="Shape 1074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092" name="Group 1092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075" name="Shape 1075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084" name="Group 1084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076" name="Shape 1076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77" name="Shape 1077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78" name="Shape 1078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79" name="Shape 1079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80" name="Shape 1080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81" name="Shape 1081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82" name="Shape 1082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083" name="Shape 1083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085" name="Shape 1085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086" name="Shape 1086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087" name="Shape 1087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088" name="Shape 1088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089" name="Shape 1089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090" name="Shape 1090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091" name="Shape 1091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093" name="Shape 1093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094" name="Shape 1094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095" name="Shape 1095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096" name="Shape 1096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</p:spTree>
  </p:cSld>
  <p:clrMapOvr>
    <a:masterClrMapping/>
  </p:clrMapOvr>
  <p:transition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Shape 109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099" name="Shape 1099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100" name="Shape 1100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103" name="Group 1103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101" name="Shape 1101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102" name="Shape 1102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108" name="Group 1108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104" name="Shape 1104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05" name="Shape 1105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106" name="Shape 1106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107" name="Shape 1107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109" name="Shape 1109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110" name="Shape 1110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111" name="Shape 1111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112" name="Shape 1112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130" name="Group 1130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113" name="Shape 1113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122" name="Group 1122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114" name="Shape 1114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15" name="Shape 1115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16" name="Shape 1116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17" name="Shape 1117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18" name="Shape 1118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19" name="Shape 1119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20" name="Shape 1120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21" name="Shape 1121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123" name="Shape 1123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124" name="Shape 1124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125" name="Shape 1125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126" name="Shape 1126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127" name="Shape 1127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128" name="Shape 1128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129" name="Shape 1129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131" name="Shape 1131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132" name="Shape 1132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133" name="Shape 1133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134" name="Shape 1134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135" name="Shape 1135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Shape 113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138" name="Shape 1138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139" name="Shape 1139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int[] arr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142" name="Group 1142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140" name="Shape 1140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141" name="Shape 1141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147" name="Group 1147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143" name="Shape 1143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44" name="Shape 1144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145" name="Shape 1145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146" name="Shape 1146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148" name="Shape 1148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149" name="Shape 1149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150" name="Shape 1150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151" name="Shape 1151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169" name="Group 1169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152" name="Shape 1152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161" name="Group 1161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153" name="Shape 1153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54" name="Shape 1154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55" name="Shape 1155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56" name="Shape 1156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57" name="Shape 1157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58" name="Shape 1158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59" name="Shape 1159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60" name="Shape 1160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162" name="Shape 1162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163" name="Shape 1163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164" name="Shape 1164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165" name="Shape 1165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166" name="Shape 1166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167" name="Shape 1167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168" name="Shape 1168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170" name="Shape 1170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171" name="Shape 1171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172" name="Shape 1172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173" name="Shape 1173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174" name="Shape 1174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177" name="Shape 1177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178" name="Shape 1178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int[] arr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181" name="Group 1181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179" name="Shape 1179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180" name="Shape 1180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186" name="Group 1186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182" name="Shape 1182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83" name="Shape 1183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184" name="Shape 1184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185" name="Shape 1185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187" name="Shape 1187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188" name="Shape 1188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189" name="Shape 1189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190" name="Shape 1190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208" name="Group 1208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191" name="Shape 1191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200" name="Group 1200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192" name="Shape 1192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93" name="Shape 1193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94" name="Shape 1194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95" name="Shape 1195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96" name="Shape 1196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97" name="Shape 1197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98" name="Shape 1198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199" name="Shape 1199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201" name="Shape 1201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202" name="Shape 1202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203" name="Shape 1203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204" name="Shape 1204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205" name="Shape 1205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206" name="Shape 1206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207" name="Shape 1207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209" name="Shape 1209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10" name="Shape 1210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211" name="Shape 1211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212" name="Shape 1212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213" name="Shape 1213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14" name="Shape 1214"/>
          <p:cNvSpPr/>
          <p:nvPr/>
        </p:nvSpPr>
        <p:spPr>
          <a:xfrm>
            <a:off x="9114366" y="4974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215" name="Shape 1215"/>
          <p:cNvSpPr/>
          <p:nvPr/>
        </p:nvSpPr>
        <p:spPr>
          <a:xfrm>
            <a:off x="7117810" y="5445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arr</a:t>
            </a:r>
          </a:p>
        </p:txBody>
      </p:sp>
      <p:sp>
        <p:nvSpPr>
          <p:cNvPr id="1216" name="Shape 1216"/>
          <p:cNvSpPr/>
          <p:nvPr/>
        </p:nvSpPr>
        <p:spPr>
          <a:xfrm>
            <a:off x="7117810" y="5025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</p:spTree>
  </p:cSld>
  <p:clrMapOvr>
    <a:masterClrMapping/>
  </p:clrMapOvr>
  <p:transition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Shape 1218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219" name="Shape 1219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220" name="Shape 1220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int[] arr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223" name="Group 1223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221" name="Shape 1221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222" name="Shape 1222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228" name="Group 1228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224" name="Shape 1224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25" name="Shape 1225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226" name="Shape 1226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227" name="Shape 1227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229" name="Shape 1229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230" name="Shape 1230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231" name="Shape 1231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232" name="Shape 1232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250" name="Group 1250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233" name="Shape 1233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242" name="Group 1242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234" name="Shape 1234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35" name="Shape 1235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36" name="Shape 1236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37" name="Shape 1237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38" name="Shape 1238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39" name="Shape 1239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40" name="Shape 1240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41" name="Shape 1241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243" name="Shape 1243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244" name="Shape 1244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245" name="Shape 1245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246" name="Shape 1246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247" name="Shape 1247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248" name="Shape 1248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249" name="Shape 1249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251" name="Shape 1251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52" name="Shape 1252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253" name="Shape 1253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254" name="Shape 1254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255" name="Shape 1255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56" name="Shape 1256"/>
          <p:cNvSpPr/>
          <p:nvPr/>
        </p:nvSpPr>
        <p:spPr>
          <a:xfrm>
            <a:off x="9114366" y="4974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257" name="Shape 1257"/>
          <p:cNvSpPr/>
          <p:nvPr/>
        </p:nvSpPr>
        <p:spPr>
          <a:xfrm>
            <a:off x="7117810" y="5445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arr</a:t>
            </a:r>
          </a:p>
        </p:txBody>
      </p:sp>
      <p:sp>
        <p:nvSpPr>
          <p:cNvPr id="1258" name="Shape 1258"/>
          <p:cNvSpPr/>
          <p:nvPr/>
        </p:nvSpPr>
        <p:spPr>
          <a:xfrm>
            <a:off x="7117810" y="5025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259" name="Shape 1259"/>
          <p:cNvSpPr/>
          <p:nvPr/>
        </p:nvSpPr>
        <p:spPr>
          <a:xfrm>
            <a:off x="9714470" y="5300919"/>
            <a:ext cx="776197" cy="96686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Shape 126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262" name="Shape 1262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263" name="Shape 1263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266" name="Group 1266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264" name="Shape 1264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265" name="Shape 1265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271" name="Group 1271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267" name="Shape 1267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68" name="Shape 1268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269" name="Shape 1269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270" name="Shape 1270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272" name="Shape 1272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273" name="Shape 1273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274" name="Shape 1274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275" name="Shape 1275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293" name="Group 1293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276" name="Shape 1276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285" name="Group 1285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277" name="Shape 1277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78" name="Shape 1278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79" name="Shape 1279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80" name="Shape 1280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81" name="Shape 1281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82" name="Shape 1282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83" name="Shape 1283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284" name="Shape 1284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286" name="Shape 1286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287" name="Shape 1287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288" name="Shape 1288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289" name="Shape 1289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290" name="Shape 1290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291" name="Shape 1291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292" name="Shape 1292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294" name="Shape 1294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95" name="Shape 1295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296" name="Shape 1296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297" name="Shape 1297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298" name="Shape 1298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299" name="Shape 1299"/>
          <p:cNvSpPr/>
          <p:nvPr/>
        </p:nvSpPr>
        <p:spPr>
          <a:xfrm>
            <a:off x="9114366" y="4974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300" name="Shape 1300"/>
          <p:cNvSpPr/>
          <p:nvPr/>
        </p:nvSpPr>
        <p:spPr>
          <a:xfrm>
            <a:off x="7117810" y="5445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arr</a:t>
            </a:r>
          </a:p>
        </p:txBody>
      </p:sp>
      <p:sp>
        <p:nvSpPr>
          <p:cNvPr id="1301" name="Shape 1301"/>
          <p:cNvSpPr/>
          <p:nvPr/>
        </p:nvSpPr>
        <p:spPr>
          <a:xfrm>
            <a:off x="7117810" y="5025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302" name="Shape 1302"/>
          <p:cNvSpPr/>
          <p:nvPr/>
        </p:nvSpPr>
        <p:spPr>
          <a:xfrm>
            <a:off x="9714470" y="5300919"/>
            <a:ext cx="776197" cy="96686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Shape 130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305" name="Shape 1305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306" name="Shape 1306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309" name="Group 1309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307" name="Shape 1307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308" name="Shape 1308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314" name="Group 1314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310" name="Shape 1310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11" name="Shape 1311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312" name="Shape 1312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313" name="Shape 1313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315" name="Shape 1315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316" name="Shape 1316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317" name="Shape 1317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318" name="Shape 1318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336" name="Group 1336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319" name="Shape 1319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328" name="Group 1328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320" name="Shape 1320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21" name="Shape 1321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22" name="Shape 1322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23" name="Shape 1323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24" name="Shape 1324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25" name="Shape 1325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26" name="Shape 1326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27" name="Shape 1327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329" name="Shape 1329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330" name="Shape 1330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331" name="Shape 1331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332" name="Shape 1332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333" name="Shape 1333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334" name="Shape 1334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335" name="Shape 1335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337" name="Shape 1337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338" name="Shape 1338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339" name="Shape 1339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340" name="Shape 1340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341" name="Shape 1341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342" name="Shape 1342"/>
          <p:cNvSpPr/>
          <p:nvPr/>
        </p:nvSpPr>
        <p:spPr>
          <a:xfrm>
            <a:off x="9114366" y="4974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343" name="Shape 1343"/>
          <p:cNvSpPr/>
          <p:nvPr/>
        </p:nvSpPr>
        <p:spPr>
          <a:xfrm>
            <a:off x="7117810" y="5445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arr</a:t>
            </a:r>
          </a:p>
        </p:txBody>
      </p:sp>
      <p:sp>
        <p:nvSpPr>
          <p:cNvPr id="1344" name="Shape 1344"/>
          <p:cNvSpPr/>
          <p:nvPr/>
        </p:nvSpPr>
        <p:spPr>
          <a:xfrm>
            <a:off x="7117810" y="5025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345" name="Shape 1345"/>
          <p:cNvSpPr/>
          <p:nvPr/>
        </p:nvSpPr>
        <p:spPr>
          <a:xfrm>
            <a:off x="9714470" y="5300919"/>
            <a:ext cx="776197" cy="96686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grpSp>
        <p:nvGrpSpPr>
          <p:cNvPr id="1363" name="Group 1363"/>
          <p:cNvGrpSpPr/>
          <p:nvPr/>
        </p:nvGrpSpPr>
        <p:grpSpPr>
          <a:xfrm>
            <a:off x="10579100" y="3843027"/>
            <a:ext cx="7018867" cy="1367744"/>
            <a:chOff x="0" y="0"/>
            <a:chExt cx="7018866" cy="1367742"/>
          </a:xfrm>
        </p:grpSpPr>
        <p:sp>
          <p:nvSpPr>
            <p:cNvPr id="1346" name="Shape 1346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355" name="Group 1355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347" name="Shape 1347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48" name="Shape 1348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49" name="Shape 1349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50" name="Shape 1350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51" name="Shape 1351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52" name="Shape 1352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53" name="Shape 1353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54" name="Shape 1354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356" name="Shape 1356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357" name="Shape 1357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358" name="Shape 1358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359" name="Shape 1359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360" name="Shape 1360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361" name="Shape 1361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362" name="Shape 1362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364" name="Shape 1364"/>
          <p:cNvSpPr/>
          <p:nvPr/>
        </p:nvSpPr>
        <p:spPr>
          <a:xfrm>
            <a:off x="8860366" y="3958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365" name="Shape 1365"/>
          <p:cNvSpPr/>
          <p:nvPr/>
        </p:nvSpPr>
        <p:spPr>
          <a:xfrm>
            <a:off x="6863810" y="4429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</a:p>
        </p:txBody>
      </p:sp>
      <p:sp>
        <p:nvSpPr>
          <p:cNvPr id="1366" name="Shape 1366"/>
          <p:cNvSpPr/>
          <p:nvPr/>
        </p:nvSpPr>
        <p:spPr>
          <a:xfrm>
            <a:off x="6863810" y="4009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367" name="Shape 1367"/>
          <p:cNvSpPr/>
          <p:nvPr/>
        </p:nvSpPr>
        <p:spPr>
          <a:xfrm>
            <a:off x="9446740" y="4326026"/>
            <a:ext cx="999012" cy="383538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9" name="Shape 136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370" name="Shape 1370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371" name="Shape 1371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374" name="Group 1374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372" name="Shape 1372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373" name="Shape 1373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379" name="Group 1379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375" name="Shape 1375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76" name="Shape 1376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377" name="Shape 1377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378" name="Shape 1378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380" name="Shape 1380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381" name="Shape 1381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382" name="Shape 1382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383" name="Shape 1383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401" name="Group 1401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384" name="Shape 1384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393" name="Group 1393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385" name="Shape 1385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86" name="Shape 1386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87" name="Shape 1387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88" name="Shape 1388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89" name="Shape 1389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90" name="Shape 1390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91" name="Shape 1391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392" name="Shape 1392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394" name="Shape 1394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395" name="Shape 1395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396" name="Shape 1396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397" name="Shape 1397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398" name="Shape 1398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399" name="Shape 1399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400" name="Shape 1400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402" name="Shape 1402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403" name="Shape 1403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404" name="Shape 1404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405" name="Shape 1405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406" name="Shape 1406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407" name="Shape 1407"/>
          <p:cNvSpPr/>
          <p:nvPr/>
        </p:nvSpPr>
        <p:spPr>
          <a:xfrm>
            <a:off x="9114366" y="4974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408" name="Shape 1408"/>
          <p:cNvSpPr/>
          <p:nvPr/>
        </p:nvSpPr>
        <p:spPr>
          <a:xfrm>
            <a:off x="7117810" y="5445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arr</a:t>
            </a:r>
          </a:p>
        </p:txBody>
      </p:sp>
      <p:sp>
        <p:nvSpPr>
          <p:cNvPr id="1409" name="Shape 1409"/>
          <p:cNvSpPr/>
          <p:nvPr/>
        </p:nvSpPr>
        <p:spPr>
          <a:xfrm>
            <a:off x="7117810" y="5025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410" name="Shape 1410"/>
          <p:cNvSpPr/>
          <p:nvPr/>
        </p:nvSpPr>
        <p:spPr>
          <a:xfrm>
            <a:off x="9714470" y="5300919"/>
            <a:ext cx="776197" cy="96686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grpSp>
        <p:nvGrpSpPr>
          <p:cNvPr id="1428" name="Group 1428"/>
          <p:cNvGrpSpPr/>
          <p:nvPr/>
        </p:nvGrpSpPr>
        <p:grpSpPr>
          <a:xfrm>
            <a:off x="10579100" y="3843027"/>
            <a:ext cx="7018867" cy="1367744"/>
            <a:chOff x="0" y="0"/>
            <a:chExt cx="7018866" cy="1367742"/>
          </a:xfrm>
        </p:grpSpPr>
        <p:sp>
          <p:nvSpPr>
            <p:cNvPr id="1411" name="Shape 1411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420" name="Group 1420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412" name="Shape 1412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13" name="Shape 1413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14" name="Shape 1414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15" name="Shape 1415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16" name="Shape 1416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17" name="Shape 1417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18" name="Shape 1418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19" name="Shape 1419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421" name="Shape 1421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422" name="Shape 1422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423" name="Shape 1423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424" name="Shape 1424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425" name="Shape 1425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426" name="Shape 1426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427" name="Shape 1427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429" name="Shape 1429"/>
          <p:cNvSpPr/>
          <p:nvPr/>
        </p:nvSpPr>
        <p:spPr>
          <a:xfrm>
            <a:off x="8860366" y="3958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430" name="Shape 1430"/>
          <p:cNvSpPr/>
          <p:nvPr/>
        </p:nvSpPr>
        <p:spPr>
          <a:xfrm>
            <a:off x="6863810" y="4429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</a:p>
        </p:txBody>
      </p:sp>
      <p:sp>
        <p:nvSpPr>
          <p:cNvPr id="1431" name="Shape 1431"/>
          <p:cNvSpPr/>
          <p:nvPr/>
        </p:nvSpPr>
        <p:spPr>
          <a:xfrm>
            <a:off x="6863810" y="4009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432" name="Shape 1432"/>
          <p:cNvSpPr/>
          <p:nvPr/>
        </p:nvSpPr>
        <p:spPr>
          <a:xfrm>
            <a:off x="9446740" y="4326026"/>
            <a:ext cx="999012" cy="383538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" name="Shape 1434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435" name="Shape 1435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436" name="Shape 1436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439" name="Group 1439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437" name="Shape 1437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438" name="Shape 1438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444" name="Group 1444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440" name="Shape 1440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41" name="Shape 1441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442" name="Shape 1442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443" name="Shape 1443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445" name="Shape 1445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446" name="Shape 1446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447" name="Shape 1447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448" name="Shape 1448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466" name="Group 1466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449" name="Shape 1449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458" name="Group 1458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450" name="Shape 1450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51" name="Shape 1451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52" name="Shape 1452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53" name="Shape 1453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54" name="Shape 1454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55" name="Shape 1455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56" name="Shape 1456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57" name="Shape 1457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459" name="Shape 1459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460" name="Shape 1460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461" name="Shape 1461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462" name="Shape 1462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463" name="Shape 1463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464" name="Shape 1464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465" name="Shape 1465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467" name="Shape 1467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468" name="Shape 1468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469" name="Shape 1469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470" name="Shape 1470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471" name="Shape 1471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472" name="Shape 1472"/>
          <p:cNvSpPr/>
          <p:nvPr/>
        </p:nvSpPr>
        <p:spPr>
          <a:xfrm>
            <a:off x="9114366" y="4974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473" name="Shape 1473"/>
          <p:cNvSpPr/>
          <p:nvPr/>
        </p:nvSpPr>
        <p:spPr>
          <a:xfrm>
            <a:off x="7117810" y="5445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arr</a:t>
            </a:r>
          </a:p>
        </p:txBody>
      </p:sp>
      <p:sp>
        <p:nvSpPr>
          <p:cNvPr id="1474" name="Shape 1474"/>
          <p:cNvSpPr/>
          <p:nvPr/>
        </p:nvSpPr>
        <p:spPr>
          <a:xfrm>
            <a:off x="7117810" y="5025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475" name="Shape 1475"/>
          <p:cNvSpPr/>
          <p:nvPr/>
        </p:nvSpPr>
        <p:spPr>
          <a:xfrm>
            <a:off x="9714470" y="5300919"/>
            <a:ext cx="776197" cy="96686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grpSp>
        <p:nvGrpSpPr>
          <p:cNvPr id="1493" name="Group 1493"/>
          <p:cNvGrpSpPr/>
          <p:nvPr/>
        </p:nvGrpSpPr>
        <p:grpSpPr>
          <a:xfrm>
            <a:off x="10579100" y="3843027"/>
            <a:ext cx="7018867" cy="1367744"/>
            <a:chOff x="0" y="0"/>
            <a:chExt cx="7018866" cy="1367742"/>
          </a:xfrm>
        </p:grpSpPr>
        <p:sp>
          <p:nvSpPr>
            <p:cNvPr id="1476" name="Shape 1476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485" name="Group 1485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477" name="Shape 1477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78" name="Shape 1478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79" name="Shape 1479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80" name="Shape 1480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81" name="Shape 1481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82" name="Shape 1482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83" name="Shape 1483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484" name="Shape 1484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486" name="Shape 1486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487" name="Shape 1487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488" name="Shape 1488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489" name="Shape 1489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490" name="Shape 1490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491" name="Shape 1491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492" name="Shape 1492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494" name="Shape 1494"/>
          <p:cNvSpPr/>
          <p:nvPr/>
        </p:nvSpPr>
        <p:spPr>
          <a:xfrm>
            <a:off x="8860366" y="3958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495" name="Shape 1495"/>
          <p:cNvSpPr/>
          <p:nvPr/>
        </p:nvSpPr>
        <p:spPr>
          <a:xfrm>
            <a:off x="6863810" y="4429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</a:p>
        </p:txBody>
      </p:sp>
      <p:sp>
        <p:nvSpPr>
          <p:cNvPr id="1496" name="Shape 1496"/>
          <p:cNvSpPr/>
          <p:nvPr/>
        </p:nvSpPr>
        <p:spPr>
          <a:xfrm>
            <a:off x="6863810" y="4009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497" name="Shape 1497"/>
          <p:cNvSpPr/>
          <p:nvPr/>
        </p:nvSpPr>
        <p:spPr>
          <a:xfrm>
            <a:off x="9446740" y="4326026"/>
            <a:ext cx="999012" cy="383538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498" name="Shape 1498"/>
          <p:cNvSpPr/>
          <p:nvPr/>
        </p:nvSpPr>
        <p:spPr>
          <a:xfrm>
            <a:off x="10808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499" name="Shape 1499"/>
          <p:cNvSpPr/>
          <p:nvPr/>
        </p:nvSpPr>
        <p:spPr>
          <a:xfrm>
            <a:off x="117105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500" name="Shape 1500"/>
          <p:cNvSpPr/>
          <p:nvPr/>
        </p:nvSpPr>
        <p:spPr>
          <a:xfrm>
            <a:off x="12586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</p:spTree>
  </p:cSld>
  <p:clrMapOvr>
    <a:masterClrMapping/>
  </p:clrMapOvr>
  <p:transition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2" name="Shape 150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503" name="Shape 1503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504" name="Shape 1504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tmp;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507" name="Group 1507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505" name="Shape 1505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506" name="Shape 1506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512" name="Group 1512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508" name="Shape 1508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09" name="Shape 1509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510" name="Shape 1510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511" name="Shape 1511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513" name="Shape 1513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514" name="Shape 1514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515" name="Shape 1515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516" name="Shape 1516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534" name="Group 1534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517" name="Shape 1517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526" name="Group 1526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518" name="Shape 1518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19" name="Shape 1519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20" name="Shape 1520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21" name="Shape 1521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22" name="Shape 1522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23" name="Shape 1523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24" name="Shape 1524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25" name="Shape 1525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527" name="Shape 1527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528" name="Shape 1528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529" name="Shape 1529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530" name="Shape 1530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531" name="Shape 1531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532" name="Shape 1532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533" name="Shape 1533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535" name="Shape 1535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536" name="Shape 1536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537" name="Shape 1537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538" name="Shape 1538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539" name="Shape 1539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540" name="Shape 1540"/>
          <p:cNvSpPr/>
          <p:nvPr/>
        </p:nvSpPr>
        <p:spPr>
          <a:xfrm>
            <a:off x="9114366" y="4974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541" name="Shape 1541"/>
          <p:cNvSpPr/>
          <p:nvPr/>
        </p:nvSpPr>
        <p:spPr>
          <a:xfrm>
            <a:off x="7117810" y="5445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arr</a:t>
            </a:r>
          </a:p>
        </p:txBody>
      </p:sp>
      <p:sp>
        <p:nvSpPr>
          <p:cNvPr id="1542" name="Shape 1542"/>
          <p:cNvSpPr/>
          <p:nvPr/>
        </p:nvSpPr>
        <p:spPr>
          <a:xfrm>
            <a:off x="7117810" y="5025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543" name="Shape 1543"/>
          <p:cNvSpPr/>
          <p:nvPr/>
        </p:nvSpPr>
        <p:spPr>
          <a:xfrm>
            <a:off x="9714470" y="5300919"/>
            <a:ext cx="776197" cy="96686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grpSp>
        <p:nvGrpSpPr>
          <p:cNvPr id="1561" name="Group 1561"/>
          <p:cNvGrpSpPr/>
          <p:nvPr/>
        </p:nvGrpSpPr>
        <p:grpSpPr>
          <a:xfrm>
            <a:off x="10579100" y="3843027"/>
            <a:ext cx="7018867" cy="1367744"/>
            <a:chOff x="0" y="0"/>
            <a:chExt cx="7018866" cy="1367742"/>
          </a:xfrm>
        </p:grpSpPr>
        <p:sp>
          <p:nvSpPr>
            <p:cNvPr id="1544" name="Shape 1544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553" name="Group 1553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545" name="Shape 1545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46" name="Shape 1546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47" name="Shape 1547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48" name="Shape 1548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49" name="Shape 1549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50" name="Shape 1550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51" name="Shape 1551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52" name="Shape 1552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554" name="Shape 1554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555" name="Shape 1555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556" name="Shape 1556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557" name="Shape 1557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558" name="Shape 1558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559" name="Shape 1559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560" name="Shape 1560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562" name="Shape 1562"/>
          <p:cNvSpPr/>
          <p:nvPr/>
        </p:nvSpPr>
        <p:spPr>
          <a:xfrm>
            <a:off x="8860366" y="3958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563" name="Shape 1563"/>
          <p:cNvSpPr/>
          <p:nvPr/>
        </p:nvSpPr>
        <p:spPr>
          <a:xfrm>
            <a:off x="6863810" y="4429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</a:p>
        </p:txBody>
      </p:sp>
      <p:sp>
        <p:nvSpPr>
          <p:cNvPr id="1564" name="Shape 1564"/>
          <p:cNvSpPr/>
          <p:nvPr/>
        </p:nvSpPr>
        <p:spPr>
          <a:xfrm>
            <a:off x="6863810" y="4009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565" name="Shape 1565"/>
          <p:cNvSpPr/>
          <p:nvPr/>
        </p:nvSpPr>
        <p:spPr>
          <a:xfrm>
            <a:off x="9446740" y="4326026"/>
            <a:ext cx="999012" cy="383538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566" name="Shape 1566"/>
          <p:cNvSpPr/>
          <p:nvPr/>
        </p:nvSpPr>
        <p:spPr>
          <a:xfrm>
            <a:off x="10808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567" name="Shape 1567"/>
          <p:cNvSpPr/>
          <p:nvPr/>
        </p:nvSpPr>
        <p:spPr>
          <a:xfrm>
            <a:off x="117105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568" name="Shape 1568"/>
          <p:cNvSpPr/>
          <p:nvPr/>
        </p:nvSpPr>
        <p:spPr>
          <a:xfrm>
            <a:off x="12586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Metoder!</a:t>
            </a:r>
          </a:p>
        </p:txBody>
      </p:sp>
      <p:sp>
        <p:nvSpPr>
          <p:cNvPr id="72" name="Shape 72"/>
          <p:cNvSpPr/>
          <p:nvPr/>
        </p:nvSpPr>
        <p:spPr>
          <a:xfrm>
            <a:off x="1965844" y="1880689"/>
            <a:ext cx="9073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Metoder = funktioner i Java</a:t>
            </a:r>
          </a:p>
        </p:txBody>
      </p:sp>
      <p:sp>
        <p:nvSpPr>
          <p:cNvPr id="73" name="Shape 73"/>
          <p:cNvSpPr/>
          <p:nvPr/>
        </p:nvSpPr>
        <p:spPr>
          <a:xfrm>
            <a:off x="1931977" y="4065089"/>
            <a:ext cx="41900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Definition av en metod:</a:t>
            </a:r>
          </a:p>
        </p:txBody>
      </p:sp>
      <p:sp>
        <p:nvSpPr>
          <p:cNvPr id="74" name="Shape 74"/>
          <p:cNvSpPr/>
          <p:nvPr/>
        </p:nvSpPr>
        <p:spPr>
          <a:xfrm>
            <a:off x="2317541" y="4815030"/>
            <a:ext cx="8369718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public static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double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medel(int v1, int v2)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return (v1+v2)/2.0;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// end medel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5" name="Shape 75"/>
          <p:cNvSpPr/>
          <p:nvPr/>
        </p:nvSpPr>
        <p:spPr>
          <a:xfrm>
            <a:off x="5467549" y="3059524"/>
            <a:ext cx="3497264" cy="1667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755" y="0"/>
                </a:moveTo>
                <a:cubicBezTo>
                  <a:pt x="5539" y="0"/>
                  <a:pt x="5363" y="368"/>
                  <a:pt x="5363" y="823"/>
                </a:cubicBezTo>
                <a:lnTo>
                  <a:pt x="5363" y="5584"/>
                </a:lnTo>
                <a:lnTo>
                  <a:pt x="0" y="21600"/>
                </a:lnTo>
                <a:lnTo>
                  <a:pt x="6520" y="8221"/>
                </a:lnTo>
                <a:lnTo>
                  <a:pt x="21208" y="8221"/>
                </a:lnTo>
                <a:cubicBezTo>
                  <a:pt x="21424" y="8221"/>
                  <a:pt x="21600" y="7853"/>
                  <a:pt x="21600" y="7399"/>
                </a:cubicBezTo>
                <a:lnTo>
                  <a:pt x="21600" y="823"/>
                </a:lnTo>
                <a:cubicBezTo>
                  <a:pt x="21600" y="368"/>
                  <a:pt x="21424" y="0"/>
                  <a:pt x="21208" y="0"/>
                </a:cubicBezTo>
                <a:lnTo>
                  <a:pt x="5755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returvärdets typ</a:t>
            </a:r>
          </a:p>
        </p:txBody>
      </p:sp>
    </p:spTree>
  </p:cSld>
  <p:clrMapOvr>
    <a:masterClrMapping/>
  </p:clrMapOvr>
  <p:transition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Shape 157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571" name="Shape 1571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572" name="Shape 1572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  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575" name="Group 1575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573" name="Shape 1573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574" name="Shape 1574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580" name="Group 1580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576" name="Shape 1576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77" name="Shape 1577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578" name="Shape 1578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579" name="Shape 1579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581" name="Shape 1581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582" name="Shape 1582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583" name="Shape 1583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584" name="Shape 1584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602" name="Group 1602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585" name="Shape 1585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594" name="Group 1594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586" name="Shape 1586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87" name="Shape 1587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88" name="Shape 1588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89" name="Shape 1589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90" name="Shape 1590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91" name="Shape 1591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92" name="Shape 1592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593" name="Shape 1593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595" name="Shape 1595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596" name="Shape 1596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597" name="Shape 1597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598" name="Shape 1598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599" name="Shape 1599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600" name="Shape 1600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601" name="Shape 1601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603" name="Shape 1603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604" name="Shape 1604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605" name="Shape 1605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606" name="Shape 1606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607" name="Shape 1607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608" name="Shape 1608"/>
          <p:cNvSpPr/>
          <p:nvPr/>
        </p:nvSpPr>
        <p:spPr>
          <a:xfrm>
            <a:off x="9114366" y="4974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609" name="Shape 1609"/>
          <p:cNvSpPr/>
          <p:nvPr/>
        </p:nvSpPr>
        <p:spPr>
          <a:xfrm>
            <a:off x="7117810" y="5445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arr</a:t>
            </a:r>
          </a:p>
        </p:txBody>
      </p:sp>
      <p:sp>
        <p:nvSpPr>
          <p:cNvPr id="1610" name="Shape 1610"/>
          <p:cNvSpPr/>
          <p:nvPr/>
        </p:nvSpPr>
        <p:spPr>
          <a:xfrm>
            <a:off x="7117810" y="5025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611" name="Shape 1611"/>
          <p:cNvSpPr/>
          <p:nvPr/>
        </p:nvSpPr>
        <p:spPr>
          <a:xfrm>
            <a:off x="9714470" y="5300919"/>
            <a:ext cx="776197" cy="96686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grpSp>
        <p:nvGrpSpPr>
          <p:cNvPr id="1629" name="Group 1629"/>
          <p:cNvGrpSpPr/>
          <p:nvPr/>
        </p:nvGrpSpPr>
        <p:grpSpPr>
          <a:xfrm>
            <a:off x="10579100" y="3843027"/>
            <a:ext cx="7018867" cy="1367744"/>
            <a:chOff x="0" y="0"/>
            <a:chExt cx="7018866" cy="1367742"/>
          </a:xfrm>
        </p:grpSpPr>
        <p:sp>
          <p:nvSpPr>
            <p:cNvPr id="1612" name="Shape 1612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621" name="Group 1621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613" name="Shape 1613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14" name="Shape 1614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15" name="Shape 1615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16" name="Shape 1616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17" name="Shape 1617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18" name="Shape 1618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19" name="Shape 1619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20" name="Shape 1620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622" name="Shape 1622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623" name="Shape 1623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624" name="Shape 1624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625" name="Shape 1625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626" name="Shape 1626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627" name="Shape 1627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628" name="Shape 1628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630" name="Shape 1630"/>
          <p:cNvSpPr/>
          <p:nvPr/>
        </p:nvSpPr>
        <p:spPr>
          <a:xfrm>
            <a:off x="8860366" y="3958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631" name="Shape 1631"/>
          <p:cNvSpPr/>
          <p:nvPr/>
        </p:nvSpPr>
        <p:spPr>
          <a:xfrm>
            <a:off x="6863810" y="4429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</a:p>
        </p:txBody>
      </p:sp>
      <p:sp>
        <p:nvSpPr>
          <p:cNvPr id="1632" name="Shape 1632"/>
          <p:cNvSpPr/>
          <p:nvPr/>
        </p:nvSpPr>
        <p:spPr>
          <a:xfrm>
            <a:off x="6863810" y="4009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633" name="Shape 1633"/>
          <p:cNvSpPr/>
          <p:nvPr/>
        </p:nvSpPr>
        <p:spPr>
          <a:xfrm>
            <a:off x="9446740" y="4326026"/>
            <a:ext cx="999012" cy="383538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634" name="Shape 1634"/>
          <p:cNvSpPr/>
          <p:nvPr/>
        </p:nvSpPr>
        <p:spPr>
          <a:xfrm>
            <a:off x="10808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635" name="Shape 1635"/>
          <p:cNvSpPr/>
          <p:nvPr/>
        </p:nvSpPr>
        <p:spPr>
          <a:xfrm>
            <a:off x="117105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636" name="Shape 1636"/>
          <p:cNvSpPr/>
          <p:nvPr/>
        </p:nvSpPr>
        <p:spPr>
          <a:xfrm>
            <a:off x="12586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637" name="Shape 1637"/>
          <p:cNvSpPr/>
          <p:nvPr/>
        </p:nvSpPr>
        <p:spPr>
          <a:xfrm flipV="1">
            <a:off x="2433036" y="4963563"/>
            <a:ext cx="8012716" cy="1105128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" name="Shape 163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640" name="Shape 1640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641" name="Shape 1641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  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644" name="Group 1644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642" name="Shape 1642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643" name="Shape 1643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649" name="Group 1649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645" name="Shape 1645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46" name="Shape 1646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647" name="Shape 1647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648" name="Shape 1648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650" name="Shape 1650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651" name="Shape 1651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652" name="Shape 1652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653" name="Shape 1653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671" name="Group 1671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654" name="Shape 1654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663" name="Group 1663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655" name="Shape 1655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56" name="Shape 1656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57" name="Shape 1657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58" name="Shape 1658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59" name="Shape 1659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60" name="Shape 1660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61" name="Shape 1661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62" name="Shape 1662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664" name="Shape 1664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665" name="Shape 1665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666" name="Shape 1666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667" name="Shape 1667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668" name="Shape 1668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669" name="Shape 1669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670" name="Shape 1670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672" name="Shape 1672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673" name="Shape 1673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674" name="Shape 1674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675" name="Shape 1675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676" name="Shape 1676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grpSp>
        <p:nvGrpSpPr>
          <p:cNvPr id="1694" name="Group 1694"/>
          <p:cNvGrpSpPr/>
          <p:nvPr/>
        </p:nvGrpSpPr>
        <p:grpSpPr>
          <a:xfrm>
            <a:off x="10579100" y="3843027"/>
            <a:ext cx="7018867" cy="1367744"/>
            <a:chOff x="0" y="0"/>
            <a:chExt cx="7018866" cy="1367742"/>
          </a:xfrm>
        </p:grpSpPr>
        <p:sp>
          <p:nvSpPr>
            <p:cNvPr id="1677" name="Shape 1677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686" name="Group 1686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678" name="Shape 1678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79" name="Shape 1679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80" name="Shape 1680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81" name="Shape 1681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82" name="Shape 1682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83" name="Shape 1683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84" name="Shape 1684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685" name="Shape 1685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687" name="Shape 1687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688" name="Shape 1688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689" name="Shape 1689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690" name="Shape 1690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691" name="Shape 1691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692" name="Shape 1692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693" name="Shape 1693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695" name="Shape 1695"/>
          <p:cNvSpPr/>
          <p:nvPr/>
        </p:nvSpPr>
        <p:spPr>
          <a:xfrm>
            <a:off x="10808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696" name="Shape 1696"/>
          <p:cNvSpPr/>
          <p:nvPr/>
        </p:nvSpPr>
        <p:spPr>
          <a:xfrm>
            <a:off x="117105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697" name="Shape 1697"/>
          <p:cNvSpPr/>
          <p:nvPr/>
        </p:nvSpPr>
        <p:spPr>
          <a:xfrm>
            <a:off x="12586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698" name="Shape 1698"/>
          <p:cNvSpPr/>
          <p:nvPr/>
        </p:nvSpPr>
        <p:spPr>
          <a:xfrm flipV="1">
            <a:off x="2433036" y="4963563"/>
            <a:ext cx="8012716" cy="1105128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0" name="Shape 170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701" name="Shape 1701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702" name="Shape 1702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return   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copyArray(  )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705" name="Group 1705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703" name="Shape 1703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704" name="Shape 1704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710" name="Group 1710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706" name="Shape 1706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07" name="Shape 1707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708" name="Shape 1708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709" name="Shape 1709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711" name="Shape 1711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712" name="Shape 1712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713" name="Shape 1713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714" name="Shape 1714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732" name="Group 1732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715" name="Shape 1715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724" name="Group 1724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716" name="Shape 1716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17" name="Shape 1717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18" name="Shape 1718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19" name="Shape 1719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20" name="Shape 1720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21" name="Shape 1721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22" name="Shape 1722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23" name="Shape 1723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725" name="Shape 1725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726" name="Shape 1726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727" name="Shape 1727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728" name="Shape 1728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729" name="Shape 1729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730" name="Shape 1730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731" name="Shape 1731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733" name="Shape 1733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734" name="Shape 1734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735" name="Shape 1735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736" name="Shape 1736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737" name="Shape 1737"/>
          <p:cNvSpPr/>
          <p:nvPr/>
        </p:nvSpPr>
        <p:spPr>
          <a:xfrm flipV="1">
            <a:off x="3471970" y="6534482"/>
            <a:ext cx="7044097" cy="287654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grpSp>
        <p:nvGrpSpPr>
          <p:cNvPr id="1755" name="Group 1755"/>
          <p:cNvGrpSpPr/>
          <p:nvPr/>
        </p:nvGrpSpPr>
        <p:grpSpPr>
          <a:xfrm>
            <a:off x="10579100" y="3843027"/>
            <a:ext cx="7018867" cy="1367744"/>
            <a:chOff x="0" y="0"/>
            <a:chExt cx="7018866" cy="1367742"/>
          </a:xfrm>
        </p:grpSpPr>
        <p:sp>
          <p:nvSpPr>
            <p:cNvPr id="1738" name="Shape 1738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747" name="Group 1747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739" name="Shape 1739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40" name="Shape 1740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41" name="Shape 1741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42" name="Shape 1742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43" name="Shape 1743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44" name="Shape 1744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45" name="Shape 1745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46" name="Shape 1746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748" name="Shape 1748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749" name="Shape 1749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750" name="Shape 1750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751" name="Shape 1751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752" name="Shape 1752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753" name="Shape 1753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754" name="Shape 1754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756" name="Shape 1756"/>
          <p:cNvSpPr/>
          <p:nvPr/>
        </p:nvSpPr>
        <p:spPr>
          <a:xfrm>
            <a:off x="10808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757" name="Shape 1757"/>
          <p:cNvSpPr/>
          <p:nvPr/>
        </p:nvSpPr>
        <p:spPr>
          <a:xfrm>
            <a:off x="117105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758" name="Shape 1758"/>
          <p:cNvSpPr/>
          <p:nvPr/>
        </p:nvSpPr>
        <p:spPr>
          <a:xfrm>
            <a:off x="12586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759" name="Shape 1759"/>
          <p:cNvSpPr/>
          <p:nvPr/>
        </p:nvSpPr>
        <p:spPr>
          <a:xfrm flipV="1">
            <a:off x="2433036" y="4963563"/>
            <a:ext cx="8012716" cy="1105128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" name="Shape 176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762" name="Shape 1762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763" name="Shape 1763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  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766" name="Group 1766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764" name="Shape 1764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765" name="Shape 1765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771" name="Group 1771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767" name="Shape 1767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68" name="Shape 1768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769" name="Shape 1769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770" name="Shape 1770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772" name="Shape 1772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773" name="Shape 1773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774" name="Shape 1774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775" name="Shape 1775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793" name="Group 1793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776" name="Shape 1776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785" name="Group 1785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777" name="Shape 1777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78" name="Shape 1778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79" name="Shape 1779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80" name="Shape 1780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81" name="Shape 1781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82" name="Shape 1782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83" name="Shape 1783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784" name="Shape 1784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786" name="Shape 1786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787" name="Shape 1787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788" name="Shape 1788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789" name="Shape 1789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790" name="Shape 1790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791" name="Shape 1791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792" name="Shape 1792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794" name="Shape 1794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795" name="Shape 1795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796" name="Shape 1796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797" name="Shape 1797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grpSp>
        <p:nvGrpSpPr>
          <p:cNvPr id="1815" name="Group 1815"/>
          <p:cNvGrpSpPr/>
          <p:nvPr/>
        </p:nvGrpSpPr>
        <p:grpSpPr>
          <a:xfrm>
            <a:off x="10579100" y="3843027"/>
            <a:ext cx="7018867" cy="1367744"/>
            <a:chOff x="0" y="0"/>
            <a:chExt cx="7018866" cy="1367742"/>
          </a:xfrm>
        </p:grpSpPr>
        <p:sp>
          <p:nvSpPr>
            <p:cNvPr id="1798" name="Shape 1798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807" name="Group 1807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799" name="Shape 1799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00" name="Shape 1800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01" name="Shape 1801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02" name="Shape 1802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03" name="Shape 1803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04" name="Shape 1804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05" name="Shape 1805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06" name="Shape 1806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808" name="Shape 1808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809" name="Shape 1809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810" name="Shape 1810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811" name="Shape 1811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812" name="Shape 1812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813" name="Shape 1813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814" name="Shape 1814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816" name="Shape 1816"/>
          <p:cNvSpPr/>
          <p:nvPr/>
        </p:nvSpPr>
        <p:spPr>
          <a:xfrm>
            <a:off x="10808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817" name="Shape 1817"/>
          <p:cNvSpPr/>
          <p:nvPr/>
        </p:nvSpPr>
        <p:spPr>
          <a:xfrm>
            <a:off x="117105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818" name="Shape 1818"/>
          <p:cNvSpPr/>
          <p:nvPr/>
        </p:nvSpPr>
        <p:spPr>
          <a:xfrm>
            <a:off x="12586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819" name="Shape 1819"/>
          <p:cNvSpPr/>
          <p:nvPr/>
        </p:nvSpPr>
        <p:spPr>
          <a:xfrm flipV="1">
            <a:off x="1724328" y="4963563"/>
            <a:ext cx="8721423" cy="1859742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1" name="Shape 182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822" name="Shape 1822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823" name="Shape 1823"/>
          <p:cNvSpPr/>
          <p:nvPr/>
        </p:nvSpPr>
        <p:spPr>
          <a:xfrm>
            <a:off x="674268" y="4040518"/>
            <a:ext cx="6224006" cy="3362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f2 =   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826" name="Group 1826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824" name="Shape 1824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825" name="Shape 1825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831" name="Group 1831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827" name="Shape 1827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28" name="Shape 1828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829" name="Shape 1829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830" name="Shape 1830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832" name="Shape 1832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833" name="Shape 1833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834" name="Shape 1834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sp>
        <p:nvSpPr>
          <p:cNvPr id="1835" name="Shape 1835"/>
          <p:cNvSpPr/>
          <p:nvPr/>
        </p:nvSpPr>
        <p:spPr>
          <a:xfrm>
            <a:off x="7736406" y="8180530"/>
            <a:ext cx="1196125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500">
                <a:solidFill>
                  <a:srgbClr val="C82506"/>
                </a:solidFill>
              </a:rPr>
              <a:t>null</a:t>
            </a:r>
          </a:p>
        </p:txBody>
      </p:sp>
      <p:grpSp>
        <p:nvGrpSpPr>
          <p:cNvPr id="1853" name="Group 1853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836" name="Shape 1836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845" name="Group 1845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837" name="Shape 1837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38" name="Shape 1838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39" name="Shape 1839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40" name="Shape 1840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41" name="Shape 1841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42" name="Shape 1842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43" name="Shape 1843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44" name="Shape 1844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846" name="Shape 1846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847" name="Shape 1847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848" name="Shape 1848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849" name="Shape 1849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850" name="Shape 1850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851" name="Shape 1851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852" name="Shape 1852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854" name="Shape 1854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855" name="Shape 1855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856" name="Shape 1856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857" name="Shape 1857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grpSp>
        <p:nvGrpSpPr>
          <p:cNvPr id="1875" name="Group 1875"/>
          <p:cNvGrpSpPr/>
          <p:nvPr/>
        </p:nvGrpSpPr>
        <p:grpSpPr>
          <a:xfrm>
            <a:off x="10579100" y="3843027"/>
            <a:ext cx="7018867" cy="1367744"/>
            <a:chOff x="0" y="0"/>
            <a:chExt cx="7018866" cy="1367742"/>
          </a:xfrm>
        </p:grpSpPr>
        <p:sp>
          <p:nvSpPr>
            <p:cNvPr id="1858" name="Shape 1858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867" name="Group 1867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859" name="Shape 1859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60" name="Shape 1860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61" name="Shape 1861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62" name="Shape 1862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63" name="Shape 1863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64" name="Shape 1864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65" name="Shape 1865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66" name="Shape 1866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868" name="Shape 1868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869" name="Shape 1869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870" name="Shape 1870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871" name="Shape 1871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872" name="Shape 1872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873" name="Shape 1873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874" name="Shape 1874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876" name="Shape 1876"/>
          <p:cNvSpPr/>
          <p:nvPr/>
        </p:nvSpPr>
        <p:spPr>
          <a:xfrm>
            <a:off x="10808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877" name="Shape 1877"/>
          <p:cNvSpPr/>
          <p:nvPr/>
        </p:nvSpPr>
        <p:spPr>
          <a:xfrm>
            <a:off x="117105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878" name="Shape 1878"/>
          <p:cNvSpPr/>
          <p:nvPr/>
        </p:nvSpPr>
        <p:spPr>
          <a:xfrm>
            <a:off x="12586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879" name="Shape 1879"/>
          <p:cNvSpPr/>
          <p:nvPr/>
        </p:nvSpPr>
        <p:spPr>
          <a:xfrm flipV="1">
            <a:off x="1724328" y="4963563"/>
            <a:ext cx="8721423" cy="1859742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1" name="Shape 1881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Parameteröverföring</a:t>
            </a:r>
          </a:p>
        </p:txBody>
      </p:sp>
      <p:sp>
        <p:nvSpPr>
          <p:cNvPr id="1882" name="Shape 1882"/>
          <p:cNvSpPr/>
          <p:nvPr/>
        </p:nvSpPr>
        <p:spPr>
          <a:xfrm>
            <a:off x="2189802" y="2754935"/>
            <a:ext cx="983473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solidFill>
                  <a:srgbClr val="00882B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882B"/>
                </a:solidFill>
              </a:rPr>
              <a:t>… i detta fall var är parametern ett referensvärde (dvs en pil)</a:t>
            </a:r>
          </a:p>
        </p:txBody>
      </p:sp>
      <p:sp>
        <p:nvSpPr>
          <p:cNvPr id="1883" name="Shape 1883"/>
          <p:cNvSpPr/>
          <p:nvPr/>
        </p:nvSpPr>
        <p:spPr>
          <a:xfrm>
            <a:off x="674268" y="4040518"/>
            <a:ext cx="6224006" cy="2993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f1 = {1,5,3,7,4,5,....};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f2 = null;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int[] copyArray(int[] arr) {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int[] tmp = new int[arr.length];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i="1" sz="2500">
                <a:latin typeface="Consolas"/>
                <a:ea typeface="Consolas"/>
                <a:cs typeface="Consolas"/>
                <a:sym typeface="Consolas"/>
              </a:rPr>
              <a:t>... kopiera ...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 return tmp;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 = copyArray(f1);</a:t>
            </a:r>
          </a:p>
        </p:txBody>
      </p:sp>
      <p:grpSp>
        <p:nvGrpSpPr>
          <p:cNvPr id="1886" name="Group 1886"/>
          <p:cNvGrpSpPr/>
          <p:nvPr/>
        </p:nvGrpSpPr>
        <p:grpSpPr>
          <a:xfrm>
            <a:off x="1981959" y="1751761"/>
            <a:ext cx="8835874" cy="914401"/>
            <a:chOff x="0" y="0"/>
            <a:chExt cx="8835872" cy="914400"/>
          </a:xfrm>
        </p:grpSpPr>
        <p:sp>
          <p:nvSpPr>
            <p:cNvPr id="1884" name="Shape 1884"/>
            <p:cNvSpPr/>
            <p:nvPr/>
          </p:nvSpPr>
          <p:spPr>
            <a:xfrm>
              <a:off x="1852287" y="0"/>
              <a:ext cx="6983586" cy="91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“Värdet av den aktuella parametern </a:t>
              </a:r>
              <a:r>
                <a:rPr sz="2800">
                  <a:solidFill>
                    <a:srgbClr val="C82506"/>
                  </a:solidFill>
                  <a:latin typeface="Gill Sans"/>
                  <a:ea typeface="Gill Sans"/>
                  <a:cs typeface="Gill Sans"/>
                  <a:sym typeface="Gill Sans"/>
                </a:rPr>
                <a:t>kopieras</a:t>
              </a:r>
              <a:endParaRPr sz="2800">
                <a:solidFill>
                  <a:srgbClr val="0365C0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algn="l">
                <a:defRPr sz="1800"/>
              </a:pPr>
              <a:r>
                <a:rPr sz="2800">
                  <a:solidFill>
                    <a:srgbClr val="0365C0"/>
                  </a:solidFill>
                  <a:latin typeface="Gill Sans"/>
                  <a:ea typeface="Gill Sans"/>
                  <a:cs typeface="Gill Sans"/>
                  <a:sym typeface="Gill Sans"/>
                </a:rPr>
                <a:t> över till den formella parametern.”</a:t>
              </a:r>
            </a:p>
          </p:txBody>
        </p:sp>
        <p:sp>
          <p:nvSpPr>
            <p:cNvPr id="1885" name="Shape 1885"/>
            <p:cNvSpPr/>
            <p:nvPr/>
          </p:nvSpPr>
          <p:spPr>
            <a:xfrm>
              <a:off x="0" y="0"/>
              <a:ext cx="1769971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Regeln var:</a:t>
              </a:r>
            </a:p>
          </p:txBody>
        </p:sp>
      </p:grpSp>
      <p:grpSp>
        <p:nvGrpSpPr>
          <p:cNvPr id="1891" name="Group 1891"/>
          <p:cNvGrpSpPr/>
          <p:nvPr/>
        </p:nvGrpSpPr>
        <p:grpSpPr>
          <a:xfrm>
            <a:off x="5593810" y="7006166"/>
            <a:ext cx="3504887" cy="978990"/>
            <a:chOff x="0" y="0"/>
            <a:chExt cx="3504886" cy="978988"/>
          </a:xfrm>
        </p:grpSpPr>
        <p:sp>
          <p:nvSpPr>
            <p:cNvPr id="1887" name="Shape 1887"/>
            <p:cNvSpPr/>
            <p:nvPr/>
          </p:nvSpPr>
          <p:spPr>
            <a:xfrm>
              <a:off x="1996556" y="0"/>
              <a:ext cx="1145324" cy="662451"/>
            </a:xfrm>
            <a:prstGeom prst="rect">
              <a:avLst/>
            </a:prstGeom>
            <a:noFill/>
            <a:ln w="508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88" name="Shape 1888"/>
            <p:cNvSpPr/>
            <p:nvPr/>
          </p:nvSpPr>
          <p:spPr>
            <a:xfrm>
              <a:off x="0" y="470988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namn: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f1</a:t>
              </a:r>
            </a:p>
          </p:txBody>
        </p:sp>
        <p:sp>
          <p:nvSpPr>
            <p:cNvPr id="1889" name="Shape 1889"/>
            <p:cNvSpPr/>
            <p:nvPr/>
          </p:nvSpPr>
          <p:spPr>
            <a:xfrm>
              <a:off x="0" y="51116"/>
              <a:ext cx="3504887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algn="l"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typ: </a:t>
              </a:r>
              <a:r>
                <a:rPr sz="2500">
                  <a:solidFill>
                    <a:srgbClr val="00882B"/>
                  </a:solidFill>
                  <a:latin typeface="Consolas"/>
                  <a:ea typeface="Consolas"/>
                  <a:cs typeface="Consolas"/>
                  <a:sym typeface="Consolas"/>
                </a:rPr>
                <a:t>int[]</a:t>
              </a:r>
            </a:p>
          </p:txBody>
        </p:sp>
        <p:sp>
          <p:nvSpPr>
            <p:cNvPr id="1890" name="Shape 1890"/>
            <p:cNvSpPr/>
            <p:nvPr/>
          </p:nvSpPr>
          <p:spPr>
            <a:xfrm>
              <a:off x="2142595" y="158363"/>
              <a:ext cx="1196126" cy="41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b="1" sz="2500">
                  <a:solidFill>
                    <a:srgbClr val="C82506"/>
                  </a:solidFill>
                  <a:latin typeface="Consolas"/>
                  <a:ea typeface="Consolas"/>
                  <a:cs typeface="Consolas"/>
                  <a:sym typeface="Consolas"/>
                </a:defRPr>
              </a:lvl1pPr>
            </a:lstStyle>
            <a:p>
              <a:pPr lvl="0">
                <a:defRPr b="0" sz="1800">
                  <a:solidFill>
                    <a:srgbClr val="000000"/>
                  </a:solidFill>
                </a:defRPr>
              </a:pPr>
              <a:r>
                <a:rPr b="1" sz="2500">
                  <a:solidFill>
                    <a:srgbClr val="C82506"/>
                  </a:solidFill>
                </a:rPr>
                <a:t>  </a:t>
              </a:r>
            </a:p>
          </p:txBody>
        </p:sp>
      </p:grpSp>
      <p:sp>
        <p:nvSpPr>
          <p:cNvPr id="1892" name="Shape 1892"/>
          <p:cNvSpPr/>
          <p:nvPr/>
        </p:nvSpPr>
        <p:spPr>
          <a:xfrm>
            <a:off x="7590366" y="8022166"/>
            <a:ext cx="1145325" cy="662452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893" name="Shape 1893"/>
          <p:cNvSpPr/>
          <p:nvPr/>
        </p:nvSpPr>
        <p:spPr>
          <a:xfrm>
            <a:off x="5593810" y="8493156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namn: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f2</a:t>
            </a:r>
          </a:p>
        </p:txBody>
      </p:sp>
      <p:sp>
        <p:nvSpPr>
          <p:cNvPr id="1894" name="Shape 1894"/>
          <p:cNvSpPr/>
          <p:nvPr/>
        </p:nvSpPr>
        <p:spPr>
          <a:xfrm>
            <a:off x="5593810" y="8073283"/>
            <a:ext cx="350488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typ: </a:t>
            </a:r>
            <a:r>
              <a:rPr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</a:t>
            </a:r>
          </a:p>
        </p:txBody>
      </p:sp>
      <p:grpSp>
        <p:nvGrpSpPr>
          <p:cNvPr id="1912" name="Group 1912"/>
          <p:cNvGrpSpPr/>
          <p:nvPr/>
        </p:nvGrpSpPr>
        <p:grpSpPr>
          <a:xfrm>
            <a:off x="10579100" y="5875027"/>
            <a:ext cx="7018867" cy="1367744"/>
            <a:chOff x="0" y="0"/>
            <a:chExt cx="7018866" cy="1367742"/>
          </a:xfrm>
        </p:grpSpPr>
        <p:sp>
          <p:nvSpPr>
            <p:cNvPr id="1895" name="Shape 1895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904" name="Group 1904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896" name="Shape 1896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97" name="Shape 1897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98" name="Shape 1898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899" name="Shape 1899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00" name="Shape 1900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01" name="Shape 1901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02" name="Shape 1902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03" name="Shape 1903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905" name="Shape 1905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906" name="Shape 1906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907" name="Shape 1907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908" name="Shape 1908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909" name="Shape 1909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910" name="Shape 1910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911" name="Shape 1911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913" name="Shape 1913"/>
          <p:cNvSpPr/>
          <p:nvPr/>
        </p:nvSpPr>
        <p:spPr>
          <a:xfrm flipV="1">
            <a:off x="8134613" y="6788482"/>
            <a:ext cx="2368753" cy="576785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1914" name="Shape 1914"/>
          <p:cNvSpPr/>
          <p:nvPr/>
        </p:nvSpPr>
        <p:spPr>
          <a:xfrm>
            <a:off x="10808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915" name="Shape 1915"/>
          <p:cNvSpPr/>
          <p:nvPr/>
        </p:nvSpPr>
        <p:spPr>
          <a:xfrm>
            <a:off x="117105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916" name="Shape 1916"/>
          <p:cNvSpPr/>
          <p:nvPr/>
        </p:nvSpPr>
        <p:spPr>
          <a:xfrm>
            <a:off x="12586868" y="6654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grpSp>
        <p:nvGrpSpPr>
          <p:cNvPr id="1934" name="Group 1934"/>
          <p:cNvGrpSpPr/>
          <p:nvPr/>
        </p:nvGrpSpPr>
        <p:grpSpPr>
          <a:xfrm>
            <a:off x="10579100" y="3843027"/>
            <a:ext cx="7018867" cy="1367744"/>
            <a:chOff x="0" y="0"/>
            <a:chExt cx="7018866" cy="1367742"/>
          </a:xfrm>
        </p:grpSpPr>
        <p:sp>
          <p:nvSpPr>
            <p:cNvPr id="1917" name="Shape 1917"/>
            <p:cNvSpPr/>
            <p:nvPr/>
          </p:nvSpPr>
          <p:spPr>
            <a:xfrm>
              <a:off x="17640" y="0"/>
              <a:ext cx="58609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0</a:t>
              </a:r>
            </a:p>
          </p:txBody>
        </p:sp>
        <p:grpSp>
          <p:nvGrpSpPr>
            <p:cNvPr id="1926" name="Group 1926"/>
            <p:cNvGrpSpPr/>
            <p:nvPr/>
          </p:nvGrpSpPr>
          <p:grpSpPr>
            <a:xfrm>
              <a:off x="0" y="534238"/>
              <a:ext cx="7018867" cy="833505"/>
              <a:chOff x="0" y="0"/>
              <a:chExt cx="7018866" cy="833503"/>
            </a:xfrm>
          </p:grpSpPr>
          <p:sp>
            <p:nvSpPr>
              <p:cNvPr id="1918" name="Shape 1918"/>
              <p:cNvSpPr/>
              <p:nvPr/>
            </p:nvSpPr>
            <p:spPr>
              <a:xfrm>
                <a:off x="0" y="0"/>
                <a:ext cx="7018867" cy="833504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19" name="Shape 1919"/>
              <p:cNvSpPr/>
              <p:nvPr/>
            </p:nvSpPr>
            <p:spPr>
              <a:xfrm flipV="1">
                <a:off x="842433" y="4995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20" name="Shape 1920"/>
              <p:cNvSpPr/>
              <p:nvPr/>
            </p:nvSpPr>
            <p:spPr>
              <a:xfrm flipV="1">
                <a:off x="1731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21" name="Shape 1921"/>
              <p:cNvSpPr/>
              <p:nvPr/>
            </p:nvSpPr>
            <p:spPr>
              <a:xfrm flipV="1">
                <a:off x="2620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22" name="Shape 1922"/>
              <p:cNvSpPr/>
              <p:nvPr/>
            </p:nvSpPr>
            <p:spPr>
              <a:xfrm flipV="1">
                <a:off x="3509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23" name="Shape 1923"/>
              <p:cNvSpPr/>
              <p:nvPr/>
            </p:nvSpPr>
            <p:spPr>
              <a:xfrm flipV="1">
                <a:off x="4398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24" name="Shape 1924"/>
              <p:cNvSpPr/>
              <p:nvPr/>
            </p:nvSpPr>
            <p:spPr>
              <a:xfrm flipV="1">
                <a:off x="5287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25" name="Shape 1925"/>
              <p:cNvSpPr/>
              <p:nvPr/>
            </p:nvSpPr>
            <p:spPr>
              <a:xfrm flipV="1">
                <a:off x="6176433" y="4996"/>
                <a:ext cx="1" cy="812550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</p:grpSp>
        <p:sp>
          <p:nvSpPr>
            <p:cNvPr id="1927" name="Shape 1927"/>
            <p:cNvSpPr/>
            <p:nvPr/>
          </p:nvSpPr>
          <p:spPr>
            <a:xfrm>
              <a:off x="906640" y="0"/>
              <a:ext cx="58609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1</a:t>
              </a:r>
            </a:p>
          </p:txBody>
        </p:sp>
        <p:sp>
          <p:nvSpPr>
            <p:cNvPr id="1928" name="Shape 1928"/>
            <p:cNvSpPr/>
            <p:nvPr/>
          </p:nvSpPr>
          <p:spPr>
            <a:xfrm>
              <a:off x="1795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2</a:t>
              </a:r>
            </a:p>
          </p:txBody>
        </p:sp>
        <p:sp>
          <p:nvSpPr>
            <p:cNvPr id="1929" name="Shape 1929"/>
            <p:cNvSpPr/>
            <p:nvPr/>
          </p:nvSpPr>
          <p:spPr>
            <a:xfrm>
              <a:off x="2684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3</a:t>
              </a:r>
            </a:p>
          </p:txBody>
        </p:sp>
        <p:sp>
          <p:nvSpPr>
            <p:cNvPr id="1930" name="Shape 1930"/>
            <p:cNvSpPr/>
            <p:nvPr/>
          </p:nvSpPr>
          <p:spPr>
            <a:xfrm>
              <a:off x="3573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4</a:t>
              </a:r>
            </a:p>
          </p:txBody>
        </p:sp>
        <p:sp>
          <p:nvSpPr>
            <p:cNvPr id="1931" name="Shape 1931"/>
            <p:cNvSpPr/>
            <p:nvPr/>
          </p:nvSpPr>
          <p:spPr>
            <a:xfrm>
              <a:off x="4462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5</a:t>
              </a:r>
            </a:p>
          </p:txBody>
        </p:sp>
        <p:sp>
          <p:nvSpPr>
            <p:cNvPr id="1932" name="Shape 1932"/>
            <p:cNvSpPr/>
            <p:nvPr/>
          </p:nvSpPr>
          <p:spPr>
            <a:xfrm>
              <a:off x="5351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6</a:t>
              </a:r>
            </a:p>
          </p:txBody>
        </p:sp>
        <p:sp>
          <p:nvSpPr>
            <p:cNvPr id="1933" name="Shape 1933"/>
            <p:cNvSpPr/>
            <p:nvPr/>
          </p:nvSpPr>
          <p:spPr>
            <a:xfrm>
              <a:off x="6240640" y="0"/>
              <a:ext cx="58609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2800"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>
                <a:defRPr sz="1800"/>
              </a:pPr>
              <a:r>
                <a:rPr sz="2800"/>
                <a:t>7</a:t>
              </a:r>
            </a:p>
          </p:txBody>
        </p:sp>
      </p:grpSp>
      <p:sp>
        <p:nvSpPr>
          <p:cNvPr id="1935" name="Shape 1935"/>
          <p:cNvSpPr/>
          <p:nvPr/>
        </p:nvSpPr>
        <p:spPr>
          <a:xfrm>
            <a:off x="10808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1</a:t>
            </a:r>
          </a:p>
        </p:txBody>
      </p:sp>
      <p:sp>
        <p:nvSpPr>
          <p:cNvPr id="1936" name="Shape 1936"/>
          <p:cNvSpPr/>
          <p:nvPr/>
        </p:nvSpPr>
        <p:spPr>
          <a:xfrm>
            <a:off x="117105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5</a:t>
            </a:r>
          </a:p>
        </p:txBody>
      </p:sp>
      <p:sp>
        <p:nvSpPr>
          <p:cNvPr id="1937" name="Shape 1937"/>
          <p:cNvSpPr/>
          <p:nvPr/>
        </p:nvSpPr>
        <p:spPr>
          <a:xfrm>
            <a:off x="12586868" y="4622089"/>
            <a:ext cx="288864" cy="41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b="1" sz="25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b="0" sz="1800"/>
            </a:pPr>
            <a:r>
              <a:rPr b="1" sz="2500"/>
              <a:t>3</a:t>
            </a:r>
          </a:p>
        </p:txBody>
      </p:sp>
      <p:sp>
        <p:nvSpPr>
          <p:cNvPr id="1938" name="Shape 1938"/>
          <p:cNvSpPr/>
          <p:nvPr/>
        </p:nvSpPr>
        <p:spPr>
          <a:xfrm flipV="1">
            <a:off x="8134768" y="4963563"/>
            <a:ext cx="2310984" cy="3408749"/>
          </a:xfrm>
          <a:prstGeom prst="line">
            <a:avLst/>
          </a:prstGeom>
          <a:ln w="50800">
            <a:solidFill>
              <a:srgbClr val="C82506"/>
            </a:solidFill>
            <a:miter lim="400000"/>
            <a:headEnd type="oval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0" name="Shape 194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Är fält “objekt” eller primitiva?</a:t>
            </a:r>
          </a:p>
        </p:txBody>
      </p:sp>
      <p:grpSp>
        <p:nvGrpSpPr>
          <p:cNvPr id="1943" name="Group 1943"/>
          <p:cNvGrpSpPr/>
          <p:nvPr/>
        </p:nvGrpSpPr>
        <p:grpSpPr>
          <a:xfrm>
            <a:off x="1322377" y="2329422"/>
            <a:ext cx="10612225" cy="3373968"/>
            <a:chOff x="0" y="0"/>
            <a:chExt cx="10612224" cy="3373967"/>
          </a:xfrm>
        </p:grpSpPr>
        <p:sp>
          <p:nvSpPr>
            <p:cNvPr id="1941" name="Shape 1941"/>
            <p:cNvSpPr/>
            <p:nvPr/>
          </p:nvSpPr>
          <p:spPr>
            <a:xfrm>
              <a:off x="220646" y="516467"/>
              <a:ext cx="10391579" cy="2857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annan syntax än andra objekt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“klassen” har inget namn utan bildas genom ta namn och lägga till []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du kan inte ärva fält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du kan inte definiera egna metoder och lägga till klassen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längden är en variabel, inte en funktion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942" name="Shape 1942"/>
            <p:cNvSpPr/>
            <p:nvPr/>
          </p:nvSpPr>
          <p:spPr>
            <a:xfrm>
              <a:off x="0" y="0"/>
              <a:ext cx="9090045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C82506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C82506"/>
                  </a:solidFill>
                </a:rPr>
                <a:t>Några skäl mot:</a:t>
              </a:r>
            </a:p>
          </p:txBody>
        </p:sp>
      </p:grpSp>
      <p:grpSp>
        <p:nvGrpSpPr>
          <p:cNvPr id="1946" name="Group 1946"/>
          <p:cNvGrpSpPr/>
          <p:nvPr/>
        </p:nvGrpSpPr>
        <p:grpSpPr>
          <a:xfrm>
            <a:off x="1322377" y="5504422"/>
            <a:ext cx="10612225" cy="2916768"/>
            <a:chOff x="0" y="0"/>
            <a:chExt cx="10612224" cy="2916767"/>
          </a:xfrm>
        </p:grpSpPr>
        <p:sp>
          <p:nvSpPr>
            <p:cNvPr id="1944" name="Shape 1944"/>
            <p:cNvSpPr/>
            <p:nvPr/>
          </p:nvSpPr>
          <p:spPr>
            <a:xfrm>
              <a:off x="220646" y="516467"/>
              <a:ext cx="10391579" cy="2400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språkdefinitionen säger att dom är det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fält är referenstyper (har referensvärde)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allokeras med “</a:t>
              </a:r>
              <a:r>
                <a:rPr sz="2800">
                  <a:latin typeface="Gill Sans SemiBold"/>
                  <a:ea typeface="Gill Sans SemiBold"/>
                  <a:cs typeface="Gill Sans SemiBold"/>
                  <a:sym typeface="Gill Sans SemiBold"/>
                </a:rPr>
                <a:t>new</a:t>
              </a: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 …”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allokeras på </a:t>
              </a:r>
              <a:r>
                <a:rPr i="1" sz="2800">
                  <a:latin typeface="Gill Sans"/>
                  <a:ea typeface="Gill Sans"/>
                  <a:cs typeface="Gill Sans"/>
                  <a:sym typeface="Gill Sans"/>
                </a:rPr>
                <a:t>heapen</a:t>
              </a:r>
              <a:endParaRPr sz="2800">
                <a:latin typeface="Gill Sans"/>
                <a:ea typeface="Gill Sans"/>
                <a:cs typeface="Gill Sans"/>
                <a:sym typeface="Gill Sans"/>
              </a:endParaRPr>
            </a:p>
            <a:p>
              <a:pPr lvl="0" marL="370416" indent="-370416" algn="l">
                <a:spcBef>
                  <a:spcPts val="500"/>
                </a:spcBef>
                <a:buSzPct val="97000"/>
                <a:buChar char="‣"/>
                <a:defRPr sz="1800"/>
              </a:pPr>
              <a:r>
                <a:rPr sz="2800">
                  <a:latin typeface="Gill Sans"/>
                  <a:ea typeface="Gill Sans"/>
                  <a:cs typeface="Gill Sans"/>
                  <a:sym typeface="Gill Sans"/>
                </a:rPr>
                <a:t>förälderklassen är Object och Object klassens metoder fungerar</a:t>
              </a:r>
            </a:p>
          </p:txBody>
        </p:sp>
        <p:sp>
          <p:nvSpPr>
            <p:cNvPr id="1945" name="Shape 1945"/>
            <p:cNvSpPr/>
            <p:nvPr/>
          </p:nvSpPr>
          <p:spPr>
            <a:xfrm>
              <a:off x="0" y="0"/>
              <a:ext cx="9090045" cy="520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0882B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0882B"/>
                  </a:solidFill>
                </a:rPr>
                <a:t>Några saker som talar för att dom är det:</a:t>
              </a:r>
            </a:p>
          </p:txBody>
        </p:sp>
      </p:grpSp>
      <p:sp>
        <p:nvSpPr>
          <p:cNvPr id="1947" name="Shape 1947"/>
          <p:cNvSpPr/>
          <p:nvPr/>
        </p:nvSpPr>
        <p:spPr>
          <a:xfrm>
            <a:off x="1322377" y="8679422"/>
            <a:ext cx="909004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Så </a:t>
            </a:r>
            <a:r>
              <a:rPr i="1" sz="2800" u="sng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de är objekt</a:t>
            </a:r>
            <a:r>
              <a:rPr i="1" sz="2800">
                <a:solidFill>
                  <a:srgbClr val="0365C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, men lite speciella objekt.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47" grpId="3"/>
      <p:bldP build="whole" bldLvl="1" animBg="1" rev="0" advAuto="0" spid="1943" grpId="1"/>
      <p:bldP build="whole" bldLvl="1" animBg="1" rev="0" advAuto="0" spid="1946" grpId="2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" name="Shape 194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Vanligaste felen med fält</a:t>
            </a:r>
          </a:p>
        </p:txBody>
      </p:sp>
      <p:sp>
        <p:nvSpPr>
          <p:cNvPr id="1950" name="Shape 1950"/>
          <p:cNvSpPr/>
          <p:nvPr/>
        </p:nvSpPr>
        <p:spPr>
          <a:xfrm>
            <a:off x="1935802" y="2880584"/>
            <a:ext cx="10610934" cy="299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int[] f1 = {0,1,2,3,4,5};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int[] f2;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for (i = 0; i &lt; f1.length;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f2[i] = f1[i];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51" name="Shape 1951"/>
          <p:cNvSpPr/>
          <p:nvPr/>
        </p:nvSpPr>
        <p:spPr>
          <a:xfrm>
            <a:off x="1363893" y="2031161"/>
            <a:ext cx="698358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C82506"/>
                </a:solidFill>
              </a:rPr>
              <a:t>“null pointer exception”</a:t>
            </a:r>
          </a:p>
        </p:txBody>
      </p:sp>
      <p:sp>
        <p:nvSpPr>
          <p:cNvPr id="1952" name="Shape 1952"/>
          <p:cNvSpPr/>
          <p:nvPr/>
        </p:nvSpPr>
        <p:spPr>
          <a:xfrm>
            <a:off x="1935802" y="7833584"/>
            <a:ext cx="10610934" cy="41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f2 = f1;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// fungerar men ...</a:t>
            </a:r>
          </a:p>
        </p:txBody>
      </p:sp>
      <p:sp>
        <p:nvSpPr>
          <p:cNvPr id="1953" name="Shape 1953"/>
          <p:cNvSpPr/>
          <p:nvPr/>
        </p:nvSpPr>
        <p:spPr>
          <a:xfrm>
            <a:off x="1929023" y="5132530"/>
            <a:ext cx="10238954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Test.java:10: variable f2 might not have been initialized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f2[i] = f1[i]; 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^</a:t>
            </a:r>
            <a:endParaRPr b="1" sz="2500"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1 error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3" grpId="3"/>
      <p:bldP build="whole" bldLvl="1" animBg="1" rev="0" advAuto="0" spid="1950" grpId="2"/>
      <p:bldP build="whole" bldLvl="1" animBg="1" rev="0" advAuto="0" spid="1951" grpId="1"/>
      <p:bldP build="whole" bldLvl="1" animBg="1" rev="0" advAuto="0" spid="1952" grpId="4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" name="Shape 1955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Vanligaste felen med fält (fort.)</a:t>
            </a:r>
          </a:p>
        </p:txBody>
      </p:sp>
      <p:sp>
        <p:nvSpPr>
          <p:cNvPr id="1956" name="Shape 1956"/>
          <p:cNvSpPr/>
          <p:nvPr/>
        </p:nvSpPr>
        <p:spPr>
          <a:xfrm>
            <a:off x="1935802" y="2880584"/>
            <a:ext cx="10610934" cy="188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double sum = 0.0;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for (i = 0; i &lt;= f1.length;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sum = sum + f1[i];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57" name="Shape 1957"/>
          <p:cNvSpPr/>
          <p:nvPr/>
        </p:nvSpPr>
        <p:spPr>
          <a:xfrm>
            <a:off x="1363893" y="2031161"/>
            <a:ext cx="698358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C82506"/>
                </a:solidFill>
              </a:rPr>
              <a:t>“array index out of bounds”</a:t>
            </a:r>
          </a:p>
        </p:txBody>
      </p:sp>
      <p:sp>
        <p:nvSpPr>
          <p:cNvPr id="1958" name="Shape 1958"/>
          <p:cNvSpPr/>
          <p:nvPr/>
        </p:nvSpPr>
        <p:spPr>
          <a:xfrm>
            <a:off x="4728434" y="2057288"/>
            <a:ext cx="5383611" cy="1279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500" y="0"/>
                </a:moveTo>
                <a:cubicBezTo>
                  <a:pt x="8359" y="0"/>
                  <a:pt x="8245" y="480"/>
                  <a:pt x="8245" y="1072"/>
                </a:cubicBezTo>
                <a:lnTo>
                  <a:pt x="8245" y="7696"/>
                </a:lnTo>
                <a:lnTo>
                  <a:pt x="0" y="21600"/>
                </a:lnTo>
                <a:lnTo>
                  <a:pt x="9559" y="10710"/>
                </a:lnTo>
                <a:lnTo>
                  <a:pt x="21345" y="10710"/>
                </a:lnTo>
                <a:cubicBezTo>
                  <a:pt x="21486" y="10710"/>
                  <a:pt x="21600" y="10230"/>
                  <a:pt x="21600" y="9638"/>
                </a:cubicBezTo>
                <a:lnTo>
                  <a:pt x="21600" y="1072"/>
                </a:lnTo>
                <a:cubicBezTo>
                  <a:pt x="21600" y="480"/>
                  <a:pt x="21486" y="0"/>
                  <a:pt x="21345" y="0"/>
                </a:cubicBezTo>
                <a:lnTo>
                  <a:pt x="850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går ett steg för långt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7" grpId="2"/>
      <p:bldP build="whole" bldLvl="1" animBg="1" rev="0" advAuto="0" spid="1956" grpId="1"/>
      <p:bldP build="whole" bldLvl="1" animBg="1" rev="0" advAuto="0" spid="1958" grpId="3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0" name="Shape 1960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Vanligaste felen med fält (fort.)</a:t>
            </a:r>
          </a:p>
        </p:txBody>
      </p:sp>
      <p:sp>
        <p:nvSpPr>
          <p:cNvPr id="1961" name="Shape 1961"/>
          <p:cNvSpPr/>
          <p:nvPr/>
        </p:nvSpPr>
        <p:spPr>
          <a:xfrm>
            <a:off x="1935802" y="2880584"/>
            <a:ext cx="10610934" cy="115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static int firstElement(int[] arr)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return arr[0];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 </a:t>
            </a:r>
          </a:p>
        </p:txBody>
      </p:sp>
      <p:sp>
        <p:nvSpPr>
          <p:cNvPr id="1962" name="Shape 1962"/>
          <p:cNvSpPr/>
          <p:nvPr/>
        </p:nvSpPr>
        <p:spPr>
          <a:xfrm>
            <a:off x="1363893" y="2031161"/>
            <a:ext cx="698358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C82506"/>
                </a:solidFill>
              </a:rPr>
              <a:t>Man glömmer att kolla om indata är null…</a:t>
            </a:r>
          </a:p>
        </p:txBody>
      </p:sp>
      <p:sp>
        <p:nvSpPr>
          <p:cNvPr id="1963" name="Shape 1963"/>
          <p:cNvSpPr/>
          <p:nvPr/>
        </p:nvSpPr>
        <p:spPr>
          <a:xfrm>
            <a:off x="1363893" y="4825161"/>
            <a:ext cx="698358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Bättre:</a:t>
            </a:r>
          </a:p>
        </p:txBody>
      </p:sp>
      <p:sp>
        <p:nvSpPr>
          <p:cNvPr id="1964" name="Shape 1964"/>
          <p:cNvSpPr/>
          <p:nvPr/>
        </p:nvSpPr>
        <p:spPr>
          <a:xfrm>
            <a:off x="1935802" y="5547584"/>
            <a:ext cx="10610934" cy="262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static int firstElement(int[] arr)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if (arr == null) {   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throw new IllegalArgumentException("empty array");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else {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return arr[0];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64" grpId="4"/>
      <p:bldP build="whole" bldLvl="1" animBg="1" rev="0" advAuto="0" spid="1962" grpId="2"/>
      <p:bldP build="whole" bldLvl="1" animBg="1" rev="0" advAuto="0" spid="1961" grpId="1"/>
      <p:bldP build="whole" bldLvl="1" animBg="1" rev="0" advAuto="0" spid="1963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Metoder!</a:t>
            </a:r>
          </a:p>
        </p:txBody>
      </p:sp>
      <p:sp>
        <p:nvSpPr>
          <p:cNvPr id="78" name="Shape 78"/>
          <p:cNvSpPr/>
          <p:nvPr/>
        </p:nvSpPr>
        <p:spPr>
          <a:xfrm>
            <a:off x="1965844" y="1880689"/>
            <a:ext cx="9073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Metoder = funktioner i Java</a:t>
            </a:r>
          </a:p>
        </p:txBody>
      </p:sp>
      <p:sp>
        <p:nvSpPr>
          <p:cNvPr id="79" name="Shape 79"/>
          <p:cNvSpPr/>
          <p:nvPr/>
        </p:nvSpPr>
        <p:spPr>
          <a:xfrm>
            <a:off x="1931977" y="4065089"/>
            <a:ext cx="41900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Definition av en metod:</a:t>
            </a:r>
          </a:p>
        </p:txBody>
      </p:sp>
      <p:sp>
        <p:nvSpPr>
          <p:cNvPr id="80" name="Shape 80"/>
          <p:cNvSpPr/>
          <p:nvPr/>
        </p:nvSpPr>
        <p:spPr>
          <a:xfrm>
            <a:off x="2317541" y="4815030"/>
            <a:ext cx="8369718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public static double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medel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(int v1, int v2)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return (v1+v2)/2.0;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// end medel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6483549" y="3072224"/>
            <a:ext cx="3497264" cy="1667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755" y="0"/>
                </a:moveTo>
                <a:cubicBezTo>
                  <a:pt x="5539" y="0"/>
                  <a:pt x="5363" y="368"/>
                  <a:pt x="5363" y="823"/>
                </a:cubicBezTo>
                <a:lnTo>
                  <a:pt x="5363" y="5584"/>
                </a:lnTo>
                <a:lnTo>
                  <a:pt x="0" y="21600"/>
                </a:lnTo>
                <a:lnTo>
                  <a:pt x="6520" y="8221"/>
                </a:lnTo>
                <a:lnTo>
                  <a:pt x="21208" y="8221"/>
                </a:lnTo>
                <a:cubicBezTo>
                  <a:pt x="21424" y="8221"/>
                  <a:pt x="21600" y="7853"/>
                  <a:pt x="21600" y="7399"/>
                </a:cubicBezTo>
                <a:lnTo>
                  <a:pt x="21600" y="823"/>
                </a:lnTo>
                <a:cubicBezTo>
                  <a:pt x="21600" y="368"/>
                  <a:pt x="21424" y="0"/>
                  <a:pt x="21208" y="0"/>
                </a:cubicBezTo>
                <a:lnTo>
                  <a:pt x="5755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metodens namn</a:t>
            </a:r>
          </a:p>
        </p:txBody>
      </p:sp>
    </p:spTree>
  </p:cSld>
  <p:clrMapOvr>
    <a:masterClrMapping/>
  </p:clrMapOvr>
  <p:transition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" name="Shape 1966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Vanligaste felen med fält (fort.)</a:t>
            </a:r>
          </a:p>
        </p:txBody>
      </p:sp>
      <p:sp>
        <p:nvSpPr>
          <p:cNvPr id="1967" name="Shape 1967"/>
          <p:cNvSpPr/>
          <p:nvPr/>
        </p:nvSpPr>
        <p:spPr>
          <a:xfrm>
            <a:off x="1935802" y="2880584"/>
            <a:ext cx="10610934" cy="115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static int firstElement(int[] arr)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return arr[0];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 </a:t>
            </a:r>
          </a:p>
        </p:txBody>
      </p:sp>
      <p:sp>
        <p:nvSpPr>
          <p:cNvPr id="1968" name="Shape 1968"/>
          <p:cNvSpPr/>
          <p:nvPr/>
        </p:nvSpPr>
        <p:spPr>
          <a:xfrm>
            <a:off x="1363893" y="2031161"/>
            <a:ext cx="698358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C82506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C82506"/>
                </a:solidFill>
              </a:rPr>
              <a:t>Man glömmer att kolla om indata är null…</a:t>
            </a:r>
          </a:p>
        </p:txBody>
      </p:sp>
      <p:sp>
        <p:nvSpPr>
          <p:cNvPr id="1969" name="Shape 1969"/>
          <p:cNvSpPr/>
          <p:nvPr/>
        </p:nvSpPr>
        <p:spPr>
          <a:xfrm>
            <a:off x="1363893" y="4825161"/>
            <a:ext cx="6983586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i="1" sz="2800">
                <a:solidFill>
                  <a:srgbClr val="00882B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882B"/>
                </a:solidFill>
              </a:rPr>
              <a:t>Ännu bättre:</a:t>
            </a:r>
          </a:p>
        </p:txBody>
      </p:sp>
      <p:sp>
        <p:nvSpPr>
          <p:cNvPr id="1970" name="Shape 1970"/>
          <p:cNvSpPr/>
          <p:nvPr/>
        </p:nvSpPr>
        <p:spPr>
          <a:xfrm>
            <a:off x="1935802" y="5547584"/>
            <a:ext cx="10610934" cy="336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static int firstElement(int[] arr)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if (arr == null) {   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throw new IllegalArgumentException("empty array");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} else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if (arr.length &lt; 1) {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  throw new IllegalArgumentException("empty array");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  } else {  </a:t>
            </a:r>
            <a:endParaRPr b="1" sz="2500">
              <a:solidFill>
                <a:srgbClr val="C8250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return arr[0];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 </a:t>
            </a:r>
          </a:p>
        </p:txBody>
      </p:sp>
    </p:spTree>
  </p:cSld>
  <p:clrMapOvr>
    <a:masterClrMapping/>
  </p:clrMapOvr>
  <p:transition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Shape 1972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Flerdimensionella fält (matriser)</a:t>
            </a:r>
          </a:p>
        </p:txBody>
      </p:sp>
      <p:sp>
        <p:nvSpPr>
          <p:cNvPr id="1973" name="Shape 1973"/>
          <p:cNvSpPr/>
          <p:nvPr/>
        </p:nvSpPr>
        <p:spPr>
          <a:xfrm>
            <a:off x="1998893" y="2031161"/>
            <a:ext cx="6983586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Är fält med fält som värden. </a:t>
            </a:r>
            <a:endParaRPr sz="28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800">
                <a:latin typeface="Gill Sans"/>
                <a:ea typeface="Gill Sans"/>
                <a:cs typeface="Gill Sans"/>
                <a:sym typeface="Gill Sans"/>
              </a:rPr>
              <a:t>Raderna behöver inte vara lika långa.</a:t>
            </a:r>
          </a:p>
        </p:txBody>
      </p:sp>
      <p:sp>
        <p:nvSpPr>
          <p:cNvPr id="1974" name="Shape 1974"/>
          <p:cNvSpPr/>
          <p:nvPr/>
        </p:nvSpPr>
        <p:spPr>
          <a:xfrm>
            <a:off x="2257535" y="3405518"/>
            <a:ext cx="10610934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[][]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m = new int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[3][6]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75" name="Shape 1975"/>
          <p:cNvSpPr/>
          <p:nvPr/>
        </p:nvSpPr>
        <p:spPr>
          <a:xfrm>
            <a:off x="2280890" y="4186380"/>
            <a:ext cx="7096820" cy="1888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for (int i=0; i&lt; m.length; i++)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for (int j=0; j &lt;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m[i].length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; j++) {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  m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[i][j]</a:t>
            </a: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= 0; 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976" name="Shape 1976"/>
          <p:cNvSpPr/>
          <p:nvPr/>
        </p:nvSpPr>
        <p:spPr>
          <a:xfrm>
            <a:off x="1290290" y="6933813"/>
            <a:ext cx="2209057" cy="11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0 0 0 0 0 0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0 0 0 0 0 0</a:t>
            </a:r>
            <a:endParaRPr b="1" sz="2500">
              <a:solidFill>
                <a:srgbClr val="0365C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365C0"/>
                </a:solidFill>
                <a:latin typeface="Consolas"/>
                <a:ea typeface="Consolas"/>
                <a:cs typeface="Consolas"/>
                <a:sym typeface="Consolas"/>
              </a:rPr>
              <a:t>0 0 0 0 0 0</a:t>
            </a:r>
          </a:p>
        </p:txBody>
      </p:sp>
      <p:sp>
        <p:nvSpPr>
          <p:cNvPr id="1977" name="Shape 1977"/>
          <p:cNvSpPr/>
          <p:nvPr/>
        </p:nvSpPr>
        <p:spPr>
          <a:xfrm>
            <a:off x="5481290" y="6948630"/>
            <a:ext cx="6224005" cy="2257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int[][] m2 = 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       {1, 2, 3, 4, 5, 6},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       {1, 1, 1, 1},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       {6, 5, 4, 3, 2, 1}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          };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75" grpId="2"/>
      <p:bldP build="whole" bldLvl="1" animBg="1" rev="0" advAuto="0" spid="1974" grpId="1"/>
      <p:bldP build="whole" bldLvl="1" animBg="1" rev="0" advAuto="0" spid="1976" grpId="3"/>
      <p:bldP build="whole" bldLvl="1" animBg="1" rev="0" advAuto="0" spid="1977" grpId="4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" name="Shape 1979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Uppgift</a:t>
            </a:r>
          </a:p>
        </p:txBody>
      </p:sp>
      <p:sp>
        <p:nvSpPr>
          <p:cNvPr id="1980" name="Shape 1980"/>
          <p:cNvSpPr/>
          <p:nvPr/>
        </p:nvSpPr>
        <p:spPr>
          <a:xfrm>
            <a:off x="2583093" y="2200494"/>
            <a:ext cx="889010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Skriv kod som vänder om alla element i ett fält (dvs array).</a:t>
            </a:r>
          </a:p>
        </p:txBody>
      </p:sp>
      <p:grpSp>
        <p:nvGrpSpPr>
          <p:cNvPr id="2015" name="Group 2015"/>
          <p:cNvGrpSpPr/>
          <p:nvPr/>
        </p:nvGrpSpPr>
        <p:grpSpPr>
          <a:xfrm>
            <a:off x="3218093" y="3843027"/>
            <a:ext cx="8890108" cy="3653744"/>
            <a:chOff x="0" y="0"/>
            <a:chExt cx="8890106" cy="3653742"/>
          </a:xfrm>
        </p:grpSpPr>
        <p:grpSp>
          <p:nvGrpSpPr>
            <p:cNvPr id="1996" name="Group 1996"/>
            <p:cNvGrpSpPr/>
            <p:nvPr/>
          </p:nvGrpSpPr>
          <p:grpSpPr>
            <a:xfrm>
              <a:off x="1519007" y="0"/>
              <a:ext cx="4406816" cy="1367743"/>
              <a:chOff x="0" y="0"/>
              <a:chExt cx="4406815" cy="1367742"/>
            </a:xfrm>
          </p:grpSpPr>
          <p:sp>
            <p:nvSpPr>
              <p:cNvPr id="1981" name="Shape 1981"/>
              <p:cNvSpPr/>
              <p:nvPr/>
            </p:nvSpPr>
            <p:spPr>
              <a:xfrm>
                <a:off x="280976" y="783618"/>
                <a:ext cx="288864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00882B"/>
                    </a:solidFill>
                  </a:rPr>
                  <a:t>6</a:t>
                </a:r>
              </a:p>
            </p:txBody>
          </p:sp>
          <p:sp>
            <p:nvSpPr>
              <p:cNvPr id="1982" name="Shape 1982"/>
              <p:cNvSpPr/>
              <p:nvPr/>
            </p:nvSpPr>
            <p:spPr>
              <a:xfrm>
                <a:off x="17640" y="0"/>
                <a:ext cx="586094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0</a:t>
                </a:r>
              </a:p>
            </p:txBody>
          </p:sp>
          <p:sp>
            <p:nvSpPr>
              <p:cNvPr id="1983" name="Shape 1983"/>
              <p:cNvSpPr/>
              <p:nvPr/>
            </p:nvSpPr>
            <p:spPr>
              <a:xfrm>
                <a:off x="0" y="534238"/>
                <a:ext cx="4406816" cy="833505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84" name="Shape 1984"/>
              <p:cNvSpPr/>
              <p:nvPr/>
            </p:nvSpPr>
            <p:spPr>
              <a:xfrm flipV="1">
                <a:off x="842433" y="539234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85" name="Shape 1985"/>
              <p:cNvSpPr/>
              <p:nvPr/>
            </p:nvSpPr>
            <p:spPr>
              <a:xfrm flipV="1">
                <a:off x="1731433" y="539234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86" name="Shape 1986"/>
              <p:cNvSpPr/>
              <p:nvPr/>
            </p:nvSpPr>
            <p:spPr>
              <a:xfrm flipV="1">
                <a:off x="2620433" y="539234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87" name="Shape 1987"/>
              <p:cNvSpPr/>
              <p:nvPr/>
            </p:nvSpPr>
            <p:spPr>
              <a:xfrm flipV="1">
                <a:off x="3509433" y="539234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1988" name="Shape 1988"/>
              <p:cNvSpPr/>
              <p:nvPr/>
            </p:nvSpPr>
            <p:spPr>
              <a:xfrm>
                <a:off x="906640" y="0"/>
                <a:ext cx="586093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1</a:t>
                </a:r>
              </a:p>
            </p:txBody>
          </p:sp>
          <p:sp>
            <p:nvSpPr>
              <p:cNvPr id="1989" name="Shape 1989"/>
              <p:cNvSpPr/>
              <p:nvPr/>
            </p:nvSpPr>
            <p:spPr>
              <a:xfrm>
                <a:off x="1795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2</a:t>
                </a:r>
              </a:p>
            </p:txBody>
          </p:sp>
          <p:sp>
            <p:nvSpPr>
              <p:cNvPr id="1990" name="Shape 1990"/>
              <p:cNvSpPr/>
              <p:nvPr/>
            </p:nvSpPr>
            <p:spPr>
              <a:xfrm>
                <a:off x="2684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3</a:t>
                </a:r>
              </a:p>
            </p:txBody>
          </p:sp>
          <p:sp>
            <p:nvSpPr>
              <p:cNvPr id="1991" name="Shape 1991"/>
              <p:cNvSpPr/>
              <p:nvPr/>
            </p:nvSpPr>
            <p:spPr>
              <a:xfrm>
                <a:off x="3573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4</a:t>
                </a:r>
              </a:p>
            </p:txBody>
          </p:sp>
          <p:sp>
            <p:nvSpPr>
              <p:cNvPr id="1992" name="Shape 1992"/>
              <p:cNvSpPr/>
              <p:nvPr/>
            </p:nvSpPr>
            <p:spPr>
              <a:xfrm>
                <a:off x="1169976" y="783618"/>
                <a:ext cx="288864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00882B"/>
                    </a:solidFill>
                  </a:rPr>
                  <a:t>7</a:t>
                </a:r>
              </a:p>
            </p:txBody>
          </p:sp>
          <p:sp>
            <p:nvSpPr>
              <p:cNvPr id="1993" name="Shape 1993"/>
              <p:cNvSpPr/>
              <p:nvPr/>
            </p:nvSpPr>
            <p:spPr>
              <a:xfrm>
                <a:off x="2058976" y="783618"/>
                <a:ext cx="288864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00882B"/>
                    </a:solidFill>
                  </a:rPr>
                  <a:t>3</a:t>
                </a:r>
              </a:p>
            </p:txBody>
          </p:sp>
          <p:sp>
            <p:nvSpPr>
              <p:cNvPr id="1994" name="Shape 1994"/>
              <p:cNvSpPr/>
              <p:nvPr/>
            </p:nvSpPr>
            <p:spPr>
              <a:xfrm>
                <a:off x="2947976" y="783618"/>
                <a:ext cx="288864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00882B"/>
                    </a:solidFill>
                  </a:rPr>
                  <a:t>8</a:t>
                </a:r>
              </a:p>
            </p:txBody>
          </p:sp>
          <p:sp>
            <p:nvSpPr>
              <p:cNvPr id="1995" name="Shape 1995"/>
              <p:cNvSpPr/>
              <p:nvPr/>
            </p:nvSpPr>
            <p:spPr>
              <a:xfrm>
                <a:off x="3836975" y="783618"/>
                <a:ext cx="288864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00882B"/>
                    </a:solidFill>
                  </a:rPr>
                  <a:t>1</a:t>
                </a:r>
              </a:p>
            </p:txBody>
          </p:sp>
        </p:grpSp>
        <p:sp>
          <p:nvSpPr>
            <p:cNvPr id="1997" name="Shape 1997"/>
            <p:cNvSpPr/>
            <p:nvPr/>
          </p:nvSpPr>
          <p:spPr>
            <a:xfrm>
              <a:off x="0" y="389466"/>
              <a:ext cx="8890107" cy="520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365C0"/>
                  </a:solidFill>
                </a:rPr>
                <a:t>Före:</a:t>
              </a:r>
            </a:p>
          </p:txBody>
        </p:sp>
        <p:sp>
          <p:nvSpPr>
            <p:cNvPr id="1998" name="Shape 1998"/>
            <p:cNvSpPr/>
            <p:nvPr/>
          </p:nvSpPr>
          <p:spPr>
            <a:xfrm>
              <a:off x="0" y="2675466"/>
              <a:ext cx="8890107" cy="520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i="1" sz="2800">
                  <a:solidFill>
                    <a:srgbClr val="0365C0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i="0" sz="1800">
                  <a:solidFill>
                    <a:srgbClr val="000000"/>
                  </a:solidFill>
                </a:defRPr>
              </a:pPr>
              <a:r>
                <a:rPr i="1" sz="2800">
                  <a:solidFill>
                    <a:srgbClr val="0365C0"/>
                  </a:solidFill>
                </a:rPr>
                <a:t>Efter:</a:t>
              </a:r>
            </a:p>
          </p:txBody>
        </p:sp>
        <p:grpSp>
          <p:nvGrpSpPr>
            <p:cNvPr id="2014" name="Group 2014"/>
            <p:cNvGrpSpPr/>
            <p:nvPr/>
          </p:nvGrpSpPr>
          <p:grpSpPr>
            <a:xfrm>
              <a:off x="1519007" y="2286000"/>
              <a:ext cx="4406816" cy="1367743"/>
              <a:chOff x="0" y="0"/>
              <a:chExt cx="4406815" cy="1367742"/>
            </a:xfrm>
          </p:grpSpPr>
          <p:sp>
            <p:nvSpPr>
              <p:cNvPr id="1999" name="Shape 1999"/>
              <p:cNvSpPr/>
              <p:nvPr/>
            </p:nvSpPr>
            <p:spPr>
              <a:xfrm>
                <a:off x="280976" y="783618"/>
                <a:ext cx="288864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00882B"/>
                    </a:solidFill>
                  </a:rPr>
                  <a:t>1</a:t>
                </a:r>
              </a:p>
            </p:txBody>
          </p:sp>
          <p:sp>
            <p:nvSpPr>
              <p:cNvPr id="2000" name="Shape 2000"/>
              <p:cNvSpPr/>
              <p:nvPr/>
            </p:nvSpPr>
            <p:spPr>
              <a:xfrm>
                <a:off x="17640" y="0"/>
                <a:ext cx="586094" cy="5080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0</a:t>
                </a:r>
              </a:p>
            </p:txBody>
          </p:sp>
          <p:sp>
            <p:nvSpPr>
              <p:cNvPr id="2001" name="Shape 2001"/>
              <p:cNvSpPr/>
              <p:nvPr/>
            </p:nvSpPr>
            <p:spPr>
              <a:xfrm>
                <a:off x="0" y="534238"/>
                <a:ext cx="4406816" cy="833505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002" name="Shape 2002"/>
              <p:cNvSpPr/>
              <p:nvPr/>
            </p:nvSpPr>
            <p:spPr>
              <a:xfrm flipV="1">
                <a:off x="842433" y="539234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2003" name="Shape 2003"/>
              <p:cNvSpPr/>
              <p:nvPr/>
            </p:nvSpPr>
            <p:spPr>
              <a:xfrm flipV="1">
                <a:off x="1731433" y="539234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2004" name="Shape 2004"/>
              <p:cNvSpPr/>
              <p:nvPr/>
            </p:nvSpPr>
            <p:spPr>
              <a:xfrm flipV="1">
                <a:off x="2620433" y="539234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2005" name="Shape 2005"/>
              <p:cNvSpPr/>
              <p:nvPr/>
            </p:nvSpPr>
            <p:spPr>
              <a:xfrm flipV="1">
                <a:off x="3509433" y="539234"/>
                <a:ext cx="1" cy="81255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sp>
            <p:nvSpPr>
              <p:cNvPr id="2006" name="Shape 2006"/>
              <p:cNvSpPr/>
              <p:nvPr/>
            </p:nvSpPr>
            <p:spPr>
              <a:xfrm>
                <a:off x="906640" y="0"/>
                <a:ext cx="586093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1</a:t>
                </a:r>
              </a:p>
            </p:txBody>
          </p:sp>
          <p:sp>
            <p:nvSpPr>
              <p:cNvPr id="2007" name="Shape 2007"/>
              <p:cNvSpPr/>
              <p:nvPr/>
            </p:nvSpPr>
            <p:spPr>
              <a:xfrm>
                <a:off x="1795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2</a:t>
                </a:r>
              </a:p>
            </p:txBody>
          </p:sp>
          <p:sp>
            <p:nvSpPr>
              <p:cNvPr id="2008" name="Shape 2008"/>
              <p:cNvSpPr/>
              <p:nvPr/>
            </p:nvSpPr>
            <p:spPr>
              <a:xfrm>
                <a:off x="2684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3</a:t>
                </a:r>
              </a:p>
            </p:txBody>
          </p:sp>
          <p:sp>
            <p:nvSpPr>
              <p:cNvPr id="2009" name="Shape 2009"/>
              <p:cNvSpPr/>
              <p:nvPr/>
            </p:nvSpPr>
            <p:spPr>
              <a:xfrm>
                <a:off x="3573640" y="0"/>
                <a:ext cx="586094" cy="508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algn="l">
                  <a:defRPr sz="2800">
                    <a:latin typeface="Gill Sans"/>
                    <a:ea typeface="Gill Sans"/>
                    <a:cs typeface="Gill Sans"/>
                    <a:sym typeface="Gill Sans"/>
                  </a:defRPr>
                </a:lvl1pPr>
              </a:lstStyle>
              <a:p>
                <a:pPr lvl="0">
                  <a:defRPr sz="1800"/>
                </a:pPr>
                <a:r>
                  <a:rPr sz="2800"/>
                  <a:t>4</a:t>
                </a:r>
              </a:p>
            </p:txBody>
          </p:sp>
          <p:sp>
            <p:nvSpPr>
              <p:cNvPr id="2010" name="Shape 2010"/>
              <p:cNvSpPr/>
              <p:nvPr/>
            </p:nvSpPr>
            <p:spPr>
              <a:xfrm>
                <a:off x="1169976" y="783618"/>
                <a:ext cx="288864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00882B"/>
                    </a:solidFill>
                  </a:rPr>
                  <a:t>8</a:t>
                </a:r>
              </a:p>
            </p:txBody>
          </p:sp>
          <p:sp>
            <p:nvSpPr>
              <p:cNvPr id="2011" name="Shape 2011"/>
              <p:cNvSpPr/>
              <p:nvPr/>
            </p:nvSpPr>
            <p:spPr>
              <a:xfrm>
                <a:off x="2058976" y="783618"/>
                <a:ext cx="288864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00882B"/>
                    </a:solidFill>
                  </a:rPr>
                  <a:t>3</a:t>
                </a:r>
              </a:p>
            </p:txBody>
          </p:sp>
          <p:sp>
            <p:nvSpPr>
              <p:cNvPr id="2012" name="Shape 2012"/>
              <p:cNvSpPr/>
              <p:nvPr/>
            </p:nvSpPr>
            <p:spPr>
              <a:xfrm>
                <a:off x="2947976" y="783618"/>
                <a:ext cx="288864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00882B"/>
                    </a:solidFill>
                  </a:rPr>
                  <a:t>7</a:t>
                </a:r>
              </a:p>
            </p:txBody>
          </p:sp>
          <p:sp>
            <p:nvSpPr>
              <p:cNvPr id="2013" name="Shape 2013"/>
              <p:cNvSpPr/>
              <p:nvPr/>
            </p:nvSpPr>
            <p:spPr>
              <a:xfrm>
                <a:off x="3836975" y="783618"/>
                <a:ext cx="288864" cy="4156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algn="l">
                  <a:defRPr b="1" sz="2500">
                    <a:solidFill>
                      <a:srgbClr val="00882B"/>
                    </a:solidFill>
                    <a:latin typeface="Consolas"/>
                    <a:ea typeface="Consolas"/>
                    <a:cs typeface="Consolas"/>
                    <a:sym typeface="Consolas"/>
                  </a:defRPr>
                </a:lvl1pPr>
              </a:lstStyle>
              <a:p>
                <a:pPr lvl="0">
                  <a:defRPr b="0" sz="1800">
                    <a:solidFill>
                      <a:srgbClr val="000000"/>
                    </a:solidFill>
                  </a:defRPr>
                </a:pPr>
                <a:r>
                  <a:rPr b="1" sz="2500">
                    <a:solidFill>
                      <a:srgbClr val="00882B"/>
                    </a:solidFill>
                  </a:rPr>
                  <a:t>6</a:t>
                </a:r>
              </a:p>
            </p:txBody>
          </p:sp>
        </p:grpSp>
      </p:grpSp>
    </p:spTree>
  </p:cSld>
  <p:clrMapOvr>
    <a:masterClrMapping/>
  </p:clrMapOvr>
  <p:transition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2648" y="560516"/>
            <a:ext cx="6707120" cy="4629517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8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88246" y="2555323"/>
            <a:ext cx="3841213" cy="262739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9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10330" y="6320470"/>
            <a:ext cx="3768932" cy="2627391"/>
          </a:xfrm>
          <a:prstGeom prst="rect">
            <a:avLst/>
          </a:prstGeom>
          <a:ln w="12700">
            <a:miter lim="400000"/>
          </a:ln>
        </p:spPr>
      </p:pic>
      <p:sp>
        <p:nvSpPr>
          <p:cNvPr id="2020" name="Shape 2020"/>
          <p:cNvSpPr/>
          <p:nvPr/>
        </p:nvSpPr>
        <p:spPr>
          <a:xfrm>
            <a:off x="7955193" y="5523661"/>
            <a:ext cx="69835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3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 lvl="0">
              <a:defRPr sz="1800"/>
            </a:pPr>
            <a:r>
              <a:rPr sz="2300"/>
              <a:t>skall bli:</a:t>
            </a:r>
          </a:p>
        </p:txBody>
      </p:sp>
      <p:sp>
        <p:nvSpPr>
          <p:cNvPr id="2021" name="Shape 2021"/>
          <p:cNvSpPr/>
          <p:nvPr/>
        </p:nvSpPr>
        <p:spPr>
          <a:xfrm>
            <a:off x="7954036" y="6266589"/>
            <a:ext cx="4424571" cy="2863409"/>
          </a:xfrm>
          <a:prstGeom prst="roundRect">
            <a:avLst>
              <a:gd name="adj" fmla="val 8323"/>
            </a:avLst>
          </a:prstGeom>
          <a:ln w="63500">
            <a:solidFill>
              <a:srgbClr val="C82506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022" name="Shape 2022"/>
          <p:cNvSpPr/>
          <p:nvPr/>
        </p:nvSpPr>
        <p:spPr>
          <a:xfrm>
            <a:off x="7954036" y="2469289"/>
            <a:ext cx="4424571" cy="2863408"/>
          </a:xfrm>
          <a:prstGeom prst="roundRect">
            <a:avLst>
              <a:gd name="adj" fmla="val 8323"/>
            </a:avLst>
          </a:prstGeom>
          <a:ln w="63500">
            <a:solidFill>
              <a:srgbClr val="C82506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63500" y="63500"/>
            <a:ext cx="12877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5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sz="5500"/>
              <a:t>Metoder!</a:t>
            </a:r>
          </a:p>
        </p:txBody>
      </p:sp>
      <p:sp>
        <p:nvSpPr>
          <p:cNvPr id="84" name="Shape 84"/>
          <p:cNvSpPr/>
          <p:nvPr/>
        </p:nvSpPr>
        <p:spPr>
          <a:xfrm>
            <a:off x="1965844" y="1880689"/>
            <a:ext cx="907311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Metoder = funktioner i Java</a:t>
            </a:r>
          </a:p>
        </p:txBody>
      </p:sp>
      <p:sp>
        <p:nvSpPr>
          <p:cNvPr id="85" name="Shape 85"/>
          <p:cNvSpPr/>
          <p:nvPr/>
        </p:nvSpPr>
        <p:spPr>
          <a:xfrm>
            <a:off x="1931977" y="4065089"/>
            <a:ext cx="41900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l"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/>
            </a:pPr>
            <a:r>
              <a:rPr sz="2800"/>
              <a:t>Definition av en metod:</a:t>
            </a:r>
          </a:p>
        </p:txBody>
      </p:sp>
      <p:sp>
        <p:nvSpPr>
          <p:cNvPr id="86" name="Shape 86"/>
          <p:cNvSpPr/>
          <p:nvPr/>
        </p:nvSpPr>
        <p:spPr>
          <a:xfrm>
            <a:off x="2317541" y="4815030"/>
            <a:ext cx="8369718" cy="15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public static double medel(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 v1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b="1" sz="2500">
                <a:solidFill>
                  <a:srgbClr val="C82506"/>
                </a:solidFill>
                <a:latin typeface="Consolas"/>
                <a:ea typeface="Consolas"/>
                <a:cs typeface="Consolas"/>
                <a:sym typeface="Consolas"/>
              </a:rPr>
              <a:t>int v2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1" sz="250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   return (v1+v2)/2.0;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algn="l">
              <a:defRPr sz="1800"/>
            </a:pPr>
            <a:r>
              <a:rPr b="1" sz="2500">
                <a:solidFill>
                  <a:srgbClr val="00882B"/>
                </a:solidFill>
                <a:latin typeface="Consolas"/>
                <a:ea typeface="Consolas"/>
                <a:cs typeface="Consolas"/>
                <a:sym typeface="Consolas"/>
              </a:rPr>
              <a:t>} // end medel</a:t>
            </a:r>
            <a:endParaRPr b="1" sz="2500">
              <a:solidFill>
                <a:srgbClr val="00882B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7478912" y="3072224"/>
            <a:ext cx="3094038" cy="1684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43" y="0"/>
                </a:moveTo>
                <a:cubicBezTo>
                  <a:pt x="198" y="0"/>
                  <a:pt x="0" y="365"/>
                  <a:pt x="0" y="814"/>
                </a:cubicBezTo>
                <a:lnTo>
                  <a:pt x="0" y="7322"/>
                </a:lnTo>
                <a:cubicBezTo>
                  <a:pt x="0" y="7772"/>
                  <a:pt x="198" y="8136"/>
                  <a:pt x="443" y="8136"/>
                </a:cubicBezTo>
                <a:lnTo>
                  <a:pt x="618" y="8136"/>
                </a:lnTo>
                <a:lnTo>
                  <a:pt x="1502" y="21600"/>
                </a:lnTo>
                <a:lnTo>
                  <a:pt x="2388" y="8136"/>
                </a:lnTo>
                <a:lnTo>
                  <a:pt x="21157" y="8136"/>
                </a:lnTo>
                <a:cubicBezTo>
                  <a:pt x="21402" y="8136"/>
                  <a:pt x="21600" y="7772"/>
                  <a:pt x="21600" y="7322"/>
                </a:cubicBezTo>
                <a:lnTo>
                  <a:pt x="21600" y="814"/>
                </a:lnTo>
                <a:cubicBezTo>
                  <a:pt x="21600" y="365"/>
                  <a:pt x="21402" y="0"/>
                  <a:pt x="21157" y="0"/>
                </a:cubicBezTo>
                <a:lnTo>
                  <a:pt x="44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formell parametrar</a:t>
            </a:r>
          </a:p>
        </p:txBody>
      </p:sp>
      <p:sp>
        <p:nvSpPr>
          <p:cNvPr id="88" name="Shape 88"/>
          <p:cNvSpPr/>
          <p:nvPr/>
        </p:nvSpPr>
        <p:spPr>
          <a:xfrm>
            <a:off x="8875912" y="3834224"/>
            <a:ext cx="3094038" cy="928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43" y="0"/>
                </a:moveTo>
                <a:cubicBezTo>
                  <a:pt x="198" y="0"/>
                  <a:pt x="0" y="661"/>
                  <a:pt x="0" y="1477"/>
                </a:cubicBezTo>
                <a:lnTo>
                  <a:pt x="0" y="13283"/>
                </a:lnTo>
                <a:cubicBezTo>
                  <a:pt x="0" y="14099"/>
                  <a:pt x="198" y="14760"/>
                  <a:pt x="443" y="14760"/>
                </a:cubicBezTo>
                <a:lnTo>
                  <a:pt x="776" y="14760"/>
                </a:lnTo>
                <a:lnTo>
                  <a:pt x="1391" y="21600"/>
                </a:lnTo>
                <a:lnTo>
                  <a:pt x="2006" y="14760"/>
                </a:lnTo>
                <a:lnTo>
                  <a:pt x="21157" y="14760"/>
                </a:lnTo>
                <a:cubicBezTo>
                  <a:pt x="21402" y="14760"/>
                  <a:pt x="21600" y="14099"/>
                  <a:pt x="21600" y="13283"/>
                </a:cubicBezTo>
                <a:lnTo>
                  <a:pt x="21600" y="1477"/>
                </a:lnTo>
                <a:cubicBezTo>
                  <a:pt x="21600" y="661"/>
                  <a:pt x="21402" y="0"/>
                  <a:pt x="21157" y="0"/>
                </a:cubicBezTo>
                <a:lnTo>
                  <a:pt x="443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formell parametrar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