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>
            <a:noAutofit/>
          </a:bodyPr>
          <a:lstStyle>
            <a:lvl1pPr marL="889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9525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8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8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cse.chalmers.se/edu/year/2013/course/tda545/courseMtrl/assignments/lab3/secant.html" TargetMode="External"/><Relationship Id="rId3" Type="http://schemas.openxmlformats.org/officeDocument/2006/relationships/image" Target="../media/image21.png"/></Relationships>

</file>

<file path=ppt/slides/_rels/slide8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1433868" y="7516545"/>
            <a:ext cx="5976459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2500">
                <a:latin typeface="Gill Sans"/>
                <a:ea typeface="Gill Sans"/>
                <a:cs typeface="Gill Sans"/>
                <a:sym typeface="Gill Sans"/>
              </a:rPr>
              <a:t>Magnus Myréen</a:t>
            </a:r>
            <a:endParaRPr sz="25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endParaRPr sz="25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500">
                <a:latin typeface="Gill Sans"/>
                <a:ea typeface="Gill Sans"/>
                <a:cs typeface="Gill Sans"/>
                <a:sym typeface="Gill Sans"/>
              </a:rPr>
              <a:t>Chalmers, läsperiod 1, 2015-2016</a:t>
            </a:r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397000" y="495300"/>
            <a:ext cx="10592537" cy="528212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l">
              <a:defRPr sz="1800"/>
            </a:pP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6400">
                <a:latin typeface="Gill Sans Light"/>
                <a:ea typeface="Gill Sans Light"/>
                <a:cs typeface="Gill Sans Light"/>
                <a:sym typeface="Gill Sans Light"/>
              </a:rPr>
              <a:t>Föreläsning 4: </a:t>
            </a:r>
            <a:endParaRPr sz="6400"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 algn="l">
              <a:defRPr sz="1800"/>
            </a:pPr>
            <a:r>
              <a:rPr sz="6400">
                <a:latin typeface="Gill Sans SemiBold"/>
                <a:ea typeface="Gill Sans SemiBold"/>
                <a:cs typeface="Gill Sans SemiBold"/>
                <a:sym typeface="Gill Sans SemiBold"/>
              </a:rPr>
              <a:t>for, while, do-while </a:t>
            </a:r>
          </a:p>
        </p:txBody>
      </p:sp>
      <p:sp>
        <p:nvSpPr>
          <p:cNvPr id="40" name="Shape 40"/>
          <p:cNvSpPr/>
          <p:nvPr/>
        </p:nvSpPr>
        <p:spPr>
          <a:xfrm>
            <a:off x="1427311" y="810815"/>
            <a:ext cx="9074002" cy="127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4000">
                <a:latin typeface="Gill Sans"/>
                <a:ea typeface="Gill Sans"/>
                <a:cs typeface="Gill Sans"/>
                <a:sym typeface="Gill Sans"/>
              </a:rPr>
              <a:t>TDA 545: </a:t>
            </a:r>
            <a:r>
              <a:rPr sz="4000">
                <a:latin typeface="Gill Sans Light"/>
                <a:ea typeface="Gill Sans Light"/>
                <a:cs typeface="Gill Sans Light"/>
                <a:sym typeface="Gill Sans Light"/>
              </a:rPr>
              <a:t>Objektorienterad programmering</a:t>
            </a:r>
            <a:endParaRPr sz="4000"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112" name="Shape 112"/>
          <p:cNvSpPr/>
          <p:nvPr/>
        </p:nvSpPr>
        <p:spPr>
          <a:xfrm>
            <a:off x="1466311" y="2875522"/>
            <a:ext cx="6892233" cy="336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0 &lt; 3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grpSp>
        <p:nvGrpSpPr>
          <p:cNvPr id="117" name="Group 117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113" name="Shape 113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4" name="Shape 114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115" name="Shape 115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116" name="Shape 116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0 </a:t>
              </a:r>
            </a:p>
          </p:txBody>
        </p:sp>
      </p:grp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120" name="Shape 120"/>
          <p:cNvSpPr/>
          <p:nvPr/>
        </p:nvSpPr>
        <p:spPr>
          <a:xfrm>
            <a:off x="1466311" y="2875522"/>
            <a:ext cx="6892233" cy="336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grpSp>
        <p:nvGrpSpPr>
          <p:cNvPr id="125" name="Group 125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121" name="Shape 121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2" name="Shape 122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123" name="Shape 123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0 </a:t>
              </a:r>
            </a:p>
          </p:txBody>
        </p:sp>
      </p:grp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128" name="Shape 128"/>
          <p:cNvSpPr/>
          <p:nvPr/>
        </p:nvSpPr>
        <p:spPr>
          <a:xfrm>
            <a:off x="1466311" y="2875522"/>
            <a:ext cx="6892233" cy="336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33" name="Group 133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129" name="Shape 129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0" name="Shape 130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131" name="Shape 131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132" name="Shape 132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0 </a:t>
              </a:r>
            </a:p>
          </p:txBody>
        </p:sp>
      </p:grp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136" name="Shape 136"/>
          <p:cNvSpPr/>
          <p:nvPr/>
        </p:nvSpPr>
        <p:spPr>
          <a:xfrm>
            <a:off x="1466311" y="2875522"/>
            <a:ext cx="6892233" cy="336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41" name="Group 14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137" name="Shape 13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8" name="Shape 13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139" name="Shape 13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140" name="Shape 14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0 </a:t>
              </a:r>
            </a:p>
          </p:txBody>
        </p:sp>
      </p:grp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144" name="Shape 144"/>
          <p:cNvSpPr/>
          <p:nvPr/>
        </p:nvSpPr>
        <p:spPr>
          <a:xfrm>
            <a:off x="1466311" y="2875522"/>
            <a:ext cx="6892233" cy="336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System.out.print(</a:t>
            </a: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i + " "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49" name="Group 149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145" name="Shape 145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6" name="Shape 146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148" name="Shape 148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0 </a:t>
              </a:r>
            </a:p>
          </p:txBody>
        </p:sp>
      </p:grp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152" name="Shape 152"/>
          <p:cNvSpPr/>
          <p:nvPr/>
        </p:nvSpPr>
        <p:spPr>
          <a:xfrm>
            <a:off x="1466311" y="2875522"/>
            <a:ext cx="6892233" cy="336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System.out.print(</a:t>
            </a: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0 + " "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57" name="Group 157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153" name="Shape 153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4" name="Shape 154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0 </a:t>
              </a:r>
            </a:p>
          </p:txBody>
        </p:sp>
      </p:grp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160" name="Shape 160"/>
          <p:cNvSpPr/>
          <p:nvPr/>
        </p:nvSpPr>
        <p:spPr>
          <a:xfrm>
            <a:off x="1466311" y="2875522"/>
            <a:ext cx="6892233" cy="336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System.out.print(</a:t>
            </a: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"0 "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65" name="Group 165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161" name="Shape 161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2" name="Shape 162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164" name="Shape 164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0 </a:t>
              </a:r>
            </a:p>
          </p:txBody>
        </p:sp>
      </p:grp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168" name="Shape 168"/>
          <p:cNvSpPr/>
          <p:nvPr/>
        </p:nvSpPr>
        <p:spPr>
          <a:xfrm>
            <a:off x="1466311" y="2875522"/>
            <a:ext cx="6892233" cy="336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System.out.print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"0 "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73" name="Group 173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169" name="Shape 169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0" name="Shape 170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171" name="Shape 171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172" name="Shape 172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0 </a:t>
              </a:r>
            </a:p>
          </p:txBody>
        </p:sp>
      </p:grp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176" name="Shape 176"/>
          <p:cNvSpPr/>
          <p:nvPr/>
        </p:nvSpPr>
        <p:spPr>
          <a:xfrm>
            <a:off x="1466311" y="2875522"/>
            <a:ext cx="6892233" cy="336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81" name="Group 18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177" name="Shape 17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8" name="Shape 17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179" name="Shape 17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180" name="Shape 18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0 </a:t>
              </a:r>
            </a:p>
          </p:txBody>
        </p:sp>
      </p:grpSp>
      <p:sp>
        <p:nvSpPr>
          <p:cNvPr id="182" name="Shape 18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183" name="Shape 18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”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186" name="Shape 186"/>
          <p:cNvSpPr/>
          <p:nvPr/>
        </p:nvSpPr>
        <p:spPr>
          <a:xfrm>
            <a:off x="1466311" y="2875522"/>
            <a:ext cx="6892233" cy="336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i = i + 1;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91" name="Group 19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187" name="Shape 18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8" name="Shape 18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190" name="Shape 19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0 </a:t>
              </a:r>
            </a:p>
          </p:txBody>
        </p:sp>
      </p:grpSp>
      <p:sp>
        <p:nvSpPr>
          <p:cNvPr id="192" name="Shape 19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193" name="Shape 19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”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Frågor efter förra föreläsning</a:t>
            </a:r>
          </a:p>
        </p:txBody>
      </p:sp>
      <p:sp>
        <p:nvSpPr>
          <p:cNvPr id="43" name="Shape 43"/>
          <p:cNvSpPr/>
          <p:nvPr/>
        </p:nvSpPr>
        <p:spPr>
          <a:xfrm>
            <a:off x="3803111" y="4585789"/>
            <a:ext cx="5231113" cy="41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00882B"/>
                </a:solidFill>
              </a:rPr>
              <a:t>x++</a:t>
            </a:r>
          </a:p>
        </p:txBody>
      </p:sp>
      <p:sp>
        <p:nvSpPr>
          <p:cNvPr id="44" name="Shape 44"/>
          <p:cNvSpPr/>
          <p:nvPr/>
        </p:nvSpPr>
        <p:spPr>
          <a:xfrm>
            <a:off x="3803111" y="5220789"/>
            <a:ext cx="5231113" cy="41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00882B"/>
                </a:solidFill>
              </a:rPr>
              <a:t>++x</a:t>
            </a:r>
          </a:p>
        </p:txBody>
      </p:sp>
      <p:sp>
        <p:nvSpPr>
          <p:cNvPr id="45" name="Shape 45"/>
          <p:cNvSpPr/>
          <p:nvPr/>
        </p:nvSpPr>
        <p:spPr>
          <a:xfrm>
            <a:off x="3790411" y="3925389"/>
            <a:ext cx="5231113" cy="41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00882B"/>
                </a:solidFill>
              </a:rPr>
              <a:t>x = x+1</a:t>
            </a:r>
          </a:p>
        </p:txBody>
      </p:sp>
      <p:sp>
        <p:nvSpPr>
          <p:cNvPr id="46" name="Shape 46"/>
          <p:cNvSpPr/>
          <p:nvPr/>
        </p:nvSpPr>
        <p:spPr>
          <a:xfrm>
            <a:off x="3790411" y="5957389"/>
            <a:ext cx="5231113" cy="41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00882B"/>
                </a:solidFill>
              </a:rPr>
              <a:t>x == x+1</a:t>
            </a:r>
          </a:p>
        </p:txBody>
      </p:sp>
      <p:sp>
        <p:nvSpPr>
          <p:cNvPr id="47" name="Shape 47"/>
          <p:cNvSpPr/>
          <p:nvPr/>
        </p:nvSpPr>
        <p:spPr>
          <a:xfrm>
            <a:off x="3790411" y="6592389"/>
            <a:ext cx="5231113" cy="41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00882B"/>
                </a:solidFill>
              </a:rPr>
              <a:t>x != x+1</a:t>
            </a:r>
          </a:p>
        </p:txBody>
      </p:sp>
      <p:sp>
        <p:nvSpPr>
          <p:cNvPr id="48" name="Shape 48"/>
          <p:cNvSpPr/>
          <p:nvPr/>
        </p:nvSpPr>
        <p:spPr>
          <a:xfrm>
            <a:off x="2397975" y="7881184"/>
            <a:ext cx="8547253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i="1"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Fråga mera!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Det här är mycket bra frågor. </a:t>
            </a:r>
            <a:r>
              <a:rPr i="1"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Uppskattas!</a:t>
            </a:r>
          </a:p>
        </p:txBody>
      </p:sp>
      <p:sp>
        <p:nvSpPr>
          <p:cNvPr id="49" name="Shape 49"/>
          <p:cNvSpPr/>
          <p:nvPr/>
        </p:nvSpPr>
        <p:spPr>
          <a:xfrm>
            <a:off x="5174919" y="3138243"/>
            <a:ext cx="7496970" cy="979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96" y="0"/>
                </a:moveTo>
                <a:cubicBezTo>
                  <a:pt x="2195" y="0"/>
                  <a:pt x="2113" y="627"/>
                  <a:pt x="2113" y="1401"/>
                </a:cubicBezTo>
                <a:lnTo>
                  <a:pt x="2113" y="18185"/>
                </a:lnTo>
                <a:lnTo>
                  <a:pt x="0" y="21600"/>
                </a:lnTo>
                <a:lnTo>
                  <a:pt x="2235" y="20488"/>
                </a:lnTo>
                <a:cubicBezTo>
                  <a:pt x="2255" y="20541"/>
                  <a:pt x="2274" y="20584"/>
                  <a:pt x="2296" y="20584"/>
                </a:cubicBezTo>
                <a:lnTo>
                  <a:pt x="21417" y="20584"/>
                </a:lnTo>
                <a:cubicBezTo>
                  <a:pt x="21518" y="20584"/>
                  <a:pt x="21600" y="19957"/>
                  <a:pt x="21600" y="19183"/>
                </a:cubicBezTo>
                <a:lnTo>
                  <a:pt x="21600" y="1401"/>
                </a:lnTo>
                <a:cubicBezTo>
                  <a:pt x="21600" y="627"/>
                  <a:pt x="21518" y="0"/>
                  <a:pt x="21417" y="0"/>
                </a:cubicBezTo>
                <a:lnTo>
                  <a:pt x="2296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en tilldelningssats (assignment)</a:t>
            </a:r>
            <a:r>
              <a:rPr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där x uppdateras till värdet av uttrycket x+1</a:t>
            </a:r>
          </a:p>
        </p:txBody>
      </p:sp>
      <p:sp>
        <p:nvSpPr>
          <p:cNvPr id="50" name="Shape 50"/>
          <p:cNvSpPr/>
          <p:nvPr/>
        </p:nvSpPr>
        <p:spPr>
          <a:xfrm>
            <a:off x="4541507" y="4192343"/>
            <a:ext cx="8133557" cy="869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61" y="0"/>
                </a:moveTo>
                <a:cubicBezTo>
                  <a:pt x="3733" y="0"/>
                  <a:pt x="3630" y="969"/>
                  <a:pt x="3630" y="2160"/>
                </a:cubicBezTo>
                <a:lnTo>
                  <a:pt x="3630" y="13236"/>
                </a:lnTo>
                <a:lnTo>
                  <a:pt x="0" y="15041"/>
                </a:lnTo>
                <a:lnTo>
                  <a:pt x="3630" y="16846"/>
                </a:lnTo>
                <a:lnTo>
                  <a:pt x="3630" y="19440"/>
                </a:lnTo>
                <a:cubicBezTo>
                  <a:pt x="3630" y="20631"/>
                  <a:pt x="3733" y="21600"/>
                  <a:pt x="3861" y="21600"/>
                </a:cubicBezTo>
                <a:lnTo>
                  <a:pt x="21369" y="21600"/>
                </a:lnTo>
                <a:cubicBezTo>
                  <a:pt x="21496" y="21600"/>
                  <a:pt x="21600" y="20631"/>
                  <a:pt x="21600" y="19440"/>
                </a:cubicBezTo>
                <a:lnTo>
                  <a:pt x="21600" y="2160"/>
                </a:lnTo>
                <a:cubicBezTo>
                  <a:pt x="21600" y="969"/>
                  <a:pt x="21496" y="0"/>
                  <a:pt x="21369" y="0"/>
                </a:cubicBezTo>
                <a:lnTo>
                  <a:pt x="3861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ett uttryck</a:t>
            </a:r>
            <a:r>
              <a:rPr sz="2400">
                <a:solidFill>
                  <a:srgbClr val="FFFFFF"/>
                </a:solidFill>
              </a:rPr>
              <a:t>, värdet är x, men variabeln x uppdateras också till värdet av uttrycket x+1</a:t>
            </a:r>
          </a:p>
        </p:txBody>
      </p:sp>
      <p:sp>
        <p:nvSpPr>
          <p:cNvPr id="51" name="Shape 51"/>
          <p:cNvSpPr/>
          <p:nvPr/>
        </p:nvSpPr>
        <p:spPr>
          <a:xfrm>
            <a:off x="4588735" y="5170243"/>
            <a:ext cx="8086329" cy="869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757" y="0"/>
                </a:moveTo>
                <a:cubicBezTo>
                  <a:pt x="3629" y="0"/>
                  <a:pt x="3525" y="969"/>
                  <a:pt x="3525" y="2160"/>
                </a:cubicBezTo>
                <a:lnTo>
                  <a:pt x="3525" y="5257"/>
                </a:lnTo>
                <a:lnTo>
                  <a:pt x="0" y="7062"/>
                </a:lnTo>
                <a:lnTo>
                  <a:pt x="3525" y="8857"/>
                </a:lnTo>
                <a:lnTo>
                  <a:pt x="3525" y="19440"/>
                </a:lnTo>
                <a:cubicBezTo>
                  <a:pt x="3525" y="20631"/>
                  <a:pt x="3629" y="21600"/>
                  <a:pt x="3757" y="21600"/>
                </a:cubicBezTo>
                <a:lnTo>
                  <a:pt x="21368" y="21600"/>
                </a:lnTo>
                <a:cubicBezTo>
                  <a:pt x="21496" y="21600"/>
                  <a:pt x="21600" y="20631"/>
                  <a:pt x="21600" y="19440"/>
                </a:cubicBezTo>
                <a:lnTo>
                  <a:pt x="21600" y="2160"/>
                </a:lnTo>
                <a:cubicBezTo>
                  <a:pt x="21600" y="969"/>
                  <a:pt x="21496" y="0"/>
                  <a:pt x="21368" y="0"/>
                </a:cubicBezTo>
                <a:lnTo>
                  <a:pt x="3757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ett uttryck</a:t>
            </a:r>
            <a:r>
              <a:rPr sz="2400">
                <a:solidFill>
                  <a:srgbClr val="FFFFFF"/>
                </a:solidFill>
              </a:rPr>
              <a:t>, först uppdateras x till x+1, sedan returneras värdet av x, dvs nu x+1 </a:t>
            </a:r>
          </a:p>
        </p:txBody>
      </p:sp>
      <p:grpSp>
        <p:nvGrpSpPr>
          <p:cNvPr id="54" name="Group 54"/>
          <p:cNvGrpSpPr/>
          <p:nvPr/>
        </p:nvGrpSpPr>
        <p:grpSpPr>
          <a:xfrm>
            <a:off x="5382286" y="6159128"/>
            <a:ext cx="7269164" cy="869158"/>
            <a:chOff x="-502443" y="0"/>
            <a:chExt cx="7269162" cy="869156"/>
          </a:xfrm>
        </p:grpSpPr>
        <p:sp>
          <p:nvSpPr>
            <p:cNvPr id="52" name="Shape 52"/>
            <p:cNvSpPr/>
            <p:nvPr/>
          </p:nvSpPr>
          <p:spPr>
            <a:xfrm>
              <a:off x="-502444" y="0"/>
              <a:ext cx="7269163" cy="869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1" y="0"/>
                  </a:moveTo>
                  <a:cubicBezTo>
                    <a:pt x="1710" y="0"/>
                    <a:pt x="1672" y="100"/>
                    <a:pt x="1637" y="247"/>
                  </a:cubicBezTo>
                  <a:lnTo>
                    <a:pt x="0" y="799"/>
                  </a:lnTo>
                  <a:lnTo>
                    <a:pt x="1493" y="3659"/>
                  </a:lnTo>
                  <a:lnTo>
                    <a:pt x="1493" y="19440"/>
                  </a:lnTo>
                  <a:cubicBezTo>
                    <a:pt x="1493" y="20631"/>
                    <a:pt x="1609" y="21600"/>
                    <a:pt x="1751" y="21600"/>
                  </a:cubicBezTo>
                  <a:lnTo>
                    <a:pt x="21342" y="21600"/>
                  </a:lnTo>
                  <a:cubicBezTo>
                    <a:pt x="21484" y="21600"/>
                    <a:pt x="21600" y="20631"/>
                    <a:pt x="21600" y="19440"/>
                  </a:cubicBezTo>
                  <a:lnTo>
                    <a:pt x="21600" y="2160"/>
                  </a:lnTo>
                  <a:cubicBezTo>
                    <a:pt x="21600" y="969"/>
                    <a:pt x="21484" y="0"/>
                    <a:pt x="21342" y="0"/>
                  </a:cubicBezTo>
                  <a:lnTo>
                    <a:pt x="1751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1800"/>
              </a:pPr>
              <a:r>
                <a:rPr b="1"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ett uttryck av typen boolean</a:t>
              </a:r>
              <a:r>
                <a:rPr sz="2400">
                  <a:solidFill>
                    <a:srgbClr val="FFFFFF"/>
                  </a:solidFill>
                </a:rPr>
                <a:t>, testar (o)likhet mellan två heltals uttryck (int expressions)</a:t>
              </a:r>
            </a:p>
          </p:txBody>
        </p:sp>
        <p:sp>
          <p:nvSpPr>
            <p:cNvPr id="53" name="Shape 53"/>
            <p:cNvSpPr/>
            <p:nvPr/>
          </p:nvSpPr>
          <p:spPr>
            <a:xfrm>
              <a:off x="-501650" y="0"/>
              <a:ext cx="7268369" cy="869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9" y="0"/>
                  </a:moveTo>
                  <a:cubicBezTo>
                    <a:pt x="1607" y="0"/>
                    <a:pt x="1491" y="969"/>
                    <a:pt x="1491" y="2160"/>
                  </a:cubicBezTo>
                  <a:lnTo>
                    <a:pt x="1491" y="13039"/>
                  </a:lnTo>
                  <a:lnTo>
                    <a:pt x="0" y="14844"/>
                  </a:lnTo>
                  <a:lnTo>
                    <a:pt x="1491" y="16649"/>
                  </a:lnTo>
                  <a:lnTo>
                    <a:pt x="1491" y="19440"/>
                  </a:lnTo>
                  <a:cubicBezTo>
                    <a:pt x="1491" y="20631"/>
                    <a:pt x="1607" y="21600"/>
                    <a:pt x="1749" y="21600"/>
                  </a:cubicBezTo>
                  <a:lnTo>
                    <a:pt x="21342" y="21600"/>
                  </a:lnTo>
                  <a:cubicBezTo>
                    <a:pt x="21484" y="21600"/>
                    <a:pt x="21600" y="20631"/>
                    <a:pt x="21600" y="19440"/>
                  </a:cubicBezTo>
                  <a:lnTo>
                    <a:pt x="21600" y="2160"/>
                  </a:lnTo>
                  <a:cubicBezTo>
                    <a:pt x="21600" y="969"/>
                    <a:pt x="21484" y="0"/>
                    <a:pt x="21342" y="0"/>
                  </a:cubicBezTo>
                  <a:lnTo>
                    <a:pt x="1749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1800"/>
              </a:pPr>
              <a:r>
                <a:rPr b="1"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ett uttryck av typen boolean</a:t>
              </a:r>
              <a:r>
                <a:rPr sz="2400">
                  <a:solidFill>
                    <a:srgbClr val="FFFFFF"/>
                  </a:solidFill>
                </a:rPr>
                <a:t>, testar (o)likhet mellan två heltals uttryck (int expressions)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84878" y="4023361"/>
            <a:ext cx="3502422" cy="1873648"/>
            <a:chOff x="0" y="0"/>
            <a:chExt cx="3502421" cy="1873646"/>
          </a:xfrm>
        </p:grpSpPr>
        <p:sp>
          <p:nvSpPr>
            <p:cNvPr id="55" name="Shape 55"/>
            <p:cNvSpPr/>
            <p:nvPr/>
          </p:nvSpPr>
          <p:spPr>
            <a:xfrm>
              <a:off x="0" y="0"/>
              <a:ext cx="3502422" cy="1873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6" y="0"/>
                  </a:moveTo>
                  <a:cubicBezTo>
                    <a:pt x="241" y="0"/>
                    <a:pt x="0" y="450"/>
                    <a:pt x="0" y="1002"/>
                  </a:cubicBezTo>
                  <a:lnTo>
                    <a:pt x="0" y="20598"/>
                  </a:lnTo>
                  <a:cubicBezTo>
                    <a:pt x="0" y="21150"/>
                    <a:pt x="241" y="21600"/>
                    <a:pt x="536" y="21600"/>
                  </a:cubicBezTo>
                  <a:lnTo>
                    <a:pt x="18386" y="21600"/>
                  </a:lnTo>
                  <a:cubicBezTo>
                    <a:pt x="18682" y="21600"/>
                    <a:pt x="18920" y="21150"/>
                    <a:pt x="18920" y="20598"/>
                  </a:cubicBezTo>
                  <a:lnTo>
                    <a:pt x="18920" y="10084"/>
                  </a:lnTo>
                  <a:lnTo>
                    <a:pt x="21600" y="9247"/>
                  </a:lnTo>
                  <a:lnTo>
                    <a:pt x="18920" y="8405"/>
                  </a:lnTo>
                  <a:lnTo>
                    <a:pt x="18920" y="1002"/>
                  </a:lnTo>
                  <a:cubicBezTo>
                    <a:pt x="18920" y="450"/>
                    <a:pt x="18682" y="0"/>
                    <a:pt x="18386" y="0"/>
                  </a:cubicBezTo>
                  <a:lnTo>
                    <a:pt x="536" y="0"/>
                  </a:lnTo>
                  <a:close/>
                </a:path>
              </a:pathLst>
            </a:cu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1800"/>
              </a:pPr>
              <a:r>
                <a:rPr sz="2400">
                  <a:solidFill>
                    <a:srgbClr val="FFFFFF"/>
                  </a:solidFill>
                </a:rPr>
                <a:t>special uttryck med </a:t>
              </a:r>
              <a:r>
                <a:rPr b="1" i="1"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sidoeffekt</a:t>
              </a:r>
              <a:r>
                <a:rPr sz="2400">
                  <a:solidFill>
                    <a:srgbClr val="FFFFFF"/>
                  </a:solidFill>
                </a:rPr>
                <a:t>: updatering av variabeln x</a:t>
              </a:r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0"/>
              <a:ext cx="3502422" cy="1873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6" y="0"/>
                  </a:moveTo>
                  <a:cubicBezTo>
                    <a:pt x="241" y="0"/>
                    <a:pt x="0" y="450"/>
                    <a:pt x="0" y="1002"/>
                  </a:cubicBezTo>
                  <a:lnTo>
                    <a:pt x="0" y="20598"/>
                  </a:lnTo>
                  <a:cubicBezTo>
                    <a:pt x="0" y="21150"/>
                    <a:pt x="241" y="21600"/>
                    <a:pt x="536" y="21600"/>
                  </a:cubicBezTo>
                  <a:lnTo>
                    <a:pt x="18386" y="21600"/>
                  </a:lnTo>
                  <a:cubicBezTo>
                    <a:pt x="18682" y="21600"/>
                    <a:pt x="18920" y="21150"/>
                    <a:pt x="18920" y="20598"/>
                  </a:cubicBezTo>
                  <a:lnTo>
                    <a:pt x="18920" y="16796"/>
                  </a:lnTo>
                  <a:lnTo>
                    <a:pt x="21600" y="15959"/>
                  </a:lnTo>
                  <a:lnTo>
                    <a:pt x="18920" y="15117"/>
                  </a:lnTo>
                  <a:lnTo>
                    <a:pt x="18920" y="1002"/>
                  </a:lnTo>
                  <a:cubicBezTo>
                    <a:pt x="18920" y="450"/>
                    <a:pt x="18682" y="0"/>
                    <a:pt x="18386" y="0"/>
                  </a:cubicBezTo>
                  <a:lnTo>
                    <a:pt x="536" y="0"/>
                  </a:lnTo>
                  <a:close/>
                </a:path>
              </a:pathLst>
            </a:cu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1800"/>
              </a:pPr>
              <a:r>
                <a:rPr sz="2400">
                  <a:solidFill>
                    <a:srgbClr val="FFFFFF"/>
                  </a:solidFill>
                </a:rPr>
                <a:t>special uttryck med </a:t>
              </a:r>
              <a:r>
                <a:rPr b="1" i="1"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sidoeffekt</a:t>
              </a:r>
              <a:r>
                <a:rPr sz="2400">
                  <a:solidFill>
                    <a:srgbClr val="FFFFFF"/>
                  </a:solidFill>
                </a:rPr>
                <a:t>: uppdatering av variabeln x</a:t>
              </a:r>
            </a:p>
          </p:txBody>
        </p:sp>
      </p:grpSp>
      <p:sp>
        <p:nvSpPr>
          <p:cNvPr id="58" name="Shape 58"/>
          <p:cNvSpPr/>
          <p:nvPr/>
        </p:nvSpPr>
        <p:spPr>
          <a:xfrm>
            <a:off x="2397975" y="254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Vad betyder:</a:t>
            </a:r>
          </a:p>
        </p:txBody>
      </p:sp>
      <p:sp>
        <p:nvSpPr>
          <p:cNvPr id="59" name="Shape 59"/>
          <p:cNvSpPr/>
          <p:nvPr/>
        </p:nvSpPr>
        <p:spPr>
          <a:xfrm>
            <a:off x="2397975" y="8643184"/>
            <a:ext cx="925554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773F9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773F9B"/>
                </a:solidFill>
              </a:rPr>
              <a:t>Kan man skriva test som visar vad svaren är?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" grpId="7"/>
      <p:bldP build="whole" bldLvl="1" animBg="1" rev="0" advAuto="0" spid="50" grpId="8"/>
      <p:bldP build="whole" bldLvl="1" animBg="1" rev="0" advAuto="0" spid="47" grpId="5"/>
      <p:bldP build="whole" bldLvl="1" animBg="1" rev="0" advAuto="0" spid="59" grpId="12"/>
      <p:bldP build="whole" bldLvl="1" animBg="1" rev="0" advAuto="0" spid="57" grpId="11"/>
      <p:bldP build="whole" bldLvl="1" animBg="1" rev="0" advAuto="0" spid="45" grpId="1"/>
      <p:bldP build="whole" bldLvl="1" animBg="1" rev="0" advAuto="0" spid="48" grpId="6"/>
      <p:bldP build="whole" bldLvl="1" animBg="1" rev="0" advAuto="0" spid="44" grpId="3"/>
      <p:bldP build="whole" bldLvl="1" animBg="1" rev="0" advAuto="0" spid="54" grpId="10"/>
      <p:bldP build="whole" bldLvl="1" animBg="1" rev="0" advAuto="0" spid="51" grpId="9"/>
      <p:bldP build="whole" bldLvl="1" animBg="1" rev="0" advAuto="0" spid="46" grpId="4"/>
      <p:bldP build="whole" bldLvl="1" animBg="1" rev="0" advAuto="0" spid="43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196" name="Shape 196"/>
          <p:cNvSpPr/>
          <p:nvPr/>
        </p:nvSpPr>
        <p:spPr>
          <a:xfrm>
            <a:off x="1466311" y="2875522"/>
            <a:ext cx="6892233" cy="336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i = 0 + 1;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01" name="Group 20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197" name="Shape 19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8" name="Shape 19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0 </a:t>
              </a:r>
            </a:p>
          </p:txBody>
        </p:sp>
      </p:grpSp>
      <p:sp>
        <p:nvSpPr>
          <p:cNvPr id="202" name="Shape 20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203" name="Shape 20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”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206" name="Shape 206"/>
          <p:cNvSpPr/>
          <p:nvPr/>
        </p:nvSpPr>
        <p:spPr>
          <a:xfrm>
            <a:off x="1466311" y="2875522"/>
            <a:ext cx="6892233" cy="336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i = 1;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11" name="Group 21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207" name="Shape 20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8" name="Shape 20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210" name="Shape 21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0 </a:t>
              </a:r>
            </a:p>
          </p:txBody>
        </p:sp>
      </p:grpSp>
      <p:sp>
        <p:nvSpPr>
          <p:cNvPr id="212" name="Shape 21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213" name="Shape 21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”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216" name="Shape 216"/>
          <p:cNvSpPr/>
          <p:nvPr/>
        </p:nvSpPr>
        <p:spPr>
          <a:xfrm>
            <a:off x="1466311" y="2875522"/>
            <a:ext cx="6892233" cy="336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21" name="Group 22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217" name="Shape 21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8" name="Shape 21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220" name="Shape 22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1</a:t>
              </a:r>
            </a:p>
          </p:txBody>
        </p:sp>
      </p:grpSp>
      <p:sp>
        <p:nvSpPr>
          <p:cNvPr id="222" name="Shape 22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223" name="Shape 22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”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226" name="Shape 226"/>
          <p:cNvSpPr/>
          <p:nvPr/>
        </p:nvSpPr>
        <p:spPr>
          <a:xfrm>
            <a:off x="1466311" y="2875522"/>
            <a:ext cx="6892233" cy="336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while (i &lt; 3) {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System.out.print(i + " ");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i = i + 1;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31" name="Group 23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227" name="Shape 22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8" name="Shape 22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1</a:t>
              </a:r>
            </a:p>
          </p:txBody>
        </p:sp>
      </p:grpSp>
      <p:sp>
        <p:nvSpPr>
          <p:cNvPr id="232" name="Shape 23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233" name="Shape 23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”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236" name="Shape 236"/>
          <p:cNvSpPr/>
          <p:nvPr/>
        </p:nvSpPr>
        <p:spPr>
          <a:xfrm>
            <a:off x="1466311" y="2875522"/>
            <a:ext cx="6892233" cy="483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if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while (i &lt; 3) {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System.out.print(i + " ");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i = i + 1;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41" name="Group 24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237" name="Shape 23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8" name="Shape 23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239" name="Shape 23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1</a:t>
              </a:r>
            </a:p>
          </p:txBody>
        </p:sp>
      </p:grpSp>
      <p:sp>
        <p:nvSpPr>
          <p:cNvPr id="242" name="Shape 24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243" name="Shape 24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”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246" name="Shape 246"/>
          <p:cNvSpPr/>
          <p:nvPr/>
        </p:nvSpPr>
        <p:spPr>
          <a:xfrm>
            <a:off x="1466311" y="2875522"/>
            <a:ext cx="6892233" cy="483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if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51" name="Group 25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247" name="Shape 24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8" name="Shape 24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249" name="Shape 24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250" name="Shape 25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1</a:t>
              </a:r>
            </a:p>
          </p:txBody>
        </p:sp>
      </p:grpSp>
      <p:sp>
        <p:nvSpPr>
          <p:cNvPr id="252" name="Shape 25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253" name="Shape 25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”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256" name="Shape 256"/>
          <p:cNvSpPr/>
          <p:nvPr/>
        </p:nvSpPr>
        <p:spPr>
          <a:xfrm>
            <a:off x="1466311" y="2875522"/>
            <a:ext cx="6892233" cy="483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if (</a:t>
            </a: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i &lt; 3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61" name="Group 26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257" name="Shape 25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8" name="Shape 25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259" name="Shape 25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260" name="Shape 26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1</a:t>
              </a:r>
            </a:p>
          </p:txBody>
        </p:sp>
      </p:grpSp>
      <p:sp>
        <p:nvSpPr>
          <p:cNvPr id="262" name="Shape 26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263" name="Shape 26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”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266" name="Shape 266"/>
          <p:cNvSpPr/>
          <p:nvPr/>
        </p:nvSpPr>
        <p:spPr>
          <a:xfrm>
            <a:off x="1466311" y="2875522"/>
            <a:ext cx="6892233" cy="483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if (</a:t>
            </a: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1 &lt; 3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71" name="Group 27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267" name="Shape 26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8" name="Shape 26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269" name="Shape 26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270" name="Shape 27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1</a:t>
              </a:r>
            </a:p>
          </p:txBody>
        </p:sp>
      </p:grpSp>
      <p:sp>
        <p:nvSpPr>
          <p:cNvPr id="272" name="Shape 27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273" name="Shape 27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”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276" name="Shape 276"/>
          <p:cNvSpPr/>
          <p:nvPr/>
        </p:nvSpPr>
        <p:spPr>
          <a:xfrm>
            <a:off x="1466311" y="2875522"/>
            <a:ext cx="6892233" cy="483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if (</a:t>
            </a: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81" name="Group 28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277" name="Shape 27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8" name="Shape 27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279" name="Shape 27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280" name="Shape 28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1</a:t>
              </a:r>
            </a:p>
          </p:txBody>
        </p:sp>
      </p:grpSp>
      <p:sp>
        <p:nvSpPr>
          <p:cNvPr id="282" name="Shape 28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283" name="Shape 28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”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286" name="Shape 286"/>
          <p:cNvSpPr/>
          <p:nvPr/>
        </p:nvSpPr>
        <p:spPr>
          <a:xfrm>
            <a:off x="1466311" y="2875522"/>
            <a:ext cx="6892233" cy="483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91" name="Group 29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287" name="Shape 28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8" name="Shape 28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289" name="Shape 28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290" name="Shape 29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1</a:t>
              </a:r>
            </a:p>
          </p:txBody>
        </p:sp>
      </p:grpSp>
      <p:sp>
        <p:nvSpPr>
          <p:cNvPr id="292" name="Shape 29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293" name="Shape 29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”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while loopar</a:t>
            </a:r>
          </a:p>
        </p:txBody>
      </p:sp>
      <p:pic>
        <p:nvPicPr>
          <p:cNvPr id="6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96926" y="1856211"/>
            <a:ext cx="5109568" cy="411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6501" y="2785793"/>
            <a:ext cx="4454158" cy="18920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" name="Group 66"/>
          <p:cNvGrpSpPr/>
          <p:nvPr/>
        </p:nvGrpSpPr>
        <p:grpSpPr>
          <a:xfrm>
            <a:off x="6103036" y="2744289"/>
            <a:ext cx="7656728" cy="3276601"/>
            <a:chOff x="0" y="0"/>
            <a:chExt cx="7656727" cy="3276600"/>
          </a:xfrm>
        </p:grpSpPr>
        <p:sp>
          <p:nvSpPr>
            <p:cNvPr id="64" name="Shape 64"/>
            <p:cNvSpPr/>
            <p:nvPr/>
          </p:nvSpPr>
          <p:spPr>
            <a:xfrm>
              <a:off x="0" y="0"/>
              <a:ext cx="7656728" cy="546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b="1" sz="25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 lvl="0">
                <a:defRPr b="0" sz="1800"/>
              </a:pPr>
              <a:r>
                <a:rPr b="1" sz="2500"/>
                <a:t>Informell semantik</a:t>
              </a:r>
            </a:p>
          </p:txBody>
        </p:sp>
        <p:sp>
          <p:nvSpPr>
            <p:cNvPr id="65" name="Shape 65"/>
            <p:cNvSpPr/>
            <p:nvPr/>
          </p:nvSpPr>
          <p:spPr>
            <a:xfrm>
              <a:off x="0" y="508000"/>
              <a:ext cx="7656728" cy="2768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500">
                  <a:solidFill>
                    <a:srgbClr val="C82506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1:</a:t>
              </a:r>
              <a:r>
                <a:rPr sz="2500">
                  <a:latin typeface="Comic Sans MS"/>
                  <a:ea typeface="Comic Sans MS"/>
                  <a:cs typeface="Comic Sans MS"/>
                  <a:sym typeface="Comic Sans MS"/>
                </a:rPr>
                <a:t> beräkna </a:t>
              </a:r>
              <a:r>
                <a:rPr sz="2500">
                  <a:solidFill>
                    <a:srgbClr val="0365C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&lt;boolean expression&gt;</a:t>
              </a:r>
              <a:endParaRPr sz="2500">
                <a:solidFill>
                  <a:srgbClr val="0365C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lvl="0" algn="l">
                <a:defRPr sz="1800"/>
              </a:pPr>
              <a:r>
                <a:rPr sz="2500">
                  <a:solidFill>
                    <a:srgbClr val="C82506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2:</a:t>
              </a:r>
              <a:r>
                <a:rPr sz="2500">
                  <a:latin typeface="Comic Sans MS"/>
                  <a:ea typeface="Comic Sans MS"/>
                  <a:cs typeface="Comic Sans MS"/>
                  <a:sym typeface="Comic Sans MS"/>
                </a:rPr>
                <a:t> om det blev </a:t>
              </a:r>
              <a:r>
                <a:rPr sz="2500">
                  <a:solidFill>
                    <a:srgbClr val="00882B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true</a:t>
              </a:r>
              <a:r>
                <a:rPr sz="2500">
                  <a:latin typeface="Comic Sans MS"/>
                  <a:ea typeface="Comic Sans MS"/>
                  <a:cs typeface="Comic Sans MS"/>
                  <a:sym typeface="Comic Sans MS"/>
                </a:rPr>
                <a:t>, kör</a:t>
              </a:r>
              <a:r>
                <a:rPr sz="2500">
                  <a:solidFill>
                    <a:srgbClr val="00882B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r>
                <a:rPr sz="2500">
                  <a:solidFill>
                    <a:srgbClr val="0365C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&lt;statements&gt;</a:t>
              </a:r>
              <a:endParaRPr sz="2500">
                <a:solidFill>
                  <a:srgbClr val="0365C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lvl="0" algn="l">
                <a:defRPr sz="1800"/>
              </a:pPr>
              <a:r>
                <a:rPr sz="2500">
                  <a:solidFill>
                    <a:srgbClr val="0365C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 </a:t>
              </a:r>
              <a:r>
                <a:rPr sz="2500">
                  <a:latin typeface="Comic Sans MS"/>
                  <a:ea typeface="Comic Sans MS"/>
                  <a:cs typeface="Comic Sans MS"/>
                  <a:sym typeface="Comic Sans MS"/>
                </a:rPr>
                <a:t>  och fortsätt från steg </a:t>
              </a:r>
              <a:r>
                <a:rPr sz="2500">
                  <a:solidFill>
                    <a:srgbClr val="C82506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</a:t>
              </a:r>
              <a:r>
                <a:rPr sz="2500">
                  <a:latin typeface="Comic Sans MS"/>
                  <a:ea typeface="Comic Sans MS"/>
                  <a:cs typeface="Comic Sans MS"/>
                  <a:sym typeface="Comic Sans MS"/>
                </a:rPr>
                <a:t> igen.</a:t>
              </a:r>
              <a:endParaRPr sz="2500"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lvl="0" algn="l">
                <a:defRPr sz="1800"/>
              </a:pPr>
              <a:r>
                <a:rPr sz="2500">
                  <a:solidFill>
                    <a:srgbClr val="C82506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3:</a:t>
              </a:r>
              <a:r>
                <a:rPr sz="2500">
                  <a:latin typeface="Comic Sans MS"/>
                  <a:ea typeface="Comic Sans MS"/>
                  <a:cs typeface="Comic Sans MS"/>
                  <a:sym typeface="Comic Sans MS"/>
                </a:rPr>
                <a:t> om det blev </a:t>
              </a:r>
              <a:r>
                <a:rPr sz="2500">
                  <a:solidFill>
                    <a:srgbClr val="00882B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false</a:t>
              </a:r>
              <a:r>
                <a:rPr sz="2500">
                  <a:latin typeface="Comic Sans MS"/>
                  <a:ea typeface="Comic Sans MS"/>
                  <a:cs typeface="Comic Sans MS"/>
                  <a:sym typeface="Comic Sans MS"/>
                </a:rPr>
                <a:t>, då är </a:t>
              </a:r>
              <a:r>
                <a:rPr sz="2500">
                  <a:solidFill>
                    <a:srgbClr val="0365C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while</a:t>
              </a:r>
              <a:r>
                <a:rPr sz="2500">
                  <a:latin typeface="Comic Sans MS"/>
                  <a:ea typeface="Comic Sans MS"/>
                  <a:cs typeface="Comic Sans MS"/>
                  <a:sym typeface="Comic Sans MS"/>
                </a:rPr>
                <a:t> klart, </a:t>
              </a:r>
              <a:endParaRPr sz="2500"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lvl="0" algn="l">
                <a:defRPr sz="1800"/>
              </a:pPr>
              <a:r>
                <a:rPr sz="2500">
                  <a:latin typeface="Comic Sans MS"/>
                  <a:ea typeface="Comic Sans MS"/>
                  <a:cs typeface="Comic Sans MS"/>
                  <a:sym typeface="Comic Sans MS"/>
                </a:rPr>
                <a:t>    dvs programmet fortsätter köra koden </a:t>
              </a:r>
              <a:endParaRPr sz="2500"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lvl="0" algn="l">
                <a:defRPr sz="1800"/>
              </a:pPr>
              <a:r>
                <a:rPr sz="2500">
                  <a:latin typeface="Comic Sans MS"/>
                  <a:ea typeface="Comic Sans MS"/>
                  <a:cs typeface="Comic Sans MS"/>
                  <a:sym typeface="Comic Sans MS"/>
                </a:rPr>
                <a:t>    som kommer efter </a:t>
              </a:r>
              <a:r>
                <a:rPr sz="2500">
                  <a:solidFill>
                    <a:srgbClr val="0365C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}</a:t>
              </a:r>
              <a:r>
                <a:rPr sz="2500">
                  <a:latin typeface="Comic Sans MS"/>
                  <a:ea typeface="Comic Sans MS"/>
                  <a:cs typeface="Comic Sans MS"/>
                  <a:sym typeface="Comic Sans MS"/>
                </a:rPr>
                <a:t>  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175436" y="5838856"/>
            <a:ext cx="7656728" cy="3628740"/>
            <a:chOff x="0" y="0"/>
            <a:chExt cx="7656727" cy="3628739"/>
          </a:xfrm>
        </p:grpSpPr>
        <p:sp>
          <p:nvSpPr>
            <p:cNvPr id="67" name="Shape 67"/>
            <p:cNvSpPr/>
            <p:nvPr/>
          </p:nvSpPr>
          <p:spPr>
            <a:xfrm>
              <a:off x="392474" y="0"/>
              <a:ext cx="5231113" cy="152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endPara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while (&lt;bool-exp&gt;) { satser }</a:t>
              </a:r>
            </a:p>
          </p:txBody>
        </p:sp>
        <p:sp>
          <p:nvSpPr>
            <p:cNvPr id="68" name="Shape 68"/>
            <p:cNvSpPr/>
            <p:nvPr/>
          </p:nvSpPr>
          <p:spPr>
            <a:xfrm>
              <a:off x="0" y="461433"/>
              <a:ext cx="7656728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500">
                  <a:solidFill>
                    <a:srgbClr val="C82506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Tips!</a:t>
              </a:r>
              <a:r>
                <a:rPr b="1" sz="2500">
                  <a:latin typeface="Comic Sans MS"/>
                  <a:ea typeface="Comic Sans MS"/>
                  <a:cs typeface="Comic Sans MS"/>
                  <a:sym typeface="Comic Sans MS"/>
                </a:rPr>
                <a:t> I beräkningar </a:t>
              </a:r>
              <a:r>
                <a:rPr sz="2500">
                  <a:latin typeface="Comic Sans MS"/>
                  <a:ea typeface="Comic Sans MS"/>
                  <a:cs typeface="Comic Sans MS"/>
                  <a:sym typeface="Comic Sans MS"/>
                </a:rPr>
                <a:t>kan man ersätta</a:t>
              </a:r>
            </a:p>
          </p:txBody>
        </p:sp>
        <p:sp>
          <p:nvSpPr>
            <p:cNvPr id="69" name="Shape 69"/>
            <p:cNvSpPr/>
            <p:nvPr/>
          </p:nvSpPr>
          <p:spPr>
            <a:xfrm>
              <a:off x="392474" y="2108200"/>
              <a:ext cx="7000712" cy="152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if (&lt;bool-exp&gt;) { </a:t>
              </a: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 satser; </a:t>
              </a: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 while (&lt;bool-exp&gt;) { satser } </a:t>
              </a: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}</a:t>
              </a:r>
            </a:p>
          </p:txBody>
        </p:sp>
        <p:sp>
          <p:nvSpPr>
            <p:cNvPr id="70" name="Shape 70"/>
            <p:cNvSpPr/>
            <p:nvPr/>
          </p:nvSpPr>
          <p:spPr>
            <a:xfrm>
              <a:off x="0" y="1464733"/>
              <a:ext cx="7656728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5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 lvl="0">
                <a:defRPr sz="1800"/>
              </a:pPr>
              <a:r>
                <a:rPr sz="2500"/>
                <a:t>med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" grpId="2"/>
      <p:bldP build="whole" bldLvl="1" animBg="1" rev="0" advAuto="0" spid="6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296" name="Shape 296"/>
          <p:cNvSpPr/>
          <p:nvPr/>
        </p:nvSpPr>
        <p:spPr>
          <a:xfrm>
            <a:off x="1466311" y="2875522"/>
            <a:ext cx="6892233" cy="483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System.out.print(i + " ");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301" name="Group 30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297" name="Shape 29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8" name="Shape 29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299" name="Shape 29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300" name="Shape 30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1</a:t>
              </a:r>
            </a:p>
          </p:txBody>
        </p:sp>
      </p:grpSp>
      <p:sp>
        <p:nvSpPr>
          <p:cNvPr id="302" name="Shape 30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303" name="Shape 30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”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306" name="Shape 306"/>
          <p:cNvSpPr/>
          <p:nvPr/>
        </p:nvSpPr>
        <p:spPr>
          <a:xfrm>
            <a:off x="1466311" y="2875522"/>
            <a:ext cx="6892233" cy="483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311" name="Group 31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307" name="Shape 30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8" name="Shape 30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309" name="Shape 30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310" name="Shape 31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1</a:t>
              </a:r>
            </a:p>
          </p:txBody>
        </p:sp>
      </p:grpSp>
      <p:sp>
        <p:nvSpPr>
          <p:cNvPr id="312" name="Shape 31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313" name="Shape 31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1 ”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316" name="Shape 316"/>
          <p:cNvSpPr/>
          <p:nvPr/>
        </p:nvSpPr>
        <p:spPr>
          <a:xfrm>
            <a:off x="1466311" y="2875522"/>
            <a:ext cx="6892233" cy="483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i = i + 1;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321" name="Group 32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317" name="Shape 31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8" name="Shape 31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319" name="Shape 31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320" name="Shape 32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1</a:t>
              </a:r>
            </a:p>
          </p:txBody>
        </p:sp>
      </p:grpSp>
      <p:sp>
        <p:nvSpPr>
          <p:cNvPr id="322" name="Shape 32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323" name="Shape 32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1 ”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326" name="Shape 326"/>
          <p:cNvSpPr/>
          <p:nvPr/>
        </p:nvSpPr>
        <p:spPr>
          <a:xfrm>
            <a:off x="1466311" y="2875522"/>
            <a:ext cx="6892233" cy="483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331" name="Group 33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327" name="Shape 32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8" name="Shape 32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329" name="Shape 32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330" name="Shape 33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2</a:t>
              </a:r>
            </a:p>
          </p:txBody>
        </p:sp>
      </p:grpSp>
      <p:sp>
        <p:nvSpPr>
          <p:cNvPr id="332" name="Shape 33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333" name="Shape 33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1 ”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336" name="Shape 336"/>
          <p:cNvSpPr/>
          <p:nvPr/>
        </p:nvSpPr>
        <p:spPr>
          <a:xfrm>
            <a:off x="1466311" y="2875522"/>
            <a:ext cx="6892233" cy="483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while (i &lt; 3) {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System.out.print(i + " ");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i = i + 1;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341" name="Group 34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337" name="Shape 33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8" name="Shape 33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339" name="Shape 33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340" name="Shape 34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2</a:t>
              </a:r>
            </a:p>
          </p:txBody>
        </p:sp>
      </p:grpSp>
      <p:sp>
        <p:nvSpPr>
          <p:cNvPr id="342" name="Shape 34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343" name="Shape 34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1 ”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346" name="Shape 346"/>
          <p:cNvSpPr/>
          <p:nvPr/>
        </p:nvSpPr>
        <p:spPr>
          <a:xfrm>
            <a:off x="1466311" y="2875522"/>
            <a:ext cx="6892233" cy="630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if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while (i &lt; 3) {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System.out.print(i + " ");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i = i + 1;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351" name="Group 35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347" name="Shape 34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8" name="Shape 34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349" name="Shape 34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350" name="Shape 35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2</a:t>
              </a:r>
            </a:p>
          </p:txBody>
        </p:sp>
      </p:grpSp>
      <p:sp>
        <p:nvSpPr>
          <p:cNvPr id="352" name="Shape 35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353" name="Shape 35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1 ”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356" name="Shape 356"/>
          <p:cNvSpPr/>
          <p:nvPr/>
        </p:nvSpPr>
        <p:spPr>
          <a:xfrm>
            <a:off x="1466311" y="2875522"/>
            <a:ext cx="6892233" cy="630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if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361" name="Group 36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357" name="Shape 35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8" name="Shape 35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359" name="Shape 35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360" name="Shape 36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2</a:t>
              </a:r>
            </a:p>
          </p:txBody>
        </p:sp>
      </p:grpSp>
      <p:sp>
        <p:nvSpPr>
          <p:cNvPr id="362" name="Shape 36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363" name="Shape 36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1 ”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366" name="Shape 366"/>
          <p:cNvSpPr/>
          <p:nvPr/>
        </p:nvSpPr>
        <p:spPr>
          <a:xfrm>
            <a:off x="1466311" y="2875522"/>
            <a:ext cx="6892233" cy="630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if (</a:t>
            </a: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i &lt; 3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371" name="Group 37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367" name="Shape 36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8" name="Shape 36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369" name="Shape 36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370" name="Shape 37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2</a:t>
              </a:r>
            </a:p>
          </p:txBody>
        </p:sp>
      </p:grpSp>
      <p:sp>
        <p:nvSpPr>
          <p:cNvPr id="372" name="Shape 37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373" name="Shape 37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1 ”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376" name="Shape 376"/>
          <p:cNvSpPr/>
          <p:nvPr/>
        </p:nvSpPr>
        <p:spPr>
          <a:xfrm>
            <a:off x="1466311" y="2875522"/>
            <a:ext cx="6892233" cy="630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if (</a:t>
            </a: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381" name="Group 38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377" name="Shape 37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8" name="Shape 37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379" name="Shape 37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380" name="Shape 38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2</a:t>
              </a:r>
            </a:p>
          </p:txBody>
        </p:sp>
      </p:grpSp>
      <p:sp>
        <p:nvSpPr>
          <p:cNvPr id="382" name="Shape 38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383" name="Shape 38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1 ”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386" name="Shape 386"/>
          <p:cNvSpPr/>
          <p:nvPr/>
        </p:nvSpPr>
        <p:spPr>
          <a:xfrm>
            <a:off x="1466311" y="2875522"/>
            <a:ext cx="6892233" cy="594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391" name="Group 39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387" name="Shape 38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8" name="Shape 38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389" name="Shape 38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390" name="Shape 39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2</a:t>
              </a:r>
            </a:p>
          </p:txBody>
        </p:sp>
      </p:grpSp>
      <p:sp>
        <p:nvSpPr>
          <p:cNvPr id="392" name="Shape 39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393" name="Shape 39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1 ”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74" name="Shape 74"/>
          <p:cNvSpPr/>
          <p:nvPr/>
        </p:nvSpPr>
        <p:spPr>
          <a:xfrm>
            <a:off x="1466311" y="2875522"/>
            <a:ext cx="5231113" cy="188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int i = 0;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396" name="Shape 396"/>
          <p:cNvSpPr/>
          <p:nvPr/>
        </p:nvSpPr>
        <p:spPr>
          <a:xfrm>
            <a:off x="1466311" y="2875522"/>
            <a:ext cx="6892233" cy="594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System.out.print(i + " ");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401" name="Group 40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397" name="Shape 39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8" name="Shape 39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399" name="Shape 39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400" name="Shape 40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2</a:t>
              </a:r>
            </a:p>
          </p:txBody>
        </p:sp>
      </p:grpSp>
      <p:sp>
        <p:nvSpPr>
          <p:cNvPr id="402" name="Shape 40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403" name="Shape 40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1 ”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406" name="Shape 406"/>
          <p:cNvSpPr/>
          <p:nvPr/>
        </p:nvSpPr>
        <p:spPr>
          <a:xfrm>
            <a:off x="1466311" y="2875522"/>
            <a:ext cx="6892233" cy="594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411" name="Group 41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407" name="Shape 40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8" name="Shape 40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409" name="Shape 40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410" name="Shape 41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2</a:t>
              </a:r>
            </a:p>
          </p:txBody>
        </p:sp>
      </p:grpSp>
      <p:sp>
        <p:nvSpPr>
          <p:cNvPr id="412" name="Shape 41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413" name="Shape 41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1 2 ”</a:t>
            </a:r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416" name="Shape 416"/>
          <p:cNvSpPr/>
          <p:nvPr/>
        </p:nvSpPr>
        <p:spPr>
          <a:xfrm>
            <a:off x="1466311" y="2875522"/>
            <a:ext cx="6892233" cy="594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i = i + 1;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421" name="Group 42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417" name="Shape 41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8" name="Shape 41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419" name="Shape 41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420" name="Shape 42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2</a:t>
              </a:r>
            </a:p>
          </p:txBody>
        </p:sp>
      </p:grpSp>
      <p:sp>
        <p:nvSpPr>
          <p:cNvPr id="422" name="Shape 42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423" name="Shape 42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1 2 ”</a:t>
            </a:r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426" name="Shape 426"/>
          <p:cNvSpPr/>
          <p:nvPr/>
        </p:nvSpPr>
        <p:spPr>
          <a:xfrm>
            <a:off x="1466311" y="2875522"/>
            <a:ext cx="6892233" cy="594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431" name="Group 43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427" name="Shape 42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8" name="Shape 42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429" name="Shape 42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430" name="Shape 43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3</a:t>
              </a:r>
            </a:p>
          </p:txBody>
        </p:sp>
      </p:grpSp>
      <p:sp>
        <p:nvSpPr>
          <p:cNvPr id="432" name="Shape 43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433" name="Shape 43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1 2 ”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436" name="Shape 436"/>
          <p:cNvSpPr/>
          <p:nvPr/>
        </p:nvSpPr>
        <p:spPr>
          <a:xfrm>
            <a:off x="1466311" y="2875522"/>
            <a:ext cx="6892233" cy="594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while (i &lt; 3) {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System.out.print(i + " ");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i = i + 1;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441" name="Group 44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437" name="Shape 43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8" name="Shape 43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439" name="Shape 43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440" name="Shape 44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3</a:t>
              </a:r>
            </a:p>
          </p:txBody>
        </p:sp>
      </p:grpSp>
      <p:sp>
        <p:nvSpPr>
          <p:cNvPr id="442" name="Shape 44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443" name="Shape 44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1 2 ”</a:t>
            </a: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446" name="Shape 446"/>
          <p:cNvSpPr/>
          <p:nvPr/>
        </p:nvSpPr>
        <p:spPr>
          <a:xfrm>
            <a:off x="1466311" y="2875522"/>
            <a:ext cx="6892233" cy="741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if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i = i + 1;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while (i &lt; 3) {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  System.out.print(i + " ");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  i = i + 1;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451" name="Group 45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447" name="Shape 44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48" name="Shape 44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449" name="Shape 44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450" name="Shape 45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3</a:t>
              </a:r>
            </a:p>
          </p:txBody>
        </p:sp>
      </p:grpSp>
      <p:sp>
        <p:nvSpPr>
          <p:cNvPr id="452" name="Shape 45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453" name="Shape 45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1 2 ”</a:t>
            </a:r>
          </a:p>
        </p:txBody>
      </p: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456" name="Shape 456"/>
          <p:cNvSpPr/>
          <p:nvPr/>
        </p:nvSpPr>
        <p:spPr>
          <a:xfrm>
            <a:off x="1466311" y="2875522"/>
            <a:ext cx="6892233" cy="741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if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i = i + 1;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461" name="Group 46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457" name="Shape 45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58" name="Shape 45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459" name="Shape 45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460" name="Shape 46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3</a:t>
              </a:r>
            </a:p>
          </p:txBody>
        </p:sp>
      </p:grpSp>
      <p:sp>
        <p:nvSpPr>
          <p:cNvPr id="462" name="Shape 46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463" name="Shape 46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1 2 ”</a:t>
            </a: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466" name="Shape 466"/>
          <p:cNvSpPr/>
          <p:nvPr/>
        </p:nvSpPr>
        <p:spPr>
          <a:xfrm>
            <a:off x="1466311" y="2875522"/>
            <a:ext cx="6892233" cy="741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if (</a:t>
            </a: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i &lt; 3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i = i + 1;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471" name="Group 47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467" name="Shape 46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68" name="Shape 46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470" name="Shape 47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3</a:t>
              </a:r>
            </a:p>
          </p:txBody>
        </p:sp>
      </p:grpSp>
      <p:sp>
        <p:nvSpPr>
          <p:cNvPr id="472" name="Shape 47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473" name="Shape 47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1 2 ”</a:t>
            </a:r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476" name="Shape 476"/>
          <p:cNvSpPr/>
          <p:nvPr/>
        </p:nvSpPr>
        <p:spPr>
          <a:xfrm>
            <a:off x="1466311" y="2875522"/>
            <a:ext cx="6892233" cy="741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if (</a:t>
            </a: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3 &lt; 3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i = i + 1;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481" name="Group 48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477" name="Shape 47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78" name="Shape 47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479" name="Shape 47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480" name="Shape 48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3</a:t>
              </a:r>
            </a:p>
          </p:txBody>
        </p:sp>
      </p:grpSp>
      <p:sp>
        <p:nvSpPr>
          <p:cNvPr id="482" name="Shape 48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483" name="Shape 48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1 2 ”</a:t>
            </a:r>
          </a:p>
        </p:txBody>
      </p: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486" name="Shape 486"/>
          <p:cNvSpPr/>
          <p:nvPr/>
        </p:nvSpPr>
        <p:spPr>
          <a:xfrm>
            <a:off x="1466311" y="2875522"/>
            <a:ext cx="6892233" cy="741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if (</a:t>
            </a: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i = i + 1;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491" name="Group 49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487" name="Shape 48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8" name="Shape 48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489" name="Shape 48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490" name="Shape 49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3</a:t>
              </a:r>
            </a:p>
          </p:txBody>
        </p:sp>
      </p:grpSp>
      <p:sp>
        <p:nvSpPr>
          <p:cNvPr id="492" name="Shape 49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493" name="Shape 49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1 2 ”</a:t>
            </a:r>
          </a:p>
        </p:txBody>
      </p:sp>
      <p:sp>
        <p:nvSpPr>
          <p:cNvPr id="494" name="Shape 494"/>
          <p:cNvSpPr/>
          <p:nvPr/>
        </p:nvSpPr>
        <p:spPr>
          <a:xfrm>
            <a:off x="2352344" y="4694873"/>
            <a:ext cx="3822701" cy="1800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" y="0"/>
                </a:moveTo>
                <a:cubicBezTo>
                  <a:pt x="161" y="0"/>
                  <a:pt x="0" y="341"/>
                  <a:pt x="0" y="762"/>
                </a:cubicBezTo>
                <a:lnTo>
                  <a:pt x="0" y="10783"/>
                </a:lnTo>
                <a:cubicBezTo>
                  <a:pt x="0" y="11204"/>
                  <a:pt x="161" y="11545"/>
                  <a:pt x="359" y="11545"/>
                </a:cubicBezTo>
                <a:lnTo>
                  <a:pt x="6959" y="11545"/>
                </a:lnTo>
                <a:lnTo>
                  <a:pt x="7676" y="21600"/>
                </a:lnTo>
                <a:lnTo>
                  <a:pt x="8392" y="11545"/>
                </a:lnTo>
                <a:lnTo>
                  <a:pt x="21241" y="11545"/>
                </a:lnTo>
                <a:cubicBezTo>
                  <a:pt x="21439" y="11545"/>
                  <a:pt x="21600" y="11204"/>
                  <a:pt x="21600" y="10783"/>
                </a:cubicBezTo>
                <a:lnTo>
                  <a:pt x="21600" y="762"/>
                </a:lnTo>
                <a:cubicBezTo>
                  <a:pt x="21600" y="341"/>
                  <a:pt x="21439" y="0"/>
                  <a:pt x="21241" y="0"/>
                </a:cubicBezTo>
                <a:lnTo>
                  <a:pt x="359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detta betyder att koden mellan { … } inte körs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77" name="Shape 77"/>
          <p:cNvSpPr/>
          <p:nvPr/>
        </p:nvSpPr>
        <p:spPr>
          <a:xfrm>
            <a:off x="1466311" y="2875522"/>
            <a:ext cx="5231113" cy="188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int i = 0;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grpSp>
        <p:nvGrpSpPr>
          <p:cNvPr id="501" name="Group 50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497" name="Shape 49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8" name="Shape 49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499" name="Shape 49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500" name="Shape 50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3</a:t>
              </a:r>
            </a:p>
          </p:txBody>
        </p:sp>
      </p:grpSp>
      <p:sp>
        <p:nvSpPr>
          <p:cNvPr id="502" name="Shape 502"/>
          <p:cNvSpPr/>
          <p:nvPr/>
        </p:nvSpPr>
        <p:spPr>
          <a:xfrm>
            <a:off x="7985975" y="5087184"/>
            <a:ext cx="4856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Utskrift (output):</a:t>
            </a:r>
          </a:p>
        </p:txBody>
      </p:sp>
      <p:sp>
        <p:nvSpPr>
          <p:cNvPr id="503" name="Shape 503"/>
          <p:cNvSpPr/>
          <p:nvPr/>
        </p:nvSpPr>
        <p:spPr>
          <a:xfrm>
            <a:off x="7841909" y="5796522"/>
            <a:ext cx="67396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“0 1 2 ”</a:t>
            </a:r>
          </a:p>
        </p:txBody>
      </p:sp>
      <p:sp>
        <p:nvSpPr>
          <p:cNvPr id="504" name="Shape 504"/>
          <p:cNvSpPr/>
          <p:nvPr/>
        </p:nvSpPr>
        <p:spPr>
          <a:xfrm>
            <a:off x="2296769" y="6520422"/>
            <a:ext cx="379765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i="0" sz="1800"/>
            </a:pPr>
            <a:r>
              <a:rPr i="1" sz="2800"/>
              <a:t>koden har kört klart</a:t>
            </a:r>
          </a:p>
        </p:txBody>
      </p:sp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2</a:t>
            </a:r>
          </a:p>
        </p:txBody>
      </p:sp>
      <p:sp>
        <p:nvSpPr>
          <p:cNvPr id="507" name="Shape 507"/>
          <p:cNvSpPr/>
          <p:nvPr/>
        </p:nvSpPr>
        <p:spPr>
          <a:xfrm>
            <a:off x="1466311" y="2875522"/>
            <a:ext cx="5231113" cy="188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int i = 0;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while (i !=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System.out.print(i + " “);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 = i + 2;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508" name="Shape 508"/>
          <p:cNvSpPr/>
          <p:nvPr/>
        </p:nvSpPr>
        <p:spPr>
          <a:xfrm>
            <a:off x="3719447" y="4173777"/>
            <a:ext cx="3374629" cy="848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4527" y="9361"/>
                </a:lnTo>
                <a:lnTo>
                  <a:pt x="4527" y="20469"/>
                </a:lnTo>
                <a:cubicBezTo>
                  <a:pt x="4527" y="21092"/>
                  <a:pt x="4655" y="21600"/>
                  <a:pt x="4811" y="21600"/>
                </a:cubicBezTo>
                <a:lnTo>
                  <a:pt x="21315" y="21600"/>
                </a:lnTo>
                <a:cubicBezTo>
                  <a:pt x="21472" y="21600"/>
                  <a:pt x="21600" y="21092"/>
                  <a:pt x="21600" y="20469"/>
                </a:cubicBezTo>
                <a:lnTo>
                  <a:pt x="21600" y="7281"/>
                </a:lnTo>
                <a:cubicBezTo>
                  <a:pt x="21600" y="6658"/>
                  <a:pt x="21472" y="6150"/>
                  <a:pt x="21315" y="6150"/>
                </a:cubicBezTo>
                <a:lnTo>
                  <a:pt x="6120" y="6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och så här?</a:t>
            </a:r>
          </a:p>
        </p:txBody>
      </p:sp>
      <p:sp>
        <p:nvSpPr>
          <p:cNvPr id="509" name="Shape 509"/>
          <p:cNvSpPr/>
          <p:nvPr/>
        </p:nvSpPr>
        <p:spPr>
          <a:xfrm>
            <a:off x="3356835" y="2061740"/>
            <a:ext cx="4926410" cy="1254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118" y="0"/>
                </a:moveTo>
                <a:cubicBezTo>
                  <a:pt x="4964" y="0"/>
                  <a:pt x="4839" y="489"/>
                  <a:pt x="4839" y="1093"/>
                </a:cubicBezTo>
                <a:lnTo>
                  <a:pt x="4839" y="13444"/>
                </a:lnTo>
                <a:lnTo>
                  <a:pt x="0" y="21600"/>
                </a:lnTo>
                <a:lnTo>
                  <a:pt x="6788" y="16565"/>
                </a:lnTo>
                <a:lnTo>
                  <a:pt x="21322" y="16565"/>
                </a:lnTo>
                <a:cubicBezTo>
                  <a:pt x="21475" y="16565"/>
                  <a:pt x="21600" y="16076"/>
                  <a:pt x="21600" y="15472"/>
                </a:cubicBezTo>
                <a:lnTo>
                  <a:pt x="21600" y="1093"/>
                </a:lnTo>
                <a:cubicBezTo>
                  <a:pt x="21600" y="489"/>
                  <a:pt x="21475" y="0"/>
                  <a:pt x="21322" y="0"/>
                </a:cubicBezTo>
                <a:lnTo>
                  <a:pt x="5118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vad händer om vi ändrar koden så här?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8" grpId="2"/>
      <p:bldP build="whole" bldLvl="1" animBg="1" rev="0" advAuto="0" spid="509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2</a:t>
            </a:r>
          </a:p>
        </p:txBody>
      </p:sp>
      <p:sp>
        <p:nvSpPr>
          <p:cNvPr id="512" name="Shape 512"/>
          <p:cNvSpPr/>
          <p:nvPr/>
        </p:nvSpPr>
        <p:spPr>
          <a:xfrm>
            <a:off x="1466311" y="2875522"/>
            <a:ext cx="5231113" cy="188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int i = 0;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while (i !=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System.out.print(i + " “);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 = i + 2;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grpSp>
        <p:nvGrpSpPr>
          <p:cNvPr id="515" name="Group 515"/>
          <p:cNvGrpSpPr/>
          <p:nvPr/>
        </p:nvGrpSpPr>
        <p:grpSpPr>
          <a:xfrm>
            <a:off x="1364909" y="5595184"/>
            <a:ext cx="8308614" cy="1124979"/>
            <a:chOff x="0" y="0"/>
            <a:chExt cx="8308613" cy="1124977"/>
          </a:xfrm>
        </p:grpSpPr>
        <p:sp>
          <p:nvSpPr>
            <p:cNvPr id="513" name="Shape 513"/>
            <p:cNvSpPr/>
            <p:nvPr/>
          </p:nvSpPr>
          <p:spPr>
            <a:xfrm>
              <a:off x="144065" y="0"/>
              <a:ext cx="4856381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Utskrift (output):</a:t>
              </a:r>
            </a:p>
          </p:txBody>
        </p:sp>
        <p:sp>
          <p:nvSpPr>
            <p:cNvPr id="514" name="Shape 514"/>
            <p:cNvSpPr/>
            <p:nvPr/>
          </p:nvSpPr>
          <p:spPr>
            <a:xfrm>
              <a:off x="0" y="709337"/>
              <a:ext cx="8308614" cy="415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5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 </a:t>
              </a:r>
              <a:r>
                <a:rPr b="1" sz="25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0 2 4 6 8 10 … 2000000 2000002 2000004 … osv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5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Att skriva egan loopar</a:t>
            </a:r>
          </a:p>
        </p:txBody>
      </p:sp>
      <p:sp>
        <p:nvSpPr>
          <p:cNvPr id="518" name="Shape 518"/>
          <p:cNvSpPr/>
          <p:nvPr/>
        </p:nvSpPr>
        <p:spPr>
          <a:xfrm>
            <a:off x="2016975" y="2547184"/>
            <a:ext cx="1000206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Att se hur loopar kör är </a:t>
            </a:r>
            <a:r>
              <a:rPr i="1"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relativt lätt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  <p:sp>
        <p:nvSpPr>
          <p:cNvPr id="519" name="Shape 519"/>
          <p:cNvSpPr/>
          <p:nvPr/>
        </p:nvSpPr>
        <p:spPr>
          <a:xfrm>
            <a:off x="2397975" y="4960184"/>
            <a:ext cx="1000206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Skriv ett program som räknar fakulteten av ett tal.</a:t>
            </a:r>
          </a:p>
        </p:txBody>
      </p:sp>
      <p:sp>
        <p:nvSpPr>
          <p:cNvPr id="520" name="Shape 520"/>
          <p:cNvSpPr/>
          <p:nvPr/>
        </p:nvSpPr>
        <p:spPr>
          <a:xfrm>
            <a:off x="2016975" y="3182184"/>
            <a:ext cx="1000206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C82506"/>
                </a:solidFill>
              </a:rPr>
              <a:t>Att skriva egna loopar kräver mycket övning!</a:t>
            </a:r>
          </a:p>
        </p:txBody>
      </p:sp>
      <p:sp>
        <p:nvSpPr>
          <p:cNvPr id="521" name="Shape 521"/>
          <p:cNvSpPr/>
          <p:nvPr/>
        </p:nvSpPr>
        <p:spPr>
          <a:xfrm>
            <a:off x="2016975" y="4325184"/>
            <a:ext cx="1000206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0365C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365C0"/>
                </a:solidFill>
              </a:rPr>
              <a:t>Utmaning:</a:t>
            </a:r>
          </a:p>
        </p:txBody>
      </p:sp>
      <p:sp>
        <p:nvSpPr>
          <p:cNvPr id="522" name="Shape 522"/>
          <p:cNvSpPr/>
          <p:nvPr/>
        </p:nvSpPr>
        <p:spPr>
          <a:xfrm>
            <a:off x="2905975" y="5722184"/>
            <a:ext cx="1000206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Matematik:   5! = 1 × 2 × 3 × 4 × 5 = 120</a:t>
            </a:r>
          </a:p>
        </p:txBody>
      </p:sp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En lösning</a:t>
            </a:r>
          </a:p>
        </p:txBody>
      </p:sp>
      <p:sp>
        <p:nvSpPr>
          <p:cNvPr id="525" name="Shape 525"/>
          <p:cNvSpPr/>
          <p:nvPr/>
        </p:nvSpPr>
        <p:spPr>
          <a:xfrm>
            <a:off x="1449377" y="2858589"/>
            <a:ext cx="10971646" cy="5571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public class Fac {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int k = 5;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int result =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int i =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while (i &lt;= k)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    result = result * i;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    System.out.println("fac(" + i + ") = " + result);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    i = i+1;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En utmaning till</a:t>
            </a:r>
          </a:p>
        </p:txBody>
      </p:sp>
      <p:sp>
        <p:nvSpPr>
          <p:cNvPr id="528" name="Shape 528"/>
          <p:cNvSpPr/>
          <p:nvPr/>
        </p:nvSpPr>
        <p:spPr>
          <a:xfrm>
            <a:off x="2397975" y="3182184"/>
            <a:ext cx="1000206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Räkna </a:t>
            </a:r>
            <a:r>
              <a:rPr i="1" sz="2800">
                <a:latin typeface="Gill Sans"/>
                <a:ea typeface="Gill Sans"/>
                <a:cs typeface="Gill Sans"/>
                <a:sym typeface="Gill Sans"/>
              </a:rPr>
              <a:t>greatest common divisor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(</a:t>
            </a:r>
            <a:r>
              <a:rPr i="1" sz="2800">
                <a:latin typeface="Gill Sans"/>
                <a:ea typeface="Gill Sans"/>
                <a:cs typeface="Gill Sans"/>
                <a:sym typeface="Gill Sans"/>
              </a:rPr>
              <a:t>GCD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) av två heltal.</a:t>
            </a:r>
          </a:p>
        </p:txBody>
      </p:sp>
      <p:sp>
        <p:nvSpPr>
          <p:cNvPr id="529" name="Shape 529"/>
          <p:cNvSpPr/>
          <p:nvPr/>
        </p:nvSpPr>
        <p:spPr>
          <a:xfrm>
            <a:off x="2016975" y="2547184"/>
            <a:ext cx="1000206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0365C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365C0"/>
                </a:solidFill>
              </a:rPr>
              <a:t>Utmaning:</a:t>
            </a:r>
          </a:p>
        </p:txBody>
      </p:sp>
      <p:sp>
        <p:nvSpPr>
          <p:cNvPr id="530" name="Shape 530"/>
          <p:cNvSpPr/>
          <p:nvPr/>
        </p:nvSpPr>
        <p:spPr>
          <a:xfrm>
            <a:off x="2905975" y="3944184"/>
            <a:ext cx="1000206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Matematik:   gcd(45,35) = 5</a:t>
            </a:r>
          </a:p>
        </p:txBody>
      </p:sp>
    </p:spTree>
  </p:cSld>
  <p:clrMapOvr>
    <a:masterClrMapping/>
  </p:clrMapOvr>
  <p:transition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En lösning</a:t>
            </a:r>
          </a:p>
        </p:txBody>
      </p:sp>
      <p:sp>
        <p:nvSpPr>
          <p:cNvPr id="533" name="Shape 533"/>
          <p:cNvSpPr/>
          <p:nvPr/>
        </p:nvSpPr>
        <p:spPr>
          <a:xfrm>
            <a:off x="1449377" y="2858589"/>
            <a:ext cx="10971645" cy="594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public class GCD {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int k = 45;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int l = 35;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while (k != l)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    if (l &lt; k) { k = k - l; } else { l = l - k; }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    System.out.println("k = " + k);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    System.out.println("l = " + l);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System.out.println("Result: " + k);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2</a:t>
            </a:r>
          </a:p>
        </p:txBody>
      </p:sp>
      <p:sp>
        <p:nvSpPr>
          <p:cNvPr id="536" name="Shape 536"/>
          <p:cNvSpPr/>
          <p:nvPr/>
        </p:nvSpPr>
        <p:spPr>
          <a:xfrm>
            <a:off x="1974311" y="3637522"/>
            <a:ext cx="5231113" cy="1888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int i = 0;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537" name="Shape 537"/>
          <p:cNvSpPr/>
          <p:nvPr/>
        </p:nvSpPr>
        <p:spPr>
          <a:xfrm>
            <a:off x="1762975" y="2293184"/>
            <a:ext cx="637231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Loopar av denna stil är mycket vanliga: </a:t>
            </a:r>
          </a:p>
        </p:txBody>
      </p:sp>
      <p:sp>
        <p:nvSpPr>
          <p:cNvPr id="538" name="Shape 538"/>
          <p:cNvSpPr/>
          <p:nvPr/>
        </p:nvSpPr>
        <p:spPr>
          <a:xfrm>
            <a:off x="4312907" y="3721207"/>
            <a:ext cx="3733404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65" y="0"/>
                </a:moveTo>
                <a:cubicBezTo>
                  <a:pt x="6162" y="0"/>
                  <a:pt x="5998" y="1209"/>
                  <a:pt x="5998" y="2700"/>
                </a:cubicBezTo>
                <a:lnTo>
                  <a:pt x="5998" y="16723"/>
                </a:lnTo>
                <a:lnTo>
                  <a:pt x="0" y="20469"/>
                </a:lnTo>
                <a:lnTo>
                  <a:pt x="6200" y="21279"/>
                </a:lnTo>
                <a:cubicBezTo>
                  <a:pt x="6250" y="21469"/>
                  <a:pt x="6305" y="21600"/>
                  <a:pt x="6365" y="21600"/>
                </a:cubicBezTo>
                <a:lnTo>
                  <a:pt x="21233" y="21600"/>
                </a:lnTo>
                <a:cubicBezTo>
                  <a:pt x="21436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1436" y="0"/>
                  <a:pt x="21233" y="0"/>
                </a:cubicBezTo>
                <a:lnTo>
                  <a:pt x="6365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villkor för while</a:t>
            </a:r>
          </a:p>
        </p:txBody>
      </p:sp>
      <p:sp>
        <p:nvSpPr>
          <p:cNvPr id="539" name="Shape 539"/>
          <p:cNvSpPr/>
          <p:nvPr/>
        </p:nvSpPr>
        <p:spPr>
          <a:xfrm>
            <a:off x="6946569" y="4356207"/>
            <a:ext cx="5382420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10" y="0"/>
                </a:moveTo>
                <a:cubicBezTo>
                  <a:pt x="2369" y="0"/>
                  <a:pt x="2255" y="1208"/>
                  <a:pt x="2255" y="2700"/>
                </a:cubicBezTo>
                <a:lnTo>
                  <a:pt x="2255" y="7746"/>
                </a:lnTo>
                <a:lnTo>
                  <a:pt x="0" y="10007"/>
                </a:lnTo>
                <a:lnTo>
                  <a:pt x="2255" y="12268"/>
                </a:lnTo>
                <a:lnTo>
                  <a:pt x="2255" y="18900"/>
                </a:lnTo>
                <a:cubicBezTo>
                  <a:pt x="2255" y="20392"/>
                  <a:pt x="2369" y="21600"/>
                  <a:pt x="2510" y="21600"/>
                </a:cubicBezTo>
                <a:lnTo>
                  <a:pt x="21345" y="21600"/>
                </a:lnTo>
                <a:cubicBezTo>
                  <a:pt x="21486" y="21600"/>
                  <a:pt x="21600" y="20392"/>
                  <a:pt x="21600" y="18900"/>
                </a:cubicBezTo>
                <a:lnTo>
                  <a:pt x="21600" y="2700"/>
                </a:lnTo>
                <a:cubicBezTo>
                  <a:pt x="21600" y="1208"/>
                  <a:pt x="21486" y="0"/>
                  <a:pt x="21345" y="0"/>
                </a:cubicBezTo>
                <a:lnTo>
                  <a:pt x="251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beräkning som inte ändrar på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i</a:t>
            </a:r>
          </a:p>
        </p:txBody>
      </p:sp>
      <p:sp>
        <p:nvSpPr>
          <p:cNvPr id="540" name="Shape 540"/>
          <p:cNvSpPr/>
          <p:nvPr/>
        </p:nvSpPr>
        <p:spPr>
          <a:xfrm>
            <a:off x="4141060" y="4977316"/>
            <a:ext cx="5482829" cy="521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610" y="5158"/>
                </a:lnTo>
                <a:lnTo>
                  <a:pt x="2610" y="18972"/>
                </a:lnTo>
                <a:cubicBezTo>
                  <a:pt x="2610" y="20424"/>
                  <a:pt x="2721" y="21600"/>
                  <a:pt x="2860" y="21600"/>
                </a:cubicBezTo>
                <a:lnTo>
                  <a:pt x="21350" y="21600"/>
                </a:lnTo>
                <a:cubicBezTo>
                  <a:pt x="21488" y="21600"/>
                  <a:pt x="21600" y="20424"/>
                  <a:pt x="21600" y="18972"/>
                </a:cubicBezTo>
                <a:lnTo>
                  <a:pt x="21600" y="3203"/>
                </a:lnTo>
                <a:cubicBezTo>
                  <a:pt x="21600" y="1751"/>
                  <a:pt x="21488" y="575"/>
                  <a:pt x="21350" y="575"/>
                </a:cubicBezTo>
                <a:lnTo>
                  <a:pt x="2860" y="575"/>
                </a:lnTo>
                <a:cubicBezTo>
                  <a:pt x="2827" y="575"/>
                  <a:pt x="2797" y="655"/>
                  <a:pt x="2769" y="772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justering av variabeln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i</a:t>
            </a:r>
          </a:p>
        </p:txBody>
      </p:sp>
      <p:grpSp>
        <p:nvGrpSpPr>
          <p:cNvPr id="543" name="Group 543"/>
          <p:cNvGrpSpPr/>
          <p:nvPr/>
        </p:nvGrpSpPr>
        <p:grpSpPr>
          <a:xfrm>
            <a:off x="1762975" y="6103184"/>
            <a:ext cx="7350557" cy="3004578"/>
            <a:chOff x="0" y="0"/>
            <a:chExt cx="7350556" cy="3004577"/>
          </a:xfrm>
        </p:grpSpPr>
        <p:sp>
          <p:nvSpPr>
            <p:cNvPr id="541" name="Shape 541"/>
            <p:cNvSpPr/>
            <p:nvPr/>
          </p:nvSpPr>
          <p:spPr>
            <a:xfrm>
              <a:off x="0" y="0"/>
              <a:ext cx="6372311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Dessa loopar kan skrivas med </a:t>
              </a:r>
              <a:r>
                <a:rPr sz="2800">
                  <a:solidFill>
                    <a:srgbClr val="C82506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rPr>
                <a:t>for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-satsen:</a:t>
              </a:r>
            </a:p>
          </p:txBody>
        </p:sp>
        <p:sp>
          <p:nvSpPr>
            <p:cNvPr id="542" name="Shape 542"/>
            <p:cNvSpPr/>
            <p:nvPr/>
          </p:nvSpPr>
          <p:spPr>
            <a:xfrm>
              <a:off x="211335" y="1852337"/>
              <a:ext cx="7139222" cy="1152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for (int i = 0; i &lt; 3; i = i + 1) {</a:t>
              </a: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 System.out.print(i + " ");</a:t>
              </a: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}</a:t>
              </a:r>
            </a:p>
          </p:txBody>
        </p:sp>
      </p:grpSp>
      <p:sp>
        <p:nvSpPr>
          <p:cNvPr id="544" name="Shape 544"/>
          <p:cNvSpPr/>
          <p:nvPr/>
        </p:nvSpPr>
        <p:spPr>
          <a:xfrm>
            <a:off x="3774215" y="3117130"/>
            <a:ext cx="5169695" cy="719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355" y="0"/>
                </a:moveTo>
                <a:cubicBezTo>
                  <a:pt x="2208" y="0"/>
                  <a:pt x="2089" y="853"/>
                  <a:pt x="2089" y="1905"/>
                </a:cubicBezTo>
                <a:lnTo>
                  <a:pt x="2089" y="12431"/>
                </a:lnTo>
                <a:lnTo>
                  <a:pt x="0" y="21600"/>
                </a:lnTo>
                <a:lnTo>
                  <a:pt x="2351" y="15241"/>
                </a:lnTo>
                <a:cubicBezTo>
                  <a:pt x="2352" y="15242"/>
                  <a:pt x="2354" y="15241"/>
                  <a:pt x="2355" y="15241"/>
                </a:cubicBezTo>
                <a:lnTo>
                  <a:pt x="21335" y="15241"/>
                </a:lnTo>
                <a:cubicBezTo>
                  <a:pt x="21481" y="15241"/>
                  <a:pt x="21600" y="14388"/>
                  <a:pt x="21600" y="13336"/>
                </a:cubicBezTo>
                <a:lnTo>
                  <a:pt x="21600" y="1905"/>
                </a:lnTo>
                <a:cubicBezTo>
                  <a:pt x="21600" y="853"/>
                  <a:pt x="21481" y="0"/>
                  <a:pt x="21335" y="0"/>
                </a:cubicBezTo>
                <a:lnTo>
                  <a:pt x="2355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deklaration och utgångsvärde</a:t>
            </a:r>
          </a:p>
        </p:txBody>
      </p:sp>
      <p:sp>
        <p:nvSpPr>
          <p:cNvPr id="545" name="Shape 545"/>
          <p:cNvSpPr/>
          <p:nvPr/>
        </p:nvSpPr>
        <p:spPr>
          <a:xfrm>
            <a:off x="3808611" y="6639462"/>
            <a:ext cx="4669632" cy="130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4" y="0"/>
                </a:moveTo>
                <a:cubicBezTo>
                  <a:pt x="132" y="0"/>
                  <a:pt x="0" y="469"/>
                  <a:pt x="0" y="1049"/>
                </a:cubicBezTo>
                <a:lnTo>
                  <a:pt x="0" y="7340"/>
                </a:lnTo>
                <a:cubicBezTo>
                  <a:pt x="0" y="7919"/>
                  <a:pt x="132" y="8388"/>
                  <a:pt x="294" y="8388"/>
                </a:cubicBezTo>
                <a:lnTo>
                  <a:pt x="927" y="8388"/>
                </a:lnTo>
                <a:lnTo>
                  <a:pt x="1173" y="21600"/>
                </a:lnTo>
                <a:lnTo>
                  <a:pt x="1419" y="8388"/>
                </a:lnTo>
                <a:lnTo>
                  <a:pt x="21306" y="8388"/>
                </a:lnTo>
                <a:cubicBezTo>
                  <a:pt x="21468" y="8388"/>
                  <a:pt x="21600" y="7919"/>
                  <a:pt x="21600" y="7340"/>
                </a:cubicBezTo>
                <a:lnTo>
                  <a:pt x="21600" y="1049"/>
                </a:lnTo>
                <a:cubicBezTo>
                  <a:pt x="21600" y="469"/>
                  <a:pt x="21468" y="0"/>
                  <a:pt x="21306" y="0"/>
                </a:cubicBezTo>
                <a:lnTo>
                  <a:pt x="294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deklaration och utgångsvärde</a:t>
            </a:r>
          </a:p>
        </p:txBody>
      </p:sp>
      <p:sp>
        <p:nvSpPr>
          <p:cNvPr id="546" name="Shape 546"/>
          <p:cNvSpPr/>
          <p:nvPr/>
        </p:nvSpPr>
        <p:spPr>
          <a:xfrm>
            <a:off x="5120944" y="7289703"/>
            <a:ext cx="2696767" cy="724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09" y="0"/>
                </a:moveTo>
                <a:cubicBezTo>
                  <a:pt x="228" y="0"/>
                  <a:pt x="0" y="848"/>
                  <a:pt x="0" y="1894"/>
                </a:cubicBezTo>
                <a:lnTo>
                  <a:pt x="0" y="13256"/>
                </a:lnTo>
                <a:cubicBezTo>
                  <a:pt x="0" y="14302"/>
                  <a:pt x="228" y="15150"/>
                  <a:pt x="509" y="15150"/>
                </a:cubicBezTo>
                <a:lnTo>
                  <a:pt x="715" y="15150"/>
                </a:lnTo>
                <a:lnTo>
                  <a:pt x="1138" y="21600"/>
                </a:lnTo>
                <a:lnTo>
                  <a:pt x="1564" y="15150"/>
                </a:lnTo>
                <a:lnTo>
                  <a:pt x="21091" y="15150"/>
                </a:lnTo>
                <a:cubicBezTo>
                  <a:pt x="21372" y="15150"/>
                  <a:pt x="21600" y="14302"/>
                  <a:pt x="21600" y="13256"/>
                </a:cubicBezTo>
                <a:lnTo>
                  <a:pt x="21600" y="1894"/>
                </a:lnTo>
                <a:cubicBezTo>
                  <a:pt x="21600" y="848"/>
                  <a:pt x="21372" y="0"/>
                  <a:pt x="21091" y="0"/>
                </a:cubicBezTo>
                <a:lnTo>
                  <a:pt x="509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villkor för while</a:t>
            </a:r>
          </a:p>
        </p:txBody>
      </p:sp>
      <p:sp>
        <p:nvSpPr>
          <p:cNvPr id="547" name="Shape 547"/>
          <p:cNvSpPr/>
          <p:nvPr/>
        </p:nvSpPr>
        <p:spPr>
          <a:xfrm>
            <a:off x="7244490" y="7252794"/>
            <a:ext cx="5571332" cy="763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157" y="0"/>
                </a:moveTo>
                <a:cubicBezTo>
                  <a:pt x="3021" y="0"/>
                  <a:pt x="2911" y="804"/>
                  <a:pt x="2911" y="1795"/>
                </a:cubicBezTo>
                <a:lnTo>
                  <a:pt x="2911" y="11625"/>
                </a:lnTo>
                <a:lnTo>
                  <a:pt x="0" y="21600"/>
                </a:lnTo>
                <a:lnTo>
                  <a:pt x="3131" y="14329"/>
                </a:lnTo>
                <a:cubicBezTo>
                  <a:pt x="3140" y="14336"/>
                  <a:pt x="3148" y="14363"/>
                  <a:pt x="3157" y="14363"/>
                </a:cubicBezTo>
                <a:lnTo>
                  <a:pt x="21354" y="14363"/>
                </a:lnTo>
                <a:cubicBezTo>
                  <a:pt x="21490" y="14363"/>
                  <a:pt x="21600" y="13559"/>
                  <a:pt x="21600" y="12567"/>
                </a:cubicBezTo>
                <a:lnTo>
                  <a:pt x="21600" y="1795"/>
                </a:lnTo>
                <a:cubicBezTo>
                  <a:pt x="21600" y="804"/>
                  <a:pt x="21490" y="0"/>
                  <a:pt x="21354" y="0"/>
                </a:cubicBezTo>
                <a:lnTo>
                  <a:pt x="3157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justering av variabeln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i</a:t>
            </a:r>
          </a:p>
        </p:txBody>
      </p:sp>
      <p:sp>
        <p:nvSpPr>
          <p:cNvPr id="548" name="Shape 548"/>
          <p:cNvSpPr/>
          <p:nvPr/>
        </p:nvSpPr>
        <p:spPr>
          <a:xfrm>
            <a:off x="6981891" y="8531642"/>
            <a:ext cx="5347098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384" y="0"/>
                </a:moveTo>
                <a:cubicBezTo>
                  <a:pt x="2342" y="0"/>
                  <a:pt x="2304" y="131"/>
                  <a:pt x="2269" y="321"/>
                </a:cubicBezTo>
                <a:lnTo>
                  <a:pt x="0" y="1553"/>
                </a:lnTo>
                <a:lnTo>
                  <a:pt x="2127" y="4759"/>
                </a:lnTo>
                <a:lnTo>
                  <a:pt x="2127" y="18900"/>
                </a:lnTo>
                <a:cubicBezTo>
                  <a:pt x="2127" y="20392"/>
                  <a:pt x="2242" y="21600"/>
                  <a:pt x="2384" y="21600"/>
                </a:cubicBezTo>
                <a:lnTo>
                  <a:pt x="21343" y="21600"/>
                </a:lnTo>
                <a:cubicBezTo>
                  <a:pt x="21485" y="21600"/>
                  <a:pt x="21600" y="20392"/>
                  <a:pt x="21600" y="18900"/>
                </a:cubicBezTo>
                <a:lnTo>
                  <a:pt x="21600" y="2700"/>
                </a:lnTo>
                <a:cubicBezTo>
                  <a:pt x="21600" y="1208"/>
                  <a:pt x="21485" y="0"/>
                  <a:pt x="21343" y="0"/>
                </a:cubicBezTo>
                <a:lnTo>
                  <a:pt x="2384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beräkning som inte ändrar på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i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6" grpId="7"/>
      <p:bldP build="whole" bldLvl="1" animBg="1" rev="0" advAuto="0" spid="545" grpId="6"/>
      <p:bldP build="whole" bldLvl="1" animBg="1" rev="0" advAuto="0" spid="544" grpId="1"/>
      <p:bldP build="whole" bldLvl="1" animBg="1" rev="0" advAuto="0" spid="540" grpId="4"/>
      <p:bldP build="whole" bldLvl="1" animBg="1" rev="0" advAuto="0" spid="543" grpId="5"/>
      <p:bldP build="whole" bldLvl="1" animBg="1" rev="0" advAuto="0" spid="547" grpId="8"/>
      <p:bldP build="whole" bldLvl="1" animBg="1" rev="0" advAuto="0" spid="548" grpId="9"/>
      <p:bldP build="whole" bldLvl="1" animBg="1" rev="0" advAuto="0" spid="538" grpId="2"/>
      <p:bldP build="whole" bldLvl="1" animBg="1" rev="0" advAuto="0" spid="539" grpId="3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/>
          <p:nvPr/>
        </p:nvSpPr>
        <p:spPr>
          <a:xfrm>
            <a:off x="704311" y="716522"/>
            <a:ext cx="5231113" cy="1888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int i = 0;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551" name="Shape 551"/>
          <p:cNvSpPr/>
          <p:nvPr/>
        </p:nvSpPr>
        <p:spPr>
          <a:xfrm>
            <a:off x="704311" y="2875522"/>
            <a:ext cx="7139221" cy="115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for (int i = 0; i &lt; 3; i = i + 1)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grpSp>
        <p:nvGrpSpPr>
          <p:cNvPr id="556" name="Group 556"/>
          <p:cNvGrpSpPr/>
          <p:nvPr/>
        </p:nvGrpSpPr>
        <p:grpSpPr>
          <a:xfrm>
            <a:off x="565836" y="3942322"/>
            <a:ext cx="7656728" cy="4784441"/>
            <a:chOff x="0" y="0"/>
            <a:chExt cx="7656727" cy="4784439"/>
          </a:xfrm>
        </p:grpSpPr>
        <p:sp>
          <p:nvSpPr>
            <p:cNvPr id="552" name="Shape 552"/>
            <p:cNvSpPr/>
            <p:nvPr/>
          </p:nvSpPr>
          <p:spPr>
            <a:xfrm>
              <a:off x="11474" y="0"/>
              <a:ext cx="6434438" cy="2257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endPara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for (&lt;init&gt;, &lt;bool&gt;, &lt;chg&gt;) {</a:t>
              </a: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 &lt;stmts&gt;</a:t>
              </a: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}</a:t>
              </a:r>
            </a:p>
          </p:txBody>
        </p:sp>
        <p:sp>
          <p:nvSpPr>
            <p:cNvPr id="553" name="Shape 553"/>
            <p:cNvSpPr/>
            <p:nvPr/>
          </p:nvSpPr>
          <p:spPr>
            <a:xfrm>
              <a:off x="0" y="461433"/>
              <a:ext cx="7656728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500">
                  <a:solidFill>
                    <a:srgbClr val="C82506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Tips!</a:t>
              </a:r>
              <a:r>
                <a:rPr b="1" sz="2500"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r>
                <a:rPr sz="2500">
                  <a:latin typeface="Comic Sans MS"/>
                  <a:ea typeface="Comic Sans MS"/>
                  <a:cs typeface="Comic Sans MS"/>
                  <a:sym typeface="Comic Sans MS"/>
                </a:rPr>
                <a:t>For av formen</a:t>
              </a:r>
            </a:p>
          </p:txBody>
        </p:sp>
        <p:sp>
          <p:nvSpPr>
            <p:cNvPr id="554" name="Shape 554"/>
            <p:cNvSpPr/>
            <p:nvPr/>
          </p:nvSpPr>
          <p:spPr>
            <a:xfrm>
              <a:off x="11474" y="2895600"/>
              <a:ext cx="7000712" cy="1888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&lt;init&gt;;</a:t>
              </a: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while (&lt;bool&gt;) {</a:t>
              </a: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 &lt;stmts&gt;;</a:t>
              </a: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 &lt;chg&gt; </a:t>
              </a: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}</a:t>
              </a:r>
            </a:p>
          </p:txBody>
        </p:sp>
        <p:sp>
          <p:nvSpPr>
            <p:cNvPr id="555" name="Shape 555"/>
            <p:cNvSpPr/>
            <p:nvPr/>
          </p:nvSpPr>
          <p:spPr>
            <a:xfrm>
              <a:off x="0" y="2226733"/>
              <a:ext cx="7656728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5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 lvl="0">
                <a:defRPr sz="1800"/>
              </a:pPr>
              <a:r>
                <a:rPr sz="2500"/>
                <a:t>är precis samma som</a:t>
              </a:r>
            </a:p>
          </p:txBody>
        </p:sp>
      </p:grp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6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1242" y="2050407"/>
            <a:ext cx="5645350" cy="1636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9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5188" y="2094090"/>
            <a:ext cx="6556628" cy="7052404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Shape 560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for satsen: loopar med känt antal varv</a:t>
            </a:r>
          </a:p>
        </p:txBody>
      </p:sp>
      <p:grpSp>
        <p:nvGrpSpPr>
          <p:cNvPr id="565" name="Group 565"/>
          <p:cNvGrpSpPr/>
          <p:nvPr/>
        </p:nvGrpSpPr>
        <p:grpSpPr>
          <a:xfrm>
            <a:off x="565836" y="3942322"/>
            <a:ext cx="7656728" cy="4784441"/>
            <a:chOff x="0" y="0"/>
            <a:chExt cx="7656727" cy="4784439"/>
          </a:xfrm>
        </p:grpSpPr>
        <p:sp>
          <p:nvSpPr>
            <p:cNvPr id="561" name="Shape 561"/>
            <p:cNvSpPr/>
            <p:nvPr/>
          </p:nvSpPr>
          <p:spPr>
            <a:xfrm>
              <a:off x="11474" y="0"/>
              <a:ext cx="6434438" cy="2257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endPara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for (&lt;init&gt;, &lt;bool&gt;, &lt;chg&gt;) {</a:t>
              </a: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 &lt;stmts&gt;</a:t>
              </a: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}</a:t>
              </a:r>
            </a:p>
          </p:txBody>
        </p:sp>
        <p:sp>
          <p:nvSpPr>
            <p:cNvPr id="562" name="Shape 562"/>
            <p:cNvSpPr/>
            <p:nvPr/>
          </p:nvSpPr>
          <p:spPr>
            <a:xfrm>
              <a:off x="0" y="461433"/>
              <a:ext cx="7656728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500">
                  <a:solidFill>
                    <a:srgbClr val="C82506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Tips!</a:t>
              </a:r>
              <a:r>
                <a:rPr b="1" sz="2500"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r>
                <a:rPr sz="2500">
                  <a:latin typeface="Comic Sans MS"/>
                  <a:ea typeface="Comic Sans MS"/>
                  <a:cs typeface="Comic Sans MS"/>
                  <a:sym typeface="Comic Sans MS"/>
                </a:rPr>
                <a:t>For av formen</a:t>
              </a:r>
            </a:p>
          </p:txBody>
        </p:sp>
        <p:sp>
          <p:nvSpPr>
            <p:cNvPr id="563" name="Shape 563"/>
            <p:cNvSpPr/>
            <p:nvPr/>
          </p:nvSpPr>
          <p:spPr>
            <a:xfrm>
              <a:off x="11474" y="2895600"/>
              <a:ext cx="7000712" cy="1888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&lt;init&gt;;</a:t>
              </a: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while (&lt;bool&gt;) {</a:t>
              </a: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 &lt;stmts&gt;;</a:t>
              </a: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 &lt;chg&gt; </a:t>
              </a: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}</a:t>
              </a:r>
            </a:p>
          </p:txBody>
        </p:sp>
        <p:sp>
          <p:nvSpPr>
            <p:cNvPr id="564" name="Shape 564"/>
            <p:cNvSpPr/>
            <p:nvPr/>
          </p:nvSpPr>
          <p:spPr>
            <a:xfrm>
              <a:off x="0" y="2226733"/>
              <a:ext cx="7656728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5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 lvl="0">
                <a:defRPr sz="1800"/>
              </a:pPr>
              <a:r>
                <a:rPr sz="2500"/>
                <a:t>är precis samma som</a:t>
              </a:r>
            </a:p>
          </p:txBody>
        </p:sp>
      </p:grp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80" name="Shape 80"/>
          <p:cNvSpPr/>
          <p:nvPr/>
        </p:nvSpPr>
        <p:spPr>
          <a:xfrm>
            <a:off x="1466311" y="2875522"/>
            <a:ext cx="5231113" cy="188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grpSp>
        <p:nvGrpSpPr>
          <p:cNvPr id="85" name="Group 85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81" name="Shape 81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2" name="Shape 82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83" name="Shape 83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84" name="Shape 84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0 </a:t>
              </a:r>
            </a:p>
          </p:txBody>
        </p:sp>
      </p:grpSp>
    </p:spTree>
  </p:cSld>
  <p:clrMapOvr>
    <a:masterClrMapping/>
  </p:clrMapOvr>
  <p:transition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/>
          <p:nvPr/>
        </p:nvSpPr>
        <p:spPr>
          <a:xfrm>
            <a:off x="1762644" y="2642689"/>
            <a:ext cx="10946907" cy="2257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for (int i = 0; i &lt;= 8; i = i+1) {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System.out.print(i + “ “);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}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0 1 2 3 4 5 6 7 8  (på en rad)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8" name="Shape 568"/>
          <p:cNvSpPr/>
          <p:nvPr/>
        </p:nvSpPr>
        <p:spPr>
          <a:xfrm>
            <a:off x="1762644" y="4801689"/>
            <a:ext cx="10946907" cy="1888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for (char ch = 'a'; ch &lt;= 'z'; ch++) {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System.out.println(ch); 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}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a b c .... z med en per rad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9" name="Shape 569"/>
          <p:cNvSpPr/>
          <p:nvPr/>
        </p:nvSpPr>
        <p:spPr>
          <a:xfrm>
            <a:off x="1762644" y="6960689"/>
            <a:ext cx="10946907" cy="225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for(int tal=1; tal&lt;=50; tal=2*tal){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System.out.println(tal);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tal blir 1, 2, 4, 8, 16, 32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0" name="Shape 570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på for-satsen</a:t>
            </a:r>
          </a:p>
        </p:txBody>
      </p:sp>
      <p:sp>
        <p:nvSpPr>
          <p:cNvPr id="571" name="Shape 571"/>
          <p:cNvSpPr/>
          <p:nvPr/>
        </p:nvSpPr>
        <p:spPr>
          <a:xfrm rot="20400000">
            <a:off x="8917132" y="6326149"/>
            <a:ext cx="336627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C82506"/>
                </a:solidFill>
              </a:rPr>
              <a:t>Keep it simple!</a:t>
            </a:r>
          </a:p>
        </p:txBody>
      </p:sp>
      <p:sp>
        <p:nvSpPr>
          <p:cNvPr id="572" name="Shape 572"/>
          <p:cNvSpPr/>
          <p:nvPr/>
        </p:nvSpPr>
        <p:spPr>
          <a:xfrm>
            <a:off x="8021836" y="2385381"/>
            <a:ext cx="4292998" cy="962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789" y="0"/>
                </a:moveTo>
                <a:cubicBezTo>
                  <a:pt x="6613" y="0"/>
                  <a:pt x="6470" y="638"/>
                  <a:pt x="6470" y="1425"/>
                </a:cubicBezTo>
                <a:lnTo>
                  <a:pt x="6470" y="7767"/>
                </a:lnTo>
                <a:lnTo>
                  <a:pt x="0" y="10617"/>
                </a:lnTo>
                <a:lnTo>
                  <a:pt x="6470" y="13468"/>
                </a:lnTo>
                <a:lnTo>
                  <a:pt x="6470" y="20175"/>
                </a:lnTo>
                <a:cubicBezTo>
                  <a:pt x="6470" y="20962"/>
                  <a:pt x="6613" y="21600"/>
                  <a:pt x="6789" y="21600"/>
                </a:cubicBezTo>
                <a:lnTo>
                  <a:pt x="21281" y="21600"/>
                </a:lnTo>
                <a:cubicBezTo>
                  <a:pt x="21457" y="21600"/>
                  <a:pt x="21600" y="20962"/>
                  <a:pt x="21600" y="20175"/>
                </a:cubicBezTo>
                <a:lnTo>
                  <a:pt x="21600" y="1425"/>
                </a:lnTo>
                <a:cubicBezTo>
                  <a:pt x="21600" y="638"/>
                  <a:pt x="21457" y="0"/>
                  <a:pt x="21281" y="0"/>
                </a:cubicBezTo>
                <a:lnTo>
                  <a:pt x="6789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använd endast den här formen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9" grpId="2"/>
      <p:bldP build="whole" bldLvl="1" animBg="1" rev="0" advAuto="0" spid="571" grpId="3"/>
      <p:bldP build="whole" bldLvl="1" animBg="1" rev="0" advAuto="0" spid="568" grpId="1"/>
      <p:bldP build="whole" bldLvl="1" animBg="1" rev="0" advAuto="0" spid="572" grpId="4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Att skriva egan loopar</a:t>
            </a:r>
          </a:p>
        </p:txBody>
      </p:sp>
      <p:sp>
        <p:nvSpPr>
          <p:cNvPr id="575" name="Shape 575"/>
          <p:cNvSpPr/>
          <p:nvPr/>
        </p:nvSpPr>
        <p:spPr>
          <a:xfrm>
            <a:off x="2397975" y="3690184"/>
            <a:ext cx="1000206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Implementera fakultet exemplet med en </a:t>
            </a:r>
            <a:r>
              <a:rPr sz="2800">
                <a:latin typeface="Gill Sans SemiBold"/>
                <a:ea typeface="Gill Sans SemiBold"/>
                <a:cs typeface="Gill Sans SemiBold"/>
                <a:sym typeface="Gill Sans SemiBold"/>
              </a:rPr>
              <a:t>for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loop.</a:t>
            </a:r>
          </a:p>
        </p:txBody>
      </p:sp>
      <p:sp>
        <p:nvSpPr>
          <p:cNvPr id="576" name="Shape 576"/>
          <p:cNvSpPr/>
          <p:nvPr/>
        </p:nvSpPr>
        <p:spPr>
          <a:xfrm>
            <a:off x="2016975" y="3055184"/>
            <a:ext cx="1000206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0365C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365C0"/>
                </a:solidFill>
              </a:rPr>
              <a:t>Utmaning:</a:t>
            </a:r>
          </a:p>
        </p:txBody>
      </p:sp>
      <p:sp>
        <p:nvSpPr>
          <p:cNvPr id="577" name="Shape 577"/>
          <p:cNvSpPr/>
          <p:nvPr/>
        </p:nvSpPr>
        <p:spPr>
          <a:xfrm>
            <a:off x="2905975" y="4452184"/>
            <a:ext cx="1000206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Matematik:   5! = 1 × 2 × 3 × 4 × 5 = 120</a:t>
            </a:r>
          </a:p>
        </p:txBody>
      </p:sp>
    </p:spTree>
  </p:cSld>
  <p:clrMapOvr>
    <a:masterClrMapping/>
  </p:clrMapOvr>
  <p:transition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Tentamensuppgift</a:t>
            </a:r>
          </a:p>
        </p:txBody>
      </p:sp>
      <p:sp>
        <p:nvSpPr>
          <p:cNvPr id="580" name="Shape 580"/>
          <p:cNvSpPr/>
          <p:nvPr/>
        </p:nvSpPr>
        <p:spPr>
          <a:xfrm>
            <a:off x="2016975" y="8516184"/>
            <a:ext cx="1000206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i="1" sz="2800">
                <a:solidFill>
                  <a:srgbClr val="0365C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Extra: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hur kan man få utskriften att se snyggare ut?</a:t>
            </a:r>
          </a:p>
        </p:txBody>
      </p:sp>
      <p:pic>
        <p:nvPicPr>
          <p:cNvPr id="58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2193" y="2811441"/>
            <a:ext cx="11695984" cy="4612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0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En lösning</a:t>
            </a:r>
          </a:p>
        </p:txBody>
      </p:sp>
      <p:sp>
        <p:nvSpPr>
          <p:cNvPr id="584" name="Shape 584"/>
          <p:cNvSpPr/>
          <p:nvPr/>
        </p:nvSpPr>
        <p:spPr>
          <a:xfrm>
            <a:off x="1449377" y="2858589"/>
            <a:ext cx="10971645" cy="483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public class Mult {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for (int i=1; i&lt;=10; i++)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    for (int j=1; j&lt;=10; j++)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        System.out.print((i*j)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    System.out.println();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do-while loopar</a:t>
            </a:r>
          </a:p>
        </p:txBody>
      </p:sp>
      <p:pic>
        <p:nvPicPr>
          <p:cNvPr id="58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9573" y="1854638"/>
            <a:ext cx="4974442" cy="417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8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236" y="3080264"/>
            <a:ext cx="4156856" cy="1785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9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36565" y="3100690"/>
            <a:ext cx="6779271" cy="2834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0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89701" y="2335491"/>
            <a:ext cx="6202001" cy="5546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95" name="Group 595"/>
          <p:cNvGrpSpPr/>
          <p:nvPr/>
        </p:nvGrpSpPr>
        <p:grpSpPr>
          <a:xfrm>
            <a:off x="565836" y="4958322"/>
            <a:ext cx="7656728" cy="4416141"/>
            <a:chOff x="0" y="0"/>
            <a:chExt cx="7656727" cy="4416139"/>
          </a:xfrm>
        </p:grpSpPr>
        <p:sp>
          <p:nvSpPr>
            <p:cNvPr id="591" name="Shape 591"/>
            <p:cNvSpPr/>
            <p:nvPr/>
          </p:nvSpPr>
          <p:spPr>
            <a:xfrm>
              <a:off x="11474" y="0"/>
              <a:ext cx="6434438" cy="2257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endPara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do {</a:t>
              </a: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 &lt;stmts&gt;</a:t>
              </a: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} while (&lt;bool-exp&gt;);</a:t>
              </a:r>
            </a:p>
          </p:txBody>
        </p:sp>
        <p:sp>
          <p:nvSpPr>
            <p:cNvPr id="592" name="Shape 592"/>
            <p:cNvSpPr/>
            <p:nvPr/>
          </p:nvSpPr>
          <p:spPr>
            <a:xfrm>
              <a:off x="0" y="461433"/>
              <a:ext cx="7656728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500">
                  <a:solidFill>
                    <a:srgbClr val="C82506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Tips!</a:t>
              </a:r>
              <a:r>
                <a:rPr b="1" sz="2500"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r>
                <a:rPr sz="2500">
                  <a:latin typeface="Comic Sans MS"/>
                  <a:ea typeface="Comic Sans MS"/>
                  <a:cs typeface="Comic Sans MS"/>
                  <a:sym typeface="Comic Sans MS"/>
                </a:rPr>
                <a:t>do-while av formen</a:t>
              </a:r>
            </a:p>
          </p:txBody>
        </p:sp>
        <p:sp>
          <p:nvSpPr>
            <p:cNvPr id="593" name="Shape 593"/>
            <p:cNvSpPr/>
            <p:nvPr/>
          </p:nvSpPr>
          <p:spPr>
            <a:xfrm>
              <a:off x="11474" y="2895600"/>
              <a:ext cx="7000712" cy="152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&lt;stmts&gt;;</a:t>
              </a: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while (&lt;bool-exp&gt;) {</a:t>
              </a: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 &lt;stmts&gt;</a:t>
              </a:r>
              <a:endPara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}</a:t>
              </a:r>
            </a:p>
          </p:txBody>
        </p:sp>
        <p:sp>
          <p:nvSpPr>
            <p:cNvPr id="594" name="Shape 594"/>
            <p:cNvSpPr/>
            <p:nvPr/>
          </p:nvSpPr>
          <p:spPr>
            <a:xfrm>
              <a:off x="0" y="2226733"/>
              <a:ext cx="7656728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5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 lvl="0">
                <a:defRPr sz="1800"/>
              </a:pPr>
              <a:r>
                <a:rPr sz="2500"/>
                <a:t>är precis samma som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0" grpId="3"/>
      <p:bldP build="whole" bldLvl="1" animBg="1" rev="0" advAuto="0" spid="589" grpId="1"/>
      <p:bldP build="whole" bldLvl="1" animBg="1" rev="0" advAuto="0" spid="595" grpId="2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Scanner (används i nästa ex.)</a:t>
            </a:r>
          </a:p>
        </p:txBody>
      </p:sp>
      <p:sp>
        <p:nvSpPr>
          <p:cNvPr id="598" name="Shape 598"/>
          <p:cNvSpPr/>
          <p:nvPr/>
        </p:nvSpPr>
        <p:spPr>
          <a:xfrm>
            <a:off x="1195377" y="2083889"/>
            <a:ext cx="90657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Klassen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java.util.Scanner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förser oss med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inmatningsprimitiver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så vi kan läsa “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tokens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" från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tangentbordet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:</a:t>
            </a:r>
          </a:p>
        </p:txBody>
      </p:sp>
      <p:sp>
        <p:nvSpPr>
          <p:cNvPr id="599" name="Shape 599"/>
          <p:cNvSpPr/>
          <p:nvPr/>
        </p:nvSpPr>
        <p:spPr>
          <a:xfrm>
            <a:off x="1178444" y="2998289"/>
            <a:ext cx="765672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(en token kan vara ett tal eller en sträng)</a:t>
            </a:r>
          </a:p>
        </p:txBody>
      </p:sp>
      <p:sp>
        <p:nvSpPr>
          <p:cNvPr id="600" name="Shape 600"/>
          <p:cNvSpPr/>
          <p:nvPr/>
        </p:nvSpPr>
        <p:spPr>
          <a:xfrm>
            <a:off x="1263110" y="3901078"/>
            <a:ext cx="7656729" cy="302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import java.util.Scanner;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sz="2200">
                <a:latin typeface="Consolas"/>
                <a:ea typeface="Consolas"/>
                <a:cs typeface="Consolas"/>
                <a:sym typeface="Consolas"/>
              </a:rPr>
              <a:t>...</a:t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Scanner in = new Scanner(System.in); 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sz="2200">
                <a:latin typeface="Consolas"/>
                <a:ea typeface="Consolas"/>
                <a:cs typeface="Consolas"/>
                <a:sym typeface="Consolas"/>
              </a:rPr>
              <a:t>String str;</a:t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sz="2200">
                <a:latin typeface="Consolas"/>
                <a:ea typeface="Consolas"/>
                <a:cs typeface="Consolas"/>
                <a:sym typeface="Consolas"/>
              </a:rPr>
              <a:t>while (</a:t>
            </a: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in.hasNext</a:t>
            </a:r>
            <a:r>
              <a:rPr sz="2200">
                <a:latin typeface="Consolas"/>
                <a:ea typeface="Consolas"/>
                <a:cs typeface="Consolas"/>
                <a:sym typeface="Consolas"/>
              </a:rPr>
              <a:t>()) {</a:t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sz="2200">
                <a:latin typeface="Consolas"/>
                <a:ea typeface="Consolas"/>
                <a:cs typeface="Consolas"/>
                <a:sym typeface="Consolas"/>
              </a:rPr>
              <a:t>  str = </a:t>
            </a: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in.next</a:t>
            </a:r>
            <a:r>
              <a:rPr sz="2200"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sz="2200">
                <a:latin typeface="Consolas"/>
                <a:ea typeface="Consolas"/>
                <a:cs typeface="Consolas"/>
                <a:sym typeface="Consolas"/>
              </a:rPr>
              <a:t>  System.out.println(str); </a:t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sz="22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1" name="Shape 601"/>
          <p:cNvSpPr/>
          <p:nvPr/>
        </p:nvSpPr>
        <p:spPr>
          <a:xfrm>
            <a:off x="5941672" y="6495022"/>
            <a:ext cx="9065700" cy="3252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Metoder i </a:t>
            </a:r>
            <a:r>
              <a:rPr sz="2200">
                <a:latin typeface="Consolas"/>
                <a:ea typeface="Consolas"/>
                <a:cs typeface="Consolas"/>
                <a:sym typeface="Consolas"/>
              </a:rPr>
              <a:t>Scanner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: (ersätt </a:t>
            </a:r>
            <a:r>
              <a:rPr sz="2500"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med t.ex. </a:t>
            </a:r>
            <a:r>
              <a:rPr sz="2200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)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 </a:t>
            </a:r>
            <a:r>
              <a:rPr sz="2200">
                <a:latin typeface="Consolas"/>
                <a:ea typeface="Consolas"/>
                <a:cs typeface="Consolas"/>
                <a:sym typeface="Consolas"/>
              </a:rPr>
              <a:t>in.hasNextX()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finns det ett </a:t>
            </a:r>
            <a:r>
              <a:rPr sz="2500"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 </a:t>
            </a:r>
            <a:r>
              <a:rPr sz="2200">
                <a:latin typeface="Consolas"/>
                <a:ea typeface="Consolas"/>
                <a:cs typeface="Consolas"/>
                <a:sym typeface="Consolas"/>
              </a:rPr>
              <a:t>in.hasNext()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finns det någonting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 </a:t>
            </a:r>
            <a:r>
              <a:rPr sz="2200">
                <a:latin typeface="Consolas"/>
                <a:ea typeface="Consolas"/>
                <a:cs typeface="Consolas"/>
                <a:sym typeface="Consolas"/>
              </a:rPr>
              <a:t>in.nextX()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ger nästa </a:t>
            </a:r>
            <a:r>
              <a:rPr sz="2500">
                <a:latin typeface="Consolas"/>
                <a:ea typeface="Consolas"/>
                <a:cs typeface="Consolas"/>
                <a:sym typeface="Consolas"/>
              </a:rPr>
              <a:t>X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 </a:t>
            </a:r>
            <a:r>
              <a:rPr sz="2200">
                <a:latin typeface="Consolas"/>
                <a:ea typeface="Consolas"/>
                <a:cs typeface="Consolas"/>
                <a:sym typeface="Consolas"/>
              </a:rPr>
              <a:t>in.next()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ger nästa token som sträng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 </a:t>
            </a:r>
            <a:r>
              <a:rPr sz="2200">
                <a:latin typeface="Consolas"/>
                <a:ea typeface="Consolas"/>
                <a:cs typeface="Consolas"/>
                <a:sym typeface="Consolas"/>
              </a:rPr>
              <a:t>in.nextLine()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ger hela raden som en sträng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1" grpId="1"/>
      <p:bldP build="whole" bldLvl="1" animBg="1" rev="0" advAuto="0" spid="600" grpId="2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do-while exempel</a:t>
            </a:r>
          </a:p>
        </p:txBody>
      </p:sp>
      <p:sp>
        <p:nvSpPr>
          <p:cNvPr id="604" name="Shape 604"/>
          <p:cNvSpPr/>
          <p:nvPr/>
        </p:nvSpPr>
        <p:spPr>
          <a:xfrm>
            <a:off x="2194444" y="2612027"/>
            <a:ext cx="10946907" cy="2257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int n = 0;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do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println(“Mata in ett tal &gt;5 ”);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n = in.nextInt();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} while (n &lt;= 5);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5" name="Shape 605"/>
          <p:cNvSpPr/>
          <p:nvPr/>
        </p:nvSpPr>
        <p:spPr>
          <a:xfrm>
            <a:off x="2194444" y="5533028"/>
            <a:ext cx="10946907" cy="3362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int n = 0;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println(“Mata in ett tal &gt;5 ”);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n = in.nextInt();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while (n &lt;= 5)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println(“Mata in ett tal &gt;5 ”);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n = in.nextInt();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1830377" y="4750889"/>
            <a:ext cx="90657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precis samma som: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5" grpId="2"/>
      <p:bldP build="whole" bldLvl="1" animBg="1" rev="0" advAuto="0" spid="606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Vanliga fel vid konstruktion av loopar</a:t>
            </a:r>
          </a:p>
        </p:txBody>
      </p:sp>
      <p:sp>
        <p:nvSpPr>
          <p:cNvPr id="609" name="Shape 609"/>
          <p:cNvSpPr/>
          <p:nvPr/>
        </p:nvSpPr>
        <p:spPr>
          <a:xfrm>
            <a:off x="1957377" y="2329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De vanligaste felen är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oändliga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loopar och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off-by-one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fel.</a:t>
            </a:r>
          </a:p>
        </p:txBody>
      </p:sp>
      <p:sp>
        <p:nvSpPr>
          <p:cNvPr id="610" name="Shape 610"/>
          <p:cNvSpPr/>
          <p:nvPr/>
        </p:nvSpPr>
        <p:spPr>
          <a:xfrm>
            <a:off x="6334644" y="3599422"/>
            <a:ext cx="4379401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För att komma ur en oändlig loop tryck: control-C </a:t>
            </a:r>
            <a:endParaRPr sz="2800">
              <a:solidFill>
                <a:srgbClr val="00882B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(dvs håll in tangenten ctrl </a:t>
            </a:r>
            <a:endParaRPr sz="2800">
              <a:solidFill>
                <a:srgbClr val="00882B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 och tryck på C)</a:t>
            </a:r>
          </a:p>
        </p:txBody>
      </p:sp>
      <p:grpSp>
        <p:nvGrpSpPr>
          <p:cNvPr id="613" name="Group 613"/>
          <p:cNvGrpSpPr/>
          <p:nvPr/>
        </p:nvGrpSpPr>
        <p:grpSpPr>
          <a:xfrm>
            <a:off x="1974311" y="3336955"/>
            <a:ext cx="11243240" cy="2959874"/>
            <a:chOff x="0" y="0"/>
            <a:chExt cx="11243239" cy="2959873"/>
          </a:xfrm>
        </p:grpSpPr>
        <p:sp>
          <p:nvSpPr>
            <p:cNvPr id="611" name="Shape 611"/>
            <p:cNvSpPr/>
            <p:nvPr/>
          </p:nvSpPr>
          <p:spPr>
            <a:xfrm>
              <a:off x="0" y="0"/>
              <a:ext cx="7656728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(pseudo-)</a:t>
              </a:r>
              <a:r>
                <a:rPr sz="2800">
                  <a:solidFill>
                    <a:srgbClr val="C82506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rPr>
                <a:t>oändlig loop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: </a:t>
              </a:r>
            </a:p>
          </p:txBody>
        </p:sp>
        <p:sp>
          <p:nvSpPr>
            <p:cNvPr id="612" name="Shape 612"/>
            <p:cNvSpPr/>
            <p:nvPr/>
          </p:nvSpPr>
          <p:spPr>
            <a:xfrm>
              <a:off x="296333" y="702733"/>
              <a:ext cx="10946907" cy="2257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500">
                  <a:latin typeface="Consolas"/>
                  <a:ea typeface="Consolas"/>
                  <a:cs typeface="Consolas"/>
                  <a:sym typeface="Consolas"/>
                </a:rPr>
                <a:t>int i = 0;</a:t>
              </a:r>
              <a:endParaRPr b="1" sz="25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latin typeface="Consolas"/>
                  <a:ea typeface="Consolas"/>
                  <a:cs typeface="Consolas"/>
                  <a:sym typeface="Consolas"/>
                </a:rPr>
                <a:t>while (i &lt; 10) {</a:t>
              </a:r>
              <a:endParaRPr b="1" sz="25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latin typeface="Consolas"/>
                  <a:ea typeface="Consolas"/>
                  <a:cs typeface="Consolas"/>
                  <a:sym typeface="Consolas"/>
                </a:rPr>
                <a:t>  satser ...</a:t>
              </a:r>
              <a:endParaRPr b="1" sz="25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latin typeface="Consolas"/>
                  <a:ea typeface="Consolas"/>
                  <a:cs typeface="Consolas"/>
                  <a:sym typeface="Consolas"/>
                </a:rPr>
                <a:t>  i = i-1; </a:t>
              </a:r>
              <a:endParaRPr b="1" sz="25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latin typeface="Consolas"/>
                  <a:ea typeface="Consolas"/>
                  <a:cs typeface="Consolas"/>
                  <a:sym typeface="Consolas"/>
                </a:rPr>
                <a:t>}</a:t>
              </a:r>
              <a:endParaRPr b="1" sz="25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616" name="Group 616"/>
          <p:cNvGrpSpPr/>
          <p:nvPr/>
        </p:nvGrpSpPr>
        <p:grpSpPr>
          <a:xfrm>
            <a:off x="1974311" y="6478862"/>
            <a:ext cx="11243240" cy="2687609"/>
            <a:chOff x="0" y="0"/>
            <a:chExt cx="11243239" cy="2687608"/>
          </a:xfrm>
        </p:grpSpPr>
        <p:sp>
          <p:nvSpPr>
            <p:cNvPr id="614" name="Shape 614"/>
            <p:cNvSpPr/>
            <p:nvPr/>
          </p:nvSpPr>
          <p:spPr>
            <a:xfrm>
              <a:off x="0" y="0"/>
              <a:ext cx="7656728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C82506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rPr>
                <a:t>off-by-one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: (arrays kommer senare)</a:t>
              </a:r>
            </a:p>
          </p:txBody>
        </p:sp>
        <p:sp>
          <p:nvSpPr>
            <p:cNvPr id="615" name="Shape 615"/>
            <p:cNvSpPr/>
            <p:nvPr/>
          </p:nvSpPr>
          <p:spPr>
            <a:xfrm>
              <a:off x="296333" y="735826"/>
              <a:ext cx="10946907" cy="19517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500">
                  <a:latin typeface="Consolas"/>
                  <a:ea typeface="Consolas"/>
                  <a:cs typeface="Consolas"/>
                  <a:sym typeface="Consolas"/>
                </a:rPr>
                <a:t>int[] array = new int[9]; </a:t>
              </a:r>
              <a:endParaRPr b="1" sz="25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latin typeface="Consolas"/>
                  <a:ea typeface="Consolas"/>
                  <a:cs typeface="Consolas"/>
                  <a:sym typeface="Consolas"/>
                </a:rPr>
                <a:t>for (int i=0; i&lt;=9; i=i+1) {</a:t>
              </a:r>
              <a:endParaRPr b="1" sz="25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latin typeface="Consolas"/>
                  <a:ea typeface="Consolas"/>
                  <a:cs typeface="Consolas"/>
                  <a:sym typeface="Consolas"/>
                </a:rPr>
                <a:t>  array[i] = </a:t>
              </a:r>
              <a:r>
                <a:rPr i="1" sz="2500">
                  <a:latin typeface="Gill Sans"/>
                  <a:ea typeface="Gill Sans"/>
                  <a:cs typeface="Gill Sans"/>
                  <a:sym typeface="Gill Sans"/>
                </a:rPr>
                <a:t>läs tal från användaren</a:t>
              </a:r>
              <a:endParaRPr i="1" sz="25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latin typeface="Consolas"/>
                  <a:ea typeface="Consolas"/>
                  <a:cs typeface="Consolas"/>
                  <a:sym typeface="Consolas"/>
                </a:rPr>
                <a:t>} </a:t>
              </a:r>
              <a:endParaRPr b="1" sz="25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617" name="Shape 617"/>
          <p:cNvSpPr/>
          <p:nvPr/>
        </p:nvSpPr>
        <p:spPr>
          <a:xfrm>
            <a:off x="3812645" y="8428368"/>
            <a:ext cx="6064251" cy="740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679" y="10378"/>
                </a:lnTo>
                <a:lnTo>
                  <a:pt x="1679" y="19749"/>
                </a:lnTo>
                <a:cubicBezTo>
                  <a:pt x="1679" y="20771"/>
                  <a:pt x="1781" y="21600"/>
                  <a:pt x="1906" y="21600"/>
                </a:cubicBezTo>
                <a:lnTo>
                  <a:pt x="21374" y="21600"/>
                </a:lnTo>
                <a:cubicBezTo>
                  <a:pt x="21499" y="21600"/>
                  <a:pt x="21600" y="20771"/>
                  <a:pt x="21600" y="19749"/>
                </a:cubicBezTo>
                <a:lnTo>
                  <a:pt x="21600" y="6722"/>
                </a:lnTo>
                <a:cubicBezTo>
                  <a:pt x="21600" y="5699"/>
                  <a:pt x="21499" y="4871"/>
                  <a:pt x="21374" y="4871"/>
                </a:cubicBezTo>
                <a:lnTo>
                  <a:pt x="3531" y="48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försöker läsa index 9 som inte finns!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7" grpId="4"/>
      <p:bldP build="whole" bldLvl="1" animBg="1" rev="0" advAuto="0" spid="613" grpId="1"/>
      <p:bldP build="whole" bldLvl="1" animBg="1" rev="0" advAuto="0" spid="610" grpId="2"/>
      <p:bldP build="whole" bldLvl="1" animBg="1" rev="0" advAuto="0" spid="616" grpId="3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Kontrollstrukturer</a:t>
            </a:r>
          </a:p>
        </p:txBody>
      </p:sp>
      <p:pic>
        <p:nvPicPr>
          <p:cNvPr id="62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5269" y="1964162"/>
            <a:ext cx="4559401" cy="1365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3475" y="3831440"/>
            <a:ext cx="6333607" cy="2339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2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4787" y="6712800"/>
            <a:ext cx="5328181" cy="1728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3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68085" y="6794244"/>
            <a:ext cx="6245017" cy="1816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3" grpId="3"/>
      <p:bldP build="whole" bldLvl="1" animBg="1" rev="0" advAuto="0" spid="621" grpId="1"/>
      <p:bldP build="whole" bldLvl="1" animBg="1" rev="0" advAuto="0" spid="622" grpId="2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De flesta satserna är avklarade</a:t>
            </a:r>
          </a:p>
        </p:txBody>
      </p:sp>
      <p:pic>
        <p:nvPicPr>
          <p:cNvPr id="62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9074" y="1882237"/>
            <a:ext cx="6651876" cy="992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145" y="3886787"/>
            <a:ext cx="5767196" cy="3549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19765" y="3801705"/>
            <a:ext cx="5767195" cy="2522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88" name="Shape 88"/>
          <p:cNvSpPr/>
          <p:nvPr/>
        </p:nvSpPr>
        <p:spPr>
          <a:xfrm>
            <a:off x="1466311" y="2875522"/>
            <a:ext cx="5231113" cy="188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while (i &lt; 3) {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System.out.print(i + " ");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i = i + 1;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grpSp>
        <p:nvGrpSpPr>
          <p:cNvPr id="93" name="Group 93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89" name="Shape 89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91" name="Shape 91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92" name="Shape 92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0 </a:t>
              </a:r>
            </a:p>
          </p:txBody>
        </p:sp>
      </p:grpSp>
    </p:spTree>
  </p:cSld>
  <p:clrMapOvr>
    <a:masterClrMapping/>
  </p:clrMapOvr>
  <p:transition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/>
          <p:nvPr/>
        </p:nvSpPr>
        <p:spPr>
          <a:xfrm>
            <a:off x="63500" y="-317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Kompilering och länkning</a:t>
            </a:r>
          </a:p>
        </p:txBody>
      </p:sp>
      <p:pic>
        <p:nvPicPr>
          <p:cNvPr id="63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805" y="1472259"/>
            <a:ext cx="5662127" cy="7878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30236" y="1413910"/>
            <a:ext cx="5960547" cy="80278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Kompilering, länkning och körning</a:t>
            </a:r>
          </a:p>
        </p:txBody>
      </p:sp>
      <p:grpSp>
        <p:nvGrpSpPr>
          <p:cNvPr id="640" name="Group 640"/>
          <p:cNvGrpSpPr/>
          <p:nvPr/>
        </p:nvGrpSpPr>
        <p:grpSpPr>
          <a:xfrm>
            <a:off x="873644" y="2392922"/>
            <a:ext cx="10026998" cy="2383368"/>
            <a:chOff x="0" y="0"/>
            <a:chExt cx="10026996" cy="2383366"/>
          </a:xfrm>
        </p:grpSpPr>
        <p:sp>
          <p:nvSpPr>
            <p:cNvPr id="635" name="Shape 635"/>
            <p:cNvSpPr/>
            <p:nvPr/>
          </p:nvSpPr>
          <p:spPr>
            <a:xfrm>
              <a:off x="1329266" y="12700"/>
              <a:ext cx="8697731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Använd en editor för att skapa en källtextfil (source file):</a:t>
              </a:r>
            </a:p>
          </p:txBody>
        </p:sp>
        <p:sp>
          <p:nvSpPr>
            <p:cNvPr id="636" name="Shape 636"/>
            <p:cNvSpPr/>
            <p:nvPr/>
          </p:nvSpPr>
          <p:spPr>
            <a:xfrm>
              <a:off x="1303866" y="478366"/>
              <a:ext cx="765672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I ett terminalfönster:</a:t>
              </a:r>
            </a:p>
          </p:txBody>
        </p:sp>
        <p:sp>
          <p:nvSpPr>
            <p:cNvPr id="637" name="Shape 637"/>
            <p:cNvSpPr/>
            <p:nvPr/>
          </p:nvSpPr>
          <p:spPr>
            <a:xfrm>
              <a:off x="1722768" y="1325033"/>
              <a:ext cx="7656728" cy="415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5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500">
                  <a:solidFill>
                    <a:srgbClr val="0365C0"/>
                  </a:solidFill>
                </a:rPr>
                <a:t>% emacs Pnrkontroll.java</a:t>
              </a:r>
            </a:p>
          </p:txBody>
        </p:sp>
        <p:sp>
          <p:nvSpPr>
            <p:cNvPr id="638" name="Shape 638"/>
            <p:cNvSpPr/>
            <p:nvPr/>
          </p:nvSpPr>
          <p:spPr>
            <a:xfrm>
              <a:off x="1303866" y="1875366"/>
              <a:ext cx="765672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som tillsvidare måste innehålla en </a:t>
              </a:r>
              <a:r>
                <a:rPr sz="25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main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 metod.</a:t>
              </a:r>
            </a:p>
          </p:txBody>
        </p:sp>
        <p:sp>
          <p:nvSpPr>
            <p:cNvPr id="639" name="Shape 639"/>
            <p:cNvSpPr/>
            <p:nvPr/>
          </p:nvSpPr>
          <p:spPr>
            <a:xfrm>
              <a:off x="0" y="0"/>
              <a:ext cx="7656728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0882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882B"/>
                  </a:solidFill>
                </a:rPr>
                <a:t>Steg 1:</a:t>
              </a:r>
            </a:p>
          </p:txBody>
        </p:sp>
      </p:grpSp>
      <p:grpSp>
        <p:nvGrpSpPr>
          <p:cNvPr id="645" name="Group 645"/>
          <p:cNvGrpSpPr/>
          <p:nvPr/>
        </p:nvGrpSpPr>
        <p:grpSpPr>
          <a:xfrm>
            <a:off x="873644" y="5059922"/>
            <a:ext cx="9379496" cy="2209028"/>
            <a:chOff x="0" y="0"/>
            <a:chExt cx="9379495" cy="2209026"/>
          </a:xfrm>
        </p:grpSpPr>
        <p:sp>
          <p:nvSpPr>
            <p:cNvPr id="641" name="Shape 641"/>
            <p:cNvSpPr/>
            <p:nvPr/>
          </p:nvSpPr>
          <p:spPr>
            <a:xfrm>
              <a:off x="1303866" y="6350"/>
              <a:ext cx="765672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Kör Java kompilatorn (javac):</a:t>
              </a:r>
            </a:p>
          </p:txBody>
        </p:sp>
        <p:sp>
          <p:nvSpPr>
            <p:cNvPr id="642" name="Shape 642"/>
            <p:cNvSpPr/>
            <p:nvPr/>
          </p:nvSpPr>
          <p:spPr>
            <a:xfrm>
              <a:off x="0" y="0"/>
              <a:ext cx="7656728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0882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882B"/>
                  </a:solidFill>
                </a:rPr>
                <a:t>Steg 2:</a:t>
              </a:r>
            </a:p>
          </p:txBody>
        </p:sp>
        <p:sp>
          <p:nvSpPr>
            <p:cNvPr id="643" name="Shape 643"/>
            <p:cNvSpPr/>
            <p:nvPr/>
          </p:nvSpPr>
          <p:spPr>
            <a:xfrm>
              <a:off x="1722768" y="690033"/>
              <a:ext cx="7656728" cy="415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5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500">
                  <a:solidFill>
                    <a:srgbClr val="0365C0"/>
                  </a:solidFill>
                </a:rPr>
                <a:t>% javac Pnrkontroll.java</a:t>
              </a:r>
            </a:p>
          </p:txBody>
        </p:sp>
        <p:sp>
          <p:nvSpPr>
            <p:cNvPr id="644" name="Shape 644"/>
            <p:cNvSpPr/>
            <p:nvPr/>
          </p:nvSpPr>
          <p:spPr>
            <a:xfrm>
              <a:off x="1303866" y="1240366"/>
              <a:ext cx="7656728" cy="968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Skapar en fil som heter </a:t>
              </a:r>
              <a:r>
                <a:rPr sz="2500">
                  <a:latin typeface="Consolas"/>
                  <a:ea typeface="Consolas"/>
                  <a:cs typeface="Consolas"/>
                  <a:sym typeface="Consolas"/>
                </a:rPr>
                <a:t>Pnrkontroll.class</a:t>
              </a:r>
              <a:endParaRPr sz="2800"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Rätta alla fel... genom att göra om stegen ovan</a:t>
              </a:r>
            </a:p>
          </p:txBody>
        </p:sp>
      </p:grpSp>
      <p:grpSp>
        <p:nvGrpSpPr>
          <p:cNvPr id="649" name="Group 649"/>
          <p:cNvGrpSpPr/>
          <p:nvPr/>
        </p:nvGrpSpPr>
        <p:grpSpPr>
          <a:xfrm>
            <a:off x="873644" y="7599922"/>
            <a:ext cx="9379496" cy="1105674"/>
            <a:chOff x="0" y="0"/>
            <a:chExt cx="9379495" cy="1105673"/>
          </a:xfrm>
        </p:grpSpPr>
        <p:sp>
          <p:nvSpPr>
            <p:cNvPr id="646" name="Shape 646"/>
            <p:cNvSpPr/>
            <p:nvPr/>
          </p:nvSpPr>
          <p:spPr>
            <a:xfrm>
              <a:off x="0" y="0"/>
              <a:ext cx="7656728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0882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882B"/>
                  </a:solidFill>
                </a:rPr>
                <a:t>Steg 3:</a:t>
              </a:r>
            </a:p>
          </p:txBody>
        </p:sp>
        <p:sp>
          <p:nvSpPr>
            <p:cNvPr id="647" name="Shape 647"/>
            <p:cNvSpPr/>
            <p:nvPr/>
          </p:nvSpPr>
          <p:spPr>
            <a:xfrm>
              <a:off x="1303866" y="6350"/>
              <a:ext cx="765672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Kör programmet (med java):</a:t>
              </a:r>
            </a:p>
          </p:txBody>
        </p:sp>
        <p:sp>
          <p:nvSpPr>
            <p:cNvPr id="648" name="Shape 648"/>
            <p:cNvSpPr/>
            <p:nvPr/>
          </p:nvSpPr>
          <p:spPr>
            <a:xfrm>
              <a:off x="1722768" y="690033"/>
              <a:ext cx="7656728" cy="415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5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500">
                  <a:solidFill>
                    <a:srgbClr val="0365C0"/>
                  </a:solidFill>
                </a:rPr>
                <a:t>% java Pnrkontroll</a:t>
              </a:r>
            </a:p>
          </p:txBody>
        </p:sp>
      </p:grpSp>
      <p:sp>
        <p:nvSpPr>
          <p:cNvPr id="650" name="Shape 650"/>
          <p:cNvSpPr/>
          <p:nvPr/>
        </p:nvSpPr>
        <p:spPr>
          <a:xfrm>
            <a:off x="8654511" y="7860272"/>
            <a:ext cx="7656728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Ifall programmet fastnar </a:t>
            </a:r>
            <a:endParaRPr sz="2800">
              <a:solidFill>
                <a:srgbClr val="C8250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i en oändlig loop: håll ner</a:t>
            </a:r>
            <a:endParaRPr sz="2800">
              <a:solidFill>
                <a:srgbClr val="C8250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“ctrl” och C-knappen.</a:t>
            </a:r>
          </a:p>
        </p:txBody>
      </p:sp>
      <p:sp>
        <p:nvSpPr>
          <p:cNvPr id="651" name="Shape 651"/>
          <p:cNvSpPr/>
          <p:nvPr/>
        </p:nvSpPr>
        <p:spPr>
          <a:xfrm>
            <a:off x="2810933" y="8646899"/>
            <a:ext cx="5592763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908" y="0"/>
                </a:moveTo>
                <a:lnTo>
                  <a:pt x="11418" y="8160"/>
                </a:lnTo>
                <a:lnTo>
                  <a:pt x="245" y="8160"/>
                </a:lnTo>
                <a:cubicBezTo>
                  <a:pt x="110" y="8160"/>
                  <a:pt x="0" y="8826"/>
                  <a:pt x="0" y="9648"/>
                </a:cubicBezTo>
                <a:lnTo>
                  <a:pt x="0" y="20113"/>
                </a:lnTo>
                <a:cubicBezTo>
                  <a:pt x="0" y="20934"/>
                  <a:pt x="110" y="21600"/>
                  <a:pt x="245" y="21600"/>
                </a:cubicBezTo>
                <a:lnTo>
                  <a:pt x="21355" y="21600"/>
                </a:lnTo>
                <a:cubicBezTo>
                  <a:pt x="21490" y="21600"/>
                  <a:pt x="21600" y="20934"/>
                  <a:pt x="21600" y="20113"/>
                </a:cubicBezTo>
                <a:lnTo>
                  <a:pt x="21600" y="9648"/>
                </a:lnTo>
                <a:cubicBezTo>
                  <a:pt x="21600" y="8826"/>
                  <a:pt x="21490" y="8160"/>
                  <a:pt x="21355" y="8160"/>
                </a:cubicBezTo>
                <a:lnTo>
                  <a:pt x="12399" y="8160"/>
                </a:lnTo>
                <a:lnTo>
                  <a:pt x="11908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OBS, </a:t>
            </a:r>
            <a:r>
              <a:rPr b="1"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utan</a:t>
            </a:r>
            <a:r>
              <a:rPr sz="2400">
                <a:solidFill>
                  <a:srgbClr val="FFFFFF"/>
                </a:solidFill>
              </a:rPr>
              <a:t> .java eller .class på slutet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5" grpId="2"/>
      <p:bldP build="whole" bldLvl="1" animBg="1" rev="0" advAuto="0" spid="651" grpId="4"/>
      <p:bldP build="whole" bldLvl="1" animBg="1" rev="0" advAuto="0" spid="650" grpId="5"/>
      <p:bldP build="whole" bldLvl="1" animBg="1" rev="0" advAuto="0" spid="640" grpId="1"/>
      <p:bldP build="whole" bldLvl="1" animBg="1" rev="0" advAuto="0" spid="649" grpId="3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Indentering och att placera '{ }'</a:t>
            </a:r>
          </a:p>
        </p:txBody>
      </p:sp>
      <p:sp>
        <p:nvSpPr>
          <p:cNvPr id="654" name="Shape 654"/>
          <p:cNvSpPr/>
          <p:nvPr/>
        </p:nvSpPr>
        <p:spPr>
          <a:xfrm>
            <a:off x="772044" y="3520078"/>
            <a:ext cx="5948380" cy="2695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static boolean odd(int tal) {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if (tal%2 == 0) {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  return false;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} else {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  return true;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} // end odd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55" name="Shape 655"/>
          <p:cNvSpPr/>
          <p:nvPr/>
        </p:nvSpPr>
        <p:spPr>
          <a:xfrm>
            <a:off x="6487044" y="3520078"/>
            <a:ext cx="5948380" cy="401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static boolean odd(int tal) 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{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if (tal%2 == 0) 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{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  return false; 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else 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{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  return true; 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} // end odd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56" name="Shape 656"/>
          <p:cNvSpPr/>
          <p:nvPr/>
        </p:nvSpPr>
        <p:spPr>
          <a:xfrm>
            <a:off x="814377" y="2591889"/>
            <a:ext cx="9065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882B"/>
                </a:solidFill>
              </a:rPr>
              <a:t>Rätt indenterat:</a:t>
            </a:r>
          </a:p>
        </p:txBody>
      </p:sp>
      <p:sp>
        <p:nvSpPr>
          <p:cNvPr id="657" name="Shape 657"/>
          <p:cNvSpPr/>
          <p:nvPr/>
        </p:nvSpPr>
        <p:spPr>
          <a:xfrm>
            <a:off x="6529377" y="2591889"/>
            <a:ext cx="906570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C82506"/>
                </a:solidFill>
              </a:rPr>
              <a:t>Fel indenterat:</a:t>
            </a:r>
          </a:p>
        </p:txBody>
      </p:sp>
      <p:grpSp>
        <p:nvGrpSpPr>
          <p:cNvPr id="660" name="Group 660"/>
          <p:cNvGrpSpPr/>
          <p:nvPr/>
        </p:nvGrpSpPr>
        <p:grpSpPr>
          <a:xfrm>
            <a:off x="3464444" y="7824289"/>
            <a:ext cx="7656728" cy="1028701"/>
            <a:chOff x="0" y="0"/>
            <a:chExt cx="7656727" cy="1028700"/>
          </a:xfrm>
        </p:grpSpPr>
        <p:sp>
          <p:nvSpPr>
            <p:cNvPr id="658" name="Shape 658"/>
            <p:cNvSpPr/>
            <p:nvPr/>
          </p:nvSpPr>
          <p:spPr>
            <a:xfrm>
              <a:off x="0" y="0"/>
              <a:ext cx="7656728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Undvik onödigt tomrum inuti metoder.</a:t>
              </a:r>
            </a:p>
          </p:txBody>
        </p:sp>
        <p:sp>
          <p:nvSpPr>
            <p:cNvPr id="659" name="Shape 659"/>
            <p:cNvSpPr/>
            <p:nvPr/>
          </p:nvSpPr>
          <p:spPr>
            <a:xfrm>
              <a:off x="0" y="508000"/>
              <a:ext cx="7656728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i="1" sz="2800">
                  <a:solidFill>
                    <a:srgbClr val="0365C0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800">
                  <a:solidFill>
                    <a:srgbClr val="0365C0"/>
                  </a:solidFill>
                </a:rPr>
                <a:t>Indentering = läsbarhet + korrekthetskoll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0" grpId="3"/>
      <p:bldP build="whole" bldLvl="1" animBg="1" rev="0" advAuto="0" spid="656" grpId="1"/>
      <p:bldP build="whole" bldLvl="1" animBg="1" rev="0" advAuto="0" spid="657" grpId="2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Indentering och att placera '{ }'</a:t>
            </a:r>
          </a:p>
        </p:txBody>
      </p:sp>
      <p:sp>
        <p:nvSpPr>
          <p:cNvPr id="663" name="Shape 663"/>
          <p:cNvSpPr/>
          <p:nvPr/>
        </p:nvSpPr>
        <p:spPr>
          <a:xfrm>
            <a:off x="772044" y="3520078"/>
            <a:ext cx="5948380" cy="2695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static boolean odd(int tal) {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if (tal%2 == 0) {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  return false;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} else {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  return true;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} // end odd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64" name="Shape 664"/>
          <p:cNvSpPr/>
          <p:nvPr/>
        </p:nvSpPr>
        <p:spPr>
          <a:xfrm>
            <a:off x="6487044" y="3520078"/>
            <a:ext cx="5948380" cy="401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static boolean odd(int tal) 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{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if (tal%2 == 0) 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{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  return false; 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else 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{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  return true; 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200">
                <a:latin typeface="Consolas"/>
                <a:ea typeface="Consolas"/>
                <a:cs typeface="Consolas"/>
                <a:sym typeface="Consolas"/>
              </a:rPr>
              <a:t>} // end odd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65" name="Shape 665"/>
          <p:cNvSpPr/>
          <p:nvPr/>
        </p:nvSpPr>
        <p:spPr>
          <a:xfrm>
            <a:off x="814377" y="2591889"/>
            <a:ext cx="9065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882B"/>
                </a:solidFill>
              </a:rPr>
              <a:t>Rätt indenterat:</a:t>
            </a:r>
          </a:p>
        </p:txBody>
      </p:sp>
      <p:sp>
        <p:nvSpPr>
          <p:cNvPr id="666" name="Shape 666"/>
          <p:cNvSpPr/>
          <p:nvPr/>
        </p:nvSpPr>
        <p:spPr>
          <a:xfrm>
            <a:off x="6529377" y="2591889"/>
            <a:ext cx="906570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C82506"/>
                </a:solidFill>
              </a:rPr>
              <a:t>Fel indenterat:</a:t>
            </a:r>
          </a:p>
        </p:txBody>
      </p:sp>
      <p:grpSp>
        <p:nvGrpSpPr>
          <p:cNvPr id="669" name="Group 669"/>
          <p:cNvGrpSpPr/>
          <p:nvPr/>
        </p:nvGrpSpPr>
        <p:grpSpPr>
          <a:xfrm>
            <a:off x="6487044" y="7544889"/>
            <a:ext cx="9108033" cy="1718641"/>
            <a:chOff x="0" y="0"/>
            <a:chExt cx="9108032" cy="1718640"/>
          </a:xfrm>
        </p:grpSpPr>
        <p:sp>
          <p:nvSpPr>
            <p:cNvPr id="667" name="Shape 667"/>
            <p:cNvSpPr/>
            <p:nvPr/>
          </p:nvSpPr>
          <p:spPr>
            <a:xfrm>
              <a:off x="0" y="674189"/>
              <a:ext cx="5948379" cy="1044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200">
                  <a:latin typeface="Consolas"/>
                  <a:ea typeface="Consolas"/>
                  <a:cs typeface="Consolas"/>
                  <a:sym typeface="Consolas"/>
                </a:rPr>
                <a:t>static boolean odd(int tal) { if (</a:t>
              </a:r>
              <a:endParaRPr b="1" sz="22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200">
                  <a:latin typeface="Consolas"/>
                  <a:ea typeface="Consolas"/>
                  <a:cs typeface="Consolas"/>
                  <a:sym typeface="Consolas"/>
                </a:rPr>
                <a:t>tal%2 == 0) { return false; } else </a:t>
              </a:r>
              <a:endParaRPr b="1" sz="22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200">
                  <a:latin typeface="Consolas"/>
                  <a:ea typeface="Consolas"/>
                  <a:cs typeface="Consolas"/>
                  <a:sym typeface="Consolas"/>
                </a:rPr>
                <a:t>{ return true; } }</a:t>
              </a:r>
            </a:p>
          </p:txBody>
        </p:sp>
        <p:sp>
          <p:nvSpPr>
            <p:cNvPr id="668" name="Shape 668"/>
            <p:cNvSpPr/>
            <p:nvPr/>
          </p:nvSpPr>
          <p:spPr>
            <a:xfrm>
              <a:off x="42333" y="0"/>
              <a:ext cx="9065700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C82506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Fel indenterat! (oläsbart)</a:t>
              </a:r>
            </a:p>
          </p:txBody>
        </p:sp>
      </p:grpSp>
      <p:grpSp>
        <p:nvGrpSpPr>
          <p:cNvPr id="672" name="Group 672"/>
          <p:cNvGrpSpPr/>
          <p:nvPr/>
        </p:nvGrpSpPr>
        <p:grpSpPr>
          <a:xfrm>
            <a:off x="772044" y="7544889"/>
            <a:ext cx="9108034" cy="2048841"/>
            <a:chOff x="0" y="0"/>
            <a:chExt cx="9108032" cy="2048840"/>
          </a:xfrm>
        </p:grpSpPr>
        <p:sp>
          <p:nvSpPr>
            <p:cNvPr id="670" name="Shape 670"/>
            <p:cNvSpPr/>
            <p:nvPr/>
          </p:nvSpPr>
          <p:spPr>
            <a:xfrm>
              <a:off x="42333" y="0"/>
              <a:ext cx="9065700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0882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882B"/>
                  </a:solidFill>
                </a:rPr>
                <a:t>Rätt och förenklat:</a:t>
              </a:r>
            </a:p>
          </p:txBody>
        </p:sp>
        <p:sp>
          <p:nvSpPr>
            <p:cNvPr id="671" name="Shape 671"/>
            <p:cNvSpPr/>
            <p:nvPr/>
          </p:nvSpPr>
          <p:spPr>
            <a:xfrm>
              <a:off x="0" y="674189"/>
              <a:ext cx="5948379" cy="13746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200">
                  <a:latin typeface="Consolas"/>
                  <a:ea typeface="Consolas"/>
                  <a:cs typeface="Consolas"/>
                  <a:sym typeface="Consolas"/>
                </a:rPr>
                <a:t>static boolean odd(int tal) {</a:t>
              </a:r>
              <a:endParaRPr b="1" sz="22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200">
                  <a:latin typeface="Consolas"/>
                  <a:ea typeface="Consolas"/>
                  <a:cs typeface="Consolas"/>
                  <a:sym typeface="Consolas"/>
                </a:rPr>
                <a:t>  return (tal%2 != 0)</a:t>
              </a:r>
              <a:endParaRPr b="1" sz="22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200">
                  <a:latin typeface="Consolas"/>
                  <a:ea typeface="Consolas"/>
                  <a:cs typeface="Consolas"/>
                  <a:sym typeface="Consolas"/>
                </a:rPr>
                <a:t>} // end odd</a:t>
              </a:r>
              <a:endParaRPr b="1" sz="22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2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Aritmetik med heltal (dvs int)</a:t>
            </a:r>
          </a:p>
        </p:txBody>
      </p:sp>
      <p:sp>
        <p:nvSpPr>
          <p:cNvPr id="675" name="Shape 675"/>
          <p:cNvSpPr/>
          <p:nvPr/>
        </p:nvSpPr>
        <p:spPr>
          <a:xfrm>
            <a:off x="2722897" y="2946013"/>
            <a:ext cx="2034494" cy="152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int x = 5;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int y = 3;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x = x / 3;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6" name="Shape 676"/>
          <p:cNvSpPr/>
          <p:nvPr/>
        </p:nvSpPr>
        <p:spPr>
          <a:xfrm>
            <a:off x="7900977" y="2838449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Anta att minnet är:</a:t>
            </a:r>
          </a:p>
        </p:txBody>
      </p:sp>
      <p:sp>
        <p:nvSpPr>
          <p:cNvPr id="677" name="Shape 677"/>
          <p:cNvSpPr/>
          <p:nvPr/>
        </p:nvSpPr>
        <p:spPr>
          <a:xfrm>
            <a:off x="8269873" y="3596216"/>
            <a:ext cx="323064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variabeler, dvs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minnesplatser</a:t>
            </a:r>
          </a:p>
        </p:txBody>
      </p:sp>
    </p:spTree>
  </p:cSld>
  <p:clrMapOvr>
    <a:masterClrMapping/>
  </p:clrMapOvr>
  <p:transition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Aritmetik med heltal (dvs int)</a:t>
            </a:r>
          </a:p>
        </p:txBody>
      </p:sp>
      <p:sp>
        <p:nvSpPr>
          <p:cNvPr id="680" name="Shape 680"/>
          <p:cNvSpPr/>
          <p:nvPr/>
        </p:nvSpPr>
        <p:spPr>
          <a:xfrm>
            <a:off x="2722897" y="2946013"/>
            <a:ext cx="2034494" cy="152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int x = 5;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int y = 3;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x = x / 3;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1" name="Shape 681"/>
          <p:cNvSpPr/>
          <p:nvPr/>
        </p:nvSpPr>
        <p:spPr>
          <a:xfrm>
            <a:off x="7900977" y="2838449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Anta att minnet är:</a:t>
            </a:r>
          </a:p>
        </p:txBody>
      </p:sp>
      <p:sp>
        <p:nvSpPr>
          <p:cNvPr id="682" name="Shape 682"/>
          <p:cNvSpPr/>
          <p:nvPr/>
        </p:nvSpPr>
        <p:spPr>
          <a:xfrm>
            <a:off x="8269873" y="3596216"/>
            <a:ext cx="323064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variabeler, dvs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minnesplatser</a:t>
            </a:r>
          </a:p>
        </p:txBody>
      </p:sp>
    </p:spTree>
  </p:cSld>
  <p:clrMapOvr>
    <a:masterClrMapping/>
  </p:clrMapOvr>
  <p:transition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Aritmetik med heltal (dvs int)</a:t>
            </a:r>
          </a:p>
        </p:txBody>
      </p:sp>
      <p:sp>
        <p:nvSpPr>
          <p:cNvPr id="685" name="Shape 685"/>
          <p:cNvSpPr/>
          <p:nvPr/>
        </p:nvSpPr>
        <p:spPr>
          <a:xfrm>
            <a:off x="2722897" y="2946013"/>
            <a:ext cx="2034494" cy="152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int y = 3;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x = x / 3;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6" name="Shape 686"/>
          <p:cNvSpPr/>
          <p:nvPr/>
        </p:nvSpPr>
        <p:spPr>
          <a:xfrm>
            <a:off x="7900977" y="2838449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Anta att minnet är:</a:t>
            </a:r>
          </a:p>
        </p:txBody>
      </p:sp>
      <p:sp>
        <p:nvSpPr>
          <p:cNvPr id="687" name="Shape 687"/>
          <p:cNvSpPr/>
          <p:nvPr/>
        </p:nvSpPr>
        <p:spPr>
          <a:xfrm>
            <a:off x="8269873" y="3596216"/>
            <a:ext cx="323064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variabeler, dvs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minnesplatser</a:t>
            </a:r>
          </a:p>
        </p:txBody>
      </p:sp>
      <p:grpSp>
        <p:nvGrpSpPr>
          <p:cNvPr id="692" name="Group 692"/>
          <p:cNvGrpSpPr/>
          <p:nvPr/>
        </p:nvGrpSpPr>
        <p:grpSpPr>
          <a:xfrm>
            <a:off x="8533265" y="4865127"/>
            <a:ext cx="5066986" cy="1232990"/>
            <a:chOff x="0" y="0"/>
            <a:chExt cx="5066985" cy="1232989"/>
          </a:xfrm>
        </p:grpSpPr>
        <p:sp>
          <p:nvSpPr>
            <p:cNvPr id="688" name="Shape 688"/>
            <p:cNvSpPr/>
            <p:nvPr/>
          </p:nvSpPr>
          <p:spPr>
            <a:xfrm>
              <a:off x="1487034" y="0"/>
              <a:ext cx="78786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89" name="Shape 689"/>
            <p:cNvSpPr/>
            <p:nvPr/>
          </p:nvSpPr>
          <p:spPr>
            <a:xfrm>
              <a:off x="44318" y="724989"/>
              <a:ext cx="307956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x</a:t>
              </a:r>
            </a:p>
          </p:txBody>
        </p:sp>
        <p:sp>
          <p:nvSpPr>
            <p:cNvPr id="690" name="Shape 690"/>
            <p:cNvSpPr/>
            <p:nvPr/>
          </p:nvSpPr>
          <p:spPr>
            <a:xfrm>
              <a:off x="0" y="305116"/>
              <a:ext cx="350488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691" name="Shape 691"/>
            <p:cNvSpPr/>
            <p:nvPr/>
          </p:nvSpPr>
          <p:spPr>
            <a:xfrm>
              <a:off x="1562100" y="63816"/>
              <a:ext cx="350488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  5 </a:t>
              </a:r>
            </a:p>
          </p:txBody>
        </p:sp>
      </p:grpSp>
    </p:spTree>
  </p:cSld>
  <p:clrMapOvr>
    <a:masterClrMapping/>
  </p:clrMapOvr>
  <p:transition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Aritmetik med heltal (dvs int)</a:t>
            </a:r>
          </a:p>
        </p:txBody>
      </p:sp>
      <p:sp>
        <p:nvSpPr>
          <p:cNvPr id="695" name="Shape 695"/>
          <p:cNvSpPr/>
          <p:nvPr/>
        </p:nvSpPr>
        <p:spPr>
          <a:xfrm>
            <a:off x="2722897" y="2946013"/>
            <a:ext cx="2034494" cy="152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int y = 3;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x = x / 3;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96" name="Shape 696"/>
          <p:cNvSpPr/>
          <p:nvPr/>
        </p:nvSpPr>
        <p:spPr>
          <a:xfrm>
            <a:off x="7900977" y="2838449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Anta att minnet är:</a:t>
            </a:r>
          </a:p>
        </p:txBody>
      </p:sp>
      <p:sp>
        <p:nvSpPr>
          <p:cNvPr id="697" name="Shape 697"/>
          <p:cNvSpPr/>
          <p:nvPr/>
        </p:nvSpPr>
        <p:spPr>
          <a:xfrm>
            <a:off x="8269873" y="3596216"/>
            <a:ext cx="323064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variabeler, dvs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minnesplatser</a:t>
            </a:r>
          </a:p>
        </p:txBody>
      </p:sp>
      <p:grpSp>
        <p:nvGrpSpPr>
          <p:cNvPr id="702" name="Group 702"/>
          <p:cNvGrpSpPr/>
          <p:nvPr/>
        </p:nvGrpSpPr>
        <p:grpSpPr>
          <a:xfrm>
            <a:off x="8533265" y="4865127"/>
            <a:ext cx="5066986" cy="1232990"/>
            <a:chOff x="0" y="0"/>
            <a:chExt cx="5066985" cy="1232989"/>
          </a:xfrm>
        </p:grpSpPr>
        <p:sp>
          <p:nvSpPr>
            <p:cNvPr id="698" name="Shape 698"/>
            <p:cNvSpPr/>
            <p:nvPr/>
          </p:nvSpPr>
          <p:spPr>
            <a:xfrm>
              <a:off x="1487034" y="0"/>
              <a:ext cx="78786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99" name="Shape 699"/>
            <p:cNvSpPr/>
            <p:nvPr/>
          </p:nvSpPr>
          <p:spPr>
            <a:xfrm>
              <a:off x="44318" y="724989"/>
              <a:ext cx="307956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x</a:t>
              </a:r>
            </a:p>
          </p:txBody>
        </p:sp>
        <p:sp>
          <p:nvSpPr>
            <p:cNvPr id="700" name="Shape 700"/>
            <p:cNvSpPr/>
            <p:nvPr/>
          </p:nvSpPr>
          <p:spPr>
            <a:xfrm>
              <a:off x="0" y="305116"/>
              <a:ext cx="350488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701" name="Shape 701"/>
            <p:cNvSpPr/>
            <p:nvPr/>
          </p:nvSpPr>
          <p:spPr>
            <a:xfrm>
              <a:off x="1562100" y="63816"/>
              <a:ext cx="350488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  5 </a:t>
              </a:r>
            </a:p>
          </p:txBody>
        </p:sp>
      </p:grpSp>
    </p:spTree>
  </p:cSld>
  <p:clrMapOvr>
    <a:masterClrMapping/>
  </p:clrMapOvr>
  <p:transition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Aritmetik med heltal (dvs int)</a:t>
            </a:r>
          </a:p>
        </p:txBody>
      </p:sp>
      <p:sp>
        <p:nvSpPr>
          <p:cNvPr id="705" name="Shape 705"/>
          <p:cNvSpPr/>
          <p:nvPr/>
        </p:nvSpPr>
        <p:spPr>
          <a:xfrm>
            <a:off x="2722897" y="2946013"/>
            <a:ext cx="2034494" cy="152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x = x / 3;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06" name="Shape 706"/>
          <p:cNvSpPr/>
          <p:nvPr/>
        </p:nvSpPr>
        <p:spPr>
          <a:xfrm>
            <a:off x="7900977" y="2838449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Anta att minnet är:</a:t>
            </a:r>
          </a:p>
        </p:txBody>
      </p:sp>
      <p:sp>
        <p:nvSpPr>
          <p:cNvPr id="707" name="Shape 707"/>
          <p:cNvSpPr/>
          <p:nvPr/>
        </p:nvSpPr>
        <p:spPr>
          <a:xfrm>
            <a:off x="8269873" y="3596216"/>
            <a:ext cx="323064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variabeler, dvs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minnesplatser</a:t>
            </a:r>
          </a:p>
        </p:txBody>
      </p:sp>
      <p:grpSp>
        <p:nvGrpSpPr>
          <p:cNvPr id="712" name="Group 712"/>
          <p:cNvGrpSpPr/>
          <p:nvPr/>
        </p:nvGrpSpPr>
        <p:grpSpPr>
          <a:xfrm>
            <a:off x="8533265" y="4865127"/>
            <a:ext cx="5066986" cy="1232990"/>
            <a:chOff x="0" y="0"/>
            <a:chExt cx="5066985" cy="1232989"/>
          </a:xfrm>
        </p:grpSpPr>
        <p:sp>
          <p:nvSpPr>
            <p:cNvPr id="708" name="Shape 708"/>
            <p:cNvSpPr/>
            <p:nvPr/>
          </p:nvSpPr>
          <p:spPr>
            <a:xfrm>
              <a:off x="1487034" y="0"/>
              <a:ext cx="78786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09" name="Shape 709"/>
            <p:cNvSpPr/>
            <p:nvPr/>
          </p:nvSpPr>
          <p:spPr>
            <a:xfrm>
              <a:off x="44318" y="724989"/>
              <a:ext cx="307956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x</a:t>
              </a:r>
            </a:p>
          </p:txBody>
        </p:sp>
        <p:sp>
          <p:nvSpPr>
            <p:cNvPr id="710" name="Shape 710"/>
            <p:cNvSpPr/>
            <p:nvPr/>
          </p:nvSpPr>
          <p:spPr>
            <a:xfrm>
              <a:off x="0" y="305116"/>
              <a:ext cx="350488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711" name="Shape 711"/>
            <p:cNvSpPr/>
            <p:nvPr/>
          </p:nvSpPr>
          <p:spPr>
            <a:xfrm>
              <a:off x="1562100" y="63816"/>
              <a:ext cx="350488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  5 </a:t>
              </a:r>
            </a:p>
          </p:txBody>
        </p:sp>
      </p:grpSp>
      <p:grpSp>
        <p:nvGrpSpPr>
          <p:cNvPr id="717" name="Group 717"/>
          <p:cNvGrpSpPr/>
          <p:nvPr/>
        </p:nvGrpSpPr>
        <p:grpSpPr>
          <a:xfrm>
            <a:off x="8533265" y="6389127"/>
            <a:ext cx="5066986" cy="1232990"/>
            <a:chOff x="0" y="0"/>
            <a:chExt cx="5066985" cy="1232989"/>
          </a:xfrm>
        </p:grpSpPr>
        <p:sp>
          <p:nvSpPr>
            <p:cNvPr id="713" name="Shape 713"/>
            <p:cNvSpPr/>
            <p:nvPr/>
          </p:nvSpPr>
          <p:spPr>
            <a:xfrm>
              <a:off x="1487034" y="0"/>
              <a:ext cx="78786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14" name="Shape 714"/>
            <p:cNvSpPr/>
            <p:nvPr/>
          </p:nvSpPr>
          <p:spPr>
            <a:xfrm>
              <a:off x="44318" y="724989"/>
              <a:ext cx="307956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y</a:t>
              </a:r>
            </a:p>
          </p:txBody>
        </p:sp>
        <p:sp>
          <p:nvSpPr>
            <p:cNvPr id="715" name="Shape 715"/>
            <p:cNvSpPr/>
            <p:nvPr/>
          </p:nvSpPr>
          <p:spPr>
            <a:xfrm>
              <a:off x="0" y="305116"/>
              <a:ext cx="350488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716" name="Shape 716"/>
            <p:cNvSpPr/>
            <p:nvPr/>
          </p:nvSpPr>
          <p:spPr>
            <a:xfrm>
              <a:off x="1562100" y="63816"/>
              <a:ext cx="350488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  3</a:t>
              </a:r>
            </a:p>
          </p:txBody>
        </p:sp>
      </p:grpSp>
    </p:spTree>
  </p:cSld>
  <p:clrMapOvr>
    <a:masterClrMapping/>
  </p:clrMapOvr>
  <p:transition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Aritmetik med heltal (dvs int)</a:t>
            </a:r>
          </a:p>
        </p:txBody>
      </p:sp>
      <p:sp>
        <p:nvSpPr>
          <p:cNvPr id="720" name="Shape 720"/>
          <p:cNvSpPr/>
          <p:nvPr/>
        </p:nvSpPr>
        <p:spPr>
          <a:xfrm>
            <a:off x="2722897" y="2946013"/>
            <a:ext cx="2034494" cy="152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x = x / 3;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1" name="Shape 721"/>
          <p:cNvSpPr/>
          <p:nvPr/>
        </p:nvSpPr>
        <p:spPr>
          <a:xfrm>
            <a:off x="7900977" y="2838449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Anta att minnet är:</a:t>
            </a:r>
          </a:p>
        </p:txBody>
      </p:sp>
      <p:sp>
        <p:nvSpPr>
          <p:cNvPr id="722" name="Shape 722"/>
          <p:cNvSpPr/>
          <p:nvPr/>
        </p:nvSpPr>
        <p:spPr>
          <a:xfrm>
            <a:off x="8269873" y="3596216"/>
            <a:ext cx="323064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variabeler, dvs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minnesplatser</a:t>
            </a:r>
          </a:p>
        </p:txBody>
      </p:sp>
      <p:grpSp>
        <p:nvGrpSpPr>
          <p:cNvPr id="727" name="Group 727"/>
          <p:cNvGrpSpPr/>
          <p:nvPr/>
        </p:nvGrpSpPr>
        <p:grpSpPr>
          <a:xfrm>
            <a:off x="8533265" y="4865127"/>
            <a:ext cx="5066986" cy="1232990"/>
            <a:chOff x="0" y="0"/>
            <a:chExt cx="5066985" cy="1232989"/>
          </a:xfrm>
        </p:grpSpPr>
        <p:sp>
          <p:nvSpPr>
            <p:cNvPr id="723" name="Shape 723"/>
            <p:cNvSpPr/>
            <p:nvPr/>
          </p:nvSpPr>
          <p:spPr>
            <a:xfrm>
              <a:off x="1487034" y="0"/>
              <a:ext cx="78786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24" name="Shape 724"/>
            <p:cNvSpPr/>
            <p:nvPr/>
          </p:nvSpPr>
          <p:spPr>
            <a:xfrm>
              <a:off x="44318" y="724989"/>
              <a:ext cx="307956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x</a:t>
              </a:r>
            </a:p>
          </p:txBody>
        </p:sp>
        <p:sp>
          <p:nvSpPr>
            <p:cNvPr id="725" name="Shape 725"/>
            <p:cNvSpPr/>
            <p:nvPr/>
          </p:nvSpPr>
          <p:spPr>
            <a:xfrm>
              <a:off x="0" y="305116"/>
              <a:ext cx="350488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726" name="Shape 726"/>
            <p:cNvSpPr/>
            <p:nvPr/>
          </p:nvSpPr>
          <p:spPr>
            <a:xfrm>
              <a:off x="1562100" y="63816"/>
              <a:ext cx="350488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  5 </a:t>
              </a:r>
            </a:p>
          </p:txBody>
        </p:sp>
      </p:grpSp>
      <p:grpSp>
        <p:nvGrpSpPr>
          <p:cNvPr id="732" name="Group 732"/>
          <p:cNvGrpSpPr/>
          <p:nvPr/>
        </p:nvGrpSpPr>
        <p:grpSpPr>
          <a:xfrm>
            <a:off x="8533265" y="6389127"/>
            <a:ext cx="5066986" cy="1232990"/>
            <a:chOff x="0" y="0"/>
            <a:chExt cx="5066985" cy="1232989"/>
          </a:xfrm>
        </p:grpSpPr>
        <p:sp>
          <p:nvSpPr>
            <p:cNvPr id="728" name="Shape 728"/>
            <p:cNvSpPr/>
            <p:nvPr/>
          </p:nvSpPr>
          <p:spPr>
            <a:xfrm>
              <a:off x="1487034" y="0"/>
              <a:ext cx="78786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29" name="Shape 729"/>
            <p:cNvSpPr/>
            <p:nvPr/>
          </p:nvSpPr>
          <p:spPr>
            <a:xfrm>
              <a:off x="44318" y="724989"/>
              <a:ext cx="307956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y</a:t>
              </a:r>
            </a:p>
          </p:txBody>
        </p:sp>
        <p:sp>
          <p:nvSpPr>
            <p:cNvPr id="730" name="Shape 730"/>
            <p:cNvSpPr/>
            <p:nvPr/>
          </p:nvSpPr>
          <p:spPr>
            <a:xfrm>
              <a:off x="0" y="305116"/>
              <a:ext cx="350488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731" name="Shape 731"/>
            <p:cNvSpPr/>
            <p:nvPr/>
          </p:nvSpPr>
          <p:spPr>
            <a:xfrm>
              <a:off x="1562100" y="63816"/>
              <a:ext cx="350488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  3</a:t>
              </a:r>
            </a:p>
          </p:txBody>
        </p:sp>
      </p:grp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96" name="Shape 96"/>
          <p:cNvSpPr/>
          <p:nvPr/>
        </p:nvSpPr>
        <p:spPr>
          <a:xfrm>
            <a:off x="1466311" y="2875522"/>
            <a:ext cx="6892233" cy="336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if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while (i &lt; 3) {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System.out.print(i + " ");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i = i + 1;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grpSp>
        <p:nvGrpSpPr>
          <p:cNvPr id="101" name="Group 101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97" name="Shape 97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8" name="Shape 98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99" name="Shape 99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100" name="Shape 100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0 </a:t>
              </a:r>
            </a:p>
          </p:txBody>
        </p:sp>
      </p:grpSp>
    </p:spTree>
  </p:cSld>
  <p:clrMapOvr>
    <a:masterClrMapping/>
  </p:clrMapOvr>
  <p:transition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Aritmetik med heltal (dvs int)</a:t>
            </a:r>
          </a:p>
        </p:txBody>
      </p:sp>
      <p:sp>
        <p:nvSpPr>
          <p:cNvPr id="735" name="Shape 735"/>
          <p:cNvSpPr/>
          <p:nvPr/>
        </p:nvSpPr>
        <p:spPr>
          <a:xfrm>
            <a:off x="2722897" y="2946013"/>
            <a:ext cx="2034494" cy="152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x = 5 / 3;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36" name="Shape 736"/>
          <p:cNvSpPr/>
          <p:nvPr/>
        </p:nvSpPr>
        <p:spPr>
          <a:xfrm>
            <a:off x="7900977" y="2838449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Anta att minnet är:</a:t>
            </a:r>
          </a:p>
        </p:txBody>
      </p:sp>
      <p:sp>
        <p:nvSpPr>
          <p:cNvPr id="737" name="Shape 737"/>
          <p:cNvSpPr/>
          <p:nvPr/>
        </p:nvSpPr>
        <p:spPr>
          <a:xfrm>
            <a:off x="8269873" y="3596216"/>
            <a:ext cx="323064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variabeler, dvs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minnesplatser</a:t>
            </a:r>
          </a:p>
        </p:txBody>
      </p:sp>
      <p:grpSp>
        <p:nvGrpSpPr>
          <p:cNvPr id="742" name="Group 742"/>
          <p:cNvGrpSpPr/>
          <p:nvPr/>
        </p:nvGrpSpPr>
        <p:grpSpPr>
          <a:xfrm>
            <a:off x="8533265" y="4865127"/>
            <a:ext cx="5066986" cy="1232990"/>
            <a:chOff x="0" y="0"/>
            <a:chExt cx="5066985" cy="1232989"/>
          </a:xfrm>
        </p:grpSpPr>
        <p:sp>
          <p:nvSpPr>
            <p:cNvPr id="738" name="Shape 738"/>
            <p:cNvSpPr/>
            <p:nvPr/>
          </p:nvSpPr>
          <p:spPr>
            <a:xfrm>
              <a:off x="1487034" y="0"/>
              <a:ext cx="78786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39" name="Shape 739"/>
            <p:cNvSpPr/>
            <p:nvPr/>
          </p:nvSpPr>
          <p:spPr>
            <a:xfrm>
              <a:off x="44318" y="724989"/>
              <a:ext cx="307956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x</a:t>
              </a:r>
            </a:p>
          </p:txBody>
        </p:sp>
        <p:sp>
          <p:nvSpPr>
            <p:cNvPr id="740" name="Shape 740"/>
            <p:cNvSpPr/>
            <p:nvPr/>
          </p:nvSpPr>
          <p:spPr>
            <a:xfrm>
              <a:off x="0" y="305116"/>
              <a:ext cx="350488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741" name="Shape 741"/>
            <p:cNvSpPr/>
            <p:nvPr/>
          </p:nvSpPr>
          <p:spPr>
            <a:xfrm>
              <a:off x="1562100" y="63816"/>
              <a:ext cx="350488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  5 </a:t>
              </a:r>
            </a:p>
          </p:txBody>
        </p:sp>
      </p:grpSp>
      <p:grpSp>
        <p:nvGrpSpPr>
          <p:cNvPr id="747" name="Group 747"/>
          <p:cNvGrpSpPr/>
          <p:nvPr/>
        </p:nvGrpSpPr>
        <p:grpSpPr>
          <a:xfrm>
            <a:off x="8533265" y="6389127"/>
            <a:ext cx="5066986" cy="1232990"/>
            <a:chOff x="0" y="0"/>
            <a:chExt cx="5066985" cy="1232989"/>
          </a:xfrm>
        </p:grpSpPr>
        <p:sp>
          <p:nvSpPr>
            <p:cNvPr id="743" name="Shape 743"/>
            <p:cNvSpPr/>
            <p:nvPr/>
          </p:nvSpPr>
          <p:spPr>
            <a:xfrm>
              <a:off x="1487034" y="0"/>
              <a:ext cx="78786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44" name="Shape 744"/>
            <p:cNvSpPr/>
            <p:nvPr/>
          </p:nvSpPr>
          <p:spPr>
            <a:xfrm>
              <a:off x="44318" y="724989"/>
              <a:ext cx="307956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y</a:t>
              </a:r>
            </a:p>
          </p:txBody>
        </p:sp>
        <p:sp>
          <p:nvSpPr>
            <p:cNvPr id="745" name="Shape 745"/>
            <p:cNvSpPr/>
            <p:nvPr/>
          </p:nvSpPr>
          <p:spPr>
            <a:xfrm>
              <a:off x="0" y="305116"/>
              <a:ext cx="350488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746" name="Shape 746"/>
            <p:cNvSpPr/>
            <p:nvPr/>
          </p:nvSpPr>
          <p:spPr>
            <a:xfrm>
              <a:off x="1562100" y="63816"/>
              <a:ext cx="350488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  3</a:t>
              </a:r>
            </a:p>
          </p:txBody>
        </p:sp>
      </p:grpSp>
      <p:sp>
        <p:nvSpPr>
          <p:cNvPr id="748" name="Shape 748"/>
          <p:cNvSpPr/>
          <p:nvPr/>
        </p:nvSpPr>
        <p:spPr>
          <a:xfrm>
            <a:off x="3589866" y="4142632"/>
            <a:ext cx="3230961" cy="1710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47" y="0"/>
                </a:moveTo>
                <a:lnTo>
                  <a:pt x="998" y="4400"/>
                </a:lnTo>
                <a:lnTo>
                  <a:pt x="425" y="4400"/>
                </a:lnTo>
                <a:cubicBezTo>
                  <a:pt x="190" y="4400"/>
                  <a:pt x="0" y="4759"/>
                  <a:pt x="0" y="5202"/>
                </a:cubicBezTo>
                <a:lnTo>
                  <a:pt x="0" y="20798"/>
                </a:lnTo>
                <a:cubicBezTo>
                  <a:pt x="0" y="21241"/>
                  <a:pt x="190" y="21600"/>
                  <a:pt x="425" y="21600"/>
                </a:cubicBezTo>
                <a:lnTo>
                  <a:pt x="21175" y="21600"/>
                </a:lnTo>
                <a:cubicBezTo>
                  <a:pt x="21410" y="21600"/>
                  <a:pt x="21600" y="21241"/>
                  <a:pt x="21600" y="20798"/>
                </a:cubicBezTo>
                <a:lnTo>
                  <a:pt x="21600" y="5202"/>
                </a:lnTo>
                <a:cubicBezTo>
                  <a:pt x="21600" y="4759"/>
                  <a:pt x="21410" y="4400"/>
                  <a:pt x="21175" y="4400"/>
                </a:cubicBezTo>
                <a:lnTo>
                  <a:pt x="2696" y="4400"/>
                </a:lnTo>
                <a:lnTo>
                  <a:pt x="1847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heltals division, dvs resultatet måste vara av typen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int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8" grpId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Aritmetik med heltal (dvs int)</a:t>
            </a:r>
          </a:p>
        </p:txBody>
      </p:sp>
      <p:sp>
        <p:nvSpPr>
          <p:cNvPr id="751" name="Shape 751"/>
          <p:cNvSpPr/>
          <p:nvPr/>
        </p:nvSpPr>
        <p:spPr>
          <a:xfrm>
            <a:off x="2722897" y="2946013"/>
            <a:ext cx="1685368" cy="152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x =   1;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52" name="Shape 752"/>
          <p:cNvSpPr/>
          <p:nvPr/>
        </p:nvSpPr>
        <p:spPr>
          <a:xfrm>
            <a:off x="7900977" y="2838449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Anta att minnet är:</a:t>
            </a:r>
          </a:p>
        </p:txBody>
      </p:sp>
      <p:sp>
        <p:nvSpPr>
          <p:cNvPr id="753" name="Shape 753"/>
          <p:cNvSpPr/>
          <p:nvPr/>
        </p:nvSpPr>
        <p:spPr>
          <a:xfrm>
            <a:off x="8269873" y="3596216"/>
            <a:ext cx="323064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variabeler, dvs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minnesplatser</a:t>
            </a:r>
          </a:p>
        </p:txBody>
      </p:sp>
      <p:grpSp>
        <p:nvGrpSpPr>
          <p:cNvPr id="758" name="Group 758"/>
          <p:cNvGrpSpPr/>
          <p:nvPr/>
        </p:nvGrpSpPr>
        <p:grpSpPr>
          <a:xfrm>
            <a:off x="8533265" y="4865127"/>
            <a:ext cx="5066986" cy="1232990"/>
            <a:chOff x="0" y="0"/>
            <a:chExt cx="5066985" cy="1232989"/>
          </a:xfrm>
        </p:grpSpPr>
        <p:sp>
          <p:nvSpPr>
            <p:cNvPr id="754" name="Shape 754"/>
            <p:cNvSpPr/>
            <p:nvPr/>
          </p:nvSpPr>
          <p:spPr>
            <a:xfrm>
              <a:off x="1487034" y="0"/>
              <a:ext cx="78786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55" name="Shape 755"/>
            <p:cNvSpPr/>
            <p:nvPr/>
          </p:nvSpPr>
          <p:spPr>
            <a:xfrm>
              <a:off x="44318" y="724989"/>
              <a:ext cx="307956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x</a:t>
              </a:r>
            </a:p>
          </p:txBody>
        </p:sp>
        <p:sp>
          <p:nvSpPr>
            <p:cNvPr id="756" name="Shape 756"/>
            <p:cNvSpPr/>
            <p:nvPr/>
          </p:nvSpPr>
          <p:spPr>
            <a:xfrm>
              <a:off x="0" y="305116"/>
              <a:ext cx="350488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757" name="Shape 757"/>
            <p:cNvSpPr/>
            <p:nvPr/>
          </p:nvSpPr>
          <p:spPr>
            <a:xfrm>
              <a:off x="1562100" y="63816"/>
              <a:ext cx="350488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  5 </a:t>
              </a:r>
            </a:p>
          </p:txBody>
        </p:sp>
      </p:grpSp>
      <p:grpSp>
        <p:nvGrpSpPr>
          <p:cNvPr id="763" name="Group 763"/>
          <p:cNvGrpSpPr/>
          <p:nvPr/>
        </p:nvGrpSpPr>
        <p:grpSpPr>
          <a:xfrm>
            <a:off x="8533265" y="6389127"/>
            <a:ext cx="5066986" cy="1232990"/>
            <a:chOff x="0" y="0"/>
            <a:chExt cx="5066985" cy="1232989"/>
          </a:xfrm>
        </p:grpSpPr>
        <p:sp>
          <p:nvSpPr>
            <p:cNvPr id="759" name="Shape 759"/>
            <p:cNvSpPr/>
            <p:nvPr/>
          </p:nvSpPr>
          <p:spPr>
            <a:xfrm>
              <a:off x="1487034" y="0"/>
              <a:ext cx="78786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60" name="Shape 760"/>
            <p:cNvSpPr/>
            <p:nvPr/>
          </p:nvSpPr>
          <p:spPr>
            <a:xfrm>
              <a:off x="44318" y="724989"/>
              <a:ext cx="307956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y</a:t>
              </a:r>
            </a:p>
          </p:txBody>
        </p:sp>
        <p:sp>
          <p:nvSpPr>
            <p:cNvPr id="761" name="Shape 761"/>
            <p:cNvSpPr/>
            <p:nvPr/>
          </p:nvSpPr>
          <p:spPr>
            <a:xfrm>
              <a:off x="0" y="305116"/>
              <a:ext cx="350488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762" name="Shape 762"/>
            <p:cNvSpPr/>
            <p:nvPr/>
          </p:nvSpPr>
          <p:spPr>
            <a:xfrm>
              <a:off x="1562100" y="63816"/>
              <a:ext cx="350488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  3</a:t>
              </a:r>
            </a:p>
          </p:txBody>
        </p:sp>
      </p:grpSp>
      <p:sp>
        <p:nvSpPr>
          <p:cNvPr id="764" name="Shape 764"/>
          <p:cNvSpPr/>
          <p:nvPr/>
        </p:nvSpPr>
        <p:spPr>
          <a:xfrm>
            <a:off x="3589866" y="4142632"/>
            <a:ext cx="3230961" cy="1710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47" y="0"/>
                </a:moveTo>
                <a:lnTo>
                  <a:pt x="998" y="4400"/>
                </a:lnTo>
                <a:lnTo>
                  <a:pt x="425" y="4400"/>
                </a:lnTo>
                <a:cubicBezTo>
                  <a:pt x="190" y="4400"/>
                  <a:pt x="0" y="4759"/>
                  <a:pt x="0" y="5202"/>
                </a:cubicBezTo>
                <a:lnTo>
                  <a:pt x="0" y="20798"/>
                </a:lnTo>
                <a:cubicBezTo>
                  <a:pt x="0" y="21241"/>
                  <a:pt x="190" y="21600"/>
                  <a:pt x="425" y="21600"/>
                </a:cubicBezTo>
                <a:lnTo>
                  <a:pt x="21175" y="21600"/>
                </a:lnTo>
                <a:cubicBezTo>
                  <a:pt x="21410" y="21600"/>
                  <a:pt x="21600" y="21241"/>
                  <a:pt x="21600" y="20798"/>
                </a:cubicBezTo>
                <a:lnTo>
                  <a:pt x="21600" y="5202"/>
                </a:lnTo>
                <a:cubicBezTo>
                  <a:pt x="21600" y="4759"/>
                  <a:pt x="21410" y="4400"/>
                  <a:pt x="21175" y="4400"/>
                </a:cubicBezTo>
                <a:lnTo>
                  <a:pt x="2696" y="4400"/>
                </a:lnTo>
                <a:lnTo>
                  <a:pt x="1847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heltals division, dvs resultatet måste vara av typen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int</a:t>
            </a:r>
          </a:p>
        </p:txBody>
      </p:sp>
    </p:spTree>
  </p:cSld>
  <p:clrMapOvr>
    <a:masterClrMapping/>
  </p:clrMapOvr>
  <p:transition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Aritmetik med heltal (dvs int)</a:t>
            </a:r>
          </a:p>
        </p:txBody>
      </p:sp>
      <p:sp>
        <p:nvSpPr>
          <p:cNvPr id="767" name="Shape 767"/>
          <p:cNvSpPr/>
          <p:nvPr/>
        </p:nvSpPr>
        <p:spPr>
          <a:xfrm>
            <a:off x="7900977" y="2838449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Anta att minnet är:</a:t>
            </a:r>
          </a:p>
        </p:txBody>
      </p:sp>
      <p:sp>
        <p:nvSpPr>
          <p:cNvPr id="768" name="Shape 768"/>
          <p:cNvSpPr/>
          <p:nvPr/>
        </p:nvSpPr>
        <p:spPr>
          <a:xfrm>
            <a:off x="8269873" y="3596216"/>
            <a:ext cx="323064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variabeler, dvs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minnesplatser</a:t>
            </a:r>
          </a:p>
        </p:txBody>
      </p:sp>
      <p:grpSp>
        <p:nvGrpSpPr>
          <p:cNvPr id="773" name="Group 773"/>
          <p:cNvGrpSpPr/>
          <p:nvPr/>
        </p:nvGrpSpPr>
        <p:grpSpPr>
          <a:xfrm>
            <a:off x="8533265" y="4865127"/>
            <a:ext cx="5066986" cy="1232990"/>
            <a:chOff x="0" y="0"/>
            <a:chExt cx="5066985" cy="1232989"/>
          </a:xfrm>
        </p:grpSpPr>
        <p:sp>
          <p:nvSpPr>
            <p:cNvPr id="769" name="Shape 769"/>
            <p:cNvSpPr/>
            <p:nvPr/>
          </p:nvSpPr>
          <p:spPr>
            <a:xfrm>
              <a:off x="1487034" y="0"/>
              <a:ext cx="78786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70" name="Shape 770"/>
            <p:cNvSpPr/>
            <p:nvPr/>
          </p:nvSpPr>
          <p:spPr>
            <a:xfrm>
              <a:off x="44318" y="724989"/>
              <a:ext cx="307956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x</a:t>
              </a:r>
            </a:p>
          </p:txBody>
        </p:sp>
        <p:sp>
          <p:nvSpPr>
            <p:cNvPr id="771" name="Shape 771"/>
            <p:cNvSpPr/>
            <p:nvPr/>
          </p:nvSpPr>
          <p:spPr>
            <a:xfrm>
              <a:off x="0" y="305116"/>
              <a:ext cx="350488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772" name="Shape 772"/>
            <p:cNvSpPr/>
            <p:nvPr/>
          </p:nvSpPr>
          <p:spPr>
            <a:xfrm>
              <a:off x="1562100" y="63816"/>
              <a:ext cx="350488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  1 </a:t>
              </a:r>
            </a:p>
          </p:txBody>
        </p:sp>
      </p:grpSp>
      <p:grpSp>
        <p:nvGrpSpPr>
          <p:cNvPr id="778" name="Group 778"/>
          <p:cNvGrpSpPr/>
          <p:nvPr/>
        </p:nvGrpSpPr>
        <p:grpSpPr>
          <a:xfrm>
            <a:off x="8533265" y="6389127"/>
            <a:ext cx="5066986" cy="1232990"/>
            <a:chOff x="0" y="0"/>
            <a:chExt cx="5066985" cy="1232989"/>
          </a:xfrm>
        </p:grpSpPr>
        <p:sp>
          <p:nvSpPr>
            <p:cNvPr id="774" name="Shape 774"/>
            <p:cNvSpPr/>
            <p:nvPr/>
          </p:nvSpPr>
          <p:spPr>
            <a:xfrm>
              <a:off x="1487034" y="0"/>
              <a:ext cx="78786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75" name="Shape 775"/>
            <p:cNvSpPr/>
            <p:nvPr/>
          </p:nvSpPr>
          <p:spPr>
            <a:xfrm>
              <a:off x="44318" y="724989"/>
              <a:ext cx="307956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y</a:t>
              </a:r>
            </a:p>
          </p:txBody>
        </p:sp>
        <p:sp>
          <p:nvSpPr>
            <p:cNvPr id="776" name="Shape 776"/>
            <p:cNvSpPr/>
            <p:nvPr/>
          </p:nvSpPr>
          <p:spPr>
            <a:xfrm>
              <a:off x="0" y="305116"/>
              <a:ext cx="350488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777" name="Shape 777"/>
            <p:cNvSpPr/>
            <p:nvPr/>
          </p:nvSpPr>
          <p:spPr>
            <a:xfrm>
              <a:off x="1562100" y="63816"/>
              <a:ext cx="350488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  3</a:t>
              </a:r>
            </a:p>
          </p:txBody>
        </p:sp>
      </p:grpSp>
      <p:sp>
        <p:nvSpPr>
          <p:cNvPr id="779" name="Shape 779"/>
          <p:cNvSpPr/>
          <p:nvPr/>
        </p:nvSpPr>
        <p:spPr>
          <a:xfrm>
            <a:off x="2296769" y="4488422"/>
            <a:ext cx="379765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i="0" sz="1800"/>
            </a:pPr>
            <a:r>
              <a:rPr i="1" sz="2800"/>
              <a:t>koden har kört klart</a:t>
            </a:r>
          </a:p>
        </p:txBody>
      </p:sp>
    </p:spTree>
  </p:cSld>
  <p:clrMapOvr>
    <a:masterClrMapping/>
  </p:clrMapOvr>
  <p:transition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Programmeringsövning</a:t>
            </a:r>
          </a:p>
        </p:txBody>
      </p:sp>
      <p:sp>
        <p:nvSpPr>
          <p:cNvPr id="782" name="Shape 782"/>
          <p:cNvSpPr/>
          <p:nvPr/>
        </p:nvSpPr>
        <p:spPr>
          <a:xfrm>
            <a:off x="2397975" y="3182184"/>
            <a:ext cx="1000206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Skriv kod som implementerar heltals division. </a:t>
            </a:r>
          </a:p>
        </p:txBody>
      </p:sp>
      <p:sp>
        <p:nvSpPr>
          <p:cNvPr id="783" name="Shape 783"/>
          <p:cNvSpPr/>
          <p:nvPr/>
        </p:nvSpPr>
        <p:spPr>
          <a:xfrm>
            <a:off x="2016975" y="2547184"/>
            <a:ext cx="1000206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0365C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365C0"/>
                </a:solidFill>
              </a:rPr>
              <a:t>Övning:</a:t>
            </a:r>
          </a:p>
        </p:txBody>
      </p:sp>
      <p:sp>
        <p:nvSpPr>
          <p:cNvPr id="784" name="Shape 784"/>
          <p:cNvSpPr/>
          <p:nvPr/>
        </p:nvSpPr>
        <p:spPr>
          <a:xfrm>
            <a:off x="2905975" y="3944184"/>
            <a:ext cx="1000206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Exempel: 7 / 2 = 3</a:t>
            </a:r>
          </a:p>
        </p:txBody>
      </p:sp>
    </p:spTree>
  </p:cSld>
  <p:clrMapOvr>
    <a:masterClrMapping/>
  </p:clrMapOvr>
  <p:transition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En lösning</a:t>
            </a:r>
          </a:p>
        </p:txBody>
      </p:sp>
      <p:sp>
        <p:nvSpPr>
          <p:cNvPr id="787" name="Shape 787"/>
          <p:cNvSpPr/>
          <p:nvPr/>
        </p:nvSpPr>
        <p:spPr>
          <a:xfrm>
            <a:off x="1449377" y="2858589"/>
            <a:ext cx="10971645" cy="630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public class IntDiv {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int m = 7;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int n = 2;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int res = 0;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System.out.print(m + " / " + n + " =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while (n &lt;= m)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    m = m - n;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    res = res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System.out.println(n + " * " + res + " + " + m);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Programmeringsövning 2</a:t>
            </a:r>
          </a:p>
        </p:txBody>
      </p:sp>
      <p:sp>
        <p:nvSpPr>
          <p:cNvPr id="790" name="Shape 790"/>
          <p:cNvSpPr/>
          <p:nvPr/>
        </p:nvSpPr>
        <p:spPr>
          <a:xfrm>
            <a:off x="2397975" y="3182184"/>
            <a:ext cx="835423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Skriv kod som löser en enkel version av </a:t>
            </a:r>
            <a:r>
              <a:rPr sz="2800" u="sng">
                <a:latin typeface="Gill Sans"/>
                <a:ea typeface="Gill Sans"/>
                <a:cs typeface="Gill Sans"/>
                <a:sym typeface="Gill Sans"/>
                <a:hlinkClick r:id="rId2" invalidUrl="" action="" tgtFrame="" tooltip="" history="1" highlightClick="0" endSnd="0"/>
              </a:rPr>
              <a:t>sekant labben från förra året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(kommer inte i år.) </a:t>
            </a:r>
          </a:p>
        </p:txBody>
      </p:sp>
      <p:sp>
        <p:nvSpPr>
          <p:cNvPr id="791" name="Shape 791"/>
          <p:cNvSpPr/>
          <p:nvPr/>
        </p:nvSpPr>
        <p:spPr>
          <a:xfrm>
            <a:off x="2016975" y="2547184"/>
            <a:ext cx="1000206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0365C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365C0"/>
                </a:solidFill>
              </a:rPr>
              <a:t>Sekanten:</a:t>
            </a:r>
          </a:p>
        </p:txBody>
      </p:sp>
      <p:pic>
        <p:nvPicPr>
          <p:cNvPr id="79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9748" y="5477933"/>
            <a:ext cx="7743304" cy="3610375"/>
          </a:xfrm>
          <a:prstGeom prst="rect">
            <a:avLst/>
          </a:prstGeom>
          <a:ln w="12700">
            <a:miter lim="400000"/>
          </a:ln>
        </p:spPr>
      </p:pic>
      <p:sp>
        <p:nvSpPr>
          <p:cNvPr id="793" name="Shape 793"/>
          <p:cNvSpPr/>
          <p:nvPr/>
        </p:nvSpPr>
        <p:spPr>
          <a:xfrm>
            <a:off x="904366" y="4292600"/>
            <a:ext cx="1145006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000" u="sng">
                <a:hlinkClick r:id="rId2" invalidUrl="" action="" tgtFrame="" tooltip="" history="1" highlightClick="0" endSnd="0"/>
              </a:rPr>
              <a:t>http://www.cse.chalmers.se/edu/year/2013/course/tda545/courseMtrl/assignments/lab3/secant.html</a:t>
            </a:r>
            <a:r>
              <a:rPr sz="2000"/>
              <a:t> </a:t>
            </a:r>
          </a:p>
        </p:txBody>
      </p:sp>
    </p:spTree>
  </p:cSld>
  <p:clrMapOvr>
    <a:masterClrMapping/>
  </p:clrMapOvr>
  <p:transition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Början på en lösning</a:t>
            </a:r>
          </a:p>
        </p:txBody>
      </p:sp>
      <p:sp>
        <p:nvSpPr>
          <p:cNvPr id="796" name="Shape 796"/>
          <p:cNvSpPr/>
          <p:nvPr/>
        </p:nvSpPr>
        <p:spPr>
          <a:xfrm>
            <a:off x="1195377" y="2350589"/>
            <a:ext cx="11393061" cy="741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public class Secant {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  public static double f(double x) {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      return 0.5 * x * x - 5.0 * x + 2.0;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      double a = -5.0;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      double b = 5.0;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      double eps = 0.0001;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      double x;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Skriv kod här som hittar nollstället på funktionen f.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Lösningen kan vara en while eller do-while loop.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      System.out.println("Result: " + x);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Läsanvisning</a:t>
            </a:r>
          </a:p>
        </p:txBody>
      </p:sp>
      <p:sp>
        <p:nvSpPr>
          <p:cNvPr id="799" name="Shape 799"/>
          <p:cNvSpPr/>
          <p:nvPr/>
        </p:nvSpPr>
        <p:spPr>
          <a:xfrm>
            <a:off x="1076844" y="2109289"/>
            <a:ext cx="11367708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Jag pekar nedan på var i boken de olika sakerna tas upp. Boken tar dock upp dessa saker ganska sent i sammanhang med andra saker som ni inte ännu behärskar. Det kan därför vara rätt svårt att läsa dessa hänvisningar nu.</a:t>
            </a:r>
          </a:p>
        </p:txBody>
      </p:sp>
      <p:sp>
        <p:nvSpPr>
          <p:cNvPr id="800" name="Shape 800"/>
          <p:cNvSpPr/>
          <p:nvPr/>
        </p:nvSpPr>
        <p:spPr>
          <a:xfrm>
            <a:off x="1076844" y="8205289"/>
            <a:ext cx="875434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882B"/>
                </a:solidFill>
              </a:rPr>
              <a:t>Nästa gång: att använda färdiga klasser kap 2.</a:t>
            </a:r>
          </a:p>
        </p:txBody>
      </p:sp>
      <p:sp>
        <p:nvSpPr>
          <p:cNvPr id="801" name="Shape 801"/>
          <p:cNvSpPr/>
          <p:nvPr/>
        </p:nvSpPr>
        <p:spPr>
          <a:xfrm>
            <a:off x="1758791" y="3658689"/>
            <a:ext cx="7286098" cy="379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datatypen Boolean 4.2, 4.6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relationsuttryck och logiska uttryck (.) 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De Morgan's lag (s 217)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operatorer (utspritt)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if (4.1), switch(4.8)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for (12.7,12.6),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while (7.3.1, 12.6), do-while (7.5)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kompilering och länkning</a:t>
            </a:r>
          </a:p>
        </p:txBody>
      </p:sp>
      <p:sp>
        <p:nvSpPr>
          <p:cNvPr id="802" name="Shape 802"/>
          <p:cNvSpPr/>
          <p:nvPr/>
        </p:nvSpPr>
        <p:spPr>
          <a:xfrm>
            <a:off x="1584844" y="8713289"/>
            <a:ext cx="875434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C82506"/>
                </a:solidFill>
              </a:rPr>
              <a:t>Glöm inte att programmera, programmera, programmera!</a:t>
            </a:r>
          </a:p>
        </p:txBody>
      </p:sp>
      <p:pic>
        <p:nvPicPr>
          <p:cNvPr id="80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53738" y="8056852"/>
            <a:ext cx="1674975" cy="10410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0" grpId="1"/>
      <p:bldP build="whole" bldLvl="1" animBg="1" rev="0" advAuto="0" spid="802" grpId="2"/>
      <p:bldP build="whole" bldLvl="1" animBg="1" rev="0" advAuto="0" spid="803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 för while</a:t>
            </a:r>
          </a:p>
        </p:txBody>
      </p:sp>
      <p:sp>
        <p:nvSpPr>
          <p:cNvPr id="104" name="Shape 104"/>
          <p:cNvSpPr/>
          <p:nvPr/>
        </p:nvSpPr>
        <p:spPr>
          <a:xfrm>
            <a:off x="1466311" y="2875522"/>
            <a:ext cx="6892233" cy="336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i &lt; 3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while (i &lt; 3) {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System.out.print(i + " ");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i = i + 1;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grpSp>
        <p:nvGrpSpPr>
          <p:cNvPr id="109" name="Group 109"/>
          <p:cNvGrpSpPr/>
          <p:nvPr/>
        </p:nvGrpSpPr>
        <p:grpSpPr>
          <a:xfrm>
            <a:off x="9026316" y="2933700"/>
            <a:ext cx="3549468" cy="1232990"/>
            <a:chOff x="0" y="0"/>
            <a:chExt cx="3549467" cy="1232989"/>
          </a:xfrm>
        </p:grpSpPr>
        <p:sp>
          <p:nvSpPr>
            <p:cNvPr id="105" name="Shape 105"/>
            <p:cNvSpPr/>
            <p:nvPr/>
          </p:nvSpPr>
          <p:spPr>
            <a:xfrm>
              <a:off x="1442716" y="0"/>
              <a:ext cx="98879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6" name="Shape 106"/>
            <p:cNvSpPr/>
            <p:nvPr/>
          </p:nvSpPr>
          <p:spPr>
            <a:xfrm>
              <a:off x="0" y="724989"/>
              <a:ext cx="30795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</a:t>
              </a:r>
            </a:p>
          </p:txBody>
        </p:sp>
        <p:sp>
          <p:nvSpPr>
            <p:cNvPr id="107" name="Shape 107"/>
            <p:cNvSpPr/>
            <p:nvPr/>
          </p:nvSpPr>
          <p:spPr>
            <a:xfrm>
              <a:off x="44581" y="305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108" name="Shape 108"/>
            <p:cNvSpPr/>
            <p:nvPr/>
          </p:nvSpPr>
          <p:spPr>
            <a:xfrm>
              <a:off x="1517781" y="63816"/>
              <a:ext cx="83866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0 </a:t>
              </a:r>
            </a:p>
          </p:txBody>
        </p:sp>
      </p:grp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