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pythontutor.com/java.html" TargetMode="Externa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pythontutor.com/java.html" TargetMode="External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0592537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Föreläsning 3: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6400">
                <a:latin typeface="Gill Sans SemiBold"/>
                <a:ea typeface="Gill Sans SemiBold"/>
                <a:cs typeface="Gill Sans SemiBold"/>
                <a:sym typeface="Gill Sans SemiBold"/>
              </a:rPr>
              <a:t>Booleans, if, switch 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160" name="Shape 160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thisYear = 1987;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161" name="Shape 161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162" name="Shape 162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163" name="Shape 163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164" name="Shape 164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165" name="Shape 165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170" name="Group 170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166" name="Shape 166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7" name="Shape 167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168" name="Shape 168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69" name="Shape 169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171" name="Shape 171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2" name="Shape 172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173" name="Shape 173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74" name="Shape 174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178" name="Shape 178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179" name="Shape 179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180" name="Shape 180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181" name="Shape 181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182" name="Shape 182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183" name="Shape 183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188" name="Group 188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184" name="Shape 184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5" name="Shape 185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186" name="Shape 186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87" name="Shape 187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193" name="Group 193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189" name="Shape 189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191" name="Shape 191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92" name="Shape 192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196" name="Shape 196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nextYear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197" name="Shape 197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198" name="Shape 198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199" name="Shape 199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200" name="Shape 200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201" name="Shape 201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206" name="Group 206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202" name="Shape 202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3" name="Shape 203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05" name="Shape 205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211" name="Group 211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207" name="Shape 207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8" name="Shape 208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212" name="Shape 212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3" name="Shape 213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219" name="Shape 219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220" name="Shape 220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221" name="Shape 221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222" name="Shape 222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223" name="Shape 223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224" name="Shape 224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229" name="Group 229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225" name="Shape 225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6" name="Shape 226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227" name="Shape 227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28" name="Shape 228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234" name="Group 234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230" name="Shape 230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1" name="Shape 231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232" name="Shape 232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33" name="Shape 233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239" name="Group 239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235" name="Shape 235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6" name="Shape 236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237" name="Shape 237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242" name="Shape 242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nextYear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thisYear + 1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243" name="Shape 243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244" name="Shape 244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245" name="Shape 245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246" name="Shape 246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247" name="Shape 247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252" name="Group 252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248" name="Shape 248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257" name="Group 257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253" name="Shape 253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4" name="Shape 254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255" name="Shape 255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56" name="Shape 256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262" name="Group 262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258" name="Shape 258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9" name="Shape 259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260" name="Shape 260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61" name="Shape 261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265" name="Shape 265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nextYear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1987 + 1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266" name="Shape 266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267" name="Shape 267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268" name="Shape 268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269" name="Shape 269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270" name="Shape 270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275" name="Group 275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271" name="Shape 271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2" name="Shape 272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273" name="Shape 273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74" name="Shape 274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280" name="Group 280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276" name="Shape 276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7" name="Shape 277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278" name="Shape 278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79" name="Shape 279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285" name="Group 285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281" name="Shape 281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2" name="Shape 282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283" name="Shape 283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84" name="Shape 284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288" name="Shape 288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nextYear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1988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289" name="Shape 289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290" name="Shape 290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291" name="Shape 291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292" name="Shape 292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293" name="Shape 293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298" name="Group 298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294" name="Shape 294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5" name="Shape 295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296" name="Shape 296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297" name="Shape 297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303" name="Group 303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299" name="Shape 299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0" name="Shape 300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301" name="Shape 301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02" name="Shape 302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308" name="Group 308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304" name="Shape 304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5" name="Shape 305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306" name="Shape 306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07" name="Shape 307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311" name="Shape 311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nextYear =     1988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312" name="Shape 312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313" name="Shape 313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314" name="Shape 314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315" name="Shape 315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316" name="Shape 316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321" name="Group 321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317" name="Shape 317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8" name="Shape 318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319" name="Shape 319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20" name="Shape 320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326" name="Group 326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322" name="Shape 322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3" name="Shape 323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324" name="Shape 324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25" name="Shape 325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331" name="Group 331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327" name="Shape 327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8" name="Shape 328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329" name="Shape 329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30" name="Shape 330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334" name="Shape 334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335" name="Shape 335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336" name="Shape 336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337" name="Shape 337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338" name="Shape 338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339" name="Shape 339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344" name="Group 344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340" name="Shape 340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1" name="Shape 341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342" name="Shape 342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43" name="Shape 343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349" name="Group 349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345" name="Shape 345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6" name="Shape 346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347" name="Shape 347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48" name="Shape 348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354" name="Group 354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350" name="Shape 350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1" name="Shape 351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352" name="Shape 352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53" name="Shape 353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1988  </a:t>
              </a:r>
            </a:p>
          </p:txBody>
        </p:sp>
      </p:grp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357" name="Shape 357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nextYear + 5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</a:p>
        </p:txBody>
      </p:sp>
      <p:sp>
        <p:nvSpPr>
          <p:cNvPr id="358" name="Shape 358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359" name="Shape 359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360" name="Shape 360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361" name="Shape 361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362" name="Shape 362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367" name="Group 367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363" name="Shape 363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4" name="Shape 364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365" name="Shape 365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66" name="Shape 366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372" name="Group 372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368" name="Shape 368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9" name="Shape 369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370" name="Shape 370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71" name="Shape 371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377" name="Group 377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373" name="Shape 373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4" name="Shape 374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375" name="Shape 375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76" name="Shape 376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1988  </a:t>
              </a:r>
            </a:p>
          </p:txBody>
        </p:sp>
      </p:grp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Påminnelse om klasser och objekt</a:t>
            </a:r>
          </a:p>
        </p:txBody>
      </p:sp>
      <p:sp>
        <p:nvSpPr>
          <p:cNvPr id="43" name="Shape 43"/>
          <p:cNvSpPr/>
          <p:nvPr/>
        </p:nvSpPr>
        <p:spPr>
          <a:xfrm>
            <a:off x="1059911" y="2583422"/>
            <a:ext cx="9562276" cy="78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882B"/>
                </a:solidFill>
              </a:rPr>
              <a:t>Boll boll1 = new Boll(5,12);</a:t>
            </a:r>
            <a:endParaRPr sz="2500">
              <a:solidFill>
                <a:srgbClr val="00882B"/>
              </a:solidFill>
            </a:endParaRPr>
          </a:p>
        </p:txBody>
      </p:sp>
      <p:sp>
        <p:nvSpPr>
          <p:cNvPr id="44" name="Shape 44"/>
          <p:cNvSpPr/>
          <p:nvPr/>
        </p:nvSpPr>
        <p:spPr>
          <a:xfrm>
            <a:off x="1076844" y="2998289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skapar ett nytt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objekt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boll1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 som är en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instans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av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klassen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Boll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45" name="Shape 45"/>
          <p:cNvSpPr/>
          <p:nvPr/>
        </p:nvSpPr>
        <p:spPr>
          <a:xfrm>
            <a:off x="1076844" y="3633289"/>
            <a:ext cx="1136770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Hela raden kallas en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deklaration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och i detta fall med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utgångsvärdet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specificerat med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= new Boll(5,12)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grpSp>
        <p:nvGrpSpPr>
          <p:cNvPr id="55" name="Group 55"/>
          <p:cNvGrpSpPr/>
          <p:nvPr/>
        </p:nvGrpSpPr>
        <p:grpSpPr>
          <a:xfrm>
            <a:off x="1043837" y="5030289"/>
            <a:ext cx="13009381" cy="4875502"/>
            <a:chOff x="0" y="0"/>
            <a:chExt cx="13009380" cy="4875501"/>
          </a:xfrm>
        </p:grpSpPr>
        <p:sp>
          <p:nvSpPr>
            <p:cNvPr id="46" name="Shape 46"/>
            <p:cNvSpPr/>
            <p:nvPr/>
          </p:nvSpPr>
          <p:spPr>
            <a:xfrm>
              <a:off x="2905862" y="1865810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" name="Shape 47"/>
            <p:cNvSpPr/>
            <p:nvPr/>
          </p:nvSpPr>
          <p:spPr>
            <a:xfrm>
              <a:off x="0" y="0"/>
              <a:ext cx="479671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Som bild:</a:t>
              </a:r>
            </a:p>
          </p:txBody>
        </p:sp>
        <p:sp>
          <p:nvSpPr>
            <p:cNvPr id="48" name="Shape 48"/>
            <p:cNvSpPr/>
            <p:nvPr/>
          </p:nvSpPr>
          <p:spPr>
            <a:xfrm>
              <a:off x="4658826" y="1224295"/>
              <a:ext cx="2395340" cy="817498"/>
            </a:xfrm>
            <a:prstGeom prst="rect">
              <a:avLst/>
            </a:prstGeom>
            <a:solidFill>
              <a:srgbClr val="DCDEE0"/>
            </a:solidFill>
            <a:ln w="50800" cap="flat">
              <a:solidFill>
                <a:srgbClr val="53585F"/>
              </a:solidFill>
              <a:prstDash val="solid"/>
              <a:miter lim="400000"/>
            </a:ln>
            <a:effectLst>
              <a:outerShdw sx="100000" sy="100000" kx="0" ky="0" algn="b" rotWithShape="0" blurRad="0" dist="127000" dir="7604374">
                <a:srgbClr val="00000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2400"/>
                <a:t>x är 5, y är 12</a:t>
              </a:r>
            </a:p>
          </p:txBody>
        </p:sp>
        <p:sp>
          <p:nvSpPr>
            <p:cNvPr id="49" name="Shape 49"/>
            <p:cNvSpPr/>
            <p:nvPr/>
          </p:nvSpPr>
          <p:spPr>
            <a:xfrm flipV="1">
              <a:off x="3290047" y="1734643"/>
              <a:ext cx="1325720" cy="490472"/>
            </a:xfrm>
            <a:prstGeom prst="line">
              <a:avLst/>
            </a:prstGeom>
            <a:noFill/>
            <a:ln w="50800" cap="flat">
              <a:solidFill>
                <a:srgbClr val="C82506"/>
              </a:solidFill>
              <a:prstDash val="solid"/>
              <a:miter lim="400000"/>
              <a:headEnd type="oval" w="med" len="med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50" name="Shape 50"/>
            <p:cNvSpPr/>
            <p:nvPr/>
          </p:nvSpPr>
          <p:spPr>
            <a:xfrm>
              <a:off x="1430006" y="2590800"/>
              <a:ext cx="11367708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boll1</a:t>
              </a:r>
            </a:p>
          </p:txBody>
        </p:sp>
        <p:sp>
          <p:nvSpPr>
            <p:cNvPr id="51" name="Shape 51"/>
            <p:cNvSpPr/>
            <p:nvPr/>
          </p:nvSpPr>
          <p:spPr>
            <a:xfrm>
              <a:off x="1430006" y="2170926"/>
              <a:ext cx="1136770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Boll</a:t>
              </a:r>
            </a:p>
          </p:txBody>
        </p:sp>
        <p:sp>
          <p:nvSpPr>
            <p:cNvPr id="52" name="Shape 52"/>
            <p:cNvSpPr/>
            <p:nvPr/>
          </p:nvSpPr>
          <p:spPr>
            <a:xfrm>
              <a:off x="1641673" y="850900"/>
              <a:ext cx="11367708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53" name="Shape 53"/>
            <p:cNvSpPr/>
            <p:nvPr/>
          </p:nvSpPr>
          <p:spPr>
            <a:xfrm>
              <a:off x="4625644" y="590163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ett objekt, dvs instans</a:t>
              </a:r>
            </a:p>
          </p:txBody>
        </p:sp>
        <p:sp>
          <p:nvSpPr>
            <p:cNvPr id="54" name="Shape 54"/>
            <p:cNvSpPr/>
            <p:nvPr/>
          </p:nvSpPr>
          <p:spPr>
            <a:xfrm rot="2700000">
              <a:off x="3359877" y="3202732"/>
              <a:ext cx="3504886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referensvärde</a:t>
              </a:r>
            </a:p>
          </p:txBody>
        </p:sp>
      </p:grpSp>
      <p:grpSp>
        <p:nvGrpSpPr>
          <p:cNvPr id="60" name="Group 60"/>
          <p:cNvGrpSpPr/>
          <p:nvPr/>
        </p:nvGrpSpPr>
        <p:grpSpPr>
          <a:xfrm>
            <a:off x="8329101" y="5036252"/>
            <a:ext cx="12798017" cy="4190352"/>
            <a:chOff x="46526" y="0"/>
            <a:chExt cx="12798015" cy="4190351"/>
          </a:xfrm>
        </p:grpSpPr>
        <p:sp>
          <p:nvSpPr>
            <p:cNvPr id="56" name="Shape 56"/>
            <p:cNvSpPr/>
            <p:nvPr/>
          </p:nvSpPr>
          <p:spPr>
            <a:xfrm>
              <a:off x="1611088" y="583332"/>
              <a:ext cx="2395340" cy="817497"/>
            </a:xfrm>
            <a:prstGeom prst="rect">
              <a:avLst/>
            </a:prstGeom>
            <a:solidFill>
              <a:srgbClr val="DCDEE0"/>
            </a:solidFill>
            <a:ln w="38100" cap="flat">
              <a:solidFill>
                <a:srgbClr val="53585F"/>
              </a:solidFill>
              <a:prstDash val="sysDot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2400"/>
                <a:t>Boll har x, y</a:t>
              </a:r>
            </a:p>
          </p:txBody>
        </p:sp>
        <p:sp>
          <p:nvSpPr>
            <p:cNvPr id="57" name="Shape 57"/>
            <p:cNvSpPr/>
            <p:nvPr/>
          </p:nvSpPr>
          <p:spPr>
            <a:xfrm>
              <a:off x="1476835" y="0"/>
              <a:ext cx="11367708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en klass definition</a:t>
              </a:r>
            </a:p>
          </p:txBody>
        </p:sp>
        <p:sp>
          <p:nvSpPr>
            <p:cNvPr id="58" name="Shape 58"/>
            <p:cNvSpPr/>
            <p:nvPr/>
          </p:nvSpPr>
          <p:spPr>
            <a:xfrm flipH="1">
              <a:off x="46526" y="1044270"/>
              <a:ext cx="1354914" cy="592519"/>
            </a:xfrm>
            <a:prstGeom prst="line">
              <a:avLst/>
            </a:prstGeom>
            <a:noFill/>
            <a:ln w="38100" cap="flat">
              <a:solidFill>
                <a:srgbClr val="A6AAA9"/>
              </a:solidFill>
              <a:prstDash val="sysDot"/>
              <a:miter lim="400000"/>
              <a:headEnd type="triangle" w="med" len="med"/>
              <a:tailEnd type="oval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59" name="Shape 59"/>
            <p:cNvSpPr/>
            <p:nvPr/>
          </p:nvSpPr>
          <p:spPr>
            <a:xfrm rot="2700000">
              <a:off x="130106" y="2517581"/>
              <a:ext cx="3504886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A6AAA9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A6AAA9"/>
                  </a:solidFill>
                </a:rPr>
                <a:t>instanspil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" grpId="3"/>
      <p:bldP build="whole" bldLvl="1" animBg="1" rev="0" advAuto="0" spid="44" grpId="2"/>
      <p:bldP build="whole" bldLvl="1" animBg="1" rev="0" advAuto="0" spid="55" grpId="4"/>
      <p:bldP build="whole" bldLvl="1" animBg="1" rev="0" advAuto="0" spid="43" grpId="1"/>
      <p:bldP build="whole" bldLvl="1" animBg="1" rev="0" advAuto="0" spid="60" grpId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380" name="Shape 380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1988 + 5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</a:p>
        </p:txBody>
      </p:sp>
      <p:sp>
        <p:nvSpPr>
          <p:cNvPr id="381" name="Shape 381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382" name="Shape 382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383" name="Shape 383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384" name="Shape 384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385" name="Shape 385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390" name="Group 390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386" name="Shape 386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7" name="Shape 387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388" name="Shape 388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89" name="Shape 389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395" name="Group 395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391" name="Shape 391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2" name="Shape 392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393" name="Shape 393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94" name="Shape 394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400" name="Group 400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396" name="Shape 396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7" name="Shape 397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398" name="Shape 398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399" name="Shape 399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1988  </a:t>
              </a:r>
            </a:p>
          </p:txBody>
        </p:sp>
      </p:grp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403" name="Shape 403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1993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</a:p>
        </p:txBody>
      </p:sp>
      <p:sp>
        <p:nvSpPr>
          <p:cNvPr id="404" name="Shape 404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405" name="Shape 405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406" name="Shape 406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407" name="Shape 407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408" name="Shape 408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413" name="Group 413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409" name="Shape 409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0" name="Shape 410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411" name="Shape 411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412" name="Shape 412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418" name="Group 418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414" name="Shape 414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5" name="Shape 415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416" name="Shape 416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417" name="Shape 417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423" name="Group 423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419" name="Shape 419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20" name="Shape 420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421" name="Shape 421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422" name="Shape 422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1988  </a:t>
              </a:r>
            </a:p>
          </p:txBody>
        </p:sp>
      </p:grp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426" name="Shape 426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427" name="Shape 427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428" name="Shape 428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429" name="Shape 429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430" name="Shape 430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435" name="Group 435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431" name="Shape 431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2" name="Shape 432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433" name="Shape 433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434" name="Shape 434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440" name="Group 440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436" name="Shape 436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7" name="Shape 437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438" name="Shape 438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439" name="Shape 439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grpSp>
        <p:nvGrpSpPr>
          <p:cNvPr id="445" name="Group 445"/>
          <p:cNvGrpSpPr/>
          <p:nvPr/>
        </p:nvGrpSpPr>
        <p:grpSpPr>
          <a:xfrm>
            <a:off x="9491983" y="7912100"/>
            <a:ext cx="3549468" cy="1232990"/>
            <a:chOff x="0" y="0"/>
            <a:chExt cx="3549467" cy="1232989"/>
          </a:xfrm>
        </p:grpSpPr>
        <p:sp>
          <p:nvSpPr>
            <p:cNvPr id="441" name="Shape 441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2" name="Shape 442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</a:t>
              </a:r>
            </a:p>
          </p:txBody>
        </p:sp>
        <p:sp>
          <p:nvSpPr>
            <p:cNvPr id="443" name="Shape 443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444" name="Shape 444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1993  </a:t>
              </a:r>
            </a:p>
          </p:txBody>
        </p:sp>
      </p:grpSp>
      <p:sp>
        <p:nvSpPr>
          <p:cNvPr id="446" name="Shape 446"/>
          <p:cNvSpPr/>
          <p:nvPr/>
        </p:nvSpPr>
        <p:spPr>
          <a:xfrm>
            <a:off x="2296769" y="6520422"/>
            <a:ext cx="3797653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i="0" sz="1800"/>
            </a:pPr>
            <a:r>
              <a:rPr i="1" sz="2800"/>
              <a:t>koden har kört klart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Beräkningar</a:t>
            </a:r>
          </a:p>
        </p:txBody>
      </p:sp>
      <p:sp>
        <p:nvSpPr>
          <p:cNvPr id="449" name="Shape 449"/>
          <p:cNvSpPr/>
          <p:nvPr/>
        </p:nvSpPr>
        <p:spPr>
          <a:xfrm>
            <a:off x="1830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450" name="Shape 450"/>
          <p:cNvSpPr/>
          <p:nvPr/>
        </p:nvSpPr>
        <p:spPr>
          <a:xfrm>
            <a:off x="1830377" y="2964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451" name="Shape 451"/>
          <p:cNvSpPr/>
          <p:nvPr/>
        </p:nvSpPr>
        <p:spPr>
          <a:xfrm>
            <a:off x="1312333" y="2226733"/>
            <a:ext cx="7266385" cy="1533195"/>
          </a:xfrm>
          <a:prstGeom prst="roundRect">
            <a:avLst>
              <a:gd name="adj" fmla="val 15254"/>
            </a:avLst>
          </a:prstGeom>
          <a:ln w="1397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52" name="Shape 452"/>
          <p:cNvSpPr/>
          <p:nvPr/>
        </p:nvSpPr>
        <p:spPr>
          <a:xfrm>
            <a:off x="1830377" y="4361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Öva på egenhand! … </a:t>
            </a: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på papper t.ex.</a:t>
            </a:r>
          </a:p>
        </p:txBody>
      </p:sp>
      <p:grpSp>
        <p:nvGrpSpPr>
          <p:cNvPr id="455" name="Group 455"/>
          <p:cNvGrpSpPr/>
          <p:nvPr/>
        </p:nvGrpSpPr>
        <p:grpSpPr>
          <a:xfrm>
            <a:off x="1830377" y="5631422"/>
            <a:ext cx="9090045" cy="1175778"/>
            <a:chOff x="0" y="0"/>
            <a:chExt cx="9090044" cy="1175777"/>
          </a:xfrm>
        </p:grpSpPr>
        <p:sp>
          <p:nvSpPr>
            <p:cNvPr id="453" name="Shape 453"/>
            <p:cNvSpPr/>
            <p:nvPr/>
          </p:nvSpPr>
          <p:spPr>
            <a:xfrm>
              <a:off x="292046" y="616977"/>
              <a:ext cx="6473953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 u="sng">
                  <a:hlinkClick r:id="rId2" invalidUrl="" action="" tgtFrame="" tooltip="" history="1" highlightClick="0" endSnd="0"/>
                </a:rPr>
                <a:t>http://www.pythontutor.com/java.html</a:t>
              </a:r>
              <a:r>
                <a:rPr sz="3000"/>
                <a:t> </a:t>
              </a:r>
            </a:p>
          </p:txBody>
        </p:sp>
        <p:sp>
          <p:nvSpPr>
            <p:cNvPr id="454" name="Shape 454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Man kan testa sina egna simuleringar mot ett verktyg:</a:t>
              </a:r>
            </a:p>
          </p:txBody>
        </p:sp>
      </p:grpSp>
      <p:sp>
        <p:nvSpPr>
          <p:cNvPr id="456" name="Shape 456"/>
          <p:cNvSpPr/>
          <p:nvPr/>
        </p:nvSpPr>
        <p:spPr>
          <a:xfrm>
            <a:off x="1830377" y="69268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men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OBS ni måste kunna göra detta utan verktyg! </a:t>
            </a:r>
          </a:p>
        </p:txBody>
      </p:sp>
      <p:sp>
        <p:nvSpPr>
          <p:cNvPr id="457" name="Shape 457"/>
          <p:cNvSpPr/>
          <p:nvPr/>
        </p:nvSpPr>
        <p:spPr>
          <a:xfrm>
            <a:off x="2620650" y="768420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500">
                <a:solidFill>
                  <a:srgbClr val="53585F"/>
                </a:solidFill>
                <a:latin typeface="Consolas"/>
                <a:ea typeface="Consolas"/>
                <a:cs typeface="Consolas"/>
                <a:sym typeface="Consolas"/>
              </a:rPr>
              <a:t>int thisMonth;</a:t>
            </a:r>
            <a:endParaRPr sz="2500">
              <a:solidFill>
                <a:srgbClr val="53585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53585F"/>
                </a:solidFill>
                <a:latin typeface="Consolas"/>
                <a:ea typeface="Consolas"/>
                <a:cs typeface="Consolas"/>
                <a:sym typeface="Consolas"/>
              </a:rPr>
              <a:t>int thisYear = 1987;</a:t>
            </a:r>
            <a:endParaRPr sz="2500">
              <a:solidFill>
                <a:srgbClr val="53585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53585F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sz="2500">
              <a:solidFill>
                <a:srgbClr val="53585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53585F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1" grpId="1"/>
      <p:bldP build="whole" bldLvl="1" animBg="1" rev="0" advAuto="0" spid="457" grpId="5"/>
      <p:bldP build="whole" bldLvl="1" animBg="1" rev="0" advAuto="0" spid="452" grpId="2"/>
      <p:bldP build="whole" bldLvl="1" animBg="1" rev="0" advAuto="0" spid="456" grpId="4"/>
      <p:bldP build="whole" bldLvl="1" animBg="1" rev="0" advAuto="0" spid="455" grpId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Läsanvisning</a:t>
            </a:r>
          </a:p>
        </p:txBody>
      </p:sp>
      <p:sp>
        <p:nvSpPr>
          <p:cNvPr id="460" name="Shape 460"/>
          <p:cNvSpPr/>
          <p:nvPr/>
        </p:nvSpPr>
        <p:spPr>
          <a:xfrm>
            <a:off x="1076844" y="2109289"/>
            <a:ext cx="11367708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Jag pekar nedan på var i boken de olika sakerna tas upp. Boken tar dock upp dessa saker ganska sent i sammanhang med andra saker som ni inte ännu behärskar. Det kan därför vara rätt svårt att läsa dessa hänvisningar nu.</a:t>
            </a:r>
          </a:p>
        </p:txBody>
      </p:sp>
      <p:sp>
        <p:nvSpPr>
          <p:cNvPr id="461" name="Shape 461"/>
          <p:cNvSpPr/>
          <p:nvPr/>
        </p:nvSpPr>
        <p:spPr>
          <a:xfrm>
            <a:off x="1076844" y="6325689"/>
            <a:ext cx="875434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Nästa föreläsning:</a:t>
            </a:r>
          </a:p>
        </p:txBody>
      </p:sp>
      <p:sp>
        <p:nvSpPr>
          <p:cNvPr id="462" name="Shape 462"/>
          <p:cNvSpPr/>
          <p:nvPr/>
        </p:nvSpPr>
        <p:spPr>
          <a:xfrm>
            <a:off x="1758791" y="3658689"/>
            <a:ext cx="7286098" cy="473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datatypen Boolean 4.2, 4.6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relationsuttryck och logiska uttryck (.)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De Morgan's lag (s 217)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operatorer (utspritt)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if (4.1), switch(4.8)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spcBef>
                <a:spcPts val="500"/>
              </a:spcBef>
              <a:defRPr sz="1800"/>
            </a:pP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spcBef>
                <a:spcPts val="500"/>
              </a:spcBef>
              <a:defRPr sz="1800"/>
            </a:pP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for (12.7,12.6),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while (7.3.1, 12.6), do-while (7.5)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Datatypen Boolean och logiska uttryck</a:t>
            </a:r>
          </a:p>
        </p:txBody>
      </p:sp>
      <p:sp>
        <p:nvSpPr>
          <p:cNvPr id="465" name="Shape 465"/>
          <p:cNvSpPr/>
          <p:nvPr/>
        </p:nvSpPr>
        <p:spPr>
          <a:xfrm>
            <a:off x="2135177" y="2083889"/>
            <a:ext cx="880693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Utsagan: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“det snöar”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“a&lt;8”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antingen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sann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falsk</a:t>
            </a:r>
          </a:p>
        </p:txBody>
      </p:sp>
      <p:grpSp>
        <p:nvGrpSpPr>
          <p:cNvPr id="468" name="Group 468"/>
          <p:cNvGrpSpPr/>
          <p:nvPr/>
        </p:nvGrpSpPr>
        <p:grpSpPr>
          <a:xfrm>
            <a:off x="2135177" y="2673894"/>
            <a:ext cx="10399928" cy="917062"/>
            <a:chOff x="0" y="0"/>
            <a:chExt cx="10399927" cy="917061"/>
          </a:xfrm>
        </p:grpSpPr>
        <p:sp>
          <p:nvSpPr>
            <p:cNvPr id="466" name="Shape 466"/>
            <p:cNvSpPr/>
            <p:nvPr/>
          </p:nvSpPr>
          <p:spPr>
            <a:xfrm>
              <a:off x="0" y="0"/>
              <a:ext cx="8806937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Att ta reda på vilket är en form av beräkning som resulterar i något av värdena</a:t>
              </a:r>
            </a:p>
          </p:txBody>
        </p:sp>
        <p:sp>
          <p:nvSpPr>
            <p:cNvPr id="467" name="Shape 467"/>
            <p:cNvSpPr/>
            <p:nvPr/>
          </p:nvSpPr>
          <p:spPr>
            <a:xfrm>
              <a:off x="2743200" y="409061"/>
              <a:ext cx="765672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sant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eller </a:t>
              </a: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falskt</a:t>
              </a:r>
            </a:p>
          </p:txBody>
        </p:sp>
      </p:grpSp>
      <p:sp>
        <p:nvSpPr>
          <p:cNvPr id="469" name="Shape 469"/>
          <p:cNvSpPr/>
          <p:nvPr/>
        </p:nvSpPr>
        <p:spPr>
          <a:xfrm>
            <a:off x="2135177" y="3853422"/>
            <a:ext cx="76567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Typen boolean har litteralerna {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true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false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}</a:t>
            </a:r>
          </a:p>
        </p:txBody>
      </p:sp>
      <p:sp>
        <p:nvSpPr>
          <p:cNvPr id="470" name="Shape 470"/>
          <p:cNvSpPr/>
          <p:nvPr/>
        </p:nvSpPr>
        <p:spPr>
          <a:xfrm>
            <a:off x="2135177" y="4293689"/>
            <a:ext cx="765672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och de logiska (booleska) operatorerna: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and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</a:t>
            </a:r>
            <a:r>
              <a:rPr sz="2200">
                <a:latin typeface="Consolas"/>
                <a:ea typeface="Consolas"/>
                <a:cs typeface="Consolas"/>
                <a:sym typeface="Consolas"/>
              </a:rPr>
              <a:t>&amp;&amp;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),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or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</a:t>
            </a:r>
            <a:r>
              <a:rPr sz="2200">
                <a:latin typeface="Consolas"/>
                <a:ea typeface="Consolas"/>
                <a:cs typeface="Consolas"/>
                <a:sym typeface="Consolas"/>
              </a:rPr>
              <a:t>||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 och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not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</a:t>
            </a:r>
            <a:r>
              <a:rPr sz="2200"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471" name="Shape 471"/>
          <p:cNvSpPr/>
          <p:nvPr/>
        </p:nvSpPr>
        <p:spPr>
          <a:xfrm>
            <a:off x="992177" y="5601789"/>
            <a:ext cx="76567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/>
            </a:pPr>
            <a:r>
              <a:rPr sz="2800"/>
              <a:t>Relationsuttryck och logiska uttryck</a:t>
            </a:r>
          </a:p>
        </p:txBody>
      </p:sp>
      <p:sp>
        <p:nvSpPr>
          <p:cNvPr id="472" name="Shape 472"/>
          <p:cNvSpPr/>
          <p:nvPr/>
        </p:nvSpPr>
        <p:spPr>
          <a:xfrm>
            <a:off x="1404036" y="6859089"/>
            <a:ext cx="7656728" cy="1682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Logiska uttryck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byggs upp av variabler av typ boolean, relationsuttryck och de logiska operatorerna and (</a:t>
            </a:r>
            <a:r>
              <a:rPr sz="2200">
                <a:latin typeface="Consolas"/>
                <a:ea typeface="Consolas"/>
                <a:cs typeface="Consolas"/>
                <a:sym typeface="Consolas"/>
              </a:rPr>
              <a:t>&amp;&amp;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), or (</a:t>
            </a:r>
            <a:r>
              <a:rPr sz="2200">
                <a:latin typeface="Consolas"/>
                <a:ea typeface="Consolas"/>
                <a:cs typeface="Consolas"/>
                <a:sym typeface="Consolas"/>
              </a:rPr>
              <a:t>||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 och not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</a:t>
            </a:r>
            <a:r>
              <a:rPr sz="2200"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</p:txBody>
      </p:sp>
      <p:sp>
        <p:nvSpPr>
          <p:cNvPr id="473" name="Shape 473"/>
          <p:cNvSpPr/>
          <p:nvPr/>
        </p:nvSpPr>
        <p:spPr>
          <a:xfrm>
            <a:off x="1404036" y="6300289"/>
            <a:ext cx="76567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Relationsuttryck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:  </a:t>
            </a:r>
            <a:r>
              <a:rPr sz="2500">
                <a:latin typeface="Consolas"/>
                <a:ea typeface="Consolas"/>
                <a:cs typeface="Consolas"/>
                <a:sym typeface="Consolas"/>
              </a:rPr>
              <a:t>a&lt;10, a!=10, a&lt;=10-b</a:t>
            </a:r>
          </a:p>
        </p:txBody>
      </p:sp>
      <p:sp>
        <p:nvSpPr>
          <p:cNvPr id="474" name="Shape 474"/>
          <p:cNvSpPr/>
          <p:nvPr/>
        </p:nvSpPr>
        <p:spPr>
          <a:xfrm>
            <a:off x="8676338" y="7532830"/>
            <a:ext cx="3780124" cy="783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x&gt;10 &amp;&amp; x&lt;20-y || b</a:t>
            </a:r>
            <a:r>
              <a:rPr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75" name="Shape 475"/>
          <p:cNvSpPr/>
          <p:nvPr/>
        </p:nvSpPr>
        <p:spPr>
          <a:xfrm>
            <a:off x="8667998" y="8040830"/>
            <a:ext cx="1510804" cy="783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365C0"/>
                </a:solidFill>
              </a:rPr>
              <a:t>10&lt;x&lt;20</a:t>
            </a:r>
            <a:endParaRPr sz="2500"/>
          </a:p>
        </p:txBody>
      </p:sp>
      <p:sp>
        <p:nvSpPr>
          <p:cNvPr id="476" name="Shape 476"/>
          <p:cNvSpPr/>
          <p:nvPr/>
        </p:nvSpPr>
        <p:spPr>
          <a:xfrm>
            <a:off x="8663390" y="8548830"/>
            <a:ext cx="2383620" cy="783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365C0"/>
                </a:solidFill>
              </a:rPr>
              <a:t>10&lt;x &amp;&amp; x&lt;20</a:t>
            </a:r>
            <a:endParaRPr sz="2500"/>
          </a:p>
        </p:txBody>
      </p:sp>
      <p:sp>
        <p:nvSpPr>
          <p:cNvPr id="477" name="Shape 477"/>
          <p:cNvSpPr/>
          <p:nvPr/>
        </p:nvSpPr>
        <p:spPr>
          <a:xfrm>
            <a:off x="8485177" y="6871789"/>
            <a:ext cx="76567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478" name="Shape 478"/>
          <p:cNvSpPr/>
          <p:nvPr/>
        </p:nvSpPr>
        <p:spPr>
          <a:xfrm>
            <a:off x="5988777" y="8260322"/>
            <a:ext cx="2645967" cy="947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9279" y="8515"/>
                </a:lnTo>
                <a:lnTo>
                  <a:pt x="518" y="8515"/>
                </a:lnTo>
                <a:cubicBezTo>
                  <a:pt x="232" y="8515"/>
                  <a:pt x="0" y="9163"/>
                  <a:pt x="0" y="9963"/>
                </a:cubicBezTo>
                <a:lnTo>
                  <a:pt x="0" y="20152"/>
                </a:lnTo>
                <a:cubicBezTo>
                  <a:pt x="0" y="20952"/>
                  <a:pt x="232" y="21600"/>
                  <a:pt x="518" y="21600"/>
                </a:cubicBezTo>
                <a:lnTo>
                  <a:pt x="11696" y="21600"/>
                </a:lnTo>
                <a:cubicBezTo>
                  <a:pt x="11982" y="21600"/>
                  <a:pt x="12214" y="20952"/>
                  <a:pt x="12214" y="20152"/>
                </a:cubicBezTo>
                <a:lnTo>
                  <a:pt x="12214" y="12632"/>
                </a:lnTo>
                <a:lnTo>
                  <a:pt x="216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går ej!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9" grpId="2"/>
      <p:bldP build="whole" bldLvl="1" animBg="1" rev="0" advAuto="0" spid="470" grpId="3"/>
      <p:bldP build="whole" bldLvl="1" animBg="1" rev="0" advAuto="0" spid="474" grpId="8"/>
      <p:bldP build="whole" bldLvl="1" animBg="1" rev="0" advAuto="0" spid="477" grpId="7"/>
      <p:bldP build="whole" bldLvl="1" animBg="1" rev="0" advAuto="0" spid="476" grpId="11"/>
      <p:bldP build="whole" bldLvl="1" animBg="1" rev="0" advAuto="0" spid="471" grpId="4"/>
      <p:bldP build="whole" bldLvl="1" animBg="1" rev="0" advAuto="0" spid="475" grpId="9"/>
      <p:bldP build="whole" bldLvl="1" animBg="1" rev="0" advAuto="0" spid="468" grpId="1"/>
      <p:bldP build="whole" bldLvl="1" animBg="1" rev="0" advAuto="0" spid="478" grpId="10"/>
      <p:bldP build="whole" bldLvl="1" animBg="1" rev="0" advAuto="0" spid="472" grpId="6"/>
      <p:bldP build="whole" bldLvl="1" animBg="1" rev="0" advAuto="0" spid="473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/>
          <p:nvPr/>
        </p:nvSpPr>
        <p:spPr>
          <a:xfrm>
            <a:off x="1136111" y="5479022"/>
            <a:ext cx="9562276" cy="336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boolean sunny, overcast, pleasant;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double temp;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...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sunny = true;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overcast = !sunny;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pleasant = sunny &amp;&amp; !(temp &lt; 18.0 || 30.0 &lt; temp);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81" name="Shape 48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Sanningstabell för de logiska operatorerna</a:t>
            </a:r>
          </a:p>
        </p:txBody>
      </p:sp>
      <p:sp>
        <p:nvSpPr>
          <p:cNvPr id="482" name="Shape 482"/>
          <p:cNvSpPr/>
          <p:nvPr/>
        </p:nvSpPr>
        <p:spPr>
          <a:xfrm>
            <a:off x="2025111" y="2812022"/>
            <a:ext cx="9562276" cy="286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a       b       </a:t>
            </a:r>
            <a:r>
              <a:rPr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a     a </a:t>
            </a:r>
            <a:r>
              <a:rPr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&amp;&amp;</a:t>
            </a: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b  a </a:t>
            </a:r>
            <a:r>
              <a:rPr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||</a:t>
            </a: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b  </a:t>
            </a:r>
            <a:endParaRPr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false   false   true    false   false</a:t>
            </a:r>
            <a:endParaRPr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false   true    true    false   true</a:t>
            </a:r>
            <a:endParaRPr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true    false   false   false   true</a:t>
            </a:r>
            <a:endParaRPr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sz="1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true    true    false   true    true</a:t>
            </a:r>
            <a:endParaRPr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83" name="Shape 483"/>
          <p:cNvSpPr/>
          <p:nvPr/>
        </p:nvSpPr>
        <p:spPr>
          <a:xfrm>
            <a:off x="1828800" y="4838700"/>
            <a:ext cx="7160578" cy="0"/>
          </a:xfrm>
          <a:prstGeom prst="line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84" name="Shape 484"/>
          <p:cNvSpPr/>
          <p:nvPr/>
        </p:nvSpPr>
        <p:spPr>
          <a:xfrm>
            <a:off x="1828800" y="4330700"/>
            <a:ext cx="7160578" cy="0"/>
          </a:xfrm>
          <a:prstGeom prst="line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85" name="Shape 485"/>
          <p:cNvSpPr/>
          <p:nvPr/>
        </p:nvSpPr>
        <p:spPr>
          <a:xfrm>
            <a:off x="1828800" y="3784600"/>
            <a:ext cx="7160578" cy="0"/>
          </a:xfrm>
          <a:prstGeom prst="line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86" name="Shape 486"/>
          <p:cNvSpPr/>
          <p:nvPr/>
        </p:nvSpPr>
        <p:spPr>
          <a:xfrm>
            <a:off x="1828800" y="3251200"/>
            <a:ext cx="7160578" cy="0"/>
          </a:xfrm>
          <a:prstGeom prst="line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87" name="Shape 487"/>
          <p:cNvSpPr/>
          <p:nvPr/>
        </p:nvSpPr>
        <p:spPr>
          <a:xfrm flipH="1">
            <a:off x="3200399" y="2844800"/>
            <a:ext cx="1" cy="2366107"/>
          </a:xfrm>
          <a:prstGeom prst="line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88" name="Shape 488"/>
          <p:cNvSpPr/>
          <p:nvPr/>
        </p:nvSpPr>
        <p:spPr>
          <a:xfrm flipH="1">
            <a:off x="4622799" y="2844800"/>
            <a:ext cx="1" cy="2366107"/>
          </a:xfrm>
          <a:prstGeom prst="line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89" name="Shape 489"/>
          <p:cNvSpPr/>
          <p:nvPr/>
        </p:nvSpPr>
        <p:spPr>
          <a:xfrm flipH="1">
            <a:off x="6032499" y="2844800"/>
            <a:ext cx="1" cy="2366107"/>
          </a:xfrm>
          <a:prstGeom prst="line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90" name="Shape 490"/>
          <p:cNvSpPr/>
          <p:nvPr/>
        </p:nvSpPr>
        <p:spPr>
          <a:xfrm>
            <a:off x="7480299" y="2844800"/>
            <a:ext cx="1" cy="2366107"/>
          </a:xfrm>
          <a:prstGeom prst="line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/>
          <p:nvPr/>
        </p:nvSpPr>
        <p:spPr>
          <a:xfrm>
            <a:off x="1136111" y="5479022"/>
            <a:ext cx="9562276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public class Weather {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public static void main(String[] args) {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boolean sunny, overcast, pleasant;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double temp;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sz="2500">
                <a:latin typeface="Consolas"/>
                <a:ea typeface="Consolas"/>
                <a:cs typeface="Consolas"/>
                <a:sym typeface="Consolas"/>
              </a:rPr>
              <a:t> temp = 19.0;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sunny = true;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overcast = !sunny;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pleasant = sunny &amp;&amp; !(temp &lt; 18.0 || 30.0 &lt; temp);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System.out.println("Pleasant: " + pleasant);</a:t>
            </a:r>
            <a:endParaRPr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93" name="Shape 493"/>
          <p:cNvSpPr/>
          <p:nvPr/>
        </p:nvSpPr>
        <p:spPr>
          <a:xfrm>
            <a:off x="3927950" y="2862299"/>
            <a:ext cx="8103394" cy="26249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033" y="0"/>
                </a:moveTo>
                <a:cubicBezTo>
                  <a:pt x="3921" y="0"/>
                  <a:pt x="3831" y="279"/>
                  <a:pt x="3831" y="624"/>
                </a:cubicBezTo>
                <a:lnTo>
                  <a:pt x="3831" y="3632"/>
                </a:lnTo>
                <a:lnTo>
                  <a:pt x="0" y="21600"/>
                </a:lnTo>
                <a:lnTo>
                  <a:pt x="4407" y="5643"/>
                </a:lnTo>
                <a:lnTo>
                  <a:pt x="21398" y="5643"/>
                </a:lnTo>
                <a:cubicBezTo>
                  <a:pt x="21510" y="5643"/>
                  <a:pt x="21600" y="5364"/>
                  <a:pt x="21600" y="5020"/>
                </a:cubicBezTo>
                <a:lnTo>
                  <a:pt x="21600" y="624"/>
                </a:lnTo>
                <a:cubicBezTo>
                  <a:pt x="21600" y="279"/>
                  <a:pt x="21510" y="0"/>
                  <a:pt x="21398" y="0"/>
                </a:cubicBezTo>
                <a:lnTo>
                  <a:pt x="403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testa koden med visualiseringsverktyget!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3" grpId="2"/>
      <p:bldP build="whole" bldLvl="1" animBg="1" rev="0" advAuto="0" spid="49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Förenkling av logiska uttryck</a:t>
            </a:r>
          </a:p>
        </p:txBody>
      </p:sp>
      <p:sp>
        <p:nvSpPr>
          <p:cNvPr id="496" name="Shape 496"/>
          <p:cNvSpPr/>
          <p:nvPr/>
        </p:nvSpPr>
        <p:spPr>
          <a:xfrm>
            <a:off x="2152111" y="2278622"/>
            <a:ext cx="76567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De Morgan's lag</a:t>
            </a:r>
          </a:p>
        </p:txBody>
      </p:sp>
      <p:sp>
        <p:nvSpPr>
          <p:cNvPr id="497" name="Shape 497"/>
          <p:cNvSpPr/>
          <p:nvPr/>
        </p:nvSpPr>
        <p:spPr>
          <a:xfrm>
            <a:off x="2674036" y="2998289"/>
            <a:ext cx="76567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!(A &amp;&amp; B)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samma sak som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!A || !B </a:t>
            </a:r>
          </a:p>
        </p:txBody>
      </p:sp>
      <p:sp>
        <p:nvSpPr>
          <p:cNvPr id="498" name="Shape 498"/>
          <p:cNvSpPr/>
          <p:nvPr/>
        </p:nvSpPr>
        <p:spPr>
          <a:xfrm>
            <a:off x="2674036" y="3705255"/>
            <a:ext cx="76567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!(A || B)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samma sak som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!A &amp;&amp; !B</a:t>
            </a:r>
          </a:p>
        </p:txBody>
      </p:sp>
      <p:grpSp>
        <p:nvGrpSpPr>
          <p:cNvPr id="501" name="Group 501"/>
          <p:cNvGrpSpPr/>
          <p:nvPr/>
        </p:nvGrpSpPr>
        <p:grpSpPr>
          <a:xfrm>
            <a:off x="2674036" y="5182689"/>
            <a:ext cx="8108469" cy="1214967"/>
            <a:chOff x="0" y="0"/>
            <a:chExt cx="8108468" cy="1214966"/>
          </a:xfrm>
        </p:grpSpPr>
        <p:sp>
          <p:nvSpPr>
            <p:cNvPr id="499" name="Shape 499"/>
            <p:cNvSpPr/>
            <p:nvPr/>
          </p:nvSpPr>
          <p:spPr>
            <a:xfrm>
              <a:off x="0" y="0"/>
              <a:ext cx="7656728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Betrakta uttrycket på förra sidan</a:t>
              </a:r>
            </a:p>
          </p:txBody>
        </p:sp>
        <p:sp>
          <p:nvSpPr>
            <p:cNvPr id="500" name="Shape 500"/>
            <p:cNvSpPr/>
            <p:nvPr/>
          </p:nvSpPr>
          <p:spPr>
            <a:xfrm>
              <a:off x="451741" y="706966"/>
              <a:ext cx="765672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!(temp &lt; 18.0 || 30.0 &lt; temp)</a:t>
              </a:r>
            </a:p>
          </p:txBody>
        </p:sp>
      </p:grpSp>
      <p:sp>
        <p:nvSpPr>
          <p:cNvPr id="502" name="Shape 502"/>
          <p:cNvSpPr/>
          <p:nvPr/>
        </p:nvSpPr>
        <p:spPr>
          <a:xfrm>
            <a:off x="10034577" y="7269722"/>
            <a:ext cx="7656728" cy="172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Logiska uttryck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evalueras med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"lat" evaluering.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(lazy evaluation)</a:t>
            </a:r>
          </a:p>
        </p:txBody>
      </p:sp>
      <p:sp>
        <p:nvSpPr>
          <p:cNvPr id="503" name="Shape 503"/>
          <p:cNvSpPr/>
          <p:nvPr/>
        </p:nvSpPr>
        <p:spPr>
          <a:xfrm>
            <a:off x="2152111" y="4564622"/>
            <a:ext cx="76567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Enkelt ex:</a:t>
            </a:r>
          </a:p>
        </p:txBody>
      </p:sp>
      <p:grpSp>
        <p:nvGrpSpPr>
          <p:cNvPr id="506" name="Group 506"/>
          <p:cNvGrpSpPr/>
          <p:nvPr/>
        </p:nvGrpSpPr>
        <p:grpSpPr>
          <a:xfrm>
            <a:off x="2674036" y="6579689"/>
            <a:ext cx="8108469" cy="1214967"/>
            <a:chOff x="0" y="0"/>
            <a:chExt cx="8108468" cy="1214966"/>
          </a:xfrm>
        </p:grpSpPr>
        <p:sp>
          <p:nvSpPr>
            <p:cNvPr id="504" name="Shape 504"/>
            <p:cNvSpPr/>
            <p:nvPr/>
          </p:nvSpPr>
          <p:spPr>
            <a:xfrm>
              <a:off x="0" y="0"/>
              <a:ext cx="7656728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är då detsamma som</a:t>
              </a:r>
            </a:p>
          </p:txBody>
        </p:sp>
        <p:sp>
          <p:nvSpPr>
            <p:cNvPr id="505" name="Shape 505"/>
            <p:cNvSpPr/>
            <p:nvPr/>
          </p:nvSpPr>
          <p:spPr>
            <a:xfrm>
              <a:off x="451741" y="706966"/>
              <a:ext cx="765672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!(temp &lt; 18.0) &amp;&amp; !(30.0 &lt; temp)</a:t>
              </a:r>
            </a:p>
          </p:txBody>
        </p:sp>
      </p:grpSp>
      <p:grpSp>
        <p:nvGrpSpPr>
          <p:cNvPr id="509" name="Group 509"/>
          <p:cNvGrpSpPr/>
          <p:nvPr/>
        </p:nvGrpSpPr>
        <p:grpSpPr>
          <a:xfrm>
            <a:off x="2674036" y="7976689"/>
            <a:ext cx="8108469" cy="1214968"/>
            <a:chOff x="0" y="0"/>
            <a:chExt cx="8108468" cy="1214966"/>
          </a:xfrm>
        </p:grpSpPr>
        <p:sp>
          <p:nvSpPr>
            <p:cNvPr id="507" name="Shape 507"/>
            <p:cNvSpPr/>
            <p:nvPr/>
          </p:nvSpPr>
          <p:spPr>
            <a:xfrm>
              <a:off x="0" y="0"/>
              <a:ext cx="7656728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vilket i sin tur är</a:t>
              </a:r>
            </a:p>
          </p:txBody>
        </p:sp>
        <p:sp>
          <p:nvSpPr>
            <p:cNvPr id="508" name="Shape 508"/>
            <p:cNvSpPr/>
            <p:nvPr/>
          </p:nvSpPr>
          <p:spPr>
            <a:xfrm>
              <a:off x="451741" y="706966"/>
              <a:ext cx="765672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18.0 &lt;= temp &amp;&amp; temp &lt;= 30.0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1" grpId="2"/>
      <p:bldP build="whole" bldLvl="1" animBg="1" rev="0" advAuto="0" spid="506" grpId="3"/>
      <p:bldP build="whole" bldLvl="1" animBg="1" rev="0" advAuto="0" spid="502" grpId="5"/>
      <p:bldP build="whole" bldLvl="1" animBg="1" rev="0" advAuto="0" spid="503" grpId="1"/>
      <p:bldP build="whole" bldLvl="1" animBg="1" rev="0" advAuto="0" spid="509" grpId="4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Förenkling av logiska uttryck</a:t>
            </a:r>
          </a:p>
        </p:txBody>
      </p:sp>
      <p:sp>
        <p:nvSpPr>
          <p:cNvPr id="512" name="Shape 512"/>
          <p:cNvSpPr/>
          <p:nvPr/>
        </p:nvSpPr>
        <p:spPr>
          <a:xfrm>
            <a:off x="10034577" y="7269722"/>
            <a:ext cx="7656728" cy="172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Logiska uttryck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evalueras med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"lat" evaluering.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(lazy evaluation)</a:t>
            </a:r>
          </a:p>
        </p:txBody>
      </p:sp>
      <p:sp>
        <p:nvSpPr>
          <p:cNvPr id="513" name="Shape 513"/>
          <p:cNvSpPr/>
          <p:nvPr/>
        </p:nvSpPr>
        <p:spPr>
          <a:xfrm>
            <a:off x="866115" y="3009105"/>
            <a:ext cx="11608163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public class Weather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public static boolean p(String s, boolean v) {</a:t>
            </a:r>
            <a:endParaRPr b="1" sz="2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System.out.println(s);</a:t>
            </a:r>
            <a:endParaRPr b="1" sz="2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return v;</a:t>
            </a:r>
            <a:endParaRPr b="1" sz="2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public static void main(String[] args)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  boolean sunny, overcast, pleasant;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  double temp;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  temp = 17.0;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  sunny = true;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  overcast = !sunny;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pleasant = sunny &amp;&amp; !(p("mindre",temp &lt; 18.0) || p("större",30.0 &lt; temp));</a:t>
            </a:r>
            <a:endParaRPr b="1" sz="20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  System.out.println("Pleasant: " + pleasant);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14" name="Shape 514"/>
          <p:cNvSpPr/>
          <p:nvPr/>
        </p:nvSpPr>
        <p:spPr>
          <a:xfrm>
            <a:off x="891719" y="7681717"/>
            <a:ext cx="765672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Vad skrivs ut?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4" grpId="3"/>
      <p:bldP build="whole" bldLvl="1" animBg="1" rev="0" advAuto="0" spid="512" grpId="1"/>
      <p:bldP build="whole" bldLvl="1" animBg="1" rev="0" advAuto="0" spid="51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Påminnelse om terminologi och namn</a:t>
            </a:r>
          </a:p>
        </p:txBody>
      </p:sp>
      <p:sp>
        <p:nvSpPr>
          <p:cNvPr id="63" name="Shape 63"/>
          <p:cNvSpPr/>
          <p:nvPr/>
        </p:nvSpPr>
        <p:spPr>
          <a:xfrm>
            <a:off x="1517110" y="2673894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objekt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instans (av en klass)</a:t>
            </a:r>
          </a:p>
        </p:txBody>
      </p:sp>
      <p:sp>
        <p:nvSpPr>
          <p:cNvPr id="64" name="Shape 64"/>
          <p:cNvSpPr/>
          <p:nvPr/>
        </p:nvSpPr>
        <p:spPr>
          <a:xfrm>
            <a:off x="1517110" y="3943894"/>
            <a:ext cx="1136770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immutable object </a:t>
            </a:r>
            <a:r>
              <a:rPr i="1" sz="2800">
                <a:latin typeface="Gill Sans SemiBold"/>
                <a:ea typeface="Gill Sans SemiBold"/>
                <a:cs typeface="Gill Sans SemiBold"/>
                <a:sym typeface="Gill Sans SemiBold"/>
              </a:rPr>
              <a:t>—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ett objekt som man inte kan ändra  </a:t>
            </a:r>
          </a:p>
        </p:txBody>
      </p:sp>
      <p:sp>
        <p:nvSpPr>
          <p:cNvPr id="65" name="Shape 65"/>
          <p:cNvSpPr/>
          <p:nvPr/>
        </p:nvSpPr>
        <p:spPr>
          <a:xfrm>
            <a:off x="1517110" y="5086894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primitiva typer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(int, char, boolean, mm.)</a:t>
            </a:r>
          </a:p>
        </p:txBody>
      </p:sp>
      <p:sp>
        <p:nvSpPr>
          <p:cNvPr id="66" name="Shape 66"/>
          <p:cNvSpPr/>
          <p:nvPr/>
        </p:nvSpPr>
        <p:spPr>
          <a:xfrm>
            <a:off x="1517110" y="5594894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klasstyper/referenstyper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(allt annat, String, Rectangle, Ball, mm.)</a:t>
            </a:r>
          </a:p>
        </p:txBody>
      </p:sp>
      <p:sp>
        <p:nvSpPr>
          <p:cNvPr id="67" name="Shape 67"/>
          <p:cNvSpPr/>
          <p:nvPr/>
        </p:nvSpPr>
        <p:spPr>
          <a:xfrm>
            <a:off x="1517110" y="6864894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Namn konventioner/regler:</a:t>
            </a:r>
          </a:p>
        </p:txBody>
      </p:sp>
      <p:sp>
        <p:nvSpPr>
          <p:cNvPr id="68" name="Shape 68"/>
          <p:cNvSpPr/>
          <p:nvPr/>
        </p:nvSpPr>
        <p:spPr>
          <a:xfrm>
            <a:off x="3218911" y="7536422"/>
            <a:ext cx="159362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882B"/>
                </a:solidFill>
              </a:rPr>
              <a:t>boll</a:t>
            </a:r>
          </a:p>
        </p:txBody>
      </p:sp>
      <p:sp>
        <p:nvSpPr>
          <p:cNvPr id="69" name="Shape 69"/>
          <p:cNvSpPr/>
          <p:nvPr/>
        </p:nvSpPr>
        <p:spPr>
          <a:xfrm>
            <a:off x="5504911" y="7536422"/>
            <a:ext cx="159362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882B"/>
                </a:solidFill>
              </a:rPr>
              <a:t>Boll</a:t>
            </a:r>
          </a:p>
        </p:txBody>
      </p:sp>
      <p:sp>
        <p:nvSpPr>
          <p:cNvPr id="70" name="Shape 70"/>
          <p:cNvSpPr/>
          <p:nvPr/>
        </p:nvSpPr>
        <p:spPr>
          <a:xfrm>
            <a:off x="7930611" y="7536422"/>
            <a:ext cx="159362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882B"/>
                </a:solidFill>
              </a:rPr>
              <a:t>BOLL</a:t>
            </a:r>
          </a:p>
        </p:txBody>
      </p:sp>
      <p:sp>
        <p:nvSpPr>
          <p:cNvPr id="71" name="Shape 71"/>
          <p:cNvSpPr/>
          <p:nvPr/>
        </p:nvSpPr>
        <p:spPr>
          <a:xfrm>
            <a:off x="1791807" y="7928122"/>
            <a:ext cx="3136901" cy="822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349" y="0"/>
                </a:moveTo>
                <a:lnTo>
                  <a:pt x="11284" y="6533"/>
                </a:lnTo>
                <a:lnTo>
                  <a:pt x="533" y="6533"/>
                </a:lnTo>
                <a:cubicBezTo>
                  <a:pt x="238" y="6533"/>
                  <a:pt x="0" y="7441"/>
                  <a:pt x="0" y="8565"/>
                </a:cubicBezTo>
                <a:lnTo>
                  <a:pt x="0" y="19568"/>
                </a:lnTo>
                <a:cubicBezTo>
                  <a:pt x="0" y="20692"/>
                  <a:pt x="238" y="21600"/>
                  <a:pt x="533" y="21600"/>
                </a:cubicBezTo>
                <a:lnTo>
                  <a:pt x="21067" y="21600"/>
                </a:lnTo>
                <a:cubicBezTo>
                  <a:pt x="21362" y="21600"/>
                  <a:pt x="21600" y="20692"/>
                  <a:pt x="21600" y="19568"/>
                </a:cubicBezTo>
                <a:lnTo>
                  <a:pt x="21600" y="8565"/>
                </a:lnTo>
                <a:cubicBezTo>
                  <a:pt x="21600" y="7441"/>
                  <a:pt x="21362" y="6533"/>
                  <a:pt x="21067" y="6533"/>
                </a:cubicBezTo>
                <a:lnTo>
                  <a:pt x="13418" y="6533"/>
                </a:lnTo>
                <a:lnTo>
                  <a:pt x="12349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variabel eller metod</a:t>
            </a:r>
          </a:p>
        </p:txBody>
      </p:sp>
      <p:sp>
        <p:nvSpPr>
          <p:cNvPr id="72" name="Shape 72"/>
          <p:cNvSpPr/>
          <p:nvPr/>
        </p:nvSpPr>
        <p:spPr>
          <a:xfrm>
            <a:off x="5099133" y="7928122"/>
            <a:ext cx="2204642" cy="822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56" y="0"/>
                </a:moveTo>
                <a:lnTo>
                  <a:pt x="6439" y="6533"/>
                </a:lnTo>
                <a:lnTo>
                  <a:pt x="758" y="6533"/>
                </a:lnTo>
                <a:cubicBezTo>
                  <a:pt x="339" y="6533"/>
                  <a:pt x="0" y="7441"/>
                  <a:pt x="0" y="8565"/>
                </a:cubicBezTo>
                <a:lnTo>
                  <a:pt x="0" y="19568"/>
                </a:lnTo>
                <a:cubicBezTo>
                  <a:pt x="0" y="20692"/>
                  <a:pt x="339" y="21600"/>
                  <a:pt x="758" y="21600"/>
                </a:cubicBezTo>
                <a:lnTo>
                  <a:pt x="20842" y="21600"/>
                </a:lnTo>
                <a:cubicBezTo>
                  <a:pt x="21261" y="21600"/>
                  <a:pt x="21600" y="20692"/>
                  <a:pt x="21600" y="19568"/>
                </a:cubicBezTo>
                <a:lnTo>
                  <a:pt x="21600" y="8565"/>
                </a:lnTo>
                <a:cubicBezTo>
                  <a:pt x="21600" y="7441"/>
                  <a:pt x="21261" y="6533"/>
                  <a:pt x="20842" y="6533"/>
                </a:cubicBezTo>
                <a:lnTo>
                  <a:pt x="9476" y="6533"/>
                </a:lnTo>
                <a:lnTo>
                  <a:pt x="795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klass</a:t>
            </a:r>
          </a:p>
        </p:txBody>
      </p:sp>
      <p:sp>
        <p:nvSpPr>
          <p:cNvPr id="73" name="Shape 73"/>
          <p:cNvSpPr/>
          <p:nvPr/>
        </p:nvSpPr>
        <p:spPr>
          <a:xfrm>
            <a:off x="7423233" y="7928122"/>
            <a:ext cx="2204642" cy="822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56" y="0"/>
                </a:moveTo>
                <a:lnTo>
                  <a:pt x="6439" y="6533"/>
                </a:lnTo>
                <a:lnTo>
                  <a:pt x="758" y="6533"/>
                </a:lnTo>
                <a:cubicBezTo>
                  <a:pt x="339" y="6533"/>
                  <a:pt x="0" y="7441"/>
                  <a:pt x="0" y="8565"/>
                </a:cubicBezTo>
                <a:lnTo>
                  <a:pt x="0" y="19568"/>
                </a:lnTo>
                <a:cubicBezTo>
                  <a:pt x="0" y="20692"/>
                  <a:pt x="339" y="21600"/>
                  <a:pt x="758" y="21600"/>
                </a:cubicBezTo>
                <a:lnTo>
                  <a:pt x="20842" y="21600"/>
                </a:lnTo>
                <a:cubicBezTo>
                  <a:pt x="21261" y="21600"/>
                  <a:pt x="21600" y="20692"/>
                  <a:pt x="21600" y="19568"/>
                </a:cubicBezTo>
                <a:lnTo>
                  <a:pt x="21600" y="8565"/>
                </a:lnTo>
                <a:cubicBezTo>
                  <a:pt x="21600" y="7441"/>
                  <a:pt x="21261" y="6533"/>
                  <a:pt x="20842" y="6533"/>
                </a:cubicBezTo>
                <a:lnTo>
                  <a:pt x="9476" y="6533"/>
                </a:lnTo>
                <a:lnTo>
                  <a:pt x="795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konstant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" grpId="9"/>
      <p:bldP build="whole" bldLvl="1" animBg="1" rev="0" advAuto="0" spid="66" grpId="4"/>
      <p:bldP build="whole" bldLvl="1" animBg="1" rev="0" advAuto="0" spid="65" grpId="3"/>
      <p:bldP build="whole" bldLvl="1" animBg="1" rev="0" advAuto="0" spid="72" grpId="10"/>
      <p:bldP build="whole" bldLvl="1" animBg="1" rev="0" advAuto="0" spid="68" grpId="6"/>
      <p:bldP build="whole" bldLvl="1" animBg="1" rev="0" advAuto="0" spid="70" grpId="8"/>
      <p:bldP build="whole" bldLvl="1" animBg="1" rev="0" advAuto="0" spid="64" grpId="2"/>
      <p:bldP build="whole" bldLvl="1" animBg="1" rev="0" advAuto="0" spid="69" grpId="7"/>
      <p:bldP build="whole" bldLvl="1" animBg="1" rev="0" advAuto="0" spid="73" grpId="11"/>
      <p:bldP build="whole" bldLvl="1" animBg="1" rev="0" advAuto="0" spid="63" grpId="1"/>
      <p:bldP build="whole" bldLvl="1" animBg="1" rev="0" advAuto="0" spid="67" grpId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De </a:t>
            </a:r>
            <a:r>
              <a:rPr i="1" sz="5500">
                <a:latin typeface="Helvetica"/>
                <a:ea typeface="Helvetica"/>
                <a:cs typeface="Helvetica"/>
                <a:sym typeface="Helvetica"/>
              </a:rPr>
              <a:t>flesta</a:t>
            </a:r>
            <a:r>
              <a:rPr sz="5500">
                <a:latin typeface="Helvetica"/>
                <a:ea typeface="Helvetica"/>
                <a:cs typeface="Helvetica"/>
                <a:sym typeface="Helvetica"/>
              </a:rPr>
              <a:t> operatorer i Java i precedensordning</a:t>
            </a:r>
          </a:p>
        </p:txBody>
      </p:sp>
      <p:pic>
        <p:nvPicPr>
          <p:cNvPr id="51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7414" y="2737448"/>
            <a:ext cx="6344499" cy="531341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20" name="Group 520"/>
          <p:cNvGrpSpPr/>
          <p:nvPr/>
        </p:nvGrpSpPr>
        <p:grpSpPr>
          <a:xfrm>
            <a:off x="7257511" y="6808289"/>
            <a:ext cx="7656728" cy="2710355"/>
            <a:chOff x="0" y="0"/>
            <a:chExt cx="7656727" cy="2710354"/>
          </a:xfrm>
        </p:grpSpPr>
        <p:pic>
          <p:nvPicPr>
            <p:cNvPr id="518" name="pasted-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9594" y="574312"/>
              <a:ext cx="5581763" cy="21360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9" name="Shape 519"/>
            <p:cNvSpPr/>
            <p:nvPr/>
          </p:nvSpPr>
          <p:spPr>
            <a:xfrm>
              <a:off x="0" y="0"/>
              <a:ext cx="7656728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OBS:</a:t>
              </a:r>
            </a:p>
          </p:txBody>
        </p:sp>
      </p:grpSp>
      <p:sp>
        <p:nvSpPr>
          <p:cNvPr id="521" name="Shape 521"/>
          <p:cNvSpPr/>
          <p:nvPr/>
        </p:nvSpPr>
        <p:spPr>
          <a:xfrm>
            <a:off x="3996597" y="3934781"/>
            <a:ext cx="8573692" cy="3324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104" y="0"/>
                </a:moveTo>
                <a:cubicBezTo>
                  <a:pt x="9015" y="0"/>
                  <a:pt x="8944" y="185"/>
                  <a:pt x="8944" y="413"/>
                </a:cubicBezTo>
                <a:lnTo>
                  <a:pt x="8944" y="2574"/>
                </a:lnTo>
                <a:lnTo>
                  <a:pt x="0" y="21600"/>
                </a:lnTo>
                <a:lnTo>
                  <a:pt x="9434" y="3729"/>
                </a:lnTo>
                <a:lnTo>
                  <a:pt x="21440" y="3729"/>
                </a:lnTo>
                <a:cubicBezTo>
                  <a:pt x="21528" y="3729"/>
                  <a:pt x="21600" y="3544"/>
                  <a:pt x="21600" y="3316"/>
                </a:cubicBezTo>
                <a:lnTo>
                  <a:pt x="21600" y="413"/>
                </a:lnTo>
                <a:cubicBezTo>
                  <a:pt x="21600" y="185"/>
                  <a:pt x="21528" y="0"/>
                  <a:pt x="21440" y="0"/>
                </a:cubicBezTo>
                <a:lnTo>
                  <a:pt x="9104" y="0"/>
                </a:lnTo>
                <a:close/>
              </a:path>
            </a:pathLst>
          </a:custGeom>
          <a:blipFill>
            <a:blip r:embed="rId4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dvs i Java binder </a:t>
            </a:r>
            <a:r>
              <a:rPr sz="24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</a:t>
            </a:r>
            <a:r>
              <a:rPr sz="2400">
                <a:solidFill>
                  <a:srgbClr val="FFFFFF"/>
                </a:solidFill>
              </a:rPr>
              <a:t> starkare än </a:t>
            </a:r>
            <a:r>
              <a:rPr sz="24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||</a:t>
            </a:r>
          </a:p>
        </p:txBody>
      </p:sp>
      <p:grpSp>
        <p:nvGrpSpPr>
          <p:cNvPr id="525" name="Group 525"/>
          <p:cNvGrpSpPr/>
          <p:nvPr/>
        </p:nvGrpSpPr>
        <p:grpSpPr>
          <a:xfrm>
            <a:off x="7677271" y="4987039"/>
            <a:ext cx="8814744" cy="1672941"/>
            <a:chOff x="0" y="0"/>
            <a:chExt cx="8814742" cy="1672939"/>
          </a:xfrm>
        </p:grpSpPr>
        <p:sp>
          <p:nvSpPr>
            <p:cNvPr id="522" name="Shape 522"/>
            <p:cNvSpPr/>
            <p:nvPr/>
          </p:nvSpPr>
          <p:spPr>
            <a:xfrm>
              <a:off x="0" y="0"/>
              <a:ext cx="2209057" cy="783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500">
                  <a:solidFill>
                    <a:srgbClr val="0365C0"/>
                  </a:solidFill>
                </a:rPr>
                <a:t>a &amp;&amp; b || c</a:t>
              </a:r>
              <a:endParaRPr sz="2500">
                <a:solidFill>
                  <a:srgbClr val="0365C0"/>
                </a:solidFill>
              </a:endParaRPr>
            </a:p>
          </p:txBody>
        </p:sp>
        <p:sp>
          <p:nvSpPr>
            <p:cNvPr id="523" name="Shape 523"/>
            <p:cNvSpPr/>
            <p:nvPr/>
          </p:nvSpPr>
          <p:spPr>
            <a:xfrm>
              <a:off x="0" y="888999"/>
              <a:ext cx="2558182" cy="783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500">
                  <a:solidFill>
                    <a:srgbClr val="0365C0"/>
                  </a:solidFill>
                </a:rPr>
                <a:t>(a &amp;&amp; b) || c</a:t>
              </a:r>
              <a:endParaRPr sz="2500">
                <a:solidFill>
                  <a:srgbClr val="0365C0"/>
                </a:solidFill>
              </a:endParaRPr>
            </a:p>
          </p:txBody>
        </p:sp>
        <p:sp>
          <p:nvSpPr>
            <p:cNvPr id="524" name="Shape 524"/>
            <p:cNvSpPr/>
            <p:nvPr/>
          </p:nvSpPr>
          <p:spPr>
            <a:xfrm>
              <a:off x="7805" y="348049"/>
              <a:ext cx="880693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är samma som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1" grpId="1"/>
      <p:bldP build="whole" bldLvl="1" animBg="1" rev="0" advAuto="0" spid="525" grpId="2"/>
      <p:bldP build="whole" bldLvl="1" animBg="1" rev="0" advAuto="0" spid="520" grpId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if satsen: selektion/val</a:t>
            </a:r>
          </a:p>
        </p:txBody>
      </p:sp>
      <p:pic>
        <p:nvPicPr>
          <p:cNvPr id="528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7057" y="3115216"/>
            <a:ext cx="5034451" cy="417666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94632" y="3127897"/>
            <a:ext cx="6568817" cy="45293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9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if satsen</a:t>
            </a:r>
          </a:p>
        </p:txBody>
      </p:sp>
      <p:pic>
        <p:nvPicPr>
          <p:cNvPr id="532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30815" y="7031439"/>
            <a:ext cx="5282623" cy="2400380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Shape 533"/>
          <p:cNvSpPr/>
          <p:nvPr/>
        </p:nvSpPr>
        <p:spPr>
          <a:xfrm>
            <a:off x="915977" y="2380222"/>
            <a:ext cx="9562276" cy="483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public class Test {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public static void main(String[] args) {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int a = 5; int b = 6;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if (a &lt; b)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  System.out.println("a minst"); 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sz="2500">
                <a:latin typeface="Consolas"/>
                <a:ea typeface="Consolas"/>
                <a:cs typeface="Consolas"/>
                <a:sym typeface="Consolas"/>
              </a:rPr>
              <a:t> else if (a == b)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  System.out.println("a = b");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sz="2500">
                <a:latin typeface="Consolas"/>
                <a:ea typeface="Consolas"/>
                <a:cs typeface="Consolas"/>
                <a:sym typeface="Consolas"/>
              </a:rPr>
              <a:t> else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  System.out.println("b minst");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sz="2500">
                <a:latin typeface="Consolas"/>
                <a:ea typeface="Consolas"/>
                <a:cs typeface="Consolas"/>
                <a:sym typeface="Consolas"/>
              </a:rPr>
              <a:t> // end if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} // end Test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2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Exempel: Skottår</a:t>
            </a:r>
          </a:p>
        </p:txBody>
      </p:sp>
      <p:pic>
        <p:nvPicPr>
          <p:cNvPr id="53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92901" y="5159898"/>
            <a:ext cx="6566901" cy="2959389"/>
          </a:xfrm>
          <a:prstGeom prst="rect">
            <a:avLst/>
          </a:prstGeom>
          <a:ln w="12700">
            <a:miter lim="400000"/>
          </a:ln>
        </p:spPr>
      </p:pic>
      <p:sp>
        <p:nvSpPr>
          <p:cNvPr id="537" name="Shape 537"/>
          <p:cNvSpPr/>
          <p:nvPr/>
        </p:nvSpPr>
        <p:spPr>
          <a:xfrm>
            <a:off x="755111" y="2558022"/>
            <a:ext cx="9562276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(year%4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7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540" name="Shape 540"/>
          <p:cNvSpPr/>
          <p:nvPr/>
        </p:nvSpPr>
        <p:spPr>
          <a:xfrm>
            <a:off x="1466311" y="4158222"/>
            <a:ext cx="4731315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(year%4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41" name="Shape 541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542" name="Shape 542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543" name="Shape 543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544" name="Shape 544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545" name="Shape 545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46" name="Shape 546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547" name="Shape 547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548" name="Shape 548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549" name="Shape 549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  <p:sp>
        <p:nvSpPr>
          <p:cNvPr id="550" name="Shape 550"/>
          <p:cNvSpPr/>
          <p:nvPr/>
        </p:nvSpPr>
        <p:spPr>
          <a:xfrm>
            <a:off x="2806634" y="3211044"/>
            <a:ext cx="3803254" cy="94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00" y="0"/>
                </a:moveTo>
                <a:cubicBezTo>
                  <a:pt x="1500" y="0"/>
                  <a:pt x="1339" y="649"/>
                  <a:pt x="1339" y="1449"/>
                </a:cubicBezTo>
                <a:lnTo>
                  <a:pt x="1339" y="8866"/>
                </a:lnTo>
                <a:lnTo>
                  <a:pt x="0" y="21600"/>
                </a:lnTo>
                <a:lnTo>
                  <a:pt x="2637" y="15125"/>
                </a:lnTo>
                <a:lnTo>
                  <a:pt x="21239" y="15125"/>
                </a:lnTo>
                <a:cubicBezTo>
                  <a:pt x="21439" y="15125"/>
                  <a:pt x="21600" y="14476"/>
                  <a:pt x="21600" y="13675"/>
                </a:cubicBezTo>
                <a:lnTo>
                  <a:pt x="21600" y="1449"/>
                </a:lnTo>
                <a:cubicBezTo>
                  <a:pt x="21600" y="649"/>
                  <a:pt x="21439" y="0"/>
                  <a:pt x="21239" y="0"/>
                </a:cubicBezTo>
                <a:lnTo>
                  <a:pt x="17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beräknas villkoret</a:t>
            </a: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0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553" name="Shape 553"/>
          <p:cNvSpPr/>
          <p:nvPr/>
        </p:nvSpPr>
        <p:spPr>
          <a:xfrm>
            <a:off x="1466311" y="4158222"/>
            <a:ext cx="4731315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(year%4 == 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54" name="Shape 554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555" name="Shape 555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556" name="Shape 556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557" name="Shape 557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558" name="Shape 558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59" name="Shape 559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560" name="Shape 560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561" name="Shape 561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562" name="Shape 562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  <p:sp>
        <p:nvSpPr>
          <p:cNvPr id="563" name="Shape 563"/>
          <p:cNvSpPr/>
          <p:nvPr/>
        </p:nvSpPr>
        <p:spPr>
          <a:xfrm>
            <a:off x="2806634" y="3211044"/>
            <a:ext cx="3803254" cy="94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00" y="0"/>
                </a:moveTo>
                <a:cubicBezTo>
                  <a:pt x="1500" y="0"/>
                  <a:pt x="1339" y="649"/>
                  <a:pt x="1339" y="1449"/>
                </a:cubicBezTo>
                <a:lnTo>
                  <a:pt x="1339" y="8866"/>
                </a:lnTo>
                <a:lnTo>
                  <a:pt x="0" y="21600"/>
                </a:lnTo>
                <a:lnTo>
                  <a:pt x="2637" y="15125"/>
                </a:lnTo>
                <a:lnTo>
                  <a:pt x="21239" y="15125"/>
                </a:lnTo>
                <a:cubicBezTo>
                  <a:pt x="21439" y="15125"/>
                  <a:pt x="21600" y="14476"/>
                  <a:pt x="21600" y="13675"/>
                </a:cubicBezTo>
                <a:lnTo>
                  <a:pt x="21600" y="1449"/>
                </a:lnTo>
                <a:cubicBezTo>
                  <a:pt x="21600" y="649"/>
                  <a:pt x="21439" y="0"/>
                  <a:pt x="21239" y="0"/>
                </a:cubicBezTo>
                <a:lnTo>
                  <a:pt x="17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beräknas villkoret</a:t>
            </a:r>
          </a:p>
        </p:txBody>
      </p:sp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566" name="Shape 566"/>
          <p:cNvSpPr/>
          <p:nvPr/>
        </p:nvSpPr>
        <p:spPr>
          <a:xfrm>
            <a:off x="1466311" y="4158222"/>
            <a:ext cx="4731315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(300 % 4 == 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7" name="Shape 567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568" name="Shape 568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569" name="Shape 569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570" name="Shape 570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571" name="Shape 571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2" name="Shape 572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573" name="Shape 573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574" name="Shape 574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575" name="Shape 575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  <p:sp>
        <p:nvSpPr>
          <p:cNvPr id="576" name="Shape 576"/>
          <p:cNvSpPr/>
          <p:nvPr/>
        </p:nvSpPr>
        <p:spPr>
          <a:xfrm>
            <a:off x="2806634" y="3211044"/>
            <a:ext cx="3803254" cy="94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00" y="0"/>
                </a:moveTo>
                <a:cubicBezTo>
                  <a:pt x="1500" y="0"/>
                  <a:pt x="1339" y="649"/>
                  <a:pt x="1339" y="1449"/>
                </a:cubicBezTo>
                <a:lnTo>
                  <a:pt x="1339" y="8866"/>
                </a:lnTo>
                <a:lnTo>
                  <a:pt x="0" y="21600"/>
                </a:lnTo>
                <a:lnTo>
                  <a:pt x="2637" y="15125"/>
                </a:lnTo>
                <a:lnTo>
                  <a:pt x="21239" y="15125"/>
                </a:lnTo>
                <a:cubicBezTo>
                  <a:pt x="21439" y="15125"/>
                  <a:pt x="21600" y="14476"/>
                  <a:pt x="21600" y="13675"/>
                </a:cubicBezTo>
                <a:lnTo>
                  <a:pt x="21600" y="1449"/>
                </a:lnTo>
                <a:cubicBezTo>
                  <a:pt x="21600" y="649"/>
                  <a:pt x="21439" y="0"/>
                  <a:pt x="21239" y="0"/>
                </a:cubicBezTo>
                <a:lnTo>
                  <a:pt x="17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beräknas villkoret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579" name="Shape 579"/>
          <p:cNvSpPr/>
          <p:nvPr/>
        </p:nvSpPr>
        <p:spPr>
          <a:xfrm>
            <a:off x="1466311" y="4158222"/>
            <a:ext cx="4731315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      0 == 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80" name="Shape 580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581" name="Shape 581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582" name="Shape 582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583" name="Shape 583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584" name="Shape 584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85" name="Shape 585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586" name="Shape 586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587" name="Shape 587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588" name="Shape 588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  <p:sp>
        <p:nvSpPr>
          <p:cNvPr id="589" name="Shape 589"/>
          <p:cNvSpPr/>
          <p:nvPr/>
        </p:nvSpPr>
        <p:spPr>
          <a:xfrm>
            <a:off x="2806634" y="3211044"/>
            <a:ext cx="3803254" cy="94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00" y="0"/>
                </a:moveTo>
                <a:cubicBezTo>
                  <a:pt x="1500" y="0"/>
                  <a:pt x="1339" y="649"/>
                  <a:pt x="1339" y="1449"/>
                </a:cubicBezTo>
                <a:lnTo>
                  <a:pt x="1339" y="8866"/>
                </a:lnTo>
                <a:lnTo>
                  <a:pt x="0" y="21600"/>
                </a:lnTo>
                <a:lnTo>
                  <a:pt x="2637" y="15125"/>
                </a:lnTo>
                <a:lnTo>
                  <a:pt x="21239" y="15125"/>
                </a:lnTo>
                <a:cubicBezTo>
                  <a:pt x="21439" y="15125"/>
                  <a:pt x="21600" y="14476"/>
                  <a:pt x="21600" y="13675"/>
                </a:cubicBezTo>
                <a:lnTo>
                  <a:pt x="21600" y="1449"/>
                </a:lnTo>
                <a:cubicBezTo>
                  <a:pt x="21600" y="649"/>
                  <a:pt x="21439" y="0"/>
                  <a:pt x="21239" y="0"/>
                </a:cubicBezTo>
                <a:lnTo>
                  <a:pt x="17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beräknas villkoret</a:t>
            </a:r>
          </a:p>
        </p:txBody>
      </p:sp>
    </p:spTree>
  </p:cSld>
  <p:clrMapOvr>
    <a:masterClrMapping/>
  </p:clrMapOvr>
  <p:transition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592" name="Shape 592"/>
          <p:cNvSpPr/>
          <p:nvPr/>
        </p:nvSpPr>
        <p:spPr>
          <a:xfrm>
            <a:off x="1466311" y="4158222"/>
            <a:ext cx="4731315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(true)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93" name="Shape 593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594" name="Shape 594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595" name="Shape 595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596" name="Shape 596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597" name="Shape 597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98" name="Shape 598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599" name="Shape 599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00" name="Shape 600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01" name="Shape 601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  <p:sp>
        <p:nvSpPr>
          <p:cNvPr id="602" name="Shape 602"/>
          <p:cNvSpPr/>
          <p:nvPr/>
        </p:nvSpPr>
        <p:spPr>
          <a:xfrm>
            <a:off x="2806634" y="3211044"/>
            <a:ext cx="3803254" cy="946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00" y="0"/>
                </a:moveTo>
                <a:cubicBezTo>
                  <a:pt x="1500" y="0"/>
                  <a:pt x="1339" y="649"/>
                  <a:pt x="1339" y="1449"/>
                </a:cubicBezTo>
                <a:lnTo>
                  <a:pt x="1339" y="8866"/>
                </a:lnTo>
                <a:lnTo>
                  <a:pt x="0" y="21600"/>
                </a:lnTo>
                <a:lnTo>
                  <a:pt x="2637" y="15125"/>
                </a:lnTo>
                <a:lnTo>
                  <a:pt x="21239" y="15125"/>
                </a:lnTo>
                <a:cubicBezTo>
                  <a:pt x="21439" y="15125"/>
                  <a:pt x="21600" y="14476"/>
                  <a:pt x="21600" y="13675"/>
                </a:cubicBezTo>
                <a:lnTo>
                  <a:pt x="21600" y="1449"/>
                </a:lnTo>
                <a:cubicBezTo>
                  <a:pt x="21600" y="649"/>
                  <a:pt x="21439" y="0"/>
                  <a:pt x="21239" y="0"/>
                </a:cubicBezTo>
                <a:lnTo>
                  <a:pt x="17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beräknas villkoret</a:t>
            </a:r>
          </a:p>
        </p:txBody>
      </p:sp>
    </p:spTree>
  </p:cSld>
  <p:clrMapOvr>
    <a:masterClrMapping/>
  </p:clrMapOvr>
  <p:transition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Shape 60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05" name="Shape 605"/>
          <p:cNvSpPr/>
          <p:nvPr/>
        </p:nvSpPr>
        <p:spPr>
          <a:xfrm>
            <a:off x="1466311" y="4158222"/>
            <a:ext cx="4731315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(true)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if (year%100 == 0)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06" name="Shape 606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07" name="Shape 607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08" name="Shape 608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09" name="Shape 609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10" name="Shape 610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1" name="Shape 611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12" name="Shape 612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13" name="Shape 613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14" name="Shape 614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  <p:sp>
        <p:nvSpPr>
          <p:cNvPr id="615" name="Shape 615"/>
          <p:cNvSpPr/>
          <p:nvPr/>
        </p:nvSpPr>
        <p:spPr>
          <a:xfrm>
            <a:off x="3975034" y="3226273"/>
            <a:ext cx="3803255" cy="11930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00" y="0"/>
                </a:moveTo>
                <a:cubicBezTo>
                  <a:pt x="1500" y="0"/>
                  <a:pt x="1339" y="515"/>
                  <a:pt x="1339" y="1150"/>
                </a:cubicBezTo>
                <a:lnTo>
                  <a:pt x="1339" y="11504"/>
                </a:lnTo>
                <a:lnTo>
                  <a:pt x="0" y="21600"/>
                </a:lnTo>
                <a:lnTo>
                  <a:pt x="2642" y="16462"/>
                </a:lnTo>
                <a:lnTo>
                  <a:pt x="21239" y="16462"/>
                </a:lnTo>
                <a:cubicBezTo>
                  <a:pt x="21439" y="16462"/>
                  <a:pt x="21600" y="15948"/>
                  <a:pt x="21600" y="15313"/>
                </a:cubicBezTo>
                <a:lnTo>
                  <a:pt x="21600" y="1150"/>
                </a:lnTo>
                <a:cubicBezTo>
                  <a:pt x="21600" y="515"/>
                  <a:pt x="21439" y="0"/>
                  <a:pt x="21239" y="0"/>
                </a:cubicBezTo>
                <a:lnTo>
                  <a:pt x="17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nu vet vi att första { … } körs och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else raderas</a:t>
            </a:r>
          </a:p>
        </p:txBody>
      </p:sp>
    </p:spTree>
  </p:cSld>
  <p:clrMapOvr>
    <a:masterClrMapping/>
  </p:clrMapOvr>
  <p:transition spd="slow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76" name="Shape 76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77" name="Shape 77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grpSp>
        <p:nvGrpSpPr>
          <p:cNvPr id="82" name="Group 82"/>
          <p:cNvGrpSpPr/>
          <p:nvPr/>
        </p:nvGrpSpPr>
        <p:grpSpPr>
          <a:xfrm>
            <a:off x="1407769" y="3345422"/>
            <a:ext cx="14338653" cy="3603341"/>
            <a:chOff x="0" y="0"/>
            <a:chExt cx="14338652" cy="3603340"/>
          </a:xfrm>
        </p:grpSpPr>
        <p:sp>
          <p:nvSpPr>
            <p:cNvPr id="78" name="Shape 78"/>
            <p:cNvSpPr/>
            <p:nvPr/>
          </p:nvSpPr>
          <p:spPr>
            <a:xfrm>
              <a:off x="58541" y="2082800"/>
              <a:ext cx="5231113" cy="152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 thisMonth;</a:t>
              </a:r>
              <a:endPara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 thisYear = 1987;</a:t>
              </a:r>
              <a:endPara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 nextYear = thisYear + 1;</a:t>
              </a:r>
              <a:endPara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nextYear = nextYear + 5;</a:t>
              </a:r>
            </a:p>
          </p:txBody>
        </p:sp>
        <p:sp>
          <p:nvSpPr>
            <p:cNvPr id="79" name="Shape 79"/>
            <p:cNvSpPr/>
            <p:nvPr/>
          </p:nvSpPr>
          <p:spPr>
            <a:xfrm>
              <a:off x="0" y="0"/>
              <a:ext cx="3797653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Exempel:</a:t>
              </a:r>
            </a:p>
          </p:txBody>
        </p:sp>
        <p:sp>
          <p:nvSpPr>
            <p:cNvPr id="80" name="Shape 80"/>
            <p:cNvSpPr/>
            <p:nvPr/>
          </p:nvSpPr>
          <p:spPr>
            <a:xfrm>
              <a:off x="5248608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1" name="Shape 81"/>
            <p:cNvSpPr/>
            <p:nvPr/>
          </p:nvSpPr>
          <p:spPr>
            <a:xfrm>
              <a:off x="5617504" y="757766"/>
              <a:ext cx="3230646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variabeler,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minnesplatser:</a:t>
              </a:r>
            </a:p>
          </p:txBody>
        </p:sp>
      </p:grpSp>
      <p:sp>
        <p:nvSpPr>
          <p:cNvPr id="83" name="Shape 83"/>
          <p:cNvSpPr/>
          <p:nvPr/>
        </p:nvSpPr>
        <p:spPr>
          <a:xfrm>
            <a:off x="1319839" y="4221721"/>
            <a:ext cx="4941095" cy="1147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82" y="0"/>
                </a:moveTo>
                <a:cubicBezTo>
                  <a:pt x="171" y="0"/>
                  <a:pt x="0" y="737"/>
                  <a:pt x="0" y="1644"/>
                </a:cubicBezTo>
                <a:lnTo>
                  <a:pt x="0" y="10408"/>
                </a:lnTo>
                <a:cubicBezTo>
                  <a:pt x="0" y="11314"/>
                  <a:pt x="171" y="12044"/>
                  <a:pt x="382" y="12044"/>
                </a:cubicBezTo>
                <a:lnTo>
                  <a:pt x="1874" y="12044"/>
                </a:lnTo>
                <a:lnTo>
                  <a:pt x="2262" y="21600"/>
                </a:lnTo>
                <a:lnTo>
                  <a:pt x="2651" y="12044"/>
                </a:lnTo>
                <a:lnTo>
                  <a:pt x="21220" y="12044"/>
                </a:lnTo>
                <a:cubicBezTo>
                  <a:pt x="21430" y="12044"/>
                  <a:pt x="21600" y="11314"/>
                  <a:pt x="21600" y="10408"/>
                </a:cubicBezTo>
                <a:lnTo>
                  <a:pt x="21600" y="1644"/>
                </a:lnTo>
                <a:cubicBezTo>
                  <a:pt x="21600" y="737"/>
                  <a:pt x="21430" y="0"/>
                  <a:pt x="21220" y="0"/>
                </a:cubicBezTo>
                <a:lnTo>
                  <a:pt x="38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evalueras deklarationen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1"/>
      <p:bldP build="whole" bldLvl="1" animBg="1" rev="0" advAuto="0" spid="83" grpId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Shape 61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18" name="Shape 618"/>
          <p:cNvSpPr/>
          <p:nvPr/>
        </p:nvSpPr>
        <p:spPr>
          <a:xfrm>
            <a:off x="1466311" y="4158222"/>
            <a:ext cx="4731315" cy="409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19" name="Shape 619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20" name="Shape 620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21" name="Shape 621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22" name="Shape 622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23" name="Shape 623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4" name="Shape 624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25" name="Shape 625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26" name="Shape 626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27" name="Shape 627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30" name="Shape 630"/>
          <p:cNvSpPr/>
          <p:nvPr/>
        </p:nvSpPr>
        <p:spPr>
          <a:xfrm>
            <a:off x="1466311" y="4158222"/>
            <a:ext cx="4731315" cy="409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(year%100 == 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31" name="Shape 631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32" name="Shape 632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33" name="Shape 633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34" name="Shape 634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35" name="Shape 635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36" name="Shape 636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37" name="Shape 637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38" name="Shape 638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39" name="Shape 639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42" name="Shape 642"/>
          <p:cNvSpPr/>
          <p:nvPr/>
        </p:nvSpPr>
        <p:spPr>
          <a:xfrm>
            <a:off x="1466311" y="4158222"/>
            <a:ext cx="4731315" cy="409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( 300 % 100 == 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43" name="Shape 643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44" name="Shape 644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45" name="Shape 645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46" name="Shape 646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47" name="Shape 647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48" name="Shape 648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49" name="Shape 649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50" name="Shape 650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51" name="Shape 651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Shape 65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54" name="Shape 654"/>
          <p:cNvSpPr/>
          <p:nvPr/>
        </p:nvSpPr>
        <p:spPr>
          <a:xfrm>
            <a:off x="1466311" y="4158222"/>
            <a:ext cx="4731315" cy="409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         0 == 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55" name="Shape 655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56" name="Shape 656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57" name="Shape 657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58" name="Shape 658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59" name="Shape 659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0" name="Shape 660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61" name="Shape 661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62" name="Shape 662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63" name="Shape 663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66" name="Shape 666"/>
          <p:cNvSpPr/>
          <p:nvPr/>
        </p:nvSpPr>
        <p:spPr>
          <a:xfrm>
            <a:off x="1466311" y="4158222"/>
            <a:ext cx="4731315" cy="409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(true)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67" name="Shape 667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68" name="Shape 668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69" name="Shape 669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70" name="Shape 670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71" name="Shape 671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72" name="Shape 672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73" name="Shape 673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74" name="Shape 674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75" name="Shape 675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78" name="Shape 678"/>
          <p:cNvSpPr/>
          <p:nvPr/>
        </p:nvSpPr>
        <p:spPr>
          <a:xfrm>
            <a:off x="1466311" y="4158222"/>
            <a:ext cx="4731315" cy="409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if (year%400 == 0) { 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79" name="Shape 679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80" name="Shape 680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81" name="Shape 681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82" name="Shape 682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83" name="Shape 683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84" name="Shape 684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85" name="Shape 685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86" name="Shape 686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87" name="Shape 687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Shape 68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690" name="Shape 690"/>
          <p:cNvSpPr/>
          <p:nvPr/>
        </p:nvSpPr>
        <p:spPr>
          <a:xfrm>
            <a:off x="1466311" y="4158222"/>
            <a:ext cx="4731315" cy="29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91" name="Shape 691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692" name="Shape 692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693" name="Shape 693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694" name="Shape 694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695" name="Shape 695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96" name="Shape 696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697" name="Shape 697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698" name="Shape 698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699" name="Shape 699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702" name="Shape 702"/>
          <p:cNvSpPr/>
          <p:nvPr/>
        </p:nvSpPr>
        <p:spPr>
          <a:xfrm>
            <a:off x="1466311" y="4158222"/>
            <a:ext cx="4731315" cy="29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year%400 == 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03" name="Shape 703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704" name="Shape 704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705" name="Shape 705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706" name="Shape 706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707" name="Shape 707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8" name="Shape 708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709" name="Shape 709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710" name="Shape 710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711" name="Shape 711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Shape 71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714" name="Shape 714"/>
          <p:cNvSpPr/>
          <p:nvPr/>
        </p:nvSpPr>
        <p:spPr>
          <a:xfrm>
            <a:off x="1466311" y="4158222"/>
            <a:ext cx="4731315" cy="29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300 % 400 == 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15" name="Shape 715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716" name="Shape 716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717" name="Shape 717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718" name="Shape 718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719" name="Shape 719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20" name="Shape 720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721" name="Shape 721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722" name="Shape 722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723" name="Shape 723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726" name="Shape 726"/>
          <p:cNvSpPr/>
          <p:nvPr/>
        </p:nvSpPr>
        <p:spPr>
          <a:xfrm>
            <a:off x="1466311" y="4158222"/>
            <a:ext cx="4731315" cy="29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300 == 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27" name="Shape 727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728" name="Shape 728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729" name="Shape 729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730" name="Shape 730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731" name="Shape 731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32" name="Shape 732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733" name="Shape 733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734" name="Shape 734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735" name="Shape 735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86" name="Shape 86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thisMonth;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thisYear = 1987;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87" name="Shape 87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88" name="Shape 88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89" name="Shape 89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90" name="Shape 90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91" name="Shape 91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sp>
        <p:nvSpPr>
          <p:cNvPr id="92" name="Shape 92"/>
          <p:cNvSpPr/>
          <p:nvPr/>
        </p:nvSpPr>
        <p:spPr>
          <a:xfrm>
            <a:off x="1319839" y="4221721"/>
            <a:ext cx="4941095" cy="1147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82" y="0"/>
                </a:moveTo>
                <a:cubicBezTo>
                  <a:pt x="171" y="0"/>
                  <a:pt x="0" y="737"/>
                  <a:pt x="0" y="1644"/>
                </a:cubicBezTo>
                <a:lnTo>
                  <a:pt x="0" y="10408"/>
                </a:lnTo>
                <a:cubicBezTo>
                  <a:pt x="0" y="11314"/>
                  <a:pt x="171" y="12044"/>
                  <a:pt x="382" y="12044"/>
                </a:cubicBezTo>
                <a:lnTo>
                  <a:pt x="1874" y="12044"/>
                </a:lnTo>
                <a:lnTo>
                  <a:pt x="2262" y="21600"/>
                </a:lnTo>
                <a:lnTo>
                  <a:pt x="2651" y="12044"/>
                </a:lnTo>
                <a:lnTo>
                  <a:pt x="21220" y="12044"/>
                </a:lnTo>
                <a:cubicBezTo>
                  <a:pt x="21430" y="12044"/>
                  <a:pt x="21600" y="11314"/>
                  <a:pt x="21600" y="10408"/>
                </a:cubicBezTo>
                <a:lnTo>
                  <a:pt x="21600" y="1644"/>
                </a:lnTo>
                <a:cubicBezTo>
                  <a:pt x="21600" y="737"/>
                  <a:pt x="21430" y="0"/>
                  <a:pt x="21220" y="0"/>
                </a:cubicBezTo>
                <a:lnTo>
                  <a:pt x="38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först evalueras deklarationen </a:t>
            </a:r>
          </a:p>
        </p:txBody>
      </p:sp>
      <p:grpSp>
        <p:nvGrpSpPr>
          <p:cNvPr id="97" name="Group 97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93" name="Shape 93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4" name="Shape 94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95" name="Shape 95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96" name="Shape 96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sp>
        <p:nvSpPr>
          <p:cNvPr id="98" name="Shape 98"/>
          <p:cNvSpPr/>
          <p:nvPr/>
        </p:nvSpPr>
        <p:spPr>
          <a:xfrm>
            <a:off x="10155732" y="3219928"/>
            <a:ext cx="2463801" cy="12711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65" y="0"/>
                </a:moveTo>
                <a:cubicBezTo>
                  <a:pt x="343" y="0"/>
                  <a:pt x="0" y="666"/>
                  <a:pt x="0" y="1484"/>
                </a:cubicBezTo>
                <a:lnTo>
                  <a:pt x="0" y="13285"/>
                </a:lnTo>
                <a:cubicBezTo>
                  <a:pt x="0" y="14103"/>
                  <a:pt x="343" y="14769"/>
                  <a:pt x="765" y="14769"/>
                </a:cubicBezTo>
                <a:lnTo>
                  <a:pt x="10101" y="14769"/>
                </a:lnTo>
                <a:lnTo>
                  <a:pt x="10877" y="21600"/>
                </a:lnTo>
                <a:lnTo>
                  <a:pt x="11656" y="14769"/>
                </a:lnTo>
                <a:lnTo>
                  <a:pt x="20835" y="14769"/>
                </a:lnTo>
                <a:cubicBezTo>
                  <a:pt x="21257" y="14769"/>
                  <a:pt x="21600" y="14103"/>
                  <a:pt x="21600" y="13285"/>
                </a:cubicBezTo>
                <a:lnTo>
                  <a:pt x="21600" y="1484"/>
                </a:lnTo>
                <a:cubicBezTo>
                  <a:pt x="21600" y="666"/>
                  <a:pt x="21257" y="0"/>
                  <a:pt x="20835" y="0"/>
                </a:cubicBezTo>
                <a:lnTo>
                  <a:pt x="765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minnesplatsen</a:t>
            </a:r>
            <a:endParaRPr sz="2400">
              <a:solidFill>
                <a:srgbClr val="FFFFFF"/>
              </a:solidFill>
            </a:endParaRPr>
          </a:p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är tom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8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738" name="Shape 738"/>
          <p:cNvSpPr/>
          <p:nvPr/>
        </p:nvSpPr>
        <p:spPr>
          <a:xfrm>
            <a:off x="1466311" y="4158222"/>
            <a:ext cx="4731315" cy="29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false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39" name="Shape 739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740" name="Shape 740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741" name="Shape 741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742" name="Shape 742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743" name="Shape 743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44" name="Shape 744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745" name="Shape 745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746" name="Shape 746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747" name="Shape 747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hape 74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750" name="Shape 750"/>
          <p:cNvSpPr/>
          <p:nvPr/>
        </p:nvSpPr>
        <p:spPr>
          <a:xfrm>
            <a:off x="1466311" y="4158222"/>
            <a:ext cx="4731315" cy="29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false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false;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51" name="Shape 751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752" name="Shape 752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753" name="Shape 753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754" name="Shape 754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755" name="Shape 755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6" name="Shape 756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757" name="Shape 757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758" name="Shape 758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759" name="Shape 759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</p:spTree>
  </p:cSld>
  <p:clrMapOvr>
    <a:masterClrMapping/>
  </p:clrMapOvr>
  <p:transition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</a:t>
            </a:r>
          </a:p>
        </p:txBody>
      </p:sp>
      <p:sp>
        <p:nvSpPr>
          <p:cNvPr id="762" name="Shape 762"/>
          <p:cNvSpPr/>
          <p:nvPr/>
        </p:nvSpPr>
        <p:spPr>
          <a:xfrm>
            <a:off x="1466311" y="4158222"/>
            <a:ext cx="4731315" cy="262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false;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63" name="Shape 763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764" name="Shape 764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765" name="Shape 765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766" name="Shape 766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767" name="Shape 767"/>
          <p:cNvSpPr/>
          <p:nvPr/>
        </p:nvSpPr>
        <p:spPr>
          <a:xfrm>
            <a:off x="8394700" y="5118100"/>
            <a:ext cx="787864" cy="66245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68" name="Shape 768"/>
          <p:cNvSpPr/>
          <p:nvPr/>
        </p:nvSpPr>
        <p:spPr>
          <a:xfrm>
            <a:off x="6951983" y="5843089"/>
            <a:ext cx="30795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year</a:t>
            </a:r>
          </a:p>
        </p:txBody>
      </p:sp>
      <p:sp>
        <p:nvSpPr>
          <p:cNvPr id="769" name="Shape 769"/>
          <p:cNvSpPr/>
          <p:nvPr/>
        </p:nvSpPr>
        <p:spPr>
          <a:xfrm>
            <a:off x="6907665" y="54232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</a:p>
        </p:txBody>
      </p:sp>
      <p:sp>
        <p:nvSpPr>
          <p:cNvPr id="770" name="Shape 770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minnesplats</a:t>
            </a:r>
          </a:p>
        </p:txBody>
      </p:sp>
      <p:sp>
        <p:nvSpPr>
          <p:cNvPr id="771" name="Shape 771"/>
          <p:cNvSpPr/>
          <p:nvPr/>
        </p:nvSpPr>
        <p:spPr>
          <a:xfrm>
            <a:off x="8469765" y="5181916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300</a:t>
            </a:r>
          </a:p>
        </p:txBody>
      </p:sp>
      <p:sp>
        <p:nvSpPr>
          <p:cNvPr id="772" name="Shape 772"/>
          <p:cNvSpPr/>
          <p:nvPr/>
        </p:nvSpPr>
        <p:spPr>
          <a:xfrm>
            <a:off x="4227579" y="6414487"/>
            <a:ext cx="6991748" cy="14950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269" y="13699"/>
                </a:lnTo>
                <a:lnTo>
                  <a:pt x="1269" y="20344"/>
                </a:lnTo>
                <a:cubicBezTo>
                  <a:pt x="1269" y="21040"/>
                  <a:pt x="1390" y="21600"/>
                  <a:pt x="1539" y="21600"/>
                </a:cubicBezTo>
                <a:lnTo>
                  <a:pt x="21330" y="21600"/>
                </a:lnTo>
                <a:cubicBezTo>
                  <a:pt x="21479" y="21600"/>
                  <a:pt x="21600" y="21040"/>
                  <a:pt x="21600" y="20344"/>
                </a:cubicBezTo>
                <a:lnTo>
                  <a:pt x="21600" y="9719"/>
                </a:lnTo>
                <a:cubicBezTo>
                  <a:pt x="21600" y="9024"/>
                  <a:pt x="21479" y="8458"/>
                  <a:pt x="21330" y="8458"/>
                </a:cubicBezTo>
                <a:lnTo>
                  <a:pt x="2125" y="84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resultatet är att metoden/funktionen returnerar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false</a:t>
            </a:r>
            <a:r>
              <a:rPr sz="2400">
                <a:solidFill>
                  <a:srgbClr val="FFFFFF"/>
                </a:solidFill>
              </a:rPr>
              <a:t>, mera om metoder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00">
                <a:solidFill>
                  <a:srgbClr val="FFFFFF"/>
                </a:solidFill>
              </a:rPr>
              <a:t>senare…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2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Shape 774"/>
          <p:cNvSpPr/>
          <p:nvPr/>
        </p:nvSpPr>
        <p:spPr>
          <a:xfrm>
            <a:off x="1315648" y="2070211"/>
            <a:ext cx="8712265" cy="725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300">
                <a:latin typeface="Consolas"/>
                <a:ea typeface="Consolas"/>
                <a:cs typeface="Consolas"/>
                <a:sym typeface="Consolas"/>
              </a:rPr>
              <a:t>public class Leap {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300">
                <a:latin typeface="Consolas"/>
                <a:ea typeface="Consolas"/>
                <a:cs typeface="Consolas"/>
                <a:sym typeface="Consolas"/>
              </a:rPr>
              <a:t>  public static boolean isLeapYear(int year) {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 == 0) {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if (year%100 == 0) {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if (year%400 == 0) {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 return true;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 return false;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} else {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return true;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}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3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3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3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300">
                <a:latin typeface="Consolas"/>
                <a:ea typeface="Consolas"/>
                <a:cs typeface="Consolas"/>
                <a:sym typeface="Consolas"/>
              </a:rPr>
              <a:t>  public static void main(String[] args) {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300">
                <a:latin typeface="Consolas"/>
                <a:ea typeface="Consolas"/>
                <a:cs typeface="Consolas"/>
                <a:sym typeface="Consolas"/>
              </a:rPr>
              <a:t>    System.out.println(isLeapYear(300));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3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sz="2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3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75" name="Shape 77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Testa koden själv!</a:t>
            </a:r>
          </a:p>
        </p:txBody>
      </p:sp>
      <p:grpSp>
        <p:nvGrpSpPr>
          <p:cNvPr id="778" name="Group 778"/>
          <p:cNvGrpSpPr/>
          <p:nvPr/>
        </p:nvGrpSpPr>
        <p:grpSpPr>
          <a:xfrm>
            <a:off x="4974684" y="8966822"/>
            <a:ext cx="7794700" cy="558801"/>
            <a:chOff x="0" y="0"/>
            <a:chExt cx="7794698" cy="558800"/>
          </a:xfrm>
        </p:grpSpPr>
        <p:sp>
          <p:nvSpPr>
            <p:cNvPr id="776" name="Shape 776"/>
            <p:cNvSpPr/>
            <p:nvPr/>
          </p:nvSpPr>
          <p:spPr>
            <a:xfrm>
              <a:off x="1320746" y="0"/>
              <a:ext cx="6473953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 u="sng">
                  <a:hlinkClick r:id="rId2" invalidUrl="" action="" tgtFrame="" tooltip="" history="1" highlightClick="0" endSnd="0"/>
                </a:rPr>
                <a:t>http://www.pythontutor.com/java.html</a:t>
              </a:r>
              <a:r>
                <a:rPr sz="3000"/>
                <a:t> </a:t>
              </a:r>
            </a:p>
          </p:txBody>
        </p:sp>
        <p:sp>
          <p:nvSpPr>
            <p:cNvPr id="777" name="Shape 777"/>
            <p:cNvSpPr/>
            <p:nvPr/>
          </p:nvSpPr>
          <p:spPr>
            <a:xfrm>
              <a:off x="0" y="43422"/>
              <a:ext cx="1669050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Verktyg:</a:t>
              </a:r>
            </a:p>
          </p:txBody>
        </p:sp>
      </p:grpSp>
    </p:spTree>
  </p:cSld>
  <p:clrMapOvr>
    <a:masterClrMapping/>
  </p:clrMapOvr>
  <p:transition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Shape 78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Förenkla...</a:t>
            </a:r>
          </a:p>
        </p:txBody>
      </p:sp>
      <p:sp>
        <p:nvSpPr>
          <p:cNvPr id="781" name="Shape 781"/>
          <p:cNvSpPr/>
          <p:nvPr/>
        </p:nvSpPr>
        <p:spPr>
          <a:xfrm>
            <a:off x="5581111" y="2558022"/>
            <a:ext cx="9562276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(year%4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(year%400 == 0)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82" name="Shape 782"/>
          <p:cNvSpPr/>
          <p:nvPr/>
        </p:nvSpPr>
        <p:spPr>
          <a:xfrm>
            <a:off x="755111" y="2558022"/>
            <a:ext cx="4487369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(year%4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if (year%400 == 0) {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return false;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81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Shape 78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Förenkla...</a:t>
            </a:r>
          </a:p>
        </p:txBody>
      </p:sp>
      <p:sp>
        <p:nvSpPr>
          <p:cNvPr id="785" name="Shape 785"/>
          <p:cNvSpPr/>
          <p:nvPr/>
        </p:nvSpPr>
        <p:spPr>
          <a:xfrm>
            <a:off x="1136111" y="2558022"/>
            <a:ext cx="9562276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(year%4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if (year%100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(year%400 == 0)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return true;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86" name="Shape 786"/>
          <p:cNvSpPr/>
          <p:nvPr/>
        </p:nvSpPr>
        <p:spPr>
          <a:xfrm>
            <a:off x="6343111" y="2558022"/>
            <a:ext cx="9562276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(year%4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(year%100 != 0) ||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(year%400 == 0)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86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Shape 78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Förenkla...</a:t>
            </a:r>
          </a:p>
        </p:txBody>
      </p:sp>
      <p:sp>
        <p:nvSpPr>
          <p:cNvPr id="789" name="Shape 789"/>
          <p:cNvSpPr/>
          <p:nvPr/>
        </p:nvSpPr>
        <p:spPr>
          <a:xfrm>
            <a:off x="1136111" y="2558022"/>
            <a:ext cx="9562276" cy="520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(year%4 == 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(year%100 != 0) ||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(year%400 == 0)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false;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90" name="Shape 790"/>
          <p:cNvSpPr/>
          <p:nvPr/>
        </p:nvSpPr>
        <p:spPr>
          <a:xfrm>
            <a:off x="6851111" y="2558022"/>
            <a:ext cx="9562276" cy="336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return (year%4 == 0) &amp;&amp;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((year%100 != 0) ||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 (year%400 == 0))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91" name="Shape 791"/>
          <p:cNvSpPr/>
          <p:nvPr/>
        </p:nvSpPr>
        <p:spPr>
          <a:xfrm>
            <a:off x="9526577" y="7015722"/>
            <a:ext cx="7656728" cy="214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OBS:</a:t>
            </a:r>
            <a:endParaRPr sz="2800">
              <a:solidFill>
                <a:srgbClr val="C82506"/>
              </a:solidFill>
              <a:latin typeface="Gill Sans SemiBold"/>
              <a:ea typeface="Gill Sans SemiBold"/>
              <a:cs typeface="Gill Sans SemiBold"/>
              <a:sym typeface="Gill Sans SemiBold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Logiska uttryck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evalueras med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"lat" evaluering.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(lazy evaluation)</a:t>
            </a:r>
          </a:p>
        </p:txBody>
      </p:sp>
      <p:sp>
        <p:nvSpPr>
          <p:cNvPr id="792" name="Shape 792"/>
          <p:cNvSpPr/>
          <p:nvPr/>
        </p:nvSpPr>
        <p:spPr>
          <a:xfrm>
            <a:off x="6097577" y="7015722"/>
            <a:ext cx="7656728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OBS:</a:t>
            </a:r>
            <a:endParaRPr sz="2800">
              <a:solidFill>
                <a:srgbClr val="C82506"/>
              </a:solidFill>
              <a:latin typeface="Gill Sans SemiBold"/>
              <a:ea typeface="Gill Sans SemiBold"/>
              <a:cs typeface="Gill Sans SemiBold"/>
              <a:sym typeface="Gill Sans SemiBold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Förenkla försiktigt!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Gör inte koden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svårläst eller fel.</a:t>
            </a: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1" grpId="3"/>
      <p:bldP build="whole" bldLvl="1" animBg="1" rev="0" advAuto="0" spid="790" grpId="1"/>
      <p:bldP build="whole" bldLvl="1" animBg="1" rev="0" advAuto="0" spid="792" grpId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switch/case satsen: selection/val</a:t>
            </a:r>
          </a:p>
        </p:txBody>
      </p:sp>
      <p:pic>
        <p:nvPicPr>
          <p:cNvPr id="79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9495" y="3039059"/>
            <a:ext cx="6517333" cy="4766428"/>
          </a:xfrm>
          <a:prstGeom prst="rect">
            <a:avLst/>
          </a:prstGeom>
          <a:ln w="12700">
            <a:miter lim="400000"/>
          </a:ln>
        </p:spPr>
      </p:pic>
      <p:sp>
        <p:nvSpPr>
          <p:cNvPr id="796" name="Shape 796"/>
          <p:cNvSpPr/>
          <p:nvPr/>
        </p:nvSpPr>
        <p:spPr>
          <a:xfrm>
            <a:off x="434925" y="2389479"/>
            <a:ext cx="106055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22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b="0" sz="1800"/>
            </a:pPr>
            <a:r>
              <a:rPr b="1" sz="2200"/>
              <a:t>Syntax</a:t>
            </a:r>
          </a:p>
        </p:txBody>
      </p:sp>
      <p:grpSp>
        <p:nvGrpSpPr>
          <p:cNvPr id="799" name="Group 799"/>
          <p:cNvGrpSpPr/>
          <p:nvPr/>
        </p:nvGrpSpPr>
        <p:grpSpPr>
          <a:xfrm>
            <a:off x="6393141" y="4205579"/>
            <a:ext cx="6090867" cy="4490985"/>
            <a:chOff x="0" y="0"/>
            <a:chExt cx="6090866" cy="4490983"/>
          </a:xfrm>
        </p:grpSpPr>
        <p:pic>
          <p:nvPicPr>
            <p:cNvPr id="797" name="pasted-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5354" y="619928"/>
              <a:ext cx="6055513" cy="38710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98" name="Shape 798"/>
            <p:cNvSpPr/>
            <p:nvPr/>
          </p:nvSpPr>
          <p:spPr>
            <a:xfrm>
              <a:off x="0" y="0"/>
              <a:ext cx="1209117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2200">
                  <a:latin typeface="Comic Sans MS"/>
                  <a:ea typeface="Comic Sans MS"/>
                  <a:cs typeface="Comic Sans MS"/>
                  <a:sym typeface="Comic Sans MS"/>
                </a:defRPr>
              </a:lvl1pPr>
            </a:lstStyle>
            <a:p>
              <a:pPr lvl="0">
                <a:defRPr b="0" sz="1800"/>
              </a:pPr>
              <a:r>
                <a:rPr b="1" sz="2200"/>
                <a:t>Exempel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9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Shape 801"/>
          <p:cNvSpPr/>
          <p:nvPr/>
        </p:nvSpPr>
        <p:spPr>
          <a:xfrm>
            <a:off x="746644" y="2198189"/>
            <a:ext cx="10946907" cy="667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// Precon: 1 &lt;= month &lt;= 12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// Postcon: returns the number of days in the month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public static int daysInMonth(int year, int month)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(month)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1: case 3: case 5: case 7: case 8: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10: case 12: return 31;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// return =&gt; no break needed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4: case 6: case 9: case 11: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28;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// end switch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}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// end daysInMonth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02" name="Shape 80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switch exempel</a:t>
            </a:r>
          </a:p>
        </p:txBody>
      </p:sp>
    </p:spTree>
  </p:cSld>
  <p:clrMapOvr>
    <a:masterClrMapping/>
  </p:clrMapOvr>
  <p:transition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Shape 80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05" name="Shape 805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(month)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1: case 3: case 5: case 7: case 8: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10: case 12: return 31;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4: case 6: case 9: case 11: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12" name="Group 812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06" name="Shape 806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07" name="Shape 807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8" name="Shape 808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09" name="Shape 809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10" name="Shape 810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11" name="Shape 811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  <p:sp>
        <p:nvSpPr>
          <p:cNvPr id="813" name="Shape 813"/>
          <p:cNvSpPr/>
          <p:nvPr/>
        </p:nvSpPr>
        <p:spPr>
          <a:xfrm>
            <a:off x="3439782" y="1833179"/>
            <a:ext cx="7017545" cy="1281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12" y="0"/>
                </a:moveTo>
                <a:cubicBezTo>
                  <a:pt x="1464" y="0"/>
                  <a:pt x="1344" y="660"/>
                  <a:pt x="1344" y="1471"/>
                </a:cubicBezTo>
                <a:lnTo>
                  <a:pt x="1344" y="12880"/>
                </a:lnTo>
                <a:lnTo>
                  <a:pt x="0" y="21600"/>
                </a:lnTo>
                <a:lnTo>
                  <a:pt x="1979" y="16043"/>
                </a:lnTo>
                <a:lnTo>
                  <a:pt x="21331" y="16043"/>
                </a:lnTo>
                <a:cubicBezTo>
                  <a:pt x="21479" y="16043"/>
                  <a:pt x="21600" y="15389"/>
                  <a:pt x="21600" y="14578"/>
                </a:cubicBezTo>
                <a:lnTo>
                  <a:pt x="21600" y="1471"/>
                </a:lnTo>
                <a:cubicBezTo>
                  <a:pt x="21600" y="660"/>
                  <a:pt x="21479" y="0"/>
                  <a:pt x="21331" y="0"/>
                </a:cubicBezTo>
                <a:lnTo>
                  <a:pt x="161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Vi börjar med att räkna uttrycket som bestämmer vad vi kommer att radera.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2" grpId="2"/>
      <p:bldP build="whole" bldLvl="1" animBg="1" rev="0" advAuto="0" spid="8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101" name="Shape 101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thisMonth;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thisYear = 1987;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102" name="Shape 102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103" name="Shape 103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104" name="Shape 104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105" name="Shape 105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106" name="Shape 106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sp>
        <p:nvSpPr>
          <p:cNvPr id="107" name="Shape 107"/>
          <p:cNvSpPr/>
          <p:nvPr/>
        </p:nvSpPr>
        <p:spPr>
          <a:xfrm>
            <a:off x="1319839" y="3912623"/>
            <a:ext cx="3973513" cy="1456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75" y="0"/>
                </a:moveTo>
                <a:cubicBezTo>
                  <a:pt x="213" y="0"/>
                  <a:pt x="0" y="581"/>
                  <a:pt x="0" y="1295"/>
                </a:cubicBezTo>
                <a:lnTo>
                  <a:pt x="0" y="12783"/>
                </a:lnTo>
                <a:cubicBezTo>
                  <a:pt x="0" y="13497"/>
                  <a:pt x="213" y="14072"/>
                  <a:pt x="475" y="14072"/>
                </a:cubicBezTo>
                <a:lnTo>
                  <a:pt x="2330" y="14072"/>
                </a:lnTo>
                <a:lnTo>
                  <a:pt x="2813" y="21600"/>
                </a:lnTo>
                <a:lnTo>
                  <a:pt x="3297" y="14072"/>
                </a:lnTo>
                <a:lnTo>
                  <a:pt x="21125" y="14072"/>
                </a:lnTo>
                <a:cubicBezTo>
                  <a:pt x="21387" y="14072"/>
                  <a:pt x="21600" y="13497"/>
                  <a:pt x="21600" y="12783"/>
                </a:cubicBezTo>
                <a:lnTo>
                  <a:pt x="21600" y="1295"/>
                </a:lnTo>
                <a:cubicBezTo>
                  <a:pt x="21600" y="581"/>
                  <a:pt x="21387" y="0"/>
                  <a:pt x="21125" y="0"/>
                </a:cubicBezTo>
                <a:lnTo>
                  <a:pt x="475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nu har deklarationen körts då raderar vi den</a:t>
            </a:r>
          </a:p>
        </p:txBody>
      </p:sp>
      <p:grpSp>
        <p:nvGrpSpPr>
          <p:cNvPr id="112" name="Group 112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108" name="Shape 108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9" name="Shape 109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110" name="Shape 110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11" name="Shape 111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7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Shape 81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16" name="Shape 816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month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1: case 3: case 5: case 7: case 8: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10: case 12: return 31;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4: case 6: case 9: case 11: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23" name="Group 823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17" name="Shape 817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18" name="Shape 818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9" name="Shape 819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20" name="Shape 820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21" name="Shape 821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22" name="Shape 822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  <p:sp>
        <p:nvSpPr>
          <p:cNvPr id="824" name="Shape 824"/>
          <p:cNvSpPr/>
          <p:nvPr/>
        </p:nvSpPr>
        <p:spPr>
          <a:xfrm>
            <a:off x="3439782" y="1833179"/>
            <a:ext cx="7017545" cy="1281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12" y="0"/>
                </a:moveTo>
                <a:cubicBezTo>
                  <a:pt x="1464" y="0"/>
                  <a:pt x="1344" y="660"/>
                  <a:pt x="1344" y="1471"/>
                </a:cubicBezTo>
                <a:lnTo>
                  <a:pt x="1344" y="12880"/>
                </a:lnTo>
                <a:lnTo>
                  <a:pt x="0" y="21600"/>
                </a:lnTo>
                <a:lnTo>
                  <a:pt x="1979" y="16043"/>
                </a:lnTo>
                <a:lnTo>
                  <a:pt x="21331" y="16043"/>
                </a:lnTo>
                <a:cubicBezTo>
                  <a:pt x="21479" y="16043"/>
                  <a:pt x="21600" y="15389"/>
                  <a:pt x="21600" y="14578"/>
                </a:cubicBezTo>
                <a:lnTo>
                  <a:pt x="21600" y="1471"/>
                </a:lnTo>
                <a:cubicBezTo>
                  <a:pt x="21600" y="660"/>
                  <a:pt x="21479" y="0"/>
                  <a:pt x="21331" y="0"/>
                </a:cubicBezTo>
                <a:lnTo>
                  <a:pt x="161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Vi börjar med att räkna uttrycket som bestämmer vad vi kommer att radera. </a:t>
            </a:r>
          </a:p>
        </p:txBody>
      </p:sp>
    </p:spTree>
  </p:cSld>
  <p:clrMapOvr>
    <a:masterClrMapping/>
  </p:clrMapOvr>
  <p:transition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27" name="Shape 827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1: case 3: case 5: case 7: case 8: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10: case 12: return 31;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4: case 6: case 9: case 11: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34" name="Group 834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28" name="Shape 828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29" name="Shape 829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30" name="Shape 830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31" name="Shape 831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32" name="Shape 832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33" name="Shape 833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  <p:sp>
        <p:nvSpPr>
          <p:cNvPr id="835" name="Shape 835"/>
          <p:cNvSpPr/>
          <p:nvPr/>
        </p:nvSpPr>
        <p:spPr>
          <a:xfrm>
            <a:off x="3439782" y="1833179"/>
            <a:ext cx="7017545" cy="1281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12" y="0"/>
                </a:moveTo>
                <a:cubicBezTo>
                  <a:pt x="1464" y="0"/>
                  <a:pt x="1344" y="660"/>
                  <a:pt x="1344" y="1471"/>
                </a:cubicBezTo>
                <a:lnTo>
                  <a:pt x="1344" y="12880"/>
                </a:lnTo>
                <a:lnTo>
                  <a:pt x="0" y="21600"/>
                </a:lnTo>
                <a:lnTo>
                  <a:pt x="1979" y="16043"/>
                </a:lnTo>
                <a:lnTo>
                  <a:pt x="21331" y="16043"/>
                </a:lnTo>
                <a:cubicBezTo>
                  <a:pt x="21479" y="16043"/>
                  <a:pt x="21600" y="15389"/>
                  <a:pt x="21600" y="14578"/>
                </a:cubicBezTo>
                <a:lnTo>
                  <a:pt x="21600" y="1471"/>
                </a:lnTo>
                <a:cubicBezTo>
                  <a:pt x="21600" y="660"/>
                  <a:pt x="21479" y="0"/>
                  <a:pt x="21331" y="0"/>
                </a:cubicBezTo>
                <a:lnTo>
                  <a:pt x="161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Vi börjar med att räkna uttrycket som bestämmer vad vi kommer att radera. </a:t>
            </a:r>
          </a:p>
        </p:txBody>
      </p:sp>
    </p:spTree>
  </p:cSld>
  <p:clrMapOvr>
    <a:masterClrMapping/>
  </p:clrMapOvr>
  <p:transition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Shape 83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38" name="Shape 838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1: case 3: case 5: case 7: case 8: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10: case 12: return 31;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4: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case 6: case 9: case 11: return 30;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45" name="Group 845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39" name="Shape 839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40" name="Shape 840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41" name="Shape 841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42" name="Shape 842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43" name="Shape 843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44" name="Shape 844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</p:spTree>
  </p:cSld>
  <p:clrMapOvr>
    <a:masterClrMapping/>
  </p:clrMapOvr>
  <p:transition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Shape 84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48" name="Shape 848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case 6: case 9: case 11: return 30;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55" name="Group 855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49" name="Shape 849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50" name="Shape 850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51" name="Shape 851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52" name="Shape 852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53" name="Shape 853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54" name="Shape 854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</p:spTree>
  </p:cSld>
  <p:clrMapOvr>
    <a:masterClrMapping/>
  </p:clrMapOvr>
  <p:transition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Shape 85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58" name="Shape 858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case 6: case 9: case 11: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65" name="Group 865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59" name="Shape 859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60" name="Shape 860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61" name="Shape 861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62" name="Shape 862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63" name="Shape 863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64" name="Shape 864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</p:spTree>
  </p:cSld>
  <p:clrMapOvr>
    <a:masterClrMapping/>
  </p:clrMapOvr>
  <p:transition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Shape 86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68" name="Shape 868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case 6: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case 9: case 11: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75" name="Group 875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69" name="Shape 869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70" name="Shape 870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71" name="Shape 871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72" name="Shape 872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73" name="Shape 873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74" name="Shape 874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</p:spTree>
  </p:cSld>
  <p:clrMapOvr>
    <a:masterClrMapping/>
  </p:clrMapOvr>
  <p:transition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78" name="Shape 878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case 6: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rPr>
              <a:t>case 9: case 11: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85" name="Group 885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79" name="Shape 879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80" name="Shape 880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81" name="Shape 881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82" name="Shape 882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83" name="Shape 883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84" name="Shape 884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  <p:sp>
        <p:nvSpPr>
          <p:cNvPr id="886" name="Shape 886"/>
          <p:cNvSpPr/>
          <p:nvPr/>
        </p:nvSpPr>
        <p:spPr>
          <a:xfrm>
            <a:off x="5200849" y="3121303"/>
            <a:ext cx="7017544" cy="97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12" y="0"/>
                </a:moveTo>
                <a:cubicBezTo>
                  <a:pt x="1464" y="0"/>
                  <a:pt x="1344" y="867"/>
                  <a:pt x="1344" y="1932"/>
                </a:cubicBezTo>
                <a:lnTo>
                  <a:pt x="1344" y="10146"/>
                </a:lnTo>
                <a:lnTo>
                  <a:pt x="0" y="21600"/>
                </a:lnTo>
                <a:lnTo>
                  <a:pt x="1979" y="14300"/>
                </a:lnTo>
                <a:lnTo>
                  <a:pt x="21331" y="14300"/>
                </a:lnTo>
                <a:cubicBezTo>
                  <a:pt x="21479" y="14300"/>
                  <a:pt x="21600" y="13442"/>
                  <a:pt x="21600" y="12377"/>
                </a:cubicBezTo>
                <a:lnTo>
                  <a:pt x="21600" y="1932"/>
                </a:lnTo>
                <a:cubicBezTo>
                  <a:pt x="21600" y="867"/>
                  <a:pt x="21479" y="0"/>
                  <a:pt x="21331" y="0"/>
                </a:cubicBezTo>
                <a:lnTo>
                  <a:pt x="161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case 9 och 11 är bara namn, de skippar vi</a:t>
            </a:r>
          </a:p>
        </p:txBody>
      </p:sp>
      <p:sp>
        <p:nvSpPr>
          <p:cNvPr id="887" name="Shape 887"/>
          <p:cNvSpPr/>
          <p:nvPr/>
        </p:nvSpPr>
        <p:spPr>
          <a:xfrm>
            <a:off x="5637411" y="3121303"/>
            <a:ext cx="6580982" cy="10068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87" y="0"/>
                </a:moveTo>
                <a:cubicBezTo>
                  <a:pt x="129" y="0"/>
                  <a:pt x="0" y="840"/>
                  <a:pt x="0" y="1873"/>
                </a:cubicBezTo>
                <a:lnTo>
                  <a:pt x="0" y="11996"/>
                </a:lnTo>
                <a:cubicBezTo>
                  <a:pt x="0" y="13029"/>
                  <a:pt x="129" y="13861"/>
                  <a:pt x="287" y="13861"/>
                </a:cubicBezTo>
                <a:lnTo>
                  <a:pt x="2317" y="13861"/>
                </a:lnTo>
                <a:lnTo>
                  <a:pt x="2700" y="21600"/>
                </a:lnTo>
                <a:lnTo>
                  <a:pt x="3083" y="13861"/>
                </a:lnTo>
                <a:lnTo>
                  <a:pt x="21313" y="13861"/>
                </a:lnTo>
                <a:cubicBezTo>
                  <a:pt x="21471" y="13861"/>
                  <a:pt x="21600" y="13029"/>
                  <a:pt x="21600" y="11996"/>
                </a:cubicBezTo>
                <a:lnTo>
                  <a:pt x="21600" y="1873"/>
                </a:lnTo>
                <a:cubicBezTo>
                  <a:pt x="21600" y="840"/>
                  <a:pt x="21471" y="0"/>
                  <a:pt x="21313" y="0"/>
                </a:cubicBezTo>
                <a:lnTo>
                  <a:pt x="287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case 9 och 11 är bara namn, de skippar vi</a:t>
            </a:r>
          </a:p>
        </p:txBody>
      </p:sp>
    </p:spTree>
  </p:cSld>
  <p:clrMapOvr>
    <a:masterClrMapping/>
  </p:clrMapOvr>
  <p:transition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Shape 88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890" name="Shape 890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case 6: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      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97" name="Group 897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891" name="Shape 891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892" name="Shape 892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93" name="Shape 893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894" name="Shape 894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895" name="Shape 895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896" name="Shape 896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</p:spTree>
  </p:cSld>
  <p:clrMapOvr>
    <a:masterClrMapping/>
  </p:clrMapOvr>
  <p:transition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Shape 89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900" name="Shape 900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switch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6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case 6: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case 2: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if (isLeapYear(year))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return 29;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} else { return 28;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default: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return -1;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907" name="Group 907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901" name="Shape 901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902" name="Shape 902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03" name="Shape 903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904" name="Shape 904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905" name="Shape 905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906" name="Shape 906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</p:spTree>
  </p:cSld>
  <p:clrMapOvr>
    <a:masterClrMapping/>
  </p:clrMapOvr>
  <p:transition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Shape 90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Evaluering/beräkning av switch</a:t>
            </a:r>
          </a:p>
        </p:txBody>
      </p:sp>
      <p:sp>
        <p:nvSpPr>
          <p:cNvPr id="910" name="Shape 910"/>
          <p:cNvSpPr/>
          <p:nvPr/>
        </p:nvSpPr>
        <p:spPr>
          <a:xfrm>
            <a:off x="1148097" y="3108996"/>
            <a:ext cx="8493324" cy="446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                            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30;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917" name="Group 917"/>
          <p:cNvGrpSpPr/>
          <p:nvPr/>
        </p:nvGrpSpPr>
        <p:grpSpPr>
          <a:xfrm>
            <a:off x="7545377" y="6012422"/>
            <a:ext cx="9090045" cy="3005668"/>
            <a:chOff x="0" y="0"/>
            <a:chExt cx="9090044" cy="3005666"/>
          </a:xfrm>
        </p:grpSpPr>
        <p:sp>
          <p:nvSpPr>
            <p:cNvPr id="911" name="Shape 911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Anta att minnet är:</a:t>
              </a:r>
            </a:p>
          </p:txBody>
        </p:sp>
        <p:sp>
          <p:nvSpPr>
            <p:cNvPr id="912" name="Shape 912"/>
            <p:cNvSpPr/>
            <p:nvPr/>
          </p:nvSpPr>
          <p:spPr>
            <a:xfrm>
              <a:off x="1738322" y="1772677"/>
              <a:ext cx="787864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13" name="Shape 913"/>
            <p:cNvSpPr/>
            <p:nvPr/>
          </p:nvSpPr>
          <p:spPr>
            <a:xfrm>
              <a:off x="295605" y="2497666"/>
              <a:ext cx="3079569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month</a:t>
              </a:r>
            </a:p>
          </p:txBody>
        </p:sp>
        <p:sp>
          <p:nvSpPr>
            <p:cNvPr id="914" name="Shape 914"/>
            <p:cNvSpPr/>
            <p:nvPr/>
          </p:nvSpPr>
          <p:spPr>
            <a:xfrm>
              <a:off x="251287" y="20777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915" name="Shape 915"/>
            <p:cNvSpPr/>
            <p:nvPr/>
          </p:nvSpPr>
          <p:spPr>
            <a:xfrm>
              <a:off x="368896" y="757766"/>
              <a:ext cx="3230645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variabel, dvs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en minnesplats</a:t>
              </a:r>
            </a:p>
          </p:txBody>
        </p:sp>
        <p:sp>
          <p:nvSpPr>
            <p:cNvPr id="916" name="Shape 916"/>
            <p:cNvSpPr/>
            <p:nvPr/>
          </p:nvSpPr>
          <p:spPr>
            <a:xfrm>
              <a:off x="1813387" y="1836494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 6</a:t>
              </a:r>
            </a:p>
          </p:txBody>
        </p:sp>
      </p:grpSp>
      <p:sp>
        <p:nvSpPr>
          <p:cNvPr id="918" name="Shape 918"/>
          <p:cNvSpPr/>
          <p:nvPr/>
        </p:nvSpPr>
        <p:spPr>
          <a:xfrm>
            <a:off x="5595078" y="3121303"/>
            <a:ext cx="5608638" cy="10068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36" y="0"/>
                </a:moveTo>
                <a:cubicBezTo>
                  <a:pt x="151" y="0"/>
                  <a:pt x="0" y="840"/>
                  <a:pt x="0" y="1873"/>
                </a:cubicBezTo>
                <a:lnTo>
                  <a:pt x="0" y="11996"/>
                </a:lnTo>
                <a:cubicBezTo>
                  <a:pt x="0" y="13029"/>
                  <a:pt x="151" y="13861"/>
                  <a:pt x="336" y="13861"/>
                </a:cubicBezTo>
                <a:lnTo>
                  <a:pt x="9761" y="13861"/>
                </a:lnTo>
                <a:lnTo>
                  <a:pt x="10210" y="21600"/>
                </a:lnTo>
                <a:lnTo>
                  <a:pt x="10661" y="13861"/>
                </a:lnTo>
                <a:lnTo>
                  <a:pt x="21264" y="13861"/>
                </a:lnTo>
                <a:cubicBezTo>
                  <a:pt x="21449" y="13861"/>
                  <a:pt x="21600" y="13029"/>
                  <a:pt x="21600" y="11996"/>
                </a:cubicBezTo>
                <a:lnTo>
                  <a:pt x="21600" y="1873"/>
                </a:lnTo>
                <a:cubicBezTo>
                  <a:pt x="21600" y="840"/>
                  <a:pt x="21449" y="0"/>
                  <a:pt x="21264" y="0"/>
                </a:cubicBezTo>
                <a:lnTo>
                  <a:pt x="33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resultatet är att metoden returnerar 30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115" name="Shape 115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thisYear = 1987;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116" name="Shape 116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117" name="Shape 117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118" name="Shape 118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119" name="Shape 119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120" name="Shape 120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125" name="Group 125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121" name="Shape 121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" name="Shape 122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123" name="Shape 123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24" name="Shape 124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128" name="Shape 128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thisYear = 1987;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129" name="Shape 129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130" name="Shape 130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131" name="Shape 131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132" name="Shape 132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133" name="Shape 133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138" name="Group 138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134" name="Shape 134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5" name="Shape 135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136" name="Shape 136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37" name="Shape 137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Deklarationer och tilldelningar</a:t>
            </a:r>
          </a:p>
        </p:txBody>
      </p:sp>
      <p:sp>
        <p:nvSpPr>
          <p:cNvPr id="141" name="Shape 141"/>
          <p:cNvSpPr/>
          <p:nvPr/>
        </p:nvSpPr>
        <p:spPr>
          <a:xfrm>
            <a:off x="1466311" y="5428222"/>
            <a:ext cx="5231113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thisYear = 1987;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nextYear = thisYear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nextYear = nextYear + 5;</a:t>
            </a:r>
          </a:p>
        </p:txBody>
      </p:sp>
      <p:sp>
        <p:nvSpPr>
          <p:cNvPr id="142" name="Shape 142"/>
          <p:cNvSpPr/>
          <p:nvPr/>
        </p:nvSpPr>
        <p:spPr>
          <a:xfrm>
            <a:off x="1449377" y="1948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viktigt att ni kan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hur kod körs.</a:t>
            </a:r>
          </a:p>
        </p:txBody>
      </p:sp>
      <p:sp>
        <p:nvSpPr>
          <p:cNvPr id="143" name="Shape 143"/>
          <p:cNvSpPr/>
          <p:nvPr/>
        </p:nvSpPr>
        <p:spPr>
          <a:xfrm>
            <a:off x="1449377" y="2456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simulera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papper,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 huvudet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)</a:t>
            </a:r>
          </a:p>
        </p:txBody>
      </p:sp>
      <p:sp>
        <p:nvSpPr>
          <p:cNvPr id="144" name="Shape 144"/>
          <p:cNvSpPr/>
          <p:nvPr/>
        </p:nvSpPr>
        <p:spPr>
          <a:xfrm>
            <a:off x="1407769" y="3345422"/>
            <a:ext cx="379765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Exempel:</a:t>
            </a:r>
          </a:p>
        </p:txBody>
      </p:sp>
      <p:sp>
        <p:nvSpPr>
          <p:cNvPr id="145" name="Shape 145"/>
          <p:cNvSpPr/>
          <p:nvPr/>
        </p:nvSpPr>
        <p:spPr>
          <a:xfrm>
            <a:off x="6656377" y="3345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 att minnet är:</a:t>
            </a:r>
          </a:p>
        </p:txBody>
      </p:sp>
      <p:sp>
        <p:nvSpPr>
          <p:cNvPr id="146" name="Shape 146"/>
          <p:cNvSpPr/>
          <p:nvPr/>
        </p:nvSpPr>
        <p:spPr>
          <a:xfrm>
            <a:off x="7025273" y="4103189"/>
            <a:ext cx="323064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variabeler, dvs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minnesplatser:</a:t>
            </a:r>
          </a:p>
        </p:txBody>
      </p:sp>
      <p:grpSp>
        <p:nvGrpSpPr>
          <p:cNvPr id="151" name="Group 151"/>
          <p:cNvGrpSpPr/>
          <p:nvPr/>
        </p:nvGrpSpPr>
        <p:grpSpPr>
          <a:xfrm>
            <a:off x="9491983" y="4610100"/>
            <a:ext cx="3549468" cy="1232990"/>
            <a:chOff x="0" y="0"/>
            <a:chExt cx="3549467" cy="1232989"/>
          </a:xfrm>
        </p:grpSpPr>
        <p:sp>
          <p:nvSpPr>
            <p:cNvPr id="147" name="Shape 147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8" name="Shape 148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thisMonth</a:t>
              </a:r>
            </a:p>
          </p:txBody>
        </p:sp>
        <p:sp>
          <p:nvSpPr>
            <p:cNvPr id="149" name="Shape 149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50" name="Shape 150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 </a:t>
              </a:r>
            </a:p>
          </p:txBody>
        </p:sp>
      </p:grpSp>
      <p:grpSp>
        <p:nvGrpSpPr>
          <p:cNvPr id="156" name="Group 156"/>
          <p:cNvGrpSpPr/>
          <p:nvPr/>
        </p:nvGrpSpPr>
        <p:grpSpPr>
          <a:xfrm>
            <a:off x="9491983" y="6261100"/>
            <a:ext cx="3549468" cy="1232990"/>
            <a:chOff x="0" y="0"/>
            <a:chExt cx="3549467" cy="1232989"/>
          </a:xfrm>
        </p:grpSpPr>
        <p:sp>
          <p:nvSpPr>
            <p:cNvPr id="152" name="Shape 152"/>
            <p:cNvSpPr/>
            <p:nvPr/>
          </p:nvSpPr>
          <p:spPr>
            <a:xfrm>
              <a:off x="1442716" y="0"/>
              <a:ext cx="98879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3" name="Shape 153"/>
            <p:cNvSpPr/>
            <p:nvPr/>
          </p:nvSpPr>
          <p:spPr>
            <a:xfrm>
              <a:off x="0" y="724989"/>
              <a:ext cx="3079568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thisYear</a:t>
              </a:r>
            </a:p>
          </p:txBody>
        </p:sp>
        <p:sp>
          <p:nvSpPr>
            <p:cNvPr id="154" name="Shape 154"/>
            <p:cNvSpPr/>
            <p:nvPr/>
          </p:nvSpPr>
          <p:spPr>
            <a:xfrm>
              <a:off x="44581" y="305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</a:t>
              </a:r>
            </a:p>
          </p:txBody>
        </p:sp>
        <p:sp>
          <p:nvSpPr>
            <p:cNvPr id="155" name="Shape 155"/>
            <p:cNvSpPr/>
            <p:nvPr/>
          </p:nvSpPr>
          <p:spPr>
            <a:xfrm>
              <a:off x="1517781" y="63816"/>
              <a:ext cx="83866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1987  </a:t>
              </a:r>
            </a:p>
          </p:txBody>
        </p:sp>
      </p:grpSp>
      <p:sp>
        <p:nvSpPr>
          <p:cNvPr id="157" name="Shape 157"/>
          <p:cNvSpPr/>
          <p:nvPr/>
        </p:nvSpPr>
        <p:spPr>
          <a:xfrm>
            <a:off x="4943572" y="7104821"/>
            <a:ext cx="4517629" cy="11433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8289" y="3674"/>
                </a:lnTo>
                <a:lnTo>
                  <a:pt x="417" y="3674"/>
                </a:lnTo>
                <a:cubicBezTo>
                  <a:pt x="187" y="3674"/>
                  <a:pt x="0" y="4414"/>
                  <a:pt x="0" y="5323"/>
                </a:cubicBezTo>
                <a:lnTo>
                  <a:pt x="0" y="19958"/>
                </a:lnTo>
                <a:cubicBezTo>
                  <a:pt x="0" y="20867"/>
                  <a:pt x="187" y="21600"/>
                  <a:pt x="417" y="21600"/>
                </a:cubicBezTo>
                <a:lnTo>
                  <a:pt x="18581" y="21600"/>
                </a:lnTo>
                <a:cubicBezTo>
                  <a:pt x="18811" y="21600"/>
                  <a:pt x="18998" y="20867"/>
                  <a:pt x="18998" y="19958"/>
                </a:cubicBezTo>
                <a:lnTo>
                  <a:pt x="18998" y="6523"/>
                </a:lnTo>
                <a:lnTo>
                  <a:pt x="216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en ny minnesplats skapas med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1987</a:t>
            </a:r>
            <a:r>
              <a:rPr sz="2400">
                <a:solidFill>
                  <a:srgbClr val="FFFFFF"/>
                </a:solidFill>
              </a:rPr>
              <a:t> som värde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1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