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t8XMeocLflc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se.chalmers.se/edu/course/TDA545/2014-ex-tenta-1.pdf" TargetMode="External"/><Relationship Id="rId3" Type="http://schemas.openxmlformats.org/officeDocument/2006/relationships/hyperlink" Target="http://www.cse.chalmers.se/edu/course/TDA545/2014-ex-tenta-2.pdf" TargetMode="External"/><Relationship Id="rId4" Type="http://schemas.openxmlformats.org/officeDocument/2006/relationships/hyperlink" Target="http://www.cse.chalmers.se/edu/course/TDA545/2014-tenta.pdf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thenewatlantis.com/publications/the-myth-of-multitasking" TargetMode="External"/><Relationship Id="rId3" Type="http://schemas.openxmlformats.org/officeDocument/2006/relationships/hyperlink" Target="http://www.forbes.com/sites/douglasmerrill/2012/08/17/why-multitasking-doesnt-work/" TargetMode="External"/><Relationship Id="rId4" Type="http://schemas.openxmlformats.org/officeDocument/2006/relationships/hyperlink" Target="http://www.npr.org/templates/story/story.php?storyId=95256794" TargetMode="External"/><Relationship Id="rId5" Type="http://schemas.openxmlformats.org/officeDocument/2006/relationships/hyperlink" Target="http://psychology.about.com/od/cognitivepsychology/a/costs-of-multitasking.htm" TargetMode="External"/><Relationship Id="rId6" Type="http://schemas.openxmlformats.org/officeDocument/2006/relationships/hyperlink" Target="http://www.psychologytoday.com/blog/brain-wise/201209/the-true-cost-multi-tasking" TargetMode="External"/><Relationship Id="rId7" Type="http://schemas.openxmlformats.org/officeDocument/2006/relationships/hyperlink" Target="http://brainrules.blogspot.se/2008/03/brain-cannot-multitask_16.htm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0975190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16: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5800">
                <a:latin typeface="Gill Sans SemiBold"/>
                <a:ea typeface="Gill Sans SemiBold"/>
                <a:cs typeface="Gill Sans SemiBold"/>
                <a:sym typeface="Gill Sans SemiBold"/>
              </a:rPr>
              <a:t>Tentan, att förbereda sig…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Ett par dagar innan tentan…</a:t>
            </a:r>
          </a:p>
        </p:txBody>
      </p:sp>
      <p:sp>
        <p:nvSpPr>
          <p:cNvPr id="119" name="Shape 119"/>
          <p:cNvSpPr/>
          <p:nvPr/>
        </p:nvSpPr>
        <p:spPr>
          <a:xfrm>
            <a:off x="1360477" y="2566488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Reservera en dag (och en gammal tenta) för en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övnings tenta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20" name="Shape 120"/>
          <p:cNvSpPr/>
          <p:nvPr/>
        </p:nvSpPr>
        <p:spPr>
          <a:xfrm>
            <a:off x="1360477" y="3455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Sitt i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fyra timmar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skriva svar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på frågorna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på papper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21" name="Shape 121"/>
          <p:cNvSpPr/>
          <p:nvPr/>
        </p:nvSpPr>
        <p:spPr>
          <a:xfrm>
            <a:off x="1614477" y="3963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85F"/>
                </a:solidFill>
              </a:rPr>
              <a:t>(Precis som på tentan…)</a:t>
            </a:r>
          </a:p>
        </p:txBody>
      </p:sp>
      <p:sp>
        <p:nvSpPr>
          <p:cNvPr id="122" name="Shape 122"/>
          <p:cNvSpPr/>
          <p:nvPr/>
        </p:nvSpPr>
        <p:spPr>
          <a:xfrm>
            <a:off x="1614477" y="4471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85F"/>
                </a:solidFill>
              </a:rPr>
              <a:t>(Absolut inga telefoner, ingen laptop, inget prat med vänner, mm.)</a:t>
            </a:r>
          </a:p>
        </p:txBody>
      </p:sp>
      <p:sp>
        <p:nvSpPr>
          <p:cNvPr id="123" name="Shape 123"/>
          <p:cNvSpPr/>
          <p:nvPr/>
        </p:nvSpPr>
        <p:spPr>
          <a:xfrm>
            <a:off x="1360477" y="5995489"/>
            <a:ext cx="107664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Ta en paus!</a:t>
            </a:r>
          </a:p>
        </p:txBody>
      </p:sp>
      <p:sp>
        <p:nvSpPr>
          <p:cNvPr id="124" name="Shape 124"/>
          <p:cNvSpPr/>
          <p:nvPr/>
        </p:nvSpPr>
        <p:spPr>
          <a:xfrm>
            <a:off x="1338088" y="7035799"/>
            <a:ext cx="993705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Läs sedan igenom dina svar.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Hur gick det?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Hur många poäng tror du?</a:t>
            </a:r>
          </a:p>
        </p:txBody>
      </p:sp>
      <p:sp>
        <p:nvSpPr>
          <p:cNvPr id="125" name="Shape 125"/>
          <p:cNvSpPr/>
          <p:nvPr/>
        </p:nvSpPr>
        <p:spPr>
          <a:xfrm>
            <a:off x="5338588" y="7543799"/>
            <a:ext cx="442126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Vad behöver du kunna bättre?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4"/>
      <p:bldP build="whole" bldLvl="1" animBg="1" rev="0" advAuto="0" spid="123" grpId="5"/>
      <p:bldP build="whole" bldLvl="1" animBg="1" rev="0" advAuto="0" spid="125" grpId="7"/>
      <p:bldP build="whole" bldLvl="1" animBg="1" rev="0" advAuto="0" spid="124" grpId="6"/>
      <p:bldP build="whole" bldLvl="1" animBg="1" rev="0" advAuto="0" spid="120" grpId="2"/>
      <p:bldP build="whole" bldLvl="1" animBg="1" rev="0" advAuto="0" spid="121" grpId="3"/>
      <p:bldP build="whole" bldLvl="1" animBg="1" rev="0" advAuto="0" spid="1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Dagen innan tentan</a:t>
            </a:r>
          </a:p>
        </p:txBody>
      </p:sp>
      <p:sp>
        <p:nvSpPr>
          <p:cNvPr id="128" name="Shape 128"/>
          <p:cNvSpPr/>
          <p:nvPr/>
        </p:nvSpPr>
        <p:spPr>
          <a:xfrm>
            <a:off x="1338088" y="7035799"/>
            <a:ext cx="993705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Läs sedan igenom dina svar.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Hur gick det?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Hur många poäng tror du?</a:t>
            </a:r>
          </a:p>
        </p:txBody>
      </p:sp>
      <p:sp>
        <p:nvSpPr>
          <p:cNvPr id="129" name="Shape 129"/>
          <p:cNvSpPr/>
          <p:nvPr/>
        </p:nvSpPr>
        <p:spPr>
          <a:xfrm>
            <a:off x="5338588" y="7543799"/>
            <a:ext cx="442126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Vad behöver du kunna bättre?</a:t>
            </a:r>
          </a:p>
        </p:txBody>
      </p:sp>
      <p:sp>
        <p:nvSpPr>
          <p:cNvPr id="130" name="Shape 130"/>
          <p:cNvSpPr/>
          <p:nvPr/>
        </p:nvSpPr>
        <p:spPr>
          <a:xfrm>
            <a:off x="5272546" y="6069531"/>
            <a:ext cx="5028010" cy="1551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0" y="0"/>
                </a:moveTo>
                <a:cubicBezTo>
                  <a:pt x="108" y="0"/>
                  <a:pt x="0" y="350"/>
                  <a:pt x="0" y="779"/>
                </a:cubicBezTo>
                <a:lnTo>
                  <a:pt x="0" y="8016"/>
                </a:lnTo>
                <a:cubicBezTo>
                  <a:pt x="0" y="8445"/>
                  <a:pt x="108" y="8795"/>
                  <a:pt x="240" y="8795"/>
                </a:cubicBezTo>
                <a:lnTo>
                  <a:pt x="15687" y="8795"/>
                </a:lnTo>
                <a:lnTo>
                  <a:pt x="16062" y="21600"/>
                </a:lnTo>
                <a:lnTo>
                  <a:pt x="16439" y="8795"/>
                </a:lnTo>
                <a:lnTo>
                  <a:pt x="21360" y="8795"/>
                </a:lnTo>
                <a:cubicBezTo>
                  <a:pt x="21492" y="8795"/>
                  <a:pt x="21600" y="8445"/>
                  <a:pt x="21600" y="8016"/>
                </a:cubicBezTo>
                <a:lnTo>
                  <a:pt x="21600" y="779"/>
                </a:lnTo>
                <a:cubicBezTo>
                  <a:pt x="21600" y="350"/>
                  <a:pt x="21492" y="0"/>
                  <a:pt x="21360" y="0"/>
                </a:cubicBezTo>
                <a:lnTo>
                  <a:pt x="24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Stärk dina svagaste områden.</a:t>
            </a:r>
          </a:p>
        </p:txBody>
      </p:sp>
      <p:sp>
        <p:nvSpPr>
          <p:cNvPr id="131" name="Shape 131"/>
          <p:cNvSpPr/>
          <p:nvPr/>
        </p:nvSpPr>
        <p:spPr>
          <a:xfrm>
            <a:off x="3792611" y="2708264"/>
            <a:ext cx="5028011" cy="63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691"/>
                </a:moveTo>
                <a:lnTo>
                  <a:pt x="0" y="1909"/>
                </a:lnTo>
                <a:cubicBezTo>
                  <a:pt x="0" y="855"/>
                  <a:pt x="107" y="0"/>
                  <a:pt x="240" y="0"/>
                </a:cubicBezTo>
                <a:lnTo>
                  <a:pt x="21360" y="0"/>
                </a:lnTo>
                <a:cubicBezTo>
                  <a:pt x="21493" y="0"/>
                  <a:pt x="21600" y="855"/>
                  <a:pt x="21600" y="1909"/>
                </a:cubicBezTo>
                <a:lnTo>
                  <a:pt x="21600" y="19691"/>
                </a:lnTo>
                <a:cubicBezTo>
                  <a:pt x="21600" y="20745"/>
                  <a:pt x="21493" y="21600"/>
                  <a:pt x="21360" y="21600"/>
                </a:cubicBezTo>
                <a:lnTo>
                  <a:pt x="240" y="21600"/>
                </a:lnTo>
                <a:cubicBezTo>
                  <a:pt x="107" y="21600"/>
                  <a:pt x="0" y="20745"/>
                  <a:pt x="0" y="19691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Gå igenom dina anteckningar.</a:t>
            </a:r>
          </a:p>
        </p:txBody>
      </p:sp>
      <p:sp>
        <p:nvSpPr>
          <p:cNvPr id="132" name="Shape 132"/>
          <p:cNvSpPr/>
          <p:nvPr/>
        </p:nvSpPr>
        <p:spPr>
          <a:xfrm>
            <a:off x="3792611" y="3597264"/>
            <a:ext cx="5028011" cy="63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691"/>
                </a:moveTo>
                <a:lnTo>
                  <a:pt x="0" y="1909"/>
                </a:lnTo>
                <a:cubicBezTo>
                  <a:pt x="0" y="855"/>
                  <a:pt x="107" y="0"/>
                  <a:pt x="240" y="0"/>
                </a:cubicBezTo>
                <a:lnTo>
                  <a:pt x="21360" y="0"/>
                </a:lnTo>
                <a:cubicBezTo>
                  <a:pt x="21493" y="0"/>
                  <a:pt x="21600" y="855"/>
                  <a:pt x="21600" y="1909"/>
                </a:cubicBezTo>
                <a:lnTo>
                  <a:pt x="21600" y="19691"/>
                </a:lnTo>
                <a:cubicBezTo>
                  <a:pt x="21600" y="20745"/>
                  <a:pt x="21493" y="21600"/>
                  <a:pt x="21360" y="21600"/>
                </a:cubicBezTo>
                <a:lnTo>
                  <a:pt x="240" y="21600"/>
                </a:lnTo>
                <a:cubicBezTo>
                  <a:pt x="107" y="21600"/>
                  <a:pt x="0" y="20745"/>
                  <a:pt x="0" y="19691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Kolla vad tycker du är viktigt.</a:t>
            </a:r>
          </a:p>
        </p:txBody>
      </p:sp>
      <p:sp>
        <p:nvSpPr>
          <p:cNvPr id="133" name="Shape 133"/>
          <p:cNvSpPr/>
          <p:nvPr/>
        </p:nvSpPr>
        <p:spPr>
          <a:xfrm>
            <a:off x="1451227" y="8448664"/>
            <a:ext cx="4421263" cy="63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691"/>
                </a:moveTo>
                <a:lnTo>
                  <a:pt x="0" y="1909"/>
                </a:lnTo>
                <a:cubicBezTo>
                  <a:pt x="0" y="855"/>
                  <a:pt x="122" y="0"/>
                  <a:pt x="273" y="0"/>
                </a:cubicBezTo>
                <a:lnTo>
                  <a:pt x="21327" y="0"/>
                </a:lnTo>
                <a:cubicBezTo>
                  <a:pt x="21478" y="0"/>
                  <a:pt x="21600" y="855"/>
                  <a:pt x="21600" y="1909"/>
                </a:cubicBezTo>
                <a:lnTo>
                  <a:pt x="21600" y="19691"/>
                </a:lnTo>
                <a:cubicBezTo>
                  <a:pt x="21600" y="20745"/>
                  <a:pt x="21478" y="21600"/>
                  <a:pt x="21327" y="21600"/>
                </a:cubicBezTo>
                <a:lnTo>
                  <a:pt x="273" y="21600"/>
                </a:lnTo>
                <a:cubicBezTo>
                  <a:pt x="122" y="21600"/>
                  <a:pt x="0" y="20745"/>
                  <a:pt x="0" y="19691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Packa innan du lägger dig.</a:t>
            </a:r>
          </a:p>
        </p:txBody>
      </p:sp>
      <p:sp>
        <p:nvSpPr>
          <p:cNvPr id="134" name="Shape 134"/>
          <p:cNvSpPr/>
          <p:nvPr/>
        </p:nvSpPr>
        <p:spPr>
          <a:xfrm>
            <a:off x="6051479" y="8448664"/>
            <a:ext cx="5593491" cy="631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691"/>
                </a:moveTo>
                <a:lnTo>
                  <a:pt x="0" y="1909"/>
                </a:lnTo>
                <a:cubicBezTo>
                  <a:pt x="0" y="855"/>
                  <a:pt x="97" y="0"/>
                  <a:pt x="216" y="0"/>
                </a:cubicBezTo>
                <a:lnTo>
                  <a:pt x="21384" y="0"/>
                </a:lnTo>
                <a:cubicBezTo>
                  <a:pt x="21503" y="0"/>
                  <a:pt x="21600" y="855"/>
                  <a:pt x="21600" y="1909"/>
                </a:cubicBezTo>
                <a:lnTo>
                  <a:pt x="21600" y="19691"/>
                </a:lnTo>
                <a:cubicBezTo>
                  <a:pt x="21600" y="20745"/>
                  <a:pt x="21503" y="21600"/>
                  <a:pt x="21384" y="21600"/>
                </a:cubicBezTo>
                <a:lnTo>
                  <a:pt x="216" y="21600"/>
                </a:lnTo>
                <a:cubicBezTo>
                  <a:pt x="97" y="21600"/>
                  <a:pt x="0" y="20745"/>
                  <a:pt x="0" y="19691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Sov en lång natt.</a:t>
            </a:r>
            <a:r>
              <a:rPr sz="2400">
                <a:solidFill>
                  <a:srgbClr val="FFFFFF"/>
                </a:solidFill>
              </a:rPr>
              <a:t> Sömn är viktigt!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33" grpId="4"/>
      <p:bldP build="whole" bldLvl="1" animBg="1" rev="0" advAuto="0" spid="132" grpId="3"/>
      <p:bldP build="whole" bldLvl="1" animBg="1" rev="0" advAuto="0" spid="134" grpId="5"/>
      <p:bldP build="whole" bldLvl="1" animBg="1" rev="0" advAuto="0" spid="13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På tentan</a:t>
            </a:r>
          </a:p>
        </p:txBody>
      </p:sp>
      <p:sp>
        <p:nvSpPr>
          <p:cNvPr id="137" name="Shape 137"/>
          <p:cNvSpPr/>
          <p:nvPr/>
        </p:nvSpPr>
        <p:spPr>
          <a:xfrm>
            <a:off x="1360477" y="2566488"/>
            <a:ext cx="107664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Tid: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endast 4 timmar.</a:t>
            </a:r>
          </a:p>
        </p:txBody>
      </p:sp>
      <p:sp>
        <p:nvSpPr>
          <p:cNvPr id="138" name="Shape 138"/>
          <p:cNvSpPr/>
          <p:nvPr/>
        </p:nvSpPr>
        <p:spPr>
          <a:xfrm>
            <a:off x="1360477" y="3328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Läs snabbt igenom alla frågor.</a:t>
            </a:r>
          </a:p>
        </p:txBody>
      </p:sp>
      <p:sp>
        <p:nvSpPr>
          <p:cNvPr id="139" name="Shape 139"/>
          <p:cNvSpPr/>
          <p:nvPr/>
        </p:nvSpPr>
        <p:spPr>
          <a:xfrm>
            <a:off x="1360477" y="4090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Bestäm ordningen, vilken svara först osv.</a:t>
            </a:r>
          </a:p>
        </p:txBody>
      </p:sp>
      <p:sp>
        <p:nvSpPr>
          <p:cNvPr id="140" name="Shape 140"/>
          <p:cNvSpPr/>
          <p:nvPr/>
        </p:nvSpPr>
        <p:spPr>
          <a:xfrm>
            <a:off x="1360477" y="4852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Svara på alla frågor,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försök skriva någonting på alla delar.</a:t>
            </a:r>
          </a:p>
        </p:txBody>
      </p:sp>
      <p:sp>
        <p:nvSpPr>
          <p:cNvPr id="141" name="Shape 141"/>
          <p:cNvSpPr/>
          <p:nvPr/>
        </p:nvSpPr>
        <p:spPr>
          <a:xfrm>
            <a:off x="5103212" y="5380729"/>
            <a:ext cx="5028011" cy="86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30" y="0"/>
                </a:moveTo>
                <a:lnTo>
                  <a:pt x="9953" y="5833"/>
                </a:lnTo>
                <a:lnTo>
                  <a:pt x="240" y="5833"/>
                </a:lnTo>
                <a:cubicBezTo>
                  <a:pt x="108" y="5833"/>
                  <a:pt x="0" y="6460"/>
                  <a:pt x="0" y="7230"/>
                </a:cubicBezTo>
                <a:lnTo>
                  <a:pt x="0" y="20204"/>
                </a:lnTo>
                <a:cubicBezTo>
                  <a:pt x="0" y="20973"/>
                  <a:pt x="108" y="21600"/>
                  <a:pt x="240" y="21600"/>
                </a:cubicBezTo>
                <a:lnTo>
                  <a:pt x="21360" y="21600"/>
                </a:lnTo>
                <a:cubicBezTo>
                  <a:pt x="21492" y="21600"/>
                  <a:pt x="21600" y="20973"/>
                  <a:pt x="21600" y="20204"/>
                </a:cubicBezTo>
                <a:lnTo>
                  <a:pt x="21600" y="7230"/>
                </a:lnTo>
                <a:cubicBezTo>
                  <a:pt x="21600" y="6460"/>
                  <a:pt x="21492" y="5833"/>
                  <a:pt x="21360" y="5833"/>
                </a:cubicBezTo>
                <a:lnTo>
                  <a:pt x="10705" y="5833"/>
                </a:lnTo>
                <a:lnTo>
                  <a:pt x="1033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Maximera dina chanser!</a:t>
            </a:r>
          </a:p>
        </p:txBody>
      </p:sp>
      <p:sp>
        <p:nvSpPr>
          <p:cNvPr id="142" name="Shape 142"/>
          <p:cNvSpPr/>
          <p:nvPr/>
        </p:nvSpPr>
        <p:spPr>
          <a:xfrm>
            <a:off x="1360477" y="6884489"/>
            <a:ext cx="107664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Viktigt: undvik att fastna.</a:t>
            </a:r>
          </a:p>
        </p:txBody>
      </p:sp>
      <p:sp>
        <p:nvSpPr>
          <p:cNvPr id="143" name="Shape 143"/>
          <p:cNvSpPr/>
          <p:nvPr/>
        </p:nvSpPr>
        <p:spPr>
          <a:xfrm>
            <a:off x="1741477" y="74813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Bestäm hur länge du tänker använda på denna fråga.</a:t>
            </a:r>
          </a:p>
        </p:txBody>
      </p:sp>
      <p:sp>
        <p:nvSpPr>
          <p:cNvPr id="144" name="Shape 144"/>
          <p:cNvSpPr/>
          <p:nvPr/>
        </p:nvSpPr>
        <p:spPr>
          <a:xfrm>
            <a:off x="1741477" y="79893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När tiden är slut för frågan,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börja med nästa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6"/>
      <p:bldP build="whole" bldLvl="1" animBg="1" rev="0" advAuto="0" spid="144" grpId="8"/>
      <p:bldP build="whole" bldLvl="1" animBg="1" rev="0" advAuto="0" spid="138" grpId="2"/>
      <p:bldP build="whole" bldLvl="1" animBg="1" rev="0" advAuto="0" spid="143" grpId="7"/>
      <p:bldP build="whole" bldLvl="1" animBg="1" rev="0" advAuto="0" spid="137" grpId="1"/>
      <p:bldP build="whole" bldLvl="1" animBg="1" rev="0" advAuto="0" spid="139" grpId="3"/>
      <p:bldP build="whole" bldLvl="1" animBg="1" rev="0" advAuto="0" spid="141" grpId="5"/>
      <p:bldP build="whole" bldLvl="1" animBg="1" rev="0" advAuto="0" spid="14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På tentan (forts)</a:t>
            </a:r>
          </a:p>
        </p:txBody>
      </p:sp>
      <p:sp>
        <p:nvSpPr>
          <p:cNvPr id="147" name="Shape 147"/>
          <p:cNvSpPr/>
          <p:nvPr/>
        </p:nvSpPr>
        <p:spPr>
          <a:xfrm>
            <a:off x="1360477" y="2439489"/>
            <a:ext cx="107664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Men om jag inte vet, inte kan…</a:t>
            </a:r>
          </a:p>
        </p:txBody>
      </p:sp>
      <p:sp>
        <p:nvSpPr>
          <p:cNvPr id="148" name="Shape 148"/>
          <p:cNvSpPr/>
          <p:nvPr/>
        </p:nvSpPr>
        <p:spPr>
          <a:xfrm>
            <a:off x="1767258" y="3226889"/>
            <a:ext cx="9238524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försök bryta ner problemet i mindre steg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beskriv hur du tänker lösa problemet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skriv din lösning så gott du kan</a:t>
            </a:r>
          </a:p>
        </p:txBody>
      </p:sp>
      <p:sp>
        <p:nvSpPr>
          <p:cNvPr id="149" name="Shape 149"/>
          <p:cNvSpPr/>
          <p:nvPr/>
        </p:nvSpPr>
        <p:spPr>
          <a:xfrm>
            <a:off x="1360477" y="5233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Rättaren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kan inte ge poäng för tomt papper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!</a:t>
            </a:r>
          </a:p>
        </p:txBody>
      </p:sp>
      <p:sp>
        <p:nvSpPr>
          <p:cNvPr id="150" name="Shape 150"/>
          <p:cNvSpPr/>
          <p:nvPr/>
        </p:nvSpPr>
        <p:spPr>
          <a:xfrm>
            <a:off x="1360477" y="5868489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… men om det finns någonting där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kanske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du får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ett eller två poäng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whole" bldLvl="1" animBg="1" rev="0" advAuto="0" spid="147" grpId="1"/>
      <p:bldP build="whole" bldLvl="1" animBg="1" rev="0" advAuto="0" spid="150" grpId="4"/>
      <p:bldP build="whole" bldLvl="1" animBg="1" rev="0" advAuto="0" spid="14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Underhållning</a:t>
            </a:r>
          </a:p>
        </p:txBody>
      </p:sp>
      <p:sp>
        <p:nvSpPr>
          <p:cNvPr id="153" name="Shape 153"/>
          <p:cNvSpPr/>
          <p:nvPr/>
        </p:nvSpPr>
        <p:spPr>
          <a:xfrm>
            <a:off x="3000567" y="4598658"/>
            <a:ext cx="700366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https://www.youtube.com/watch?v=t8XMeocLflc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 </a:t>
            </a:r>
          </a:p>
        </p:txBody>
      </p:sp>
      <p:sp>
        <p:nvSpPr>
          <p:cNvPr id="154" name="Shape 154"/>
          <p:cNvSpPr/>
          <p:nvPr/>
        </p:nvSpPr>
        <p:spPr>
          <a:xfrm>
            <a:off x="2630477" y="3963489"/>
            <a:ext cx="107664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Tentarättning?</a:t>
            </a:r>
          </a:p>
        </p:txBody>
      </p:sp>
    </p:spTree>
  </p:cSld>
  <p:clrMapOvr>
    <a:masterClrMapping/>
  </p:clrMapOvr>
  <p:transition spd="fast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… livet efter tentan</a:t>
            </a:r>
          </a:p>
        </p:txBody>
      </p:sp>
      <p:pic>
        <p:nvPicPr>
          <p:cNvPr id="15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379" y="2407700"/>
            <a:ext cx="5523298" cy="2572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2378" y="2377133"/>
            <a:ext cx="5911076" cy="585907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6443133" y="7742171"/>
            <a:ext cx="6109568" cy="792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63500" y="3420533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Resten av föreläsningen: </a:t>
            </a:r>
            <a:r>
              <a:rPr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övningar</a:t>
            </a:r>
          </a:p>
        </p:txBody>
      </p:sp>
      <p:sp>
        <p:nvSpPr>
          <p:cNvPr id="162" name="Shape 162"/>
          <p:cNvSpPr/>
          <p:nvPr/>
        </p:nvSpPr>
        <p:spPr>
          <a:xfrm>
            <a:off x="1674117" y="5995658"/>
            <a:ext cx="9656565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http://www.cse.chalmers.se/edu/course/TDA545/2014-ex-tenta-1.pdf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163" name="Shape 163"/>
          <p:cNvSpPr/>
          <p:nvPr/>
        </p:nvSpPr>
        <p:spPr>
          <a:xfrm>
            <a:off x="1651347" y="6630658"/>
            <a:ext cx="970210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3" invalidUrl="" action="" tgtFrame="" tooltip="" history="1" highlightClick="0" endSnd="0"/>
              </a:rPr>
              <a:t>http://www.cse.chalmers.se/edu/course/TDA545/2014-ex-tenta-2.pdf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1952668" y="5360658"/>
            <a:ext cx="9099464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4" invalidUrl="" action="" tgtFrame="" tooltip="" history="1" highlightClick="0" endSnd="0"/>
              </a:rPr>
              <a:t>http://www.cse.chalmers.se/edu/course/TDA545/2014-tenta.pdf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 </a:t>
            </a:r>
          </a:p>
        </p:txBody>
      </p:sp>
    </p:spTree>
  </p:cSld>
  <p:clrMapOvr>
    <a:masterClrMapping/>
  </p:clrMapOvr>
  <p:transition spd="fast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2084377" y="4361422"/>
            <a:ext cx="9429405" cy="2434168"/>
            <a:chOff x="0" y="0"/>
            <a:chExt cx="9429404" cy="2434167"/>
          </a:xfrm>
        </p:grpSpPr>
        <p:sp>
          <p:nvSpPr>
            <p:cNvPr id="43" name="Shape 43"/>
            <p:cNvSpPr/>
            <p:nvPr/>
          </p:nvSpPr>
          <p:spPr>
            <a:xfrm>
              <a:off x="190880" y="516467"/>
              <a:ext cx="9238525" cy="191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70416" indent="-370416" algn="l">
                <a:spcBef>
                  <a:spcPts val="500"/>
                </a:spcBef>
                <a:buClr>
                  <a:srgbClr val="000000"/>
                </a:buClr>
                <a:buSzPct val="97000"/>
                <a:buChar char="‣"/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hur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förbereder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 man sig?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70416" indent="-370416" algn="l">
                <a:spcBef>
                  <a:spcPts val="500"/>
                </a:spcBef>
                <a:buClr>
                  <a:srgbClr val="000000"/>
                </a:buClr>
                <a:buSzPct val="97000"/>
                <a:buChar char="‣"/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hur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övar man att skriva tenta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?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70416" indent="-370416" algn="l">
                <a:spcBef>
                  <a:spcPts val="500"/>
                </a:spcBef>
                <a:buClr>
                  <a:srgbClr val="000000"/>
                </a:buClr>
                <a:buSzPct val="97000"/>
                <a:buChar char="‣"/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att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maximera poäng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 summan…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70416" indent="-370416" algn="l">
                <a:spcBef>
                  <a:spcPts val="500"/>
                </a:spcBef>
                <a:buClr>
                  <a:srgbClr val="000000"/>
                </a:buClr>
                <a:buSzPct val="97000"/>
                <a:buChar char="‣"/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hur ser en tenta ut?</a:t>
              </a: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Viktigt i denna föreläsning:</a:t>
              </a:r>
            </a:p>
          </p:txBody>
        </p:sp>
      </p:grpSp>
      <p:sp>
        <p:nvSpPr>
          <p:cNvPr id="46" name="Shape 46"/>
          <p:cNvSpPr/>
          <p:nvPr/>
        </p:nvSpPr>
        <p:spPr>
          <a:xfrm>
            <a:off x="2084377" y="2278622"/>
            <a:ext cx="1015367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Idag: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talar om tentan, förberedelse, exempel, mm.</a:t>
            </a:r>
          </a:p>
        </p:txBody>
      </p:sp>
      <p:sp>
        <p:nvSpPr>
          <p:cNvPr id="47" name="Shape 47"/>
          <p:cNvSpPr/>
          <p:nvPr/>
        </p:nvSpPr>
        <p:spPr>
          <a:xfrm>
            <a:off x="3604143" y="3066022"/>
            <a:ext cx="972895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55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5500">
                <a:solidFill>
                  <a:srgbClr val="00882B"/>
                </a:solidFill>
              </a:rPr>
              <a:t>Inget nytt material.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2046277" y="7358622"/>
            <a:ext cx="9944125" cy="1971041"/>
            <a:chOff x="0" y="0"/>
            <a:chExt cx="9944123" cy="1971040"/>
          </a:xfrm>
        </p:grpSpPr>
        <p:sp>
          <p:nvSpPr>
            <p:cNvPr id="48" name="Shape 48"/>
            <p:cNvSpPr/>
            <p:nvPr/>
          </p:nvSpPr>
          <p:spPr>
            <a:xfrm>
              <a:off x="0" y="0"/>
              <a:ext cx="200761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773F9B"/>
                  </a:solidFill>
                </a:rPr>
                <a:t>Nästa vecka: </a:t>
              </a:r>
            </a:p>
          </p:txBody>
        </p:sp>
        <p:sp>
          <p:nvSpPr>
            <p:cNvPr id="49" name="Shape 49"/>
            <p:cNvSpPr/>
            <p:nvPr/>
          </p:nvSpPr>
          <p:spPr>
            <a:xfrm>
              <a:off x="2031999" y="0"/>
              <a:ext cx="7912125" cy="197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Jag är här i HA4/HB4 de vanliga föreläsningstiderna.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Man kan komma och fråga mig frågor. 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Det blir inga presentationer. 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Inget nytt material.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2"/>
      <p:bldP build="whole" bldLvl="1" animBg="1" rev="0" advAuto="0" spid="50" grpId="3"/>
      <p:bldP build="whole" bldLvl="1" animBg="1" rev="0" advAuto="0"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…men först: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tentan närmar sig!</a:t>
            </a:r>
          </a:p>
        </p:txBody>
      </p:sp>
      <p:sp>
        <p:nvSpPr>
          <p:cNvPr id="53" name="Shape 53"/>
          <p:cNvSpPr/>
          <p:nvPr/>
        </p:nvSpPr>
        <p:spPr>
          <a:xfrm>
            <a:off x="2084377" y="2456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Tentan: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granskar om ni kan programmera i Java</a:t>
            </a:r>
          </a:p>
        </p:txBody>
      </p:sp>
      <p:sp>
        <p:nvSpPr>
          <p:cNvPr id="54" name="Shape 54"/>
          <p:cNvSpPr/>
          <p:nvPr/>
        </p:nvSpPr>
        <p:spPr>
          <a:xfrm>
            <a:off x="2097077" y="3345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Fråga: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hur lär man sig programmera?</a:t>
            </a:r>
          </a:p>
        </p:txBody>
      </p:sp>
      <p:sp>
        <p:nvSpPr>
          <p:cNvPr id="55" name="Shape 55"/>
          <p:cNvSpPr/>
          <p:nvPr/>
        </p:nvSpPr>
        <p:spPr>
          <a:xfrm>
            <a:off x="2478077" y="3980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rPr>
              <a:t>… genom att läsa kod?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Nej.</a:t>
            </a:r>
          </a:p>
        </p:txBody>
      </p:sp>
      <p:sp>
        <p:nvSpPr>
          <p:cNvPr id="56" name="Shape 56"/>
          <p:cNvSpPr/>
          <p:nvPr/>
        </p:nvSpPr>
        <p:spPr>
          <a:xfrm>
            <a:off x="2478077" y="4488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rPr>
              <a:t>… genom att läsa en bok?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Nej.</a:t>
            </a:r>
          </a:p>
        </p:txBody>
      </p:sp>
      <p:sp>
        <p:nvSpPr>
          <p:cNvPr id="57" name="Shape 57"/>
          <p:cNvSpPr/>
          <p:nvPr/>
        </p:nvSpPr>
        <p:spPr>
          <a:xfrm>
            <a:off x="2478077" y="499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rPr>
              <a:t>… genom att lyssna på föreläsningar?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Nej.</a:t>
            </a:r>
          </a:p>
        </p:txBody>
      </p:sp>
      <p:sp>
        <p:nvSpPr>
          <p:cNvPr id="58" name="Shape 58"/>
          <p:cNvSpPr/>
          <p:nvPr/>
        </p:nvSpPr>
        <p:spPr>
          <a:xfrm>
            <a:off x="2097077" y="5885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Svar: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genom att programmera!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2478077" y="6520422"/>
            <a:ext cx="9979045" cy="2006601"/>
            <a:chOff x="0" y="0"/>
            <a:chExt cx="9979044" cy="2006600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Tips: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88900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Planera</a:t>
              </a:r>
              <a:r>
                <a: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din kod </a:t>
              </a:r>
              <a:r>
                <a:rPr i="1" sz="2800">
                  <a:latin typeface="Gill Sans"/>
                  <a:ea typeface="Gill Sans"/>
                  <a:cs typeface="Gill Sans"/>
                  <a:sym typeface="Gill Sans"/>
                </a:rPr>
                <a:t>innan du börjar skriva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888999" y="508000"/>
              <a:ext cx="90900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Kompilera</a:t>
              </a:r>
              <a:r>
                <a: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solidFill>
                    <a:srgbClr val="570706"/>
                  </a:solidFill>
                  <a:latin typeface="Gill Sans"/>
                  <a:ea typeface="Gill Sans"/>
                  <a:cs typeface="Gill Sans"/>
                  <a:sym typeface="Gill Sans"/>
                </a:rPr>
                <a:t>ofta.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888999" y="1016000"/>
              <a:ext cx="90900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Testa</a:t>
              </a:r>
              <a:r>
                <a: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halvfärdig kod.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888999" y="1498600"/>
              <a:ext cx="90900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Dela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programmeringsproblemet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i mindre bitar.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1"/>
      <p:bldP build="whole" bldLvl="1" animBg="1" rev="0" advAuto="0" spid="54" grpId="2"/>
      <p:bldP build="whole" bldLvl="1" animBg="1" rev="0" advAuto="0" spid="58" grpId="6"/>
      <p:bldP build="whole" bldLvl="1" animBg="1" rev="0" advAuto="0" spid="56" grpId="4"/>
      <p:bldP build="whole" bldLvl="1" animBg="1" rev="0" advAuto="0" spid="64" grpId="7"/>
      <p:bldP build="whole" bldLvl="1" animBg="1" rev="0" advAuto="0" spid="57" grpId="5"/>
      <p:bldP build="whole" bldLvl="1" animBg="1" rev="0" advAuto="0" spid="5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63500" y="2984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Vad är ert mål?</a:t>
            </a:r>
          </a:p>
        </p:txBody>
      </p:sp>
      <p:sp>
        <p:nvSpPr>
          <p:cNvPr id="67" name="Shape 67"/>
          <p:cNvSpPr/>
          <p:nvPr/>
        </p:nvSpPr>
        <p:spPr>
          <a:xfrm>
            <a:off x="645044" y="5123422"/>
            <a:ext cx="1171471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773F9B"/>
                </a:solidFill>
              </a:rPr>
              <a:t>Vem vill gå om kursen nästa år?</a:t>
            </a:r>
          </a:p>
        </p:txBody>
      </p:sp>
      <p:sp>
        <p:nvSpPr>
          <p:cNvPr id="68" name="Shape 68"/>
          <p:cNvSpPr/>
          <p:nvPr/>
        </p:nvSpPr>
        <p:spPr>
          <a:xfrm>
            <a:off x="645044" y="5758422"/>
            <a:ext cx="1171471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Vem vill sitta om tenta i vår?</a:t>
            </a:r>
          </a:p>
        </p:txBody>
      </p:sp>
      <p:sp>
        <p:nvSpPr>
          <p:cNvPr id="69" name="Shape 69"/>
          <p:cNvSpPr/>
          <p:nvPr/>
        </p:nvSpPr>
        <p:spPr>
          <a:xfrm>
            <a:off x="-1132956" y="7155422"/>
            <a:ext cx="1171471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i="1" sz="2800">
                <a:solidFill>
                  <a:srgbClr val="53585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Siktar ni att</a:t>
            </a:r>
            <a:r>
              <a: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komma igenom</a:t>
            </a:r>
            <a:r>
              <a:rPr i="1" sz="2800">
                <a:solidFill>
                  <a:srgbClr val="53585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?</a:t>
            </a:r>
          </a:p>
        </p:txBody>
      </p:sp>
      <p:sp>
        <p:nvSpPr>
          <p:cNvPr id="70" name="Shape 70"/>
          <p:cNvSpPr/>
          <p:nvPr/>
        </p:nvSpPr>
        <p:spPr>
          <a:xfrm>
            <a:off x="-1132956" y="7663422"/>
            <a:ext cx="1171471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i="1" sz="2800">
                <a:solidFill>
                  <a:srgbClr val="53585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Eller siktar ni att </a:t>
            </a: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få bra vitsord</a:t>
            </a:r>
            <a:r>
              <a:rPr i="1" sz="2800">
                <a:solidFill>
                  <a:srgbClr val="53585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?</a:t>
            </a:r>
          </a:p>
        </p:txBody>
      </p:sp>
      <p:sp>
        <p:nvSpPr>
          <p:cNvPr id="71" name="Shape 71"/>
          <p:cNvSpPr/>
          <p:nvPr/>
        </p:nvSpPr>
        <p:spPr>
          <a:xfrm>
            <a:off x="6972078" y="6615631"/>
            <a:ext cx="5689998" cy="1020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25" y="0"/>
                </a:moveTo>
                <a:cubicBezTo>
                  <a:pt x="2608" y="0"/>
                  <a:pt x="2513" y="532"/>
                  <a:pt x="2513" y="1185"/>
                </a:cubicBezTo>
                <a:lnTo>
                  <a:pt x="2513" y="15282"/>
                </a:lnTo>
                <a:lnTo>
                  <a:pt x="0" y="17130"/>
                </a:lnTo>
                <a:lnTo>
                  <a:pt x="2513" y="18987"/>
                </a:lnTo>
                <a:lnTo>
                  <a:pt x="2513" y="20415"/>
                </a:lnTo>
                <a:cubicBezTo>
                  <a:pt x="2513" y="21068"/>
                  <a:pt x="2608" y="21600"/>
                  <a:pt x="2725" y="21600"/>
                </a:cubicBezTo>
                <a:lnTo>
                  <a:pt x="21388" y="21600"/>
                </a:lnTo>
                <a:cubicBezTo>
                  <a:pt x="21505" y="21600"/>
                  <a:pt x="21600" y="21068"/>
                  <a:pt x="21600" y="20415"/>
                </a:cubicBezTo>
                <a:lnTo>
                  <a:pt x="21600" y="1185"/>
                </a:lnTo>
                <a:cubicBezTo>
                  <a:pt x="21600" y="532"/>
                  <a:pt x="21505" y="0"/>
                  <a:pt x="21388" y="0"/>
                </a:cubicBezTo>
                <a:lnTo>
                  <a:pt x="272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Majoriteten av dessa hamnar att sitta om tentan eller gå om kursen.</a:t>
            </a:r>
          </a:p>
        </p:txBody>
      </p:sp>
      <p:sp>
        <p:nvSpPr>
          <p:cNvPr id="72" name="Shape 72"/>
          <p:cNvSpPr/>
          <p:nvPr/>
        </p:nvSpPr>
        <p:spPr>
          <a:xfrm>
            <a:off x="7159403" y="7847531"/>
            <a:ext cx="5502673" cy="63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3" y="0"/>
                </a:moveTo>
                <a:cubicBezTo>
                  <a:pt x="1994" y="0"/>
                  <a:pt x="1918" y="473"/>
                  <a:pt x="1883" y="1140"/>
                </a:cubicBezTo>
                <a:lnTo>
                  <a:pt x="0" y="4152"/>
                </a:lnTo>
                <a:lnTo>
                  <a:pt x="1863" y="7137"/>
                </a:lnTo>
                <a:lnTo>
                  <a:pt x="1863" y="19687"/>
                </a:lnTo>
                <a:cubicBezTo>
                  <a:pt x="1863" y="20741"/>
                  <a:pt x="1962" y="21600"/>
                  <a:pt x="2083" y="21600"/>
                </a:cubicBezTo>
                <a:lnTo>
                  <a:pt x="21380" y="21600"/>
                </a:lnTo>
                <a:cubicBezTo>
                  <a:pt x="21501" y="21600"/>
                  <a:pt x="21600" y="20741"/>
                  <a:pt x="21600" y="19687"/>
                </a:cubicBezTo>
                <a:lnTo>
                  <a:pt x="21600" y="1913"/>
                </a:lnTo>
                <a:cubicBezTo>
                  <a:pt x="21600" y="859"/>
                  <a:pt x="21501" y="0"/>
                  <a:pt x="21380" y="0"/>
                </a:cubicBezTo>
                <a:lnTo>
                  <a:pt x="208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Dessa kommer igenom kursen.</a:t>
            </a:r>
          </a:p>
        </p:txBody>
      </p:sp>
      <p:sp>
        <p:nvSpPr>
          <p:cNvPr id="73" name="Shape 73"/>
          <p:cNvSpPr/>
          <p:nvPr/>
        </p:nvSpPr>
        <p:spPr>
          <a:xfrm>
            <a:off x="9145048" y="8993828"/>
            <a:ext cx="375234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Maximera era chanser!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5"/>
      <p:bldP build="whole" bldLvl="1" animBg="1" rev="0" advAuto="0" spid="68" grpId="2"/>
      <p:bldP build="whole" bldLvl="1" animBg="1" rev="0" advAuto="0" spid="72" grpId="6"/>
      <p:bldP build="whole" bldLvl="1" animBg="1" rev="0" advAuto="0" spid="69" grpId="3"/>
      <p:bldP build="whole" bldLvl="1" animBg="1" rev="0" advAuto="0" spid="73" grpId="7"/>
      <p:bldP build="whole" bldLvl="1" animBg="1" rev="0" advAuto="0" spid="67" grpId="1"/>
      <p:bldP build="whole" bldLvl="1" animBg="1" rev="0" advAuto="0" spid="7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63500" y="2984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15 hela dagar till tentan</a:t>
            </a:r>
          </a:p>
        </p:txBody>
      </p:sp>
      <p:sp>
        <p:nvSpPr>
          <p:cNvPr id="76" name="Shape 76"/>
          <p:cNvSpPr/>
          <p:nvPr/>
        </p:nvSpPr>
        <p:spPr>
          <a:xfrm>
            <a:off x="645044" y="4742422"/>
            <a:ext cx="1171471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Kommer ni ihåg räknaren?</a:t>
            </a:r>
          </a:p>
        </p:txBody>
      </p:sp>
      <p:sp>
        <p:nvSpPr>
          <p:cNvPr id="77" name="Shape 77"/>
          <p:cNvSpPr/>
          <p:nvPr/>
        </p:nvSpPr>
        <p:spPr>
          <a:xfrm>
            <a:off x="645044" y="5758422"/>
            <a:ext cx="1171471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Tiden går fort!</a:t>
            </a:r>
          </a:p>
        </p:txBody>
      </p:sp>
      <p:sp>
        <p:nvSpPr>
          <p:cNvPr id="78" name="Shape 78"/>
          <p:cNvSpPr/>
          <p:nvPr/>
        </p:nvSpPr>
        <p:spPr>
          <a:xfrm>
            <a:off x="645044" y="6647422"/>
            <a:ext cx="1171471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Hur mycket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Java lärde ni er de </a:t>
            </a:r>
            <a:r>
              <a: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senaste 16 dagarna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?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3"/>
      <p:bldP build="whole" bldLvl="1" animBg="1" rev="0" advAuto="0" spid="76" grpId="1"/>
      <p:bldP build="whole" bldLvl="1" animBg="1" rev="0" advAuto="0" spid="7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Hur använda tiden bäst?</a:t>
            </a:r>
          </a:p>
        </p:txBody>
      </p:sp>
      <p:sp>
        <p:nvSpPr>
          <p:cNvPr id="81" name="Shape 81"/>
          <p:cNvSpPr/>
          <p:nvPr/>
        </p:nvSpPr>
        <p:spPr>
          <a:xfrm>
            <a:off x="1360477" y="3201488"/>
            <a:ext cx="107664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Bestäm hur mycket tid du kommer att satsa på tentan i den här kursen.</a:t>
            </a:r>
          </a:p>
        </p:txBody>
      </p:sp>
      <p:sp>
        <p:nvSpPr>
          <p:cNvPr id="82" name="Shape 82"/>
          <p:cNvSpPr/>
          <p:nvPr/>
        </p:nvSpPr>
        <p:spPr>
          <a:xfrm>
            <a:off x="1405919" y="2117755"/>
            <a:ext cx="1095383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 u="sng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Planera din tid</a:t>
            </a: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(och håll till planen!)</a:t>
            </a:r>
          </a:p>
        </p:txBody>
      </p:sp>
      <p:sp>
        <p:nvSpPr>
          <p:cNvPr id="83" name="Shape 83"/>
          <p:cNvSpPr/>
          <p:nvPr/>
        </p:nvSpPr>
        <p:spPr>
          <a:xfrm>
            <a:off x="1360477" y="3836489"/>
            <a:ext cx="841747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Exempel: 15 dagar, två kurser, så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8 dagar för denna kurs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!</a:t>
            </a:r>
          </a:p>
        </p:txBody>
      </p:sp>
      <p:sp>
        <p:nvSpPr>
          <p:cNvPr id="84" name="Shape 84"/>
          <p:cNvSpPr/>
          <p:nvPr/>
        </p:nvSpPr>
        <p:spPr>
          <a:xfrm>
            <a:off x="1716077" y="4471489"/>
            <a:ext cx="841747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… av detta 1 dag för övningstenta och rättning av den.</a:t>
            </a:r>
          </a:p>
        </p:txBody>
      </p:sp>
      <p:sp>
        <p:nvSpPr>
          <p:cNvPr id="85" name="Shape 85"/>
          <p:cNvSpPr/>
          <p:nvPr/>
        </p:nvSpPr>
        <p:spPr>
          <a:xfrm>
            <a:off x="1716077" y="4979489"/>
            <a:ext cx="841747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… och 1 dag för allmän genomgång av allt material</a:t>
            </a:r>
          </a:p>
        </p:txBody>
      </p:sp>
      <p:sp>
        <p:nvSpPr>
          <p:cNvPr id="86" name="Shape 86"/>
          <p:cNvSpPr/>
          <p:nvPr/>
        </p:nvSpPr>
        <p:spPr>
          <a:xfrm>
            <a:off x="1716077" y="5487489"/>
            <a:ext cx="1033352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… dvs 5 dagar kvar att repetera innan de två sista dagarna (ovan).</a:t>
            </a:r>
          </a:p>
        </p:txBody>
      </p:sp>
      <p:sp>
        <p:nvSpPr>
          <p:cNvPr id="87" name="Shape 87"/>
          <p:cNvSpPr/>
          <p:nvPr/>
        </p:nvSpPr>
        <p:spPr>
          <a:xfrm>
            <a:off x="1716077" y="6008189"/>
            <a:ext cx="1033352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Idé: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repetera 3 föreläsningar material per dag (15 föreläsningar…)</a:t>
            </a:r>
          </a:p>
        </p:txBody>
      </p:sp>
      <p:sp>
        <p:nvSpPr>
          <p:cNvPr id="88" name="Shape 88"/>
          <p:cNvSpPr/>
          <p:nvPr/>
        </p:nvSpPr>
        <p:spPr>
          <a:xfrm>
            <a:off x="1405919" y="7324755"/>
            <a:ext cx="1095383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Håll journal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där du skriver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hur mycket tid du verkligen satsat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och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vad du lärt dig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 Kolla 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stämmer det med planen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?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2"/>
      <p:bldP build="whole" bldLvl="1" animBg="1" rev="0" advAuto="0" spid="86" grpId="6"/>
      <p:bldP build="whole" bldLvl="1" animBg="1" rev="0" advAuto="0" spid="82" grpId="1"/>
      <p:bldP build="whole" bldLvl="1" animBg="1" rev="0" advAuto="0" spid="87" grpId="7"/>
      <p:bldP build="whole" bldLvl="1" animBg="1" rev="0" advAuto="0" spid="88" grpId="8"/>
      <p:bldP build="whole" bldLvl="1" animBg="1" rev="0" advAuto="0" spid="84" grpId="4"/>
      <p:bldP build="whole" bldLvl="1" animBg="1" rev="0" advAuto="0" spid="85" grpId="5"/>
      <p:bldP build="whole" bldLvl="1" animBg="1" rev="0" advAuto="0" spid="8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Vad gör man på </a:t>
            </a:r>
            <a:r>
              <a:rPr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while/for dagen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? </a:t>
            </a:r>
          </a:p>
        </p:txBody>
      </p:sp>
      <p:sp>
        <p:nvSpPr>
          <p:cNvPr id="91" name="Shape 91"/>
          <p:cNvSpPr/>
          <p:nvPr/>
        </p:nvSpPr>
        <p:spPr>
          <a:xfrm>
            <a:off x="1405919" y="2879755"/>
            <a:ext cx="1095383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Läs materialet.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Gör uppgifter.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Skriv program, kompilera, testa!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6169332" y="3458093"/>
            <a:ext cx="5930504" cy="877889"/>
            <a:chOff x="0" y="-274637"/>
            <a:chExt cx="5930503" cy="877887"/>
          </a:xfrm>
        </p:grpSpPr>
        <p:sp>
          <p:nvSpPr>
            <p:cNvPr id="92" name="Shape 92"/>
            <p:cNvSpPr/>
            <p:nvPr/>
          </p:nvSpPr>
          <p:spPr>
            <a:xfrm>
              <a:off x="0" y="-274638"/>
              <a:ext cx="5930504" cy="87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70" y="0"/>
                  </a:moveTo>
                  <a:lnTo>
                    <a:pt x="7852" y="6757"/>
                  </a:lnTo>
                  <a:lnTo>
                    <a:pt x="204" y="6757"/>
                  </a:lnTo>
                  <a:cubicBezTo>
                    <a:pt x="91" y="6757"/>
                    <a:pt x="0" y="7375"/>
                    <a:pt x="0" y="8134"/>
                  </a:cubicBezTo>
                  <a:lnTo>
                    <a:pt x="0" y="20223"/>
                  </a:lnTo>
                  <a:cubicBezTo>
                    <a:pt x="0" y="20982"/>
                    <a:pt x="91" y="21600"/>
                    <a:pt x="204" y="21600"/>
                  </a:cubicBezTo>
                  <a:lnTo>
                    <a:pt x="21396" y="21600"/>
                  </a:lnTo>
                  <a:cubicBezTo>
                    <a:pt x="21509" y="21600"/>
                    <a:pt x="21600" y="20982"/>
                    <a:pt x="21600" y="20223"/>
                  </a:cubicBezTo>
                  <a:lnTo>
                    <a:pt x="21600" y="8134"/>
                  </a:lnTo>
                  <a:cubicBezTo>
                    <a:pt x="21600" y="7375"/>
                    <a:pt x="21509" y="6757"/>
                    <a:pt x="21396" y="6757"/>
                  </a:cubicBezTo>
                  <a:lnTo>
                    <a:pt x="8488" y="6757"/>
                  </a:lnTo>
                  <a:lnTo>
                    <a:pt x="817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Mycket viktigt.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-274638"/>
              <a:ext cx="5930504" cy="87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34" y="0"/>
                  </a:moveTo>
                  <a:lnTo>
                    <a:pt x="3216" y="6757"/>
                  </a:lnTo>
                  <a:lnTo>
                    <a:pt x="204" y="6757"/>
                  </a:lnTo>
                  <a:cubicBezTo>
                    <a:pt x="91" y="6757"/>
                    <a:pt x="0" y="7375"/>
                    <a:pt x="0" y="8134"/>
                  </a:cubicBezTo>
                  <a:lnTo>
                    <a:pt x="0" y="20223"/>
                  </a:lnTo>
                  <a:cubicBezTo>
                    <a:pt x="0" y="20982"/>
                    <a:pt x="91" y="21600"/>
                    <a:pt x="204" y="21600"/>
                  </a:cubicBezTo>
                  <a:lnTo>
                    <a:pt x="21396" y="21600"/>
                  </a:lnTo>
                  <a:cubicBezTo>
                    <a:pt x="21509" y="21600"/>
                    <a:pt x="21600" y="20982"/>
                    <a:pt x="21600" y="20223"/>
                  </a:cubicBezTo>
                  <a:lnTo>
                    <a:pt x="21600" y="8134"/>
                  </a:lnTo>
                  <a:cubicBezTo>
                    <a:pt x="21600" y="7375"/>
                    <a:pt x="21509" y="6757"/>
                    <a:pt x="21396" y="6757"/>
                  </a:cubicBezTo>
                  <a:lnTo>
                    <a:pt x="3852" y="6757"/>
                  </a:lnTo>
                  <a:lnTo>
                    <a:pt x="3534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Mycket viktigt.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-270272"/>
              <a:ext cx="5930504" cy="87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3" y="0"/>
                  </a:moveTo>
                  <a:lnTo>
                    <a:pt x="12645" y="6683"/>
                  </a:lnTo>
                  <a:lnTo>
                    <a:pt x="204" y="6683"/>
                  </a:lnTo>
                  <a:cubicBezTo>
                    <a:pt x="91" y="6683"/>
                    <a:pt x="0" y="7304"/>
                    <a:pt x="0" y="8067"/>
                  </a:cubicBezTo>
                  <a:lnTo>
                    <a:pt x="0" y="20216"/>
                  </a:lnTo>
                  <a:cubicBezTo>
                    <a:pt x="0" y="20979"/>
                    <a:pt x="91" y="21600"/>
                    <a:pt x="204" y="21600"/>
                  </a:cubicBezTo>
                  <a:lnTo>
                    <a:pt x="21396" y="21600"/>
                  </a:lnTo>
                  <a:cubicBezTo>
                    <a:pt x="21509" y="21600"/>
                    <a:pt x="21600" y="20979"/>
                    <a:pt x="21600" y="20216"/>
                  </a:cubicBezTo>
                  <a:lnTo>
                    <a:pt x="21600" y="8067"/>
                  </a:lnTo>
                  <a:cubicBezTo>
                    <a:pt x="21600" y="7304"/>
                    <a:pt x="21509" y="6683"/>
                    <a:pt x="21396" y="6683"/>
                  </a:cubicBezTo>
                  <a:lnTo>
                    <a:pt x="13281" y="6683"/>
                  </a:lnTo>
                  <a:lnTo>
                    <a:pt x="12963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Mycket viktigt.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85800" y="7959755"/>
            <a:ext cx="11673957" cy="1270001"/>
            <a:chOff x="0" y="0"/>
            <a:chExt cx="11673956" cy="1270000"/>
          </a:xfrm>
        </p:grpSpPr>
        <p:sp>
          <p:nvSpPr>
            <p:cNvPr id="96" name="Shape 96"/>
            <p:cNvSpPr/>
            <p:nvPr/>
          </p:nvSpPr>
          <p:spPr>
            <a:xfrm>
              <a:off x="720119" y="381000"/>
              <a:ext cx="1095383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… och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ännu viktigare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är det at man </a:t>
              </a:r>
              <a:r>
                <a: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rPr>
                <a:t>stänger telefonen, Facebook, etc.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0"/>
              <a:ext cx="11470746" cy="1270000"/>
            </a:xfrm>
            <a:prstGeom prst="roundRect">
              <a:avLst>
                <a:gd name="adj" fmla="val 15000"/>
              </a:avLst>
            </a:prstGeom>
            <a:noFill/>
            <a:ln w="254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1"/>
      <p:bldP build="whole" bldLvl="1" animBg="1" rev="0" advAuto="0" spid="95" grpId="2"/>
      <p:bldP build="whole" bldLvl="1" animBg="1" rev="0" advAuto="0" spid="9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685800" y="7959755"/>
            <a:ext cx="11673957" cy="1270001"/>
            <a:chOff x="0" y="0"/>
            <a:chExt cx="11673956" cy="1270000"/>
          </a:xfrm>
        </p:grpSpPr>
        <p:sp>
          <p:nvSpPr>
            <p:cNvPr id="100" name="Shape 100"/>
            <p:cNvSpPr/>
            <p:nvPr/>
          </p:nvSpPr>
          <p:spPr>
            <a:xfrm>
              <a:off x="720119" y="381000"/>
              <a:ext cx="1095383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… och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ännu viktigare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är det at man </a:t>
              </a:r>
              <a:r>
                <a: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rPr>
                <a:t>stänger telefonen, Facebook, etc.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0"/>
              <a:ext cx="11470746" cy="1270000"/>
            </a:xfrm>
            <a:prstGeom prst="roundRect">
              <a:avLst>
                <a:gd name="adj" fmla="val 15000"/>
              </a:avLst>
            </a:prstGeom>
            <a:noFill/>
            <a:ln w="254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2360" y="1171870"/>
            <a:ext cx="8156113" cy="1517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9371" y="3365787"/>
            <a:ext cx="8472613" cy="3637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2"/>
      <p:bldP build="whole" bldLvl="1" animBg="1" rev="0" advAuto="0" spid="1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454447" y="2566658"/>
            <a:ext cx="1009590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http://www.thenewatlantis.com/publications/the-myth-of-multitasking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297941" y="3963658"/>
            <a:ext cx="12408918" cy="3477284"/>
            <a:chOff x="0" y="0"/>
            <a:chExt cx="12408916" cy="3477282"/>
          </a:xfrm>
        </p:grpSpPr>
        <p:sp>
          <p:nvSpPr>
            <p:cNvPr id="107" name="Shape 107"/>
            <p:cNvSpPr/>
            <p:nvPr/>
          </p:nvSpPr>
          <p:spPr>
            <a:xfrm>
              <a:off x="0" y="787400"/>
              <a:ext cx="12408918" cy="556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u="sng">
                  <a:latin typeface="Gabriola"/>
                  <a:ea typeface="Gabriola"/>
                  <a:cs typeface="Gabriola"/>
                  <a:sym typeface="Gabriola"/>
                  <a:hlinkClick r:id="rId3" invalidUrl="" action="" tgtFrame="" tooltip="" history="1" highlightClick="0" endSnd="0"/>
                </a:rPr>
                <a:t>http://www.forbes.com/sites/douglasmerrill/2012/08/17/why-multitasking-doesnt-work/</a:t>
              </a:r>
              <a:r>
                <a:rPr sz="3600">
                  <a:latin typeface="Gabriola"/>
                  <a:ea typeface="Gabriola"/>
                  <a:cs typeface="Gabriola"/>
                  <a:sym typeface="Gabriola"/>
                </a:rPr>
                <a:t> 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1582898" y="2921000"/>
              <a:ext cx="9243121" cy="556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u="sng">
                  <a:latin typeface="Gabriola"/>
                  <a:ea typeface="Gabriola"/>
                  <a:cs typeface="Gabriola"/>
                  <a:sym typeface="Gabriola"/>
                  <a:hlinkClick r:id="rId4" invalidUrl="" action="" tgtFrame="" tooltip="" history="1" highlightClick="0" endSnd="0"/>
                </a:rPr>
                <a:t>http://www.npr.org/templates/story/story.php?storyId=95256794</a:t>
              </a:r>
              <a:r>
                <a:rPr sz="3600">
                  <a:latin typeface="Gabriola"/>
                  <a:ea typeface="Gabriola"/>
                  <a:cs typeface="Gabriola"/>
                  <a:sym typeface="Gabriola"/>
                </a:rPr>
                <a:t> 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430020" y="2286000"/>
              <a:ext cx="11548877" cy="556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u="sng">
                  <a:latin typeface="Gabriola"/>
                  <a:ea typeface="Gabriola"/>
                  <a:cs typeface="Gabriola"/>
                  <a:sym typeface="Gabriola"/>
                  <a:hlinkClick r:id="rId5" invalidUrl="" action="" tgtFrame="" tooltip="" history="1" highlightClick="0" endSnd="0"/>
                </a:rPr>
                <a:t>http://psychology.about.com/od/cognitivepsychology/a/costs-of-multitasking.htm</a:t>
              </a:r>
              <a:r>
                <a:rPr sz="3600">
                  <a:latin typeface="Gabriola"/>
                  <a:ea typeface="Gabriola"/>
                  <a:cs typeface="Gabriola"/>
                  <a:sym typeface="Gabriola"/>
                </a:rPr>
                <a:t> 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170501" y="1524000"/>
              <a:ext cx="12067916" cy="556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u="sng">
                  <a:latin typeface="Gabriola"/>
                  <a:ea typeface="Gabriola"/>
                  <a:cs typeface="Gabriola"/>
                  <a:sym typeface="Gabriola"/>
                  <a:hlinkClick r:id="rId6" invalidUrl="" action="" tgtFrame="" tooltip="" history="1" highlightClick="0" endSnd="0"/>
                </a:rPr>
                <a:t>http://www.psychologytoday.com/blog/brain-wise/201209/the-true-cost-multi-tasking</a:t>
              </a:r>
              <a:r>
                <a:rPr sz="3600">
                  <a:latin typeface="Gabriola"/>
                  <a:ea typeface="Gabriola"/>
                  <a:cs typeface="Gabriola"/>
                  <a:sym typeface="Gabriola"/>
                </a:rPr>
                <a:t> 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1269020" y="0"/>
              <a:ext cx="9870877" cy="556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u="sng">
                  <a:latin typeface="Gabriola"/>
                  <a:ea typeface="Gabriola"/>
                  <a:cs typeface="Gabriola"/>
                  <a:sym typeface="Gabriola"/>
                  <a:hlinkClick r:id="rId7" invalidUrl="" action="" tgtFrame="" tooltip="" history="1" highlightClick="0" endSnd="0"/>
                </a:defRPr>
              </a:lvl1pPr>
            </a:lstStyle>
            <a:p>
              <a:pPr lvl="0">
                <a:defRPr sz="1800" u="none"/>
              </a:pPr>
              <a:r>
                <a:rPr sz="3600" u="sng">
                  <a:hlinkClick r:id="rId7" invalidUrl="" action="" tgtFrame="" tooltip="" history="1" highlightClick="0" endSnd="0"/>
                </a:rPr>
                <a:t>http://brainrules.blogspot.se/2008/03/brain-cannot-multitask_16.html</a:t>
              </a:r>
            </a:p>
          </p:txBody>
        </p:sp>
      </p:grpSp>
      <p:sp>
        <p:nvSpPr>
          <p:cNvPr id="113" name="Shape 113"/>
          <p:cNvSpPr/>
          <p:nvPr/>
        </p:nvSpPr>
        <p:spPr>
          <a:xfrm>
            <a:off x="63500" y="317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55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5500">
                <a:solidFill>
                  <a:srgbClr val="DE6A10"/>
                </a:solidFill>
              </a:rPr>
              <a:t>“[…] It is also what makes multitasking a poor long-term strategy for learning.”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685800" y="7959755"/>
            <a:ext cx="11673957" cy="1270001"/>
            <a:chOff x="0" y="0"/>
            <a:chExt cx="11673956" cy="1270000"/>
          </a:xfrm>
        </p:grpSpPr>
        <p:sp>
          <p:nvSpPr>
            <p:cNvPr id="114" name="Shape 114"/>
            <p:cNvSpPr/>
            <p:nvPr/>
          </p:nvSpPr>
          <p:spPr>
            <a:xfrm>
              <a:off x="720119" y="381000"/>
              <a:ext cx="10953838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… och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ännu viktigare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är det at man </a:t>
              </a:r>
              <a:r>
                <a: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rPr>
                <a:t>stänger telefonen, Facebook, etc.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11470746" cy="1270000"/>
            </a:xfrm>
            <a:prstGeom prst="roundRect">
              <a:avLst>
                <a:gd name="adj" fmla="val 15000"/>
              </a:avLst>
            </a:prstGeom>
            <a:noFill/>
            <a:ln w="254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