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hyperlink" Target="http://dilbert.com/strips/comic/2001-10-25/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en.wikipedia.org/wiki/Rotation_matrix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se.chalmers.se/edu/year/2013/course/tda545/courseMtrl/sampleExams/20111021.pdf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433868" y="7516545"/>
            <a:ext cx="597645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Magnus Myréen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Chalmers, läsperiod 1, 2015-2016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397000" y="495300"/>
            <a:ext cx="11399847" cy="528212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l">
              <a:defRPr sz="1800"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6400">
                <a:latin typeface="Gill Sans Light"/>
                <a:ea typeface="Gill Sans Light"/>
                <a:cs typeface="Gill Sans Light"/>
                <a:sym typeface="Gill Sans Light"/>
              </a:rPr>
              <a:t>Föreläsning 14: </a:t>
            </a:r>
            <a:endParaRPr sz="64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l">
              <a:defRPr sz="1800"/>
            </a:pPr>
            <a:r>
              <a:rPr sz="6000">
                <a:latin typeface="Gill Sans SemiBold"/>
                <a:ea typeface="Gill Sans SemiBold"/>
                <a:cs typeface="Gill Sans SemiBold"/>
                <a:sym typeface="Gill Sans SemiBold"/>
              </a:rPr>
              <a:t>Grafik &amp; mera händelsehantering</a:t>
            </a:r>
          </a:p>
        </p:txBody>
      </p:sp>
      <p:sp>
        <p:nvSpPr>
          <p:cNvPr id="40" name="Shape 40"/>
          <p:cNvSpPr/>
          <p:nvPr/>
        </p:nvSpPr>
        <p:spPr>
          <a:xfrm>
            <a:off x="1427311" y="810815"/>
            <a:ext cx="9074002" cy="12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latin typeface="Gill Sans"/>
                <a:ea typeface="Gill Sans"/>
                <a:cs typeface="Gill Sans"/>
                <a:sym typeface="Gill Sans"/>
              </a:rPr>
              <a:t>TDA 545: </a:t>
            </a:r>
            <a:r>
              <a:rPr sz="4000">
                <a:latin typeface="Gill Sans Light"/>
                <a:ea typeface="Gill Sans Light"/>
                <a:cs typeface="Gill Sans Light"/>
                <a:sym typeface="Gill Sans Light"/>
              </a:rPr>
              <a:t>Objektorienterad programmering</a:t>
            </a:r>
            <a:endParaRPr sz="400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00882B"/>
                </a:solidFill>
              </a:rPr>
              <a:t>Övning på ritning</a:t>
            </a:r>
          </a:p>
        </p:txBody>
      </p:sp>
      <p:pic>
        <p:nvPicPr>
          <p:cNvPr id="1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2715" y="1967446"/>
            <a:ext cx="6087405" cy="7404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Slumptal med </a:t>
            </a:r>
            <a:r>
              <a:rPr b="1" sz="5500">
                <a:latin typeface="Helvetica"/>
                <a:ea typeface="Helvetica"/>
                <a:cs typeface="Helvetica"/>
                <a:sym typeface="Helvetica"/>
              </a:rPr>
              <a:t>Random</a:t>
            </a:r>
          </a:p>
        </p:txBody>
      </p:sp>
      <p:pic>
        <p:nvPicPr>
          <p:cNvPr id="11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749" y="1969668"/>
            <a:ext cx="5674183" cy="3317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6853" y="4261441"/>
            <a:ext cx="5674183" cy="104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453" y="8635345"/>
            <a:ext cx="5674183" cy="77242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4395368" y="5679392"/>
            <a:ext cx="8157056" cy="2394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java.util.*;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Slump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 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Random generator = new Random();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System.out.println(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generator.nextInt(4)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+1);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fast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3295650"/>
            <a:ext cx="12435546" cy="367237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3392022" y="7265658"/>
            <a:ext cx="6220756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3" invalidUrl="" action="" tgtFrame="" tooltip="" history="1" highlightClick="0" endSnd="0"/>
              </a:rPr>
              <a:t>http://dilbert.com/strips/comic/2001-10-25/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</p:spTree>
  </p:cSld>
  <p:clrMapOvr>
    <a:masterClrMapping/>
  </p:clrMapOvr>
  <p:transition spd="fast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715" y="1967446"/>
            <a:ext cx="6087405" cy="740485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9334288" y="4540294"/>
            <a:ext cx="3430985" cy="1032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96" y="0"/>
                </a:moveTo>
                <a:cubicBezTo>
                  <a:pt x="2272" y="0"/>
                  <a:pt x="2091" y="600"/>
                  <a:pt x="2091" y="1345"/>
                </a:cubicBezTo>
                <a:lnTo>
                  <a:pt x="2091" y="9077"/>
                </a:lnTo>
                <a:lnTo>
                  <a:pt x="0" y="11194"/>
                </a:lnTo>
                <a:lnTo>
                  <a:pt x="2091" y="13304"/>
                </a:lnTo>
                <a:lnTo>
                  <a:pt x="2091" y="20255"/>
                </a:lnTo>
                <a:cubicBezTo>
                  <a:pt x="2091" y="21000"/>
                  <a:pt x="2272" y="21600"/>
                  <a:pt x="2496" y="21600"/>
                </a:cubicBezTo>
                <a:lnTo>
                  <a:pt x="21195" y="21600"/>
                </a:lnTo>
                <a:cubicBezTo>
                  <a:pt x="21419" y="21600"/>
                  <a:pt x="21600" y="21000"/>
                  <a:pt x="21600" y="20255"/>
                </a:cubicBezTo>
                <a:lnTo>
                  <a:pt x="21600" y="1345"/>
                </a:lnTo>
                <a:cubicBezTo>
                  <a:pt x="21600" y="600"/>
                  <a:pt x="21419" y="0"/>
                  <a:pt x="21195" y="0"/>
                </a:cubicBezTo>
                <a:lnTo>
                  <a:pt x="249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Hur ska vi implementer detta?</a:t>
            </a:r>
          </a:p>
        </p:txBody>
      </p:sp>
      <p:sp>
        <p:nvSpPr>
          <p:cNvPr id="123" name="Shape 12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00882B"/>
                </a:solidFill>
              </a:rPr>
              <a:t>Övning på ritning (igen)</a:t>
            </a:r>
          </a:p>
        </p:txBody>
      </p:sp>
    </p:spTree>
  </p:cSld>
  <p:clrMapOvr>
    <a:masterClrMapping/>
  </p:clrMapOvr>
  <p:transition spd="fast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 Shot 2014-10-07 at 16.39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4566" y="2758831"/>
            <a:ext cx="5784501" cy="5771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31368" y="2377392"/>
            <a:ext cx="8157056" cy="669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java.util.*;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public class RandDots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private class DemoPanel extends JPanel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Random generator = new Random();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for (int i=0; i&lt;50000; i++) {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int x = generator.nextInt(this.getWidth()+1);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int y = generator.nextInt(this.getHeight()+1);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g.fillOval(x-1, y-1, 2, 2);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RandDots()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setSize(400,400);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setVisible(true);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RandDots f = new RandDots();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Kod som ritar slumptal</a:t>
            </a:r>
          </a:p>
        </p:txBody>
      </p:sp>
      <p:pic>
        <p:nvPicPr>
          <p:cNvPr id="128" name="Screen Shot 2014-10-07 at 16.39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9966" y="2758831"/>
            <a:ext cx="5784501" cy="5771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Uppgift: gör bilden </a:t>
            </a:r>
            <a:r>
              <a:rPr sz="5500">
                <a:solidFill>
                  <a:srgbClr val="DE6A10"/>
                </a:solidFill>
                <a:latin typeface="Helvetica"/>
                <a:ea typeface="Helvetica"/>
                <a:cs typeface="Helvetica"/>
                <a:sym typeface="Helvetica"/>
              </a:rPr>
              <a:t>färggrann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!</a:t>
            </a:r>
          </a:p>
        </p:txBody>
      </p:sp>
      <p:pic>
        <p:nvPicPr>
          <p:cNvPr id="131" name="Screen Shot 2014-10-07 at 16.43.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2692" y="1972426"/>
            <a:ext cx="7259416" cy="72438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 134"/>
          <p:cNvGrpSpPr/>
          <p:nvPr/>
        </p:nvGrpSpPr>
        <p:grpSpPr>
          <a:xfrm>
            <a:off x="3439044" y="8831822"/>
            <a:ext cx="8910180" cy="791963"/>
            <a:chOff x="0" y="0"/>
            <a:chExt cx="8910179" cy="791962"/>
          </a:xfrm>
        </p:grpSpPr>
        <p:sp>
          <p:nvSpPr>
            <p:cNvPr id="132" name="Shape 132"/>
            <p:cNvSpPr/>
            <p:nvPr/>
          </p:nvSpPr>
          <p:spPr>
            <a:xfrm>
              <a:off x="753124" y="149570"/>
              <a:ext cx="8157056" cy="642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A6AAA9"/>
                  </a:solidFill>
                  <a:latin typeface="Consolas"/>
                  <a:ea typeface="Consolas"/>
                  <a:cs typeface="Consolas"/>
                  <a:sym typeface="Consolas"/>
                </a:rPr>
                <a:t> ... 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g.setColor(new Color(...));</a:t>
              </a:r>
              <a:r>
                <a:rPr b="1" sz="2000">
                  <a:solidFill>
                    <a:srgbClr val="A6AAA9"/>
                  </a:solidFill>
                  <a:latin typeface="Consolas"/>
                  <a:ea typeface="Consolas"/>
                  <a:cs typeface="Consolas"/>
                  <a:sym typeface="Consolas"/>
                </a:rPr>
                <a:t> ... </a:t>
              </a:r>
              <a:endParaRPr b="1" sz="20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0"/>
              <a:ext cx="1051011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773F9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773F9B"/>
                  </a:solidFill>
                </a:rPr>
                <a:t>Tips: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804977" y="3684088"/>
            <a:ext cx="11703136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35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Ritning är roligast </a:t>
            </a:r>
            <a:endParaRPr i="1" sz="3500">
              <a:solidFill>
                <a:srgbClr val="C82506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algn="l">
              <a:defRPr sz="1800"/>
            </a:pPr>
            <a:r>
              <a:rPr sz="3500">
                <a:latin typeface="Gill Sans"/>
                <a:ea typeface="Gill Sans"/>
                <a:cs typeface="Gill Sans"/>
                <a:sym typeface="Gill Sans"/>
              </a:rPr>
              <a:t>när det 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i="1" sz="35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kombineras med händelser</a:t>
            </a:r>
            <a:r>
              <a:rPr sz="3500">
                <a:latin typeface="Gill Sans"/>
                <a:ea typeface="Gill Sans"/>
                <a:cs typeface="Gill Sans"/>
                <a:sym typeface="Gill Sans"/>
              </a:rPr>
              <a:t> (timer, mus, tangentbord)</a:t>
            </a:r>
          </a:p>
        </p:txBody>
      </p:sp>
      <p:sp>
        <p:nvSpPr>
          <p:cNvPr id="137" name="Shape 137"/>
          <p:cNvSpPr/>
          <p:nvPr/>
        </p:nvSpPr>
        <p:spPr>
          <a:xfrm>
            <a:off x="6986577" y="8035955"/>
            <a:ext cx="558477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5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773F9B"/>
                </a:solidFill>
              </a:rPr>
              <a:t>Man kan skriva spel mm.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Först utan händelser</a:t>
            </a:r>
          </a:p>
        </p:txBody>
      </p:sp>
      <p:sp>
        <p:nvSpPr>
          <p:cNvPr id="140" name="Shape 140"/>
          <p:cNvSpPr/>
          <p:nvPr/>
        </p:nvSpPr>
        <p:spPr>
          <a:xfrm>
            <a:off x="585368" y="2377392"/>
            <a:ext cx="8157056" cy="6012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java.util.*;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public class FunDots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private class DemoPanel extends JPanel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for (int i=0; i&lt;10; i++) {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int x = 15 * i;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int y = 0;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g.fillOval(195+x, 195+y, 10, 10);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FunDots()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setSize(400,400);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 setVisible(true);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FunDots f = new FunDots();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41" name="Screen Shot 2014-10-08 at 09.51.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187" y="3327333"/>
            <a:ext cx="4875255" cy="479009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750584" y="2011936"/>
            <a:ext cx="7985126" cy="2345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74" y="0"/>
                </a:moveTo>
                <a:cubicBezTo>
                  <a:pt x="5677" y="0"/>
                  <a:pt x="5600" y="264"/>
                  <a:pt x="5600" y="592"/>
                </a:cubicBezTo>
                <a:lnTo>
                  <a:pt x="5600" y="4478"/>
                </a:lnTo>
                <a:lnTo>
                  <a:pt x="0" y="21600"/>
                </a:lnTo>
                <a:lnTo>
                  <a:pt x="6005" y="5812"/>
                </a:lnTo>
                <a:lnTo>
                  <a:pt x="21426" y="5812"/>
                </a:lnTo>
                <a:cubicBezTo>
                  <a:pt x="21522" y="5812"/>
                  <a:pt x="21600" y="5548"/>
                  <a:pt x="21600" y="5220"/>
                </a:cubicBezTo>
                <a:lnTo>
                  <a:pt x="21600" y="592"/>
                </a:lnTo>
                <a:cubicBezTo>
                  <a:pt x="21600" y="264"/>
                  <a:pt x="21522" y="0"/>
                  <a:pt x="21426" y="0"/>
                </a:cubicBezTo>
                <a:lnTo>
                  <a:pt x="5774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Ritar 10 bollar från mitten till höger.</a:t>
            </a:r>
          </a:p>
        </p:txBody>
      </p:sp>
      <p:sp>
        <p:nvSpPr>
          <p:cNvPr id="143" name="Shape 143"/>
          <p:cNvSpPr/>
          <p:nvPr/>
        </p:nvSpPr>
        <p:spPr>
          <a:xfrm>
            <a:off x="3258334" y="6504826"/>
            <a:ext cx="9436101" cy="2479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060" y="17372"/>
                </a:lnTo>
                <a:lnTo>
                  <a:pt x="8060" y="21040"/>
                </a:lnTo>
                <a:cubicBezTo>
                  <a:pt x="8060" y="21350"/>
                  <a:pt x="8126" y="21600"/>
                  <a:pt x="8207" y="21600"/>
                </a:cubicBezTo>
                <a:lnTo>
                  <a:pt x="21453" y="21600"/>
                </a:lnTo>
                <a:cubicBezTo>
                  <a:pt x="21534" y="21600"/>
                  <a:pt x="21600" y="21350"/>
                  <a:pt x="21600" y="21040"/>
                </a:cubicBezTo>
                <a:lnTo>
                  <a:pt x="21600" y="16663"/>
                </a:lnTo>
                <a:cubicBezTo>
                  <a:pt x="21600" y="16353"/>
                  <a:pt x="21534" y="16103"/>
                  <a:pt x="21453" y="16103"/>
                </a:cubicBezTo>
                <a:lnTo>
                  <a:pt x="8437" y="16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400 bred, 400 hög</a:t>
            </a:r>
          </a:p>
        </p:txBody>
      </p:sp>
      <p:sp>
        <p:nvSpPr>
          <p:cNvPr id="144" name="Shape 144"/>
          <p:cNvSpPr/>
          <p:nvPr/>
        </p:nvSpPr>
        <p:spPr>
          <a:xfrm>
            <a:off x="2250612" y="5201356"/>
            <a:ext cx="3551238" cy="3782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31" y="0"/>
                </a:moveTo>
                <a:lnTo>
                  <a:pt x="8104" y="17997"/>
                </a:lnTo>
                <a:lnTo>
                  <a:pt x="391" y="17997"/>
                </a:lnTo>
                <a:cubicBezTo>
                  <a:pt x="175" y="17997"/>
                  <a:pt x="0" y="18160"/>
                  <a:pt x="0" y="18364"/>
                </a:cubicBezTo>
                <a:lnTo>
                  <a:pt x="0" y="21233"/>
                </a:lnTo>
                <a:cubicBezTo>
                  <a:pt x="0" y="21436"/>
                  <a:pt x="175" y="21600"/>
                  <a:pt x="391" y="21600"/>
                </a:cubicBezTo>
                <a:lnTo>
                  <a:pt x="21209" y="21600"/>
                </a:lnTo>
                <a:cubicBezTo>
                  <a:pt x="21425" y="21600"/>
                  <a:pt x="21600" y="21436"/>
                  <a:pt x="21600" y="21233"/>
                </a:cubicBezTo>
                <a:lnTo>
                  <a:pt x="21600" y="18364"/>
                </a:lnTo>
                <a:cubicBezTo>
                  <a:pt x="21600" y="18160"/>
                  <a:pt x="21425" y="17997"/>
                  <a:pt x="21209" y="17997"/>
                </a:cubicBezTo>
                <a:lnTo>
                  <a:pt x="8557" y="17997"/>
                </a:lnTo>
                <a:lnTo>
                  <a:pt x="8331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195 = 400/2 - 10/2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3"/>
      <p:bldP build="whole" bldLvl="1" animBg="1" rev="0" advAuto="0" spid="142" grpId="1"/>
      <p:bldP build="whole" bldLvl="1" animBg="1" rev="0" advAuto="0" spid="14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klass för rotation i 2D plan</a:t>
            </a:r>
          </a:p>
        </p:txBody>
      </p:sp>
      <p:sp>
        <p:nvSpPr>
          <p:cNvPr id="147" name="Shape 147"/>
          <p:cNvSpPr/>
          <p:nvPr/>
        </p:nvSpPr>
        <p:spPr>
          <a:xfrm>
            <a:off x="1386705" y="3029326"/>
            <a:ext cx="10826107" cy="4147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class Rotate2D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// code is based on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  <a:hlinkClick r:id="rId2" invalidUrl="" action="" tgtFrame="" tooltip="" history="1" highlightClick="0" endSnd="0"/>
              </a:rPr>
              <a:t>http://en.wikipedia.org/wiki/Rotation_matrix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double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getX(double x, double y, double angle)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return x * Math.cos(angle) - y * Math.sin(angle);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double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getY(double x, double y, double angle)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return x * Math.sin(angle) + y * Math.cos(angle);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fast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5310186" y="63500"/>
            <a:ext cx="763111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Med timer + rotation</a:t>
            </a:r>
          </a:p>
        </p:txBody>
      </p:sp>
      <p:sp>
        <p:nvSpPr>
          <p:cNvPr id="150" name="Shape 150"/>
          <p:cNvSpPr/>
          <p:nvPr/>
        </p:nvSpPr>
        <p:spPr>
          <a:xfrm>
            <a:off x="458368" y="1234392"/>
            <a:ext cx="8157056" cy="829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public class RotatingDots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private class DemoPanel extends JPanel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implements ActionListener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private double angle = 0.0;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for (int i=0; i&lt;10; i++)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int x = 15 * i;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int y = 0;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int x1 = (int)Rotate2D.getX(x,y,</a:t>
            </a: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angle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int y1 = (int)Rotate2D.getY(x,y,</a:t>
            </a: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angle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g.fillOval(195+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x1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,195+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y1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,10,10);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public void actionPerformed(ActionEvent e) {</a:t>
            </a:r>
            <a:endParaRPr b="1" sz="1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angle = angle + Math.PI / 128.0;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this.repaint();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RotatingDots()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setSize(400,400);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 setVisible(true);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Timer t = new Timer(20,panel);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t.start();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RotatingDots f = new RotatingDots();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53" name="Group 153"/>
          <p:cNvGrpSpPr/>
          <p:nvPr/>
        </p:nvGrpSpPr>
        <p:grpSpPr>
          <a:xfrm>
            <a:off x="8628977" y="2309016"/>
            <a:ext cx="3599836" cy="6914161"/>
            <a:chOff x="0" y="0"/>
            <a:chExt cx="3599834" cy="6914159"/>
          </a:xfrm>
        </p:grpSpPr>
        <p:pic>
          <p:nvPicPr>
            <p:cNvPr id="151" name="Screen Shot 2014-10-08 at 10.01.5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104" y="0"/>
              <a:ext cx="3555627" cy="3462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Screen Shot 2014-10-08 at 10.02.0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451897"/>
              <a:ext cx="3599835" cy="3462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75258" y="4496889"/>
            <a:ext cx="9238524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att rita i Java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inner klasser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händelsehantering (timer, mus, tangentbord)</a:t>
            </a:r>
          </a:p>
        </p:txBody>
      </p:sp>
      <p:sp>
        <p:nvSpPr>
          <p:cNvPr id="43" name="Shape 4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Idag</a:t>
            </a:r>
          </a:p>
        </p:txBody>
      </p:sp>
      <p:sp>
        <p:nvSpPr>
          <p:cNvPr id="44" name="Shape 44"/>
          <p:cNvSpPr/>
          <p:nvPr/>
        </p:nvSpPr>
        <p:spPr>
          <a:xfrm>
            <a:off x="2084377" y="2837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Idag: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 grafik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—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läs kap 17</a:t>
            </a:r>
          </a:p>
        </p:txBody>
      </p:sp>
      <p:sp>
        <p:nvSpPr>
          <p:cNvPr id="45" name="Shape 45"/>
          <p:cNvSpPr/>
          <p:nvPr/>
        </p:nvSpPr>
        <p:spPr>
          <a:xfrm>
            <a:off x="2084377" y="6583922"/>
            <a:ext cx="972895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Nästa gång: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exceptions, kap 15 fram t.o.m. sida 655</a:t>
            </a:r>
          </a:p>
        </p:txBody>
      </p:sp>
      <p:sp>
        <p:nvSpPr>
          <p:cNvPr id="46" name="Shape 46"/>
          <p:cNvSpPr/>
          <p:nvPr/>
        </p:nvSpPr>
        <p:spPr>
          <a:xfrm>
            <a:off x="2084377" y="3980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Viktigt i denna föreläsning: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5310186" y="63500"/>
            <a:ext cx="763111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…en annan version</a:t>
            </a:r>
          </a:p>
        </p:txBody>
      </p:sp>
      <p:sp>
        <p:nvSpPr>
          <p:cNvPr id="156" name="Shape 156"/>
          <p:cNvSpPr/>
          <p:nvPr/>
        </p:nvSpPr>
        <p:spPr>
          <a:xfrm>
            <a:off x="458368" y="1234392"/>
            <a:ext cx="8157056" cy="829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public class RotatingDots2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private class DemoPanel extends JPanel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            implements ActionListener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private double angle = 0.0;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for (int i=0; i&lt;10; i++)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int x = 15 * i;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int y = 0;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int x1 = (int)Rotate2D.getX(x,y,angle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* ((double) i / 4)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int y1 = (int)Rotate2D.getY(x,y,angle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* ((double) i / 4)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g.fillOval(195+x1,195+y1,10,10);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actionPerformed(ActionEvent e)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angle = angle + Math.PI / 128.0;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this.repaint();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RotatingDots2()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setSize(400,400);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 setVisible(true);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Timer t = new Timer(20,panel);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t.start();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RotatingDots2 f = new RotatingDots2();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6288871" y="2011936"/>
            <a:ext cx="6446839" cy="2174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73" y="0"/>
                </a:moveTo>
                <a:cubicBezTo>
                  <a:pt x="5354" y="0"/>
                  <a:pt x="5258" y="285"/>
                  <a:pt x="5258" y="639"/>
                </a:cubicBezTo>
                <a:lnTo>
                  <a:pt x="5258" y="4811"/>
                </a:lnTo>
                <a:lnTo>
                  <a:pt x="0" y="21600"/>
                </a:lnTo>
                <a:lnTo>
                  <a:pt x="5754" y="6269"/>
                </a:lnTo>
                <a:lnTo>
                  <a:pt x="21385" y="6269"/>
                </a:lnTo>
                <a:cubicBezTo>
                  <a:pt x="21504" y="6269"/>
                  <a:pt x="21600" y="5984"/>
                  <a:pt x="21600" y="5631"/>
                </a:cubicBezTo>
                <a:lnTo>
                  <a:pt x="21600" y="639"/>
                </a:lnTo>
                <a:cubicBezTo>
                  <a:pt x="21600" y="285"/>
                  <a:pt x="21504" y="0"/>
                  <a:pt x="21385" y="0"/>
                </a:cubicBezTo>
                <a:lnTo>
                  <a:pt x="5473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Bollarna roterar med olika fart.</a:t>
            </a:r>
          </a:p>
        </p:txBody>
      </p:sp>
      <p:grpSp>
        <p:nvGrpSpPr>
          <p:cNvPr id="162" name="Group 162"/>
          <p:cNvGrpSpPr/>
          <p:nvPr/>
        </p:nvGrpSpPr>
        <p:grpSpPr>
          <a:xfrm>
            <a:off x="8372840" y="5109348"/>
            <a:ext cx="4460490" cy="4427065"/>
            <a:chOff x="0" y="0"/>
            <a:chExt cx="4460488" cy="4427064"/>
          </a:xfrm>
        </p:grpSpPr>
        <p:pic>
          <p:nvPicPr>
            <p:cNvPr id="158" name="Screen Shot 2014-10-08 at 10.05.2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" y="0"/>
              <a:ext cx="2216446" cy="215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Screen Shot 2014-10-08 at 10.05.10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46300" y="0"/>
              <a:ext cx="2197383" cy="215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Screen Shot 2014-10-08 at 10.05.14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159000"/>
              <a:ext cx="2239844" cy="215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Screen Shot 2014-10-08 at 10.05.19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0" y="2159000"/>
              <a:ext cx="2301489" cy="2268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2"/>
      <p:bldP build="whole" bldLvl="1" animBg="1" rev="0" advAuto="0" spid="15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fånga mushändelser</a:t>
            </a:r>
          </a:p>
        </p:txBody>
      </p:sp>
      <p:sp>
        <p:nvSpPr>
          <p:cNvPr id="165" name="Shape 165"/>
          <p:cNvSpPr/>
          <p:nvPr/>
        </p:nvSpPr>
        <p:spPr>
          <a:xfrm>
            <a:off x="1576377" y="2583422"/>
            <a:ext cx="1048803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ett program som ritar en boll där musen har tryckts.</a:t>
            </a:r>
          </a:p>
        </p:txBody>
      </p:sp>
      <p:grpSp>
        <p:nvGrpSpPr>
          <p:cNvPr id="168" name="Group 168"/>
          <p:cNvGrpSpPr/>
          <p:nvPr/>
        </p:nvGrpSpPr>
        <p:grpSpPr>
          <a:xfrm>
            <a:off x="2859077" y="3599422"/>
            <a:ext cx="10488038" cy="508001"/>
            <a:chOff x="0" y="0"/>
            <a:chExt cx="10488036" cy="508000"/>
          </a:xfrm>
        </p:grpSpPr>
        <p:sp>
          <p:nvSpPr>
            <p:cNvPr id="166" name="Shape 166"/>
            <p:cNvSpPr/>
            <p:nvPr/>
          </p:nvSpPr>
          <p:spPr>
            <a:xfrm>
              <a:off x="847923" y="42333"/>
              <a:ext cx="3534391" cy="459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1" sz="28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C82506"/>
                  </a:solidFill>
                </a:rPr>
                <a:t>MouseListener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0" y="0"/>
              <a:ext cx="1048803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Tips: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5668410" y="3549940"/>
            <a:ext cx="6373020" cy="3434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068" y="18672"/>
                </a:lnTo>
                <a:lnTo>
                  <a:pt x="5068" y="21196"/>
                </a:lnTo>
                <a:cubicBezTo>
                  <a:pt x="5068" y="21420"/>
                  <a:pt x="5166" y="21600"/>
                  <a:pt x="5286" y="21600"/>
                </a:cubicBezTo>
                <a:lnTo>
                  <a:pt x="21382" y="21600"/>
                </a:lnTo>
                <a:cubicBezTo>
                  <a:pt x="21503" y="21600"/>
                  <a:pt x="21600" y="21420"/>
                  <a:pt x="21600" y="21196"/>
                </a:cubicBezTo>
                <a:lnTo>
                  <a:pt x="21600" y="18036"/>
                </a:lnTo>
                <a:cubicBezTo>
                  <a:pt x="21600" y="17812"/>
                  <a:pt x="21503" y="17631"/>
                  <a:pt x="21382" y="17631"/>
                </a:cubicBezTo>
                <a:lnTo>
                  <a:pt x="5563" y="176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… som kör paintComponent.</a:t>
            </a:r>
          </a:p>
        </p:txBody>
      </p:sp>
      <p:sp>
        <p:nvSpPr>
          <p:cNvPr id="171" name="Shape 171"/>
          <p:cNvSpPr/>
          <p:nvPr/>
        </p:nvSpPr>
        <p:spPr>
          <a:xfrm>
            <a:off x="6591100" y="63500"/>
            <a:ext cx="59692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Kod som fångar</a:t>
            </a:r>
            <a:endParaRPr sz="5500">
              <a:latin typeface="Helvetica"/>
              <a:ea typeface="Helvetica"/>
              <a:cs typeface="Helvetica"/>
              <a:sym typeface="Helvetica"/>
            </a:endParaRPr>
          </a:p>
          <a:p>
            <a:pPr lvl="0" algn="r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mushändelser</a:t>
            </a:r>
          </a:p>
        </p:txBody>
      </p:sp>
      <p:sp>
        <p:nvSpPr>
          <p:cNvPr id="172" name="Shape 172"/>
          <p:cNvSpPr/>
          <p:nvPr/>
        </p:nvSpPr>
        <p:spPr>
          <a:xfrm>
            <a:off x="458368" y="1234392"/>
            <a:ext cx="8157056" cy="829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public class MouseDot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private class DemoPanel extends JPanel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             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implements MouseListener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private int x = -50;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private int y = -50;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g.fillOval(x-5,y-5,10,10);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mouseClicked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(MouseEvent e)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x = e.getX();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y = e.getY();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this.repaint();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mouseEntered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(MouseEvent e) {}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mouseExited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(MouseEvent e) {}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mousePressed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(MouseEvent e) {}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mouseReleased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(MouseEvent e) {}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MouseDot()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setSize(400,400);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panel.addMouseListener(panel);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 setVisible(true);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MouseDot f = new MouseDot();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5623960" y="2872117"/>
            <a:ext cx="6430170" cy="861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215" y="9695"/>
                </a:lnTo>
                <a:lnTo>
                  <a:pt x="5215" y="19987"/>
                </a:lnTo>
                <a:cubicBezTo>
                  <a:pt x="5215" y="20880"/>
                  <a:pt x="5312" y="21600"/>
                  <a:pt x="5431" y="21600"/>
                </a:cubicBezTo>
                <a:lnTo>
                  <a:pt x="21384" y="21600"/>
                </a:lnTo>
                <a:cubicBezTo>
                  <a:pt x="21504" y="21600"/>
                  <a:pt x="21600" y="20880"/>
                  <a:pt x="21600" y="19987"/>
                </a:cubicBezTo>
                <a:lnTo>
                  <a:pt x="21600" y="7386"/>
                </a:lnTo>
                <a:cubicBezTo>
                  <a:pt x="21600" y="6493"/>
                  <a:pt x="21504" y="5773"/>
                  <a:pt x="21384" y="5773"/>
                </a:cubicBezTo>
                <a:lnTo>
                  <a:pt x="6606" y="5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 lyssnar på mushändelser.</a:t>
            </a:r>
          </a:p>
        </p:txBody>
      </p:sp>
      <p:sp>
        <p:nvSpPr>
          <p:cNvPr id="174" name="Shape 174"/>
          <p:cNvSpPr/>
          <p:nvPr/>
        </p:nvSpPr>
        <p:spPr>
          <a:xfrm>
            <a:off x="5623960" y="3927765"/>
            <a:ext cx="6430170" cy="631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31" y="0"/>
                </a:moveTo>
                <a:cubicBezTo>
                  <a:pt x="5312" y="0"/>
                  <a:pt x="5215" y="982"/>
                  <a:pt x="5215" y="2201"/>
                </a:cubicBezTo>
                <a:lnTo>
                  <a:pt x="5215" y="10678"/>
                </a:lnTo>
                <a:lnTo>
                  <a:pt x="0" y="14128"/>
                </a:lnTo>
                <a:lnTo>
                  <a:pt x="5215" y="17579"/>
                </a:lnTo>
                <a:lnTo>
                  <a:pt x="5215" y="19399"/>
                </a:lnTo>
                <a:cubicBezTo>
                  <a:pt x="5215" y="20618"/>
                  <a:pt x="5312" y="21600"/>
                  <a:pt x="5431" y="21600"/>
                </a:cubicBezTo>
                <a:lnTo>
                  <a:pt x="21384" y="21600"/>
                </a:lnTo>
                <a:cubicBezTo>
                  <a:pt x="21504" y="21600"/>
                  <a:pt x="21600" y="20618"/>
                  <a:pt x="21600" y="19399"/>
                </a:cubicBezTo>
                <a:lnTo>
                  <a:pt x="21600" y="2201"/>
                </a:lnTo>
                <a:cubicBezTo>
                  <a:pt x="21600" y="982"/>
                  <a:pt x="21504" y="0"/>
                  <a:pt x="21384" y="0"/>
                </a:cubicBezTo>
                <a:lnTo>
                  <a:pt x="543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Den körs när musen blivit klickad.</a:t>
            </a:r>
          </a:p>
        </p:txBody>
      </p:sp>
      <p:sp>
        <p:nvSpPr>
          <p:cNvPr id="175" name="Shape 175"/>
          <p:cNvSpPr/>
          <p:nvPr/>
        </p:nvSpPr>
        <p:spPr>
          <a:xfrm>
            <a:off x="3209373" y="4633409"/>
            <a:ext cx="8832057" cy="712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671" y="7288"/>
                </a:lnTo>
                <a:lnTo>
                  <a:pt x="9671" y="19652"/>
                </a:lnTo>
                <a:cubicBezTo>
                  <a:pt x="9671" y="20730"/>
                  <a:pt x="9741" y="21600"/>
                  <a:pt x="9828" y="21600"/>
                </a:cubicBezTo>
                <a:lnTo>
                  <a:pt x="21443" y="21600"/>
                </a:lnTo>
                <a:cubicBezTo>
                  <a:pt x="21530" y="21600"/>
                  <a:pt x="21600" y="20730"/>
                  <a:pt x="21600" y="19652"/>
                </a:cubicBezTo>
                <a:lnTo>
                  <a:pt x="21600" y="4426"/>
                </a:lnTo>
                <a:cubicBezTo>
                  <a:pt x="21600" y="3347"/>
                  <a:pt x="21530" y="2478"/>
                  <a:pt x="21443" y="2478"/>
                </a:cubicBezTo>
                <a:lnTo>
                  <a:pt x="16658" y="2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 sparar värdena på x och y…</a:t>
            </a:r>
          </a:p>
        </p:txBody>
      </p:sp>
      <p:sp>
        <p:nvSpPr>
          <p:cNvPr id="176" name="Shape 176"/>
          <p:cNvSpPr/>
          <p:nvPr/>
        </p:nvSpPr>
        <p:spPr>
          <a:xfrm>
            <a:off x="3437576" y="5108071"/>
            <a:ext cx="8603854" cy="1063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355" y="11993"/>
                </a:lnTo>
                <a:lnTo>
                  <a:pt x="9355" y="20294"/>
                </a:lnTo>
                <a:cubicBezTo>
                  <a:pt x="9355" y="21017"/>
                  <a:pt x="9427" y="21600"/>
                  <a:pt x="9516" y="21600"/>
                </a:cubicBezTo>
                <a:lnTo>
                  <a:pt x="21439" y="21600"/>
                </a:lnTo>
                <a:cubicBezTo>
                  <a:pt x="21528" y="21600"/>
                  <a:pt x="21600" y="21017"/>
                  <a:pt x="21600" y="20294"/>
                </a:cubicBezTo>
                <a:lnTo>
                  <a:pt x="21600" y="10091"/>
                </a:lnTo>
                <a:cubicBezTo>
                  <a:pt x="21600" y="9368"/>
                  <a:pt x="21528" y="8785"/>
                  <a:pt x="21439" y="8785"/>
                </a:cubicBezTo>
                <a:lnTo>
                  <a:pt x="10453" y="8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… och så kallar vi på repaint …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  <p:bldP build="whole" bldLvl="1" animBg="1" rev="0" advAuto="0" spid="170" grpId="5"/>
      <p:bldP build="whole" bldLvl="1" animBg="1" rev="0" advAuto="0" spid="176" grpId="4"/>
      <p:bldP build="whole" bldLvl="1" animBg="1" rev="0" advAuto="0" spid="175" grpId="3"/>
      <p:bldP build="whole" bldLvl="1" animBg="1" rev="0" advAuto="0" spid="17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Början av ett enkelt spel…</a:t>
            </a:r>
          </a:p>
        </p:txBody>
      </p:sp>
      <p:sp>
        <p:nvSpPr>
          <p:cNvPr id="179" name="Shape 179"/>
          <p:cNvSpPr/>
          <p:nvPr/>
        </p:nvSpPr>
        <p:spPr>
          <a:xfrm>
            <a:off x="1068377" y="2583422"/>
            <a:ext cx="1178701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ett program som ritar ett rutfält och färgar rutan som tryckts.</a:t>
            </a:r>
          </a:p>
        </p:txBody>
      </p:sp>
      <p:pic>
        <p:nvPicPr>
          <p:cNvPr id="180" name="Screen Shot 2014-10-08 at 10.45.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6096" y="3847212"/>
            <a:ext cx="4728599" cy="487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000" y="6022002"/>
            <a:ext cx="364490" cy="52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458368" y="472392"/>
            <a:ext cx="8157056" cy="9026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public class MouseBoxes extends JFrame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private class DemoPanel extends JPanel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              implements MouseListener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private int BOX_WIDTH = 40;</a:t>
            </a:r>
            <a:endParaRPr b="1" sz="13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private int x = -50;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private int y = -50;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for (int i=0; i&lt;5; i++)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  for (int j=0; j&lt;5; j++)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if (x == i &amp;&amp; y == j) {</a:t>
            </a:r>
            <a:endParaRPr b="1" sz="13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g.fillRect(i*BOX_WIDTH,j*BOX_WIDTH,</a:t>
            </a:r>
            <a:endParaRPr b="1" sz="13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BOX_WIDTH,BOX_WIDTH);</a:t>
            </a:r>
            <a:endParaRPr b="1" sz="13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    } else {</a:t>
            </a:r>
            <a:endParaRPr b="1" sz="13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g.drawRect(i*BOX_WIDTH,j*BOX_WIDTH,</a:t>
            </a:r>
            <a:endParaRPr b="1" sz="13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BOX_WIDTH,BOX_WIDTH);</a:t>
            </a:r>
            <a:endParaRPr b="1" sz="13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public void mouseClicked(MouseEvent e)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x = e.getX() </a:t>
            </a:r>
            <a:r>
              <a:rPr b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/ BOX_WIDTH</a:t>
            </a: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y = e.getY() </a:t>
            </a:r>
            <a:r>
              <a:rPr b="1" sz="13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/ BOX_WIDTH</a:t>
            </a: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    this.repaint();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public void mouseEntered(MouseEvent e) {}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public void mouseExited(MouseEvent e) {}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public void mousePressed(MouseEvent e) {}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public void mouseReleased(MouseEvent e) {}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MouseBoxes()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panel.addMouseListener(panel);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panel.setPreferredSize(new java.awt.Dimension(200,200));</a:t>
            </a:r>
            <a:endParaRPr b="1" sz="13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add(panel); </a:t>
            </a:r>
            <a:r>
              <a:rPr b="1" sz="13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pack(); </a:t>
            </a: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setVisible(true);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    MouseBoxes f = new MouseBoxes();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3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6591100" y="63500"/>
            <a:ext cx="59692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r"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Kod som ritar rutfält &amp; händelser</a:t>
            </a:r>
          </a:p>
        </p:txBody>
      </p:sp>
      <p:sp>
        <p:nvSpPr>
          <p:cNvPr id="185" name="Shape 185"/>
          <p:cNvSpPr/>
          <p:nvPr/>
        </p:nvSpPr>
        <p:spPr>
          <a:xfrm>
            <a:off x="6034329" y="3102305"/>
            <a:ext cx="6019801" cy="631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29" y="0"/>
                </a:moveTo>
                <a:cubicBezTo>
                  <a:pt x="4201" y="0"/>
                  <a:pt x="4098" y="982"/>
                  <a:pt x="4098" y="2201"/>
                </a:cubicBezTo>
                <a:lnTo>
                  <a:pt x="4098" y="8722"/>
                </a:lnTo>
                <a:lnTo>
                  <a:pt x="0" y="12172"/>
                </a:lnTo>
                <a:lnTo>
                  <a:pt x="4098" y="15623"/>
                </a:lnTo>
                <a:lnTo>
                  <a:pt x="4098" y="19399"/>
                </a:lnTo>
                <a:cubicBezTo>
                  <a:pt x="4098" y="20618"/>
                  <a:pt x="4201" y="21600"/>
                  <a:pt x="4329" y="21600"/>
                </a:cubicBezTo>
                <a:lnTo>
                  <a:pt x="21369" y="21600"/>
                </a:lnTo>
                <a:cubicBezTo>
                  <a:pt x="21497" y="21600"/>
                  <a:pt x="21600" y="20618"/>
                  <a:pt x="21600" y="19399"/>
                </a:cubicBezTo>
                <a:lnTo>
                  <a:pt x="21600" y="2201"/>
                </a:lnTo>
                <a:cubicBezTo>
                  <a:pt x="21600" y="982"/>
                  <a:pt x="21497" y="0"/>
                  <a:pt x="21369" y="0"/>
                </a:cubicBezTo>
                <a:lnTo>
                  <a:pt x="432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ritas en tom ruta.</a:t>
            </a:r>
          </a:p>
        </p:txBody>
      </p:sp>
      <p:sp>
        <p:nvSpPr>
          <p:cNvPr id="186" name="Shape 186"/>
          <p:cNvSpPr/>
          <p:nvPr/>
        </p:nvSpPr>
        <p:spPr>
          <a:xfrm>
            <a:off x="6034329" y="3864305"/>
            <a:ext cx="6019801" cy="631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29" y="0"/>
                </a:moveTo>
                <a:cubicBezTo>
                  <a:pt x="4201" y="0"/>
                  <a:pt x="4098" y="982"/>
                  <a:pt x="4098" y="2201"/>
                </a:cubicBezTo>
                <a:lnTo>
                  <a:pt x="4098" y="7472"/>
                </a:lnTo>
                <a:lnTo>
                  <a:pt x="0" y="10922"/>
                </a:lnTo>
                <a:lnTo>
                  <a:pt x="4098" y="14373"/>
                </a:lnTo>
                <a:lnTo>
                  <a:pt x="4098" y="19399"/>
                </a:lnTo>
                <a:cubicBezTo>
                  <a:pt x="4098" y="20618"/>
                  <a:pt x="4201" y="21600"/>
                  <a:pt x="4329" y="21600"/>
                </a:cubicBezTo>
                <a:lnTo>
                  <a:pt x="21369" y="21600"/>
                </a:lnTo>
                <a:cubicBezTo>
                  <a:pt x="21497" y="21600"/>
                  <a:pt x="21600" y="20618"/>
                  <a:pt x="21600" y="19399"/>
                </a:cubicBezTo>
                <a:lnTo>
                  <a:pt x="21600" y="2201"/>
                </a:lnTo>
                <a:cubicBezTo>
                  <a:pt x="21600" y="982"/>
                  <a:pt x="21497" y="0"/>
                  <a:pt x="21369" y="0"/>
                </a:cubicBezTo>
                <a:lnTo>
                  <a:pt x="432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ritas en fylld ruta.</a:t>
            </a:r>
          </a:p>
        </p:txBody>
      </p:sp>
      <p:sp>
        <p:nvSpPr>
          <p:cNvPr id="187" name="Shape 187"/>
          <p:cNvSpPr/>
          <p:nvPr/>
        </p:nvSpPr>
        <p:spPr>
          <a:xfrm>
            <a:off x="4126551" y="5134305"/>
            <a:ext cx="7927579" cy="1034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85" y="0"/>
                </a:moveTo>
                <a:cubicBezTo>
                  <a:pt x="8388" y="0"/>
                  <a:pt x="8310" y="599"/>
                  <a:pt x="8310" y="1342"/>
                </a:cubicBezTo>
                <a:lnTo>
                  <a:pt x="8310" y="4764"/>
                </a:lnTo>
                <a:lnTo>
                  <a:pt x="0" y="6869"/>
                </a:lnTo>
                <a:lnTo>
                  <a:pt x="8310" y="8973"/>
                </a:lnTo>
                <a:lnTo>
                  <a:pt x="8310" y="20249"/>
                </a:lnTo>
                <a:cubicBezTo>
                  <a:pt x="8310" y="20993"/>
                  <a:pt x="8388" y="21600"/>
                  <a:pt x="8485" y="21600"/>
                </a:cubicBezTo>
                <a:lnTo>
                  <a:pt x="21425" y="21600"/>
                </a:lnTo>
                <a:cubicBezTo>
                  <a:pt x="21522" y="21600"/>
                  <a:pt x="21600" y="20993"/>
                  <a:pt x="21600" y="20249"/>
                </a:cubicBezTo>
                <a:lnTo>
                  <a:pt x="21600" y="1342"/>
                </a:lnTo>
                <a:cubicBezTo>
                  <a:pt x="21600" y="599"/>
                  <a:pt x="21522" y="0"/>
                  <a:pt x="21425" y="0"/>
                </a:cubicBezTo>
                <a:lnTo>
                  <a:pt x="848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 sparar koordinaterna enligt rutornas koordinatsystem.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3"/>
      <p:bldP build="whole" bldLvl="1" animBg="1" rev="0" advAuto="0" spid="185" grpId="1"/>
      <p:bldP build="whole" bldLvl="1" animBg="1" rev="0" advAuto="0" spid="18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fånga mushändelser</a:t>
            </a:r>
          </a:p>
        </p:txBody>
      </p:sp>
      <p:sp>
        <p:nvSpPr>
          <p:cNvPr id="190" name="Shape 190"/>
          <p:cNvSpPr/>
          <p:nvPr/>
        </p:nvSpPr>
        <p:spPr>
          <a:xfrm>
            <a:off x="1576377" y="2583422"/>
            <a:ext cx="1048803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Lös problem 6 från tentan från år 2011 </a:t>
            </a: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utan knappar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91" name="Shape 191"/>
          <p:cNvSpPr/>
          <p:nvPr/>
        </p:nvSpPr>
        <p:spPr>
          <a:xfrm>
            <a:off x="1074929" y="3502651"/>
            <a:ext cx="10600942" cy="462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 u="sng">
                <a:latin typeface="Gabriola"/>
                <a:ea typeface="Gabriola"/>
                <a:cs typeface="Gabriola"/>
                <a:sym typeface="Gabriola"/>
                <a:hlinkClick r:id="rId2" invalidUrl="" action="" tgtFrame="" tooltip="" history="1" highlightClick="0" endSnd="0"/>
              </a:rPr>
              <a:t>http://www.cse.chalmers.se/edu/year/2013/course/tda545/courseMtrl/sampleExams/20111021.pdf</a:t>
            </a:r>
            <a:r>
              <a:rPr sz="28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sp>
        <p:nvSpPr>
          <p:cNvPr id="192" name="Shape 192"/>
          <p:cNvSpPr/>
          <p:nvPr/>
        </p:nvSpPr>
        <p:spPr>
          <a:xfrm>
            <a:off x="1576377" y="7663422"/>
            <a:ext cx="1048803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Lös problem 6 från tentan från år 2011 </a:t>
            </a: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med knappar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 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fånga tangenthändelser</a:t>
            </a:r>
          </a:p>
        </p:txBody>
      </p:sp>
      <p:sp>
        <p:nvSpPr>
          <p:cNvPr id="195" name="Shape 195"/>
          <p:cNvSpPr/>
          <p:nvPr/>
        </p:nvSpPr>
        <p:spPr>
          <a:xfrm>
            <a:off x="1195377" y="2583422"/>
            <a:ext cx="1100046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ett program där piltangenterna flyttar på den mörka rutan.</a:t>
            </a:r>
          </a:p>
        </p:txBody>
      </p:sp>
      <p:grpSp>
        <p:nvGrpSpPr>
          <p:cNvPr id="199" name="Group 199"/>
          <p:cNvGrpSpPr/>
          <p:nvPr/>
        </p:nvGrpSpPr>
        <p:grpSpPr>
          <a:xfrm>
            <a:off x="1021490" y="4400877"/>
            <a:ext cx="14730356" cy="3954202"/>
            <a:chOff x="0" y="0"/>
            <a:chExt cx="14730355" cy="3954201"/>
          </a:xfrm>
        </p:grpSpPr>
        <p:pic>
          <p:nvPicPr>
            <p:cNvPr id="196" name="Screen Shot 2014-10-08 at 11.33.56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639012" cy="3954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Screen Shot 2014-10-08 at 11.34.04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20000" y="0"/>
              <a:ext cx="3481417" cy="3896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Shape 198"/>
            <p:cNvSpPr/>
            <p:nvPr/>
          </p:nvSpPr>
          <p:spPr>
            <a:xfrm>
              <a:off x="3729887" y="1357544"/>
              <a:ext cx="11000469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Ett tryck till höger </a:t>
              </a:r>
              <a:endPara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rPr>
                <a:t>flyttar den svarta rutan: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500702" y="345392"/>
            <a:ext cx="8157056" cy="932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public class KeyDemo extends JFrame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private class DemoPanel extends JPanel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            </a:t>
            </a: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implements KeyListener</a:t>
            </a: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private int BOX_WIDTH = 40;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private int x = 2;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private int y = 2;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for (int i=0; i&lt;5; i++)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for (int j=0; j&lt;5; j++)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    if (x == i &amp;&amp; y == j)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        g.fillRect(i*BOX_WIDTH,j*BOX_WIDTH,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                   BOX_WIDTH,BOX_WIDTH);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    } else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        g.drawRect(i*BOX_WIDTH,j*BOX_WIDTH,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                   BOX_WIDTH,BOX_WIDTH);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public void keyPressed(KeyEvent e) {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int k = e.getKeyCode();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if (k == KeyEvent.VK_DOWN &amp;&amp; y &lt; 4) {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y++; repaint();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} else if (k == KeyEvent.VK_UP &amp;&amp; 0 &lt; y) {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y--; repaint();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} else if (k == KeyEvent.VK_LEFT &amp;&amp; 0 &lt; x) {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x--; repaint();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} else if (k == KeyEvent.VK_RIGHT &amp;&amp; x &lt; 4) {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x++; repaint();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public void keyTyped(KeyEvent e) {}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public void keyReleased(KeyEvent e) {}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public KeyDemo()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2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addKeyListener(panel);</a:t>
            </a:r>
            <a:endParaRPr b="1" sz="12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panel.setPreferredSize(new java.awt.Dimension(200,200));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add(panel); pack(); setVisible(true);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KeyDemo f = new KeyDemo();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951346" y="63500"/>
            <a:ext cx="660895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Kod som fångar</a:t>
            </a:r>
            <a:endParaRPr sz="5500">
              <a:latin typeface="Helvetica"/>
              <a:ea typeface="Helvetica"/>
              <a:cs typeface="Helvetica"/>
              <a:sym typeface="Helvetica"/>
            </a:endParaRPr>
          </a:p>
          <a:p>
            <a:pPr lvl="0" algn="r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tangenthändelser</a:t>
            </a:r>
          </a:p>
        </p:txBody>
      </p:sp>
      <p:sp>
        <p:nvSpPr>
          <p:cNvPr id="203" name="Shape 203"/>
          <p:cNvSpPr/>
          <p:nvPr/>
        </p:nvSpPr>
        <p:spPr>
          <a:xfrm>
            <a:off x="4335704" y="1657680"/>
            <a:ext cx="7718426" cy="2098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7950" y="12485"/>
                </a:lnTo>
                <a:lnTo>
                  <a:pt x="7950" y="20934"/>
                </a:lnTo>
                <a:cubicBezTo>
                  <a:pt x="7950" y="21300"/>
                  <a:pt x="8030" y="21600"/>
                  <a:pt x="8130" y="21600"/>
                </a:cubicBezTo>
                <a:lnTo>
                  <a:pt x="21420" y="21600"/>
                </a:lnTo>
                <a:cubicBezTo>
                  <a:pt x="21520" y="21600"/>
                  <a:pt x="21600" y="21300"/>
                  <a:pt x="21600" y="20934"/>
                </a:cubicBezTo>
                <a:lnTo>
                  <a:pt x="21600" y="11611"/>
                </a:lnTo>
                <a:cubicBezTo>
                  <a:pt x="21600" y="11245"/>
                  <a:pt x="21520" y="10949"/>
                  <a:pt x="21420" y="10949"/>
                </a:cubicBezTo>
                <a:lnTo>
                  <a:pt x="8485" y="10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Denna klass lyssnar på tangentbordet.</a:t>
            </a:r>
          </a:p>
        </p:txBody>
      </p:sp>
      <p:sp>
        <p:nvSpPr>
          <p:cNvPr id="204" name="Shape 204"/>
          <p:cNvSpPr/>
          <p:nvPr/>
        </p:nvSpPr>
        <p:spPr>
          <a:xfrm>
            <a:off x="4378963" y="4372305"/>
            <a:ext cx="7675167" cy="142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54" y="0"/>
                </a:moveTo>
                <a:cubicBezTo>
                  <a:pt x="7954" y="0"/>
                  <a:pt x="7873" y="434"/>
                  <a:pt x="7873" y="972"/>
                </a:cubicBezTo>
                <a:lnTo>
                  <a:pt x="7873" y="4134"/>
                </a:lnTo>
                <a:lnTo>
                  <a:pt x="0" y="5658"/>
                </a:lnTo>
                <a:lnTo>
                  <a:pt x="7873" y="7182"/>
                </a:lnTo>
                <a:lnTo>
                  <a:pt x="7873" y="20622"/>
                </a:lnTo>
                <a:cubicBezTo>
                  <a:pt x="7873" y="21160"/>
                  <a:pt x="7954" y="21600"/>
                  <a:pt x="8054" y="21600"/>
                </a:cubicBezTo>
                <a:lnTo>
                  <a:pt x="21419" y="21600"/>
                </a:lnTo>
                <a:cubicBezTo>
                  <a:pt x="21519" y="21600"/>
                  <a:pt x="21600" y="21160"/>
                  <a:pt x="21600" y="20622"/>
                </a:cubicBezTo>
                <a:lnTo>
                  <a:pt x="21600" y="972"/>
                </a:lnTo>
                <a:cubicBezTo>
                  <a:pt x="21600" y="434"/>
                  <a:pt x="21519" y="0"/>
                  <a:pt x="21419" y="0"/>
                </a:cubicBezTo>
                <a:lnTo>
                  <a:pt x="805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När en tangent har pressats så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kör vi denna metod, som i vissa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fall anropar </a:t>
            </a:r>
            <a:r>
              <a:rPr b="1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repaint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2"/>
      <p:bldP build="whole" bldLvl="1" animBg="1" rev="0" advAuto="0" spid="20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Ett spel</a:t>
            </a:r>
          </a:p>
        </p:txBody>
      </p:sp>
      <p:sp>
        <p:nvSpPr>
          <p:cNvPr id="207" name="Shape 207"/>
          <p:cNvSpPr/>
          <p:nvPr/>
        </p:nvSpPr>
        <p:spPr>
          <a:xfrm>
            <a:off x="1195377" y="2583422"/>
            <a:ext cx="1100046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ett </a:t>
            </a:r>
            <a:r>
              <a:rPr i="1" sz="28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snake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spel!</a:t>
            </a:r>
          </a:p>
        </p:txBody>
      </p:sp>
      <p:pic>
        <p:nvPicPr>
          <p:cNvPr id="208" name="Screen Shot 2014-10-08 at 15.25.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736" y="4114568"/>
            <a:ext cx="3955710" cy="3792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14-10-08 at 15.27.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1621" y="3922155"/>
            <a:ext cx="3634838" cy="3962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creen Shot 2014-10-08 at 15.27.0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45319" y="4231751"/>
            <a:ext cx="3804932" cy="3911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4506391" y="63500"/>
            <a:ext cx="805391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Kod för Snake som</a:t>
            </a:r>
            <a:endParaRPr sz="5500">
              <a:latin typeface="Helvetica"/>
              <a:ea typeface="Helvetica"/>
              <a:cs typeface="Helvetica"/>
              <a:sym typeface="Helvetica"/>
            </a:endParaRPr>
          </a:p>
          <a:p>
            <a:pPr lvl="0" algn="r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skrevs på föreläsningen</a:t>
            </a:r>
          </a:p>
        </p:txBody>
      </p:sp>
      <p:sp>
        <p:nvSpPr>
          <p:cNvPr id="213" name="Shape 213"/>
          <p:cNvSpPr/>
          <p:nvPr/>
        </p:nvSpPr>
        <p:spPr>
          <a:xfrm>
            <a:off x="585368" y="256492"/>
            <a:ext cx="8157056" cy="943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import java.util.Random;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public class Snake extends JFrame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private static int ROWS = 15;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private static int BOX_WIDTH = 40;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private class SnakePanel extends JPanel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implements KeyListener, ActionListener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private int k = KeyEvent.VK_DOWN;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private int x = 0;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private int y = 0;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private int[][] board = new int[ROWS][ROWS];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private Random generator = new Random();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public SnakePanel()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for (int i=0; i&lt;ROWS; i++)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for (int j=0; j&lt;ROWS; j++)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board[i][j] = 0;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board[x][y] = 4;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placeFood();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private void placeFood()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int x = generator.nextInt(ROWS);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int y = generator.nextInt(ROWS);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for (int i=0; i&lt;ROWS; i++)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for (int j=0; j&lt;ROWS; j++)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if (board[(i+x) % ROWS][(j+y) % ROWS] == 0)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    board[(i+x) % ROWS][(j+y) % ROWS] = -1;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    return;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for (int i=0; i&lt;ROWS; i++)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for (int j=0; j&lt;ROWS; j++)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if (board[i][j] &gt; 0)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    g.fillRect(i*BOX_WIDTH,j*BOX_WIDTH,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               BOX_WIDTH,BOX_WIDTH);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} else if (board[i][j] &lt; 0)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    g.drawOval(i*BOX_WIDTH,j*BOX_WIDTH,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               BOX_WIDTH,BOX_WIDTH);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public void actionPerformed(ActionEvent e)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int old = board[x][y];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if (k == KeyEvent.VK_DOWN &amp;&amp; y &lt; ROWS-1)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y++;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} else if (k == KeyEvent.VK_UP &amp;&amp; 0 &lt; y)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y--;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} else if (k == KeyEvent.VK_LEFT &amp;&amp; 0 &lt; x)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x--;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} else if (k == KeyEvent.VK_RIGHT &amp;&amp; x &lt; ROWS-1)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x++;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board[x][y] = old+1;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for (int i=0; i&lt;ROWS; i++)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for (int j=0; j&lt;ROWS; j++)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if (board[i][j] &gt; 0)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    board[i][j] = board[i][j]-1;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repaint();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public void keyPressed(KeyEvent e)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    k = e.getKeyCode();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public void keyTyped(KeyEvent e) {}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public void keyReleased(KeyEvent e) {}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public Snake()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SnakePanel panel = new SnakePanel();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addKeyListener(panel);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panel.setPreferredSize(new java.awt.Dimension(ROWS*BOX_WIDTH,ROWS*BOX_WIDTH));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add(panel); pack(); setVisible(true);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Timer t = new Timer(100,panel);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t.start();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    Snake f = new Snake();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7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989957" y="2514492"/>
            <a:ext cx="10488038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/>
            </a:pP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Obs.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Koden blev ju inte färdig.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r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Kör den så ser du vad som saknas.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r">
              <a:defRPr sz="1800"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r"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Experimentera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gärna med koden!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r">
              <a:defRPr sz="1800"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r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Samma kod finns i zip filen.</a:t>
            </a:r>
          </a:p>
        </p:txBody>
      </p:sp>
    </p:spTree>
  </p:cSld>
  <p:clrMapOvr>
    <a:masterClrMapping/>
  </p:clrMapOvr>
  <p:transition spd="fast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…men först: </a:t>
            </a:r>
            <a:r>
              <a:rPr sz="55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tentan närmar sig!</a:t>
            </a:r>
          </a:p>
        </p:txBody>
      </p:sp>
      <p:sp>
        <p:nvSpPr>
          <p:cNvPr id="49" name="Shape 49"/>
          <p:cNvSpPr/>
          <p:nvPr/>
        </p:nvSpPr>
        <p:spPr>
          <a:xfrm>
            <a:off x="2084377" y="2456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Tentan: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granskar om ni kan programmera i Java</a:t>
            </a:r>
          </a:p>
        </p:txBody>
      </p:sp>
      <p:sp>
        <p:nvSpPr>
          <p:cNvPr id="50" name="Shape 50"/>
          <p:cNvSpPr/>
          <p:nvPr/>
        </p:nvSpPr>
        <p:spPr>
          <a:xfrm>
            <a:off x="2097077" y="3345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Fråga: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hur lär man sig programmera?</a:t>
            </a:r>
          </a:p>
        </p:txBody>
      </p:sp>
      <p:sp>
        <p:nvSpPr>
          <p:cNvPr id="51" name="Shape 51"/>
          <p:cNvSpPr/>
          <p:nvPr/>
        </p:nvSpPr>
        <p:spPr>
          <a:xfrm>
            <a:off x="2478077" y="3980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rPr>
              <a:t>… genom att läsa kod? </a:t>
            </a:r>
            <a:r>
              <a:rPr sz="2800">
                <a:solidFill>
                  <a:srgbClr val="DE6A10"/>
                </a:solidFill>
                <a:latin typeface="Gill Sans"/>
                <a:ea typeface="Gill Sans"/>
                <a:cs typeface="Gill Sans"/>
                <a:sym typeface="Gill Sans"/>
              </a:rPr>
              <a:t>Nej.</a:t>
            </a:r>
          </a:p>
        </p:txBody>
      </p:sp>
      <p:sp>
        <p:nvSpPr>
          <p:cNvPr id="52" name="Shape 52"/>
          <p:cNvSpPr/>
          <p:nvPr/>
        </p:nvSpPr>
        <p:spPr>
          <a:xfrm>
            <a:off x="2478077" y="4488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rPr>
              <a:t>… genom att läsa en bok? </a:t>
            </a:r>
            <a:r>
              <a:rPr sz="2800">
                <a:solidFill>
                  <a:srgbClr val="DE6A10"/>
                </a:solidFill>
                <a:latin typeface="Gill Sans"/>
                <a:ea typeface="Gill Sans"/>
                <a:cs typeface="Gill Sans"/>
                <a:sym typeface="Gill Sans"/>
              </a:rPr>
              <a:t>Nej.</a:t>
            </a:r>
          </a:p>
        </p:txBody>
      </p:sp>
      <p:sp>
        <p:nvSpPr>
          <p:cNvPr id="53" name="Shape 53"/>
          <p:cNvSpPr/>
          <p:nvPr/>
        </p:nvSpPr>
        <p:spPr>
          <a:xfrm>
            <a:off x="2478077" y="4996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rPr>
              <a:t>… genom att lyssna på föreläsningar? </a:t>
            </a:r>
            <a:r>
              <a:rPr sz="2800">
                <a:solidFill>
                  <a:srgbClr val="DE6A10"/>
                </a:solidFill>
                <a:latin typeface="Gill Sans"/>
                <a:ea typeface="Gill Sans"/>
                <a:cs typeface="Gill Sans"/>
                <a:sym typeface="Gill Sans"/>
              </a:rPr>
              <a:t>Nej.</a:t>
            </a:r>
          </a:p>
        </p:txBody>
      </p:sp>
      <p:sp>
        <p:nvSpPr>
          <p:cNvPr id="54" name="Shape 54"/>
          <p:cNvSpPr/>
          <p:nvPr/>
        </p:nvSpPr>
        <p:spPr>
          <a:xfrm>
            <a:off x="2097077" y="5885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Svar: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genom att programmera!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2478077" y="6520422"/>
            <a:ext cx="9979045" cy="2006601"/>
            <a:chOff x="0" y="0"/>
            <a:chExt cx="9979044" cy="2006600"/>
          </a:xfrm>
        </p:grpSpPr>
        <p:sp>
          <p:nvSpPr>
            <p:cNvPr id="55" name="Shape 55"/>
            <p:cNvSpPr/>
            <p:nvPr/>
          </p:nvSpPr>
          <p:spPr>
            <a:xfrm>
              <a:off x="0" y="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365C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365C0"/>
                  </a:solidFill>
                </a:rPr>
                <a:t>Tips:</a:t>
              </a:r>
            </a:p>
          </p:txBody>
        </p:sp>
        <p:sp>
          <p:nvSpPr>
            <p:cNvPr id="56" name="Shape 56"/>
            <p:cNvSpPr/>
            <p:nvPr/>
          </p:nvSpPr>
          <p:spPr>
            <a:xfrm>
              <a:off x="889000" y="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Planera</a:t>
              </a:r>
              <a:r>
                <a:rPr sz="28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din kod </a:t>
              </a:r>
              <a:r>
                <a:rPr i="1" sz="2800">
                  <a:latin typeface="Gill Sans"/>
                  <a:ea typeface="Gill Sans"/>
                  <a:cs typeface="Gill Sans"/>
                  <a:sym typeface="Gill Sans"/>
                </a:rPr>
                <a:t>innan du börjar skriva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sp>
          <p:nvSpPr>
            <p:cNvPr id="57" name="Shape 57"/>
            <p:cNvSpPr/>
            <p:nvPr/>
          </p:nvSpPr>
          <p:spPr>
            <a:xfrm>
              <a:off x="888999" y="508000"/>
              <a:ext cx="909004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Kompilera</a:t>
              </a:r>
              <a:r>
                <a:rPr sz="28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solidFill>
                    <a:srgbClr val="570706"/>
                  </a:solidFill>
                  <a:latin typeface="Gill Sans"/>
                  <a:ea typeface="Gill Sans"/>
                  <a:cs typeface="Gill Sans"/>
                  <a:sym typeface="Gill Sans"/>
                </a:rPr>
                <a:t>ofta.</a:t>
              </a:r>
            </a:p>
          </p:txBody>
        </p:sp>
        <p:sp>
          <p:nvSpPr>
            <p:cNvPr id="58" name="Shape 58"/>
            <p:cNvSpPr/>
            <p:nvPr/>
          </p:nvSpPr>
          <p:spPr>
            <a:xfrm>
              <a:off x="888999" y="1016000"/>
              <a:ext cx="909004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Testa</a:t>
              </a:r>
              <a:r>
                <a:rPr sz="2800">
                  <a:solidFill>
                    <a:srgbClr val="53585F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halvfärdig kod.</a:t>
              </a:r>
            </a:p>
          </p:txBody>
        </p:sp>
        <p:sp>
          <p:nvSpPr>
            <p:cNvPr id="59" name="Shape 59"/>
            <p:cNvSpPr/>
            <p:nvPr/>
          </p:nvSpPr>
          <p:spPr>
            <a:xfrm>
              <a:off x="888999" y="1498600"/>
              <a:ext cx="9090046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Dela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programmeringsproblemet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i mindre bitar.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5"/>
      <p:bldP build="whole" bldLvl="1" animBg="1" rev="0" advAuto="0" spid="51" grpId="3"/>
      <p:bldP build="whole" bldLvl="1" animBg="1" rev="0" advAuto="0" spid="54" grpId="6"/>
      <p:bldP build="whole" bldLvl="1" animBg="1" rev="0" advAuto="0" spid="49" grpId="1"/>
      <p:bldP build="whole" bldLvl="1" animBg="1" rev="0" advAuto="0" spid="50" grpId="2"/>
      <p:bldP build="whole" bldLvl="1" animBg="1" rev="0" advAuto="0" spid="60" grpId="7"/>
      <p:bldP build="whole" bldLvl="1" animBg="1" rev="0" advAuto="0" spid="5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rita i Java</a:t>
            </a:r>
          </a:p>
        </p:txBody>
      </p:sp>
      <p:pic>
        <p:nvPicPr>
          <p:cNvPr id="6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543" y="3024362"/>
            <a:ext cx="5715737" cy="2227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239" y="5805121"/>
            <a:ext cx="5872346" cy="168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8239" y="3036654"/>
            <a:ext cx="5872346" cy="3806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3"/>
      <p:bldP build="whole" bldLvl="1" animBg="1" rev="0" advAuto="0" spid="63" grpId="1"/>
      <p:bldP build="whole" bldLvl="1" animBg="1" rev="0" advAuto="0" spid="6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att rita i Java</a:t>
            </a:r>
          </a:p>
        </p:txBody>
      </p:sp>
      <p:sp>
        <p:nvSpPr>
          <p:cNvPr id="68" name="Shape 68"/>
          <p:cNvSpPr/>
          <p:nvPr/>
        </p:nvSpPr>
        <p:spPr>
          <a:xfrm>
            <a:off x="839368" y="2123392"/>
            <a:ext cx="8157056" cy="761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class DemoPanel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JPanel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void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paintComponent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super.paintComponent(g);</a:t>
            </a:r>
            <a:endParaRPr b="1" sz="1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g.drawRect(10, 10, 10, 10);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g.drawRect(30, 10, 20, 10);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int x = this.getWidth();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int y = this.getHeight();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g.drawRect(x/5, y/5, x-2*x/5, y/3);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public class Demo1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Demo1()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setSize(200,150);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setVisible(true);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Demo1 f = new Demo1();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5354892" y="3358136"/>
            <a:ext cx="7219951" cy="631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96" y="0"/>
                </a:moveTo>
                <a:cubicBezTo>
                  <a:pt x="4063" y="0"/>
                  <a:pt x="4033" y="128"/>
                  <a:pt x="4006" y="299"/>
                </a:cubicBezTo>
                <a:lnTo>
                  <a:pt x="0" y="2568"/>
                </a:lnTo>
                <a:lnTo>
                  <a:pt x="3904" y="4755"/>
                </a:lnTo>
                <a:lnTo>
                  <a:pt x="3904" y="19399"/>
                </a:lnTo>
                <a:cubicBezTo>
                  <a:pt x="3904" y="20618"/>
                  <a:pt x="3990" y="21600"/>
                  <a:pt x="4096" y="21600"/>
                </a:cubicBezTo>
                <a:lnTo>
                  <a:pt x="21408" y="21600"/>
                </a:lnTo>
                <a:cubicBezTo>
                  <a:pt x="21514" y="21600"/>
                  <a:pt x="21600" y="20618"/>
                  <a:pt x="21600" y="19399"/>
                </a:cubicBezTo>
                <a:lnTo>
                  <a:pt x="21600" y="2201"/>
                </a:lnTo>
                <a:cubicBezTo>
                  <a:pt x="21600" y="982"/>
                  <a:pt x="21514" y="0"/>
                  <a:pt x="21408" y="0"/>
                </a:cubicBezTo>
                <a:lnTo>
                  <a:pt x="409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 Java ritar man med Graphics objekt.</a:t>
            </a:r>
          </a:p>
        </p:txBody>
      </p:sp>
      <p:sp>
        <p:nvSpPr>
          <p:cNvPr id="70" name="Shape 70"/>
          <p:cNvSpPr/>
          <p:nvPr/>
        </p:nvSpPr>
        <p:spPr>
          <a:xfrm>
            <a:off x="3071273" y="1656336"/>
            <a:ext cx="9503570" cy="1212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02" y="0"/>
                </a:moveTo>
                <a:cubicBezTo>
                  <a:pt x="8221" y="0"/>
                  <a:pt x="8156" y="511"/>
                  <a:pt x="8156" y="1145"/>
                </a:cubicBezTo>
                <a:lnTo>
                  <a:pt x="8156" y="8463"/>
                </a:lnTo>
                <a:lnTo>
                  <a:pt x="0" y="21600"/>
                </a:lnTo>
                <a:lnTo>
                  <a:pt x="8908" y="11242"/>
                </a:lnTo>
                <a:lnTo>
                  <a:pt x="21454" y="11242"/>
                </a:lnTo>
                <a:cubicBezTo>
                  <a:pt x="21535" y="11242"/>
                  <a:pt x="21600" y="10731"/>
                  <a:pt x="21600" y="10096"/>
                </a:cubicBezTo>
                <a:lnTo>
                  <a:pt x="21600" y="1145"/>
                </a:lnTo>
                <a:cubicBezTo>
                  <a:pt x="21600" y="511"/>
                  <a:pt x="21535" y="0"/>
                  <a:pt x="21454" y="0"/>
                </a:cubicBezTo>
                <a:lnTo>
                  <a:pt x="8302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Ärver JPanel som vi ska rita i.</a:t>
            </a:r>
          </a:p>
        </p:txBody>
      </p:sp>
      <p:sp>
        <p:nvSpPr>
          <p:cNvPr id="71" name="Shape 71"/>
          <p:cNvSpPr/>
          <p:nvPr/>
        </p:nvSpPr>
        <p:spPr>
          <a:xfrm>
            <a:off x="3734055" y="2494536"/>
            <a:ext cx="8840788" cy="821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58" y="0"/>
                </a:moveTo>
                <a:cubicBezTo>
                  <a:pt x="6271" y="0"/>
                  <a:pt x="6201" y="754"/>
                  <a:pt x="6201" y="1690"/>
                </a:cubicBezTo>
                <a:lnTo>
                  <a:pt x="6201" y="12380"/>
                </a:lnTo>
                <a:lnTo>
                  <a:pt x="0" y="21600"/>
                </a:lnTo>
                <a:lnTo>
                  <a:pt x="8009" y="16583"/>
                </a:lnTo>
                <a:lnTo>
                  <a:pt x="21443" y="16583"/>
                </a:lnTo>
                <a:cubicBezTo>
                  <a:pt x="21530" y="16583"/>
                  <a:pt x="21600" y="15829"/>
                  <a:pt x="21600" y="14894"/>
                </a:cubicBezTo>
                <a:lnTo>
                  <a:pt x="21600" y="1690"/>
                </a:lnTo>
                <a:cubicBezTo>
                  <a:pt x="21600" y="754"/>
                  <a:pt x="21530" y="0"/>
                  <a:pt x="21443" y="0"/>
                </a:cubicBezTo>
                <a:lnTo>
                  <a:pt x="635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Överskuggar paintComponent metoden.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4630595" y="3876058"/>
            <a:ext cx="7944248" cy="964010"/>
            <a:chOff x="-2029221" y="-332978"/>
            <a:chExt cx="7944246" cy="964009"/>
          </a:xfrm>
        </p:grpSpPr>
        <p:sp>
          <p:nvSpPr>
            <p:cNvPr id="72" name="Shape 72"/>
            <p:cNvSpPr/>
            <p:nvPr/>
          </p:nvSpPr>
          <p:spPr>
            <a:xfrm>
              <a:off x="-2029222" y="-332979"/>
              <a:ext cx="7944247" cy="96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517" y="10956"/>
                  </a:lnTo>
                  <a:lnTo>
                    <a:pt x="5517" y="20159"/>
                  </a:lnTo>
                  <a:cubicBezTo>
                    <a:pt x="5517" y="20957"/>
                    <a:pt x="5595" y="21600"/>
                    <a:pt x="5692" y="21600"/>
                  </a:cubicBezTo>
                  <a:lnTo>
                    <a:pt x="21425" y="21600"/>
                  </a:lnTo>
                  <a:cubicBezTo>
                    <a:pt x="21522" y="21600"/>
                    <a:pt x="21600" y="20957"/>
                    <a:pt x="21600" y="20159"/>
                  </a:cubicBezTo>
                  <a:lnTo>
                    <a:pt x="21600" y="8901"/>
                  </a:lnTo>
                  <a:cubicBezTo>
                    <a:pt x="21600" y="8104"/>
                    <a:pt x="21522" y="7461"/>
                    <a:pt x="21425" y="7461"/>
                  </a:cubicBezTo>
                  <a:lnTo>
                    <a:pt x="6482" y="74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Vi ritar tre rektanglar.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-1964929" y="-107950"/>
              <a:ext cx="7879954" cy="73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86" y="7853"/>
                  </a:lnTo>
                  <a:lnTo>
                    <a:pt x="5386" y="19721"/>
                  </a:lnTo>
                  <a:cubicBezTo>
                    <a:pt x="5386" y="20761"/>
                    <a:pt x="5465" y="21600"/>
                    <a:pt x="5562" y="21600"/>
                  </a:cubicBezTo>
                  <a:lnTo>
                    <a:pt x="21424" y="21600"/>
                  </a:lnTo>
                  <a:cubicBezTo>
                    <a:pt x="21521" y="21600"/>
                    <a:pt x="21600" y="20761"/>
                    <a:pt x="21600" y="19721"/>
                  </a:cubicBezTo>
                  <a:lnTo>
                    <a:pt x="21600" y="5035"/>
                  </a:lnTo>
                  <a:cubicBezTo>
                    <a:pt x="21600" y="3994"/>
                    <a:pt x="21521" y="3155"/>
                    <a:pt x="21424" y="3155"/>
                  </a:cubicBezTo>
                  <a:lnTo>
                    <a:pt x="8790" y="31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Vi ritar tre rektanglar.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-1151732" y="0"/>
              <a:ext cx="7066757" cy="63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7" y="0"/>
                  </a:moveTo>
                  <a:cubicBezTo>
                    <a:pt x="3608" y="0"/>
                    <a:pt x="3520" y="982"/>
                    <a:pt x="3520" y="2201"/>
                  </a:cubicBezTo>
                  <a:lnTo>
                    <a:pt x="3520" y="17538"/>
                  </a:lnTo>
                  <a:lnTo>
                    <a:pt x="0" y="19644"/>
                  </a:lnTo>
                  <a:lnTo>
                    <a:pt x="3628" y="21342"/>
                  </a:lnTo>
                  <a:cubicBezTo>
                    <a:pt x="3655" y="21499"/>
                    <a:pt x="3684" y="21600"/>
                    <a:pt x="3717" y="21600"/>
                  </a:cubicBezTo>
                  <a:lnTo>
                    <a:pt x="21403" y="21600"/>
                  </a:lnTo>
                  <a:cubicBezTo>
                    <a:pt x="21512" y="21600"/>
                    <a:pt x="21600" y="20618"/>
                    <a:pt x="21600" y="19399"/>
                  </a:cubicBezTo>
                  <a:lnTo>
                    <a:pt x="21600" y="2201"/>
                  </a:lnTo>
                  <a:cubicBezTo>
                    <a:pt x="21600" y="982"/>
                    <a:pt x="21512" y="0"/>
                    <a:pt x="21403" y="0"/>
                  </a:cubicBezTo>
                  <a:lnTo>
                    <a:pt x="3717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Vi ritar tre rektanglar.</a:t>
              </a:r>
            </a:p>
          </p:txBody>
        </p:sp>
      </p:grpSp>
      <p:sp>
        <p:nvSpPr>
          <p:cNvPr id="76" name="Shape 76"/>
          <p:cNvSpPr/>
          <p:nvPr/>
        </p:nvSpPr>
        <p:spPr>
          <a:xfrm>
            <a:off x="4926267" y="4936905"/>
            <a:ext cx="7648576" cy="1211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896" y="5704"/>
                </a:lnTo>
                <a:lnTo>
                  <a:pt x="4896" y="20446"/>
                </a:lnTo>
                <a:cubicBezTo>
                  <a:pt x="4896" y="21081"/>
                  <a:pt x="4977" y="21600"/>
                  <a:pt x="5077" y="21600"/>
                </a:cubicBezTo>
                <a:lnTo>
                  <a:pt x="21418" y="21600"/>
                </a:lnTo>
                <a:cubicBezTo>
                  <a:pt x="21519" y="21600"/>
                  <a:pt x="21600" y="21081"/>
                  <a:pt x="21600" y="20446"/>
                </a:cubicBezTo>
                <a:lnTo>
                  <a:pt x="21600" y="4020"/>
                </a:lnTo>
                <a:cubicBezTo>
                  <a:pt x="21600" y="3385"/>
                  <a:pt x="21519" y="2873"/>
                  <a:pt x="21418" y="2873"/>
                </a:cubicBezTo>
                <a:lnTo>
                  <a:pt x="6767" y="2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Den sista anpassar sig till storleken av JPanelen, dvs använder x och y.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3035951" y="6837936"/>
            <a:ext cx="9538892" cy="1050132"/>
            <a:chOff x="-3623865" y="0"/>
            <a:chExt cx="9538890" cy="1050131"/>
          </a:xfrm>
        </p:grpSpPr>
        <p:sp>
          <p:nvSpPr>
            <p:cNvPr id="77" name="Shape 77"/>
            <p:cNvSpPr/>
            <p:nvPr/>
          </p:nvSpPr>
          <p:spPr>
            <a:xfrm>
              <a:off x="-1208485" y="0"/>
              <a:ext cx="7123510" cy="10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59" y="0"/>
                  </a:moveTo>
                  <a:cubicBezTo>
                    <a:pt x="3751" y="0"/>
                    <a:pt x="3664" y="590"/>
                    <a:pt x="3664" y="1322"/>
                  </a:cubicBezTo>
                  <a:lnTo>
                    <a:pt x="3664" y="7355"/>
                  </a:lnTo>
                  <a:lnTo>
                    <a:pt x="0" y="9429"/>
                  </a:lnTo>
                  <a:lnTo>
                    <a:pt x="3664" y="11494"/>
                  </a:lnTo>
                  <a:lnTo>
                    <a:pt x="3664" y="20269"/>
                  </a:lnTo>
                  <a:cubicBezTo>
                    <a:pt x="3664" y="21002"/>
                    <a:pt x="3751" y="21600"/>
                    <a:pt x="3859" y="21600"/>
                  </a:cubicBezTo>
                  <a:lnTo>
                    <a:pt x="21405" y="21600"/>
                  </a:lnTo>
                  <a:cubicBezTo>
                    <a:pt x="21513" y="21600"/>
                    <a:pt x="21600" y="21002"/>
                    <a:pt x="21600" y="20269"/>
                  </a:cubicBezTo>
                  <a:lnTo>
                    <a:pt x="21600" y="1322"/>
                  </a:lnTo>
                  <a:cubicBezTo>
                    <a:pt x="21600" y="590"/>
                    <a:pt x="21513" y="0"/>
                    <a:pt x="21405" y="0"/>
                  </a:cubicBezTo>
                  <a:lnTo>
                    <a:pt x="3859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I huvudklassen skapar och använder vi en DemoPanel precis som en vanlig JPanel.</a:t>
              </a:r>
            </a:p>
          </p:txBody>
        </p:sp>
        <p:sp>
          <p:nvSpPr>
            <p:cNvPr id="78" name="Shape 78"/>
            <p:cNvSpPr/>
            <p:nvPr/>
          </p:nvSpPr>
          <p:spPr>
            <a:xfrm>
              <a:off x="-3623866" y="0"/>
              <a:ext cx="9538891" cy="10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52" y="0"/>
                  </a:moveTo>
                  <a:cubicBezTo>
                    <a:pt x="8271" y="0"/>
                    <a:pt x="8206" y="590"/>
                    <a:pt x="8206" y="1322"/>
                  </a:cubicBezTo>
                  <a:lnTo>
                    <a:pt x="8206" y="12571"/>
                  </a:lnTo>
                  <a:lnTo>
                    <a:pt x="0" y="14645"/>
                  </a:lnTo>
                  <a:lnTo>
                    <a:pt x="8206" y="16718"/>
                  </a:lnTo>
                  <a:lnTo>
                    <a:pt x="8206" y="20269"/>
                  </a:lnTo>
                  <a:cubicBezTo>
                    <a:pt x="8206" y="21002"/>
                    <a:pt x="8271" y="21600"/>
                    <a:pt x="8352" y="21600"/>
                  </a:cubicBezTo>
                  <a:lnTo>
                    <a:pt x="21454" y="21600"/>
                  </a:lnTo>
                  <a:cubicBezTo>
                    <a:pt x="21535" y="21600"/>
                    <a:pt x="21600" y="21002"/>
                    <a:pt x="21600" y="20269"/>
                  </a:cubicBezTo>
                  <a:lnTo>
                    <a:pt x="21600" y="1322"/>
                  </a:lnTo>
                  <a:cubicBezTo>
                    <a:pt x="21600" y="590"/>
                    <a:pt x="21535" y="0"/>
                    <a:pt x="21454" y="0"/>
                  </a:cubicBezTo>
                  <a:lnTo>
                    <a:pt x="8352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I huvudklassen skapar och använder vi en DemoPanel precis som en vanlig JPanel.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5"/>
      <p:bldP build="whole" bldLvl="1" animBg="1" rev="0" advAuto="0" spid="79" grpId="6"/>
      <p:bldP build="whole" bldLvl="1" animBg="1" rev="0" advAuto="0" spid="71" grpId="2"/>
      <p:bldP build="whole" bldLvl="1" animBg="1" rev="0" advAuto="0" spid="70" grpId="1"/>
      <p:bldP build="whole" bldLvl="1" animBg="1" rev="0" advAuto="0" spid="75" grpId="4"/>
      <p:bldP build="whole" bldLvl="1" animBg="1" rev="0" advAuto="0" spid="6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att rita i Java</a:t>
            </a:r>
          </a:p>
        </p:txBody>
      </p:sp>
      <p:pic>
        <p:nvPicPr>
          <p:cNvPr id="82" name="Screen Shot 2014-10-07 at 15.16.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1672" y="1989410"/>
            <a:ext cx="3662667" cy="2777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reen Shot 2014-10-07 at 15.18.0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3395" y="5994873"/>
            <a:ext cx="4777377" cy="373881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8523277" y="4682402"/>
            <a:ext cx="909004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Om ändrar på fönstrets</a:t>
            </a:r>
            <a:endParaRPr sz="2800">
              <a:solidFill>
                <a:srgbClr val="773F9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storlek ändras också den </a:t>
            </a:r>
            <a:endParaRPr sz="2800">
              <a:solidFill>
                <a:srgbClr val="773F9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sista rektangeln. </a:t>
            </a:r>
          </a:p>
        </p:txBody>
      </p:sp>
      <p:sp>
        <p:nvSpPr>
          <p:cNvPr id="85" name="Shape 85"/>
          <p:cNvSpPr/>
          <p:nvPr/>
        </p:nvSpPr>
        <p:spPr>
          <a:xfrm>
            <a:off x="839368" y="2123392"/>
            <a:ext cx="8157056" cy="761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class DemoPanel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JPanel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void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paintComponent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super.paintComponent(g);</a:t>
            </a:r>
            <a:endParaRPr b="1" sz="1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g.drawRect(10, 10, 10, 10);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g.drawRect(30, 10, 20, 10);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int x = this.getWidth();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int y = this.getHeight();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g.drawRect(x/5, y/5, x-2*x/5, y/3);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public class Demo1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Demo1()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setSize(200,150);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setVisible(true);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Demo1 f = new Demo1();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fast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att rita i Java</a:t>
            </a:r>
          </a:p>
        </p:txBody>
      </p:sp>
      <p:sp>
        <p:nvSpPr>
          <p:cNvPr id="88" name="Shape 88"/>
          <p:cNvSpPr/>
          <p:nvPr/>
        </p:nvSpPr>
        <p:spPr>
          <a:xfrm>
            <a:off x="839368" y="2123392"/>
            <a:ext cx="8157056" cy="761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DemoPanel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extends JPanel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void paintComponent(Graphics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super.paintComponent(g);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g.drawRect(10, 10, 10, 10);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g.drawRect(30, 10, 20, 10);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int x = this.getWidth();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int y = this.getHeight();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g.drawRect(x/5, y/5, x-2*x/5, y/3);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class Demo1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Demo1()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setSize(200,150);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setVisible(true);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Demo1 f = new Demo1();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025934" y="3180336"/>
            <a:ext cx="5347296" cy="1007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218"/>
                </a:moveTo>
                <a:lnTo>
                  <a:pt x="0" y="1382"/>
                </a:lnTo>
                <a:cubicBezTo>
                  <a:pt x="0" y="619"/>
                  <a:pt x="117" y="0"/>
                  <a:pt x="260" y="0"/>
                </a:cubicBezTo>
                <a:lnTo>
                  <a:pt x="21340" y="0"/>
                </a:lnTo>
                <a:cubicBezTo>
                  <a:pt x="21483" y="0"/>
                  <a:pt x="21600" y="619"/>
                  <a:pt x="21600" y="1382"/>
                </a:cubicBezTo>
                <a:lnTo>
                  <a:pt x="21600" y="20218"/>
                </a:lnTo>
                <a:cubicBezTo>
                  <a:pt x="21600" y="20981"/>
                  <a:pt x="21483" y="21600"/>
                  <a:pt x="21340" y="21600"/>
                </a:cubicBezTo>
                <a:lnTo>
                  <a:pt x="260" y="21600"/>
                </a:lnTo>
                <a:cubicBezTo>
                  <a:pt x="117" y="21600"/>
                  <a:pt x="0" y="20981"/>
                  <a:pt x="0" y="20218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Lösning: </a:t>
            </a:r>
            <a:r>
              <a:rPr sz="2400">
                <a:solidFill>
                  <a:srgbClr val="FFFFFF"/>
                </a:solidFill>
              </a:rPr>
              <a:t>skriv DemoPanel inuti den  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andra klassen! (Nästa sida…) </a:t>
            </a:r>
          </a:p>
        </p:txBody>
      </p:sp>
      <p:grpSp>
        <p:nvGrpSpPr>
          <p:cNvPr id="92" name="Group 92"/>
          <p:cNvGrpSpPr/>
          <p:nvPr/>
        </p:nvGrpSpPr>
        <p:grpSpPr>
          <a:xfrm>
            <a:off x="2073530" y="1656336"/>
            <a:ext cx="10299701" cy="4176317"/>
            <a:chOff x="-3824287" y="0"/>
            <a:chExt cx="10299700" cy="4176315"/>
          </a:xfrm>
        </p:grpSpPr>
        <p:sp>
          <p:nvSpPr>
            <p:cNvPr id="90" name="Shape 90"/>
            <p:cNvSpPr/>
            <p:nvPr/>
          </p:nvSpPr>
          <p:spPr>
            <a:xfrm>
              <a:off x="-3824288" y="0"/>
              <a:ext cx="10299701" cy="122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55" y="0"/>
                  </a:moveTo>
                  <a:cubicBezTo>
                    <a:pt x="8080" y="0"/>
                    <a:pt x="8020" y="507"/>
                    <a:pt x="8020" y="1136"/>
                  </a:cubicBezTo>
                  <a:lnTo>
                    <a:pt x="8020" y="15886"/>
                  </a:lnTo>
                  <a:lnTo>
                    <a:pt x="0" y="21600"/>
                  </a:lnTo>
                  <a:lnTo>
                    <a:pt x="10670" y="18740"/>
                  </a:lnTo>
                  <a:lnTo>
                    <a:pt x="21465" y="18740"/>
                  </a:lnTo>
                  <a:cubicBezTo>
                    <a:pt x="21540" y="18740"/>
                    <a:pt x="21600" y="18233"/>
                    <a:pt x="21600" y="17604"/>
                  </a:cubicBezTo>
                  <a:lnTo>
                    <a:pt x="21600" y="1136"/>
                  </a:lnTo>
                  <a:cubicBezTo>
                    <a:pt x="21600" y="507"/>
                    <a:pt x="21540" y="0"/>
                    <a:pt x="21465" y="0"/>
                  </a:cubicBezTo>
                  <a:lnTo>
                    <a:pt x="8155" y="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Aningen trist att skriva DemoPanel som separat klass. Den </a:t>
              </a:r>
              <a:r>
                <a:rPr i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hör ju till</a:t>
              </a: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 klassen Demo1.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-3358357" y="0"/>
              <a:ext cx="9833770" cy="417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18" y="0"/>
                  </a:moveTo>
                  <a:cubicBezTo>
                    <a:pt x="7440" y="0"/>
                    <a:pt x="7377" y="148"/>
                    <a:pt x="7377" y="333"/>
                  </a:cubicBezTo>
                  <a:lnTo>
                    <a:pt x="7377" y="4740"/>
                  </a:lnTo>
                  <a:lnTo>
                    <a:pt x="0" y="21600"/>
                  </a:lnTo>
                  <a:lnTo>
                    <a:pt x="7697" y="5487"/>
                  </a:lnTo>
                  <a:lnTo>
                    <a:pt x="21459" y="5487"/>
                  </a:lnTo>
                  <a:cubicBezTo>
                    <a:pt x="21537" y="5487"/>
                    <a:pt x="21600" y="5338"/>
                    <a:pt x="21600" y="5154"/>
                  </a:cubicBezTo>
                  <a:lnTo>
                    <a:pt x="21600" y="333"/>
                  </a:lnTo>
                  <a:cubicBezTo>
                    <a:pt x="21600" y="148"/>
                    <a:pt x="21537" y="0"/>
                    <a:pt x="21459" y="0"/>
                  </a:cubicBezTo>
                  <a:lnTo>
                    <a:pt x="7518" y="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Aningen trist att skriva DemoPanel som separat klass. Den </a:t>
              </a:r>
              <a:r>
                <a:rPr i="1"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hör ju till</a:t>
              </a:r>
              <a:r>
                <a: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 klassen Demo1.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2"/>
      <p:bldP build="whole" bldLvl="1" animBg="1" rev="0" advAuto="0" spid="9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Inner klass!</a:t>
            </a:r>
          </a:p>
        </p:txBody>
      </p:sp>
      <p:sp>
        <p:nvSpPr>
          <p:cNvPr id="95" name="Shape 95"/>
          <p:cNvSpPr/>
          <p:nvPr/>
        </p:nvSpPr>
        <p:spPr>
          <a:xfrm>
            <a:off x="839368" y="2123392"/>
            <a:ext cx="8157056" cy="761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class Demo2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extends JFrame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private class DemoPanel</a:t>
            </a: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extends JPanel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g.drawRect(10, 10, 10, 10);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g.drawRect(30, 10, 20, 10);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int x = this.getWidth();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int y = this.getHeight();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g.drawRect(x/5, y/5, x-2*x/5, y/3);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Demo2()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setSize(200,150);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add(panel);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setVisible(true);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Demo2 f = new Demo2();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102362" y="2181269"/>
            <a:ext cx="9472613" cy="1129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22" y="0"/>
                </a:moveTo>
                <a:cubicBezTo>
                  <a:pt x="7241" y="0"/>
                  <a:pt x="7176" y="549"/>
                  <a:pt x="7176" y="1229"/>
                </a:cubicBezTo>
                <a:lnTo>
                  <a:pt x="7176" y="9082"/>
                </a:lnTo>
                <a:lnTo>
                  <a:pt x="0" y="21600"/>
                </a:lnTo>
                <a:lnTo>
                  <a:pt x="7955" y="12063"/>
                </a:lnTo>
                <a:lnTo>
                  <a:pt x="21452" y="12063"/>
                </a:lnTo>
                <a:cubicBezTo>
                  <a:pt x="21534" y="12063"/>
                  <a:pt x="21600" y="11515"/>
                  <a:pt x="21600" y="10834"/>
                </a:cubicBezTo>
                <a:lnTo>
                  <a:pt x="21600" y="1229"/>
                </a:lnTo>
                <a:cubicBezTo>
                  <a:pt x="21600" y="549"/>
                  <a:pt x="21534" y="0"/>
                  <a:pt x="21452" y="0"/>
                </a:cubicBezTo>
                <a:lnTo>
                  <a:pt x="7322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Man kan skriva klasser inuti andra klasser.</a:t>
            </a:r>
          </a:p>
        </p:txBody>
      </p:sp>
      <p:sp>
        <p:nvSpPr>
          <p:cNvPr id="97" name="Shape 97"/>
          <p:cNvSpPr/>
          <p:nvPr/>
        </p:nvSpPr>
        <p:spPr>
          <a:xfrm>
            <a:off x="5605188" y="2968669"/>
            <a:ext cx="7003654" cy="631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89" y="0"/>
                </a:moveTo>
                <a:cubicBezTo>
                  <a:pt x="2179" y="0"/>
                  <a:pt x="2091" y="982"/>
                  <a:pt x="2091" y="2201"/>
                </a:cubicBezTo>
                <a:lnTo>
                  <a:pt x="2091" y="12349"/>
                </a:lnTo>
                <a:lnTo>
                  <a:pt x="0" y="15229"/>
                </a:lnTo>
                <a:lnTo>
                  <a:pt x="2091" y="18109"/>
                </a:lnTo>
                <a:lnTo>
                  <a:pt x="2091" y="19399"/>
                </a:lnTo>
                <a:cubicBezTo>
                  <a:pt x="2091" y="20618"/>
                  <a:pt x="2179" y="21600"/>
                  <a:pt x="2289" y="21600"/>
                </a:cubicBezTo>
                <a:lnTo>
                  <a:pt x="21400" y="21600"/>
                </a:lnTo>
                <a:cubicBezTo>
                  <a:pt x="21510" y="21600"/>
                  <a:pt x="21600" y="20618"/>
                  <a:pt x="21600" y="19399"/>
                </a:cubicBezTo>
                <a:lnTo>
                  <a:pt x="21600" y="2201"/>
                </a:lnTo>
                <a:cubicBezTo>
                  <a:pt x="21600" y="982"/>
                  <a:pt x="21510" y="0"/>
                  <a:pt x="21400" y="0"/>
                </a:cubicBezTo>
                <a:lnTo>
                  <a:pt x="228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Vanligtvis är dessa </a:t>
            </a:r>
            <a:r>
              <a:rPr b="1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98" name="Shape 98"/>
          <p:cNvSpPr/>
          <p:nvPr/>
        </p:nvSpPr>
        <p:spPr>
          <a:xfrm>
            <a:off x="6283050" y="3857669"/>
            <a:ext cx="6325725" cy="1868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855"/>
                </a:moveTo>
                <a:lnTo>
                  <a:pt x="0" y="745"/>
                </a:lnTo>
                <a:cubicBezTo>
                  <a:pt x="0" y="334"/>
                  <a:pt x="99" y="0"/>
                  <a:pt x="220" y="0"/>
                </a:cubicBezTo>
                <a:lnTo>
                  <a:pt x="21380" y="0"/>
                </a:lnTo>
                <a:cubicBezTo>
                  <a:pt x="21501" y="0"/>
                  <a:pt x="21600" y="334"/>
                  <a:pt x="21600" y="745"/>
                </a:cubicBezTo>
                <a:lnTo>
                  <a:pt x="21600" y="20855"/>
                </a:lnTo>
                <a:cubicBezTo>
                  <a:pt x="21600" y="21266"/>
                  <a:pt x="21501" y="21600"/>
                  <a:pt x="21380" y="21600"/>
                </a:cubicBezTo>
                <a:lnTo>
                  <a:pt x="220" y="21600"/>
                </a:lnTo>
                <a:cubicBezTo>
                  <a:pt x="99" y="21600"/>
                  <a:pt x="0" y="21266"/>
                  <a:pt x="0" y="20855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Inner klasser har diverse </a:t>
            </a: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fördelar:</a:t>
            </a:r>
            <a:r>
              <a:rPr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den inre klassen har tillgång till instans-variablerna i den yttre klassen.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(Exempel: filerna för labb 3)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2"/>
      <p:bldP build="whole" bldLvl="1" animBg="1" rev="0" advAuto="0" spid="96" grpId="1"/>
      <p:bldP build="whole" bldLvl="1" animBg="1" rev="0" advAuto="0" spid="98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63500" y="-190500"/>
            <a:ext cx="522658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rita (forts.)</a:t>
            </a:r>
          </a:p>
        </p:txBody>
      </p:sp>
      <p:sp>
        <p:nvSpPr>
          <p:cNvPr id="101" name="Shape 101"/>
          <p:cNvSpPr/>
          <p:nvPr/>
        </p:nvSpPr>
        <p:spPr>
          <a:xfrm>
            <a:off x="839368" y="1742392"/>
            <a:ext cx="8157056" cy="8070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public class Demo3 extends JFrame {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private class DemoPanel extends JPanel {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public void paintComponent(Graphics g) {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    super.paintComponent(g);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g.drawRect(10, 10, 30, 30);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 g.drawRect(50, 10, 50, 30);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g.setColor(Color.GREEN);</a:t>
            </a:r>
            <a:endParaRPr b="1" sz="15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g.fillRect(110, 10, 80, 30);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g.setColor(Color.BLUE);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g.drawOval(10, 50, 30, 30);</a:t>
            </a:r>
            <a:endParaRPr b="1" sz="1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g.drawOval(50, 50, 50, 30);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g.setColor(Color.RED);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g.fillOval(110, 50, 80, 30);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b="1" sz="1500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rPr>
              <a:t>   g.setColor(Color.MAGENTA);</a:t>
            </a:r>
            <a:endParaRPr b="1" sz="1500">
              <a:solidFill>
                <a:srgbClr val="B36AE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B36AE2"/>
                </a:solidFill>
                <a:latin typeface="Consolas"/>
                <a:ea typeface="Consolas"/>
                <a:cs typeface="Consolas"/>
                <a:sym typeface="Consolas"/>
              </a:rPr>
              <a:t>            g.drawLine(10,90,80,130);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g.setColor(Color.RED);</a:t>
            </a:r>
            <a:endParaRPr b="1" sz="15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g.drawString("Hej!",80,130);</a:t>
            </a:r>
            <a:endParaRPr b="1" sz="15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}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public Demo3() {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setSize(200,180);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DemoPanel panel = new DemoPanel();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add(panel);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setVisible(true);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Demo3 f = new Demo3();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5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500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02" name="Screen Shot 2014-10-07 at 15.54.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2331" y="3316379"/>
            <a:ext cx="3945116" cy="362884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3368268" y="233936"/>
            <a:ext cx="8021242" cy="3143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45" y="0"/>
                </a:moveTo>
                <a:cubicBezTo>
                  <a:pt x="5749" y="0"/>
                  <a:pt x="5672" y="197"/>
                  <a:pt x="5672" y="442"/>
                </a:cubicBezTo>
                <a:lnTo>
                  <a:pt x="5672" y="3316"/>
                </a:lnTo>
                <a:lnTo>
                  <a:pt x="0" y="21600"/>
                </a:lnTo>
                <a:lnTo>
                  <a:pt x="6062" y="4336"/>
                </a:lnTo>
                <a:lnTo>
                  <a:pt x="21427" y="4336"/>
                </a:lnTo>
                <a:cubicBezTo>
                  <a:pt x="21523" y="4336"/>
                  <a:pt x="21600" y="4139"/>
                  <a:pt x="21600" y="3894"/>
                </a:cubicBezTo>
                <a:lnTo>
                  <a:pt x="21600" y="442"/>
                </a:lnTo>
                <a:cubicBezTo>
                  <a:pt x="21600" y="197"/>
                  <a:pt x="21523" y="0"/>
                  <a:pt x="21427" y="0"/>
                </a:cubicBezTo>
                <a:lnTo>
                  <a:pt x="5845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drawRect(x,y,width,height)</a:t>
            </a:r>
          </a:p>
        </p:txBody>
      </p:sp>
      <p:sp>
        <p:nvSpPr>
          <p:cNvPr id="104" name="Shape 104"/>
          <p:cNvSpPr/>
          <p:nvPr/>
        </p:nvSpPr>
        <p:spPr>
          <a:xfrm>
            <a:off x="4992678" y="995936"/>
            <a:ext cx="7539832" cy="242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839" y="0"/>
                </a:moveTo>
                <a:cubicBezTo>
                  <a:pt x="4737" y="0"/>
                  <a:pt x="4655" y="256"/>
                  <a:pt x="4655" y="574"/>
                </a:cubicBezTo>
                <a:lnTo>
                  <a:pt x="4655" y="4309"/>
                </a:lnTo>
                <a:lnTo>
                  <a:pt x="0" y="21600"/>
                </a:lnTo>
                <a:lnTo>
                  <a:pt x="5074" y="5630"/>
                </a:lnTo>
                <a:lnTo>
                  <a:pt x="21416" y="5630"/>
                </a:lnTo>
                <a:cubicBezTo>
                  <a:pt x="21518" y="5630"/>
                  <a:pt x="21600" y="5374"/>
                  <a:pt x="21600" y="5057"/>
                </a:cubicBezTo>
                <a:lnTo>
                  <a:pt x="21600" y="574"/>
                </a:lnTo>
                <a:cubicBezTo>
                  <a:pt x="21600" y="256"/>
                  <a:pt x="21518" y="0"/>
                  <a:pt x="21416" y="0"/>
                </a:cubicBezTo>
                <a:lnTo>
                  <a:pt x="4839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30 pixels bred, 30 pixels hög</a:t>
            </a:r>
          </a:p>
        </p:txBody>
      </p:sp>
      <p:sp>
        <p:nvSpPr>
          <p:cNvPr id="105" name="Shape 105"/>
          <p:cNvSpPr/>
          <p:nvPr/>
        </p:nvSpPr>
        <p:spPr>
          <a:xfrm>
            <a:off x="5093484" y="1796036"/>
            <a:ext cx="7693026" cy="1897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173" y="0"/>
                </a:moveTo>
                <a:cubicBezTo>
                  <a:pt x="5073" y="0"/>
                  <a:pt x="4992" y="327"/>
                  <a:pt x="4992" y="732"/>
                </a:cubicBezTo>
                <a:lnTo>
                  <a:pt x="4992" y="5530"/>
                </a:lnTo>
                <a:lnTo>
                  <a:pt x="0" y="21600"/>
                </a:lnTo>
                <a:lnTo>
                  <a:pt x="5429" y="7183"/>
                </a:lnTo>
                <a:lnTo>
                  <a:pt x="21419" y="7183"/>
                </a:lnTo>
                <a:cubicBezTo>
                  <a:pt x="21519" y="7183"/>
                  <a:pt x="21600" y="6857"/>
                  <a:pt x="21600" y="6452"/>
                </a:cubicBezTo>
                <a:lnTo>
                  <a:pt x="21600" y="732"/>
                </a:lnTo>
                <a:cubicBezTo>
                  <a:pt x="21600" y="327"/>
                  <a:pt x="21519" y="0"/>
                  <a:pt x="21419" y="0"/>
                </a:cubicBezTo>
                <a:lnTo>
                  <a:pt x="5173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50 pixels bred, 30 pixels hög</a:t>
            </a:r>
          </a:p>
        </p:txBody>
      </p:sp>
      <p:sp>
        <p:nvSpPr>
          <p:cNvPr id="106" name="Shape 106"/>
          <p:cNvSpPr/>
          <p:nvPr/>
        </p:nvSpPr>
        <p:spPr>
          <a:xfrm>
            <a:off x="5010736" y="2596136"/>
            <a:ext cx="7775972" cy="1897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47" y="0"/>
                </a:moveTo>
                <a:cubicBezTo>
                  <a:pt x="6248" y="0"/>
                  <a:pt x="6168" y="327"/>
                  <a:pt x="6168" y="732"/>
                </a:cubicBezTo>
                <a:lnTo>
                  <a:pt x="6168" y="5525"/>
                </a:lnTo>
                <a:lnTo>
                  <a:pt x="0" y="21600"/>
                </a:lnTo>
                <a:lnTo>
                  <a:pt x="6622" y="7183"/>
                </a:lnTo>
                <a:lnTo>
                  <a:pt x="21420" y="7183"/>
                </a:lnTo>
                <a:cubicBezTo>
                  <a:pt x="21519" y="7183"/>
                  <a:pt x="21600" y="6857"/>
                  <a:pt x="21600" y="6452"/>
                </a:cubicBezTo>
                <a:lnTo>
                  <a:pt x="21600" y="732"/>
                </a:lnTo>
                <a:cubicBezTo>
                  <a:pt x="21600" y="327"/>
                  <a:pt x="21519" y="0"/>
                  <a:pt x="21420" y="0"/>
                </a:cubicBezTo>
                <a:lnTo>
                  <a:pt x="6347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Ovaler (och cirklar) på samma sätt!</a:t>
            </a:r>
          </a:p>
        </p:txBody>
      </p:sp>
      <p:sp>
        <p:nvSpPr>
          <p:cNvPr id="107" name="Shape 107"/>
          <p:cNvSpPr/>
          <p:nvPr/>
        </p:nvSpPr>
        <p:spPr>
          <a:xfrm>
            <a:off x="5175042" y="6252943"/>
            <a:ext cx="7611666" cy="2054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835" y="8532"/>
                </a:lnTo>
                <a:lnTo>
                  <a:pt x="5835" y="20920"/>
                </a:lnTo>
                <a:cubicBezTo>
                  <a:pt x="5835" y="21294"/>
                  <a:pt x="5916" y="21600"/>
                  <a:pt x="6017" y="21600"/>
                </a:cubicBezTo>
                <a:lnTo>
                  <a:pt x="21416" y="21600"/>
                </a:lnTo>
                <a:cubicBezTo>
                  <a:pt x="21517" y="21600"/>
                  <a:pt x="21600" y="21294"/>
                  <a:pt x="21600" y="20920"/>
                </a:cubicBezTo>
                <a:lnTo>
                  <a:pt x="21600" y="7627"/>
                </a:lnTo>
                <a:cubicBezTo>
                  <a:pt x="21600" y="7253"/>
                  <a:pt x="21517" y="6951"/>
                  <a:pt x="21416" y="6951"/>
                </a:cubicBezTo>
                <a:lnTo>
                  <a:pt x="6442" y="69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Man kan skriva text med drawString. Använder nuvarande font.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Ändra på fonten med </a:t>
            </a:r>
            <a:r>
              <a:rPr b="1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g.setFont(…)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3"/>
      <p:bldP build="whole" bldLvl="1" animBg="1" rev="0" advAuto="0" spid="106" grpId="4"/>
      <p:bldP build="whole" bldLvl="1" animBg="1" rev="0" advAuto="0" spid="107" grpId="5"/>
      <p:bldP build="whole" bldLvl="1" animBg="1" rev="0" advAuto="0" spid="104" grpId="2"/>
      <p:bldP build="whole" bldLvl="1" animBg="1" rev="0" advAuto="0" spid="103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