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2: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Typer, klasser, tilldelning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6756400" y="960966"/>
            <a:ext cx="10592537" cy="5282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>
            <a:lvl1pPr algn="l">
              <a:defRPr sz="4000">
                <a:solidFill>
                  <a:srgbClr val="A6AAA9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A6AAA9"/>
                </a:solidFill>
              </a:rPr>
              <a:t>(assignment)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2 olika slags typer i Java</a:t>
            </a:r>
          </a:p>
        </p:txBody>
      </p:sp>
      <p:pic>
        <p:nvPicPr>
          <p:cNvPr id="11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88" y="2234695"/>
            <a:ext cx="6413824" cy="25445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733" y="5798990"/>
            <a:ext cx="6126072" cy="3162989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/>
          <p:nvPr/>
        </p:nvSpPr>
        <p:spPr>
          <a:xfrm>
            <a:off x="6918085" y="4382306"/>
            <a:ext cx="4722764" cy="480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0365C0"/>
                </a:solidFill>
              </a:rPr>
              <a:t>int nbrOfFingers = 10;</a:t>
            </a:r>
          </a:p>
        </p:txBody>
      </p:sp>
      <p:sp>
        <p:nvSpPr>
          <p:cNvPr id="114" name="Shape 114"/>
          <p:cNvSpPr/>
          <p:nvPr/>
        </p:nvSpPr>
        <p:spPr>
          <a:xfrm>
            <a:off x="6835610" y="8573306"/>
            <a:ext cx="5141715" cy="480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0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0365C0"/>
                </a:solidFill>
              </a:rPr>
              <a:t>Boll b = new Boll(5,12);</a:t>
            </a:r>
          </a:p>
        </p:txBody>
      </p:sp>
      <p:grpSp>
        <p:nvGrpSpPr>
          <p:cNvPr id="117" name="Group 117"/>
          <p:cNvGrpSpPr/>
          <p:nvPr/>
        </p:nvGrpSpPr>
        <p:grpSpPr>
          <a:xfrm>
            <a:off x="8272793" y="7397584"/>
            <a:ext cx="3897678" cy="1094285"/>
            <a:chOff x="0" y="0"/>
            <a:chExt cx="3897676" cy="1094283"/>
          </a:xfrm>
        </p:grpSpPr>
        <p:sp>
          <p:nvSpPr>
            <p:cNvPr id="115" name="Shape 115"/>
            <p:cNvSpPr/>
            <p:nvPr/>
          </p:nvSpPr>
          <p:spPr>
            <a:xfrm>
              <a:off x="1502337" y="0"/>
              <a:ext cx="2395340" cy="817497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400"/>
                <a:t>x är 5, y är 12</a:t>
              </a:r>
            </a:p>
          </p:txBody>
        </p:sp>
        <p:sp>
          <p:nvSpPr>
            <p:cNvPr id="116" name="Shape 116"/>
            <p:cNvSpPr/>
            <p:nvPr/>
          </p:nvSpPr>
          <p:spPr>
            <a:xfrm flipV="1">
              <a:off x="0" y="510348"/>
              <a:ext cx="1459277" cy="58393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3" grpId="1"/>
      <p:bldP build="whole" bldLvl="1" animBg="1" rev="0" advAuto="0" spid="114" grpId="2"/>
      <p:bldP build="whole" bldLvl="1" animBg="1" rev="0" advAuto="0" spid="117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Likheter och skillnader mellan </a:t>
            </a: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primitiv typ och klasstyp</a:t>
            </a:r>
          </a:p>
        </p:txBody>
      </p:sp>
      <p:sp>
        <p:nvSpPr>
          <p:cNvPr id="120" name="Shape 120"/>
          <p:cNvSpPr/>
          <p:nvPr/>
        </p:nvSpPr>
        <p:spPr>
          <a:xfrm>
            <a:off x="1627177" y="7758347"/>
            <a:ext cx="914348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int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är en primitiv typ och variabeln </a:t>
            </a:r>
            <a:r>
              <a:rPr sz="30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nbr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tillhör den typen.</a:t>
            </a:r>
          </a:p>
        </p:txBody>
      </p:sp>
      <p:grpSp>
        <p:nvGrpSpPr>
          <p:cNvPr id="123" name="Group 123"/>
          <p:cNvGrpSpPr/>
          <p:nvPr/>
        </p:nvGrpSpPr>
        <p:grpSpPr>
          <a:xfrm>
            <a:off x="1612325" y="2621239"/>
            <a:ext cx="8367236" cy="1184540"/>
            <a:chOff x="0" y="0"/>
            <a:chExt cx="8367234" cy="1184539"/>
          </a:xfrm>
        </p:grpSpPr>
        <p:sp>
          <p:nvSpPr>
            <p:cNvPr id="121" name="Shape 121"/>
            <p:cNvSpPr/>
            <p:nvPr/>
          </p:nvSpPr>
          <p:spPr>
            <a:xfrm>
              <a:off x="353518" y="625739"/>
              <a:ext cx="8013717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här får </a:t>
              </a:r>
              <a:r>
                <a:rPr sz="30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nbr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värdet 10 (vilket är typ </a:t>
              </a:r>
              <a:r>
                <a:rPr sz="30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int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)</a:t>
              </a:r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-1"/>
              <a:ext cx="2837483" cy="480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0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0365C0"/>
                  </a:solidFill>
                </a:rPr>
                <a:t>int nbr = 10;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1634066" y="5034239"/>
            <a:ext cx="8345495" cy="1641740"/>
            <a:chOff x="0" y="0"/>
            <a:chExt cx="8345493" cy="1641738"/>
          </a:xfrm>
        </p:grpSpPr>
        <p:sp>
          <p:nvSpPr>
            <p:cNvPr id="124" name="Shape 124"/>
            <p:cNvSpPr/>
            <p:nvPr/>
          </p:nvSpPr>
          <p:spPr>
            <a:xfrm>
              <a:off x="0" y="-1"/>
              <a:ext cx="5979617" cy="480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b="1" sz="30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0365C0"/>
                  </a:solidFill>
                </a:rPr>
                <a:t>Boll boll = new Boll(5, 12);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331777" y="625738"/>
              <a:ext cx="8013717" cy="1016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här får </a:t>
              </a:r>
              <a:r>
                <a:rPr sz="30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boll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ett </a:t>
              </a:r>
              <a:r>
                <a:rPr i="1" sz="3000" u="sng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referens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värde, dvs adressen på objektet som </a:t>
              </a:r>
              <a:r>
                <a:rPr sz="30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new Boll(5, 12)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producerar.</a:t>
              </a:r>
            </a:p>
          </p:txBody>
        </p:sp>
      </p:grpSp>
      <p:grpSp>
        <p:nvGrpSpPr>
          <p:cNvPr id="130" name="Group 130"/>
          <p:cNvGrpSpPr/>
          <p:nvPr/>
        </p:nvGrpSpPr>
        <p:grpSpPr>
          <a:xfrm>
            <a:off x="7440075" y="6102184"/>
            <a:ext cx="8013717" cy="1239246"/>
            <a:chOff x="0" y="0"/>
            <a:chExt cx="8013716" cy="1239244"/>
          </a:xfrm>
        </p:grpSpPr>
        <p:sp>
          <p:nvSpPr>
            <p:cNvPr id="127" name="Shape 127"/>
            <p:cNvSpPr/>
            <p:nvPr/>
          </p:nvSpPr>
          <p:spPr>
            <a:xfrm>
              <a:off x="2631388" y="0"/>
              <a:ext cx="2395340" cy="817497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4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400"/>
                <a:t>x är 5, y är 12</a:t>
              </a:r>
            </a:p>
          </p:txBody>
        </p:sp>
        <p:sp>
          <p:nvSpPr>
            <p:cNvPr id="128" name="Shape 128"/>
            <p:cNvSpPr/>
            <p:nvPr/>
          </p:nvSpPr>
          <p:spPr>
            <a:xfrm flipV="1">
              <a:off x="1262609" y="510347"/>
              <a:ext cx="1325720" cy="490472"/>
            </a:xfrm>
            <a:prstGeom prst="line">
              <a:avLst/>
            </a:prstGeom>
            <a:noFill/>
            <a:ln w="50800" cap="flat">
              <a:solidFill>
                <a:srgbClr val="C82506"/>
              </a:solidFill>
              <a:prstDash val="solid"/>
              <a:miter lim="400000"/>
              <a:headEnd type="oval" w="med" len="med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680444"/>
              <a:ext cx="8013717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30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boll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30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är </a:t>
              </a:r>
            </a:p>
          </p:txBody>
        </p:sp>
      </p:grpSp>
      <p:sp>
        <p:nvSpPr>
          <p:cNvPr id="131" name="Shape 131"/>
          <p:cNvSpPr/>
          <p:nvPr/>
        </p:nvSpPr>
        <p:spPr>
          <a:xfrm>
            <a:off x="7440075" y="3861630"/>
            <a:ext cx="801371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nbr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30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är 10 </a:t>
            </a:r>
          </a:p>
        </p:txBody>
      </p:sp>
      <p:sp>
        <p:nvSpPr>
          <p:cNvPr id="132" name="Shape 132"/>
          <p:cNvSpPr/>
          <p:nvPr/>
        </p:nvSpPr>
        <p:spPr>
          <a:xfrm>
            <a:off x="1627177" y="8520347"/>
            <a:ext cx="9143488" cy="100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Boll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är en </a:t>
            </a:r>
            <a:r>
              <a:rPr sz="30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klasstyp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och variabeln </a:t>
            </a:r>
            <a:r>
              <a:rPr sz="30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boll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pekar på (refererar till) en </a:t>
            </a:r>
            <a:r>
              <a:rPr sz="30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instans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 av den </a:t>
            </a:r>
            <a:r>
              <a:rPr sz="30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klassen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4"/>
      <p:bldP build="whole" bldLvl="1" animBg="1" rev="0" advAuto="0" spid="126" grpId="3"/>
      <p:bldP build="whole" bldLvl="1" animBg="1" rev="0" advAuto="0" spid="132" grpId="6"/>
      <p:bldP build="whole" bldLvl="1" animBg="1" rev="0" advAuto="0" spid="131" grpId="2"/>
      <p:bldP build="whole" bldLvl="1" animBg="1" rev="0" advAuto="0" spid="123" grpId="1"/>
      <p:bldP build="whole" bldLvl="1" animBg="1" rev="0" advAuto="0" spid="120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Fördefinierade primitiva typer</a:t>
            </a:r>
          </a:p>
        </p:txBody>
      </p:sp>
      <p:pic>
        <p:nvPicPr>
          <p:cNvPr id="13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6281" y="1879443"/>
            <a:ext cx="6024545" cy="76178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Deklarationer av variabler, </a:t>
            </a: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objekt och konstanter</a:t>
            </a:r>
          </a:p>
        </p:txBody>
      </p:sp>
      <p:sp>
        <p:nvSpPr>
          <p:cNvPr id="138" name="Shape 138"/>
          <p:cNvSpPr/>
          <p:nvPr/>
        </p:nvSpPr>
        <p:spPr>
          <a:xfrm>
            <a:off x="915977" y="2226253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Alla variabler måste deklareras.</a:t>
            </a:r>
          </a:p>
        </p:txBody>
      </p:sp>
      <p:grpSp>
        <p:nvGrpSpPr>
          <p:cNvPr id="141" name="Group 141"/>
          <p:cNvGrpSpPr/>
          <p:nvPr/>
        </p:nvGrpSpPr>
        <p:grpSpPr>
          <a:xfrm>
            <a:off x="2981844" y="7127292"/>
            <a:ext cx="8013717" cy="2132849"/>
            <a:chOff x="0" y="0"/>
            <a:chExt cx="8013716" cy="2132848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8013717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365C0"/>
                  </a:solidFill>
                </a:rPr>
                <a:t>Konstanter</a:t>
              </a:r>
            </a:p>
          </p:txBody>
        </p:sp>
        <p:pic>
          <p:nvPicPr>
            <p:cNvPr id="140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50208" y="619475"/>
              <a:ext cx="6226334" cy="15133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4" name="Group 144"/>
          <p:cNvGrpSpPr/>
          <p:nvPr/>
        </p:nvGrpSpPr>
        <p:grpSpPr>
          <a:xfrm>
            <a:off x="2981844" y="5222292"/>
            <a:ext cx="8013717" cy="1761653"/>
            <a:chOff x="0" y="0"/>
            <a:chExt cx="8013716" cy="1761652"/>
          </a:xfrm>
        </p:grpSpPr>
        <p:pic>
          <p:nvPicPr>
            <p:cNvPr id="142" name="pasted-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75910" y="705541"/>
              <a:ext cx="3829426" cy="10561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3" name="Shape 143"/>
            <p:cNvSpPr/>
            <p:nvPr/>
          </p:nvSpPr>
          <p:spPr>
            <a:xfrm>
              <a:off x="0" y="0"/>
              <a:ext cx="8013717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365C0"/>
                  </a:solidFill>
                </a:rPr>
                <a:t>Objekt</a:t>
              </a:r>
            </a:p>
          </p:txBody>
        </p:sp>
      </p:grpSp>
      <p:grpSp>
        <p:nvGrpSpPr>
          <p:cNvPr id="147" name="Group 147"/>
          <p:cNvGrpSpPr/>
          <p:nvPr/>
        </p:nvGrpSpPr>
        <p:grpSpPr>
          <a:xfrm>
            <a:off x="2981844" y="2936292"/>
            <a:ext cx="8013717" cy="2199880"/>
            <a:chOff x="0" y="0"/>
            <a:chExt cx="8013716" cy="2199879"/>
          </a:xfrm>
        </p:grpSpPr>
        <p:pic>
          <p:nvPicPr>
            <p:cNvPr id="145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76675" y="658782"/>
              <a:ext cx="5073401" cy="15410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6" name="Shape 146"/>
            <p:cNvSpPr/>
            <p:nvPr/>
          </p:nvSpPr>
          <p:spPr>
            <a:xfrm>
              <a:off x="0" y="0"/>
              <a:ext cx="8013717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365C0"/>
                  </a:solidFill>
                </a:rPr>
                <a:t>Primitiva variabler</a:t>
              </a:r>
            </a:p>
          </p:txBody>
        </p:sp>
      </p:grpSp>
      <p:sp>
        <p:nvSpPr>
          <p:cNvPr id="148" name="Shape 148"/>
          <p:cNvSpPr/>
          <p:nvPr/>
        </p:nvSpPr>
        <p:spPr>
          <a:xfrm>
            <a:off x="6754283" y="2560517"/>
            <a:ext cx="5397501" cy="141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567" y="0"/>
                </a:moveTo>
                <a:cubicBezTo>
                  <a:pt x="2426" y="0"/>
                  <a:pt x="2312" y="433"/>
                  <a:pt x="2312" y="966"/>
                </a:cubicBezTo>
                <a:lnTo>
                  <a:pt x="2312" y="13095"/>
                </a:lnTo>
                <a:lnTo>
                  <a:pt x="0" y="21600"/>
                </a:lnTo>
                <a:lnTo>
                  <a:pt x="3342" y="16013"/>
                </a:lnTo>
                <a:lnTo>
                  <a:pt x="21346" y="16013"/>
                </a:lnTo>
                <a:cubicBezTo>
                  <a:pt x="21486" y="16013"/>
                  <a:pt x="21600" y="15580"/>
                  <a:pt x="21600" y="15046"/>
                </a:cubicBezTo>
                <a:lnTo>
                  <a:pt x="21600" y="966"/>
                </a:lnTo>
                <a:cubicBezTo>
                  <a:pt x="21600" y="433"/>
                  <a:pt x="21486" y="0"/>
                  <a:pt x="21346" y="0"/>
                </a:cubicBezTo>
                <a:lnTo>
                  <a:pt x="2567" y="0"/>
                </a:lnTo>
                <a:close/>
              </a:path>
            </a:pathLst>
          </a:cu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Variablerna kan initialiseras vid deklarationen.</a:t>
            </a:r>
          </a:p>
        </p:txBody>
      </p:sp>
      <p:sp>
        <p:nvSpPr>
          <p:cNvPr id="149" name="Shape 149"/>
          <p:cNvSpPr/>
          <p:nvPr/>
        </p:nvSpPr>
        <p:spPr>
          <a:xfrm>
            <a:off x="436892" y="3597273"/>
            <a:ext cx="3017442" cy="50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50" y="0"/>
                </a:moveTo>
                <a:cubicBezTo>
                  <a:pt x="112" y="0"/>
                  <a:pt x="0" y="666"/>
                  <a:pt x="0" y="1485"/>
                </a:cubicBezTo>
                <a:lnTo>
                  <a:pt x="0" y="20115"/>
                </a:lnTo>
                <a:cubicBezTo>
                  <a:pt x="0" y="20934"/>
                  <a:pt x="112" y="21600"/>
                  <a:pt x="250" y="21600"/>
                </a:cubicBezTo>
                <a:lnTo>
                  <a:pt x="18697" y="21600"/>
                </a:lnTo>
                <a:cubicBezTo>
                  <a:pt x="18834" y="21600"/>
                  <a:pt x="18947" y="20934"/>
                  <a:pt x="18947" y="20115"/>
                </a:cubicBezTo>
                <a:lnTo>
                  <a:pt x="18947" y="11593"/>
                </a:lnTo>
                <a:lnTo>
                  <a:pt x="21600" y="8623"/>
                </a:lnTo>
                <a:lnTo>
                  <a:pt x="18947" y="5653"/>
                </a:lnTo>
                <a:lnTo>
                  <a:pt x="18947" y="1485"/>
                </a:lnTo>
                <a:cubicBezTo>
                  <a:pt x="18947" y="666"/>
                  <a:pt x="18834" y="0"/>
                  <a:pt x="18697" y="0"/>
                </a:cubicBezTo>
                <a:lnTo>
                  <a:pt x="250" y="0"/>
                </a:lnTo>
                <a:close/>
              </a:path>
            </a:pathLst>
          </a:cu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deklaration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5"/>
      <p:bldP build="whole" bldLvl="1" animBg="1" rev="0" advAuto="0" spid="141" grpId="6"/>
      <p:bldP build="whole" bldLvl="1" animBg="1" rev="0" advAuto="0" spid="149" grpId="3"/>
      <p:bldP build="whole" bldLvl="1" animBg="1" rev="0" advAuto="0" spid="138" grpId="1"/>
      <p:bldP build="whole" bldLvl="1" animBg="1" rev="0" advAuto="0" spid="148" grpId="4"/>
      <p:bldP build="whole" bldLvl="1" animBg="1" rev="0" advAuto="0" spid="147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Aritmetiska uttryck, tilldelning mm.</a:t>
            </a:r>
          </a:p>
        </p:txBody>
      </p:sp>
      <p:pic>
        <p:nvPicPr>
          <p:cNvPr id="152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5164" y="2457655"/>
            <a:ext cx="7737547" cy="28864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9169" y="5962215"/>
            <a:ext cx="7233408" cy="2304895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 flipH="1" flipV="1">
            <a:off x="4375282" y="4141192"/>
            <a:ext cx="146841" cy="693272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5" name="Shape 155"/>
          <p:cNvSpPr/>
          <p:nvPr/>
        </p:nvSpPr>
        <p:spPr>
          <a:xfrm flipH="1">
            <a:off x="3943482" y="2911277"/>
            <a:ext cx="1133605" cy="734616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6" name="Shape 156"/>
          <p:cNvSpPr/>
          <p:nvPr/>
        </p:nvSpPr>
        <p:spPr>
          <a:xfrm flipH="1" flipV="1">
            <a:off x="5107648" y="2913494"/>
            <a:ext cx="104773" cy="780981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7" name="Shape 157"/>
          <p:cNvSpPr/>
          <p:nvPr/>
        </p:nvSpPr>
        <p:spPr>
          <a:xfrm flipH="1" flipV="1">
            <a:off x="5442082" y="2909292"/>
            <a:ext cx="1028962" cy="763981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8" name="Shape 158"/>
          <p:cNvSpPr/>
          <p:nvPr/>
        </p:nvSpPr>
        <p:spPr>
          <a:xfrm flipH="1" flipV="1">
            <a:off x="5899282" y="2921992"/>
            <a:ext cx="2285601" cy="763986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9" name="Shape 159"/>
          <p:cNvSpPr/>
          <p:nvPr/>
        </p:nvSpPr>
        <p:spPr>
          <a:xfrm flipH="1" flipV="1">
            <a:off x="6026282" y="4191992"/>
            <a:ext cx="853676" cy="682164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0" name="Shape 160"/>
          <p:cNvSpPr/>
          <p:nvPr/>
        </p:nvSpPr>
        <p:spPr>
          <a:xfrm flipH="1" flipV="1">
            <a:off x="7004182" y="4153892"/>
            <a:ext cx="239842" cy="722212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1" name="Shape 161"/>
          <p:cNvSpPr/>
          <p:nvPr/>
        </p:nvSpPr>
        <p:spPr>
          <a:xfrm flipV="1">
            <a:off x="7472094" y="4153892"/>
            <a:ext cx="205189" cy="669891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2" name="Shape 162"/>
          <p:cNvSpPr/>
          <p:nvPr/>
        </p:nvSpPr>
        <p:spPr>
          <a:xfrm flipV="1">
            <a:off x="7687332" y="4090391"/>
            <a:ext cx="917050" cy="728100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3" name="Shape 163"/>
          <p:cNvSpPr/>
          <p:nvPr/>
        </p:nvSpPr>
        <p:spPr>
          <a:xfrm flipH="1" flipV="1">
            <a:off x="9188582" y="4128492"/>
            <a:ext cx="414599" cy="652164"/>
          </a:xfrm>
          <a:prstGeom prst="line">
            <a:avLst/>
          </a:prstGeom>
          <a:ln w="508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4" name="Shape 164"/>
          <p:cNvSpPr/>
          <p:nvPr/>
        </p:nvSpPr>
        <p:spPr>
          <a:xfrm flipV="1">
            <a:off x="7472094" y="4153892"/>
            <a:ext cx="205189" cy="66989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Aritmetiska uttryck, tilldelning mm.</a:t>
            </a:r>
          </a:p>
        </p:txBody>
      </p:sp>
      <p:pic>
        <p:nvPicPr>
          <p:cNvPr id="16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5674" y="2834133"/>
            <a:ext cx="8179551" cy="49265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Fördefinierade klasstyper i Java?</a:t>
            </a:r>
          </a:p>
        </p:txBody>
      </p:sp>
      <p:sp>
        <p:nvSpPr>
          <p:cNvPr id="170" name="Shape 170"/>
          <p:cNvSpPr/>
          <p:nvPr/>
        </p:nvSpPr>
        <p:spPr>
          <a:xfrm>
            <a:off x="1711844" y="2236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Det finns inga sådana men ...</a:t>
            </a:r>
          </a:p>
        </p:txBody>
      </p:sp>
      <p:sp>
        <p:nvSpPr>
          <p:cNvPr id="171" name="Shape 171"/>
          <p:cNvSpPr/>
          <p:nvPr/>
        </p:nvSpPr>
        <p:spPr>
          <a:xfrm>
            <a:off x="1711844" y="2998289"/>
            <a:ext cx="8013717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 Java distributionen får man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med ett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API (Application Programmers Interface)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är en samling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paket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innehåller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massor av användbara klasser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172" name="Shape 172"/>
          <p:cNvSpPr/>
          <p:nvPr/>
        </p:nvSpPr>
        <p:spPr>
          <a:xfrm>
            <a:off x="1711844" y="4427790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Paket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= samling med klasser)</a:t>
            </a:r>
          </a:p>
        </p:txBody>
      </p:sp>
      <p:sp>
        <p:nvSpPr>
          <p:cNvPr id="173" name="Shape 173"/>
          <p:cNvSpPr/>
          <p:nvPr/>
        </p:nvSpPr>
        <p:spPr>
          <a:xfrm>
            <a:off x="1711844" y="5095292"/>
            <a:ext cx="10097112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del är hårdare knutna till språket tex de som finns i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paketet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java.lang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alltid finns tillgängligt och en del är mindre hårt knutna och man måste explicit säga till att man vill komma åt dem.</a:t>
            </a:r>
          </a:p>
        </p:txBody>
      </p:sp>
      <p:grpSp>
        <p:nvGrpSpPr>
          <p:cNvPr id="176" name="Group 176"/>
          <p:cNvGrpSpPr/>
          <p:nvPr/>
        </p:nvGrpSpPr>
        <p:grpSpPr>
          <a:xfrm>
            <a:off x="1711844" y="6651793"/>
            <a:ext cx="10463260" cy="2497531"/>
            <a:chOff x="0" y="0"/>
            <a:chExt cx="10463259" cy="2497529"/>
          </a:xfrm>
        </p:grpSpPr>
        <p:sp>
          <p:nvSpPr>
            <p:cNvPr id="174" name="Shape 174"/>
            <p:cNvSpPr/>
            <p:nvPr/>
          </p:nvSpPr>
          <p:spPr>
            <a:xfrm>
              <a:off x="0" y="0"/>
              <a:ext cx="8013717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Paketet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java.lang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innehåller tex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366147" y="579829"/>
              <a:ext cx="10097113" cy="191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Clr>
                  <a:srgbClr val="C82506"/>
                </a:buClr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alla wrapper klasser som Integer, Double, …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Clr>
                  <a:srgbClr val="C82506"/>
                </a:buClr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String och StringBuilder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Clr>
                  <a:srgbClr val="C82506"/>
                </a:buClr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Object och Math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Clr>
                  <a:srgbClr val="C82506"/>
                </a:buClr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System (som i System.out.print….)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3"/>
      <p:bldP build="whole" bldLvl="1" animBg="1" rev="0" advAuto="0" spid="172" grpId="1"/>
      <p:bldP build="whole" bldLvl="1" animBg="1" rev="0" advAuto="0" spid="173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Ex på en klass i Javas API</a:t>
            </a:r>
          </a:p>
        </p:txBody>
      </p:sp>
      <p:sp>
        <p:nvSpPr>
          <p:cNvPr id="179" name="Shape 179"/>
          <p:cNvSpPr/>
          <p:nvPr/>
        </p:nvSpPr>
        <p:spPr>
          <a:xfrm>
            <a:off x="2439977" y="2769688"/>
            <a:ext cx="9609221" cy="406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String teachersFirstName = "Magnus"; 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String tFN = new String("Magnus");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1711844" y="1982289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Det finns ingen primitiv strängtyp men det finns en klass för strängar: String</a:t>
            </a:r>
          </a:p>
        </p:txBody>
      </p:sp>
      <p:sp>
        <p:nvSpPr>
          <p:cNvPr id="181" name="Shape 181"/>
          <p:cNvSpPr/>
          <p:nvPr/>
        </p:nvSpPr>
        <p:spPr>
          <a:xfrm>
            <a:off x="1711844" y="8078289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Det finns många metoder för att manipulera strängar i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java.lang.String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. Deras specifikationer beskrivs i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APIn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grpSp>
        <p:nvGrpSpPr>
          <p:cNvPr id="185" name="Group 185"/>
          <p:cNvGrpSpPr/>
          <p:nvPr/>
        </p:nvGrpSpPr>
        <p:grpSpPr>
          <a:xfrm>
            <a:off x="4392075" y="4146384"/>
            <a:ext cx="8013717" cy="1036047"/>
            <a:chOff x="0" y="0"/>
            <a:chExt cx="8013716" cy="1036045"/>
          </a:xfrm>
        </p:grpSpPr>
        <p:sp>
          <p:nvSpPr>
            <p:cNvPr id="182" name="Shape 182"/>
            <p:cNvSpPr/>
            <p:nvPr/>
          </p:nvSpPr>
          <p:spPr>
            <a:xfrm>
              <a:off x="2885388" y="0"/>
              <a:ext cx="1777075" cy="558800"/>
            </a:xfrm>
            <a:prstGeom prst="rect">
              <a:avLst/>
            </a:prstGeom>
            <a:solidFill>
              <a:srgbClr val="DCDEE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4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 lvl="0">
                <a:defRPr sz="1800"/>
              </a:pPr>
              <a:r>
                <a:rPr sz="2400"/>
                <a:t>“Magnus”</a:t>
              </a:r>
            </a:p>
          </p:txBody>
        </p:sp>
        <p:sp>
          <p:nvSpPr>
            <p:cNvPr id="183" name="Shape 183"/>
            <p:cNvSpPr/>
            <p:nvPr/>
          </p:nvSpPr>
          <p:spPr>
            <a:xfrm flipV="1">
              <a:off x="1389609" y="307147"/>
              <a:ext cx="1325720" cy="490472"/>
            </a:xfrm>
            <a:prstGeom prst="line">
              <a:avLst/>
            </a:prstGeom>
            <a:noFill/>
            <a:ln w="50800" cap="flat">
              <a:solidFill>
                <a:srgbClr val="C82506"/>
              </a:solidFill>
              <a:prstDash val="solid"/>
              <a:miter lim="400000"/>
              <a:headEnd type="oval" w="med" len="med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477245"/>
              <a:ext cx="8013717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3000">
                  <a:latin typeface="Courier"/>
                  <a:ea typeface="Courier"/>
                  <a:cs typeface="Courier"/>
                  <a:sym typeface="Courier"/>
                </a:rPr>
                <a:t>tFN</a:t>
              </a:r>
              <a:r>
                <a:rPr sz="30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30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är </a:t>
              </a:r>
            </a:p>
          </p:txBody>
        </p:sp>
      </p:grpSp>
      <p:sp>
        <p:nvSpPr>
          <p:cNvPr id="186" name="Shape 186"/>
          <p:cNvSpPr/>
          <p:nvPr/>
        </p:nvSpPr>
        <p:spPr>
          <a:xfrm>
            <a:off x="2444067" y="5448300"/>
            <a:ext cx="8497666" cy="241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System.out.println("Magnus");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System.out.println(teachersFirstName);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String teachersFullName;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teachersFullName = teachersFirstName + " Myréen";</a:t>
            </a: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latin typeface="Courier"/>
                <a:ea typeface="Courier"/>
                <a:cs typeface="Courier"/>
                <a:sym typeface="Courier"/>
              </a:rPr>
              <a:t>String tmp = "10" + 5; </a:t>
            </a:r>
            <a:r>
              <a:rPr b="1" sz="2200">
                <a:solidFill>
                  <a:srgbClr val="00882B"/>
                </a:solidFill>
                <a:latin typeface="Courier"/>
                <a:ea typeface="Courier"/>
                <a:cs typeface="Courier"/>
                <a:sym typeface="Courier"/>
              </a:rPr>
              <a:t>// ger "105"</a:t>
            </a:r>
            <a:endParaRPr b="1" sz="2200">
              <a:solidFill>
                <a:srgbClr val="00882B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200">
                <a:solidFill>
                  <a:srgbClr val="00882B"/>
                </a:solidFill>
                <a:latin typeface="Courier"/>
                <a:ea typeface="Courier"/>
                <a:cs typeface="Courier"/>
                <a:sym typeface="Courier"/>
              </a:rPr>
              <a:t>// automatisk konvertering!</a:t>
            </a:r>
          </a:p>
        </p:txBody>
      </p:sp>
      <p:grpSp>
        <p:nvGrpSpPr>
          <p:cNvPr id="194" name="Group 194"/>
          <p:cNvGrpSpPr/>
          <p:nvPr/>
        </p:nvGrpSpPr>
        <p:grpSpPr>
          <a:xfrm>
            <a:off x="7568687" y="4659479"/>
            <a:ext cx="1211760" cy="675066"/>
            <a:chOff x="0" y="0"/>
            <a:chExt cx="1211758" cy="675065"/>
          </a:xfrm>
        </p:grpSpPr>
        <p:sp>
          <p:nvSpPr>
            <p:cNvPr id="187" name="Shape 187"/>
            <p:cNvSpPr/>
            <p:nvPr/>
          </p:nvSpPr>
          <p:spPr>
            <a:xfrm>
              <a:off x="0" y="205165"/>
              <a:ext cx="1211759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2400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pPr lvl="0">
                <a:defRPr b="0" sz="1800"/>
              </a:pPr>
              <a:r>
                <a:rPr b="1" sz="2400"/>
                <a:t>012345</a:t>
              </a:r>
            </a:p>
          </p:txBody>
        </p:sp>
        <p:sp>
          <p:nvSpPr>
            <p:cNvPr id="188" name="Shape 188"/>
            <p:cNvSpPr/>
            <p:nvPr/>
          </p:nvSpPr>
          <p:spPr>
            <a:xfrm flipV="1">
              <a:off x="140212" y="0"/>
              <a:ext cx="1" cy="30622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89" name="Shape 189"/>
            <p:cNvSpPr/>
            <p:nvPr/>
          </p:nvSpPr>
          <p:spPr>
            <a:xfrm flipV="1">
              <a:off x="318012" y="-1"/>
              <a:ext cx="1" cy="306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0" name="Shape 190"/>
            <p:cNvSpPr/>
            <p:nvPr/>
          </p:nvSpPr>
          <p:spPr>
            <a:xfrm flipV="1">
              <a:off x="508512" y="-1"/>
              <a:ext cx="1" cy="306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1" name="Shape 191"/>
            <p:cNvSpPr/>
            <p:nvPr/>
          </p:nvSpPr>
          <p:spPr>
            <a:xfrm flipV="1">
              <a:off x="673612" y="-1"/>
              <a:ext cx="1" cy="306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2" name="Shape 192"/>
            <p:cNvSpPr/>
            <p:nvPr/>
          </p:nvSpPr>
          <p:spPr>
            <a:xfrm flipV="1">
              <a:off x="864112" y="-1"/>
              <a:ext cx="1" cy="306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193" name="Shape 193"/>
            <p:cNvSpPr/>
            <p:nvPr/>
          </p:nvSpPr>
          <p:spPr>
            <a:xfrm flipV="1">
              <a:off x="1054612" y="-1"/>
              <a:ext cx="1" cy="306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3"/>
      <p:bldP build="whole" bldLvl="1" animBg="1" rev="0" advAuto="0" spid="194" grpId="2"/>
      <p:bldP build="whole" bldLvl="1" animBg="1" rev="0" advAuto="0" spid="181" grpId="4"/>
      <p:bldP build="whole" bldLvl="1" animBg="1" rev="0" advAuto="0" spid="18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Hur hittar man vad som finns?</a:t>
            </a:r>
          </a:p>
        </p:txBody>
      </p:sp>
      <p:sp>
        <p:nvSpPr>
          <p:cNvPr id="197" name="Shape 197"/>
          <p:cNvSpPr/>
          <p:nvPr/>
        </p:nvSpPr>
        <p:spPr>
          <a:xfrm>
            <a:off x="1330844" y="1982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tittar i beskrivningen av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Javas API</a:t>
            </a:r>
          </a:p>
        </p:txBody>
      </p:sp>
      <p:pic>
        <p:nvPicPr>
          <p:cNvPr id="198" name="Screen Shot 2014-09-02 at 09.27.3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875" y="2857290"/>
            <a:ext cx="11744974" cy="9427645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/>
        </p:nvSpPr>
        <p:spPr>
          <a:xfrm>
            <a:off x="1076844" y="1982289"/>
            <a:ext cx="11255723" cy="732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char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charAt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(int index)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Returns the character at the specified index. 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String str = "Magnus";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char c = str.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charAt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(1);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compareTo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(String anotherString) 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Compares two strings lexicographically.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boolean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equals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(Object anObject) 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Compares this string to the specified object.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indexOf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(int ch)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Returns the index within this string of the first occurrence of the specified character.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length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()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Returns the length of this string.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String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substring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(int beginIndex, int endIndex)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Returns a new string that is a substring of this string.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12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400">
                <a:latin typeface="Courier"/>
                <a:ea typeface="Courier"/>
                <a:cs typeface="Courier"/>
                <a:sym typeface="Courier"/>
              </a:rPr>
              <a:t>static String </a:t>
            </a:r>
            <a:r>
              <a:rPr b="1" sz="2400">
                <a:latin typeface="Courier"/>
                <a:ea typeface="Courier"/>
                <a:cs typeface="Courier"/>
                <a:sym typeface="Courier"/>
              </a:rPr>
              <a:t>valueOf</a:t>
            </a:r>
            <a:r>
              <a:rPr sz="2400">
                <a:latin typeface="Courier"/>
                <a:ea typeface="Courier"/>
                <a:cs typeface="Courier"/>
                <a:sym typeface="Courier"/>
              </a:rPr>
              <a:t>(double d)</a:t>
            </a:r>
            <a:endParaRPr sz="24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4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Returns the string representation of the double argument.</a:t>
            </a:r>
            <a:endParaRPr sz="24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Läsanvisning</a:t>
            </a:r>
          </a:p>
        </p:txBody>
      </p:sp>
      <p:sp>
        <p:nvSpPr>
          <p:cNvPr id="44" name="Shape 44"/>
          <p:cNvSpPr/>
          <p:nvPr/>
        </p:nvSpPr>
        <p:spPr>
          <a:xfrm>
            <a:off x="1457844" y="2236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Dessa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slides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samt kapitel 1</a:t>
            </a:r>
          </a:p>
        </p:txBody>
      </p:sp>
      <p:sp>
        <p:nvSpPr>
          <p:cNvPr id="45" name="Shape 45"/>
          <p:cNvSpPr/>
          <p:nvPr/>
        </p:nvSpPr>
        <p:spPr>
          <a:xfrm>
            <a:off x="1457844" y="7189289"/>
            <a:ext cx="875434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För nästa gång: läs kapitel 3 (val/beslut) och 4 (iteration)</a:t>
            </a:r>
          </a:p>
        </p:txBody>
      </p:sp>
      <p:sp>
        <p:nvSpPr>
          <p:cNvPr id="46" name="Shape 46"/>
          <p:cNvSpPr/>
          <p:nvPr/>
        </p:nvSpPr>
        <p:spPr>
          <a:xfrm>
            <a:off x="1758791" y="3023690"/>
            <a:ext cx="7286098" cy="373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kort inledning till klasser och objekt,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identifierare (namn på saker),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litteraler (konstanta värden)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typer, variabler och tilldelning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primitiva typer och klasser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fördefinierade primitiva typer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uttryck, operatorer, prioritet, typomvandling, Javas API, strängar, wrappers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Strängar</a:t>
            </a:r>
          </a:p>
        </p:txBody>
      </p:sp>
      <p:sp>
        <p:nvSpPr>
          <p:cNvPr id="203" name="Shape 203"/>
          <p:cNvSpPr/>
          <p:nvPr/>
        </p:nvSpPr>
        <p:spPr>
          <a:xfrm>
            <a:off x="1584844" y="1855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Man anropar en metod i klassen String genom</a:t>
            </a:r>
          </a:p>
        </p:txBody>
      </p:sp>
      <p:sp>
        <p:nvSpPr>
          <p:cNvPr id="204" name="Shape 204"/>
          <p:cNvSpPr/>
          <p:nvPr/>
        </p:nvSpPr>
        <p:spPr>
          <a:xfrm>
            <a:off x="1823991" y="2405623"/>
            <a:ext cx="10097113" cy="191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att ange objektet som skall utföra metoden, 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en punkt,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och sedan metodnamnet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2092844" y="4903289"/>
            <a:ext cx="8013717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String teachersFirstName = "Magnus";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teachersFirstName.charAt(0)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'M'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teachersFirstName.charAt(3)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'n'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teachersFirstName.compareTo("Java")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-1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teachersFirstName.indexOf('a')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1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teachersFirstName.length()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6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teachersFirstName.substring(0,2)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"Ma"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String.valueOf(12.345) </a:t>
            </a:r>
            <a:r>
              <a:rPr sz="3000"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200">
                <a:latin typeface="Courier"/>
                <a:ea typeface="Courier"/>
                <a:cs typeface="Courier"/>
                <a:sym typeface="Courier"/>
              </a:rPr>
              <a:t> "12.345"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1584844" y="4141289"/>
            <a:ext cx="80137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Exempel</a:t>
            </a:r>
          </a:p>
        </p:txBody>
      </p:sp>
      <p:sp>
        <p:nvSpPr>
          <p:cNvPr id="207" name="Shape 207"/>
          <p:cNvSpPr/>
          <p:nvPr/>
        </p:nvSpPr>
        <p:spPr>
          <a:xfrm>
            <a:off x="7145337" y="4506447"/>
            <a:ext cx="5617370" cy="1277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620" y="0"/>
                </a:moveTo>
                <a:cubicBezTo>
                  <a:pt x="7009" y="0"/>
                  <a:pt x="6513" y="2179"/>
                  <a:pt x="6513" y="4865"/>
                </a:cubicBezTo>
                <a:lnTo>
                  <a:pt x="6513" y="12790"/>
                </a:lnTo>
                <a:lnTo>
                  <a:pt x="0" y="21600"/>
                </a:lnTo>
                <a:lnTo>
                  <a:pt x="6767" y="16903"/>
                </a:lnTo>
                <a:cubicBezTo>
                  <a:pt x="6969" y="17995"/>
                  <a:pt x="7274" y="18708"/>
                  <a:pt x="7620" y="18708"/>
                </a:cubicBezTo>
                <a:lnTo>
                  <a:pt x="20494" y="18708"/>
                </a:lnTo>
                <a:cubicBezTo>
                  <a:pt x="21105" y="18708"/>
                  <a:pt x="21600" y="16529"/>
                  <a:pt x="21600" y="13843"/>
                </a:cubicBezTo>
                <a:lnTo>
                  <a:pt x="21600" y="4865"/>
                </a:lnTo>
                <a:cubicBezTo>
                  <a:pt x="21600" y="2179"/>
                  <a:pt x="21105" y="0"/>
                  <a:pt x="20494" y="0"/>
                </a:cubicBezTo>
                <a:lnTo>
                  <a:pt x="762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OBS ‘</a:t>
            </a:r>
            <a:r>
              <a:rPr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↝</a:t>
            </a:r>
            <a:r>
              <a:rPr sz="2400">
                <a:solidFill>
                  <a:srgbClr val="FFFFFF"/>
                </a:solidFill>
              </a:rPr>
              <a:t>’ är inte Java syntax, betyder här ‘</a:t>
            </a:r>
            <a:r>
              <a:rPr sz="2400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blir</a:t>
            </a:r>
            <a:r>
              <a:rPr sz="2400">
                <a:solidFill>
                  <a:srgbClr val="FFFFFF"/>
                </a:solidFill>
              </a:rPr>
              <a:t>’</a:t>
            </a:r>
          </a:p>
        </p:txBody>
      </p:sp>
      <p:sp>
        <p:nvSpPr>
          <p:cNvPr id="208" name="Shape 208"/>
          <p:cNvSpPr/>
          <p:nvPr/>
        </p:nvSpPr>
        <p:spPr>
          <a:xfrm>
            <a:off x="601133" y="7390602"/>
            <a:ext cx="3300810" cy="149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83" y="0"/>
                </a:moveTo>
                <a:cubicBezTo>
                  <a:pt x="843" y="0"/>
                  <a:pt x="0" y="1857"/>
                  <a:pt x="0" y="4147"/>
                </a:cubicBezTo>
                <a:lnTo>
                  <a:pt x="0" y="11801"/>
                </a:lnTo>
                <a:cubicBezTo>
                  <a:pt x="0" y="14091"/>
                  <a:pt x="843" y="15948"/>
                  <a:pt x="1883" y="15948"/>
                </a:cubicBezTo>
                <a:lnTo>
                  <a:pt x="15964" y="15948"/>
                </a:lnTo>
                <a:cubicBezTo>
                  <a:pt x="16249" y="15948"/>
                  <a:pt x="16515" y="15797"/>
                  <a:pt x="16756" y="15548"/>
                </a:cubicBezTo>
                <a:lnTo>
                  <a:pt x="21600" y="21600"/>
                </a:lnTo>
                <a:lnTo>
                  <a:pt x="17808" y="12636"/>
                </a:lnTo>
                <a:cubicBezTo>
                  <a:pt x="17833" y="12366"/>
                  <a:pt x="17847" y="12087"/>
                  <a:pt x="17847" y="11801"/>
                </a:cubicBezTo>
                <a:lnTo>
                  <a:pt x="17847" y="4147"/>
                </a:lnTo>
                <a:cubicBezTo>
                  <a:pt x="17847" y="1857"/>
                  <a:pt x="17004" y="0"/>
                  <a:pt x="15964" y="0"/>
                </a:cubicBezTo>
                <a:lnTo>
                  <a:pt x="18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Den sista är en statisk metod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Mera om strängar</a:t>
            </a:r>
          </a:p>
        </p:txBody>
      </p:sp>
      <p:sp>
        <p:nvSpPr>
          <p:cNvPr id="211" name="Shape 211"/>
          <p:cNvSpPr/>
          <p:nvPr/>
        </p:nvSpPr>
        <p:spPr>
          <a:xfrm>
            <a:off x="2092844" y="4903289"/>
            <a:ext cx="8013717" cy="109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String str = "Hej"; </a:t>
            </a: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sz="22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sz="2200">
                <a:latin typeface="Courier"/>
                <a:ea typeface="Courier"/>
                <a:cs typeface="Courier"/>
                <a:sym typeface="Courier"/>
              </a:rPr>
              <a:t>str = str + " på dig!";</a:t>
            </a:r>
          </a:p>
        </p:txBody>
      </p:sp>
      <p:sp>
        <p:nvSpPr>
          <p:cNvPr id="212" name="Shape 212"/>
          <p:cNvSpPr/>
          <p:nvPr/>
        </p:nvSpPr>
        <p:spPr>
          <a:xfrm>
            <a:off x="1584844" y="4141289"/>
            <a:ext cx="80137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Exempel</a:t>
            </a:r>
          </a:p>
        </p:txBody>
      </p:sp>
      <p:sp>
        <p:nvSpPr>
          <p:cNvPr id="213" name="Shape 213"/>
          <p:cNvSpPr/>
          <p:nvPr/>
        </p:nvSpPr>
        <p:spPr>
          <a:xfrm>
            <a:off x="1584844" y="2236289"/>
            <a:ext cx="1064327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Operatorn + (konkatenering) kan användas på objekt av typen String.</a:t>
            </a:r>
          </a:p>
        </p:txBody>
      </p:sp>
      <p:sp>
        <p:nvSpPr>
          <p:cNvPr id="214" name="Shape 214"/>
          <p:cNvSpPr/>
          <p:nvPr/>
        </p:nvSpPr>
        <p:spPr>
          <a:xfrm>
            <a:off x="3632200" y="5995489"/>
            <a:ext cx="5638800" cy="13100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4" y="0"/>
                </a:moveTo>
                <a:lnTo>
                  <a:pt x="561" y="9632"/>
                </a:lnTo>
                <a:cubicBezTo>
                  <a:pt x="228" y="10448"/>
                  <a:pt x="0" y="11973"/>
                  <a:pt x="0" y="13741"/>
                </a:cubicBezTo>
                <a:lnTo>
                  <a:pt x="0" y="16856"/>
                </a:lnTo>
                <a:cubicBezTo>
                  <a:pt x="0" y="19475"/>
                  <a:pt x="494" y="21600"/>
                  <a:pt x="1102" y="21600"/>
                </a:cubicBezTo>
                <a:lnTo>
                  <a:pt x="20498" y="21600"/>
                </a:lnTo>
                <a:cubicBezTo>
                  <a:pt x="21106" y="21600"/>
                  <a:pt x="21600" y="19475"/>
                  <a:pt x="21600" y="16856"/>
                </a:cubicBezTo>
                <a:lnTo>
                  <a:pt x="21600" y="13741"/>
                </a:lnTo>
                <a:cubicBezTo>
                  <a:pt x="21600" y="11122"/>
                  <a:pt x="21106" y="8997"/>
                  <a:pt x="20498" y="8997"/>
                </a:cubicBezTo>
                <a:lnTo>
                  <a:pt x="1542" y="8997"/>
                </a:lnTo>
                <a:lnTo>
                  <a:pt x="984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skapar en ny sträng “Hej på dig!”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Wrappers</a:t>
            </a:r>
          </a:p>
        </p:txBody>
      </p:sp>
      <p:sp>
        <p:nvSpPr>
          <p:cNvPr id="217" name="Shape 217"/>
          <p:cNvSpPr/>
          <p:nvPr/>
        </p:nvSpPr>
        <p:spPr>
          <a:xfrm>
            <a:off x="1965844" y="1982289"/>
            <a:ext cx="8013717" cy="13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vill ibland använda ett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primitivt värde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om det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vore ett objekt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därför finns det i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Javas API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en 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wrapper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-klass för varje primitiv typ</a:t>
            </a:r>
          </a:p>
        </p:txBody>
      </p:sp>
      <p:sp>
        <p:nvSpPr>
          <p:cNvPr id="218" name="Shape 218"/>
          <p:cNvSpPr/>
          <p:nvPr/>
        </p:nvSpPr>
        <p:spPr>
          <a:xfrm>
            <a:off x="1965844" y="7570289"/>
            <a:ext cx="8738874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innebär också vissa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nackdelar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: de tar större plats och omvandlingen mellan primitivt värde och klassvärde tar tid.</a:t>
            </a:r>
          </a:p>
        </p:txBody>
      </p:sp>
      <p:sp>
        <p:nvSpPr>
          <p:cNvPr id="219" name="Shape 219"/>
          <p:cNvSpPr/>
          <p:nvPr/>
        </p:nvSpPr>
        <p:spPr>
          <a:xfrm>
            <a:off x="1965844" y="4053892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som "wrappar" ett primitivt objekt i en klass.</a:t>
            </a:r>
          </a:p>
        </p:txBody>
      </p:sp>
      <p:sp>
        <p:nvSpPr>
          <p:cNvPr id="220" name="Shape 220"/>
          <p:cNvSpPr/>
          <p:nvPr/>
        </p:nvSpPr>
        <p:spPr>
          <a:xfrm>
            <a:off x="2346844" y="3438693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char – Character, int – Integer, osv</a:t>
            </a:r>
          </a:p>
        </p:txBody>
      </p:sp>
      <p:sp>
        <p:nvSpPr>
          <p:cNvPr id="221" name="Shape 221"/>
          <p:cNvSpPr/>
          <p:nvPr/>
        </p:nvSpPr>
        <p:spPr>
          <a:xfrm>
            <a:off x="1965844" y="8613480"/>
            <a:ext cx="8013717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Wrapper klasserna är 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immutable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dvs deras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värden går inte att ändra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(som String)</a:t>
            </a:r>
          </a:p>
        </p:txBody>
      </p:sp>
      <p:grpSp>
        <p:nvGrpSpPr>
          <p:cNvPr id="224" name="Group 224"/>
          <p:cNvGrpSpPr/>
          <p:nvPr/>
        </p:nvGrpSpPr>
        <p:grpSpPr>
          <a:xfrm>
            <a:off x="1965844" y="4808790"/>
            <a:ext cx="10323560" cy="3184834"/>
            <a:chOff x="0" y="0"/>
            <a:chExt cx="10323559" cy="3184832"/>
          </a:xfrm>
        </p:grpSpPr>
        <p:sp>
          <p:nvSpPr>
            <p:cNvPr id="222" name="Shape 222"/>
            <p:cNvSpPr/>
            <p:nvPr/>
          </p:nvSpPr>
          <p:spPr>
            <a:xfrm>
              <a:off x="0" y="0"/>
              <a:ext cx="8013717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Det ger vissa fördelar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226447" y="517832"/>
              <a:ext cx="10097113" cy="266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klasserna kan tex innehålla många metoder utöver de operatorer som finns</a:t>
              </a:r>
              <a:endPara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när man vill lägga in ett värde av en primitiv typ i en av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Collection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klasserna tex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ArrayList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eller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HashTable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så måste man använda ett värde av motsvarande wrapperklass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2"/>
      <p:bldP build="whole" bldLvl="1" animBg="1" rev="0" advAuto="0" spid="221" grpId="3"/>
      <p:bldP build="whole" bldLvl="1" animBg="1" rev="0" advAuto="0" spid="22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Wrapper klassen Integer </a:t>
            </a: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innehåller bland annat:</a:t>
            </a:r>
          </a:p>
        </p:txBody>
      </p:sp>
      <p:sp>
        <p:nvSpPr>
          <p:cNvPr id="227" name="Shape 227"/>
          <p:cNvSpPr/>
          <p:nvPr/>
        </p:nvSpPr>
        <p:spPr>
          <a:xfrm>
            <a:off x="2495541" y="2786622"/>
            <a:ext cx="80137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0882B"/>
                </a:solidFill>
              </a:rPr>
              <a:t>Konstruktorer</a:t>
            </a:r>
          </a:p>
        </p:txBody>
      </p:sp>
      <p:sp>
        <p:nvSpPr>
          <p:cNvPr id="228" name="Shape 228"/>
          <p:cNvSpPr/>
          <p:nvPr/>
        </p:nvSpPr>
        <p:spPr>
          <a:xfrm>
            <a:off x="2495541" y="4869422"/>
            <a:ext cx="80137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00882B"/>
                </a:solidFill>
              </a:rPr>
              <a:t>Några metoder</a:t>
            </a:r>
          </a:p>
        </p:txBody>
      </p:sp>
      <p:pic>
        <p:nvPicPr>
          <p:cNvPr id="22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17839" y="5722282"/>
            <a:ext cx="6106921" cy="2906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32088" y="3569983"/>
            <a:ext cx="3917792" cy="8095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Ett program</a:t>
            </a:r>
          </a:p>
        </p:txBody>
      </p:sp>
      <p:sp>
        <p:nvSpPr>
          <p:cNvPr id="233" name="Shape 233"/>
          <p:cNvSpPr/>
          <p:nvPr/>
        </p:nvSpPr>
        <p:spPr>
          <a:xfrm>
            <a:off x="919850" y="2667000"/>
            <a:ext cx="11866775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import javax.swing.*;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public class Namn {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public static void main(String[] args) {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String namn;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namn = JOptionPane.showInputDialog("Vad heter du?");   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System.out.println(); </a:t>
            </a:r>
            <a:r>
              <a:rPr b="1" sz="2500">
                <a:solidFill>
                  <a:srgbClr val="00882B"/>
                </a:solidFill>
                <a:latin typeface="Courier"/>
                <a:ea typeface="Courier"/>
                <a:cs typeface="Courier"/>
                <a:sym typeface="Courier"/>
              </a:rPr>
              <a:t>// tom rad</a:t>
            </a:r>
            <a:endParaRPr b="1" sz="2500">
              <a:solidFill>
                <a:srgbClr val="00882B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System.out.println( namn.toUpperCase() );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namn = "123";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  System.out.println( Integer.parseInt(namn) );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  } </a:t>
            </a:r>
            <a:r>
              <a:rPr b="1" sz="2500">
                <a:solidFill>
                  <a:srgbClr val="00882B"/>
                </a:solidFill>
                <a:latin typeface="Courier"/>
                <a:ea typeface="Courier"/>
                <a:cs typeface="Courier"/>
                <a:sym typeface="Courier"/>
              </a:rPr>
              <a:t>// end main</a:t>
            </a:r>
            <a:endParaRPr b="1" sz="2500">
              <a:solidFill>
                <a:srgbClr val="00882B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latin typeface="Courier"/>
                <a:ea typeface="Courier"/>
                <a:cs typeface="Courier"/>
                <a:sym typeface="Courier"/>
              </a:rPr>
              <a:t>} </a:t>
            </a:r>
            <a:r>
              <a:rPr b="1" sz="2500">
                <a:solidFill>
                  <a:srgbClr val="00882B"/>
                </a:solidFill>
                <a:latin typeface="Courier"/>
                <a:ea typeface="Courier"/>
                <a:cs typeface="Courier"/>
                <a:sym typeface="Courier"/>
              </a:rPr>
              <a:t>// end Namn</a:t>
            </a:r>
            <a:endParaRPr b="1" sz="2500"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Kommentarer</a:t>
            </a:r>
          </a:p>
        </p:txBody>
      </p:sp>
      <p:sp>
        <p:nvSpPr>
          <p:cNvPr id="236" name="Shape 236"/>
          <p:cNvSpPr/>
          <p:nvPr/>
        </p:nvSpPr>
        <p:spPr>
          <a:xfrm>
            <a:off x="1711844" y="1982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Tre sorters kommentarer i Java.</a:t>
            </a:r>
          </a:p>
        </p:txBody>
      </p:sp>
      <p:sp>
        <p:nvSpPr>
          <p:cNvPr id="237" name="Shape 237"/>
          <p:cNvSpPr/>
          <p:nvPr/>
        </p:nvSpPr>
        <p:spPr>
          <a:xfrm>
            <a:off x="2142066" y="3065739"/>
            <a:ext cx="6401825" cy="581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// allt till slutet av raden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/*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allt som står mellan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*/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/**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********** ********** **********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 Javadoc kommentar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 allt som står mellan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********** ********** **********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urier"/>
                <a:ea typeface="Courier"/>
                <a:cs typeface="Courier"/>
                <a:sym typeface="Courier"/>
              </a:rPr>
              <a:t>*/</a:t>
            </a:r>
            <a:endParaRPr b="1" sz="2500">
              <a:solidFill>
                <a:srgbClr val="0365C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Nästa gång: Primitiver</a:t>
            </a:r>
          </a:p>
        </p:txBody>
      </p:sp>
      <p:sp>
        <p:nvSpPr>
          <p:cNvPr id="240" name="Shape 240"/>
          <p:cNvSpPr/>
          <p:nvPr/>
        </p:nvSpPr>
        <p:spPr>
          <a:xfrm>
            <a:off x="1584844" y="2236289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behövs bara ett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fåtal väldefinerade primitiver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för att kunna skriva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alla program som går att skriva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: </a:t>
            </a:r>
          </a:p>
        </p:txBody>
      </p:sp>
      <p:pic>
        <p:nvPicPr>
          <p:cNvPr id="24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8507" y="3686138"/>
            <a:ext cx="7172517" cy="5287388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Shape 242"/>
          <p:cNvSpPr/>
          <p:nvPr/>
        </p:nvSpPr>
        <p:spPr>
          <a:xfrm>
            <a:off x="8273511" y="3476793"/>
            <a:ext cx="4577176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Allt annat i språken finns för att underlätta och öka sannolikheten för att man skriver korrekta program.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Ordlistan växer...</a:t>
            </a:r>
          </a:p>
        </p:txBody>
      </p:sp>
      <p:sp>
        <p:nvSpPr>
          <p:cNvPr id="245" name="Shape 245"/>
          <p:cNvSpPr/>
          <p:nvPr/>
        </p:nvSpPr>
        <p:spPr>
          <a:xfrm>
            <a:off x="1883182" y="1960086"/>
            <a:ext cx="9740981" cy="660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klasser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objekt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identitet, tillstånd, beteende, funktionalitet, instans,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typ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instansmetoder, immutable, string, klassnamn, filnamn, instansiera,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identifierare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(namn på saker), litteraler (konstanta värden), konstanter, typer, variabler och tilldelning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primitiva typer och klasstyper,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referenstyper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sammansatta typer, uttryck, tilldelning, operatorer, prioritet, typomvandling,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Javas API,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java.lang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strängar,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wrappers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reserverade ord, operationer, modellera, bitmönster, kompilator, minnesplats,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boolean, char, byte, short, int, long, float, double,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deklaration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static, final, typecast, charAt, compareTo, equals, indexOf, length, substring, valueOf, parseInt,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kommentar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sekvens, iteration,</a:t>
            </a:r>
          </a:p>
        </p:txBody>
      </p:sp>
      <p:sp>
        <p:nvSpPr>
          <p:cNvPr id="246" name="Shape 246"/>
          <p:cNvSpPr/>
          <p:nvPr/>
        </p:nvSpPr>
        <p:spPr>
          <a:xfrm>
            <a:off x="302144" y="9043489"/>
            <a:ext cx="875434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För nästa gång: läs kapitel 3 (val/beslut) och 4 (iteration)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Klasser och Objekt</a:t>
            </a:r>
          </a:p>
        </p:txBody>
      </p:sp>
      <p:sp>
        <p:nvSpPr>
          <p:cNvPr id="49" name="Shape 49"/>
          <p:cNvSpPr/>
          <p:nvPr/>
        </p:nvSpPr>
        <p:spPr>
          <a:xfrm>
            <a:off x="1228284" y="2954687"/>
            <a:ext cx="378221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Den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verkliga världen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består av "saker"</a:t>
            </a:r>
          </a:p>
        </p:txBody>
      </p:sp>
      <p:sp>
        <p:nvSpPr>
          <p:cNvPr id="50" name="Shape 50"/>
          <p:cNvSpPr/>
          <p:nvPr/>
        </p:nvSpPr>
        <p:spPr>
          <a:xfrm>
            <a:off x="5650315" y="1971732"/>
            <a:ext cx="801371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En trafikkorsning</a:t>
            </a:r>
          </a:p>
        </p:txBody>
      </p:sp>
      <p:sp>
        <p:nvSpPr>
          <p:cNvPr id="51" name="Shape 51"/>
          <p:cNvSpPr/>
          <p:nvPr/>
        </p:nvSpPr>
        <p:spPr>
          <a:xfrm>
            <a:off x="5650315" y="2737507"/>
            <a:ext cx="8013718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bil1, bil2, bil3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trafikant1, trafikant2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trafikljus1, trafikljus2</a:t>
            </a:r>
          </a:p>
        </p:txBody>
      </p:sp>
      <p:sp>
        <p:nvSpPr>
          <p:cNvPr id="52" name="Shape 52"/>
          <p:cNvSpPr/>
          <p:nvPr/>
        </p:nvSpPr>
        <p:spPr>
          <a:xfrm>
            <a:off x="1237634" y="8283632"/>
            <a:ext cx="1006100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Objekt är en viktig “nedbrytningskomponent”.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Varje objekt tillhör en klass som definierar dess beteende och tillstånd.</a:t>
            </a:r>
          </a:p>
        </p:txBody>
      </p:sp>
      <p:grpSp>
        <p:nvGrpSpPr>
          <p:cNvPr id="57" name="Group 57"/>
          <p:cNvGrpSpPr/>
          <p:nvPr/>
        </p:nvGrpSpPr>
        <p:grpSpPr>
          <a:xfrm>
            <a:off x="1228284" y="4191000"/>
            <a:ext cx="12435749" cy="1797708"/>
            <a:chOff x="0" y="0"/>
            <a:chExt cx="12435747" cy="1797707"/>
          </a:xfrm>
        </p:grpSpPr>
        <p:sp>
          <p:nvSpPr>
            <p:cNvPr id="53" name="Shape 53"/>
            <p:cNvSpPr/>
            <p:nvPr/>
          </p:nvSpPr>
          <p:spPr>
            <a:xfrm>
              <a:off x="0" y="478187"/>
              <a:ext cx="3782218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Modellen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beskrivs med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klasser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(och variabler)</a:t>
              </a:r>
            </a:p>
          </p:txBody>
        </p:sp>
        <p:grpSp>
          <p:nvGrpSpPr>
            <p:cNvPr id="56" name="Group 56"/>
            <p:cNvGrpSpPr/>
            <p:nvPr/>
          </p:nvGrpSpPr>
          <p:grpSpPr>
            <a:xfrm>
              <a:off x="4321248" y="0"/>
              <a:ext cx="8114500" cy="1797708"/>
              <a:chOff x="0" y="0"/>
              <a:chExt cx="8114498" cy="1797707"/>
            </a:xfrm>
          </p:grpSpPr>
          <p:sp>
            <p:nvSpPr>
              <p:cNvPr id="54" name="Shape 54"/>
              <p:cNvSpPr/>
              <p:nvPr/>
            </p:nvSpPr>
            <p:spPr>
              <a:xfrm>
                <a:off x="100782" y="70507"/>
                <a:ext cx="8013717" cy="172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class Bil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class Trafikant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class Trafikljus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class Trafikkorsning </a:t>
                </a:r>
              </a:p>
            </p:txBody>
          </p:sp>
          <p:sp>
            <p:nvSpPr>
              <p:cNvPr id="55" name="Shape 55"/>
              <p:cNvSpPr/>
              <p:nvPr/>
            </p:nvSpPr>
            <p:spPr>
              <a:xfrm>
                <a:off x="0" y="0"/>
                <a:ext cx="4130237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</p:grpSp>
      <p:grpSp>
        <p:nvGrpSpPr>
          <p:cNvPr id="62" name="Group 62"/>
          <p:cNvGrpSpPr/>
          <p:nvPr/>
        </p:nvGrpSpPr>
        <p:grpSpPr>
          <a:xfrm>
            <a:off x="1228284" y="6096000"/>
            <a:ext cx="12455975" cy="2202124"/>
            <a:chOff x="0" y="0"/>
            <a:chExt cx="12455973" cy="2202123"/>
          </a:xfrm>
        </p:grpSpPr>
        <p:sp>
          <p:nvSpPr>
            <p:cNvPr id="58" name="Shape 58"/>
            <p:cNvSpPr/>
            <p:nvPr/>
          </p:nvSpPr>
          <p:spPr>
            <a:xfrm>
              <a:off x="0" y="224187"/>
              <a:ext cx="3782218" cy="1320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När programmet körs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skapas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objekt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= instanser av klasserna</a:t>
              </a:r>
            </a:p>
          </p:txBody>
        </p:sp>
        <p:grpSp>
          <p:nvGrpSpPr>
            <p:cNvPr id="61" name="Group 61"/>
            <p:cNvGrpSpPr/>
            <p:nvPr/>
          </p:nvGrpSpPr>
          <p:grpSpPr>
            <a:xfrm>
              <a:off x="4321248" y="0"/>
              <a:ext cx="8134726" cy="2202124"/>
              <a:chOff x="0" y="0"/>
              <a:chExt cx="8134724" cy="2202123"/>
            </a:xfrm>
          </p:grpSpPr>
          <p:sp>
            <p:nvSpPr>
              <p:cNvPr id="59" name="Shape 59"/>
              <p:cNvSpPr/>
              <p:nvPr/>
            </p:nvSpPr>
            <p:spPr>
              <a:xfrm>
                <a:off x="121008" y="68523"/>
                <a:ext cx="8013717" cy="21336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Bil bil1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Bil bil2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Trafikant magnus, lena 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Trafikljus ljus1, ljus2</a:t>
                </a:r>
                <a:endParaRPr sz="2800"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0" y="0"/>
                <a:ext cx="4130237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</p:grpSp>
      <p:sp>
        <p:nvSpPr>
          <p:cNvPr id="63" name="Shape 63"/>
          <p:cNvSpPr/>
          <p:nvPr/>
        </p:nvSpPr>
        <p:spPr>
          <a:xfrm>
            <a:off x="5549533" y="2667000"/>
            <a:ext cx="4130238" cy="0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2"/>
      <p:bldP build="whole" bldLvl="1" animBg="1" rev="0" advAuto="0" spid="52" grpId="3"/>
      <p:bldP build="whole" bldLvl="1" animBg="1" rev="0" advAuto="0" spid="5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Objekt representerar "verkliga" saker</a:t>
            </a:r>
          </a:p>
        </p:txBody>
      </p:sp>
      <p:sp>
        <p:nvSpPr>
          <p:cNvPr id="66" name="Shape 66"/>
          <p:cNvSpPr/>
          <p:nvPr/>
        </p:nvSpPr>
        <p:spPr>
          <a:xfrm>
            <a:off x="949844" y="2109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Varje objekt har:</a:t>
            </a:r>
          </a:p>
        </p:txBody>
      </p:sp>
      <p:sp>
        <p:nvSpPr>
          <p:cNvPr id="67" name="Shape 67"/>
          <p:cNvSpPr/>
          <p:nvPr/>
        </p:nvSpPr>
        <p:spPr>
          <a:xfrm>
            <a:off x="8244251" y="2714793"/>
            <a:ext cx="4551383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Klassen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används för att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skapa objekt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dvs en klass definierar hur ett visst objekt "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ser ut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,"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dess data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och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funktionalitet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68" name="Shape 68"/>
          <p:cNvSpPr/>
          <p:nvPr/>
        </p:nvSpPr>
        <p:spPr>
          <a:xfrm>
            <a:off x="8266324" y="4605190"/>
            <a:ext cx="4202437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Objektet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hör till en klass och sägs vara en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instans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av den klassen.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Klassen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 objektets </a:t>
            </a:r>
            <a:r>
              <a:rPr sz="2800" u="sng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typ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69" name="Shape 69"/>
          <p:cNvSpPr/>
          <p:nvPr/>
        </p:nvSpPr>
        <p:spPr>
          <a:xfrm>
            <a:off x="2495541" y="7629077"/>
            <a:ext cx="801371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Objektets Beteende/Funktionalitet =</a:t>
            </a:r>
            <a:endParaRPr sz="2800">
              <a:solidFill>
                <a:srgbClr val="773F9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de åtgärder objektet är berett att utföra.</a:t>
            </a:r>
          </a:p>
        </p:txBody>
      </p:sp>
      <p:sp>
        <p:nvSpPr>
          <p:cNvPr id="70" name="Shape 70"/>
          <p:cNvSpPr/>
          <p:nvPr/>
        </p:nvSpPr>
        <p:spPr>
          <a:xfrm>
            <a:off x="2473844" y="8801037"/>
            <a:ext cx="948625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Tillståndet (state) behövs för att stödja funktionaliteten.</a:t>
            </a:r>
          </a:p>
        </p:txBody>
      </p:sp>
      <p:pic>
        <p:nvPicPr>
          <p:cNvPr id="71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4352" y="2768905"/>
            <a:ext cx="6790652" cy="45361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1"/>
      <p:bldP build="whole" bldLvl="1" animBg="1" rev="0" advAuto="0" spid="68" grpId="2"/>
      <p:bldP build="whole" bldLvl="1" animBg="1" rev="0" advAuto="0" spid="70" grpId="4"/>
      <p:bldP build="whole" bldLvl="1" animBg="1" rev="0" advAuto="0" spid="69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Beteende/Funktionalitet</a:t>
            </a:r>
          </a:p>
        </p:txBody>
      </p:sp>
      <p:sp>
        <p:nvSpPr>
          <p:cNvPr id="74" name="Shape 74"/>
          <p:cNvSpPr/>
          <p:nvPr/>
        </p:nvSpPr>
        <p:spPr>
          <a:xfrm>
            <a:off x="1330844" y="1982289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Två typer av beteende:</a:t>
            </a:r>
          </a:p>
        </p:txBody>
      </p:sp>
      <p:sp>
        <p:nvSpPr>
          <p:cNvPr id="75" name="Shape 75"/>
          <p:cNvSpPr/>
          <p:nvPr/>
        </p:nvSpPr>
        <p:spPr>
          <a:xfrm>
            <a:off x="1711844" y="3252289"/>
            <a:ext cx="8013717" cy="172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Ändrar inte objektets tillstånd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kan vara enkel tex vad är värdet av fältet "x"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eller mer komplexa tex räkna ut arean (utgående från värdet av instansvariablerna längd och bredd)</a:t>
            </a:r>
          </a:p>
        </p:txBody>
      </p:sp>
      <p:sp>
        <p:nvSpPr>
          <p:cNvPr id="76" name="Shape 76"/>
          <p:cNvSpPr/>
          <p:nvPr/>
        </p:nvSpPr>
        <p:spPr>
          <a:xfrm>
            <a:off x="1330844" y="2649790"/>
            <a:ext cx="80137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En fråga:</a:t>
            </a:r>
          </a:p>
        </p:txBody>
      </p:sp>
      <p:sp>
        <p:nvSpPr>
          <p:cNvPr id="77" name="Shape 77"/>
          <p:cNvSpPr/>
          <p:nvPr/>
        </p:nvSpPr>
        <p:spPr>
          <a:xfrm>
            <a:off x="1330844" y="5069892"/>
            <a:ext cx="80137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Ett kommando som ändrar tillståndet:</a:t>
            </a:r>
          </a:p>
        </p:txBody>
      </p:sp>
      <p:sp>
        <p:nvSpPr>
          <p:cNvPr id="78" name="Shape 78"/>
          <p:cNvSpPr/>
          <p:nvPr/>
        </p:nvSpPr>
        <p:spPr>
          <a:xfrm>
            <a:off x="1711844" y="5635793"/>
            <a:ext cx="801371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Det är alltid objektet självt som ändrar sitt tillstånd.</a:t>
            </a:r>
          </a:p>
        </p:txBody>
      </p:sp>
      <p:grpSp>
        <p:nvGrpSpPr>
          <p:cNvPr id="81" name="Group 81"/>
          <p:cNvGrpSpPr/>
          <p:nvPr/>
        </p:nvGrpSpPr>
        <p:grpSpPr>
          <a:xfrm>
            <a:off x="1330844" y="6802978"/>
            <a:ext cx="8013717" cy="1404103"/>
            <a:chOff x="0" y="0"/>
            <a:chExt cx="8013716" cy="1404101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8013717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Ibland är objekt "</a:t>
              </a:r>
              <a:r>
                <a:rPr i="1" sz="2800">
                  <a:solidFill>
                    <a:srgbClr val="C82506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immutable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".</a:t>
              </a:r>
            </a:p>
          </p:txBody>
        </p:sp>
        <p:sp>
          <p:nvSpPr>
            <p:cNvPr id="80" name="Shape 80"/>
            <p:cNvSpPr/>
            <p:nvPr/>
          </p:nvSpPr>
          <p:spPr>
            <a:xfrm>
              <a:off x="0" y="489701"/>
              <a:ext cx="8013717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Då 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kan dom inte ändras när dom väl fått ett värde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. Gäller tex för objekt av typen String.</a:t>
              </a:r>
            </a:p>
          </p:txBody>
        </p:sp>
      </p:grpSp>
      <p:sp>
        <p:nvSpPr>
          <p:cNvPr id="82" name="Shape 82"/>
          <p:cNvSpPr/>
          <p:nvPr/>
        </p:nvSpPr>
        <p:spPr>
          <a:xfrm>
            <a:off x="1330844" y="8435680"/>
            <a:ext cx="1008242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Senare definierar vi (fördjupa och repetera för en del) en del grundläggande begrepp som identifierare, litteral, variabel, typ mm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" grpId="3"/>
      <p:bldP build="whole" bldLvl="1" animBg="1" rev="0" advAuto="0" spid="82" grpId="6"/>
      <p:bldP build="whole" bldLvl="1" animBg="1" rev="0" advAuto="0" spid="76" grpId="1"/>
      <p:bldP build="whole" bldLvl="1" animBg="1" rev="0" advAuto="0" spid="77" grpId="2"/>
      <p:bldP build="whole" bldLvl="1" animBg="1" rev="0" advAuto="0" spid="78" grpId="4"/>
      <p:bldP build="whole" bldLvl="1" animBg="1" rev="0" advAuto="0" spid="81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Identifierare</a:t>
            </a:r>
          </a:p>
        </p:txBody>
      </p:sp>
      <p:sp>
        <p:nvSpPr>
          <p:cNvPr id="85" name="Shape 85"/>
          <p:cNvSpPr/>
          <p:nvPr/>
        </p:nvSpPr>
        <p:spPr>
          <a:xfrm>
            <a:off x="1013344" y="1887790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En identifierare är ett namn på saker som variabler, metoder, klasser, mm</a:t>
            </a:r>
          </a:p>
        </p:txBody>
      </p:sp>
      <p:pic>
        <p:nvPicPr>
          <p:cNvPr id="8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09430" y="3161635"/>
            <a:ext cx="6236540" cy="239812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938" y="6011411"/>
            <a:ext cx="6405858" cy="33043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5192" y="5977911"/>
            <a:ext cx="5541301" cy="16963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" grpId="3"/>
      <p:bldP build="whole" bldLvl="1" animBg="1" rev="0" advAuto="0" spid="87" grpId="2"/>
      <p:bldP build="whole" bldLvl="1" animBg="1" rev="0" advAuto="0" spid="8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4902" y="5689471"/>
            <a:ext cx="6206996" cy="252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96089" y="3317298"/>
            <a:ext cx="5749906" cy="2057075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2822680" y="2317749"/>
            <a:ext cx="5835440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3000"/>
              <a:t>Beskrivande namn innebär också tex:</a:t>
            </a:r>
          </a:p>
        </p:txBody>
      </p:sp>
      <p:sp>
        <p:nvSpPr>
          <p:cNvPr id="93" name="Shape 9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… beskrivande namn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Typer</a:t>
            </a:r>
          </a:p>
        </p:txBody>
      </p:sp>
      <p:sp>
        <p:nvSpPr>
          <p:cNvPr id="96" name="Shape 96"/>
          <p:cNvSpPr/>
          <p:nvPr/>
        </p:nvSpPr>
        <p:spPr>
          <a:xfrm>
            <a:off x="2473844" y="2490289"/>
            <a:ext cx="8013717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En typ är (en beskrivning av) ett eller flera relaterade värden tillsammans med </a:t>
            </a:r>
            <a:endParaRPr sz="2800">
              <a:solidFill>
                <a:srgbClr val="00882B"/>
              </a:solidFill>
              <a:latin typeface="Gill Sans SemiBold"/>
              <a:ea typeface="Gill Sans SemiBold"/>
              <a:cs typeface="Gill Sans SemiBold"/>
              <a:sym typeface="Gill Sans SemiBold"/>
            </a:endParaRPr>
          </a:p>
          <a:p>
            <a:pPr lvl="0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operationer på dessa värden</a:t>
            </a:r>
          </a:p>
        </p:txBody>
      </p:sp>
      <p:sp>
        <p:nvSpPr>
          <p:cNvPr id="97" name="Shape 97"/>
          <p:cNvSpPr/>
          <p:nvPr/>
        </p:nvSpPr>
        <p:spPr>
          <a:xfrm>
            <a:off x="2219844" y="4554790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Vi behöver kunna modellera verkligheten och abstrahera bort dess detaljer.</a:t>
            </a:r>
          </a:p>
        </p:txBody>
      </p:sp>
      <p:sp>
        <p:nvSpPr>
          <p:cNvPr id="98" name="Shape 98"/>
          <p:cNvSpPr/>
          <p:nvPr/>
        </p:nvSpPr>
        <p:spPr>
          <a:xfrm>
            <a:off x="2219844" y="5603292"/>
            <a:ext cx="801371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Verkliga "saker" har olika egenskaper - olika dataobjekt har därför olika "typ".</a:t>
            </a:r>
          </a:p>
        </p:txBody>
      </p:sp>
      <p:sp>
        <p:nvSpPr>
          <p:cNvPr id="99" name="Shape 99"/>
          <p:cNvSpPr/>
          <p:nvPr/>
        </p:nvSpPr>
        <p:spPr>
          <a:xfrm>
            <a:off x="2585991" y="6723623"/>
            <a:ext cx="7411823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modellerar verkligheten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definierar egenskaper dvs vad man kan göra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definierar hur bitmönstret skall tolkas (kompilatorn kan kolla tillåtna operationer)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" grpId="2"/>
      <p:bldP build="whole" bldLvl="1" animBg="1" rev="0" advAuto="0" spid="99" grpId="3"/>
      <p:bldP build="whole" bldLvl="1" animBg="1" rev="0" advAuto="0" spid="9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Variabler</a:t>
            </a:r>
          </a:p>
        </p:txBody>
      </p:sp>
      <p:sp>
        <p:nvSpPr>
          <p:cNvPr id="102" name="Shape 102"/>
          <p:cNvSpPr/>
          <p:nvPr/>
        </p:nvSpPr>
        <p:spPr>
          <a:xfrm>
            <a:off x="3411959" y="2126222"/>
            <a:ext cx="6180882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En variabel är en minnesplats med namn, typ och innehåll</a:t>
            </a:r>
          </a:p>
        </p:txBody>
      </p:sp>
      <p:sp>
        <p:nvSpPr>
          <p:cNvPr id="103" name="Shape 103"/>
          <p:cNvSpPr/>
          <p:nvPr/>
        </p:nvSpPr>
        <p:spPr>
          <a:xfrm>
            <a:off x="2837911" y="3699657"/>
            <a:ext cx="678882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Den kan bara innehålla värden som har samma typ som den själv.</a:t>
            </a:r>
          </a:p>
        </p:txBody>
      </p:sp>
      <p:sp>
        <p:nvSpPr>
          <p:cNvPr id="104" name="Shape 104"/>
          <p:cNvSpPr/>
          <p:nvPr/>
        </p:nvSpPr>
        <p:spPr>
          <a:xfrm>
            <a:off x="3887018" y="5897839"/>
            <a:ext cx="4722764" cy="480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0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3000"/>
              <a:t>int nbrOfFingers = 10;</a:t>
            </a:r>
          </a:p>
        </p:txBody>
      </p:sp>
      <p:sp>
        <p:nvSpPr>
          <p:cNvPr id="105" name="Shape 105"/>
          <p:cNvSpPr/>
          <p:nvPr/>
        </p:nvSpPr>
        <p:spPr>
          <a:xfrm>
            <a:off x="7625688" y="4726517"/>
            <a:ext cx="4573588" cy="1170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83" y="0"/>
                </a:moveTo>
                <a:cubicBezTo>
                  <a:pt x="2645" y="0"/>
                  <a:pt x="2532" y="439"/>
                  <a:pt x="2532" y="981"/>
                </a:cubicBezTo>
                <a:lnTo>
                  <a:pt x="2532" y="10866"/>
                </a:lnTo>
                <a:lnTo>
                  <a:pt x="0" y="21600"/>
                </a:lnTo>
                <a:lnTo>
                  <a:pt x="3415" y="13861"/>
                </a:lnTo>
                <a:lnTo>
                  <a:pt x="21349" y="13861"/>
                </a:lnTo>
                <a:cubicBezTo>
                  <a:pt x="21488" y="13861"/>
                  <a:pt x="21600" y="13422"/>
                  <a:pt x="21600" y="12879"/>
                </a:cubicBezTo>
                <a:lnTo>
                  <a:pt x="21600" y="981"/>
                </a:lnTo>
                <a:cubicBezTo>
                  <a:pt x="21600" y="439"/>
                  <a:pt x="21488" y="0"/>
                  <a:pt x="21349" y="0"/>
                </a:cubicBezTo>
                <a:lnTo>
                  <a:pt x="278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tilldelning (assignment)</a:t>
            </a:r>
          </a:p>
        </p:txBody>
      </p:sp>
      <p:sp>
        <p:nvSpPr>
          <p:cNvPr id="106" name="Shape 106"/>
          <p:cNvSpPr/>
          <p:nvPr/>
        </p:nvSpPr>
        <p:spPr>
          <a:xfrm>
            <a:off x="5846762" y="6386392"/>
            <a:ext cx="4158854" cy="157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746" y="8612"/>
                </a:lnTo>
                <a:lnTo>
                  <a:pt x="2746" y="20794"/>
                </a:lnTo>
                <a:cubicBezTo>
                  <a:pt x="2746" y="21239"/>
                  <a:pt x="2882" y="21600"/>
                  <a:pt x="3051" y="21600"/>
                </a:cubicBezTo>
                <a:lnTo>
                  <a:pt x="21295" y="21600"/>
                </a:lnTo>
                <a:cubicBezTo>
                  <a:pt x="21463" y="21600"/>
                  <a:pt x="21600" y="21239"/>
                  <a:pt x="21600" y="20794"/>
                </a:cubicBezTo>
                <a:lnTo>
                  <a:pt x="21600" y="6902"/>
                </a:lnTo>
                <a:cubicBezTo>
                  <a:pt x="21600" y="6458"/>
                  <a:pt x="21463" y="6097"/>
                  <a:pt x="21295" y="6097"/>
                </a:cubicBezTo>
                <a:lnTo>
                  <a:pt x="3803" y="609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variabler har </a:t>
            </a:r>
            <a:r>
              <a:rPr b="1" i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namn</a:t>
            </a:r>
            <a:r>
              <a:rPr sz="2400">
                <a:solidFill>
                  <a:srgbClr val="FFFFFF"/>
                </a:solidFill>
              </a:rPr>
              <a:t> </a:t>
            </a:r>
            <a:endParaRPr sz="2400">
              <a:solidFill>
                <a:srgbClr val="FFFFFF"/>
              </a:solidFill>
            </a:endParaRPr>
          </a:p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som är en identifierare</a:t>
            </a:r>
          </a:p>
        </p:txBody>
      </p:sp>
      <p:sp>
        <p:nvSpPr>
          <p:cNvPr id="107" name="Shape 107"/>
          <p:cNvSpPr/>
          <p:nvPr/>
        </p:nvSpPr>
        <p:spPr>
          <a:xfrm>
            <a:off x="492785" y="6399753"/>
            <a:ext cx="5255420" cy="25217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504" y="0"/>
                </a:moveTo>
                <a:lnTo>
                  <a:pt x="15013" y="5796"/>
                </a:lnTo>
                <a:lnTo>
                  <a:pt x="246" y="5796"/>
                </a:lnTo>
                <a:cubicBezTo>
                  <a:pt x="111" y="5796"/>
                  <a:pt x="0" y="6026"/>
                  <a:pt x="0" y="6309"/>
                </a:cubicBezTo>
                <a:lnTo>
                  <a:pt x="0" y="21087"/>
                </a:lnTo>
                <a:cubicBezTo>
                  <a:pt x="0" y="21370"/>
                  <a:pt x="111" y="21600"/>
                  <a:pt x="246" y="21600"/>
                </a:cubicBezTo>
                <a:lnTo>
                  <a:pt x="21355" y="21600"/>
                </a:lnTo>
                <a:cubicBezTo>
                  <a:pt x="21491" y="21600"/>
                  <a:pt x="21600" y="21370"/>
                  <a:pt x="21600" y="21087"/>
                </a:cubicBezTo>
                <a:lnTo>
                  <a:pt x="21600" y="6309"/>
                </a:lnTo>
                <a:cubicBezTo>
                  <a:pt x="21600" y="6026"/>
                  <a:pt x="21491" y="5796"/>
                  <a:pt x="21355" y="5796"/>
                </a:cubicBezTo>
                <a:lnTo>
                  <a:pt x="15995" y="5796"/>
                </a:lnTo>
                <a:lnTo>
                  <a:pt x="15504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b="1" i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typen </a:t>
            </a:r>
            <a:r>
              <a:rPr sz="2400">
                <a:solidFill>
                  <a:srgbClr val="FFFFFF"/>
                </a:solidFill>
              </a:rPr>
              <a:t>bestämmer variabelns egenskaper, dvs vad man kan göra med variabeln, den är en "mall" för hur en variabel/objekt "ser ut"</a:t>
            </a:r>
          </a:p>
        </p:txBody>
      </p:sp>
      <p:sp>
        <p:nvSpPr>
          <p:cNvPr id="108" name="Shape 108"/>
          <p:cNvSpPr/>
          <p:nvPr/>
        </p:nvSpPr>
        <p:spPr>
          <a:xfrm>
            <a:off x="6266911" y="8284357"/>
            <a:ext cx="678882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OBS att "=" är inte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likhet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utan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tilldelning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läses: nbrOfFingers får värdet 10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4"/>
      <p:bldP build="whole" bldLvl="1" animBg="1" rev="0" advAuto="0" spid="103" grpId="1"/>
      <p:bldP build="whole" bldLvl="1" animBg="1" rev="0" advAuto="0" spid="107" grpId="6"/>
      <p:bldP build="whole" bldLvl="1" animBg="1" rev="0" advAuto="0" spid="106" grpId="3"/>
      <p:bldP build="whole" bldLvl="1" animBg="1" rev="0" advAuto="0" spid="108" grpId="5"/>
      <p:bldP build="whole" bldLvl="1" animBg="1" rev="0" advAuto="0" spid="104" grpId="2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