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D3AD6-3896-C541-BE04-D84A210F4C11}" type="datetimeFigureOut">
              <a:rPr lang="en-US" smtClean="0"/>
              <a:pPr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AD66E-154F-FA49-8977-162053A92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for Programs and Proofs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Computer and network security (one aspect of programming language based security is type-systems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Program </a:t>
            </a:r>
            <a:r>
              <a:rPr lang="en-US" dirty="0"/>
              <a:t>analysis (Anno Domini</a:t>
            </a:r>
            <a:r>
              <a:rPr lang="en-US" dirty="0" smtClean="0"/>
              <a:t>)</a:t>
            </a:r>
          </a:p>
          <a:p>
            <a:r>
              <a:rPr lang="en-US" dirty="0" smtClean="0"/>
              <a:t>Automated </a:t>
            </a:r>
            <a:r>
              <a:rPr lang="en-US" dirty="0"/>
              <a:t>theorem proving (Propositions as types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Databases</a:t>
            </a:r>
            <a:r>
              <a:rPr lang="en-US" dirty="0"/>
              <a:t>, web </a:t>
            </a:r>
            <a:r>
              <a:rPr lang="en-US" dirty="0" smtClean="0"/>
              <a:t>metadata </a:t>
            </a:r>
            <a:r>
              <a:rPr lang="en-US" dirty="0"/>
              <a:t>(static type system for XML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Computational </a:t>
            </a:r>
            <a:r>
              <a:rPr lang="en-US" dirty="0"/>
              <a:t>linguistics (types in computational linguistics)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types?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int</a:t>
            </a:r>
            <a:r>
              <a:rPr lang="en-US" dirty="0"/>
              <a:t>, float, char</a:t>
            </a:r>
            <a:r>
              <a:rPr lang="en-US" dirty="0" smtClean="0"/>
              <a:t>, …, arrays </a:t>
            </a:r>
          </a:p>
          <a:p>
            <a:r>
              <a:rPr lang="en-US" dirty="0" smtClean="0"/>
              <a:t>types </a:t>
            </a:r>
            <a:r>
              <a:rPr lang="en-US" dirty="0"/>
              <a:t>of procedures, functions, references, records, objects, ...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recursive </a:t>
            </a:r>
            <a:r>
              <a:rPr lang="en-US" dirty="0"/>
              <a:t>types,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polymorphic </a:t>
            </a:r>
            <a:r>
              <a:rPr lang="en-US" dirty="0"/>
              <a:t>types,</a:t>
            </a:r>
            <a:r>
              <a:rPr lang="en-US" dirty="0" smtClean="0"/>
              <a:t> </a:t>
            </a:r>
          </a:p>
          <a:p>
            <a:r>
              <a:rPr lang="en-US" dirty="0" smtClean="0"/>
              <a:t>abstract </a:t>
            </a:r>
            <a:r>
              <a:rPr lang="en-US" dirty="0"/>
              <a:t>types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dependent </a:t>
            </a:r>
            <a:r>
              <a:rPr lang="en-US" dirty="0"/>
              <a:t>types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subtypes,</a:t>
            </a:r>
          </a:p>
          <a:p>
            <a:r>
              <a:rPr lang="en-US" dirty="0" smtClean="0"/>
              <a:t>…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urpose </a:t>
            </a:r>
            <a:r>
              <a:rPr lang="en-US" b="1" dirty="0"/>
              <a:t>of </a:t>
            </a:r>
            <a:r>
              <a:rPr lang="en-US" b="1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Specification</a:t>
            </a:r>
            <a:r>
              <a:rPr lang="en-US" dirty="0" smtClean="0"/>
              <a:t>. To </a:t>
            </a:r>
            <a:r>
              <a:rPr lang="en-US" dirty="0"/>
              <a:t>define what the program should do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For example, </a:t>
            </a:r>
            <a:r>
              <a:rPr lang="en-US" dirty="0"/>
              <a:t>read an array of integers and return a </a:t>
            </a:r>
            <a:r>
              <a:rPr lang="en-US" dirty="0" smtClean="0"/>
              <a:t>double. </a:t>
            </a:r>
          </a:p>
          <a:p>
            <a:pPr lvl="1"/>
            <a:r>
              <a:rPr lang="en-US" dirty="0" smtClean="0"/>
              <a:t>To document the programmer's intentions. It is better than comments, which are not checked by the compiler</a:t>
            </a:r>
          </a:p>
          <a:p>
            <a:r>
              <a:rPr lang="en-US" b="1" dirty="0" smtClean="0"/>
              <a:t>Bug-finding</a:t>
            </a:r>
            <a:r>
              <a:rPr lang="en-US" dirty="0" smtClean="0"/>
              <a:t>. To </a:t>
            </a:r>
            <a:r>
              <a:rPr lang="en-US" dirty="0"/>
              <a:t>guarantee that the program is </a:t>
            </a:r>
            <a:r>
              <a:rPr lang="en-US" dirty="0" smtClean="0"/>
              <a:t>meaningful. </a:t>
            </a:r>
          </a:p>
          <a:p>
            <a:pPr lvl="1"/>
            <a:r>
              <a:rPr lang="en-US" dirty="0" smtClean="0"/>
              <a:t>For example that </a:t>
            </a:r>
            <a:r>
              <a:rPr lang="en-US" dirty="0"/>
              <a:t>it does not add a string to an </a:t>
            </a:r>
            <a:r>
              <a:rPr lang="en-US" dirty="0" smtClean="0"/>
              <a:t>integer </a:t>
            </a:r>
          </a:p>
          <a:p>
            <a:pPr lvl="1"/>
            <a:r>
              <a:rPr lang="en-US" dirty="0" smtClean="0"/>
              <a:t>and that </a:t>
            </a:r>
            <a:r>
              <a:rPr lang="en-US" dirty="0"/>
              <a:t>variables are declared before they are </a:t>
            </a:r>
            <a:r>
              <a:rPr lang="en-US" dirty="0" smtClean="0"/>
              <a:t>used</a:t>
            </a:r>
          </a:p>
          <a:p>
            <a:r>
              <a:rPr lang="en-US" b="1" dirty="0" smtClean="0"/>
              <a:t>Optimization</a:t>
            </a:r>
            <a:r>
              <a:rPr lang="en-US" dirty="0" smtClean="0"/>
              <a:t>. To </a:t>
            </a:r>
            <a:r>
              <a:rPr lang="en-US" dirty="0"/>
              <a:t>optimize the use of hardware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To reserve </a:t>
            </a:r>
            <a:r>
              <a:rPr lang="en-US" dirty="0"/>
              <a:t>the minimal amount of memory, but not </a:t>
            </a:r>
            <a:r>
              <a:rPr lang="en-US" dirty="0" smtClean="0"/>
              <a:t>more.</a:t>
            </a:r>
          </a:p>
          <a:p>
            <a:pPr lvl="1"/>
            <a:r>
              <a:rPr lang="en-US" dirty="0" smtClean="0"/>
              <a:t>To use </a:t>
            </a:r>
            <a:r>
              <a:rPr lang="en-US" dirty="0"/>
              <a:t>the most appropriate machine instructions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belongs to type checking?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Depending on</a:t>
            </a:r>
            <a:r>
              <a:rPr lang="en-US" dirty="0" smtClean="0"/>
              <a:t> the language</a:t>
            </a:r>
            <a:r>
              <a:rPr lang="en-US" dirty="0"/>
              <a:t>, the type </a:t>
            </a:r>
            <a:r>
              <a:rPr lang="en-US" dirty="0" smtClean="0"/>
              <a:t>checker can prevent </a:t>
            </a:r>
          </a:p>
          <a:p>
            <a:pPr>
              <a:buFontTx/>
              <a:buChar char="-"/>
            </a:pPr>
            <a:r>
              <a:rPr lang="en-US" dirty="0" smtClean="0"/>
              <a:t>the application </a:t>
            </a:r>
            <a:r>
              <a:rPr lang="en-US" dirty="0"/>
              <a:t>of a function to</a:t>
            </a:r>
            <a:r>
              <a:rPr lang="en-US" dirty="0" smtClean="0"/>
              <a:t> the wrong </a:t>
            </a:r>
            <a:r>
              <a:rPr lang="en-US" dirty="0"/>
              <a:t>number of </a:t>
            </a:r>
            <a:r>
              <a:rPr lang="en-US" dirty="0" smtClean="0"/>
              <a:t>arguments</a:t>
            </a:r>
          </a:p>
          <a:p>
            <a:pPr>
              <a:buFontTx/>
              <a:buChar char="-"/>
            </a:pPr>
            <a:r>
              <a:rPr lang="en-US" dirty="0" smtClean="0"/>
              <a:t>the application </a:t>
            </a:r>
            <a:r>
              <a:rPr lang="en-US" dirty="0"/>
              <a:t>of integer functions to </a:t>
            </a:r>
            <a:r>
              <a:rPr lang="en-US" dirty="0" smtClean="0"/>
              <a:t>floats</a:t>
            </a:r>
          </a:p>
          <a:p>
            <a:pPr>
              <a:buFontTx/>
              <a:buChar char="-"/>
            </a:pPr>
            <a:r>
              <a:rPr lang="en-US" dirty="0" smtClean="0"/>
              <a:t>The use </a:t>
            </a:r>
            <a:r>
              <a:rPr lang="en-US" dirty="0"/>
              <a:t>of undeclared variables in expressions</a:t>
            </a:r>
            <a:r>
              <a:rPr lang="en-US" dirty="0" smtClean="0"/>
              <a:t>,</a:t>
            </a:r>
          </a:p>
          <a:p>
            <a:pPr>
              <a:buFontTx/>
              <a:buChar char="-"/>
            </a:pPr>
            <a:r>
              <a:rPr lang="en-US" dirty="0" smtClean="0"/>
              <a:t>division </a:t>
            </a:r>
            <a:r>
              <a:rPr lang="en-US" dirty="0"/>
              <a:t>by </a:t>
            </a:r>
            <a:r>
              <a:rPr lang="en-US" dirty="0" smtClean="0"/>
              <a:t>zero</a:t>
            </a:r>
          </a:p>
          <a:p>
            <a:pPr>
              <a:buFontTx/>
              <a:buChar char="-"/>
            </a:pPr>
            <a:r>
              <a:rPr lang="en-US" dirty="0" smtClean="0"/>
              <a:t>array </a:t>
            </a:r>
            <a:r>
              <a:rPr lang="en-US" dirty="0"/>
              <a:t>indices out of bounds</a:t>
            </a:r>
            <a:r>
              <a:rPr lang="en-US" dirty="0" smtClean="0"/>
              <a:t>,</a:t>
            </a:r>
          </a:p>
          <a:p>
            <a:pPr>
              <a:buFontTx/>
              <a:buChar char="-"/>
            </a:pPr>
            <a:r>
              <a:rPr lang="en-US" dirty="0" smtClean="0"/>
              <a:t>non-terminating </a:t>
            </a:r>
            <a:r>
              <a:rPr lang="en-US" dirty="0"/>
              <a:t>recursion</a:t>
            </a:r>
            <a:r>
              <a:rPr lang="en-US" dirty="0" smtClean="0"/>
              <a:t>,</a:t>
            </a:r>
          </a:p>
          <a:p>
            <a:pPr>
              <a:buFontTx/>
              <a:buChar char="-"/>
            </a:pPr>
            <a:r>
              <a:rPr lang="en-US" dirty="0" smtClean="0"/>
              <a:t>sorting </a:t>
            </a:r>
            <a:r>
              <a:rPr lang="en-US" dirty="0"/>
              <a:t>algorithms that don't sort..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Languages </a:t>
            </a:r>
            <a:r>
              <a:rPr lang="en-US" dirty="0"/>
              <a:t>differ greatly: none of the things above is checked by all programming languages</a:t>
            </a:r>
            <a:r>
              <a:rPr lang="en-US" dirty="0" smtClean="0"/>
              <a:t>! The </a:t>
            </a:r>
            <a:r>
              <a:rPr lang="en-US" dirty="0"/>
              <a:t>more static checking in the compiler, the less need for manual debugging.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help detect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E </a:t>
            </a:r>
            <a:r>
              <a:rPr lang="en-US" dirty="0" err="1" smtClean="0"/>
              <a:t>g</a:t>
            </a:r>
            <a:r>
              <a:rPr lang="en-US" dirty="0" smtClean="0"/>
              <a:t> applying </a:t>
            </a:r>
            <a:r>
              <a:rPr lang="en-US" dirty="0"/>
              <a:t>a function to too few arguments, indexing array out of bounds, variable out of </a:t>
            </a:r>
            <a:r>
              <a:rPr lang="en-US" dirty="0" smtClean="0"/>
              <a:t>scope</a:t>
            </a:r>
          </a:p>
          <a:p>
            <a:r>
              <a:rPr lang="en-US" dirty="0" smtClean="0"/>
              <a:t>good </a:t>
            </a:r>
            <a:r>
              <a:rPr lang="en-US" dirty="0"/>
              <a:t>to detect errors early rather than at run </a:t>
            </a:r>
            <a:r>
              <a:rPr lang="en-US" dirty="0" smtClean="0"/>
              <a:t>time</a:t>
            </a:r>
          </a:p>
          <a:p>
            <a:r>
              <a:rPr lang="en-US" dirty="0"/>
              <a:t>c</a:t>
            </a:r>
            <a:r>
              <a:rPr lang="en-US" dirty="0" smtClean="0"/>
              <a:t>an expose </a:t>
            </a:r>
            <a:r>
              <a:rPr lang="en-US" dirty="0"/>
              <a:t>a surprisingly wide range of </a:t>
            </a:r>
            <a:r>
              <a:rPr lang="en-US" dirty="0" smtClean="0"/>
              <a:t>errors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type system is rich programs tend "to just work" when type-checked (not only trivial mental slips but also deeper conceptual errors are exposed) 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strength of this effect depends on the richness of the type system as well as the nature of the </a:t>
            </a:r>
            <a:r>
              <a:rPr lang="en-US" dirty="0" smtClean="0"/>
              <a:t>task. For example, do </a:t>
            </a:r>
            <a:r>
              <a:rPr lang="en-US" dirty="0"/>
              <a:t>we manipulate many data structures?</a:t>
            </a:r>
            <a:r>
              <a:rPr lang="en-US" dirty="0" smtClean="0"/>
              <a:t> Coding </a:t>
            </a:r>
            <a:r>
              <a:rPr lang="en-US" dirty="0"/>
              <a:t>everything in terms of lists will expose fewer errors than if we use different types for different data </a:t>
            </a:r>
            <a:r>
              <a:rPr lang="en-US" dirty="0" smtClean="0"/>
              <a:t>structures.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Maintenance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a type and the type checker will detect where type-checking </a:t>
            </a:r>
            <a:r>
              <a:rPr lang="en-US" dirty="0" smtClean="0"/>
              <a:t>fails</a:t>
            </a:r>
          </a:p>
          <a:p>
            <a:r>
              <a:rPr lang="en-US" dirty="0" smtClean="0"/>
              <a:t>For example “Anno Domini”, Copenhagen 2000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Abstraction, 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r>
              <a:rPr lang="en-US" dirty="0"/>
              <a:t>programs using abstract data </a:t>
            </a:r>
            <a:r>
              <a:rPr lang="en-US" dirty="0" smtClean="0"/>
              <a:t>types</a:t>
            </a:r>
          </a:p>
          <a:p>
            <a:r>
              <a:rPr lang="en-US" dirty="0" smtClean="0"/>
              <a:t>enforce </a:t>
            </a:r>
            <a:r>
              <a:rPr lang="en-US" dirty="0"/>
              <a:t>disciplined programming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type </a:t>
            </a:r>
            <a:r>
              <a:rPr lang="en-US" dirty="0"/>
              <a:t>systems form the backbone of module languages used to package and tie together </a:t>
            </a:r>
            <a:r>
              <a:rPr lang="en-US" dirty="0" smtClean="0"/>
              <a:t>components</a:t>
            </a:r>
          </a:p>
          <a:p>
            <a:r>
              <a:rPr lang="en-US" dirty="0" smtClean="0"/>
              <a:t>structuring </a:t>
            </a:r>
            <a:r>
              <a:rPr lang="en-US" dirty="0"/>
              <a:t>large systems in terms of modules with clear interfaces leads to abstract design.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Polymorphism in Haskell</a:t>
            </a:r>
          </a:p>
          <a:p>
            <a:r>
              <a:rPr lang="en-US" dirty="0" smtClean="0"/>
              <a:t>Generics in Java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Language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dirty="0"/>
              <a:t>language is safe if it protects its own abstractions.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/>
              <a:t>H</a:t>
            </a:r>
            <a:r>
              <a:rPr lang="en-US" dirty="0" smtClean="0"/>
              <a:t>igh</a:t>
            </a:r>
            <a:r>
              <a:rPr lang="en-US" dirty="0"/>
              <a:t>-level languages have abstractions of machine services. Safety means that the language protects these </a:t>
            </a:r>
            <a:r>
              <a:rPr lang="en-US" dirty="0" smtClean="0"/>
              <a:t>abstractions - you </a:t>
            </a:r>
            <a:r>
              <a:rPr lang="en-US" dirty="0"/>
              <a:t>expect that an array can be changed just by the update operation and not by writing past the end of some other data </a:t>
            </a:r>
            <a:r>
              <a:rPr lang="en-US" dirty="0" smtClean="0"/>
              <a:t>structure,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an unsafe language you need to keep track </a:t>
            </a:r>
            <a:r>
              <a:rPr lang="en-US" dirty="0" smtClean="0"/>
              <a:t>of </a:t>
            </a:r>
            <a:r>
              <a:rPr lang="en-US" dirty="0"/>
              <a:t>low level details (C, C++)</a:t>
            </a:r>
            <a:r>
              <a:rPr lang="en-US" dirty="0" smtClean="0"/>
              <a:t> </a:t>
            </a:r>
            <a:r>
              <a:rPr lang="en-US" dirty="0" smtClean="0"/>
              <a:t>depending on the implementation. </a:t>
            </a:r>
            <a:r>
              <a:rPr lang="en-US" dirty="0" smtClean="0"/>
              <a:t>Such </a:t>
            </a:r>
            <a:r>
              <a:rPr lang="en-US" dirty="0"/>
              <a:t>languages cannot be understood by the reading the language manual </a:t>
            </a:r>
            <a:r>
              <a:rPr lang="en-US" dirty="0" smtClean="0"/>
              <a:t>only</a:t>
            </a:r>
          </a:p>
          <a:p>
            <a:pPr>
              <a:buFontTx/>
              <a:buChar char="-"/>
            </a:pPr>
            <a:r>
              <a:rPr lang="en-US" dirty="0" smtClean="0"/>
              <a:t>Checks </a:t>
            </a:r>
            <a:r>
              <a:rPr lang="en-US" dirty="0"/>
              <a:t>can happen both at type-checking time and at run-time (Lisp, Scheme, Perl do run-time </a:t>
            </a:r>
            <a:r>
              <a:rPr lang="en-US" dirty="0" smtClean="0"/>
              <a:t>checks)</a:t>
            </a:r>
          </a:p>
          <a:p>
            <a:pPr>
              <a:buFontTx/>
              <a:buChar char="-"/>
            </a:pPr>
            <a:r>
              <a:rPr lang="en-US" dirty="0"/>
              <a:t>A</a:t>
            </a:r>
            <a:r>
              <a:rPr lang="en-US" dirty="0" smtClean="0"/>
              <a:t>rray</a:t>
            </a:r>
            <a:r>
              <a:rPr lang="en-US" dirty="0"/>
              <a:t>-bounds-checking is normally done at run-time, doing it statically is a long-standing problem ("dependent types" offer the solution, but this is still research topic</a:t>
            </a:r>
            <a:r>
              <a:rPr lang="en-US" dirty="0" smtClean="0"/>
              <a:t>) - </a:t>
            </a:r>
            <a:r>
              <a:rPr lang="en-US" dirty="0"/>
              <a:t>escape hatches (foreign function calls)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673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Types for Programs and Proofs</vt:lpstr>
      <vt:lpstr>What are types?</vt:lpstr>
      <vt:lpstr>Purpose of types</vt:lpstr>
      <vt:lpstr>What belongs to type checking?</vt:lpstr>
      <vt:lpstr>Types help detect errors</vt:lpstr>
      <vt:lpstr>Maintenance tool</vt:lpstr>
      <vt:lpstr>Abstraction, modularity</vt:lpstr>
      <vt:lpstr>Code reuse</vt:lpstr>
      <vt:lpstr>Language safety</vt:lpstr>
      <vt:lpstr>New applications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for Programs and Proofs</dc:title>
  <dc:creator>Peter Dybjer</dc:creator>
  <cp:lastModifiedBy>Peter Dybjer</cp:lastModifiedBy>
  <cp:revision>21</cp:revision>
  <dcterms:created xsi:type="dcterms:W3CDTF">2013-09-02T13:41:01Z</dcterms:created>
  <dcterms:modified xsi:type="dcterms:W3CDTF">2015-09-03T06:53:25Z</dcterms:modified>
</cp:coreProperties>
</file>