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0" r:id="rId24"/>
    <p:sldId id="291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88" r:id="rId37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sv-SE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sv-S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4A6DB21B-F216-44E1-994D-818B889EFE1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114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5330B9-5248-41F5-961E-9E7308686C56}" type="slidenum">
              <a:rPr lang="sv-SE"/>
              <a:pPr/>
              <a:t>1</a:t>
            </a:fld>
            <a:endParaRPr lang="sv-S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C52CD6-D1F4-44DA-8C74-DD5244FE1611}" type="slidenum">
              <a:rPr lang="sv-SE"/>
              <a:pPr/>
              <a:t>10</a:t>
            </a:fld>
            <a:endParaRPr lang="sv-SE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C20357-B196-47D7-A069-91F8FE08A11C}" type="slidenum">
              <a:rPr lang="sv-SE"/>
              <a:pPr/>
              <a:t>11</a:t>
            </a:fld>
            <a:endParaRPr lang="sv-SE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9AA5AE-AE8D-46B1-B40E-4647910381A7}" type="slidenum">
              <a:rPr lang="sv-SE"/>
              <a:pPr/>
              <a:t>12</a:t>
            </a:fld>
            <a:endParaRPr lang="sv-SE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FA1696-8450-4A5F-B7CB-7E64A7CE18D2}" type="slidenum">
              <a:rPr lang="sv-SE"/>
              <a:pPr/>
              <a:t>13</a:t>
            </a:fld>
            <a:endParaRPr lang="sv-SE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18E34E-8D33-4F44-8F73-4C1F33EC6D01}" type="slidenum">
              <a:rPr lang="sv-SE"/>
              <a:pPr/>
              <a:t>14</a:t>
            </a:fld>
            <a:endParaRPr lang="sv-SE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967EAC-9F06-4997-ADCE-F8E1BB2469C5}" type="slidenum">
              <a:rPr lang="sv-SE"/>
              <a:pPr/>
              <a:t>15</a:t>
            </a:fld>
            <a:endParaRPr lang="sv-SE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DCD20A-0D58-42ED-A390-01840C739360}" type="slidenum">
              <a:rPr lang="sv-SE"/>
              <a:pPr/>
              <a:t>16</a:t>
            </a:fld>
            <a:endParaRPr lang="sv-SE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71A76C-7B4E-4DD5-8236-2E4FC12D3E34}" type="slidenum">
              <a:rPr lang="sv-SE"/>
              <a:pPr/>
              <a:t>17</a:t>
            </a:fld>
            <a:endParaRPr lang="sv-SE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B4CD11-F550-4FF2-A14D-A6B8C90AFE01}" type="slidenum">
              <a:rPr lang="sv-SE"/>
              <a:pPr/>
              <a:t>18</a:t>
            </a:fld>
            <a:endParaRPr lang="sv-SE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601D6A-CD58-4268-B764-D995E2C67AAF}" type="slidenum">
              <a:rPr lang="sv-SE"/>
              <a:pPr/>
              <a:t>19</a:t>
            </a:fld>
            <a:endParaRPr lang="sv-SE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541387-2084-4ECE-953B-A5070F389477}" type="slidenum">
              <a:rPr lang="sv-SE"/>
              <a:pPr/>
              <a:t>2</a:t>
            </a:fld>
            <a:endParaRPr lang="sv-SE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B5223E-CD00-46DC-890B-99BEAF58ECAD}" type="slidenum">
              <a:rPr lang="sv-SE"/>
              <a:pPr/>
              <a:t>20</a:t>
            </a:fld>
            <a:endParaRPr lang="sv-SE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9395F1-1ABA-4496-8AFD-5FE0DB36A36B}" type="slidenum">
              <a:rPr lang="sv-SE"/>
              <a:pPr/>
              <a:t>21</a:t>
            </a:fld>
            <a:endParaRPr lang="sv-SE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E64B4B-832B-41F5-A224-233BEEAB880C}" type="slidenum">
              <a:rPr lang="sv-SE"/>
              <a:pPr/>
              <a:t>22</a:t>
            </a:fld>
            <a:endParaRPr lang="sv-SE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AA88E5-3FC3-43FC-952B-04C20E157D50}" type="slidenum">
              <a:rPr lang="sv-SE"/>
              <a:pPr/>
              <a:t>25</a:t>
            </a:fld>
            <a:endParaRPr lang="sv-SE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5EBB2C-3A11-49DF-822B-F5DFCD5A7997}" type="slidenum">
              <a:rPr lang="sv-SE"/>
              <a:pPr/>
              <a:t>26</a:t>
            </a:fld>
            <a:endParaRPr lang="sv-SE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3034F8-D03E-4A8F-ABEC-36AF454CCB12}" type="slidenum">
              <a:rPr lang="sv-SE"/>
              <a:pPr/>
              <a:t>27</a:t>
            </a:fld>
            <a:endParaRPr lang="sv-SE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77FEAB-B3CD-459D-8EA8-EF8C9937BFA3}" type="slidenum">
              <a:rPr lang="sv-SE"/>
              <a:pPr/>
              <a:t>28</a:t>
            </a:fld>
            <a:endParaRPr lang="sv-SE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DF1034-8A97-4FE8-8192-45576719595C}" type="slidenum">
              <a:rPr lang="sv-SE"/>
              <a:pPr/>
              <a:t>29</a:t>
            </a:fld>
            <a:endParaRPr lang="sv-SE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32C94C-5F81-484A-84C0-1C5FB859CA7D}" type="slidenum">
              <a:rPr lang="sv-SE"/>
              <a:pPr/>
              <a:t>30</a:t>
            </a:fld>
            <a:endParaRPr lang="sv-SE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8CC190-6573-4043-8FCE-065CF42E1AFF}" type="slidenum">
              <a:rPr lang="sv-SE"/>
              <a:pPr/>
              <a:t>31</a:t>
            </a:fld>
            <a:endParaRPr lang="sv-SE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FB1348-CAF9-486D-9514-9BFADBB7579B}" type="slidenum">
              <a:rPr lang="sv-SE"/>
              <a:pPr/>
              <a:t>3</a:t>
            </a:fld>
            <a:endParaRPr lang="sv-SE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2030A9-170E-4231-94B7-37726474FD6B}" type="slidenum">
              <a:rPr lang="sv-SE"/>
              <a:pPr/>
              <a:t>32</a:t>
            </a:fld>
            <a:endParaRPr lang="sv-SE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CCAB47-0219-4971-9A18-29F53DC21FE6}" type="slidenum">
              <a:rPr lang="sv-SE"/>
              <a:pPr/>
              <a:t>33</a:t>
            </a:fld>
            <a:endParaRPr lang="sv-SE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F079FC-C3FC-423A-919E-EC055A31E65B}" type="slidenum">
              <a:rPr lang="sv-SE"/>
              <a:pPr/>
              <a:t>34</a:t>
            </a:fld>
            <a:endParaRPr lang="sv-SE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7F08A3-95E4-48D8-A3DE-5895C939AD3C}" type="slidenum">
              <a:rPr lang="sv-SE"/>
              <a:pPr/>
              <a:t>36</a:t>
            </a:fld>
            <a:endParaRPr lang="sv-SE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04DBB1-AD9F-4502-BB5C-04BE8AA9729F}" type="slidenum">
              <a:rPr lang="sv-SE"/>
              <a:pPr/>
              <a:t>4</a:t>
            </a:fld>
            <a:endParaRPr lang="sv-SE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E015D0-7EA2-4870-A2AC-82013E5CBA65}" type="slidenum">
              <a:rPr lang="sv-SE"/>
              <a:pPr/>
              <a:t>5</a:t>
            </a:fld>
            <a:endParaRPr lang="sv-SE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0014F0-0CC0-49E4-85A6-73E1DAECC745}" type="slidenum">
              <a:rPr lang="sv-SE"/>
              <a:pPr/>
              <a:t>6</a:t>
            </a:fld>
            <a:endParaRPr lang="sv-SE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6F25FA-C7DB-49F9-8457-9448D2DF150F}" type="slidenum">
              <a:rPr lang="sv-SE"/>
              <a:pPr/>
              <a:t>7</a:t>
            </a:fld>
            <a:endParaRPr lang="sv-SE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D660AC-B768-4306-9EEA-17B567C301CE}" type="slidenum">
              <a:rPr lang="sv-SE"/>
              <a:pPr/>
              <a:t>8</a:t>
            </a:fld>
            <a:endParaRPr lang="sv-SE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51CD44-AE61-4191-A7AF-61516165AAC8}" type="slidenum">
              <a:rPr lang="sv-SE"/>
              <a:pPr/>
              <a:t>9</a:t>
            </a:fld>
            <a:endParaRPr lang="sv-S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C58F75-4928-473B-BC4B-842F9E06C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10D8BE-BEC6-4EC9-8AF1-24EBCD2C3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3EFDC6-6CDF-4479-8A12-F786E79FE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44DB6072-D02D-420A-8C07-CCEF1E055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8C054072-9060-4E2A-95D1-CE0AEDC72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45FFE3-2640-4DD4-97E6-19335474B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2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383D12-5F18-463C-920E-CB07B23D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6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1DDB4A-5A38-478F-96FB-23F3497B6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83307B-8B8A-42CB-BC61-8FD93550E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4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AC990D-D53F-4E5D-852D-779DA8A1D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8EFCDC-2AF0-46C4-BB7C-45B32781B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1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E482B3-CE62-4933-BB49-D14F0F3E3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2999AD-2193-4472-B54C-3AF465575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E9276509-F4EE-4521-8DAD-3DFBA3B847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&amp; Datatypes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mtClean="0"/>
              <a:t>John Hughes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7003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7003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35639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35639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44275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44275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2911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52927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61563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5291138" y="3213100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156325" y="249237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52911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6156325" y="393382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6156325" y="3213100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52911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6156325" y="5373688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val 1"/>
          <p:cNvSpPr>
            <a:spLocks noChangeArrowheads="1"/>
          </p:cNvSpPr>
          <p:nvPr/>
        </p:nvSpPr>
        <p:spPr bwMode="auto">
          <a:xfrm>
            <a:off x="5867400" y="2060575"/>
            <a:ext cx="1225550" cy="403225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7003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7003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5639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5639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275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275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52911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52927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1563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5291138" y="3213100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6156325" y="249237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2911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6156325" y="393382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6156325" y="3213100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2911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156325" y="5373688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Ace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692275" y="2852738"/>
            <a:ext cx="2447925" cy="863600"/>
          </a:xfrm>
          <a:prstGeom prst="wedgeRoundRectCallout">
            <a:avLst>
              <a:gd name="adj1" fmla="val -35472"/>
              <a:gd name="adj2" fmla="val -96509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Matches anything at all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932363" y="2133600"/>
            <a:ext cx="3455987" cy="574675"/>
          </a:xfrm>
          <a:prstGeom prst="wedgeRoundRectCallout">
            <a:avLst>
              <a:gd name="adj1" fmla="val -79120"/>
              <a:gd name="adj2" fmla="val -36190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Nothing beats an 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 noChangeArrowheads="1"/>
          </p:cNvSpPr>
          <p:nvPr/>
        </p:nvSpPr>
        <p:spPr bwMode="auto">
          <a:xfrm>
            <a:off x="2411413" y="2133600"/>
            <a:ext cx="3673475" cy="10795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7003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7003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5639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35639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44275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44275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2911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52927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291138" y="3213100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52911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2911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Ace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Ace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835150" y="3284538"/>
            <a:ext cx="3744913" cy="1223962"/>
          </a:xfrm>
          <a:prstGeom prst="wedgeRoundRectCallout">
            <a:avLst>
              <a:gd name="adj1" fmla="val -32236"/>
              <a:gd name="adj2" fmla="val -88653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Used only if the first equation does not match.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500563" y="2133600"/>
            <a:ext cx="4464050" cy="574675"/>
          </a:xfrm>
          <a:prstGeom prst="wedgeRoundRectCallout">
            <a:avLst>
              <a:gd name="adj1" fmla="val -64829"/>
              <a:gd name="adj2" fmla="val 24310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An Ace beats anything else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1"/>
          <p:cNvSpPr>
            <a:spLocks noChangeArrowheads="1"/>
          </p:cNvSpPr>
          <p:nvPr/>
        </p:nvSpPr>
        <p:spPr bwMode="auto">
          <a:xfrm>
            <a:off x="2484438" y="2997200"/>
            <a:ext cx="2663825" cy="936625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076825" y="2924175"/>
            <a:ext cx="1079500" cy="316865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7003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35639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4275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52927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291138" y="3213100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2911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52911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Ace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Ace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King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King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1"/>
          <p:cNvSpPr>
            <a:spLocks noChangeArrowheads="1"/>
          </p:cNvSpPr>
          <p:nvPr/>
        </p:nvSpPr>
        <p:spPr bwMode="auto">
          <a:xfrm>
            <a:off x="4284663" y="3789363"/>
            <a:ext cx="863600" cy="2160587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555875" y="3789363"/>
            <a:ext cx="1655763" cy="7921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3419475" y="4581525"/>
            <a:ext cx="865188" cy="1295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555875" y="4508500"/>
            <a:ext cx="863600" cy="720725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Ace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Ace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King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King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Queen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Queen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Jack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Jack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Software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00200" y="3048000"/>
            <a:ext cx="6781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0" hangingPunct="0">
              <a:spcBef>
                <a:spcPts val="2500"/>
              </a:spcBef>
              <a:buClrTx/>
              <a:buFontTx/>
              <a:buNone/>
            </a:pPr>
            <a:r>
              <a:rPr lang="en-US" sz="4000">
                <a:latin typeface="Times New Roman" pitchFamily="16" charset="0"/>
              </a:rPr>
              <a:t>Software = Programs +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val 1"/>
          <p:cNvSpPr>
            <a:spLocks noChangeArrowheads="1"/>
          </p:cNvSpPr>
          <p:nvPr/>
        </p:nvSpPr>
        <p:spPr bwMode="auto">
          <a:xfrm>
            <a:off x="2484438" y="5157788"/>
            <a:ext cx="1008062" cy="7921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5288" y="1557338"/>
            <a:ext cx="8353425" cy="38163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:: Rank -&gt; Rank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Ace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Ace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King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King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Queen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Queen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_ Jack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Jack _ = 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rankBeats (Numeric m) (Numeric n) = m &gt; n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5650" y="5734050"/>
            <a:ext cx="2952750" cy="863600"/>
          </a:xfrm>
          <a:prstGeom prst="wedgeRoundRectCallout">
            <a:avLst>
              <a:gd name="adj1" fmla="val 15861"/>
              <a:gd name="adj2" fmla="val -96139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Match Numeric 7, for example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284663" y="5661025"/>
            <a:ext cx="3095625" cy="863600"/>
          </a:xfrm>
          <a:prstGeom prst="wedgeRoundRectCallout">
            <a:avLst>
              <a:gd name="adj1" fmla="val -23796"/>
              <a:gd name="adj2" fmla="val -89704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Names the number in the rank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Examples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63713" y="1700213"/>
            <a:ext cx="5472112" cy="18002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rankBeats Jack (Numeric 7)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True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rankBeats (Numeric 10) Queen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False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write</a:t>
            </a:r>
            <a:r>
              <a:rPr lang="sv-SE" dirty="0" smtClean="0"/>
              <a:t> tests in </a:t>
            </a:r>
            <a:r>
              <a:rPr lang="sv-SE" dirty="0" err="1" smtClean="0"/>
              <a:t>GHCi</a:t>
            </a:r>
            <a:r>
              <a:rPr lang="sv-SE" dirty="0" smtClean="0"/>
              <a:t>, or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i="1" dirty="0" smtClean="0"/>
              <a:t>automate</a:t>
            </a:r>
            <a:r>
              <a:rPr lang="sv-SE" dirty="0" smtClean="0"/>
              <a:t> tests</a:t>
            </a:r>
            <a:endParaRPr lang="sv-SE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68432" y="2852936"/>
            <a:ext cx="5472112" cy="18002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import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Test.QuickCheck</a:t>
            </a:r>
            <a:endParaRPr lang="en-GB" sz="2400" dirty="0" smtClean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prop_RankBeats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a b =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 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a b ||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b a</a:t>
            </a:r>
            <a:endParaRPr lang="en-GB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68432" y="4805561"/>
            <a:ext cx="5472112" cy="18002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r>
              <a:rPr lang="sv-SE" sz="2400" b="1" dirty="0">
                <a:solidFill>
                  <a:schemeClr val="tx1"/>
                </a:solidFill>
              </a:rPr>
              <a:t>*Main&gt;</a:t>
            </a:r>
            <a:r>
              <a:rPr lang="sv-SE" sz="2400" dirty="0">
                <a:solidFill>
                  <a:schemeClr val="tx1"/>
                </a:solidFill>
              </a:rPr>
              <a:t> </a:t>
            </a:r>
            <a:r>
              <a:rPr lang="sv-SE" sz="2400" dirty="0" err="1">
                <a:solidFill>
                  <a:schemeClr val="tx1"/>
                </a:solidFill>
              </a:rPr>
              <a:t>quickCheck</a:t>
            </a:r>
            <a:r>
              <a:rPr lang="sv-SE" sz="2400" dirty="0">
                <a:solidFill>
                  <a:schemeClr val="tx1"/>
                </a:solidFill>
              </a:rPr>
              <a:t> </a:t>
            </a:r>
            <a:r>
              <a:rPr lang="sv-SE" sz="2400" dirty="0" err="1">
                <a:solidFill>
                  <a:schemeClr val="tx1"/>
                </a:solidFill>
              </a:rPr>
              <a:t>prop_RankBeats</a:t>
            </a:r>
            <a:endParaRPr lang="sv-SE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*** Failed! Falsifiable (after 12 tests): </a:t>
            </a:r>
          </a:p>
          <a:p>
            <a:r>
              <a:rPr lang="sv-SE" sz="2400" dirty="0">
                <a:solidFill>
                  <a:schemeClr val="tx1"/>
                </a:solidFill>
              </a:rPr>
              <a:t>Jack</a:t>
            </a:r>
          </a:p>
          <a:p>
            <a:r>
              <a:rPr lang="sv-SE" sz="2400" dirty="0">
                <a:solidFill>
                  <a:schemeClr val="tx1"/>
                </a:solidFill>
              </a:rPr>
              <a:t>Jack</a:t>
            </a:r>
            <a:endParaRPr lang="en-GB" sz="24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8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Correcting</a:t>
            </a:r>
            <a:r>
              <a:rPr lang="sv-SE" dirty="0" smtClean="0"/>
              <a:t> the Property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case</a:t>
            </a:r>
            <a:r>
              <a:rPr lang="sv-SE" dirty="0" smtClean="0"/>
              <a:t> the </a:t>
            </a:r>
            <a:r>
              <a:rPr lang="sv-SE" i="1" dirty="0" smtClean="0"/>
              <a:t>test</a:t>
            </a:r>
            <a:r>
              <a:rPr lang="sv-SE" dirty="0" smtClean="0"/>
              <a:t> is </a:t>
            </a:r>
            <a:r>
              <a:rPr lang="sv-SE" dirty="0" err="1" smtClean="0"/>
              <a:t>wrong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72488" y="2348880"/>
            <a:ext cx="6115936" cy="18002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import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Test.QuickCheck</a:t>
            </a:r>
            <a:endParaRPr lang="en-GB" sz="2400" dirty="0" smtClean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dirty="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prop_RankBeats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a b =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  </a:t>
            </a:r>
            <a:r>
              <a:rPr lang="en-GB" sz="2400" dirty="0" smtClean="0">
                <a:solidFill>
                  <a:srgbClr val="FF0000"/>
                </a:solidFill>
                <a:cs typeface="Arial" charset="0"/>
              </a:rPr>
              <a:t>a/=b ==&gt;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a b || </a:t>
            </a: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rankBeats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b a</a:t>
            </a:r>
            <a:endParaRPr lang="en-GB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72488" y="4509121"/>
            <a:ext cx="5472112" cy="100811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r>
              <a:rPr lang="sv-SE" sz="2400" b="1" dirty="0" smtClean="0">
                <a:solidFill>
                  <a:schemeClr val="tx1"/>
                </a:solidFill>
              </a:rPr>
              <a:t>*</a:t>
            </a:r>
            <a:r>
              <a:rPr lang="sv-SE" sz="2400" b="1" dirty="0">
                <a:solidFill>
                  <a:schemeClr val="tx1"/>
                </a:solidFill>
              </a:rPr>
              <a:t>Main&gt;</a:t>
            </a:r>
            <a:r>
              <a:rPr lang="sv-SE" sz="2400" dirty="0">
                <a:solidFill>
                  <a:schemeClr val="tx1"/>
                </a:solidFill>
              </a:rPr>
              <a:t> </a:t>
            </a:r>
            <a:r>
              <a:rPr lang="sv-SE" sz="2400" dirty="0" err="1">
                <a:solidFill>
                  <a:schemeClr val="tx1"/>
                </a:solidFill>
              </a:rPr>
              <a:t>quickCheck</a:t>
            </a:r>
            <a:r>
              <a:rPr lang="sv-SE" sz="2400" dirty="0">
                <a:solidFill>
                  <a:schemeClr val="tx1"/>
                </a:solidFill>
              </a:rPr>
              <a:t> </a:t>
            </a:r>
            <a:r>
              <a:rPr lang="sv-SE" sz="2400" dirty="0" err="1">
                <a:solidFill>
                  <a:schemeClr val="tx1"/>
                </a:solidFill>
              </a:rPr>
              <a:t>prop_RankBeats</a:t>
            </a:r>
            <a:endParaRPr lang="sv-SE" sz="2400" dirty="0">
              <a:solidFill>
                <a:schemeClr val="tx1"/>
              </a:solidFill>
            </a:endParaRPr>
          </a:p>
          <a:p>
            <a:r>
              <a:rPr lang="sv-SE" sz="2400" dirty="0">
                <a:solidFill>
                  <a:schemeClr val="tx1"/>
                </a:solidFill>
              </a:rPr>
              <a:t>+++ OK, </a:t>
            </a:r>
            <a:r>
              <a:rPr lang="sv-SE" sz="2400" dirty="0" err="1">
                <a:solidFill>
                  <a:schemeClr val="tx1"/>
                </a:solidFill>
              </a:rPr>
              <a:t>passed</a:t>
            </a:r>
            <a:r>
              <a:rPr lang="sv-SE" sz="2400" dirty="0">
                <a:solidFill>
                  <a:schemeClr val="tx1"/>
                </a:solidFill>
              </a:rPr>
              <a:t> 100 tests.</a:t>
            </a:r>
          </a:p>
        </p:txBody>
      </p:sp>
      <p:sp>
        <p:nvSpPr>
          <p:cNvPr id="4" name="Rundad rektangulär 3"/>
          <p:cNvSpPr/>
          <p:nvPr/>
        </p:nvSpPr>
        <p:spPr bwMode="auto">
          <a:xfrm>
            <a:off x="179512" y="3248992"/>
            <a:ext cx="1800200" cy="1620168"/>
          </a:xfrm>
          <a:prstGeom prst="wedgeRoundRectCallout">
            <a:avLst>
              <a:gd name="adj1" fmla="val 79968"/>
              <a:gd name="adj2" fmla="val -1493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If a/=b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then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sv-SE" dirty="0">
              <a:solidFill>
                <a:schemeClr val="tx1"/>
              </a:solidFill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dirty="0" err="1" smtClean="0">
                <a:solidFill>
                  <a:schemeClr val="tx1"/>
                </a:solidFill>
              </a:rPr>
              <a:t>Used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i="1" dirty="0" err="1" smtClean="0">
                <a:solidFill>
                  <a:schemeClr val="tx1"/>
                </a:solidFill>
              </a:rPr>
              <a:t>only</a:t>
            </a:r>
            <a:r>
              <a:rPr lang="sv-SE" dirty="0" smtClean="0">
                <a:solidFill>
                  <a:schemeClr val="tx1"/>
                </a:solidFill>
              </a:rPr>
              <a:t> in </a:t>
            </a:r>
            <a:r>
              <a:rPr lang="sv-SE" dirty="0" err="1" smtClean="0">
                <a:solidFill>
                  <a:schemeClr val="tx1"/>
                </a:solidFill>
              </a:rPr>
              <a:t>QuickCheck</a:t>
            </a:r>
            <a:r>
              <a:rPr lang="sv-SE" dirty="0" smtClean="0">
                <a:solidFill>
                  <a:schemeClr val="tx1"/>
                </a:solidFill>
              </a:rPr>
              <a:t> tests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707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a Card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Card has both a Rank and a Suit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Define functions to inspect both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76375" y="2349500"/>
            <a:ext cx="6048375" cy="93503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Card = Card Rank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76375" y="3933825"/>
            <a:ext cx="6119813" cy="2087563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rank :: Card -&gt; Rank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rank (Card r s) = 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suit :: Card -&gt;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suit (Card r s) = 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A Useful Abbreviation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Define type and inspection functions together, as follows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16013" y="2925763"/>
            <a:ext cx="6911975" cy="8636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Card = Card {rank :: Rank, suit :: Suit}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4000"/>
              <a:t>When does one card beat another?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When both cards have the same suit, and the rank is higher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42988" y="2924175"/>
            <a:ext cx="6985000" cy="295275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cardBeats :: Card -&gt; Card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cardBeats c c'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| suit c == suit c' 	= rankBeats (rank c) (rank c')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| otherwise      	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Suit = Spades | Hearts | Diamonds | Clubs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(Show, </a:t>
            </a:r>
            <a:r>
              <a:rPr lang="en-GB" sz="2400">
                <a:solidFill>
                  <a:srgbClr val="FF0000"/>
                </a:solidFill>
                <a:cs typeface="Arial" charset="0"/>
              </a:rPr>
              <a:t>Eq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)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6443663" y="2205038"/>
            <a:ext cx="2160587" cy="792162"/>
          </a:xfrm>
          <a:prstGeom prst="wedgeRoundRectCallout">
            <a:avLst>
              <a:gd name="adj1" fmla="val -41917"/>
              <a:gd name="adj2" fmla="val 155810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>
                <a:solidFill>
                  <a:srgbClr val="000000"/>
                </a:solidFill>
                <a:ea typeface="DejaVu Sans" charset="0"/>
                <a:cs typeface="DejaVu Sans" charset="0"/>
              </a:rPr>
              <a:t>can be written down simpler...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4000"/>
              <a:t>When does one card beat another?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When both cards have the same suit, and the rank is higher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42988" y="3675063"/>
            <a:ext cx="6985000" cy="15843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cardBeats :: Card -&gt; Card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cardBeats c c' =  suit c == suit c’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  &amp;&amp; rankBeats (rank c) (rank c')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Intermezzo: Figures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Modelling geometrical figures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triangle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rectangle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circle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16000" y="3902075"/>
            <a:ext cx="6985000" cy="13557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Figure = Triangle 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Rectangle 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Circle ...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016000" y="5486400"/>
            <a:ext cx="6985000" cy="11430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:: Figure -&gt;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= 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Data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big part of designing software is </a:t>
            </a:r>
            <a:r>
              <a:rPr lang="sv-SE" i="1"/>
              <a:t>modelling the data</a:t>
            </a:r>
            <a:r>
              <a:rPr lang="sv-SE"/>
              <a:t> in an appropriate way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Numbers are not good for this!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We model the data by defining </a:t>
            </a:r>
            <a:r>
              <a:rPr lang="sv-SE" i="1"/>
              <a:t>new</a:t>
            </a:r>
            <a:r>
              <a:rPr lang="sv-SE"/>
              <a:t> types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29600" cy="12366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Intermezzo: Figures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16000" y="1616075"/>
            <a:ext cx="6985000" cy="13557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Figure = Triangle Double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Rectangle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Circle Double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16000" y="3200400"/>
            <a:ext cx="6985000" cy="18288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:: Figure -&gt;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(Triangle a b c) = a + b + c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(Rectangle x y) = 2* (x + y)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(Circle r)           = 2 * pi * r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6450"/>
          </a:xfrm>
          <a:ln/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29600" cy="12366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Intermezzo: Figures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16000" y="1616075"/>
            <a:ext cx="6985000" cy="31845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Figure = Triangle Double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Rectangle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Circle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-- types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Triangle :: Double -&gt; Double -&gt; Double -&gt; Figure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Rectangle :: Double -&gt; Double -&gt; Figure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Circle :: Double -&gt; Figure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6450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16000" y="5257800"/>
            <a:ext cx="6985000" cy="914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square :: Double -&gt; Figure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square s = Rectangle s 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a Hand of Cards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hand may contain any number of cards from zero up!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The solution is… </a:t>
            </a:r>
            <a:r>
              <a:rPr lang="sv-SE" i="1"/>
              <a:t>recursion!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00113" y="3141663"/>
            <a:ext cx="4895850" cy="10795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Hand = Cards Card … Card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588125" y="2997200"/>
            <a:ext cx="2087563" cy="1439863"/>
          </a:xfrm>
          <a:prstGeom prst="wedgeRoundRectCallout">
            <a:avLst>
              <a:gd name="adj1" fmla="val -94486"/>
              <a:gd name="adj2" fmla="val -11630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We can’t use …!!!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a Hand of Cards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hand may contain any number of cards from zero up!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hand may be empty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It may consist of a </a:t>
            </a:r>
            <a:r>
              <a:rPr lang="sv-SE" i="1"/>
              <a:t>first card</a:t>
            </a:r>
            <a:r>
              <a:rPr lang="sv-SE"/>
              <a:t> and the rest</a:t>
            </a:r>
          </a:p>
          <a:p>
            <a:pPr marL="1139825" lvl="2" indent="-2254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The rest is another hand of cards!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4294188"/>
            <a:ext cx="5327650" cy="10795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Hand = Empty | Add Card Hand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323850" y="5805488"/>
            <a:ext cx="3168650" cy="790575"/>
          </a:xfrm>
          <a:prstGeom prst="wedgeRoundRectCallout">
            <a:avLst>
              <a:gd name="adj1" fmla="val 137477"/>
              <a:gd name="adj2" fmla="val -166667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A </a:t>
            </a:r>
            <a:r>
              <a:rPr lang="sv-SE" sz="2400" i="1">
                <a:solidFill>
                  <a:srgbClr val="000000"/>
                </a:solidFill>
                <a:cs typeface="Arial" charset="0"/>
              </a:rPr>
              <a:t>recursive</a:t>
            </a:r>
            <a:r>
              <a:rPr lang="sv-SE" sz="2400">
                <a:solidFill>
                  <a:srgbClr val="000000"/>
                </a:solidFill>
                <a:cs typeface="Arial" charset="0"/>
              </a:rPr>
              <a:t> type!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292725" y="5591175"/>
            <a:ext cx="3527425" cy="1150938"/>
          </a:xfrm>
          <a:prstGeom prst="wedgeRoundRectCallout">
            <a:avLst>
              <a:gd name="adj1" fmla="val -10713"/>
              <a:gd name="adj2" fmla="val -109722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Solve the problem of modelling a hand with one fewer cards!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6659563" y="3068638"/>
            <a:ext cx="2160587" cy="720725"/>
          </a:xfrm>
          <a:prstGeom prst="wedgeRoundRectCallout">
            <a:avLst>
              <a:gd name="adj1" fmla="val -36630"/>
              <a:gd name="adj2" fmla="val 127315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>
                <a:solidFill>
                  <a:srgbClr val="000000"/>
                </a:solidFill>
                <a:ea typeface="DejaVu Sans" charset="0"/>
                <a:cs typeface="DejaVu Sans" charset="0"/>
              </a:rPr>
              <a:t>very much like a list...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When can a hand beat a card?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An empty hand beats nothing</a:t>
            </a:r>
          </a:p>
          <a:p>
            <a:pPr marL="339725" indent="-339725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non-empty hand can beat a card if the first card can, </a:t>
            </a:r>
            <a:r>
              <a:rPr lang="sv-SE" i="1"/>
              <a:t>or</a:t>
            </a:r>
            <a:r>
              <a:rPr lang="sv-SE"/>
              <a:t> the rest of the hand can!</a:t>
            </a:r>
          </a:p>
          <a:p>
            <a:pPr marL="339725" indent="-339725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A </a:t>
            </a:r>
            <a:r>
              <a:rPr lang="sv-SE" i="1"/>
              <a:t>recursive</a:t>
            </a:r>
            <a:r>
              <a:rPr lang="sv-SE"/>
              <a:t> function!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260475" y="3500438"/>
            <a:ext cx="6696075" cy="1512887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>
                <a:solidFill>
                  <a:srgbClr val="000000"/>
                </a:solidFill>
                <a:cs typeface="Arial" charset="0"/>
              </a:rPr>
              <a:t>handBeats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 :: Hand -&gt; Card -&gt; Bool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>
                <a:solidFill>
                  <a:srgbClr val="000000"/>
                </a:solidFill>
                <a:cs typeface="Arial" charset="0"/>
              </a:rPr>
              <a:t>handBeats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 Empty     card = False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>
                <a:solidFill>
                  <a:srgbClr val="000000"/>
                </a:solidFill>
                <a:cs typeface="Arial" charset="0"/>
              </a:rPr>
              <a:t>handBeats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 (Add c h) card =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dirty="0" err="1">
                <a:solidFill>
                  <a:srgbClr val="000000"/>
                </a:solidFill>
                <a:cs typeface="Arial" charset="0"/>
              </a:rPr>
              <a:t>cardBeats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 c card || </a:t>
            </a:r>
            <a:r>
              <a:rPr lang="en-GB" sz="2400" dirty="0" err="1">
                <a:solidFill>
                  <a:srgbClr val="000000"/>
                </a:solidFill>
                <a:cs typeface="Arial" charset="0"/>
              </a:rPr>
              <a:t>handBeats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 h card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Let’s</a:t>
            </a:r>
            <a:r>
              <a:rPr lang="sv-SE" dirty="0" smtClean="0"/>
              <a:t> automate </a:t>
            </a:r>
            <a:r>
              <a:rPr lang="sv-SE" dirty="0" err="1" smtClean="0"/>
              <a:t>choosing</a:t>
            </a:r>
            <a:r>
              <a:rPr lang="sv-SE" dirty="0" smtClean="0"/>
              <a:t> a </a:t>
            </a:r>
            <a:r>
              <a:rPr lang="sv-SE" dirty="0" err="1" smtClean="0"/>
              <a:t>card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I test it?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60475" y="2348880"/>
            <a:ext cx="6696075" cy="43261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cs typeface="Arial" charset="0"/>
              </a:rPr>
              <a:t>chooseCard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Arial" charset="0"/>
              </a:rPr>
              <a:t>:: </a:t>
            </a:r>
            <a:r>
              <a:rPr lang="en-GB" sz="2400" dirty="0" smtClean="0">
                <a:solidFill>
                  <a:srgbClr val="000000"/>
                </a:solidFill>
                <a:cs typeface="Arial" charset="0"/>
              </a:rPr>
              <a:t>Card -&gt; Hand -&gt; Card</a:t>
            </a:r>
            <a:endParaRPr lang="en-GB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undad rektangulär 5"/>
          <p:cNvSpPr/>
          <p:nvPr/>
        </p:nvSpPr>
        <p:spPr bwMode="auto">
          <a:xfrm>
            <a:off x="2267744" y="3429000"/>
            <a:ext cx="1944216" cy="432048"/>
          </a:xfrm>
          <a:prstGeom prst="wedgeRoundRectCallout">
            <a:avLst>
              <a:gd name="adj1" fmla="val 23876"/>
              <a:gd name="adj2" fmla="val -196065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card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to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beat</a:t>
            </a:r>
          </a:p>
        </p:txBody>
      </p:sp>
      <p:sp>
        <p:nvSpPr>
          <p:cNvPr id="7" name="Rundad rektangulär 6"/>
          <p:cNvSpPr/>
          <p:nvPr/>
        </p:nvSpPr>
        <p:spPr bwMode="auto">
          <a:xfrm>
            <a:off x="6156176" y="3429000"/>
            <a:ext cx="2160240" cy="432048"/>
          </a:xfrm>
          <a:prstGeom prst="wedgeRoundRectCallout">
            <a:avLst>
              <a:gd name="adj1" fmla="val -56479"/>
              <a:gd name="adj2" fmla="val -18130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card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we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play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426" y="4869160"/>
            <a:ext cx="7344990" cy="100868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>
                <a:solidFill>
                  <a:srgbClr val="000000"/>
                </a:solidFill>
                <a:cs typeface="Arial" charset="0"/>
              </a:rPr>
              <a:t>prop_chooseCardWinsIfPossible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 c h =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cs typeface="Arial" charset="0"/>
              </a:rPr>
              <a:t>handBeats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h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 == </a:t>
            </a:r>
            <a:r>
              <a:rPr lang="en-US" sz="2400" dirty="0" err="1">
                <a:solidFill>
                  <a:srgbClr val="000000"/>
                </a:solidFill>
                <a:cs typeface="Arial" charset="0"/>
              </a:rPr>
              <a:t>cardBeats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cs typeface="Arial" charset="0"/>
              </a:rPr>
              <a:t>chooseCard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 c h) c</a:t>
            </a:r>
            <a:endParaRPr lang="en-GB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932040" y="594928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i="1" dirty="0" smtClean="0">
                <a:solidFill>
                  <a:srgbClr val="FF0000"/>
                </a:solidFill>
              </a:rPr>
              <a:t>LIVE CODING!!!</a:t>
            </a:r>
            <a:endParaRPr lang="sv-SE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What Did We Learn?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dirty="0" err="1"/>
              <a:t>Modelling</a:t>
            </a:r>
            <a:r>
              <a:rPr lang="sv-SE" dirty="0"/>
              <a:t> the problem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datatypes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components</a:t>
            </a:r>
            <a:endParaRPr lang="sv-SE" dirty="0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i="1" dirty="0" err="1"/>
              <a:t>recursive</a:t>
            </a:r>
            <a:r>
              <a:rPr lang="sv-SE" i="1" dirty="0"/>
              <a:t> </a:t>
            </a:r>
            <a:r>
              <a:rPr lang="sv-SE" i="1" dirty="0" err="1"/>
              <a:t>datatypes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things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size</a:t>
            </a:r>
            <a:endParaRPr lang="sv-SE" dirty="0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i="1" dirty="0" err="1"/>
              <a:t>recursive</a:t>
            </a:r>
            <a:r>
              <a:rPr lang="sv-SE" i="1" dirty="0"/>
              <a:t> </a:t>
            </a:r>
            <a:r>
              <a:rPr lang="sv-SE" i="1" dirty="0" err="1"/>
              <a:t>functions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manipulate </a:t>
            </a:r>
            <a:r>
              <a:rPr lang="sv-SE" dirty="0" err="1"/>
              <a:t>recursive</a:t>
            </a:r>
            <a:r>
              <a:rPr lang="sv-SE" dirty="0"/>
              <a:t> </a:t>
            </a:r>
            <a:r>
              <a:rPr lang="sv-SE" dirty="0" err="1"/>
              <a:t>datatypes</a:t>
            </a:r>
            <a:endParaRPr lang="sv-SE" dirty="0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dirty="0" smtClean="0"/>
              <a:t>An </a:t>
            </a:r>
            <a:r>
              <a:rPr lang="sv-SE" dirty="0" err="1" smtClean="0"/>
              <a:t>introduction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properties</a:t>
            </a:r>
            <a:endParaRPr lang="sv-S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Modelling a Card Game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Every card has a </a:t>
            </a:r>
            <a:r>
              <a:rPr lang="sv-SE" i="1"/>
              <a:t>suit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 i="1"/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 i="1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Model by a </a:t>
            </a:r>
            <a:r>
              <a:rPr lang="sv-SE" i="1"/>
              <a:t>new</a:t>
            </a:r>
            <a:r>
              <a:rPr lang="sv-SE"/>
              <a:t> type: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16013" y="4292600"/>
            <a:ext cx="6913562" cy="71913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 b="1">
                <a:solidFill>
                  <a:srgbClr val="000000"/>
                </a:solidFill>
                <a:cs typeface="Arial" charset="0"/>
              </a:rPr>
              <a:t>data </a:t>
            </a:r>
            <a:r>
              <a:rPr lang="sv-SE" sz="2400">
                <a:solidFill>
                  <a:srgbClr val="000000"/>
                </a:solidFill>
                <a:cs typeface="Arial" charset="0"/>
              </a:rPr>
              <a:t>Suit = Spades | Hearts | Diamonds | Clubs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11188" y="5445125"/>
            <a:ext cx="1944687" cy="863600"/>
          </a:xfrm>
          <a:prstGeom prst="wedgeRoundRectCallout">
            <a:avLst>
              <a:gd name="adj1" fmla="val 36204"/>
              <a:gd name="adj2" fmla="val -119852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The new type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348038" y="5373688"/>
            <a:ext cx="2016125" cy="935037"/>
          </a:xfrm>
          <a:prstGeom prst="wedgeRoundRectCallout">
            <a:avLst>
              <a:gd name="adj1" fmla="val -40157"/>
              <a:gd name="adj2" fmla="val -105347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The values of this type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41438"/>
            <a:ext cx="21907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588125" y="1196975"/>
            <a:ext cx="2376488" cy="1439863"/>
          </a:xfrm>
          <a:prstGeom prst="cloudCallout">
            <a:avLst>
              <a:gd name="adj1" fmla="val -39245"/>
              <a:gd name="adj2" fmla="val -53528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>
                <a:solidFill>
                  <a:srgbClr val="000000"/>
                </a:solidFill>
                <a:ea typeface="DejaVu Sans" charset="0"/>
                <a:cs typeface="DejaVu Sans" charset="0"/>
              </a:rPr>
              <a:t>Hearts, Whist, Plump, Bridge, 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Investigating the new type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  <a:ln/>
        </p:spPr>
        <p:txBody>
          <a:bodyPr/>
          <a:lstStyle/>
          <a:p>
            <a:endParaRPr lang="sv-S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628775"/>
            <a:ext cx="4967287" cy="453707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:i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-- type constructor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data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-- constructors: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Spades ::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Hearts ::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Diamonds ::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Clubs ::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:i Spades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Spades :: Suit  -- data constructor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940425" y="1844675"/>
            <a:ext cx="2519363" cy="504825"/>
          </a:xfrm>
          <a:prstGeom prst="wedgeRoundRectCallout">
            <a:avLst>
              <a:gd name="adj1" fmla="val -206208"/>
              <a:gd name="adj2" fmla="val 98111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The new type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867400" y="3357563"/>
            <a:ext cx="2592388" cy="863600"/>
          </a:xfrm>
          <a:prstGeom prst="wedgeRoundRectCallout">
            <a:avLst>
              <a:gd name="adj1" fmla="val -175843"/>
              <a:gd name="adj2" fmla="val -8454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The new values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-- </a:t>
            </a:r>
            <a:r>
              <a:rPr lang="sv-SE" sz="2400" i="1">
                <a:solidFill>
                  <a:srgbClr val="000000"/>
                </a:solidFill>
                <a:cs typeface="Arial" charset="0"/>
              </a:rPr>
              <a:t>constructors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940425" y="4437063"/>
            <a:ext cx="2519363" cy="1655762"/>
          </a:xfrm>
          <a:prstGeom prst="wedgeRoundRectCallout">
            <a:avLst>
              <a:gd name="adj1" fmla="val -181444"/>
              <a:gd name="adj2" fmla="val 38593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Types and constructors start with a capital letter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Printing Values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ln/>
        </p:spPr>
        <p:txBody>
          <a:bodyPr/>
          <a:lstStyle/>
          <a:p>
            <a:pPr marL="341313" indent="-339725"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sv-SE"/>
          </a:p>
          <a:p>
            <a:pPr marL="341313" indent="-339725"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sv-SE"/>
          </a:p>
          <a:p>
            <a:pPr marL="341313" indent="-339725"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sv-SE"/>
          </a:p>
          <a:p>
            <a:pPr marL="341313" indent="-339725"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sv-SE"/>
          </a:p>
          <a:p>
            <a:pPr marL="341313" indent="-339725">
              <a:buFont typeface="Arial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sv-SE" b="1"/>
              <a:t>Fix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1628775"/>
            <a:ext cx="6696075" cy="259238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Spades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ERROR - Cannot find "show" function for: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*** Expression : Spades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*** Of type    : Suit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>
              <a:solidFill>
                <a:srgbClr val="000000"/>
              </a:solidFill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:i show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show :: Show a =&gt; a -&gt; String  -- class member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795963" y="2636838"/>
            <a:ext cx="2879725" cy="936625"/>
          </a:xfrm>
          <a:prstGeom prst="wedgeRoundRectCallout">
            <a:avLst>
              <a:gd name="adj1" fmla="val -160199"/>
              <a:gd name="adj2" fmla="val 59153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Needed to print values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4797425"/>
            <a:ext cx="6696075" cy="86518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Suit = Spades | Hearts | Diamonds | Clubs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FF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FF0000"/>
                </a:solidFill>
                <a:cs typeface="Arial" charset="0"/>
              </a:rPr>
              <a:t> Show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9750" y="5805488"/>
            <a:ext cx="6696075" cy="6477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Spades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Spades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The Colours of Cards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Each suit has a colour – </a:t>
            </a:r>
            <a:r>
              <a:rPr lang="sv-SE" i="1"/>
              <a:t>red</a:t>
            </a:r>
            <a:r>
              <a:rPr lang="sv-SE"/>
              <a:t> or </a:t>
            </a:r>
            <a:r>
              <a:rPr lang="sv-SE" i="1"/>
              <a:t>black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Model colours by a type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Define functions by </a:t>
            </a:r>
            <a:r>
              <a:rPr lang="sv-SE" i="1"/>
              <a:t>pattern matching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292725" y="2205038"/>
            <a:ext cx="3816350" cy="79216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Colour = Black | Red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4213" y="4005263"/>
            <a:ext cx="3527425" cy="1728787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colour :: Suit -&gt; Colour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colour Spades = Black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colour Hearts = Red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colour Diamonds = Red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colour Clubs = Black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258888" y="6165850"/>
            <a:ext cx="3673475" cy="647700"/>
          </a:xfrm>
          <a:prstGeom prst="wedgeRoundRectCallout">
            <a:avLst>
              <a:gd name="adj1" fmla="val -28477"/>
              <a:gd name="adj2" fmla="val -111273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One equation per value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291138" y="4005263"/>
            <a:ext cx="3097212" cy="79216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colour Hearts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Red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The Ranks of Cards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Cards have ranks: 2..10, J, Q, K, A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sv-SE"/>
          </a:p>
          <a:p>
            <a:pPr marL="339725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/>
              <a:t>Model by a new type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>
            <a:off x="4614862" y="1884363"/>
            <a:ext cx="360363" cy="865188"/>
          </a:xfrm>
          <a:prstGeom prst="rightBrace">
            <a:avLst>
              <a:gd name="adj1" fmla="val 20007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724525" y="2420938"/>
            <a:ext cx="2519363" cy="503237"/>
          </a:xfrm>
          <a:prstGeom prst="wedgeRoundRectCallout">
            <a:avLst>
              <a:gd name="adj1" fmla="val -87681"/>
              <a:gd name="adj2" fmla="val -37065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Numeric ranks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71550" y="3429000"/>
            <a:ext cx="7848600" cy="9366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Rank = Numeric Integer | Jack | Queen | King | Ace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n-GB" sz="2400" b="1">
                <a:solidFill>
                  <a:srgbClr val="000000"/>
                </a:solidFill>
                <a:cs typeface="Arial" charset="0"/>
              </a:rPr>
              <a:t>deriving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Show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71550" y="4581525"/>
            <a:ext cx="7848600" cy="17272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:i Numeric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Numeric :: Integer -&gt; Rank  -- data constructor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Main&gt; Numeric 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Numeric 3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48263" y="4221163"/>
            <a:ext cx="3311525" cy="863600"/>
          </a:xfrm>
          <a:prstGeom prst="wedgeRoundRectCallout">
            <a:avLst>
              <a:gd name="adj1" fmla="val -66588"/>
              <a:gd name="adj2" fmla="val -81250"/>
              <a:gd name="adj3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sz="2400">
                <a:solidFill>
                  <a:srgbClr val="000000"/>
                </a:solidFill>
                <a:cs typeface="Arial" charset="0"/>
              </a:rPr>
              <a:t>Numeric ranks </a:t>
            </a:r>
            <a:r>
              <a:rPr lang="sv-SE" sz="2400" i="1">
                <a:solidFill>
                  <a:srgbClr val="000000"/>
                </a:solidFill>
                <a:cs typeface="Arial" charset="0"/>
              </a:rPr>
              <a:t>contain</a:t>
            </a:r>
            <a:r>
              <a:rPr lang="sv-SE" sz="2400">
                <a:solidFill>
                  <a:srgbClr val="000000"/>
                </a:solidFill>
                <a:cs typeface="Arial" charset="0"/>
              </a:rPr>
              <a:t> an Integer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/>
              <a:t>Rank Beats Rank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sv-SE" sz="2800"/>
              <a:t>When does one rank beat another?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47813" y="2349500"/>
            <a:ext cx="1008062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A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K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Q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J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27313" y="6089650"/>
            <a:ext cx="467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sv-SE" sz="3200">
                <a:cs typeface="Arial" charset="0"/>
              </a:rPr>
              <a:t>n	J	Q	K	A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5558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419475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2846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1482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011863" y="2349500"/>
            <a:ext cx="1587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877050" y="2349500"/>
            <a:ext cx="1588" cy="3527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555875" y="58769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555875" y="5229225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555875" y="4508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555875" y="3789363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555875" y="3068638"/>
            <a:ext cx="43211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555875" y="2349500"/>
            <a:ext cx="43211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506663" y="5219700"/>
            <a:ext cx="984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sz="3200">
                <a:cs typeface="Arial" charset="0"/>
              </a:rPr>
              <a:t>m&gt;n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27003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7003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7003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700338" y="4652963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5639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5639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563938" y="393382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4275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427538" y="3213100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5291138" y="2492375"/>
            <a:ext cx="576262" cy="431800"/>
          </a:xfrm>
          <a:prstGeom prst="rect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5639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427538" y="4652963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52927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156325" y="4652963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4275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5291138" y="3213100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156325" y="249237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5291138" y="3933825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156325" y="3933825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156325" y="3213100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5639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4275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5291138" y="5373688"/>
            <a:ext cx="576262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156325" y="5373688"/>
            <a:ext cx="576263" cy="4318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1FFEF"/>
      </a:accent1>
      <a:accent2>
        <a:srgbClr val="009972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1395</Words>
  <Application>Microsoft Office PowerPoint</Application>
  <PresentationFormat>Bildspel på skärmen (4:3)</PresentationFormat>
  <Paragraphs>376</Paragraphs>
  <Slides>36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37" baseType="lpstr">
      <vt:lpstr>Office-tema</vt:lpstr>
      <vt:lpstr>Modelling &amp; Datatypes</vt:lpstr>
      <vt:lpstr>Software</vt:lpstr>
      <vt:lpstr>Modelling Data</vt:lpstr>
      <vt:lpstr>Modelling a Card Game</vt:lpstr>
      <vt:lpstr>Investigating the new type</vt:lpstr>
      <vt:lpstr>Printing Values</vt:lpstr>
      <vt:lpstr>The Colours of Cards</vt:lpstr>
      <vt:lpstr>The Ranks of Cards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Rank Beats Rank</vt:lpstr>
      <vt:lpstr>Examples</vt:lpstr>
      <vt:lpstr>Testing</vt:lpstr>
      <vt:lpstr>Correcting the Property</vt:lpstr>
      <vt:lpstr>Modelling a Card</vt:lpstr>
      <vt:lpstr>A Useful Abbreviation</vt:lpstr>
      <vt:lpstr>When does one card beat another?</vt:lpstr>
      <vt:lpstr>When does one card beat another?</vt:lpstr>
      <vt:lpstr>Intermezzo: Figures</vt:lpstr>
      <vt:lpstr>Intermezzo: Figures</vt:lpstr>
      <vt:lpstr>Intermezzo: Figures</vt:lpstr>
      <vt:lpstr>Modelling a Hand of Cards</vt:lpstr>
      <vt:lpstr>Modelling a Hand of Cards</vt:lpstr>
      <vt:lpstr>When can a hand beat a card?</vt:lpstr>
      <vt:lpstr>Let’s automate choosing a card…</vt:lpstr>
      <vt:lpstr>What Did We Learn?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&amp; Datatypes</dc:title>
  <dc:creator>Koen Claessen</dc:creator>
  <cp:lastModifiedBy>John Hughes</cp:lastModifiedBy>
  <cp:revision>8</cp:revision>
  <cp:lastPrinted>1601-01-01T00:00:00Z</cp:lastPrinted>
  <dcterms:created xsi:type="dcterms:W3CDTF">2007-09-07T06:50:15Z</dcterms:created>
  <dcterms:modified xsi:type="dcterms:W3CDTF">2013-09-06T07:20:44Z</dcterms:modified>
</cp:coreProperties>
</file>