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8"/>
  </p:notesMasterIdLst>
  <p:sldIdLst>
    <p:sldId id="558" r:id="rId2"/>
    <p:sldId id="560" r:id="rId3"/>
    <p:sldId id="559" r:id="rId4"/>
    <p:sldId id="561" r:id="rId5"/>
    <p:sldId id="562" r:id="rId6"/>
    <p:sldId id="563" r:id="rId7"/>
    <p:sldId id="564" r:id="rId8"/>
    <p:sldId id="565" r:id="rId9"/>
    <p:sldId id="566" r:id="rId10"/>
    <p:sldId id="567" r:id="rId11"/>
    <p:sldId id="594" r:id="rId12"/>
    <p:sldId id="568" r:id="rId13"/>
    <p:sldId id="569" r:id="rId14"/>
    <p:sldId id="570" r:id="rId15"/>
    <p:sldId id="572" r:id="rId16"/>
    <p:sldId id="573" r:id="rId17"/>
    <p:sldId id="574" r:id="rId18"/>
    <p:sldId id="576" r:id="rId19"/>
    <p:sldId id="575" r:id="rId20"/>
    <p:sldId id="577" r:id="rId21"/>
    <p:sldId id="578" r:id="rId22"/>
    <p:sldId id="579" r:id="rId23"/>
    <p:sldId id="580" r:id="rId24"/>
    <p:sldId id="595" r:id="rId25"/>
    <p:sldId id="581" r:id="rId26"/>
    <p:sldId id="582" r:id="rId27"/>
    <p:sldId id="583" r:id="rId28"/>
    <p:sldId id="596" r:id="rId29"/>
    <p:sldId id="584" r:id="rId30"/>
    <p:sldId id="585" r:id="rId31"/>
    <p:sldId id="586" r:id="rId32"/>
    <p:sldId id="587" r:id="rId33"/>
    <p:sldId id="588" r:id="rId34"/>
    <p:sldId id="589" r:id="rId35"/>
    <p:sldId id="590" r:id="rId36"/>
    <p:sldId id="597" r:id="rId37"/>
  </p:sldIdLst>
  <p:sldSz cx="9144000" cy="6858000" type="screen4x3"/>
  <p:notesSz cx="7099300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854" autoAdjust="0"/>
    <p:restoredTop sz="94660"/>
  </p:normalViewPr>
  <p:slideViewPr>
    <p:cSldViewPr>
      <p:cViewPr>
        <p:scale>
          <a:sx n="60" d="100"/>
          <a:sy n="60" d="100"/>
        </p:scale>
        <p:origin x="-195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976"/>
    </p:cViewPr>
  </p:sorterViewPr>
  <p:notesViewPr>
    <p:cSldViewPr>
      <p:cViewPr varScale="1">
        <p:scale>
          <a:sx n="64" d="100"/>
          <a:sy n="64" d="100"/>
        </p:scale>
        <p:origin x="-3306" y="-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0E0B65D-E2A4-428D-8837-7136A50B29CB}" type="datetimeFigureOut">
              <a:rPr lang="sv-SE" smtClean="0"/>
              <a:t>2015-01-20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09293D5-4692-4550-8F52-A74959CB9C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2220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763" indent="-309524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098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337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8576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3815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054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4293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09532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CE4B522-25AE-45F1-81B5-F5955C595D7D}" type="slidenum">
              <a:rPr lang="en-US" altLang="zh-CN" sz="1300"/>
              <a:pPr/>
              <a:t>2</a:t>
            </a:fld>
            <a:endParaRPr lang="en-US" altLang="zh-CN"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>
              <a:ea typeface="ＭＳ Ｐゴシック" pitchFamily="34" charset="-128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763" indent="-309524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098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337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8576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3815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054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4293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09532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C5FA89B-EDD3-42B4-AB10-BED36080BCC2}" type="slidenum">
              <a:rPr lang="en-US" altLang="zh-CN" sz="1300">
                <a:ea typeface="ＭＳ Ｐゴシック" pitchFamily="34" charset="-128"/>
              </a:rPr>
              <a:pPr/>
              <a:t>34</a:t>
            </a:fld>
            <a:endParaRPr lang="en-US" altLang="zh-CN" sz="13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>
              <a:ea typeface="ＭＳ Ｐゴシック" pitchFamily="34" charset="-128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763" indent="-309524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098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337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8576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3815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054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4293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09532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1E3ACF9-5734-4D69-A222-8D3C244D338B}" type="slidenum">
              <a:rPr lang="en-US" altLang="zh-CN" sz="1300">
                <a:ea typeface="ＭＳ Ｐゴシック" pitchFamily="34" charset="-128"/>
              </a:rPr>
              <a:pPr/>
              <a:t>35</a:t>
            </a:fld>
            <a:endParaRPr lang="en-US" altLang="zh-CN" sz="13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>
              <a:ea typeface="ＭＳ Ｐゴシック" pitchFamily="34" charset="-128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763" indent="-309524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098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337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8576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3815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054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4293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09532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C9C6C4D-6D8E-45F2-8FE9-729D4999CA84}" type="slidenum">
              <a:rPr lang="en-US" altLang="zh-CN" sz="1300">
                <a:ea typeface="ＭＳ Ｐゴシック" pitchFamily="34" charset="-128"/>
              </a:rPr>
              <a:pPr/>
              <a:t>13</a:t>
            </a:fld>
            <a:endParaRPr lang="en-US" altLang="zh-CN" sz="13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>
              <a:ea typeface="ＭＳ Ｐゴシック" pitchFamily="34" charset="-128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763" indent="-309524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098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337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8576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3815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054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4293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09532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EFECFC7-3D80-4DE0-978C-0553558BF338}" type="slidenum">
              <a:rPr lang="en-US" altLang="zh-CN" sz="1300">
                <a:ea typeface="ＭＳ Ｐゴシック" pitchFamily="34" charset="-128"/>
              </a:rPr>
              <a:pPr/>
              <a:t>14</a:t>
            </a:fld>
            <a:endParaRPr lang="en-US" altLang="zh-CN" sz="13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>
              <a:ea typeface="ＭＳ Ｐゴシック" pitchFamily="34" charset="-128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763" indent="-309524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098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337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8576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3815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054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4293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09532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A3A4E9B-85EF-46CB-B710-26C76AC3318F}" type="slidenum">
              <a:rPr lang="en-US" altLang="zh-CN" sz="1300">
                <a:ea typeface="ＭＳ Ｐゴシック" pitchFamily="34" charset="-128"/>
              </a:rPr>
              <a:pPr/>
              <a:t>19</a:t>
            </a:fld>
            <a:endParaRPr lang="en-US" altLang="zh-CN" sz="13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>
              <a:ea typeface="ＭＳ Ｐゴシック" pitchFamily="34" charset="-128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763" indent="-309524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098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337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8576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3815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054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4293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09532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84A8AB6-A8AC-4F40-848D-97D225B87250}" type="slidenum">
              <a:rPr lang="en-US" altLang="zh-CN" sz="1300">
                <a:ea typeface="ＭＳ Ｐゴシック" pitchFamily="34" charset="-128"/>
              </a:rPr>
              <a:pPr/>
              <a:t>20</a:t>
            </a:fld>
            <a:endParaRPr lang="en-US" altLang="zh-CN" sz="13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>
              <a:ea typeface="ＭＳ Ｐゴシック" pitchFamily="34" charset="-128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763" indent="-309524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098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337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8576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3815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054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4293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09532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5F08C4B-558A-4AEA-95E8-E00C6E0C1353}" type="slidenum">
              <a:rPr lang="en-US" altLang="zh-CN" sz="1300">
                <a:ea typeface="ＭＳ Ｐゴシック" pitchFamily="34" charset="-128"/>
              </a:rPr>
              <a:pPr/>
              <a:t>21</a:t>
            </a:fld>
            <a:endParaRPr lang="en-US" altLang="zh-CN" sz="13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>
              <a:ea typeface="ＭＳ Ｐゴシック" pitchFamily="34" charset="-128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763" indent="-309524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098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337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8576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3815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054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4293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09532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87FE09F-457D-48D6-9271-A96E5248A16C}" type="slidenum">
              <a:rPr lang="en-US" altLang="zh-CN" sz="1300">
                <a:ea typeface="ＭＳ Ｐゴシック" pitchFamily="34" charset="-128"/>
              </a:rPr>
              <a:pPr/>
              <a:t>23</a:t>
            </a:fld>
            <a:endParaRPr lang="en-US" altLang="zh-CN" sz="13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>
              <a:ea typeface="ＭＳ Ｐゴシック" pitchFamily="34" charset="-128"/>
            </a:endParaRP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763" indent="-309524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098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337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8576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3815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054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4293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09532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B7AB8B1-52B6-4EBA-AA02-83B4B80874FC}" type="slidenum">
              <a:rPr lang="en-US" altLang="zh-CN" sz="1300">
                <a:ea typeface="ＭＳ Ｐゴシック" pitchFamily="34" charset="-128"/>
              </a:rPr>
              <a:pPr/>
              <a:t>32</a:t>
            </a:fld>
            <a:endParaRPr lang="en-US" altLang="zh-CN" sz="13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>
              <a:ea typeface="ＭＳ Ｐゴシック" pitchFamily="34" charset="-128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763" indent="-309524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098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337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8576" indent="-247620" defTabSz="1000796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3815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054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4293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09532" indent="-247620" algn="ctr" defTabSz="1000796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585AC4-D95D-486D-9A17-122D58A97A3F}" type="slidenum">
              <a:rPr lang="en-US" altLang="zh-CN" sz="1300">
                <a:ea typeface="ＭＳ Ｐゴシック" pitchFamily="34" charset="-128"/>
              </a:rPr>
              <a:pPr/>
              <a:t>33</a:t>
            </a:fld>
            <a:endParaRPr lang="en-US" altLang="zh-CN" sz="130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C8BCE-4312-4A61-8F97-02C83FCE96A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5" descr="http://www.cse.chalmers.se/MasterThesis/Pics/Logo-GU-CTH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0361"/>
            <a:ext cx="3952875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2267745" y="6135107"/>
            <a:ext cx="687625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b="1" dirty="0" smtClean="0">
                <a:solidFill>
                  <a:srgbClr val="336699"/>
                </a:solidFill>
                <a:latin typeface="Helvetica" pitchFamily="-84" charset="0"/>
              </a:rPr>
              <a:t>Based on the book Computer Networking: A Top Down Approach,</a:t>
            </a:r>
            <a:r>
              <a:rPr lang="en-US" sz="1000" b="1" baseline="0" dirty="0" smtClean="0">
                <a:solidFill>
                  <a:srgbClr val="336699"/>
                </a:solidFill>
                <a:latin typeface="Helvetica" pitchFamily="-84" charset="0"/>
              </a:rPr>
              <a:t> </a:t>
            </a:r>
            <a:r>
              <a:rPr lang="en-US" sz="1000" b="1" dirty="0" smtClean="0">
                <a:solidFill>
                  <a:srgbClr val="336699"/>
                </a:solidFill>
                <a:latin typeface="Helvetica" pitchFamily="-84" charset="0"/>
              </a:rPr>
              <a:t>Jim Kurose, Keith Ross, Addison-Wesley.</a:t>
            </a:r>
          </a:p>
        </p:txBody>
      </p:sp>
    </p:spTree>
    <p:extLst>
      <p:ext uri="{BB962C8B-B14F-4D97-AF65-F5344CB8AC3E}">
        <p14:creationId xmlns:p14="http://schemas.microsoft.com/office/powerpoint/2010/main" val="2446143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19256" cy="57606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BA504-7919-41DE-B9B2-CB6A22CC38B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28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72" y="3058"/>
            <a:ext cx="8219256" cy="761646"/>
          </a:xfrm>
          <a:noFill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6C4E7-7DAB-41A8-AE4E-BFB36220FC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4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214CE9-2F03-4249-B9FB-5D3B3D60A5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18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C9026-0FDF-4765-800E-BA6E6BE89FA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43402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012692-A241-4177-B45D-C44F3B7455D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5682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-36512" y="44624"/>
            <a:ext cx="82192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836712"/>
            <a:ext cx="8229600" cy="5289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6518274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214CE9-2F03-4249-B9FB-5D3B3D60A5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543674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323528" y="6559931"/>
            <a:ext cx="8460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Marina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Papatriantafilou –  </a:t>
            </a:r>
            <a:r>
              <a:rPr lang="sv-SE" sz="1600" b="1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v-SE" sz="1600" b="1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layer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part1 </a:t>
            </a:r>
            <a:endParaRPr lang="sv-S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36512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94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60" r:id="rId4"/>
    <p:sldLayoutId id="2147483661" r:id="rId5"/>
    <p:sldLayoutId id="2147483662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2.bin"/><Relationship Id="rId4" Type="http://schemas.openxmlformats.org/officeDocument/2006/relationships/image" Target="../media/image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9.bin"/><Relationship Id="rId18" Type="http://schemas.openxmlformats.org/officeDocument/2006/relationships/oleObject" Target="../embeddings/oleObject12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4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0.bin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8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6.wmf"/><Relationship Id="rId22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18" Type="http://schemas.openxmlformats.org/officeDocument/2006/relationships/oleObject" Target="../embeddings/oleObject27.bin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9.bin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26.bin"/><Relationship Id="rId20" Type="http://schemas.openxmlformats.org/officeDocument/2006/relationships/oleObject" Target="../embeddings/oleObject28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5.bin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8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6.wmf"/><Relationship Id="rId22" Type="http://schemas.openxmlformats.org/officeDocument/2006/relationships/oleObject" Target="../embeddings/oleObject30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6917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Course on Computer Communication and </a:t>
            </a:r>
            <a:r>
              <a:rPr lang="en-US" dirty="0" smtClean="0"/>
              <a:t>Networks 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 err="1" smtClean="0"/>
              <a:t>Lecture</a:t>
            </a:r>
            <a:r>
              <a:rPr lang="sv-SE" dirty="0" smtClean="0"/>
              <a:t> </a:t>
            </a:r>
            <a:r>
              <a:rPr lang="sv-SE" dirty="0" smtClean="0"/>
              <a:t>2-cont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Chapter</a:t>
            </a:r>
            <a:r>
              <a:rPr lang="sv-SE" dirty="0" smtClean="0"/>
              <a:t> 2 (part a): </a:t>
            </a:r>
            <a:r>
              <a:rPr lang="en-US" dirty="0" smtClean="0"/>
              <a:t>applications, http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EDA344/DIT </a:t>
            </a:r>
            <a:r>
              <a:rPr lang="sv-SE" dirty="0"/>
              <a:t>420, CTH/GU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C8BCE-4312-4A61-8F97-02C83FCE96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99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400"/>
              <a:t>2: Application Layer</a:t>
            </a:r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6E5098C-A782-478D-87F4-6EE9F9857EB0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1025" cy="608112"/>
          </a:xfrm>
        </p:spPr>
        <p:txBody>
          <a:bodyPr/>
          <a:lstStyle/>
          <a:p>
            <a:r>
              <a:rPr lang="en-US" altLang="zh-CN" sz="2800" dirty="0" smtClean="0">
                <a:ea typeface="宋体" charset="-122"/>
              </a:rPr>
              <a:t>Internet apps: their protocols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-38100" y="1773238"/>
            <a:ext cx="31607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latin typeface="Arial" charset="0"/>
                <a:ea typeface="宋体" charset="-122"/>
              </a:rPr>
              <a:t>Application</a:t>
            </a:r>
            <a:endParaRPr lang="en-US" altLang="zh-CN" sz="2000">
              <a:latin typeface="Arial" charset="0"/>
              <a:ea typeface="宋体" charset="-122"/>
            </a:endParaRP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latin typeface="Arial" charset="0"/>
              <a:ea typeface="宋体" charset="-122"/>
            </a:endParaRP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 e-mail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 remote terminal access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 Web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file transfer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streaming multimedia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latin typeface="Arial" charset="0"/>
              <a:ea typeface="宋体" charset="-122"/>
            </a:endParaRP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remote file server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Internet telephony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latin typeface="Arial" charset="0"/>
              <a:ea typeface="宋体" charset="-122"/>
            </a:endParaRP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nslookup and many others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302000" y="1458913"/>
            <a:ext cx="324485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latin typeface="Arial" charset="0"/>
                <a:ea typeface="宋体" charset="-122"/>
              </a:rPr>
              <a:t>Application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latin typeface="Arial" charset="0"/>
                <a:ea typeface="宋体" charset="-122"/>
              </a:rPr>
              <a:t>layer protocol</a:t>
            </a:r>
            <a:endParaRPr lang="en-US" altLang="zh-CN" sz="200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FF0000"/>
                </a:solidFill>
                <a:latin typeface="Arial" charset="0"/>
                <a:ea typeface="宋体" charset="-122"/>
                <a:cs typeface="Courier New" pitchFamily="49" charset="0"/>
              </a:rPr>
              <a:t>»</a:t>
            </a:r>
            <a:r>
              <a:rPr lang="en-US" altLang="zh-CN" sz="2000">
                <a:latin typeface="Arial" charset="0"/>
                <a:ea typeface="宋体" charset="-122"/>
              </a:rPr>
              <a:t> smtp [RFC 821]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telnet [RFC 854]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FF0000"/>
                </a:solidFill>
                <a:latin typeface="Arial" charset="0"/>
                <a:ea typeface="宋体" charset="-122"/>
              </a:rPr>
              <a:t>»</a:t>
            </a:r>
            <a:r>
              <a:rPr lang="en-US" altLang="zh-CN" sz="2000">
                <a:latin typeface="Arial" charset="0"/>
                <a:ea typeface="宋体" charset="-122"/>
              </a:rPr>
              <a:t> http [RFC 2068]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ftp [RFC 959]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proprietary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(e.g. RealNetworks)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NSF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SIP, RTP,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 proprietary (e.g., Skype)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FF0000"/>
                </a:solidFill>
                <a:latin typeface="Arial" charset="0"/>
                <a:ea typeface="宋体" charset="-122"/>
              </a:rPr>
              <a:t>»</a:t>
            </a:r>
            <a:r>
              <a:rPr lang="en-US" altLang="zh-CN" sz="2000">
                <a:latin typeface="Arial" charset="0"/>
                <a:ea typeface="宋体" charset="-122"/>
              </a:rPr>
              <a:t> DNS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[RFC 882, 883,1034,1035] </a:t>
            </a: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6130925" y="1477963"/>
            <a:ext cx="2624138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latin typeface="Arial" charset="0"/>
                <a:ea typeface="宋体" charset="-122"/>
              </a:rPr>
              <a:t>Underlying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latin typeface="Arial" charset="0"/>
                <a:ea typeface="宋体" charset="-122"/>
              </a:rPr>
              <a:t>transport protocol</a:t>
            </a:r>
            <a:endParaRPr lang="en-US" altLang="zh-CN" sz="200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TCP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TCP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TCP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TCP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TCP or UDP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TCP or UDP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typically UDP, TCP also possible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      UDP</a:t>
            </a:r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>
            <a:off x="1171575" y="2152650"/>
            <a:ext cx="733425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 flipV="1">
            <a:off x="1123950" y="2743200"/>
            <a:ext cx="7324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2538" name="Line 9"/>
          <p:cNvSpPr>
            <a:spLocks noChangeShapeType="1"/>
          </p:cNvSpPr>
          <p:nvPr/>
        </p:nvSpPr>
        <p:spPr bwMode="auto">
          <a:xfrm flipV="1">
            <a:off x="1133475" y="3038475"/>
            <a:ext cx="7296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2539" name="Line 10"/>
          <p:cNvSpPr>
            <a:spLocks noChangeShapeType="1"/>
          </p:cNvSpPr>
          <p:nvPr/>
        </p:nvSpPr>
        <p:spPr bwMode="auto">
          <a:xfrm flipV="1">
            <a:off x="1143000" y="3333750"/>
            <a:ext cx="727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2540" name="Line 11"/>
          <p:cNvSpPr>
            <a:spLocks noChangeShapeType="1"/>
          </p:cNvSpPr>
          <p:nvPr/>
        </p:nvSpPr>
        <p:spPr bwMode="auto">
          <a:xfrm flipV="1">
            <a:off x="1162050" y="3657600"/>
            <a:ext cx="7258050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2541" name="Line 12"/>
          <p:cNvSpPr>
            <a:spLocks noChangeShapeType="1"/>
          </p:cNvSpPr>
          <p:nvPr/>
        </p:nvSpPr>
        <p:spPr bwMode="auto">
          <a:xfrm flipV="1">
            <a:off x="1114425" y="4257675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2542" name="Line 13"/>
          <p:cNvSpPr>
            <a:spLocks noChangeShapeType="1"/>
          </p:cNvSpPr>
          <p:nvPr/>
        </p:nvSpPr>
        <p:spPr bwMode="auto">
          <a:xfrm flipV="1">
            <a:off x="1114425" y="4581525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2543" name="Line 14"/>
          <p:cNvSpPr>
            <a:spLocks noChangeShapeType="1"/>
          </p:cNvSpPr>
          <p:nvPr/>
        </p:nvSpPr>
        <p:spPr bwMode="auto">
          <a:xfrm flipV="1">
            <a:off x="962025" y="5181600"/>
            <a:ext cx="7343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331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11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592978" y="2060848"/>
            <a:ext cx="45719" cy="29523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97" y="2060848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Applications and their needs, vs Internet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trasport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layer services</a:t>
            </a:r>
          </a:p>
          <a:p>
            <a:r>
              <a:rPr lang="en-US" sz="2400" dirty="0" smtClean="0"/>
              <a:t>The http </a:t>
            </a:r>
            <a:r>
              <a:rPr lang="en-US" sz="2400" dirty="0" err="1" smtClean="0"/>
              <a:t>protcocol</a:t>
            </a:r>
            <a:endParaRPr lang="en-US" sz="2400" dirty="0" smtClean="0"/>
          </a:p>
          <a:p>
            <a:pPr lvl="1"/>
            <a:r>
              <a:rPr lang="en-US" sz="2000" dirty="0" smtClean="0"/>
              <a:t>General description and functionality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Authentication, cookies and related aspects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Caching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andp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roxies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(continuation with more applications: next lecture)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0732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400"/>
              <a:t>2: Application Layer</a:t>
            </a:r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235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C1B4A109-9717-45B1-9CEA-B3D0FF7D1E19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smtClean="0">
                <a:ea typeface="宋体" charset="-122"/>
              </a:rPr>
              <a:t>The Web: some jargon</a:t>
            </a:r>
            <a:endParaRPr lang="en-US" altLang="zh-CN" smtClean="0">
              <a:ea typeface="宋体" charset="-122"/>
            </a:endParaRP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810000" cy="4229100"/>
          </a:xfrm>
        </p:spPr>
        <p:txBody>
          <a:bodyPr/>
          <a:lstStyle/>
          <a:p>
            <a:r>
              <a:rPr lang="en-US" altLang="zh-CN" sz="2400" smtClean="0">
                <a:ea typeface="宋体" charset="-122"/>
              </a:rPr>
              <a:t>Web page:</a:t>
            </a:r>
          </a:p>
          <a:p>
            <a:pPr lvl="1"/>
            <a:r>
              <a:rPr lang="en-US" altLang="zh-CN" sz="2000" smtClean="0">
                <a:ea typeface="宋体" charset="-122"/>
              </a:rPr>
              <a:t>consists of “</a:t>
            </a:r>
            <a:r>
              <a:rPr lang="en-US" altLang="zh-CN" sz="2000" smtClean="0">
                <a:solidFill>
                  <a:srgbClr val="FF0000"/>
                </a:solidFill>
                <a:ea typeface="宋体" charset="-122"/>
              </a:rPr>
              <a:t>objects</a:t>
            </a:r>
            <a:r>
              <a:rPr lang="en-US" altLang="zh-CN" sz="2000" smtClean="0">
                <a:ea typeface="宋体" charset="-122"/>
              </a:rPr>
              <a:t>”</a:t>
            </a:r>
          </a:p>
          <a:p>
            <a:pPr lvl="1"/>
            <a:r>
              <a:rPr lang="en-US" altLang="zh-CN" sz="2000" smtClean="0">
                <a:ea typeface="宋体" charset="-122"/>
              </a:rPr>
              <a:t>addressed by a </a:t>
            </a:r>
            <a:r>
              <a:rPr lang="en-US" altLang="zh-CN" sz="2000" smtClean="0">
                <a:solidFill>
                  <a:srgbClr val="FF0000"/>
                </a:solidFill>
                <a:ea typeface="宋体" charset="-122"/>
              </a:rPr>
              <a:t>URL</a:t>
            </a:r>
          </a:p>
          <a:p>
            <a:r>
              <a:rPr lang="en-US" altLang="zh-CN" sz="2400" smtClean="0">
                <a:ea typeface="宋体" charset="-122"/>
              </a:rPr>
              <a:t>Most Web pages consist of:</a:t>
            </a:r>
          </a:p>
          <a:p>
            <a:pPr lvl="1"/>
            <a:r>
              <a:rPr lang="en-US" altLang="zh-CN" sz="2000" smtClean="0">
                <a:ea typeface="宋体" charset="-122"/>
              </a:rPr>
              <a:t>base HTML page, and</a:t>
            </a:r>
          </a:p>
          <a:p>
            <a:pPr lvl="1"/>
            <a:r>
              <a:rPr lang="en-US" altLang="zh-CN" sz="2000" smtClean="0">
                <a:ea typeface="宋体" charset="-122"/>
              </a:rPr>
              <a:t>several referenced objects.</a:t>
            </a:r>
          </a:p>
          <a:p>
            <a:r>
              <a:rPr lang="en-US" altLang="zh-CN" sz="2400" smtClean="0">
                <a:ea typeface="宋体" charset="-122"/>
              </a:rPr>
              <a:t>URL has two components: </a:t>
            </a:r>
            <a:r>
              <a:rPr lang="en-US" altLang="zh-CN" sz="2400" smtClean="0">
                <a:solidFill>
                  <a:srgbClr val="FF0000"/>
                </a:solidFill>
                <a:ea typeface="宋体" charset="-122"/>
              </a:rPr>
              <a:t>host name</a:t>
            </a:r>
            <a:r>
              <a:rPr lang="en-US" altLang="zh-CN" sz="2400" smtClean="0">
                <a:ea typeface="宋体" charset="-122"/>
              </a:rPr>
              <a:t> and </a:t>
            </a:r>
            <a:r>
              <a:rPr lang="en-US" altLang="zh-CN" sz="2400" smtClean="0">
                <a:solidFill>
                  <a:schemeClr val="accent2"/>
                </a:solidFill>
                <a:ea typeface="宋体" charset="-122"/>
              </a:rPr>
              <a:t>path name</a:t>
            </a:r>
            <a:r>
              <a:rPr lang="en-US" altLang="zh-CN" sz="2400" smtClean="0">
                <a:ea typeface="宋体" charset="-122"/>
              </a:rPr>
              <a:t>:</a:t>
            </a:r>
          </a:p>
          <a:p>
            <a:pPr>
              <a:buFont typeface="ZapfDingbats" pitchFamily="82" charset="2"/>
              <a:buNone/>
            </a:pPr>
            <a:endParaRPr lang="en-US" altLang="zh-CN" sz="2400" smtClean="0">
              <a:ea typeface="宋体" charset="-122"/>
            </a:endParaRPr>
          </a:p>
        </p:txBody>
      </p:sp>
      <p:sp>
        <p:nvSpPr>
          <p:cNvPr id="2355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48225" y="1419225"/>
            <a:ext cx="3810000" cy="4648200"/>
          </a:xfrm>
        </p:spPr>
        <p:txBody>
          <a:bodyPr/>
          <a:lstStyle/>
          <a:p>
            <a:r>
              <a:rPr lang="en-US" altLang="zh-CN" sz="2400" smtClean="0">
                <a:ea typeface="宋体" charset="-122"/>
              </a:rPr>
              <a:t>User agent for Web is called a </a:t>
            </a:r>
            <a:r>
              <a:rPr lang="en-US" altLang="zh-CN" sz="2400" smtClean="0">
                <a:solidFill>
                  <a:srgbClr val="FF0000"/>
                </a:solidFill>
                <a:ea typeface="宋体" charset="-122"/>
              </a:rPr>
              <a:t>browser</a:t>
            </a:r>
            <a:r>
              <a:rPr lang="en-US" altLang="zh-CN" sz="2400" smtClean="0">
                <a:ea typeface="宋体" charset="-122"/>
              </a:rPr>
              <a:t>:</a:t>
            </a:r>
          </a:p>
          <a:p>
            <a:pPr lvl="1"/>
            <a:r>
              <a:rPr lang="en-US" altLang="zh-CN" sz="2000" smtClean="0">
                <a:ea typeface="宋体" charset="-122"/>
              </a:rPr>
              <a:t>MS Internet Explorer</a:t>
            </a:r>
          </a:p>
          <a:p>
            <a:pPr lvl="1"/>
            <a:r>
              <a:rPr lang="en-US" altLang="zh-CN" sz="2000" smtClean="0">
                <a:ea typeface="宋体" charset="-122"/>
              </a:rPr>
              <a:t>Netscape Communicator</a:t>
            </a:r>
          </a:p>
          <a:p>
            <a:r>
              <a:rPr lang="en-US" altLang="zh-CN" sz="2400" smtClean="0">
                <a:ea typeface="宋体" charset="-122"/>
              </a:rPr>
              <a:t>Server for Web is called Web </a:t>
            </a:r>
            <a:r>
              <a:rPr lang="en-US" altLang="zh-CN" sz="2400" smtClean="0">
                <a:solidFill>
                  <a:srgbClr val="FF0000"/>
                </a:solidFill>
                <a:ea typeface="宋体" charset="-122"/>
              </a:rPr>
              <a:t>server</a:t>
            </a:r>
            <a:r>
              <a:rPr lang="en-US" altLang="zh-CN" sz="2400" smtClean="0">
                <a:ea typeface="宋体" charset="-122"/>
              </a:rPr>
              <a:t>:</a:t>
            </a:r>
          </a:p>
          <a:p>
            <a:pPr lvl="1"/>
            <a:r>
              <a:rPr lang="en-US" altLang="zh-CN" sz="2000" smtClean="0">
                <a:ea typeface="宋体" charset="-122"/>
              </a:rPr>
              <a:t>Apache (public domain)</a:t>
            </a:r>
          </a:p>
          <a:p>
            <a:pPr lvl="1"/>
            <a:r>
              <a:rPr lang="en-US" altLang="zh-CN" sz="2000" smtClean="0">
                <a:ea typeface="宋体" charset="-122"/>
              </a:rPr>
              <a:t>MS Internet Information Server</a:t>
            </a:r>
          </a:p>
          <a:p>
            <a:pPr lvl="1"/>
            <a:r>
              <a:rPr lang="en-US" altLang="zh-CN" sz="2000" smtClean="0">
                <a:ea typeface="宋体" charset="-122"/>
              </a:rPr>
              <a:t>Netscape Enterprise Server</a:t>
            </a:r>
          </a:p>
          <a:p>
            <a:pPr lvl="1"/>
            <a:endParaRPr lang="en-US" altLang="zh-CN" sz="2000" smtClean="0">
              <a:ea typeface="宋体" charset="-122"/>
            </a:endParaRP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198438" y="5949950"/>
            <a:ext cx="551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www.someSchool.edu</a:t>
            </a:r>
            <a:r>
              <a:rPr lang="en-US" altLang="zh-CN" sz="2000" b="1">
                <a:solidFill>
                  <a:schemeClr val="accent2"/>
                </a:solidFill>
                <a:latin typeface="Courier New" pitchFamily="49" charset="0"/>
                <a:ea typeface="宋体" charset="-122"/>
              </a:rPr>
              <a:t>/someDept/pic.gif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420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454650" y="6256338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>
                <a:latin typeface="Tahoma" pitchFamily="34" charset="0"/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4579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81975" y="6270625"/>
            <a:ext cx="581025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A2D7B17-789A-44B4-915F-3F476DEB15EC}" type="slidenum">
              <a:rPr lang="en-US" altLang="zh-CN" sz="1200">
                <a:latin typeface="Tahoma" pitchFamily="34" charset="0"/>
                <a:ea typeface="ＭＳ Ｐゴシック" pitchFamily="34" charset="-128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zh-CN" sz="120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21233" y="260649"/>
            <a:ext cx="7772400" cy="504056"/>
          </a:xfrm>
        </p:spPr>
        <p:txBody>
          <a:bodyPr/>
          <a:lstStyle/>
          <a:p>
            <a:r>
              <a:rPr lang="en-US" altLang="zh-CN" smtClean="0">
                <a:ea typeface="ＭＳ Ｐゴシック" pitchFamily="34" charset="-128"/>
              </a:rPr>
              <a:t>HTTP overview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89075"/>
            <a:ext cx="3810000" cy="46482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altLang="zh-CN" smtClean="0">
                <a:solidFill>
                  <a:srgbClr val="CC0000"/>
                </a:solidFill>
                <a:ea typeface="ＭＳ Ｐゴシック" pitchFamily="34" charset="-128"/>
              </a:rPr>
              <a:t>HTTP: hypertext transfer protocol</a:t>
            </a:r>
          </a:p>
          <a:p>
            <a:pPr>
              <a:lnSpc>
                <a:spcPct val="75000"/>
              </a:lnSpc>
            </a:pPr>
            <a:r>
              <a:rPr lang="en-US" altLang="zh-CN" sz="2400" smtClean="0">
                <a:ea typeface="ＭＳ Ｐゴシック" pitchFamily="34" charset="-128"/>
              </a:rPr>
              <a:t>Web</a:t>
            </a:r>
            <a:r>
              <a:rPr lang="ja-JP" altLang="en-US" sz="2400" smtClean="0">
                <a:ea typeface="ＭＳ Ｐゴシック" pitchFamily="34" charset="-128"/>
              </a:rPr>
              <a:t>’</a:t>
            </a:r>
            <a:r>
              <a:rPr lang="en-US" altLang="ja-JP" sz="2400" smtClean="0">
                <a:ea typeface="ＭＳ Ｐゴシック" pitchFamily="34" charset="-128"/>
              </a:rPr>
              <a:t>s application layer protocol</a:t>
            </a:r>
          </a:p>
          <a:p>
            <a:pPr>
              <a:lnSpc>
                <a:spcPct val="75000"/>
              </a:lnSpc>
            </a:pPr>
            <a:r>
              <a:rPr lang="en-US" altLang="zh-CN" sz="2400" smtClean="0">
                <a:ea typeface="ＭＳ Ｐゴシック" pitchFamily="34" charset="-128"/>
              </a:rPr>
              <a:t>client/server model</a:t>
            </a:r>
          </a:p>
          <a:p>
            <a:pPr lvl="1">
              <a:lnSpc>
                <a:spcPct val="75000"/>
              </a:lnSpc>
            </a:pPr>
            <a:r>
              <a:rPr lang="en-US" altLang="zh-CN" i="1" smtClean="0">
                <a:solidFill>
                  <a:srgbClr val="CC0000"/>
                </a:solidFill>
                <a:ea typeface="ＭＳ Ｐゴシック" pitchFamily="34" charset="-128"/>
              </a:rPr>
              <a:t>client</a:t>
            </a:r>
            <a:r>
              <a:rPr lang="en-US" altLang="zh-CN" i="1" smtClean="0">
                <a:solidFill>
                  <a:srgbClr val="FF0000"/>
                </a:solidFill>
                <a:ea typeface="ＭＳ Ｐゴシック" pitchFamily="34" charset="-128"/>
              </a:rPr>
              <a:t>:</a:t>
            </a:r>
            <a:r>
              <a:rPr lang="en-US" altLang="zh-CN" smtClean="0">
                <a:ea typeface="ＭＳ Ｐゴシック" pitchFamily="34" charset="-128"/>
              </a:rPr>
              <a:t> browser that requests, receives, (using HTTP protocol) and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displays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r>
              <a:rPr lang="en-US" altLang="ja-JP" smtClean="0">
                <a:ea typeface="ＭＳ Ｐゴシック" pitchFamily="34" charset="-128"/>
              </a:rPr>
              <a:t> Web objects </a:t>
            </a:r>
          </a:p>
          <a:p>
            <a:pPr lvl="1">
              <a:lnSpc>
                <a:spcPct val="75000"/>
              </a:lnSpc>
            </a:pPr>
            <a:r>
              <a:rPr lang="en-US" altLang="zh-CN" i="1" smtClean="0">
                <a:solidFill>
                  <a:srgbClr val="CC0000"/>
                </a:solidFill>
                <a:ea typeface="ＭＳ Ｐゴシック" pitchFamily="34" charset="-128"/>
              </a:rPr>
              <a:t>server:</a:t>
            </a:r>
            <a:r>
              <a:rPr lang="en-US" altLang="zh-CN" smtClean="0">
                <a:ea typeface="ＭＳ Ｐゴシック" pitchFamily="34" charset="-128"/>
              </a:rPr>
              <a:t> Web server sends (using HTTP protocol) objects in response to requests</a:t>
            </a:r>
          </a:p>
          <a:p>
            <a:pPr>
              <a:lnSpc>
                <a:spcPct val="75000"/>
              </a:lnSpc>
              <a:buFont typeface="Wingdings" pitchFamily="2" charset="2"/>
              <a:buNone/>
            </a:pPr>
            <a:endParaRPr lang="en-US" altLang="zh-CN" sz="2400" smtClean="0">
              <a:ea typeface="ＭＳ Ｐゴシック" pitchFamily="34" charset="-128"/>
            </a:endParaRPr>
          </a:p>
        </p:txBody>
      </p:sp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4565650" y="2455863"/>
            <a:ext cx="1584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PC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Firefox browser</a:t>
            </a:r>
            <a:endParaRPr lang="en-US" altLang="zh-CN" sz="240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7508875" y="3836988"/>
            <a:ext cx="13462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server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Apache Web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server</a:t>
            </a:r>
            <a:endParaRPr lang="en-US" altLang="zh-CN" sz="240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4584" name="Text Box 23"/>
          <p:cNvSpPr txBox="1">
            <a:spLocks noChangeArrowheads="1"/>
          </p:cNvSpPr>
          <p:nvPr/>
        </p:nvSpPr>
        <p:spPr bwMode="auto">
          <a:xfrm>
            <a:off x="4819650" y="5218113"/>
            <a:ext cx="15255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iphone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Safari browser</a:t>
            </a:r>
            <a:endParaRPr lang="en-US" altLang="zh-CN" sz="2400"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778500" y="2136775"/>
            <a:ext cx="2101850" cy="946150"/>
            <a:chOff x="3640" y="1346"/>
            <a:chExt cx="1324" cy="596"/>
          </a:xfrm>
        </p:grpSpPr>
        <p:sp>
          <p:nvSpPr>
            <p:cNvPr id="24632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3" name="Text Box 24"/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600">
                  <a:solidFill>
                    <a:srgbClr val="CC0000"/>
                  </a:solidFill>
                  <a:latin typeface="Arial" charset="0"/>
                  <a:ea typeface="ＭＳ Ｐゴシック" pitchFamily="34" charset="-128"/>
                </a:rPr>
                <a:t>HTTP request</a:t>
              </a:r>
              <a:endParaRPr lang="en-US" altLang="zh-CN" sz="2400">
                <a:solidFill>
                  <a:srgbClr val="CC0000"/>
                </a:solidFill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5889625" y="2344738"/>
            <a:ext cx="1971675" cy="904875"/>
            <a:chOff x="4141" y="394"/>
            <a:chExt cx="1242" cy="570"/>
          </a:xfrm>
        </p:grpSpPr>
        <p:sp>
          <p:nvSpPr>
            <p:cNvPr id="24630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1" name="Text Box 26"/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600">
                  <a:solidFill>
                    <a:srgbClr val="CC0000"/>
                  </a:solidFill>
                  <a:latin typeface="Arial" charset="0"/>
                  <a:ea typeface="ＭＳ Ｐゴシック" pitchFamily="34" charset="-128"/>
                </a:rPr>
                <a:t>HTTP response</a:t>
              </a:r>
              <a:endParaRPr lang="en-US" altLang="zh-CN" sz="2400">
                <a:solidFill>
                  <a:srgbClr val="CC0000"/>
                </a:solidFill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 rot="-3183056">
            <a:off x="5754688" y="3630613"/>
            <a:ext cx="2101850" cy="946150"/>
            <a:chOff x="3640" y="1346"/>
            <a:chExt cx="1324" cy="596"/>
          </a:xfrm>
        </p:grpSpPr>
        <p:sp>
          <p:nvSpPr>
            <p:cNvPr id="24628" name="Line 19"/>
            <p:cNvSpPr>
              <a:spLocks noChangeShapeType="1"/>
            </p:cNvSpPr>
            <p:nvPr/>
          </p:nvSpPr>
          <p:spPr bwMode="auto">
            <a:xfrm>
              <a:off x="3640" y="1346"/>
              <a:ext cx="1324" cy="5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29" name="Text Box 24"/>
            <p:cNvSpPr txBox="1">
              <a:spLocks noChangeArrowheads="1"/>
            </p:cNvSpPr>
            <p:nvPr/>
          </p:nvSpPr>
          <p:spPr bwMode="auto">
            <a:xfrm rot="1422049">
              <a:off x="3860" y="1445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600">
                  <a:solidFill>
                    <a:srgbClr val="CC0000"/>
                  </a:solidFill>
                  <a:latin typeface="Arial" charset="0"/>
                  <a:ea typeface="ＭＳ Ｐゴシック" pitchFamily="34" charset="-128"/>
                </a:rPr>
                <a:t>HTTP request</a:t>
              </a:r>
              <a:endParaRPr lang="en-US" altLang="zh-CN" sz="2400">
                <a:solidFill>
                  <a:srgbClr val="CC0000"/>
                </a:solidFill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 rot="-3264937">
            <a:off x="5800725" y="3870325"/>
            <a:ext cx="1971675" cy="904875"/>
            <a:chOff x="4141" y="394"/>
            <a:chExt cx="1242" cy="570"/>
          </a:xfrm>
        </p:grpSpPr>
        <p:sp>
          <p:nvSpPr>
            <p:cNvPr id="24626" name="Line 20"/>
            <p:cNvSpPr>
              <a:spLocks noChangeShapeType="1"/>
            </p:cNvSpPr>
            <p:nvPr/>
          </p:nvSpPr>
          <p:spPr bwMode="auto">
            <a:xfrm flipH="1" flipV="1">
              <a:off x="4141" y="394"/>
              <a:ext cx="1242" cy="57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27" name="Text Box 26"/>
            <p:cNvSpPr txBox="1">
              <a:spLocks noChangeArrowheads="1"/>
            </p:cNvSpPr>
            <p:nvPr/>
          </p:nvSpPr>
          <p:spPr bwMode="auto">
            <a:xfrm rot="1411598">
              <a:off x="4304" y="706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600">
                  <a:solidFill>
                    <a:srgbClr val="CC0000"/>
                  </a:solidFill>
                  <a:latin typeface="Arial" charset="0"/>
                  <a:ea typeface="ＭＳ Ｐゴシック" pitchFamily="34" charset="-128"/>
                </a:rPr>
                <a:t>HTTP response</a:t>
              </a:r>
              <a:endParaRPr lang="en-US" altLang="zh-CN" sz="2400">
                <a:solidFill>
                  <a:srgbClr val="CC0000"/>
                </a:solidFill>
                <a:latin typeface="Arial" charset="0"/>
                <a:ea typeface="ＭＳ Ｐゴシック" pitchFamily="34" charset="-128"/>
              </a:endParaRPr>
            </a:p>
          </p:txBody>
        </p:sp>
      </p:grpSp>
      <p:pic>
        <p:nvPicPr>
          <p:cNvPr id="24589" name="Picture 43" descr="iphone_stylized_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4286250"/>
            <a:ext cx="382588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90" name="Group 44"/>
          <p:cNvGrpSpPr>
            <a:grpSpLocks/>
          </p:cNvGrpSpPr>
          <p:nvPr/>
        </p:nvGrpSpPr>
        <p:grpSpPr bwMode="auto">
          <a:xfrm>
            <a:off x="4757738" y="1468438"/>
            <a:ext cx="1066800" cy="1079500"/>
            <a:chOff x="-44" y="1473"/>
            <a:chExt cx="981" cy="1105"/>
          </a:xfrm>
        </p:grpSpPr>
        <p:pic>
          <p:nvPicPr>
            <p:cNvPr id="24624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625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sv-SE"/>
            </a:p>
          </p:txBody>
        </p:sp>
      </p:grpSp>
      <p:grpSp>
        <p:nvGrpSpPr>
          <p:cNvPr id="24591" name="Group 47"/>
          <p:cNvGrpSpPr>
            <a:grpSpLocks/>
          </p:cNvGrpSpPr>
          <p:nvPr/>
        </p:nvGrpSpPr>
        <p:grpSpPr bwMode="auto">
          <a:xfrm>
            <a:off x="7878763" y="2633663"/>
            <a:ext cx="695325" cy="1282700"/>
            <a:chOff x="4140" y="429"/>
            <a:chExt cx="1425" cy="2396"/>
          </a:xfrm>
        </p:grpSpPr>
        <p:sp>
          <p:nvSpPr>
            <p:cNvPr id="24592" name="Freeform 4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4593" name="Rectangle 49"/>
            <p:cNvSpPr>
              <a:spLocks noChangeArrowheads="1"/>
            </p:cNvSpPr>
            <p:nvPr/>
          </p:nvSpPr>
          <p:spPr bwMode="auto">
            <a:xfrm>
              <a:off x="4205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24594" name="Freeform 5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4595" name="Freeform 5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4596" name="Rectangle 52"/>
            <p:cNvSpPr>
              <a:spLocks noChangeArrowheads="1"/>
            </p:cNvSpPr>
            <p:nvPr/>
          </p:nvSpPr>
          <p:spPr bwMode="auto">
            <a:xfrm>
              <a:off x="4212" y="693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24597" name="Group 5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4622" name="AutoShape 54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7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24623" name="AutoShape 55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4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24598" name="Rectangle 56"/>
            <p:cNvSpPr>
              <a:spLocks noChangeArrowheads="1"/>
            </p:cNvSpPr>
            <p:nvPr/>
          </p:nvSpPr>
          <p:spPr bwMode="auto">
            <a:xfrm>
              <a:off x="4225" y="1019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24599" name="Group 5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4620" name="AutoShape 58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24621" name="AutoShape 59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24600" name="Rectangle 60"/>
            <p:cNvSpPr>
              <a:spLocks noChangeArrowheads="1"/>
            </p:cNvSpPr>
            <p:nvPr/>
          </p:nvSpPr>
          <p:spPr bwMode="auto">
            <a:xfrm>
              <a:off x="4218" y="1357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24601" name="Rectangle 61"/>
            <p:cNvSpPr>
              <a:spLocks noChangeArrowheads="1"/>
            </p:cNvSpPr>
            <p:nvPr/>
          </p:nvSpPr>
          <p:spPr bwMode="auto">
            <a:xfrm>
              <a:off x="4228" y="1654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24602" name="Group 6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4618" name="AutoShape 6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24619" name="AutoShape 64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24603" name="Freeform 6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24604" name="Group 6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4616" name="AutoShape 6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24617" name="AutoShape 68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24605" name="Rectangle 69"/>
            <p:cNvSpPr>
              <a:spLocks noChangeArrowheads="1"/>
            </p:cNvSpPr>
            <p:nvPr/>
          </p:nvSpPr>
          <p:spPr bwMode="auto">
            <a:xfrm>
              <a:off x="5249" y="432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24606" name="Freeform 7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4607" name="Freeform 7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4608" name="Oval 72"/>
            <p:cNvSpPr>
              <a:spLocks noChangeArrowheads="1"/>
            </p:cNvSpPr>
            <p:nvPr/>
          </p:nvSpPr>
          <p:spPr bwMode="auto">
            <a:xfrm>
              <a:off x="5516" y="2611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24609" name="Freeform 7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24610" name="AutoShape 74"/>
            <p:cNvSpPr>
              <a:spLocks noChangeArrowheads="1"/>
            </p:cNvSpPr>
            <p:nvPr/>
          </p:nvSpPr>
          <p:spPr bwMode="auto">
            <a:xfrm>
              <a:off x="4140" y="2677"/>
              <a:ext cx="1201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24611" name="AutoShape 75"/>
            <p:cNvSpPr>
              <a:spLocks noChangeArrowheads="1"/>
            </p:cNvSpPr>
            <p:nvPr/>
          </p:nvSpPr>
          <p:spPr bwMode="auto">
            <a:xfrm>
              <a:off x="4205" y="2712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24612" name="Oval 76"/>
            <p:cNvSpPr>
              <a:spLocks noChangeArrowheads="1"/>
            </p:cNvSpPr>
            <p:nvPr/>
          </p:nvSpPr>
          <p:spPr bwMode="auto">
            <a:xfrm>
              <a:off x="4309" y="2383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24613" name="Oval 77"/>
            <p:cNvSpPr>
              <a:spLocks noChangeArrowheads="1"/>
            </p:cNvSpPr>
            <p:nvPr/>
          </p:nvSpPr>
          <p:spPr bwMode="auto">
            <a:xfrm>
              <a:off x="4485" y="2383"/>
              <a:ext cx="163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24614" name="Oval 78"/>
            <p:cNvSpPr>
              <a:spLocks noChangeArrowheads="1"/>
            </p:cNvSpPr>
            <p:nvPr/>
          </p:nvSpPr>
          <p:spPr bwMode="auto">
            <a:xfrm>
              <a:off x="4661" y="2380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24615" name="Rectangle 79"/>
            <p:cNvSpPr>
              <a:spLocks noChangeArrowheads="1"/>
            </p:cNvSpPr>
            <p:nvPr/>
          </p:nvSpPr>
          <p:spPr bwMode="auto">
            <a:xfrm>
              <a:off x="5061" y="1835"/>
              <a:ext cx="88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956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>
                <a:latin typeface="Tahoma" pitchFamily="34" charset="0"/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25603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81963" y="6400800"/>
            <a:ext cx="681037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1040F52-A7B1-4442-AECD-87CD4AB4E2BA}" type="slidenum">
              <a:rPr lang="en-US" altLang="zh-CN" sz="1200">
                <a:latin typeface="Tahoma" pitchFamily="34" charset="0"/>
                <a:ea typeface="ＭＳ Ｐゴシック" pitchFamily="34" charset="-128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zh-CN" sz="120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25604" name="Rectangle 7"/>
          <p:cNvSpPr>
            <a:spLocks noChangeArrowheads="1"/>
          </p:cNvSpPr>
          <p:nvPr/>
        </p:nvSpPr>
        <p:spPr bwMode="auto">
          <a:xfrm>
            <a:off x="4781550" y="3400425"/>
            <a:ext cx="3838575" cy="2711450"/>
          </a:xfrm>
          <a:prstGeom prst="rect">
            <a:avLst/>
          </a:prstGeom>
          <a:solidFill>
            <a:srgbClr val="FFFFFF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CN" altLang="zh-CN" sz="2400">
              <a:ea typeface="宋体" charset="-122"/>
            </a:endParaRPr>
          </a:p>
        </p:txBody>
      </p:sp>
      <p:sp>
        <p:nvSpPr>
          <p:cNvPr id="25605" name="Rectangle 9"/>
          <p:cNvSpPr>
            <a:spLocks noChangeArrowheads="1"/>
          </p:cNvSpPr>
          <p:nvPr/>
        </p:nvSpPr>
        <p:spPr bwMode="auto">
          <a:xfrm>
            <a:off x="7667625" y="3238500"/>
            <a:ext cx="828675" cy="295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CN" altLang="zh-CN" sz="2400">
              <a:ea typeface="宋体" charset="-122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347663"/>
            <a:ext cx="7772400" cy="417041"/>
          </a:xfrm>
        </p:spPr>
        <p:txBody>
          <a:bodyPr/>
          <a:lstStyle/>
          <a:p>
            <a:r>
              <a:rPr lang="en-US" altLang="zh-CN" smtClean="0">
                <a:ea typeface="ＭＳ Ｐゴシック" pitchFamily="34" charset="-128"/>
              </a:rPr>
              <a:t>HTTP overview (continued)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511300"/>
            <a:ext cx="39719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i="1" smtClean="0">
                <a:solidFill>
                  <a:srgbClr val="CC0000"/>
                </a:solidFill>
                <a:ea typeface="ＭＳ Ｐゴシック" pitchFamily="34" charset="-128"/>
              </a:rPr>
              <a:t>uses TCP:</a:t>
            </a:r>
          </a:p>
          <a:p>
            <a:r>
              <a:rPr lang="en-US" altLang="zh-CN" sz="2000" smtClean="0">
                <a:ea typeface="ＭＳ Ｐゴシック" pitchFamily="34" charset="-128"/>
              </a:rPr>
              <a:t>client initiates TCP connection (creates socket) to server,  port 80</a:t>
            </a:r>
          </a:p>
          <a:p>
            <a:r>
              <a:rPr lang="en-US" altLang="zh-CN" sz="2000" smtClean="0">
                <a:ea typeface="ＭＳ Ｐゴシック" pitchFamily="34" charset="-128"/>
              </a:rPr>
              <a:t>server accepts TCP connection from client</a:t>
            </a:r>
          </a:p>
          <a:p>
            <a:r>
              <a:rPr lang="en-US" altLang="zh-CN" sz="2000" smtClean="0">
                <a:ea typeface="ＭＳ Ｐゴシック" pitchFamily="34" charset="-128"/>
              </a:rPr>
              <a:t>HTTP messages (application-layer protocol messages) exchanged between browser (HTTP client) and Web server (HTTP server)</a:t>
            </a:r>
          </a:p>
          <a:p>
            <a:r>
              <a:rPr lang="en-US" altLang="zh-CN" sz="2000" smtClean="0">
                <a:ea typeface="ＭＳ Ｐゴシック" pitchFamily="34" charset="-128"/>
              </a:rPr>
              <a:t>TCP connection closed</a:t>
            </a:r>
          </a:p>
        </p:txBody>
      </p:sp>
      <p:sp>
        <p:nvSpPr>
          <p:cNvPr id="256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566863"/>
            <a:ext cx="3200400" cy="14478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altLang="zh-CN" i="1" smtClean="0">
                <a:solidFill>
                  <a:srgbClr val="CC0000"/>
                </a:solidFill>
                <a:ea typeface="ＭＳ Ｐゴシック" pitchFamily="34" charset="-128"/>
              </a:rPr>
              <a:t>HTTP is </a:t>
            </a:r>
            <a:r>
              <a:rPr lang="ja-JP" altLang="en-US" i="1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i="1" smtClean="0">
                <a:solidFill>
                  <a:srgbClr val="CC0000"/>
                </a:solidFill>
                <a:ea typeface="ＭＳ Ｐゴシック" pitchFamily="34" charset="-128"/>
              </a:rPr>
              <a:t>stateless</a:t>
            </a:r>
            <a:r>
              <a:rPr lang="ja-JP" altLang="en-US" i="1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endParaRPr lang="en-US" altLang="ja-JP" i="1" smtClean="0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lnSpc>
                <a:spcPct val="75000"/>
              </a:lnSpc>
            </a:pPr>
            <a:r>
              <a:rPr lang="en-US" altLang="zh-CN" sz="2400" smtClean="0">
                <a:ea typeface="ＭＳ Ｐゴシック" pitchFamily="34" charset="-128"/>
              </a:rPr>
              <a:t>server maintains no information about past client requests</a:t>
            </a:r>
          </a:p>
        </p:txBody>
      </p:sp>
      <p:sp>
        <p:nvSpPr>
          <p:cNvPr id="25609" name="Rectangle 6"/>
          <p:cNvSpPr>
            <a:spLocks noChangeArrowheads="1"/>
          </p:cNvSpPr>
          <p:nvPr/>
        </p:nvSpPr>
        <p:spPr bwMode="auto">
          <a:xfrm>
            <a:off x="4919663" y="3463925"/>
            <a:ext cx="375285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>
                <a:solidFill>
                  <a:srgbClr val="000099"/>
                </a:solidFill>
                <a:latin typeface="Gill Sans MT" pitchFamily="34" charset="0"/>
                <a:ea typeface="宋体" charset="-122"/>
              </a:rPr>
              <a:t>protocols that maintain </a:t>
            </a:r>
            <a:r>
              <a:rPr lang="ja-JP" altLang="en-US" sz="2400">
                <a:solidFill>
                  <a:srgbClr val="000099"/>
                </a:solidFill>
                <a:latin typeface="Gill Sans MT" pitchFamily="34" charset="0"/>
                <a:ea typeface="ＭＳ Ｐゴシック" pitchFamily="34" charset="-128"/>
              </a:rPr>
              <a:t>“</a:t>
            </a:r>
            <a:r>
              <a:rPr lang="en-US" altLang="ja-JP" sz="2400">
                <a:solidFill>
                  <a:srgbClr val="000099"/>
                </a:solidFill>
                <a:latin typeface="Gill Sans MT" pitchFamily="34" charset="0"/>
                <a:ea typeface="ＭＳ Ｐゴシック" pitchFamily="34" charset="-128"/>
              </a:rPr>
              <a:t>state</a:t>
            </a:r>
            <a:r>
              <a:rPr lang="ja-JP" altLang="en-US" sz="2400">
                <a:solidFill>
                  <a:srgbClr val="000099"/>
                </a:solidFill>
                <a:latin typeface="Gill Sans MT" pitchFamily="34" charset="0"/>
                <a:ea typeface="ＭＳ Ｐゴシック" pitchFamily="34" charset="-128"/>
              </a:rPr>
              <a:t>”</a:t>
            </a:r>
            <a:r>
              <a:rPr lang="en-US" altLang="ja-JP" sz="2400">
                <a:solidFill>
                  <a:srgbClr val="000099"/>
                </a:solidFill>
                <a:latin typeface="Gill Sans MT" pitchFamily="34" charset="0"/>
                <a:ea typeface="ＭＳ Ｐゴシック" pitchFamily="34" charset="-128"/>
              </a:rPr>
              <a:t> are complex!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zh-CN" sz="2400">
                <a:latin typeface="Gill Sans MT" pitchFamily="34" charset="0"/>
                <a:ea typeface="宋体" charset="-122"/>
              </a:rPr>
              <a:t>past history (state) must be maintained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zh-CN" sz="2400">
                <a:latin typeface="Gill Sans MT" pitchFamily="34" charset="0"/>
                <a:ea typeface="宋体" charset="-122"/>
              </a:rPr>
              <a:t>if server/client crashes, their views of </a:t>
            </a:r>
            <a:r>
              <a:rPr lang="ja-JP" altLang="en-US" sz="2400">
                <a:latin typeface="Gill Sans MT" pitchFamily="34" charset="0"/>
                <a:ea typeface="ＭＳ Ｐゴシック" pitchFamily="34" charset="-128"/>
              </a:rPr>
              <a:t>“</a:t>
            </a:r>
            <a:r>
              <a:rPr lang="en-US" altLang="ja-JP" sz="2400">
                <a:latin typeface="Gill Sans MT" pitchFamily="34" charset="0"/>
                <a:ea typeface="ＭＳ Ｐゴシック" pitchFamily="34" charset="-128"/>
              </a:rPr>
              <a:t>state</a:t>
            </a:r>
            <a:r>
              <a:rPr lang="ja-JP" altLang="en-US" sz="2400">
                <a:latin typeface="Gill Sans MT" pitchFamily="34" charset="0"/>
                <a:ea typeface="ＭＳ Ｐゴシック" pitchFamily="34" charset="-128"/>
              </a:rPr>
              <a:t>”</a:t>
            </a:r>
            <a:r>
              <a:rPr lang="en-US" altLang="ja-JP" sz="2400">
                <a:latin typeface="Gill Sans MT" pitchFamily="34" charset="0"/>
                <a:ea typeface="ＭＳ Ｐゴシック" pitchFamily="34" charset="-128"/>
              </a:rPr>
              <a:t> may be inconsistent, must be reconciled</a:t>
            </a:r>
          </a:p>
          <a:p>
            <a:pPr algn="ctr">
              <a:spcBef>
                <a:spcPct val="0"/>
              </a:spcBef>
              <a:buClrTx/>
              <a:buSzTx/>
            </a:pPr>
            <a:endParaRPr lang="en-US" altLang="zh-CN" sz="2400">
              <a:latin typeface="Gill Sans MT" pitchFamily="34" charset="0"/>
              <a:ea typeface="宋体" charset="-122"/>
            </a:endParaRPr>
          </a:p>
        </p:txBody>
      </p:sp>
      <p:sp>
        <p:nvSpPr>
          <p:cNvPr id="25610" name="Text Box 8"/>
          <p:cNvSpPr txBox="1">
            <a:spLocks noChangeArrowheads="1"/>
          </p:cNvSpPr>
          <p:nvPr/>
        </p:nvSpPr>
        <p:spPr bwMode="auto">
          <a:xfrm>
            <a:off x="7677150" y="3160713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i="1">
                <a:solidFill>
                  <a:srgbClr val="CC0000"/>
                </a:solidFill>
                <a:latin typeface="Gill Sans MT" pitchFamily="34" charset="0"/>
                <a:ea typeface="ＭＳ Ｐゴシック" pitchFamily="34" charset="-128"/>
              </a:rPr>
              <a:t>aside</a:t>
            </a:r>
          </a:p>
        </p:txBody>
      </p:sp>
    </p:spTree>
    <p:extLst>
      <p:ext uri="{BB962C8B-B14F-4D97-AF65-F5344CB8AC3E}">
        <p14:creationId xmlns:p14="http://schemas.microsoft.com/office/powerpoint/2010/main" val="131361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400"/>
              <a:t>2: Application Layer</a:t>
            </a:r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276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1B2CEAA6-8847-4F16-AEC5-2FB1AB1BB89F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27652" name="Line 11"/>
          <p:cNvSpPr>
            <a:spLocks noChangeShapeType="1"/>
          </p:cNvSpPr>
          <p:nvPr/>
        </p:nvSpPr>
        <p:spPr bwMode="auto">
          <a:xfrm>
            <a:off x="476250" y="2095500"/>
            <a:ext cx="0" cy="44958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7653" name="Rectangle 13"/>
          <p:cNvSpPr>
            <a:spLocks noChangeArrowheads="1"/>
          </p:cNvSpPr>
          <p:nvPr/>
        </p:nvSpPr>
        <p:spPr bwMode="auto">
          <a:xfrm>
            <a:off x="238125" y="6019800"/>
            <a:ext cx="657225" cy="295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sv-SE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257175"/>
            <a:ext cx="7772400" cy="507529"/>
          </a:xfrm>
        </p:spPr>
        <p:txBody>
          <a:bodyPr/>
          <a:lstStyle/>
          <a:p>
            <a:r>
              <a:rPr lang="en-US" altLang="zh-CN" sz="3600" dirty="0" smtClean="0">
                <a:ea typeface="宋体" charset="-122"/>
              </a:rPr>
              <a:t>http example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276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114425"/>
            <a:ext cx="8343900" cy="4667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zh-CN" sz="2400" dirty="0" smtClean="0">
                <a:ea typeface="宋体" charset="-122"/>
              </a:rPr>
              <a:t>Suppose user enters URL </a:t>
            </a:r>
            <a:r>
              <a:rPr lang="en-US" altLang="zh-CN" sz="2000" dirty="0" smtClean="0">
                <a:latin typeface="Arial" charset="0"/>
                <a:ea typeface="宋体" charset="-122"/>
              </a:rPr>
              <a:t>www.someSchool.edu/someDepartment/home.index</a:t>
            </a:r>
            <a:endParaRPr lang="en-US" altLang="zh-CN" sz="2400" dirty="0" smtClean="0">
              <a:ea typeface="宋体" charset="-122"/>
            </a:endParaRPr>
          </a:p>
        </p:txBody>
      </p:sp>
      <p:sp>
        <p:nvSpPr>
          <p:cNvPr id="276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57225" y="2095500"/>
            <a:ext cx="3810000" cy="19050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zh-CN" sz="2000" smtClean="0">
                <a:solidFill>
                  <a:srgbClr val="FF0000"/>
                </a:solidFill>
                <a:ea typeface="宋体" charset="-122"/>
              </a:rPr>
              <a:t>1a</a:t>
            </a:r>
            <a:r>
              <a:rPr lang="en-US" altLang="zh-CN" sz="1800" smtClean="0">
                <a:solidFill>
                  <a:srgbClr val="FF0000"/>
                </a:solidFill>
                <a:ea typeface="宋体" charset="-122"/>
              </a:rPr>
              <a:t>.</a:t>
            </a:r>
            <a:r>
              <a:rPr lang="en-US" altLang="zh-CN" sz="1800" smtClean="0">
                <a:ea typeface="宋体" charset="-122"/>
              </a:rPr>
              <a:t> http client initiates TCP connection to http server (process) at </a:t>
            </a:r>
            <a:r>
              <a:rPr lang="en-US" altLang="zh-CN" sz="1800" smtClean="0">
                <a:latin typeface="Arial" charset="0"/>
                <a:ea typeface="宋体" charset="-122"/>
              </a:rPr>
              <a:t>www.someSchool.edu.</a:t>
            </a:r>
            <a:r>
              <a:rPr lang="en-US" altLang="zh-CN" sz="1800" smtClean="0">
                <a:ea typeface="宋体" charset="-122"/>
              </a:rPr>
              <a:t> Port 80 is default for http server.</a:t>
            </a:r>
            <a:endParaRPr lang="en-US" altLang="zh-CN" sz="2000" smtClean="0">
              <a:ea typeface="宋体" charset="-122"/>
            </a:endParaRPr>
          </a:p>
        </p:txBody>
      </p:sp>
      <p:sp>
        <p:nvSpPr>
          <p:cNvPr id="27657" name="Rectangle 5"/>
          <p:cNvSpPr>
            <a:spLocks noChangeArrowheads="1"/>
          </p:cNvSpPr>
          <p:nvPr/>
        </p:nvSpPr>
        <p:spPr bwMode="auto">
          <a:xfrm>
            <a:off x="704850" y="3829050"/>
            <a:ext cx="3810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zh-CN" sz="2000">
                <a:solidFill>
                  <a:srgbClr val="FF0000"/>
                </a:solidFill>
                <a:ea typeface="宋体" charset="-122"/>
              </a:rPr>
              <a:t>2.</a:t>
            </a:r>
            <a:r>
              <a:rPr lang="en-US" altLang="zh-CN" sz="2000">
                <a:ea typeface="宋体" charset="-122"/>
              </a:rPr>
              <a:t> </a:t>
            </a:r>
            <a:r>
              <a:rPr lang="en-US" altLang="zh-CN" sz="1800">
                <a:ea typeface="宋体" charset="-122"/>
              </a:rPr>
              <a:t>http client sends http </a:t>
            </a:r>
            <a:r>
              <a:rPr lang="en-US" altLang="zh-CN" sz="1800" i="1">
                <a:solidFill>
                  <a:schemeClr val="accent2"/>
                </a:solidFill>
                <a:ea typeface="宋体" charset="-122"/>
              </a:rPr>
              <a:t>request message</a:t>
            </a:r>
            <a:r>
              <a:rPr lang="en-US" altLang="zh-CN" sz="1800">
                <a:ea typeface="宋体" charset="-122"/>
              </a:rPr>
              <a:t> (containing URL) into TCP connection socket</a:t>
            </a:r>
          </a:p>
        </p:txBody>
      </p:sp>
      <p:sp>
        <p:nvSpPr>
          <p:cNvPr id="27658" name="Rectangle 6"/>
          <p:cNvSpPr>
            <a:spLocks noChangeArrowheads="1"/>
          </p:cNvSpPr>
          <p:nvPr/>
        </p:nvSpPr>
        <p:spPr bwMode="auto">
          <a:xfrm>
            <a:off x="4781550" y="2524125"/>
            <a:ext cx="3810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1b</a:t>
            </a:r>
            <a:r>
              <a:rPr lang="en-US" altLang="zh-CN" sz="2000" dirty="0">
                <a:solidFill>
                  <a:srgbClr val="FF0000"/>
                </a:solidFill>
                <a:latin typeface="+mn-lt"/>
                <a:ea typeface="宋体" charset="-122"/>
              </a:rPr>
              <a:t>.</a:t>
            </a:r>
            <a:r>
              <a:rPr lang="en-US" altLang="zh-CN" sz="2000" dirty="0">
                <a:latin typeface="+mn-lt"/>
                <a:ea typeface="宋体" charset="-122"/>
              </a:rPr>
              <a:t> </a:t>
            </a:r>
            <a:r>
              <a:rPr lang="en-US" altLang="zh-CN" sz="1800" dirty="0">
                <a:latin typeface="+mn-lt"/>
                <a:ea typeface="宋体" charset="-122"/>
              </a:rPr>
              <a:t>http server at host www.someSchool.edu waiting for TCP connection at port 80.  “accepts” connection, notifying client</a:t>
            </a:r>
            <a:endParaRPr lang="en-US" altLang="zh-CN" sz="2000" dirty="0">
              <a:latin typeface="+mn-lt"/>
              <a:ea typeface="宋体" charset="-122"/>
            </a:endParaRPr>
          </a:p>
        </p:txBody>
      </p:sp>
      <p:sp>
        <p:nvSpPr>
          <p:cNvPr id="27659" name="Rectangle 7"/>
          <p:cNvSpPr>
            <a:spLocks noChangeArrowheads="1"/>
          </p:cNvSpPr>
          <p:nvPr/>
        </p:nvSpPr>
        <p:spPr bwMode="auto">
          <a:xfrm>
            <a:off x="4724400" y="4381500"/>
            <a:ext cx="3810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zh-CN" sz="2000" dirty="0">
                <a:solidFill>
                  <a:srgbClr val="FF0000"/>
                </a:solidFill>
                <a:latin typeface="+mn-lt"/>
                <a:ea typeface="宋体" charset="-122"/>
              </a:rPr>
              <a:t>3.</a:t>
            </a:r>
            <a:r>
              <a:rPr lang="en-US" altLang="zh-CN" sz="2000" dirty="0">
                <a:latin typeface="+mn-lt"/>
                <a:ea typeface="宋体" charset="-122"/>
              </a:rPr>
              <a:t> </a:t>
            </a:r>
            <a:r>
              <a:rPr lang="en-US" altLang="zh-CN" sz="1800" dirty="0">
                <a:latin typeface="+mn-lt"/>
                <a:ea typeface="宋体" charset="-122"/>
              </a:rPr>
              <a:t>http server receives request message, forms </a:t>
            </a:r>
            <a:r>
              <a:rPr lang="en-US" altLang="zh-CN" sz="1800" i="1" dirty="0">
                <a:solidFill>
                  <a:schemeClr val="accent2"/>
                </a:solidFill>
                <a:latin typeface="+mn-lt"/>
                <a:ea typeface="宋体" charset="-122"/>
              </a:rPr>
              <a:t>response message</a:t>
            </a:r>
            <a:r>
              <a:rPr lang="en-US" altLang="zh-CN" sz="1800" dirty="0">
                <a:latin typeface="+mn-lt"/>
                <a:ea typeface="宋体" charset="-122"/>
              </a:rPr>
              <a:t> containing requested object (</a:t>
            </a:r>
            <a:r>
              <a:rPr lang="en-US" altLang="zh-CN" sz="1800" dirty="0" err="1">
                <a:latin typeface="+mn-lt"/>
                <a:ea typeface="宋体" charset="-122"/>
              </a:rPr>
              <a:t>someDepartment</a:t>
            </a:r>
            <a:r>
              <a:rPr lang="en-US" altLang="zh-CN" sz="1800" dirty="0">
                <a:latin typeface="+mn-lt"/>
                <a:ea typeface="宋体" charset="-122"/>
              </a:rPr>
              <a:t>/</a:t>
            </a:r>
            <a:r>
              <a:rPr lang="en-US" altLang="zh-CN" sz="1800" dirty="0" err="1">
                <a:latin typeface="+mn-lt"/>
                <a:ea typeface="宋体" charset="-122"/>
              </a:rPr>
              <a:t>home.index</a:t>
            </a:r>
            <a:r>
              <a:rPr lang="en-US" altLang="zh-CN" sz="1800" dirty="0">
                <a:latin typeface="+mn-lt"/>
                <a:ea typeface="宋体" charset="-122"/>
              </a:rPr>
              <a:t>), sends message into socket</a:t>
            </a:r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4048125" y="2647950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3895725" y="4591050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3933825" y="5124450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>
            <a:off x="176213" y="5942013"/>
            <a:ext cx="815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>
                <a:solidFill>
                  <a:schemeClr val="accent2"/>
                </a:solidFill>
                <a:ea typeface="宋体" charset="-122"/>
              </a:rPr>
              <a:t>time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4019550" y="3162300"/>
            <a:ext cx="1095375" cy="523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7665" name="Text Box 15"/>
          <p:cNvSpPr txBox="1">
            <a:spLocks noChangeArrowheads="1"/>
          </p:cNvSpPr>
          <p:nvPr/>
        </p:nvSpPr>
        <p:spPr bwMode="auto">
          <a:xfrm>
            <a:off x="7042150" y="1236663"/>
            <a:ext cx="18986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宋体" charset="-122"/>
              </a:rPr>
              <a:t>(contains text,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宋体" charset="-122"/>
              </a:rPr>
              <a:t>references to 10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宋体" charset="-122"/>
              </a:rPr>
              <a:t>jpeg images)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389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 animBg="1"/>
      <p:bldP spid="41993" grpId="0" animBg="1"/>
      <p:bldP spid="41994" grpId="0" animBg="1"/>
      <p:bldP spid="4199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400"/>
              <a:t>2: Application Layer</a:t>
            </a:r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1F8C366-4642-4DB8-93A2-27EA233FEA48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542925" y="257175"/>
            <a:ext cx="7772400" cy="507529"/>
          </a:xfrm>
        </p:spPr>
        <p:txBody>
          <a:bodyPr/>
          <a:lstStyle/>
          <a:p>
            <a:r>
              <a:rPr lang="en-US" altLang="zh-CN" sz="3600" smtClean="0">
                <a:ea typeface="宋体" charset="-122"/>
              </a:rPr>
              <a:t>http example (cont.)</a:t>
            </a:r>
            <a:endParaRPr lang="en-US" altLang="zh-CN" smtClean="0">
              <a:ea typeface="宋体" charset="-122"/>
            </a:endParaRPr>
          </a:p>
        </p:txBody>
      </p:sp>
      <p:sp>
        <p:nvSpPr>
          <p:cNvPr id="28677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628775"/>
            <a:ext cx="3810000" cy="15335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zh-CN" sz="2000" smtClean="0">
                <a:solidFill>
                  <a:srgbClr val="FF0000"/>
                </a:solidFill>
                <a:ea typeface="宋体" charset="-122"/>
              </a:rPr>
              <a:t>5</a:t>
            </a:r>
            <a:r>
              <a:rPr lang="en-US" altLang="zh-CN" sz="1800" smtClean="0">
                <a:solidFill>
                  <a:srgbClr val="FF0000"/>
                </a:solidFill>
                <a:ea typeface="宋体" charset="-122"/>
              </a:rPr>
              <a:t>.</a:t>
            </a:r>
            <a:r>
              <a:rPr lang="en-US" altLang="zh-CN" sz="1800" smtClean="0">
                <a:ea typeface="宋体" charset="-122"/>
              </a:rPr>
              <a:t> http client receives response message containing html file, displays html.  Parsing html file, finds 10 referenced jpeg  objects</a:t>
            </a:r>
            <a:endParaRPr lang="en-US" altLang="zh-CN" sz="2000" smtClean="0">
              <a:ea typeface="宋体" charset="-122"/>
            </a:endParaRP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714375" y="3124200"/>
            <a:ext cx="38100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zh-CN" sz="2000" dirty="0">
                <a:solidFill>
                  <a:srgbClr val="FF0000"/>
                </a:solidFill>
                <a:latin typeface="+mn-lt"/>
                <a:ea typeface="宋体" charset="-122"/>
              </a:rPr>
              <a:t>6.</a:t>
            </a:r>
            <a:r>
              <a:rPr lang="en-US" altLang="zh-CN" sz="2000" dirty="0">
                <a:latin typeface="+mn-lt"/>
                <a:ea typeface="宋体" charset="-122"/>
              </a:rPr>
              <a:t> </a:t>
            </a:r>
            <a:r>
              <a:rPr lang="en-US" altLang="zh-CN" sz="1800" dirty="0">
                <a:latin typeface="+mn-lt"/>
                <a:ea typeface="宋体" charset="-122"/>
              </a:rPr>
              <a:t>Steps 1-5 repeated for each of 10 jpeg objects</a:t>
            </a: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4724400" y="1123950"/>
            <a:ext cx="38100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zh-CN" sz="2000" dirty="0">
                <a:solidFill>
                  <a:srgbClr val="FF0000"/>
                </a:solidFill>
                <a:ea typeface="宋体" charset="-122"/>
              </a:rPr>
              <a:t>4</a:t>
            </a:r>
            <a:r>
              <a:rPr lang="en-US" altLang="zh-CN" sz="2000" dirty="0">
                <a:solidFill>
                  <a:srgbClr val="FF0000"/>
                </a:solidFill>
                <a:latin typeface="+mn-lt"/>
                <a:ea typeface="宋体" charset="-122"/>
              </a:rPr>
              <a:t>.</a:t>
            </a:r>
            <a:r>
              <a:rPr lang="en-US" altLang="zh-CN" sz="2000" dirty="0">
                <a:latin typeface="+mn-lt"/>
                <a:ea typeface="宋体" charset="-122"/>
              </a:rPr>
              <a:t> </a:t>
            </a:r>
            <a:r>
              <a:rPr lang="en-US" altLang="zh-CN" sz="1800" dirty="0">
                <a:latin typeface="+mn-lt"/>
                <a:ea typeface="宋体" charset="-122"/>
              </a:rPr>
              <a:t>http server closes TCP connection. </a:t>
            </a:r>
            <a:endParaRPr lang="en-US" altLang="zh-CN" sz="2000" dirty="0">
              <a:latin typeface="+mn-lt"/>
              <a:ea typeface="宋体" charset="-122"/>
            </a:endParaRPr>
          </a:p>
        </p:txBody>
      </p:sp>
      <p:sp>
        <p:nvSpPr>
          <p:cNvPr id="28680" name="Line 2"/>
          <p:cNvSpPr>
            <a:spLocks noChangeShapeType="1"/>
          </p:cNvSpPr>
          <p:nvPr/>
        </p:nvSpPr>
        <p:spPr bwMode="auto">
          <a:xfrm>
            <a:off x="542925" y="1162050"/>
            <a:ext cx="0" cy="25717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8681" name="Rectangle 3"/>
          <p:cNvSpPr>
            <a:spLocks noChangeArrowheads="1"/>
          </p:cNvSpPr>
          <p:nvPr/>
        </p:nvSpPr>
        <p:spPr bwMode="auto">
          <a:xfrm>
            <a:off x="304800" y="3162300"/>
            <a:ext cx="342900" cy="295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sv-SE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28682" name="Text Box 13"/>
          <p:cNvSpPr txBox="1">
            <a:spLocks noChangeArrowheads="1"/>
          </p:cNvSpPr>
          <p:nvPr/>
        </p:nvSpPr>
        <p:spPr bwMode="auto">
          <a:xfrm>
            <a:off x="0" y="3484563"/>
            <a:ext cx="815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>
                <a:solidFill>
                  <a:schemeClr val="accent2"/>
                </a:solidFill>
                <a:ea typeface="宋体" charset="-122"/>
              </a:rPr>
              <a:t>time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134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400"/>
              <a:t>2: Application Layer</a:t>
            </a:r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296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2181936-10C3-46EC-93A5-B991673A5DB3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0"/>
            <a:ext cx="7772400" cy="838200"/>
          </a:xfrm>
        </p:spPr>
        <p:txBody>
          <a:bodyPr/>
          <a:lstStyle/>
          <a:p>
            <a:r>
              <a:rPr lang="en-US" altLang="zh-CN" sz="2800" smtClean="0">
                <a:ea typeface="宋体" charset="-122"/>
              </a:rPr>
              <a:t>Non-persistent and persistent connections</a:t>
            </a:r>
            <a:endParaRPr lang="en-US" altLang="zh-CN" smtClean="0">
              <a:ea typeface="宋体" charset="-122"/>
            </a:endParaRP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981075"/>
            <a:ext cx="3810000" cy="2951981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Non-persistent</a:t>
            </a:r>
            <a:endParaRPr lang="en-US" altLang="zh-CN" sz="2000" dirty="0" smtClean="0">
              <a:ea typeface="宋体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 HTTP/1.0</a:t>
            </a:r>
          </a:p>
          <a:p>
            <a:pPr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server parses request, responds, and closes TCP connection</a:t>
            </a:r>
          </a:p>
          <a:p>
            <a:pPr>
              <a:lnSpc>
                <a:spcPct val="90000"/>
              </a:lnSpc>
            </a:pP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new TCP connection for each object </a:t>
            </a:r>
            <a:r>
              <a:rPr lang="en-US" altLang="zh-CN" sz="2000" dirty="0" smtClean="0">
                <a:ea typeface="宋体" charset="-122"/>
              </a:rPr>
              <a:t>=&gt; extra overhead per object</a:t>
            </a:r>
          </a:p>
        </p:txBody>
      </p:sp>
      <p:sp>
        <p:nvSpPr>
          <p:cNvPr id="2970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29125" y="971550"/>
            <a:ext cx="3810000" cy="353757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Persistent</a:t>
            </a:r>
          </a:p>
          <a:p>
            <a:pPr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default for HTTP/1.1</a:t>
            </a:r>
          </a:p>
          <a:p>
            <a:pPr>
              <a:lnSpc>
                <a:spcPct val="90000"/>
              </a:lnSpc>
            </a:pP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on same TCP connection:</a:t>
            </a:r>
            <a:r>
              <a:rPr lang="en-US" altLang="zh-CN" sz="2000" dirty="0" smtClean="0">
                <a:ea typeface="宋体" charset="-122"/>
              </a:rPr>
              <a:t> </a:t>
            </a:r>
            <a:r>
              <a:rPr lang="en-US" altLang="zh-CN" sz="2000" dirty="0" smtClean="0">
                <a:ea typeface="宋体" charset="-122"/>
              </a:rPr>
              <a:t>server </a:t>
            </a:r>
            <a:r>
              <a:rPr lang="en-US" altLang="zh-CN" sz="2000" dirty="0" smtClean="0">
                <a:ea typeface="宋体" charset="-122"/>
              </a:rPr>
              <a:t>parses request, responds, parses new request,..</a:t>
            </a:r>
          </a:p>
          <a:p>
            <a:pPr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Client sends requests for all referenced objects as soon as it receives base HTML; </a:t>
            </a:r>
          </a:p>
          <a:p>
            <a:pPr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Less overhead per object </a:t>
            </a:r>
          </a:p>
          <a:p>
            <a:pPr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Objects are fetched sequentially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altLang="zh-CN" sz="2000" dirty="0" smtClean="0">
              <a:ea typeface="宋体" charset="-122"/>
            </a:endParaRP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zh-CN" sz="2400" dirty="0" smtClean="0">
                <a:solidFill>
                  <a:schemeClr val="accent2"/>
                </a:solidFill>
                <a:ea typeface="宋体" charset="-122"/>
              </a:rPr>
              <a:t>But can also pipeline </a:t>
            </a:r>
            <a:r>
              <a:rPr lang="en-US" altLang="zh-CN" sz="2400" dirty="0" smtClean="0">
                <a:solidFill>
                  <a:schemeClr val="accent2"/>
                </a:solidFill>
                <a:ea typeface="宋体" charset="-122"/>
              </a:rPr>
              <a:t>requests, to parallelize </a:t>
            </a:r>
            <a:r>
              <a:rPr lang="en-US" altLang="zh-CN" sz="2400" dirty="0" smtClean="0">
                <a:solidFill>
                  <a:schemeClr val="accent2"/>
                </a:solidFill>
                <a:ea typeface="宋体" charset="-122"/>
              </a:rPr>
              <a:t>(resembles non-persistent </a:t>
            </a:r>
            <a:r>
              <a:rPr lang="en-US" altLang="zh-CN" sz="2400" dirty="0" err="1" smtClean="0">
                <a:solidFill>
                  <a:schemeClr val="accent2"/>
                </a:solidFill>
                <a:ea typeface="宋体" charset="-122"/>
              </a:rPr>
              <a:t>optimised</a:t>
            </a:r>
            <a:r>
              <a:rPr lang="en-US" altLang="zh-CN" sz="2400" dirty="0" smtClean="0">
                <a:solidFill>
                  <a:schemeClr val="accent2"/>
                </a:solidFill>
                <a:ea typeface="宋体" charset="-122"/>
              </a:rPr>
              <a:t> </a:t>
            </a:r>
            <a:r>
              <a:rPr lang="en-US" altLang="zh-CN" sz="2400" dirty="0" err="1" smtClean="0">
                <a:solidFill>
                  <a:schemeClr val="accent2"/>
                </a:solidFill>
                <a:ea typeface="宋体" charset="-122"/>
              </a:rPr>
              <a:t>behaviour</a:t>
            </a:r>
            <a:r>
              <a:rPr lang="en-US" altLang="zh-CN" sz="2400" dirty="0" smtClean="0">
                <a:solidFill>
                  <a:schemeClr val="accent2"/>
                </a:solidFill>
                <a:ea typeface="宋体" charset="-122"/>
              </a:rPr>
              <a:t>)</a:t>
            </a:r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396875" y="4725144"/>
            <a:ext cx="348050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dirty="0">
                <a:solidFill>
                  <a:srgbClr val="FF0000"/>
                </a:solidFill>
                <a:latin typeface="+mn-lt"/>
                <a:ea typeface="宋体" charset="-122"/>
              </a:rPr>
              <a:t>But most 1.0 browsers use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dirty="0">
                <a:solidFill>
                  <a:srgbClr val="FF0000"/>
                </a:solidFill>
                <a:latin typeface="+mn-lt"/>
                <a:ea typeface="宋体" charset="-122"/>
              </a:rPr>
              <a:t>parallel TCP connections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.</a:t>
            </a:r>
            <a:endParaRPr lang="en-US" altLang="zh-CN" sz="2400" dirty="0">
              <a:latin typeface="Times New Roman" pitchFamily="18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82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7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7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7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uiExpand="1" build="p" animBg="1"/>
      <p:bldP spid="2970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400"/>
              <a:t>2: Application Layer</a:t>
            </a:r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8E6E26A8-998A-46C5-A5D7-041A6FD72F0E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ea typeface="宋体" charset="-122"/>
              </a:rPr>
              <a:t>http request message: general format</a:t>
            </a:r>
            <a:endParaRPr lang="en-US" altLang="zh-CN" smtClean="0">
              <a:ea typeface="宋体" charset="-122"/>
            </a:endParaRPr>
          </a:p>
        </p:txBody>
      </p:sp>
      <p:pic>
        <p:nvPicPr>
          <p:cNvPr id="31749" name="Picture 3" descr="HTTPrequ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75" y="1649413"/>
            <a:ext cx="751205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7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>
                <a:latin typeface="Tahoma" pitchFamily="34" charset="0"/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30723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F84FDF2-C505-4BD5-8BD9-36741BF3A3B3}" type="slidenum">
              <a:rPr lang="en-US" altLang="zh-CN" sz="1200">
                <a:latin typeface="Tahoma" pitchFamily="34" charset="0"/>
                <a:ea typeface="ＭＳ Ｐゴシック" pitchFamily="34" charset="-128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zh-CN" sz="120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5425"/>
            <a:ext cx="7772400" cy="467271"/>
          </a:xfrm>
        </p:spPr>
        <p:txBody>
          <a:bodyPr/>
          <a:lstStyle/>
          <a:p>
            <a:r>
              <a:rPr lang="en-US" altLang="zh-CN" dirty="0" smtClean="0">
                <a:ea typeface="ＭＳ Ｐゴシック" pitchFamily="34" charset="-128"/>
              </a:rPr>
              <a:t>HTTP request message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3503"/>
            <a:ext cx="8229600" cy="1440160"/>
          </a:xfrm>
        </p:spPr>
        <p:txBody>
          <a:bodyPr/>
          <a:lstStyle/>
          <a:p>
            <a:r>
              <a:rPr lang="en-US" altLang="zh-CN" sz="2400" dirty="0" smtClean="0">
                <a:ea typeface="ＭＳ Ｐゴシック" pitchFamily="34" charset="-128"/>
              </a:rPr>
              <a:t>two types of HTTP messages: </a:t>
            </a:r>
            <a:r>
              <a:rPr lang="en-US" altLang="zh-CN" sz="2400" i="1" dirty="0" smtClean="0">
                <a:solidFill>
                  <a:srgbClr val="CC0000"/>
                </a:solidFill>
                <a:ea typeface="ＭＳ Ｐゴシック" pitchFamily="34" charset="-128"/>
              </a:rPr>
              <a:t>request</a:t>
            </a:r>
            <a:r>
              <a:rPr lang="en-US" altLang="zh-CN" sz="2400" dirty="0" smtClean="0">
                <a:solidFill>
                  <a:srgbClr val="CC0000"/>
                </a:solidFill>
                <a:ea typeface="ＭＳ Ｐゴシック" pitchFamily="34" charset="-128"/>
              </a:rPr>
              <a:t>, </a:t>
            </a:r>
            <a:r>
              <a:rPr lang="en-US" altLang="zh-CN" sz="2400" i="1" dirty="0" smtClean="0">
                <a:solidFill>
                  <a:srgbClr val="CC0000"/>
                </a:solidFill>
                <a:ea typeface="ＭＳ Ｐゴシック" pitchFamily="34" charset="-128"/>
              </a:rPr>
              <a:t>response</a:t>
            </a:r>
          </a:p>
          <a:p>
            <a:r>
              <a:rPr lang="en-US" altLang="zh-CN" sz="2400" dirty="0" smtClean="0">
                <a:solidFill>
                  <a:srgbClr val="CC0000"/>
                </a:solidFill>
                <a:ea typeface="ＭＳ Ｐゴシック" pitchFamily="34" charset="-128"/>
              </a:rPr>
              <a:t>HTTP request message:</a:t>
            </a:r>
          </a:p>
          <a:p>
            <a:pPr lvl="1"/>
            <a:r>
              <a:rPr lang="en-US" altLang="zh-CN" sz="2000" dirty="0" smtClean="0">
                <a:ea typeface="ＭＳ Ｐゴシック" pitchFamily="34" charset="-128"/>
              </a:rPr>
              <a:t>ASCII (human-readable format)</a:t>
            </a:r>
            <a:endParaRPr lang="en-US" altLang="zh-CN" dirty="0" smtClean="0">
              <a:solidFill>
                <a:schemeClr val="accent2"/>
              </a:solidFill>
              <a:ea typeface="ＭＳ Ｐゴシック" pitchFamily="34" charset="-128"/>
            </a:endParaRP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222250" y="3036888"/>
            <a:ext cx="2286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000099"/>
                </a:solidFill>
                <a:latin typeface="Arial" charset="0"/>
                <a:ea typeface="ＭＳ Ｐゴシック" pitchFamily="34" charset="-128"/>
              </a:rPr>
              <a:t>request line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000099"/>
                </a:solidFill>
                <a:latin typeface="Arial" charset="0"/>
                <a:ea typeface="ＭＳ Ｐゴシック" pitchFamily="34" charset="-128"/>
              </a:rPr>
              <a:t>(GET, POST,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000099"/>
                </a:solidFill>
                <a:latin typeface="Arial" charset="0"/>
                <a:ea typeface="ＭＳ Ｐゴシック" pitchFamily="34" charset="-128"/>
              </a:rPr>
              <a:t>HEAD commands</a:t>
            </a:r>
            <a:r>
              <a:rPr lang="en-US" altLang="zh-CN" sz="2000">
                <a:solidFill>
                  <a:srgbClr val="000099"/>
                </a:solidFill>
                <a:latin typeface="Gill Sans MT" pitchFamily="34" charset="0"/>
                <a:ea typeface="ＭＳ Ｐゴシック" pitchFamily="34" charset="-128"/>
              </a:rPr>
              <a:t>)</a:t>
            </a:r>
            <a:endParaRPr lang="en-US" altLang="zh-CN" sz="2400">
              <a:solidFill>
                <a:srgbClr val="000099"/>
              </a:solidFill>
              <a:latin typeface="Gill Sans MT" pitchFamily="34" charset="0"/>
              <a:ea typeface="ＭＳ Ｐゴシック" pitchFamily="34" charset="-128"/>
            </a:endParaRPr>
          </a:p>
        </p:txBody>
      </p:sp>
      <p:sp>
        <p:nvSpPr>
          <p:cNvPr id="30727" name="Line 6"/>
          <p:cNvSpPr>
            <a:spLocks noChangeShapeType="1"/>
          </p:cNvSpPr>
          <p:nvPr/>
        </p:nvSpPr>
        <p:spPr bwMode="auto">
          <a:xfrm>
            <a:off x="1925638" y="3368675"/>
            <a:ext cx="868362" cy="1460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0728" name="Freeform 7"/>
          <p:cNvSpPr>
            <a:spLocks/>
          </p:cNvSpPr>
          <p:nvPr/>
        </p:nvSpPr>
        <p:spPr bwMode="auto">
          <a:xfrm>
            <a:off x="2776538" y="3705225"/>
            <a:ext cx="149225" cy="1957388"/>
          </a:xfrm>
          <a:custGeom>
            <a:avLst/>
            <a:gdLst>
              <a:gd name="T0" fmla="*/ 2147483647 w 150"/>
              <a:gd name="T1" fmla="*/ 2147483647 h 924"/>
              <a:gd name="T2" fmla="*/ 0 w 150"/>
              <a:gd name="T3" fmla="*/ 0 h 924"/>
              <a:gd name="T4" fmla="*/ 0 w 150"/>
              <a:gd name="T5" fmla="*/ 2147483647 h 924"/>
              <a:gd name="T6" fmla="*/ 2147483647 w 150"/>
              <a:gd name="T7" fmla="*/ 2147483647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924"/>
              <a:gd name="T14" fmla="*/ 150 w 150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924">
                <a:moveTo>
                  <a:pt x="122" y="6"/>
                </a:moveTo>
                <a:lnTo>
                  <a:pt x="0" y="0"/>
                </a:lnTo>
                <a:lnTo>
                  <a:pt x="0" y="924"/>
                </a:lnTo>
                <a:lnTo>
                  <a:pt x="150" y="918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0729" name="Text Box 8"/>
          <p:cNvSpPr txBox="1">
            <a:spLocks noChangeArrowheads="1"/>
          </p:cNvSpPr>
          <p:nvPr/>
        </p:nvSpPr>
        <p:spPr bwMode="auto">
          <a:xfrm>
            <a:off x="1739900" y="4222750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000099"/>
                </a:solidFill>
                <a:latin typeface="Arial" charset="0"/>
                <a:ea typeface="ＭＳ Ｐゴシック" pitchFamily="34" charset="-128"/>
              </a:rPr>
              <a:t>header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000099"/>
                </a:solidFill>
                <a:latin typeface="Arial" charset="0"/>
                <a:ea typeface="ＭＳ Ｐゴシック" pitchFamily="34" charset="-128"/>
              </a:rPr>
              <a:t> lines</a:t>
            </a:r>
            <a:endParaRPr lang="en-US" altLang="zh-CN" sz="2400">
              <a:solidFill>
                <a:srgbClr val="000099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2309813" y="5789613"/>
            <a:ext cx="51117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188913" y="5121275"/>
            <a:ext cx="2343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000099"/>
                </a:solidFill>
                <a:latin typeface="Arial" charset="0"/>
                <a:ea typeface="ＭＳ Ｐゴシック" pitchFamily="34" charset="-128"/>
              </a:rPr>
              <a:t>carriage return,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000099"/>
                </a:solidFill>
                <a:latin typeface="Arial" charset="0"/>
                <a:ea typeface="ＭＳ Ｐゴシック" pitchFamily="34" charset="-128"/>
              </a:rPr>
              <a:t>line feed at start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000099"/>
                </a:solidFill>
                <a:latin typeface="Arial" charset="0"/>
                <a:ea typeface="ＭＳ Ｐゴシック" pitchFamily="34" charset="-128"/>
              </a:rPr>
              <a:t>of line indicates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000099"/>
                </a:solidFill>
                <a:latin typeface="Arial" charset="0"/>
                <a:ea typeface="ＭＳ Ｐゴシック" pitchFamily="34" charset="-128"/>
              </a:rPr>
              <a:t>end of header lines</a:t>
            </a:r>
            <a:endParaRPr lang="en-US" altLang="zh-CN" sz="2400">
              <a:solidFill>
                <a:srgbClr val="000099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0732" name="Text Box 16"/>
          <p:cNvSpPr txBox="1">
            <a:spLocks noChangeArrowheads="1"/>
          </p:cNvSpPr>
          <p:nvPr/>
        </p:nvSpPr>
        <p:spPr bwMode="auto">
          <a:xfrm>
            <a:off x="2809875" y="3403600"/>
            <a:ext cx="6054725" cy="256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ＭＳ Ｐゴシック" pitchFamily="34" charset="-128"/>
              </a:rPr>
              <a:t>GET /index.html HTTP/1.1\r\n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ＭＳ Ｐゴシック" pitchFamily="34" charset="-128"/>
              </a:rPr>
              <a:t>Host: www-net.cs.umass.edu\r\n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ＭＳ Ｐゴシック" pitchFamily="34" charset="-128"/>
              </a:rPr>
              <a:t>User-Agent: Firefox/3.6.10\r\n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ＭＳ Ｐゴシック" pitchFamily="34" charset="-128"/>
              </a:rPr>
              <a:t>Accept: text/html,application/xhtml+xml\r\n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ＭＳ Ｐゴシック" pitchFamily="34" charset="-128"/>
              </a:rPr>
              <a:t>Accept-Language: en-us,en;q=0.5\r\n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ＭＳ Ｐゴシック" pitchFamily="34" charset="-128"/>
              </a:rPr>
              <a:t>Accept-Encoding: gzip,deflate\r\n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ＭＳ Ｐゴシック" pitchFamily="34" charset="-128"/>
              </a:rPr>
              <a:t>Accept-Charset: ISO-8859-1,utf-8;q=0.7\r\n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ＭＳ Ｐゴシック" pitchFamily="34" charset="-128"/>
              </a:rPr>
              <a:t>Keep-Alive: 115\r\n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ＭＳ Ｐゴシック" pitchFamily="34" charset="-128"/>
              </a:rPr>
              <a:t>Connection: keep-alive\r\n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ＭＳ Ｐゴシック" pitchFamily="34" charset="-128"/>
              </a:rPr>
              <a:t>\r\n</a:t>
            </a:r>
          </a:p>
        </p:txBody>
      </p:sp>
      <p:sp>
        <p:nvSpPr>
          <p:cNvPr id="30733" name="Line 17"/>
          <p:cNvSpPr>
            <a:spLocks noChangeShapeType="1"/>
          </p:cNvSpPr>
          <p:nvPr/>
        </p:nvSpPr>
        <p:spPr bwMode="auto">
          <a:xfrm flipH="1">
            <a:off x="6334125" y="2921000"/>
            <a:ext cx="166688" cy="51435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0734" name="Text Box 18"/>
          <p:cNvSpPr txBox="1">
            <a:spLocks noChangeArrowheads="1"/>
          </p:cNvSpPr>
          <p:nvPr/>
        </p:nvSpPr>
        <p:spPr bwMode="auto">
          <a:xfrm>
            <a:off x="6384925" y="2633663"/>
            <a:ext cx="2411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carriage return character</a:t>
            </a:r>
          </a:p>
        </p:txBody>
      </p:sp>
      <p:sp>
        <p:nvSpPr>
          <p:cNvPr id="30735" name="Text Box 19"/>
          <p:cNvSpPr txBox="1">
            <a:spLocks noChangeArrowheads="1"/>
          </p:cNvSpPr>
          <p:nvPr/>
        </p:nvSpPr>
        <p:spPr bwMode="auto">
          <a:xfrm>
            <a:off x="6537325" y="2930525"/>
            <a:ext cx="1866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line-feed character</a:t>
            </a:r>
          </a:p>
        </p:txBody>
      </p:sp>
      <p:sp>
        <p:nvSpPr>
          <p:cNvPr id="30736" name="Line 20"/>
          <p:cNvSpPr>
            <a:spLocks noChangeShapeType="1"/>
          </p:cNvSpPr>
          <p:nvPr/>
        </p:nvSpPr>
        <p:spPr bwMode="auto">
          <a:xfrm flipH="1">
            <a:off x="6615113" y="3230563"/>
            <a:ext cx="80962" cy="252412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056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400"/>
              <a:t>2: Application Layer</a:t>
            </a:r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153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E16CF80-CE10-43FD-90BF-A253106B3BA0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Chapter 2: Application Layer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581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altLang="zh-CN" sz="2400" u="sng" dirty="0" smtClean="0">
                <a:solidFill>
                  <a:srgbClr val="FF0000"/>
                </a:solidFill>
                <a:ea typeface="宋体" charset="-122"/>
              </a:rPr>
              <a:t>Chapter goals:</a:t>
            </a:r>
            <a:r>
              <a:rPr lang="en-US" altLang="zh-CN" sz="2400" dirty="0" smtClean="0">
                <a:ea typeface="宋体" charset="-122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zh-CN" sz="2000" dirty="0" smtClean="0">
                <a:ea typeface="宋体" charset="-122"/>
              </a:rPr>
              <a:t>conceptual + implementation aspects of network application protocols</a:t>
            </a:r>
          </a:p>
          <a:p>
            <a:pPr lvl="1">
              <a:lnSpc>
                <a:spcPct val="80000"/>
              </a:lnSpc>
            </a:pPr>
            <a:r>
              <a:rPr lang="en-US" altLang="zh-CN" sz="2000" dirty="0" smtClean="0">
                <a:ea typeface="宋体" charset="-122"/>
              </a:rPr>
              <a:t>client server, p2p paradigms  (</a:t>
            </a:r>
            <a:r>
              <a:rPr lang="en-US" altLang="zh-CN" sz="2000" i="1" dirty="0" smtClean="0">
                <a:ea typeface="宋体" charset="-122"/>
              </a:rPr>
              <a:t>we will study the latter </a:t>
            </a:r>
            <a:r>
              <a:rPr lang="en-US" altLang="zh-CN" sz="2000" i="1" dirty="0" err="1" smtClean="0">
                <a:ea typeface="宋体" charset="-122"/>
              </a:rPr>
              <a:t>seperately</a:t>
            </a:r>
            <a:r>
              <a:rPr lang="en-US" altLang="zh-CN" sz="2000" dirty="0" smtClean="0">
                <a:ea typeface="宋体" charset="-122"/>
              </a:rPr>
              <a:t>) </a:t>
            </a:r>
          </a:p>
          <a:p>
            <a:pPr lvl="1">
              <a:lnSpc>
                <a:spcPct val="80000"/>
              </a:lnSpc>
            </a:pPr>
            <a:r>
              <a:rPr lang="en-US" altLang="zh-CN" sz="2000" dirty="0" smtClean="0">
                <a:ea typeface="宋体" charset="-122"/>
              </a:rPr>
              <a:t>service models</a:t>
            </a:r>
          </a:p>
          <a:p>
            <a:pPr>
              <a:lnSpc>
                <a:spcPct val="80000"/>
              </a:lnSpc>
            </a:pPr>
            <a:r>
              <a:rPr lang="en-US" altLang="zh-CN" sz="2000" dirty="0" smtClean="0">
                <a:ea typeface="宋体" charset="-122"/>
              </a:rPr>
              <a:t>learn about protocols by examining </a:t>
            </a:r>
            <a:r>
              <a:rPr lang="en-US" altLang="zh-CN" sz="2000" dirty="0" smtClean="0">
                <a:ea typeface="宋体" charset="-122"/>
              </a:rPr>
              <a:t>basic</a:t>
            </a:r>
            <a:r>
              <a:rPr lang="en-US" altLang="zh-CN" sz="2000" dirty="0" smtClean="0">
                <a:ea typeface="宋体" charset="-122"/>
              </a:rPr>
              <a:t> </a:t>
            </a:r>
            <a:r>
              <a:rPr lang="en-US" altLang="zh-CN" sz="2000" dirty="0" smtClean="0">
                <a:ea typeface="宋体" charset="-122"/>
              </a:rPr>
              <a:t>application-level protocols (more will come later, when studying real-time traffic aspects)</a:t>
            </a:r>
            <a:endParaRPr lang="en-US" altLang="zh-CN" dirty="0" smtClean="0">
              <a:ea typeface="宋体" charset="-122"/>
            </a:endParaRPr>
          </a:p>
          <a:p>
            <a:pPr>
              <a:lnSpc>
                <a:spcPct val="80000"/>
              </a:lnSpc>
            </a:pPr>
            <a:endParaRPr lang="en-US" altLang="zh-CN" sz="2400" dirty="0" smtClean="0">
              <a:ea typeface="宋体" charset="-122"/>
            </a:endParaRPr>
          </a:p>
        </p:txBody>
      </p:sp>
      <p:sp>
        <p:nvSpPr>
          <p:cNvPr id="1536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371600"/>
            <a:ext cx="3667125" cy="4648200"/>
          </a:xfrm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endParaRPr lang="en-US" altLang="zh-CN" sz="2000" smtClean="0">
              <a:ea typeface="宋体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000" smtClean="0">
                <a:ea typeface="宋体" charset="-122"/>
              </a:rPr>
              <a:t>specific protocols: </a:t>
            </a:r>
          </a:p>
          <a:p>
            <a:pPr lvl="1">
              <a:lnSpc>
                <a:spcPct val="80000"/>
              </a:lnSpc>
            </a:pPr>
            <a:r>
              <a:rPr lang="en-US" altLang="zh-CN" sz="1800" smtClean="0">
                <a:ea typeface="宋体" charset="-122"/>
              </a:rPr>
              <a:t>http, (ftp), smtp, pop, dns, p2p file sharing</a:t>
            </a:r>
          </a:p>
          <a:p>
            <a:pPr>
              <a:lnSpc>
                <a:spcPct val="80000"/>
              </a:lnSpc>
            </a:pPr>
            <a:r>
              <a:rPr lang="en-US" altLang="zh-CN" sz="2000" smtClean="0">
                <a:ea typeface="宋体" charset="-122"/>
              </a:rPr>
              <a:t>programming network applications</a:t>
            </a:r>
          </a:p>
          <a:p>
            <a:pPr lvl="1">
              <a:lnSpc>
                <a:spcPct val="80000"/>
              </a:lnSpc>
            </a:pPr>
            <a:r>
              <a:rPr lang="en-US" altLang="zh-CN" sz="1800" smtClean="0">
                <a:ea typeface="宋体" charset="-122"/>
              </a:rPr>
              <a:t>socket programming</a:t>
            </a:r>
          </a:p>
        </p:txBody>
      </p:sp>
    </p:spTree>
    <p:extLst>
      <p:ext uri="{BB962C8B-B14F-4D97-AF65-F5344CB8AC3E}">
        <p14:creationId xmlns:p14="http://schemas.microsoft.com/office/powerpoint/2010/main" val="215300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>
                <a:latin typeface="Tahoma" pitchFamily="34" charset="0"/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32771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8BF88F97-05B8-49AC-81B3-AD676BC4A360}" type="slidenum">
              <a:rPr lang="en-US" altLang="zh-CN" sz="1200">
                <a:latin typeface="Tahoma" pitchFamily="34" charset="0"/>
                <a:ea typeface="ＭＳ Ｐゴシック" pitchFamily="34" charset="-128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zh-CN" sz="120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2832100" y="214313"/>
            <a:ext cx="3479800" cy="694407"/>
          </a:xfrm>
        </p:spPr>
        <p:txBody>
          <a:bodyPr/>
          <a:lstStyle/>
          <a:p>
            <a:r>
              <a:rPr lang="en-US" altLang="zh-CN" dirty="0" smtClean="0">
                <a:ea typeface="ＭＳ Ｐゴシック" pitchFamily="34" charset="-128"/>
              </a:rPr>
              <a:t>Method types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mtClean="0">
                <a:solidFill>
                  <a:srgbClr val="CC0000"/>
                </a:solidFill>
                <a:ea typeface="ＭＳ Ｐゴシック" pitchFamily="34" charset="-128"/>
              </a:rPr>
              <a:t>HTTP/1.0:</a:t>
            </a:r>
          </a:p>
          <a:p>
            <a:r>
              <a:rPr lang="en-US" altLang="zh-CN" sz="2400" smtClean="0">
                <a:ea typeface="ＭＳ Ｐゴシック" pitchFamily="34" charset="-128"/>
              </a:rPr>
              <a:t>GET</a:t>
            </a:r>
          </a:p>
          <a:p>
            <a:r>
              <a:rPr lang="en-US" altLang="zh-CN" sz="2400" smtClean="0">
                <a:ea typeface="ＭＳ Ｐゴシック" pitchFamily="34" charset="-128"/>
              </a:rPr>
              <a:t>POST</a:t>
            </a:r>
          </a:p>
          <a:p>
            <a:r>
              <a:rPr lang="en-US" altLang="zh-CN" sz="2400" smtClean="0">
                <a:ea typeface="ＭＳ Ｐゴシック" pitchFamily="34" charset="-128"/>
              </a:rPr>
              <a:t>HEAD</a:t>
            </a:r>
          </a:p>
          <a:p>
            <a:pPr lvl="1"/>
            <a:r>
              <a:rPr lang="en-US" altLang="zh-CN" smtClean="0">
                <a:ea typeface="ＭＳ Ｐゴシック" pitchFamily="34" charset="-128"/>
              </a:rPr>
              <a:t>asks server to leave requested object out of response</a:t>
            </a: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mtClean="0">
                <a:solidFill>
                  <a:srgbClr val="CC0000"/>
                </a:solidFill>
                <a:ea typeface="ＭＳ Ｐゴシック" pitchFamily="34" charset="-128"/>
              </a:rPr>
              <a:t>HTTP/1.1:</a:t>
            </a:r>
          </a:p>
          <a:p>
            <a:r>
              <a:rPr lang="en-US" altLang="zh-CN" sz="2400" smtClean="0">
                <a:ea typeface="ＭＳ Ｐゴシック" pitchFamily="34" charset="-128"/>
              </a:rPr>
              <a:t>GET, POST, HEAD</a:t>
            </a:r>
          </a:p>
          <a:p>
            <a:r>
              <a:rPr lang="en-US" altLang="zh-CN" sz="2400" smtClean="0">
                <a:ea typeface="ＭＳ Ｐゴシック" pitchFamily="34" charset="-128"/>
              </a:rPr>
              <a:t>PUT</a:t>
            </a:r>
          </a:p>
          <a:p>
            <a:pPr lvl="1"/>
            <a:r>
              <a:rPr lang="en-US" altLang="zh-CN" smtClean="0">
                <a:ea typeface="ＭＳ Ｐゴシック" pitchFamily="34" charset="-128"/>
              </a:rPr>
              <a:t>uploads file in entity body to path specified in URL field</a:t>
            </a:r>
          </a:p>
          <a:p>
            <a:r>
              <a:rPr lang="en-US" altLang="zh-CN" sz="2400" smtClean="0">
                <a:ea typeface="ＭＳ Ｐゴシック" pitchFamily="34" charset="-128"/>
              </a:rPr>
              <a:t>DELETE</a:t>
            </a:r>
          </a:p>
          <a:p>
            <a:pPr lvl="1"/>
            <a:r>
              <a:rPr lang="en-US" altLang="zh-CN" smtClean="0">
                <a:ea typeface="ＭＳ Ｐゴシック" pitchFamily="34" charset="-128"/>
              </a:rPr>
              <a:t>deletes file specified in the URL field</a:t>
            </a:r>
          </a:p>
        </p:txBody>
      </p:sp>
    </p:spTree>
    <p:extLst>
      <p:ext uri="{BB962C8B-B14F-4D97-AF65-F5344CB8AC3E}">
        <p14:creationId xmlns:p14="http://schemas.microsoft.com/office/powerpoint/2010/main" val="376478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7F84B12-CFB4-42E7-B0E3-5EE895AA47C1}" type="slidenum">
              <a:rPr lang="en-US" altLang="zh-CN" sz="1200">
                <a:latin typeface="Tahoma" pitchFamily="34" charset="0"/>
                <a:ea typeface="ＭＳ Ｐゴシック" pitchFamily="34" charset="-128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zh-CN" sz="120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8750"/>
            <a:ext cx="7772400" cy="736600"/>
          </a:xfrm>
        </p:spPr>
        <p:txBody>
          <a:bodyPr/>
          <a:lstStyle/>
          <a:p>
            <a:r>
              <a:rPr lang="en-US" altLang="zh-CN" dirty="0" smtClean="0">
                <a:ea typeface="ＭＳ Ｐゴシック" pitchFamily="34" charset="-128"/>
              </a:rPr>
              <a:t>HTTP response message</a:t>
            </a: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39700" y="1397000"/>
            <a:ext cx="17907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status line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(protocol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status code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status phrase)</a:t>
            </a:r>
            <a:endParaRPr lang="en-US" altLang="zh-CN" sz="2400">
              <a:solidFill>
                <a:srgbClr val="CC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3799" name="Line 6"/>
          <p:cNvSpPr>
            <a:spLocks noChangeShapeType="1"/>
          </p:cNvSpPr>
          <p:nvPr/>
        </p:nvSpPr>
        <p:spPr bwMode="auto">
          <a:xfrm>
            <a:off x="1358900" y="1914525"/>
            <a:ext cx="923925" cy="2571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3800" name="Freeform 7"/>
          <p:cNvSpPr>
            <a:spLocks/>
          </p:cNvSpPr>
          <p:nvPr/>
        </p:nvSpPr>
        <p:spPr bwMode="auto">
          <a:xfrm>
            <a:off x="2057400" y="2305050"/>
            <a:ext cx="257175" cy="2941638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3801" name="Text Box 8"/>
          <p:cNvSpPr txBox="1">
            <a:spLocks noChangeArrowheads="1"/>
          </p:cNvSpPr>
          <p:nvPr/>
        </p:nvSpPr>
        <p:spPr bwMode="auto">
          <a:xfrm>
            <a:off x="893763" y="3286125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header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 lines</a:t>
            </a:r>
            <a:endParaRPr lang="en-US" altLang="zh-CN" sz="2400">
              <a:solidFill>
                <a:srgbClr val="CC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3802" name="Line 9"/>
          <p:cNvSpPr>
            <a:spLocks noChangeShapeType="1"/>
          </p:cNvSpPr>
          <p:nvPr/>
        </p:nvSpPr>
        <p:spPr bwMode="auto">
          <a:xfrm flipV="1">
            <a:off x="1543050" y="5418138"/>
            <a:ext cx="757238" cy="2127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3803" name="Text Box 10"/>
          <p:cNvSpPr txBox="1">
            <a:spLocks noChangeArrowheads="1"/>
          </p:cNvSpPr>
          <p:nvPr/>
        </p:nvSpPr>
        <p:spPr bwMode="auto">
          <a:xfrm>
            <a:off x="293688" y="5297488"/>
            <a:ext cx="13795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data, e.g.,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requested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HTML file</a:t>
            </a:r>
            <a:endParaRPr lang="en-US" altLang="zh-CN" sz="2400">
              <a:solidFill>
                <a:srgbClr val="CC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3804" name="Rectangle 15"/>
          <p:cNvSpPr>
            <a:spLocks noChangeArrowheads="1"/>
          </p:cNvSpPr>
          <p:nvPr/>
        </p:nvSpPr>
        <p:spPr bwMode="auto">
          <a:xfrm>
            <a:off x="2243138" y="2044700"/>
            <a:ext cx="6900862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宋体" charset="-122"/>
              </a:rPr>
              <a:t>HTTP/1.1 200 OK\r\n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宋体" charset="-122"/>
              </a:rPr>
              <a:t>Date: Sun, 26 Sep 2010 20:09:20 GMT\r\n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宋体" charset="-122"/>
              </a:rPr>
              <a:t>Server: Apache/2.0.52 (CentOS)\r\n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宋体" charset="-122"/>
              </a:rPr>
              <a:t>Last-Modified: Tue, 30 Oct 2007 17:00:02 GMT\r\n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宋体" charset="-122"/>
              </a:rPr>
              <a:t>ETag: "17dc6-a5c-bf716880"\r\n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宋体" charset="-122"/>
              </a:rPr>
              <a:t>Accept-Ranges: bytes\r\n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宋体" charset="-122"/>
              </a:rPr>
              <a:t>Content-Length: 2652\r\n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宋体" charset="-122"/>
              </a:rPr>
              <a:t>Keep-Alive: timeout=10, max=100\r\n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宋体" charset="-122"/>
              </a:rPr>
              <a:t>Connection: Keep-Alive\r\n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宋体" charset="-122"/>
              </a:rPr>
              <a:t>Content-Type: text/html; charset=ISO-8859-1\r\n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宋体" charset="-122"/>
              </a:rPr>
              <a:t>\r\n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t-IT" altLang="zh-CN" sz="1800" b="1">
              <a:latin typeface="Courier New" pitchFamily="49" charset="0"/>
              <a:ea typeface="宋体" charset="-122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it-IT" altLang="zh-CN" sz="1800" b="1">
                <a:latin typeface="Courier New" pitchFamily="49" charset="0"/>
                <a:ea typeface="宋体" charset="-122"/>
              </a:rPr>
              <a:t>data data data data data ... </a:t>
            </a:r>
            <a:endParaRPr lang="en-US" altLang="zh-CN" sz="1800" b="1">
              <a:latin typeface="Courier New" pitchFamily="49" charset="0"/>
              <a:ea typeface="宋体" charset="-122"/>
            </a:endParaRPr>
          </a:p>
        </p:txBody>
      </p:sp>
      <p:sp>
        <p:nvSpPr>
          <p:cNvPr id="33805" name="TextBox 1"/>
          <p:cNvSpPr txBox="1">
            <a:spLocks noChangeArrowheads="1"/>
          </p:cNvSpPr>
          <p:nvPr/>
        </p:nvSpPr>
        <p:spPr bwMode="auto">
          <a:xfrm>
            <a:off x="1673225" y="5524500"/>
            <a:ext cx="7470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sv-SE" altLang="sv-SE" sz="1600"/>
              <a:t>For more headers:</a:t>
            </a:r>
          </a:p>
          <a:p>
            <a:r>
              <a:rPr lang="sv-SE" altLang="sv-SE" sz="1600" u="sng"/>
              <a:t> www.w3.org/Protocols/HTTP/1.1/draft-ietf-http-v11-spec-01.html</a:t>
            </a:r>
            <a:endParaRPr lang="en-US" altLang="sv-SE" sz="1600" u="sng"/>
          </a:p>
        </p:txBody>
      </p:sp>
    </p:spTree>
    <p:extLst>
      <p:ext uri="{BB962C8B-B14F-4D97-AF65-F5344CB8AC3E}">
        <p14:creationId xmlns:p14="http://schemas.microsoft.com/office/powerpoint/2010/main" val="170876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400"/>
              <a:t>2: Application Layer</a:t>
            </a:r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348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B36CE56-88CC-4FB8-9250-41F7DE2D50D8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smtClean="0">
                <a:ea typeface="宋体" charset="-122"/>
              </a:rPr>
              <a:t>http response status codes</a:t>
            </a:r>
            <a:endParaRPr lang="en-US" altLang="zh-CN" smtClean="0">
              <a:ea typeface="宋体" charset="-122"/>
            </a:endParaRP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314575"/>
            <a:ext cx="7934325" cy="4066753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zh-CN" sz="2400" b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200 OK</a:t>
            </a:r>
            <a:endParaRPr lang="en-US" altLang="zh-CN" sz="2400" smtClean="0">
              <a:ea typeface="宋体" charset="-122"/>
            </a:endParaRPr>
          </a:p>
          <a:p>
            <a:pPr lvl="1"/>
            <a:r>
              <a:rPr lang="en-US" altLang="zh-CN" sz="2000" smtClean="0">
                <a:ea typeface="宋体" charset="-122"/>
              </a:rPr>
              <a:t>request succeeded, requested object later in this message</a:t>
            </a:r>
          </a:p>
          <a:p>
            <a:pPr>
              <a:buFont typeface="ZapfDingbats" pitchFamily="82" charset="2"/>
              <a:buNone/>
            </a:pPr>
            <a:r>
              <a:rPr lang="en-US" altLang="zh-CN" sz="2400" b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301 Moved Permanently</a:t>
            </a:r>
            <a:endParaRPr lang="en-US" altLang="zh-CN" sz="2400" smtClean="0">
              <a:ea typeface="宋体" charset="-122"/>
            </a:endParaRPr>
          </a:p>
          <a:p>
            <a:pPr lvl="1"/>
            <a:r>
              <a:rPr lang="en-US" altLang="zh-CN" sz="2000" smtClean="0">
                <a:ea typeface="宋体" charset="-122"/>
              </a:rPr>
              <a:t>requested object moved, new location specified later in this message (Location:)</a:t>
            </a:r>
          </a:p>
          <a:p>
            <a:pPr>
              <a:buFont typeface="ZapfDingbats" pitchFamily="82" charset="2"/>
              <a:buNone/>
            </a:pPr>
            <a:r>
              <a:rPr lang="en-US" altLang="zh-CN" sz="2400" b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400 Bad Request</a:t>
            </a:r>
            <a:endParaRPr lang="en-US" altLang="zh-CN" sz="2400" smtClean="0">
              <a:ea typeface="宋体" charset="-122"/>
            </a:endParaRPr>
          </a:p>
          <a:p>
            <a:pPr lvl="1"/>
            <a:r>
              <a:rPr lang="en-US" altLang="zh-CN" sz="2000" smtClean="0">
                <a:ea typeface="宋体" charset="-122"/>
              </a:rPr>
              <a:t>request message not understood by server</a:t>
            </a:r>
          </a:p>
          <a:p>
            <a:pPr>
              <a:buFont typeface="ZapfDingbats" pitchFamily="82" charset="2"/>
              <a:buNone/>
            </a:pPr>
            <a:r>
              <a:rPr lang="en-US" altLang="zh-CN" sz="2400" b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404 Not Found</a:t>
            </a:r>
            <a:endParaRPr lang="en-US" altLang="zh-CN" sz="2400" smtClean="0">
              <a:ea typeface="宋体" charset="-122"/>
            </a:endParaRPr>
          </a:p>
          <a:p>
            <a:pPr lvl="1"/>
            <a:r>
              <a:rPr lang="en-US" altLang="zh-CN" sz="2000" smtClean="0">
                <a:ea typeface="宋体" charset="-122"/>
              </a:rPr>
              <a:t>requested document not found on this server</a:t>
            </a:r>
          </a:p>
          <a:p>
            <a:pPr>
              <a:buFont typeface="ZapfDingbats" pitchFamily="82" charset="2"/>
              <a:buNone/>
            </a:pPr>
            <a:r>
              <a:rPr lang="en-US" altLang="zh-CN" sz="2400" b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505 HTTP Version Not Supported</a:t>
            </a:r>
            <a:endParaRPr lang="en-US" altLang="zh-CN" sz="2400" smtClean="0">
              <a:ea typeface="宋体" charset="-122"/>
            </a:endParaRP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523875" y="1323975"/>
            <a:ext cx="76866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zh-CN" sz="2400">
                <a:ea typeface="宋体" charset="-122"/>
              </a:rPr>
              <a:t>In first line in server-&gt;client response message.</a:t>
            </a:r>
          </a:p>
          <a:p>
            <a:pPr>
              <a:buFont typeface="ZapfDingbats" pitchFamily="82" charset="2"/>
              <a:buNone/>
            </a:pPr>
            <a:r>
              <a:rPr lang="en-US" altLang="zh-CN" sz="2400">
                <a:ea typeface="宋体" charset="-122"/>
              </a:rPr>
              <a:t>A few sample codes:</a:t>
            </a:r>
          </a:p>
        </p:txBody>
      </p:sp>
    </p:spTree>
    <p:extLst>
      <p:ext uri="{BB962C8B-B14F-4D97-AF65-F5344CB8AC3E}">
        <p14:creationId xmlns:p14="http://schemas.microsoft.com/office/powerpoint/2010/main" val="150162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>
                <a:latin typeface="Tahoma" pitchFamily="34" charset="0"/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35843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896486C5-F7F7-4777-A98D-92EBC8ECEC40}" type="slidenum">
              <a:rPr lang="en-US" altLang="zh-CN" sz="1200">
                <a:latin typeface="Tahoma" pitchFamily="34" charset="0"/>
                <a:ea typeface="ＭＳ Ｐゴシック" pitchFamily="34" charset="-128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zh-CN" sz="120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192088"/>
            <a:ext cx="8455025" cy="687387"/>
          </a:xfrm>
        </p:spPr>
        <p:txBody>
          <a:bodyPr/>
          <a:lstStyle/>
          <a:p>
            <a:r>
              <a:rPr lang="en-US" altLang="zh-CN" sz="3600" dirty="0" smtClean="0">
                <a:ea typeface="ＭＳ Ｐゴシック" pitchFamily="34" charset="-128"/>
              </a:rPr>
              <a:t>Trying out HTTP (client side) for yourself</a:t>
            </a:r>
            <a:endParaRPr lang="en-US" altLang="zh-CN" dirty="0" smtClean="0">
              <a:ea typeface="ＭＳ Ｐゴシック" pitchFamily="34" charset="-128"/>
            </a:endParaRP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0525" y="1390650"/>
            <a:ext cx="8096250" cy="466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400" smtClean="0">
                <a:ea typeface="ＭＳ Ｐゴシック" pitchFamily="34" charset="-128"/>
              </a:rPr>
              <a:t>1. Telnet to your favorite Web server:</a:t>
            </a:r>
          </a:p>
          <a:p>
            <a:pPr lvl="2">
              <a:buFontTx/>
              <a:buNone/>
            </a:pPr>
            <a:endParaRPr lang="en-US" altLang="zh-CN" sz="1800" smtClean="0">
              <a:ea typeface="ＭＳ Ｐゴシック" pitchFamily="34" charset="-128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3981450" y="2155825"/>
            <a:ext cx="44259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opens TCP connection to port 80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(default HTTP server port) at cis.poly.edu.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anything typed in sent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to port 80 at cis.poly.edu</a:t>
            </a:r>
            <a:endParaRPr lang="en-US" altLang="zh-CN" sz="240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692150" y="2190750"/>
            <a:ext cx="3187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solidFill>
                  <a:srgbClr val="CC0000"/>
                </a:solidFill>
                <a:latin typeface="Courier New" pitchFamily="49" charset="0"/>
                <a:ea typeface="ＭＳ Ｐゴシック" pitchFamily="34" charset="-128"/>
              </a:rPr>
              <a:t>telnet cis.poly.edu 80</a:t>
            </a:r>
            <a:endParaRPr lang="en-US" altLang="zh-CN">
              <a:solidFill>
                <a:srgbClr val="CC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5849" name="Rectangle 7"/>
          <p:cNvSpPr>
            <a:spLocks noChangeArrowheads="1"/>
          </p:cNvSpPr>
          <p:nvPr/>
        </p:nvSpPr>
        <p:spPr bwMode="auto">
          <a:xfrm>
            <a:off x="361950" y="3600450"/>
            <a:ext cx="80962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>
                <a:latin typeface="Times New Roman" pitchFamily="18" charset="0"/>
                <a:ea typeface="宋体" charset="-122"/>
              </a:rPr>
              <a:t>2. </a:t>
            </a:r>
            <a:r>
              <a:rPr lang="en-US" altLang="zh-CN" sz="2400">
                <a:ea typeface="宋体" charset="-122"/>
              </a:rPr>
              <a:t>type in a GET HTTP request:</a:t>
            </a:r>
          </a:p>
          <a:p>
            <a:pPr lvl="2" algn="ctr">
              <a:spcBef>
                <a:spcPct val="0"/>
              </a:spcBef>
              <a:buFontTx/>
              <a:buNone/>
            </a:pPr>
            <a:endParaRPr lang="en-US" altLang="zh-CN" sz="1800">
              <a:ea typeface="宋体" charset="-122"/>
            </a:endParaRPr>
          </a:p>
        </p:txBody>
      </p:sp>
      <p:sp>
        <p:nvSpPr>
          <p:cNvPr id="35850" name="Text Box 8"/>
          <p:cNvSpPr txBox="1">
            <a:spLocks noChangeArrowheads="1"/>
          </p:cNvSpPr>
          <p:nvPr/>
        </p:nvSpPr>
        <p:spPr bwMode="auto">
          <a:xfrm>
            <a:off x="1382713" y="4184650"/>
            <a:ext cx="2914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solidFill>
                  <a:srgbClr val="CC0000"/>
                </a:solidFill>
                <a:latin typeface="Courier New" pitchFamily="49" charset="0"/>
                <a:ea typeface="ＭＳ Ｐゴシック" pitchFamily="34" charset="-128"/>
              </a:rPr>
              <a:t>GET /~ross/ HTTP/1.1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solidFill>
                  <a:srgbClr val="CC0000"/>
                </a:solidFill>
                <a:latin typeface="Courier New" pitchFamily="49" charset="0"/>
                <a:ea typeface="ＭＳ Ｐゴシック" pitchFamily="34" charset="-128"/>
              </a:rPr>
              <a:t>Host: cis.poly.edu</a:t>
            </a:r>
            <a:endParaRPr lang="en-US" altLang="zh-CN" sz="1800">
              <a:solidFill>
                <a:srgbClr val="CC0000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4848225" y="4098925"/>
            <a:ext cx="30924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by typing this in (hit carriage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return twice), you send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this minimal (but complete)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GET request to HTTP server</a:t>
            </a:r>
            <a:endParaRPr lang="en-US" altLang="zh-CN" sz="240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5852" name="Freeform 12"/>
          <p:cNvSpPr>
            <a:spLocks/>
          </p:cNvSpPr>
          <p:nvPr/>
        </p:nvSpPr>
        <p:spPr bwMode="auto">
          <a:xfrm>
            <a:off x="4029075" y="2162175"/>
            <a:ext cx="247650" cy="1181100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5853" name="Freeform 13"/>
          <p:cNvSpPr>
            <a:spLocks/>
          </p:cNvSpPr>
          <p:nvPr/>
        </p:nvSpPr>
        <p:spPr bwMode="auto">
          <a:xfrm>
            <a:off x="4829175" y="4067175"/>
            <a:ext cx="257175" cy="1190625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361950" y="5429250"/>
            <a:ext cx="80962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defRPr/>
            </a:pPr>
            <a:r>
              <a:rPr lang="en-US" altLang="zh-CN" dirty="0">
                <a:latin typeface="+mn-lt"/>
              </a:rPr>
              <a:t>3. look at response message sent by HTTP server!</a:t>
            </a:r>
          </a:p>
        </p:txBody>
      </p:sp>
      <p:sp>
        <p:nvSpPr>
          <p:cNvPr id="35855" name="Text Box 17"/>
          <p:cNvSpPr txBox="1">
            <a:spLocks noChangeArrowheads="1"/>
          </p:cNvSpPr>
          <p:nvPr/>
        </p:nvSpPr>
        <p:spPr bwMode="auto">
          <a:xfrm>
            <a:off x="409575" y="5895975"/>
            <a:ext cx="810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>
                <a:latin typeface="Gill Sans MT" pitchFamily="34" charset="0"/>
                <a:ea typeface="ＭＳ Ｐゴシック" pitchFamily="34" charset="-128"/>
              </a:rPr>
              <a:t>(or use Wireshark to look at captured HTTP request/response)</a:t>
            </a:r>
          </a:p>
        </p:txBody>
      </p:sp>
    </p:spTree>
    <p:extLst>
      <p:ext uri="{BB962C8B-B14F-4D97-AF65-F5344CB8AC3E}">
        <p14:creationId xmlns:p14="http://schemas.microsoft.com/office/powerpoint/2010/main" val="221396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24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592978" y="2060848"/>
            <a:ext cx="45719" cy="29523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00" y="3659482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Applications and their needs, vs Internet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trasport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layer services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http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protcocol</a:t>
            </a:r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General description and functionality</a:t>
            </a:r>
          </a:p>
          <a:p>
            <a:pPr lvl="1"/>
            <a:r>
              <a:rPr lang="en-US" sz="2000" dirty="0" smtClean="0"/>
              <a:t>Authentication, cookies and related aspects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Caching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andp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roxies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(continuation with more applications: next lecture)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0732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4FCFCB7-C23D-4DEA-B02E-76F3481A5F3C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ea typeface="宋体" charset="-122"/>
              </a:rPr>
              <a:t>User-server interaction: authentication</a:t>
            </a:r>
            <a:endParaRPr lang="en-US" altLang="zh-CN" smtClean="0">
              <a:ea typeface="宋体" charset="-122"/>
            </a:endParaRP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3387" y="1301696"/>
            <a:ext cx="4086225" cy="43053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Authentication goal:</a:t>
            </a:r>
            <a:r>
              <a:rPr lang="en-US" altLang="zh-CN" sz="2000" dirty="0" smtClean="0">
                <a:ea typeface="宋体" charset="-122"/>
              </a:rPr>
              <a:t> control access to server documents</a:t>
            </a:r>
          </a:p>
          <a:p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http is stateless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:</a:t>
            </a:r>
            <a:r>
              <a:rPr lang="en-US" altLang="zh-CN" sz="2000" dirty="0" smtClean="0">
                <a:ea typeface="宋体" charset="-122"/>
              </a:rPr>
              <a:t> client must present authorization in each request</a:t>
            </a:r>
          </a:p>
          <a:p>
            <a:r>
              <a:rPr lang="en-US" altLang="zh-CN" sz="2000" dirty="0" smtClean="0">
                <a:ea typeface="宋体" charset="-122"/>
              </a:rPr>
              <a:t>authorization: typically name, password</a:t>
            </a:r>
          </a:p>
          <a:p>
            <a:pPr lvl="1"/>
            <a:r>
              <a:rPr lang="en-US" altLang="zh-CN" sz="1800" b="1" dirty="0" smtClean="0">
                <a:latin typeface="Courier New" pitchFamily="49" charset="0"/>
                <a:ea typeface="宋体" charset="-122"/>
              </a:rPr>
              <a:t>authorization:</a:t>
            </a:r>
            <a:r>
              <a:rPr lang="en-US" altLang="zh-CN" sz="2000" dirty="0" smtClean="0">
                <a:ea typeface="宋体" charset="-122"/>
              </a:rPr>
              <a:t> </a:t>
            </a:r>
            <a:r>
              <a:rPr lang="en-US" altLang="zh-CN" sz="1800" dirty="0" smtClean="0">
                <a:ea typeface="宋体" charset="-122"/>
              </a:rPr>
              <a:t>header line in request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if no authorization presented, server refuses access, sends</a:t>
            </a:r>
          </a:p>
          <a:p>
            <a:pPr lvl="2">
              <a:buFontTx/>
              <a:buNone/>
            </a:pPr>
            <a:r>
              <a:rPr lang="en-US" altLang="zh-CN" sz="1800" b="1" dirty="0" smtClean="0">
                <a:latin typeface="Courier New" pitchFamily="49" charset="0"/>
                <a:ea typeface="宋体" charset="-122"/>
              </a:rPr>
              <a:t>WWW authenticate:</a:t>
            </a:r>
            <a:r>
              <a:rPr lang="en-US" altLang="zh-CN" sz="1800" dirty="0" smtClean="0">
                <a:ea typeface="宋体" charset="-122"/>
              </a:rPr>
              <a:t> </a:t>
            </a:r>
          </a:p>
          <a:p>
            <a:pPr lvl="2">
              <a:buFontTx/>
              <a:buNone/>
            </a:pPr>
            <a:r>
              <a:rPr lang="en-US" altLang="zh-CN" sz="1800" dirty="0" smtClean="0">
                <a:ea typeface="宋体" charset="-122"/>
              </a:rPr>
              <a:t>header line in response</a:t>
            </a:r>
          </a:p>
        </p:txBody>
      </p:sp>
      <p:sp>
        <p:nvSpPr>
          <p:cNvPr id="36870" name="Line 5"/>
          <p:cNvSpPr>
            <a:spLocks noChangeShapeType="1"/>
          </p:cNvSpPr>
          <p:nvPr/>
        </p:nvSpPr>
        <p:spPr bwMode="auto">
          <a:xfrm>
            <a:off x="4800600" y="19907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4410075" y="1455738"/>
            <a:ext cx="98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u="sng">
                <a:ea typeface="宋体" charset="-122"/>
              </a:rPr>
              <a:t>client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7321550" y="1408113"/>
            <a:ext cx="1104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u="sng">
                <a:ea typeface="宋体" charset="-122"/>
              </a:rPr>
              <a:t>server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5038725" y="1990725"/>
            <a:ext cx="2686050" cy="3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sv-SE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6874" name="Text Box 8"/>
          <p:cNvSpPr txBox="1">
            <a:spLocks noChangeArrowheads="1"/>
          </p:cNvSpPr>
          <p:nvPr/>
        </p:nvSpPr>
        <p:spPr bwMode="auto">
          <a:xfrm>
            <a:off x="5045075" y="1974850"/>
            <a:ext cx="2681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ea typeface="宋体" charset="-122"/>
              </a:rPr>
              <a:t>usual http request msg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4829175" y="243840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6876" name="Rectangle 13"/>
          <p:cNvSpPr>
            <a:spLocks noChangeArrowheads="1"/>
          </p:cNvSpPr>
          <p:nvPr/>
        </p:nvSpPr>
        <p:spPr bwMode="auto">
          <a:xfrm>
            <a:off x="5162550" y="2411413"/>
            <a:ext cx="2505075" cy="5572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sv-SE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6877" name="Text Box 14"/>
          <p:cNvSpPr txBox="1">
            <a:spLocks noChangeArrowheads="1"/>
          </p:cNvSpPr>
          <p:nvPr/>
        </p:nvSpPr>
        <p:spPr bwMode="auto">
          <a:xfrm>
            <a:off x="5083175" y="2374900"/>
            <a:ext cx="26431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ea typeface="宋体" charset="-122"/>
              </a:rPr>
              <a:t>401: authorization req.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1">
                <a:latin typeface="Courier New" pitchFamily="49" charset="0"/>
                <a:ea typeface="宋体" charset="-122"/>
              </a:rPr>
              <a:t>WWW authenticate: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6878" name="Line 16"/>
          <p:cNvSpPr>
            <a:spLocks noChangeShapeType="1"/>
          </p:cNvSpPr>
          <p:nvPr/>
        </p:nvSpPr>
        <p:spPr bwMode="auto">
          <a:xfrm>
            <a:off x="4810125" y="358140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6879" name="Group 20"/>
          <p:cNvGrpSpPr>
            <a:grpSpLocks/>
          </p:cNvGrpSpPr>
          <p:nvPr/>
        </p:nvGrpSpPr>
        <p:grpSpPr bwMode="auto">
          <a:xfrm>
            <a:off x="5073650" y="3384550"/>
            <a:ext cx="2681288" cy="641350"/>
            <a:chOff x="3124" y="2762"/>
            <a:chExt cx="1689" cy="404"/>
          </a:xfrm>
        </p:grpSpPr>
        <p:sp>
          <p:nvSpPr>
            <p:cNvPr id="36898" name="Rectangle 19"/>
            <p:cNvSpPr>
              <a:spLocks noChangeArrowheads="1"/>
            </p:cNvSpPr>
            <p:nvPr/>
          </p:nvSpPr>
          <p:spPr bwMode="auto">
            <a:xfrm>
              <a:off x="3186" y="2791"/>
              <a:ext cx="1578" cy="3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6899" name="Text Box 18"/>
            <p:cNvSpPr txBox="1">
              <a:spLocks noChangeArrowheads="1"/>
            </p:cNvSpPr>
            <p:nvPr/>
          </p:nvSpPr>
          <p:spPr bwMode="auto">
            <a:xfrm>
              <a:off x="3124" y="2762"/>
              <a:ext cx="168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800">
                  <a:ea typeface="宋体" charset="-122"/>
                </a:rPr>
                <a:t>usual http request msg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800">
                  <a:ea typeface="宋体" charset="-122"/>
                </a:rPr>
                <a:t>+ </a:t>
              </a:r>
              <a:r>
                <a:rPr lang="en-US" altLang="zh-CN" sz="1600" b="1">
                  <a:latin typeface="Courier New" pitchFamily="49" charset="0"/>
                  <a:ea typeface="宋体" charset="-122"/>
                </a:rPr>
                <a:t>Authorization:line</a:t>
              </a:r>
              <a:endParaRPr lang="en-US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sp>
        <p:nvSpPr>
          <p:cNvPr id="36880" name="Line 21"/>
          <p:cNvSpPr>
            <a:spLocks noChangeShapeType="1"/>
          </p:cNvSpPr>
          <p:nvPr/>
        </p:nvSpPr>
        <p:spPr bwMode="auto">
          <a:xfrm flipH="1">
            <a:off x="4800600" y="406717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6881" name="Group 24"/>
          <p:cNvGrpSpPr>
            <a:grpSpLocks/>
          </p:cNvGrpSpPr>
          <p:nvPr/>
        </p:nvGrpSpPr>
        <p:grpSpPr bwMode="auto">
          <a:xfrm>
            <a:off x="5016500" y="4098925"/>
            <a:ext cx="2767013" cy="366713"/>
            <a:chOff x="3268" y="2846"/>
            <a:chExt cx="1743" cy="231"/>
          </a:xfrm>
        </p:grpSpPr>
        <p:sp>
          <p:nvSpPr>
            <p:cNvPr id="36896" name="Rectangle 22"/>
            <p:cNvSpPr>
              <a:spLocks noChangeArrowheads="1"/>
            </p:cNvSpPr>
            <p:nvPr/>
          </p:nvSpPr>
          <p:spPr bwMode="auto">
            <a:xfrm>
              <a:off x="3282" y="2856"/>
              <a:ext cx="1692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6897" name="Text Box 23"/>
            <p:cNvSpPr txBox="1">
              <a:spLocks noChangeArrowheads="1"/>
            </p:cNvSpPr>
            <p:nvPr/>
          </p:nvSpPr>
          <p:spPr bwMode="auto">
            <a:xfrm>
              <a:off x="3268" y="2846"/>
              <a:ext cx="17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800">
                  <a:ea typeface="宋体" charset="-122"/>
                </a:rPr>
                <a:t>usual http response msg</a:t>
              </a:r>
              <a:endParaRPr lang="en-US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sp>
        <p:nvSpPr>
          <p:cNvPr id="36882" name="Line 25"/>
          <p:cNvSpPr>
            <a:spLocks noChangeShapeType="1"/>
          </p:cNvSpPr>
          <p:nvPr/>
        </p:nvSpPr>
        <p:spPr bwMode="auto">
          <a:xfrm>
            <a:off x="4781550" y="506730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6883" name="Group 26"/>
          <p:cNvGrpSpPr>
            <a:grpSpLocks/>
          </p:cNvGrpSpPr>
          <p:nvPr/>
        </p:nvGrpSpPr>
        <p:grpSpPr bwMode="auto">
          <a:xfrm>
            <a:off x="5054600" y="4889500"/>
            <a:ext cx="2681288" cy="641350"/>
            <a:chOff x="3124" y="2762"/>
            <a:chExt cx="1689" cy="404"/>
          </a:xfrm>
        </p:grpSpPr>
        <p:sp>
          <p:nvSpPr>
            <p:cNvPr id="36894" name="Rectangle 27"/>
            <p:cNvSpPr>
              <a:spLocks noChangeArrowheads="1"/>
            </p:cNvSpPr>
            <p:nvPr/>
          </p:nvSpPr>
          <p:spPr bwMode="auto">
            <a:xfrm>
              <a:off x="3186" y="2791"/>
              <a:ext cx="1578" cy="3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6895" name="Text Box 28"/>
            <p:cNvSpPr txBox="1">
              <a:spLocks noChangeArrowheads="1"/>
            </p:cNvSpPr>
            <p:nvPr/>
          </p:nvSpPr>
          <p:spPr bwMode="auto">
            <a:xfrm>
              <a:off x="3124" y="2762"/>
              <a:ext cx="168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800">
                  <a:ea typeface="宋体" charset="-122"/>
                </a:rPr>
                <a:t>usual http request msg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800">
                  <a:ea typeface="宋体" charset="-122"/>
                </a:rPr>
                <a:t>+ </a:t>
              </a:r>
              <a:r>
                <a:rPr lang="en-US" altLang="zh-CN" sz="1600" b="1">
                  <a:latin typeface="Courier New" pitchFamily="49" charset="0"/>
                  <a:ea typeface="宋体" charset="-122"/>
                </a:rPr>
                <a:t>Authorization:line</a:t>
              </a:r>
            </a:p>
          </p:txBody>
        </p:sp>
      </p:grpSp>
      <p:sp>
        <p:nvSpPr>
          <p:cNvPr id="36884" name="Line 29"/>
          <p:cNvSpPr>
            <a:spLocks noChangeShapeType="1"/>
          </p:cNvSpPr>
          <p:nvPr/>
        </p:nvSpPr>
        <p:spPr bwMode="auto">
          <a:xfrm flipH="1">
            <a:off x="4810125" y="556260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6885" name="Group 30"/>
          <p:cNvGrpSpPr>
            <a:grpSpLocks/>
          </p:cNvGrpSpPr>
          <p:nvPr/>
        </p:nvGrpSpPr>
        <p:grpSpPr bwMode="auto">
          <a:xfrm>
            <a:off x="5026025" y="5594350"/>
            <a:ext cx="2767013" cy="366713"/>
            <a:chOff x="3268" y="2846"/>
            <a:chExt cx="1743" cy="231"/>
          </a:xfrm>
        </p:grpSpPr>
        <p:sp>
          <p:nvSpPr>
            <p:cNvPr id="36892" name="Rectangle 31"/>
            <p:cNvSpPr>
              <a:spLocks noChangeArrowheads="1"/>
            </p:cNvSpPr>
            <p:nvPr/>
          </p:nvSpPr>
          <p:spPr bwMode="auto">
            <a:xfrm>
              <a:off x="3282" y="2856"/>
              <a:ext cx="1692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6893" name="Text Box 32"/>
            <p:cNvSpPr txBox="1">
              <a:spLocks noChangeArrowheads="1"/>
            </p:cNvSpPr>
            <p:nvPr/>
          </p:nvSpPr>
          <p:spPr bwMode="auto">
            <a:xfrm>
              <a:off x="3268" y="2846"/>
              <a:ext cx="17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800">
                  <a:ea typeface="宋体" charset="-122"/>
                </a:rPr>
                <a:t>usual http response msg</a:t>
              </a:r>
              <a:endParaRPr lang="en-US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sp>
        <p:nvSpPr>
          <p:cNvPr id="36886" name="Line 34"/>
          <p:cNvSpPr>
            <a:spLocks noChangeShapeType="1"/>
          </p:cNvSpPr>
          <p:nvPr/>
        </p:nvSpPr>
        <p:spPr bwMode="auto">
          <a:xfrm>
            <a:off x="8467725" y="2019300"/>
            <a:ext cx="0" cy="41433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6887" name="Group 37"/>
          <p:cNvGrpSpPr>
            <a:grpSpLocks/>
          </p:cNvGrpSpPr>
          <p:nvPr/>
        </p:nvGrpSpPr>
        <p:grpSpPr bwMode="auto">
          <a:xfrm>
            <a:off x="8115300" y="5503863"/>
            <a:ext cx="711200" cy="396875"/>
            <a:chOff x="4986" y="3503"/>
            <a:chExt cx="448" cy="250"/>
          </a:xfrm>
        </p:grpSpPr>
        <p:sp>
          <p:nvSpPr>
            <p:cNvPr id="36890" name="Rectangle 36"/>
            <p:cNvSpPr>
              <a:spLocks noChangeArrowheads="1"/>
            </p:cNvSpPr>
            <p:nvPr/>
          </p:nvSpPr>
          <p:spPr bwMode="auto">
            <a:xfrm>
              <a:off x="5040" y="3564"/>
              <a:ext cx="360" cy="1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6891" name="Text Box 35"/>
            <p:cNvSpPr txBox="1">
              <a:spLocks noChangeArrowheads="1"/>
            </p:cNvSpPr>
            <p:nvPr/>
          </p:nvSpPr>
          <p:spPr bwMode="auto">
            <a:xfrm>
              <a:off x="4986" y="3503"/>
              <a:ext cx="44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rgbClr val="FF0000"/>
                  </a:solidFill>
                  <a:ea typeface="宋体" charset="-122"/>
                </a:rPr>
                <a:t>time</a:t>
              </a:r>
              <a:endParaRPr lang="en-US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sp>
        <p:nvSpPr>
          <p:cNvPr id="36888" name="Text Box 39"/>
          <p:cNvSpPr txBox="1">
            <a:spLocks noChangeArrowheads="1"/>
          </p:cNvSpPr>
          <p:nvPr/>
        </p:nvSpPr>
        <p:spPr bwMode="auto">
          <a:xfrm>
            <a:off x="146050" y="5776913"/>
            <a:ext cx="46609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chemeClr val="accent2"/>
                </a:solidFill>
                <a:ea typeface="宋体" charset="-122"/>
              </a:rPr>
              <a:t>Browser caches name &amp; password so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chemeClr val="accent2"/>
                </a:solidFill>
                <a:ea typeface="宋体" charset="-122"/>
              </a:rPr>
              <a:t>that user does not have to repeatedly enter it.</a:t>
            </a:r>
            <a:endParaRPr lang="en-US" altLang="zh-CN" sz="1600">
              <a:latin typeface="Times New Roman" pitchFamily="18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749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8524802-9181-4D1C-87B1-A5683CD1D6B9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ea typeface="宋体" charset="-122"/>
              </a:rPr>
              <a:t>Cookies: keeping “state” </a:t>
            </a:r>
            <a:endParaRPr lang="en-US" altLang="zh-CN" smtClean="0">
              <a:ea typeface="宋体" charset="-122"/>
            </a:endParaRPr>
          </a:p>
        </p:txBody>
      </p:sp>
      <p:grpSp>
        <p:nvGrpSpPr>
          <p:cNvPr id="37893" name="Group 3"/>
          <p:cNvGrpSpPr>
            <a:grpSpLocks/>
          </p:cNvGrpSpPr>
          <p:nvPr/>
        </p:nvGrpSpPr>
        <p:grpSpPr bwMode="auto">
          <a:xfrm>
            <a:off x="2166938" y="1423988"/>
            <a:ext cx="4972050" cy="4618037"/>
            <a:chOff x="2442" y="874"/>
            <a:chExt cx="3132" cy="2909"/>
          </a:xfrm>
        </p:grpSpPr>
        <p:sp>
          <p:nvSpPr>
            <p:cNvPr id="37921" name="Line 4"/>
            <p:cNvSpPr>
              <a:spLocks noChangeShapeType="1"/>
            </p:cNvSpPr>
            <p:nvPr/>
          </p:nvSpPr>
          <p:spPr bwMode="auto">
            <a:xfrm>
              <a:off x="2688" y="1242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22" name="Text Box 5"/>
            <p:cNvSpPr txBox="1">
              <a:spLocks noChangeArrowheads="1"/>
            </p:cNvSpPr>
            <p:nvPr/>
          </p:nvSpPr>
          <p:spPr bwMode="auto">
            <a:xfrm>
              <a:off x="2442" y="874"/>
              <a:ext cx="6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400" u="sng">
                  <a:ea typeface="宋体" charset="-122"/>
                </a:rPr>
                <a:t>client</a:t>
              </a:r>
              <a:endParaRPr lang="en-US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7923" name="Text Box 6"/>
            <p:cNvSpPr txBox="1">
              <a:spLocks noChangeArrowheads="1"/>
            </p:cNvSpPr>
            <p:nvPr/>
          </p:nvSpPr>
          <p:spPr bwMode="auto">
            <a:xfrm>
              <a:off x="4612" y="887"/>
              <a:ext cx="6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400" u="sng">
                  <a:ea typeface="宋体" charset="-122"/>
                </a:rPr>
                <a:t>server</a:t>
              </a:r>
              <a:endParaRPr lang="en-US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7924" name="Rectangle 7"/>
            <p:cNvSpPr>
              <a:spLocks noChangeArrowheads="1"/>
            </p:cNvSpPr>
            <p:nvPr/>
          </p:nvSpPr>
          <p:spPr bwMode="auto">
            <a:xfrm>
              <a:off x="2838" y="1242"/>
              <a:ext cx="1692" cy="1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7925" name="Text Box 8"/>
            <p:cNvSpPr txBox="1">
              <a:spLocks noChangeArrowheads="1"/>
            </p:cNvSpPr>
            <p:nvPr/>
          </p:nvSpPr>
          <p:spPr bwMode="auto">
            <a:xfrm>
              <a:off x="2842" y="1232"/>
              <a:ext cx="1689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800">
                  <a:ea typeface="宋体" charset="-122"/>
                </a:rPr>
                <a:t>usual http request msg</a:t>
              </a:r>
              <a:endParaRPr lang="en-US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7926" name="Line 9"/>
            <p:cNvSpPr>
              <a:spLocks noChangeShapeType="1"/>
            </p:cNvSpPr>
            <p:nvPr/>
          </p:nvSpPr>
          <p:spPr bwMode="auto">
            <a:xfrm flipH="1">
              <a:off x="2706" y="1524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27" name="Rectangle 10"/>
            <p:cNvSpPr>
              <a:spLocks noChangeArrowheads="1"/>
            </p:cNvSpPr>
            <p:nvPr/>
          </p:nvSpPr>
          <p:spPr bwMode="auto">
            <a:xfrm>
              <a:off x="2916" y="1507"/>
              <a:ext cx="1578" cy="3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7928" name="Text Box 11"/>
            <p:cNvSpPr txBox="1">
              <a:spLocks noChangeArrowheads="1"/>
            </p:cNvSpPr>
            <p:nvPr/>
          </p:nvSpPr>
          <p:spPr bwMode="auto">
            <a:xfrm>
              <a:off x="2866" y="1484"/>
              <a:ext cx="1665" cy="4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800">
                  <a:ea typeface="宋体" charset="-122"/>
                </a:rPr>
                <a:t>usual http response +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 b="1">
                  <a:latin typeface="Courier New" pitchFamily="49" charset="0"/>
                  <a:ea typeface="宋体" charset="-122"/>
                </a:rPr>
                <a:t>Set-cookie: 1678 </a:t>
              </a:r>
            </a:p>
          </p:txBody>
        </p:sp>
        <p:sp>
          <p:nvSpPr>
            <p:cNvPr id="37929" name="Line 12"/>
            <p:cNvSpPr>
              <a:spLocks noChangeShapeType="1"/>
            </p:cNvSpPr>
            <p:nvPr/>
          </p:nvSpPr>
          <p:spPr bwMode="auto">
            <a:xfrm>
              <a:off x="2694" y="2244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7930" name="Group 13"/>
            <p:cNvGrpSpPr>
              <a:grpSpLocks/>
            </p:cNvGrpSpPr>
            <p:nvPr/>
          </p:nvGrpSpPr>
          <p:grpSpPr bwMode="auto">
            <a:xfrm>
              <a:off x="2860" y="2120"/>
              <a:ext cx="1689" cy="429"/>
              <a:chOff x="3124" y="2762"/>
              <a:chExt cx="1689" cy="429"/>
            </a:xfrm>
          </p:grpSpPr>
          <p:sp>
            <p:nvSpPr>
              <p:cNvPr id="37945" name="Rectangle 14"/>
              <p:cNvSpPr>
                <a:spLocks noChangeArrowheads="1"/>
              </p:cNvSpPr>
              <p:nvPr/>
            </p:nvSpPr>
            <p:spPr bwMode="auto">
              <a:xfrm>
                <a:off x="3186" y="2791"/>
                <a:ext cx="1578" cy="35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37946" name="Text Box 15"/>
              <p:cNvSpPr txBox="1">
                <a:spLocks noChangeArrowheads="1"/>
              </p:cNvSpPr>
              <p:nvPr/>
            </p:nvSpPr>
            <p:spPr bwMode="auto">
              <a:xfrm>
                <a:off x="3124" y="2762"/>
                <a:ext cx="1689" cy="42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800">
                    <a:ea typeface="宋体" charset="-122"/>
                  </a:rPr>
                  <a:t>usual http request msg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000" b="1">
                    <a:latin typeface="Courier New" pitchFamily="49" charset="0"/>
                    <a:ea typeface="宋体" charset="-122"/>
                  </a:rPr>
                  <a:t>cookie: 1678</a:t>
                </a:r>
              </a:p>
            </p:txBody>
          </p:sp>
        </p:grpSp>
        <p:sp>
          <p:nvSpPr>
            <p:cNvPr id="37931" name="Line 16"/>
            <p:cNvSpPr>
              <a:spLocks noChangeShapeType="1"/>
            </p:cNvSpPr>
            <p:nvPr/>
          </p:nvSpPr>
          <p:spPr bwMode="auto">
            <a:xfrm flipH="1">
              <a:off x="2688" y="2550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7932" name="Group 17"/>
            <p:cNvGrpSpPr>
              <a:grpSpLocks/>
            </p:cNvGrpSpPr>
            <p:nvPr/>
          </p:nvGrpSpPr>
          <p:grpSpPr bwMode="auto">
            <a:xfrm>
              <a:off x="2824" y="2570"/>
              <a:ext cx="1743" cy="237"/>
              <a:chOff x="3268" y="2846"/>
              <a:chExt cx="1743" cy="237"/>
            </a:xfrm>
          </p:grpSpPr>
          <p:sp>
            <p:nvSpPr>
              <p:cNvPr id="37943" name="Rectangle 18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37944" name="Text Box 19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800">
                    <a:ea typeface="宋体" charset="-122"/>
                  </a:rPr>
                  <a:t>usual http response msg</a:t>
                </a:r>
                <a:endParaRPr lang="en-US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37933" name="Line 20"/>
            <p:cNvSpPr>
              <a:spLocks noChangeShapeType="1"/>
            </p:cNvSpPr>
            <p:nvPr/>
          </p:nvSpPr>
          <p:spPr bwMode="auto">
            <a:xfrm>
              <a:off x="2676" y="3180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7934" name="Group 21"/>
            <p:cNvGrpSpPr>
              <a:grpSpLocks/>
            </p:cNvGrpSpPr>
            <p:nvPr/>
          </p:nvGrpSpPr>
          <p:grpSpPr bwMode="auto">
            <a:xfrm>
              <a:off x="2848" y="3068"/>
              <a:ext cx="1689" cy="429"/>
              <a:chOff x="3124" y="2762"/>
              <a:chExt cx="1689" cy="429"/>
            </a:xfrm>
          </p:grpSpPr>
          <p:sp>
            <p:nvSpPr>
              <p:cNvPr id="37941" name="Rectangle 22"/>
              <p:cNvSpPr>
                <a:spLocks noChangeArrowheads="1"/>
              </p:cNvSpPr>
              <p:nvPr/>
            </p:nvSpPr>
            <p:spPr bwMode="auto">
              <a:xfrm>
                <a:off x="3186" y="2791"/>
                <a:ext cx="1578" cy="35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37942" name="Text Box 23"/>
              <p:cNvSpPr txBox="1">
                <a:spLocks noChangeArrowheads="1"/>
              </p:cNvSpPr>
              <p:nvPr/>
            </p:nvSpPr>
            <p:spPr bwMode="auto">
              <a:xfrm>
                <a:off x="3124" y="2762"/>
                <a:ext cx="1689" cy="42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800">
                    <a:ea typeface="宋体" charset="-122"/>
                  </a:rPr>
                  <a:t>usual http request msg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000" b="1">
                    <a:latin typeface="Courier New" pitchFamily="49" charset="0"/>
                    <a:ea typeface="宋体" charset="-122"/>
                  </a:rPr>
                  <a:t>cookie: 1678</a:t>
                </a:r>
              </a:p>
            </p:txBody>
          </p:sp>
        </p:grpSp>
        <p:sp>
          <p:nvSpPr>
            <p:cNvPr id="37935" name="Line 24"/>
            <p:cNvSpPr>
              <a:spLocks noChangeShapeType="1"/>
            </p:cNvSpPr>
            <p:nvPr/>
          </p:nvSpPr>
          <p:spPr bwMode="auto">
            <a:xfrm flipH="1">
              <a:off x="2694" y="3492"/>
              <a:ext cx="208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37936" name="Group 25"/>
            <p:cNvGrpSpPr>
              <a:grpSpLocks/>
            </p:cNvGrpSpPr>
            <p:nvPr/>
          </p:nvGrpSpPr>
          <p:grpSpPr bwMode="auto">
            <a:xfrm>
              <a:off x="2830" y="3512"/>
              <a:ext cx="1743" cy="237"/>
              <a:chOff x="3268" y="2846"/>
              <a:chExt cx="1743" cy="237"/>
            </a:xfrm>
          </p:grpSpPr>
          <p:sp>
            <p:nvSpPr>
              <p:cNvPr id="37939" name="Rectangle 26"/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37940" name="Text Box 27"/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743" cy="23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800">
                    <a:ea typeface="宋体" charset="-122"/>
                  </a:rPr>
                  <a:t>usual http response msg</a:t>
                </a:r>
                <a:endParaRPr lang="en-US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37937" name="Text Box 28"/>
            <p:cNvSpPr txBox="1">
              <a:spLocks noChangeArrowheads="1"/>
            </p:cNvSpPr>
            <p:nvPr/>
          </p:nvSpPr>
          <p:spPr bwMode="auto">
            <a:xfrm>
              <a:off x="4803" y="2219"/>
              <a:ext cx="703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chemeClr val="accent2"/>
                  </a:solidFill>
                  <a:ea typeface="宋体" charset="-122"/>
                </a:rPr>
                <a:t>cookie-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chemeClr val="accent2"/>
                  </a:solidFill>
                  <a:ea typeface="宋体" charset="-122"/>
                </a:rPr>
                <a:t>specific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chemeClr val="accent2"/>
                  </a:solidFill>
                  <a:ea typeface="宋体" charset="-122"/>
                </a:rPr>
                <a:t>action</a:t>
              </a:r>
              <a:endParaRPr lang="en-US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7938" name="Text Box 29"/>
            <p:cNvSpPr txBox="1">
              <a:spLocks noChangeArrowheads="1"/>
            </p:cNvSpPr>
            <p:nvPr/>
          </p:nvSpPr>
          <p:spPr bwMode="auto">
            <a:xfrm>
              <a:off x="4796" y="3149"/>
              <a:ext cx="778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chemeClr val="accent2"/>
                  </a:solidFill>
                  <a:ea typeface="宋体" charset="-122"/>
                </a:rPr>
                <a:t>cookie-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chemeClr val="accent2"/>
                  </a:solidFill>
                  <a:ea typeface="宋体" charset="-122"/>
                </a:rPr>
                <a:t>spectific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chemeClr val="accent2"/>
                  </a:solidFill>
                  <a:ea typeface="宋体" charset="-122"/>
                </a:rPr>
                <a:t>action</a:t>
              </a:r>
              <a:endParaRPr lang="en-US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sp>
        <p:nvSpPr>
          <p:cNvPr id="37894" name="Text Box 30"/>
          <p:cNvSpPr txBox="1">
            <a:spLocks noChangeArrowheads="1"/>
          </p:cNvSpPr>
          <p:nvPr/>
        </p:nvSpPr>
        <p:spPr bwMode="auto">
          <a:xfrm>
            <a:off x="5611813" y="2063750"/>
            <a:ext cx="18192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accent2"/>
                </a:solidFill>
                <a:ea typeface="宋体" charset="-122"/>
              </a:rPr>
              <a:t>server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accent2"/>
                </a:solidFill>
                <a:ea typeface="宋体" charset="-122"/>
              </a:rPr>
              <a:t>creates ID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accent2"/>
                </a:solidFill>
                <a:ea typeface="宋体" charset="-122"/>
              </a:rPr>
              <a:t>1678 for user</a:t>
            </a:r>
            <a:endParaRPr lang="en-US" altLang="zh-CN" sz="2000">
              <a:ea typeface="宋体" charset="-122"/>
            </a:endParaRPr>
          </a:p>
        </p:txBody>
      </p:sp>
      <p:grpSp>
        <p:nvGrpSpPr>
          <p:cNvPr id="37895" name="Group 31"/>
          <p:cNvGrpSpPr>
            <a:grpSpLocks/>
          </p:cNvGrpSpPr>
          <p:nvPr/>
        </p:nvGrpSpPr>
        <p:grpSpPr bwMode="auto">
          <a:xfrm>
            <a:off x="8388350" y="3319463"/>
            <a:ext cx="293688" cy="395287"/>
            <a:chOff x="5115" y="1292"/>
            <a:chExt cx="185" cy="249"/>
          </a:xfrm>
        </p:grpSpPr>
        <p:sp>
          <p:nvSpPr>
            <p:cNvPr id="37917" name="Oval 32"/>
            <p:cNvSpPr>
              <a:spLocks noChangeArrowheads="1"/>
            </p:cNvSpPr>
            <p:nvPr/>
          </p:nvSpPr>
          <p:spPr bwMode="auto">
            <a:xfrm>
              <a:off x="5115" y="1292"/>
              <a:ext cx="177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7918" name="Oval 33"/>
            <p:cNvSpPr>
              <a:spLocks noChangeArrowheads="1"/>
            </p:cNvSpPr>
            <p:nvPr/>
          </p:nvSpPr>
          <p:spPr bwMode="auto">
            <a:xfrm>
              <a:off x="5119" y="1472"/>
              <a:ext cx="177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7919" name="Line 34"/>
            <p:cNvSpPr>
              <a:spLocks noChangeShapeType="1"/>
            </p:cNvSpPr>
            <p:nvPr/>
          </p:nvSpPr>
          <p:spPr bwMode="auto">
            <a:xfrm>
              <a:off x="5300" y="1315"/>
              <a:ext cx="0" cy="1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920" name="Line 35"/>
            <p:cNvSpPr>
              <a:spLocks noChangeShapeType="1"/>
            </p:cNvSpPr>
            <p:nvPr/>
          </p:nvSpPr>
          <p:spPr bwMode="auto">
            <a:xfrm>
              <a:off x="5115" y="1331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37896" name="Line 36"/>
          <p:cNvSpPr>
            <a:spLocks noChangeShapeType="1"/>
          </p:cNvSpPr>
          <p:nvPr/>
        </p:nvSpPr>
        <p:spPr bwMode="auto">
          <a:xfrm>
            <a:off x="7485063" y="2686050"/>
            <a:ext cx="866775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7897" name="Text Box 37"/>
          <p:cNvSpPr txBox="1">
            <a:spLocks noChangeArrowheads="1"/>
          </p:cNvSpPr>
          <p:nvPr/>
        </p:nvSpPr>
        <p:spPr bwMode="auto">
          <a:xfrm rot="2225390">
            <a:off x="7270750" y="2389188"/>
            <a:ext cx="15922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Times New Roman" pitchFamily="18" charset="0"/>
                <a:ea typeface="宋体" charset="-122"/>
              </a:rPr>
              <a:t>entry in backend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Times New Roman" pitchFamily="18" charset="0"/>
                <a:ea typeface="宋体" charset="-122"/>
              </a:rPr>
              <a:t>database</a:t>
            </a:r>
          </a:p>
        </p:txBody>
      </p:sp>
      <p:sp>
        <p:nvSpPr>
          <p:cNvPr id="37898" name="Line 38"/>
          <p:cNvSpPr>
            <a:spLocks noChangeShapeType="1"/>
          </p:cNvSpPr>
          <p:nvPr/>
        </p:nvSpPr>
        <p:spPr bwMode="auto">
          <a:xfrm flipV="1">
            <a:off x="7107238" y="3614738"/>
            <a:ext cx="1098550" cy="427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7899" name="Text Box 39"/>
          <p:cNvSpPr txBox="1">
            <a:spLocks noChangeArrowheads="1"/>
          </p:cNvSpPr>
          <p:nvPr/>
        </p:nvSpPr>
        <p:spPr bwMode="auto">
          <a:xfrm rot="-1144414">
            <a:off x="7405688" y="3771900"/>
            <a:ext cx="704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Times New Roman" pitchFamily="18" charset="0"/>
                <a:ea typeface="宋体" charset="-122"/>
              </a:rPr>
              <a:t>access</a:t>
            </a:r>
          </a:p>
        </p:txBody>
      </p:sp>
      <p:sp>
        <p:nvSpPr>
          <p:cNvPr id="37900" name="Line 40"/>
          <p:cNvSpPr>
            <a:spLocks noChangeShapeType="1"/>
          </p:cNvSpPr>
          <p:nvPr/>
        </p:nvSpPr>
        <p:spPr bwMode="auto">
          <a:xfrm flipV="1">
            <a:off x="7229475" y="3870325"/>
            <a:ext cx="1195388" cy="128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7901" name="Text Box 41"/>
          <p:cNvSpPr txBox="1">
            <a:spLocks noChangeArrowheads="1"/>
          </p:cNvSpPr>
          <p:nvPr/>
        </p:nvSpPr>
        <p:spPr bwMode="auto">
          <a:xfrm rot="-2728275">
            <a:off x="7667625" y="4460875"/>
            <a:ext cx="704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Times New Roman" pitchFamily="18" charset="0"/>
                <a:ea typeface="宋体" charset="-122"/>
              </a:rPr>
              <a:t>access</a:t>
            </a:r>
          </a:p>
        </p:txBody>
      </p:sp>
      <p:grpSp>
        <p:nvGrpSpPr>
          <p:cNvPr id="37902" name="Group 42"/>
          <p:cNvGrpSpPr>
            <a:grpSpLocks/>
          </p:cNvGrpSpPr>
          <p:nvPr/>
        </p:nvGrpSpPr>
        <p:grpSpPr bwMode="auto">
          <a:xfrm>
            <a:off x="220663" y="3309938"/>
            <a:ext cx="1787525" cy="933450"/>
            <a:chOff x="654" y="1693"/>
            <a:chExt cx="1126" cy="588"/>
          </a:xfrm>
        </p:grpSpPr>
        <p:sp>
          <p:nvSpPr>
            <p:cNvPr id="37913" name="AutoShape 43"/>
            <p:cNvSpPr>
              <a:spLocks noChangeArrowheads="1"/>
            </p:cNvSpPr>
            <p:nvPr/>
          </p:nvSpPr>
          <p:spPr bwMode="auto">
            <a:xfrm>
              <a:off x="654" y="1700"/>
              <a:ext cx="1126" cy="576"/>
            </a:xfrm>
            <a:prstGeom prst="parallelogram">
              <a:avLst>
                <a:gd name="adj" fmla="val 48872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GB" altLang="zh-CN" sz="16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37914" name="Group 44"/>
            <p:cNvGrpSpPr>
              <a:grpSpLocks/>
            </p:cNvGrpSpPr>
            <p:nvPr/>
          </p:nvGrpSpPr>
          <p:grpSpPr bwMode="auto">
            <a:xfrm>
              <a:off x="765" y="1693"/>
              <a:ext cx="919" cy="588"/>
              <a:chOff x="765" y="1693"/>
              <a:chExt cx="919" cy="588"/>
            </a:xfrm>
          </p:grpSpPr>
          <p:sp>
            <p:nvSpPr>
              <p:cNvPr id="37915" name="Text Box 45"/>
              <p:cNvSpPr txBox="1">
                <a:spLocks noChangeArrowheads="1"/>
              </p:cNvSpPr>
              <p:nvPr/>
            </p:nvSpPr>
            <p:spPr bwMode="auto">
              <a:xfrm>
                <a:off x="980" y="1693"/>
                <a:ext cx="70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600" b="1">
                    <a:latin typeface="Times New Roman" pitchFamily="18" charset="0"/>
                    <a:ea typeface="宋体" charset="-122"/>
                  </a:rPr>
                  <a:t>Cookie file</a:t>
                </a:r>
                <a:endParaRPr lang="en-US" altLang="zh-CN" sz="16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37916" name="Text Box 46"/>
              <p:cNvSpPr txBox="1">
                <a:spLocks noChangeArrowheads="1"/>
              </p:cNvSpPr>
              <p:nvPr/>
            </p:nvSpPr>
            <p:spPr bwMode="auto">
              <a:xfrm>
                <a:off x="765" y="1915"/>
                <a:ext cx="839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600">
                    <a:latin typeface="Times New Roman" pitchFamily="18" charset="0"/>
                    <a:ea typeface="宋体" charset="-122"/>
                  </a:rPr>
                  <a:t>amazon: 1678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600">
                    <a:latin typeface="Times New Roman" pitchFamily="18" charset="0"/>
                    <a:ea typeface="宋体" charset="-122"/>
                  </a:rPr>
                  <a:t>ebay: 8734</a:t>
                </a:r>
              </a:p>
            </p:txBody>
          </p:sp>
        </p:grpSp>
      </p:grpSp>
      <p:sp>
        <p:nvSpPr>
          <p:cNvPr id="37903" name="AutoShape 47"/>
          <p:cNvSpPr>
            <a:spLocks noChangeArrowheads="1"/>
          </p:cNvSpPr>
          <p:nvPr/>
        </p:nvSpPr>
        <p:spPr bwMode="auto">
          <a:xfrm>
            <a:off x="287338" y="2057400"/>
            <a:ext cx="1787525" cy="914400"/>
          </a:xfrm>
          <a:prstGeom prst="parallelogram">
            <a:avLst>
              <a:gd name="adj" fmla="val 4887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zh-CN" sz="1600">
              <a:latin typeface="Times New Roman" pitchFamily="18" charset="0"/>
              <a:ea typeface="宋体" charset="-122"/>
            </a:endParaRPr>
          </a:p>
        </p:txBody>
      </p:sp>
      <p:grpSp>
        <p:nvGrpSpPr>
          <p:cNvPr id="37904" name="Group 48"/>
          <p:cNvGrpSpPr>
            <a:grpSpLocks/>
          </p:cNvGrpSpPr>
          <p:nvPr/>
        </p:nvGrpSpPr>
        <p:grpSpPr bwMode="auto">
          <a:xfrm>
            <a:off x="463550" y="2033588"/>
            <a:ext cx="1458913" cy="933450"/>
            <a:chOff x="765" y="1693"/>
            <a:chExt cx="919" cy="588"/>
          </a:xfrm>
        </p:grpSpPr>
        <p:sp>
          <p:nvSpPr>
            <p:cNvPr id="37911" name="Text Box 49"/>
            <p:cNvSpPr txBox="1">
              <a:spLocks noChangeArrowheads="1"/>
            </p:cNvSpPr>
            <p:nvPr/>
          </p:nvSpPr>
          <p:spPr bwMode="auto">
            <a:xfrm>
              <a:off x="980" y="1693"/>
              <a:ext cx="70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600" b="1">
                  <a:latin typeface="Times New Roman" pitchFamily="18" charset="0"/>
                  <a:ea typeface="宋体" charset="-122"/>
                </a:rPr>
                <a:t>Cookie file</a:t>
              </a:r>
              <a:endParaRPr lang="en-US" altLang="zh-CN" sz="16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7912" name="Text Box 50"/>
            <p:cNvSpPr txBox="1">
              <a:spLocks noChangeArrowheads="1"/>
            </p:cNvSpPr>
            <p:nvPr/>
          </p:nvSpPr>
          <p:spPr bwMode="auto">
            <a:xfrm>
              <a:off x="765" y="1915"/>
              <a:ext cx="68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zh-CN" sz="1600">
                <a:latin typeface="Times New Roman" pitchFamily="18" charset="0"/>
                <a:ea typeface="宋体" charset="-122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600">
                  <a:latin typeface="Times New Roman" pitchFamily="18" charset="0"/>
                  <a:ea typeface="宋体" charset="-122"/>
                </a:rPr>
                <a:t>ebay: 8734</a:t>
              </a:r>
            </a:p>
          </p:txBody>
        </p:sp>
      </p:grpSp>
      <p:grpSp>
        <p:nvGrpSpPr>
          <p:cNvPr id="37905" name="Group 51"/>
          <p:cNvGrpSpPr>
            <a:grpSpLocks/>
          </p:cNvGrpSpPr>
          <p:nvPr/>
        </p:nvGrpSpPr>
        <p:grpSpPr bwMode="auto">
          <a:xfrm>
            <a:off x="261938" y="4989513"/>
            <a:ext cx="1787525" cy="933450"/>
            <a:chOff x="654" y="1693"/>
            <a:chExt cx="1126" cy="588"/>
          </a:xfrm>
        </p:grpSpPr>
        <p:sp>
          <p:nvSpPr>
            <p:cNvPr id="37907" name="AutoShape 52"/>
            <p:cNvSpPr>
              <a:spLocks noChangeArrowheads="1"/>
            </p:cNvSpPr>
            <p:nvPr/>
          </p:nvSpPr>
          <p:spPr bwMode="auto">
            <a:xfrm>
              <a:off x="654" y="1700"/>
              <a:ext cx="1126" cy="576"/>
            </a:xfrm>
            <a:prstGeom prst="parallelogram">
              <a:avLst>
                <a:gd name="adj" fmla="val 48872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GB" altLang="zh-CN" sz="16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37908" name="Group 53"/>
            <p:cNvGrpSpPr>
              <a:grpSpLocks/>
            </p:cNvGrpSpPr>
            <p:nvPr/>
          </p:nvGrpSpPr>
          <p:grpSpPr bwMode="auto">
            <a:xfrm>
              <a:off x="765" y="1693"/>
              <a:ext cx="919" cy="588"/>
              <a:chOff x="765" y="1693"/>
              <a:chExt cx="919" cy="588"/>
            </a:xfrm>
          </p:grpSpPr>
          <p:sp>
            <p:nvSpPr>
              <p:cNvPr id="37909" name="Text Box 54"/>
              <p:cNvSpPr txBox="1">
                <a:spLocks noChangeArrowheads="1"/>
              </p:cNvSpPr>
              <p:nvPr/>
            </p:nvSpPr>
            <p:spPr bwMode="auto">
              <a:xfrm>
                <a:off x="980" y="1693"/>
                <a:ext cx="70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600" b="1">
                    <a:latin typeface="Times New Roman" pitchFamily="18" charset="0"/>
                    <a:ea typeface="宋体" charset="-122"/>
                  </a:rPr>
                  <a:t>Cookie file</a:t>
                </a:r>
                <a:endParaRPr lang="en-US" altLang="zh-CN" sz="16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37910" name="Text Box 55"/>
              <p:cNvSpPr txBox="1">
                <a:spLocks noChangeArrowheads="1"/>
              </p:cNvSpPr>
              <p:nvPr/>
            </p:nvSpPr>
            <p:spPr bwMode="auto">
              <a:xfrm>
                <a:off x="765" y="1915"/>
                <a:ext cx="839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600">
                    <a:latin typeface="Times New Roman" pitchFamily="18" charset="0"/>
                    <a:ea typeface="宋体" charset="-122"/>
                  </a:rPr>
                  <a:t>amazon: 1678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600">
                    <a:latin typeface="Times New Roman" pitchFamily="18" charset="0"/>
                    <a:ea typeface="宋体" charset="-122"/>
                  </a:rPr>
                  <a:t>ebay: 8734</a:t>
                </a:r>
              </a:p>
            </p:txBody>
          </p:sp>
        </p:grpSp>
      </p:grpSp>
      <p:sp>
        <p:nvSpPr>
          <p:cNvPr id="37906" name="Text Box 56"/>
          <p:cNvSpPr txBox="1">
            <a:spLocks noChangeArrowheads="1"/>
          </p:cNvSpPr>
          <p:nvPr/>
        </p:nvSpPr>
        <p:spPr bwMode="auto">
          <a:xfrm>
            <a:off x="200025" y="4484688"/>
            <a:ext cx="1808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ea typeface="宋体" charset="-122"/>
              </a:rPr>
              <a:t>one week later:</a:t>
            </a:r>
          </a:p>
        </p:txBody>
      </p:sp>
    </p:spTree>
    <p:extLst>
      <p:ext uri="{BB962C8B-B14F-4D97-AF65-F5344CB8AC3E}">
        <p14:creationId xmlns:p14="http://schemas.microsoft.com/office/powerpoint/2010/main" val="318242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43D5556-A18E-4946-A813-D5979445E642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Cookies (continued)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77963"/>
            <a:ext cx="3810000" cy="2671117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zh-CN" sz="2400" u="sng" dirty="0" smtClean="0">
                <a:solidFill>
                  <a:srgbClr val="FF0000"/>
                </a:solidFill>
                <a:ea typeface="宋体" charset="-122"/>
              </a:rPr>
              <a:t>cookies </a:t>
            </a:r>
            <a:r>
              <a:rPr lang="en-US" altLang="zh-CN" sz="2400" u="sng" dirty="0" smtClean="0">
                <a:solidFill>
                  <a:srgbClr val="FF0000"/>
                </a:solidFill>
                <a:ea typeface="宋体" charset="-122"/>
              </a:rPr>
              <a:t>can bring:</a:t>
            </a:r>
            <a:endParaRPr lang="en-US" altLang="zh-CN" sz="2400" dirty="0" smtClean="0">
              <a:ea typeface="宋体" charset="-122"/>
            </a:endParaRPr>
          </a:p>
          <a:p>
            <a:r>
              <a:rPr lang="en-US" altLang="zh-CN" sz="2400" dirty="0" smtClean="0">
                <a:ea typeface="宋体" charset="-122"/>
              </a:rPr>
              <a:t>authorization</a:t>
            </a:r>
          </a:p>
          <a:p>
            <a:r>
              <a:rPr lang="en-US" altLang="zh-CN" sz="2400" dirty="0" smtClean="0">
                <a:ea typeface="宋体" charset="-122"/>
              </a:rPr>
              <a:t>shopping carts</a:t>
            </a:r>
          </a:p>
          <a:p>
            <a:r>
              <a:rPr lang="en-US" altLang="zh-CN" sz="2400" dirty="0" smtClean="0">
                <a:ea typeface="宋体" charset="-122"/>
              </a:rPr>
              <a:t>recommendations</a:t>
            </a:r>
          </a:p>
          <a:p>
            <a:r>
              <a:rPr lang="en-US" altLang="zh-CN" sz="2400" dirty="0" smtClean="0">
                <a:ea typeface="宋体" charset="-122"/>
              </a:rPr>
              <a:t>user session state</a:t>
            </a:r>
          </a:p>
        </p:txBody>
      </p:sp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4911725" y="1411288"/>
            <a:ext cx="3810000" cy="46482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zh-CN" sz="2400" u="sng">
                <a:solidFill>
                  <a:srgbClr val="FF0000"/>
                </a:solidFill>
                <a:ea typeface="宋体" charset="-122"/>
              </a:rPr>
              <a:t>Cookies and privacy:</a:t>
            </a:r>
            <a:endParaRPr lang="en-US" altLang="zh-CN" sz="2400">
              <a:ea typeface="宋体" charset="-122"/>
            </a:endParaRPr>
          </a:p>
          <a:p>
            <a:r>
              <a:rPr lang="en-US" altLang="zh-CN" sz="2400">
                <a:ea typeface="宋体" charset="-122"/>
              </a:rPr>
              <a:t>cookies permit sites to learn a lot about you</a:t>
            </a:r>
          </a:p>
          <a:p>
            <a:r>
              <a:rPr lang="en-US" altLang="zh-CN" sz="2400">
                <a:ea typeface="宋体" charset="-122"/>
              </a:rPr>
              <a:t>you may supply name and e-mail to sites</a:t>
            </a:r>
          </a:p>
          <a:p>
            <a:r>
              <a:rPr lang="en-US" altLang="zh-CN" sz="2400">
                <a:ea typeface="宋体" charset="-122"/>
              </a:rPr>
              <a:t>search engines use  cookies to learn yet more</a:t>
            </a:r>
          </a:p>
          <a:p>
            <a:r>
              <a:rPr lang="en-US" altLang="zh-CN" sz="2400">
                <a:ea typeface="宋体" charset="-122"/>
              </a:rPr>
              <a:t>advertising  companies  obtain info across sites</a:t>
            </a: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7321550" y="1177925"/>
            <a:ext cx="79851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accent2"/>
                </a:solidFill>
                <a:ea typeface="宋体" charset="-122"/>
              </a:rPr>
              <a:t>aside</a:t>
            </a:r>
            <a:endParaRPr lang="en-US" altLang="zh-CN" sz="1600">
              <a:latin typeface="Times New Roman" pitchFamily="18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450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28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592978" y="2060848"/>
            <a:ext cx="45719" cy="29523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97" y="2060848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Applications and their needs, vs Internet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trasport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layer services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http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protcocol</a:t>
            </a:r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General description and functionality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Authentication, cookies and related aspects</a:t>
            </a:r>
          </a:p>
          <a:p>
            <a:pPr lvl="1"/>
            <a:r>
              <a:rPr lang="en-US" sz="2000" b="1" dirty="0" smtClean="0"/>
              <a:t>Caching and proxies</a:t>
            </a:r>
          </a:p>
          <a:p>
            <a:pPr lvl="1"/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(continuation with more applications: next lecture)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0732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400"/>
              <a:t>2: Application Layer</a:t>
            </a:r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399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E9F74F0-B0F7-4EA8-B64D-6B3878DF3ED1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228600"/>
            <a:ext cx="7962900" cy="608112"/>
          </a:xfrm>
        </p:spPr>
        <p:txBody>
          <a:bodyPr/>
          <a:lstStyle/>
          <a:p>
            <a:r>
              <a:rPr lang="en-US" altLang="zh-CN" sz="3200" smtClean="0">
                <a:ea typeface="宋体" charset="-122"/>
              </a:rPr>
              <a:t>Conditional GET: client-side caching</a:t>
            </a:r>
            <a:endParaRPr lang="en-US" altLang="zh-CN" smtClean="0">
              <a:ea typeface="宋体" charset="-122"/>
            </a:endParaRP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590675"/>
            <a:ext cx="3886200" cy="4305300"/>
          </a:xfrm>
        </p:spPr>
        <p:txBody>
          <a:bodyPr/>
          <a:lstStyle/>
          <a:p>
            <a:r>
              <a:rPr lang="en-US" altLang="zh-CN" sz="2000" smtClean="0">
                <a:solidFill>
                  <a:srgbClr val="FF0000"/>
                </a:solidFill>
                <a:ea typeface="宋体" charset="-122"/>
              </a:rPr>
              <a:t>Goal:</a:t>
            </a:r>
            <a:r>
              <a:rPr lang="en-US" altLang="zh-CN" sz="2000" smtClean="0">
                <a:ea typeface="宋体" charset="-122"/>
              </a:rPr>
              <a:t> don’t send object if client has up-to-date stored (cached) version</a:t>
            </a:r>
          </a:p>
          <a:p>
            <a:r>
              <a:rPr lang="en-US" altLang="zh-CN" sz="2000" smtClean="0">
                <a:ea typeface="宋体" charset="-122"/>
              </a:rPr>
              <a:t>client: specify date of cached copy in http request</a:t>
            </a:r>
          </a:p>
          <a:p>
            <a:pPr lvl="1">
              <a:buFont typeface="ZapfDingbats" pitchFamily="82" charset="2"/>
              <a:buNone/>
            </a:pPr>
            <a:r>
              <a:rPr lang="en-US" altLang="zh-CN" sz="1800" b="1" smtClean="0">
                <a:latin typeface="Courier New" pitchFamily="49" charset="0"/>
                <a:ea typeface="宋体" charset="-122"/>
              </a:rPr>
              <a:t>If-modified-since: &lt;date&gt;</a:t>
            </a:r>
          </a:p>
          <a:p>
            <a:r>
              <a:rPr lang="en-US" altLang="zh-CN" sz="2000" smtClean="0">
                <a:ea typeface="宋体" charset="-122"/>
              </a:rPr>
              <a:t>server: response contains no object if cached copy up-to-date: </a:t>
            </a:r>
          </a:p>
          <a:p>
            <a:pPr lvl="1">
              <a:buFont typeface="ZapfDingbats" pitchFamily="82" charset="2"/>
              <a:buNone/>
            </a:pPr>
            <a:r>
              <a:rPr lang="en-US" altLang="zh-CN" sz="1800" b="1" smtClean="0">
                <a:latin typeface="Courier New" pitchFamily="49" charset="0"/>
                <a:ea typeface="宋体" charset="-122"/>
              </a:rPr>
              <a:t>HTTP/1.0 304 Not Modified</a:t>
            </a:r>
            <a:endParaRPr lang="en-US" altLang="zh-CN" sz="2000" smtClean="0">
              <a:ea typeface="宋体" charset="-122"/>
            </a:endParaRPr>
          </a:p>
        </p:txBody>
      </p:sp>
      <p:sp>
        <p:nvSpPr>
          <p:cNvPr id="39942" name="Line 4"/>
          <p:cNvSpPr>
            <a:spLocks noChangeShapeType="1"/>
          </p:cNvSpPr>
          <p:nvPr/>
        </p:nvSpPr>
        <p:spPr bwMode="auto">
          <a:xfrm>
            <a:off x="4276725" y="21145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3876675" y="1436688"/>
            <a:ext cx="98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u="sng">
                <a:ea typeface="宋体" charset="-122"/>
              </a:rPr>
              <a:t>client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7321550" y="1408113"/>
            <a:ext cx="1104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u="sng">
                <a:ea typeface="宋体" charset="-122"/>
              </a:rPr>
              <a:t>server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9945" name="Rectangle 7"/>
          <p:cNvSpPr>
            <a:spLocks noChangeArrowheads="1"/>
          </p:cNvSpPr>
          <p:nvPr/>
        </p:nvSpPr>
        <p:spPr bwMode="auto">
          <a:xfrm>
            <a:off x="4514850" y="2114550"/>
            <a:ext cx="2686050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sv-SE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4521200" y="2098675"/>
            <a:ext cx="2681288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ea typeface="宋体" charset="-122"/>
              </a:rPr>
              <a:t>http request msg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 b="1">
                <a:latin typeface="Courier New" pitchFamily="49" charset="0"/>
                <a:ea typeface="宋体" charset="-122"/>
              </a:rPr>
              <a:t>If-modified-since: &lt;date&gt;</a:t>
            </a:r>
            <a:endParaRPr lang="en-US" altLang="zh-CN" sz="2000" b="1">
              <a:latin typeface="Courier New" pitchFamily="49" charset="0"/>
              <a:ea typeface="宋体" charset="-122"/>
            </a:endParaRPr>
          </a:p>
        </p:txBody>
      </p:sp>
      <p:sp>
        <p:nvSpPr>
          <p:cNvPr id="39947" name="Line 9"/>
          <p:cNvSpPr>
            <a:spLocks noChangeShapeType="1"/>
          </p:cNvSpPr>
          <p:nvPr/>
        </p:nvSpPr>
        <p:spPr bwMode="auto">
          <a:xfrm flipH="1">
            <a:off x="4295775" y="31051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9948" name="Group 30"/>
          <p:cNvGrpSpPr>
            <a:grpSpLocks/>
          </p:cNvGrpSpPr>
          <p:nvPr/>
        </p:nvGrpSpPr>
        <p:grpSpPr bwMode="auto">
          <a:xfrm>
            <a:off x="4502150" y="2974975"/>
            <a:ext cx="2643188" cy="855663"/>
            <a:chOff x="2698" y="2036"/>
            <a:chExt cx="1665" cy="539"/>
          </a:xfrm>
        </p:grpSpPr>
        <p:sp>
          <p:nvSpPr>
            <p:cNvPr id="39958" name="Rectangle 10"/>
            <p:cNvSpPr>
              <a:spLocks noChangeArrowheads="1"/>
            </p:cNvSpPr>
            <p:nvPr/>
          </p:nvSpPr>
          <p:spPr bwMode="auto">
            <a:xfrm>
              <a:off x="2760" y="2071"/>
              <a:ext cx="1578" cy="46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39959" name="Text Box 11"/>
            <p:cNvSpPr txBox="1">
              <a:spLocks noChangeArrowheads="1"/>
            </p:cNvSpPr>
            <p:nvPr/>
          </p:nvSpPr>
          <p:spPr bwMode="auto">
            <a:xfrm>
              <a:off x="2698" y="2036"/>
              <a:ext cx="1665" cy="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800">
                  <a:ea typeface="宋体" charset="-122"/>
                </a:rPr>
                <a:t>http response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600" b="1">
                  <a:latin typeface="Courier New" pitchFamily="49" charset="0"/>
                  <a:ea typeface="宋体" charset="-122"/>
                </a:rPr>
                <a:t>HTTP/1.0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1600" b="1">
                  <a:latin typeface="Courier New" pitchFamily="49" charset="0"/>
                  <a:ea typeface="宋体" charset="-122"/>
                </a:rPr>
                <a:t>304 Not Modified</a:t>
              </a:r>
              <a:endParaRPr lang="en-US" altLang="zh-CN" sz="2000" b="1">
                <a:latin typeface="Courier New" pitchFamily="49" charset="0"/>
                <a:ea typeface="宋体" charset="-122"/>
              </a:endParaRPr>
            </a:p>
          </p:txBody>
        </p:sp>
      </p:grpSp>
      <p:sp>
        <p:nvSpPr>
          <p:cNvPr id="39949" name="Text Box 28"/>
          <p:cNvSpPr txBox="1">
            <a:spLocks noChangeArrowheads="1"/>
          </p:cNvSpPr>
          <p:nvPr/>
        </p:nvSpPr>
        <p:spPr bwMode="auto">
          <a:xfrm>
            <a:off x="7585075" y="2360613"/>
            <a:ext cx="12239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accent2"/>
                </a:solidFill>
                <a:ea typeface="宋体" charset="-122"/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accent2"/>
                </a:solidFill>
                <a:ea typeface="宋体" charset="-122"/>
              </a:rPr>
              <a:t>not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accent2"/>
                </a:solidFill>
                <a:ea typeface="宋体" charset="-122"/>
              </a:rPr>
              <a:t>modified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9950" name="Line 31"/>
          <p:cNvSpPr>
            <a:spLocks noChangeShapeType="1"/>
          </p:cNvSpPr>
          <p:nvPr/>
        </p:nvSpPr>
        <p:spPr bwMode="auto">
          <a:xfrm>
            <a:off x="4400550" y="4171950"/>
            <a:ext cx="3905250" cy="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9951" name="Line 32"/>
          <p:cNvSpPr>
            <a:spLocks noChangeShapeType="1"/>
          </p:cNvSpPr>
          <p:nvPr/>
        </p:nvSpPr>
        <p:spPr bwMode="auto">
          <a:xfrm>
            <a:off x="4343400" y="44672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9952" name="Rectangle 33"/>
          <p:cNvSpPr>
            <a:spLocks noChangeArrowheads="1"/>
          </p:cNvSpPr>
          <p:nvPr/>
        </p:nvSpPr>
        <p:spPr bwMode="auto">
          <a:xfrm>
            <a:off x="4581525" y="4467225"/>
            <a:ext cx="2686050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sv-SE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9953" name="Text Box 34"/>
          <p:cNvSpPr txBox="1">
            <a:spLocks noChangeArrowheads="1"/>
          </p:cNvSpPr>
          <p:nvPr/>
        </p:nvSpPr>
        <p:spPr bwMode="auto">
          <a:xfrm>
            <a:off x="4587875" y="4451350"/>
            <a:ext cx="2681288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ea typeface="宋体" charset="-122"/>
              </a:rPr>
              <a:t>http request msg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 b="1">
                <a:latin typeface="Courier New" pitchFamily="49" charset="0"/>
                <a:ea typeface="宋体" charset="-122"/>
              </a:rPr>
              <a:t>If-modified-since: &lt;date&gt;</a:t>
            </a:r>
            <a:endParaRPr lang="en-US" altLang="zh-CN" sz="2000" b="1">
              <a:latin typeface="Courier New" pitchFamily="49" charset="0"/>
              <a:ea typeface="宋体" charset="-122"/>
            </a:endParaRPr>
          </a:p>
        </p:txBody>
      </p:sp>
      <p:sp>
        <p:nvSpPr>
          <p:cNvPr id="39954" name="Line 35"/>
          <p:cNvSpPr>
            <a:spLocks noChangeShapeType="1"/>
          </p:cNvSpPr>
          <p:nvPr/>
        </p:nvSpPr>
        <p:spPr bwMode="auto">
          <a:xfrm flipH="1">
            <a:off x="4362450" y="54578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9955" name="Rectangle 37"/>
          <p:cNvSpPr>
            <a:spLocks noChangeArrowheads="1"/>
          </p:cNvSpPr>
          <p:nvPr/>
        </p:nvSpPr>
        <p:spPr bwMode="auto">
          <a:xfrm>
            <a:off x="4667250" y="5383213"/>
            <a:ext cx="2505075" cy="1042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sv-SE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9956" name="Text Box 38"/>
          <p:cNvSpPr txBox="1">
            <a:spLocks noChangeArrowheads="1"/>
          </p:cNvSpPr>
          <p:nvPr/>
        </p:nvSpPr>
        <p:spPr bwMode="auto">
          <a:xfrm>
            <a:off x="4568825" y="5327650"/>
            <a:ext cx="2643188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ea typeface="宋体" charset="-122"/>
              </a:rPr>
              <a:t>http response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 b="1">
                <a:latin typeface="Courier New" pitchFamily="49" charset="0"/>
                <a:ea typeface="宋体" charset="-122"/>
              </a:rPr>
              <a:t>HTTP/1.1 200 OK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 b="1">
                <a:latin typeface="Courier New" pitchFamily="49" charset="0"/>
                <a:ea typeface="宋体" charset="-122"/>
              </a:rPr>
              <a:t>…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latin typeface="Courier New" pitchFamily="49" charset="0"/>
                <a:ea typeface="宋体" charset="-122"/>
              </a:rPr>
              <a:t>&lt;data&gt;</a:t>
            </a:r>
          </a:p>
        </p:txBody>
      </p:sp>
      <p:sp>
        <p:nvSpPr>
          <p:cNvPr id="39957" name="Text Box 39"/>
          <p:cNvSpPr txBox="1">
            <a:spLocks noChangeArrowheads="1"/>
          </p:cNvSpPr>
          <p:nvPr/>
        </p:nvSpPr>
        <p:spPr bwMode="auto">
          <a:xfrm>
            <a:off x="7651750" y="4808538"/>
            <a:ext cx="12239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accent2"/>
                </a:solidFill>
                <a:ea typeface="宋体" charset="-122"/>
              </a:rPr>
              <a:t>object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chemeClr val="accent2"/>
                </a:solidFill>
                <a:ea typeface="宋体" charset="-122"/>
              </a:rPr>
              <a:t>modified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115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592978" y="2060848"/>
            <a:ext cx="45719" cy="29523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97" y="2060848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Applications and their needs, vs Internet </a:t>
            </a:r>
            <a:r>
              <a:rPr lang="en-US" sz="2400" dirty="0" err="1" smtClean="0"/>
              <a:t>trasport</a:t>
            </a:r>
            <a:r>
              <a:rPr lang="en-US" sz="2400" dirty="0" smtClean="0"/>
              <a:t> layer services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http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protcocol</a:t>
            </a:r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General description and functionality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Authentication, cookies and related aspects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Caching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andp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roxies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(continuation with more applications: next lecture)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01131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400"/>
              <a:t>2: Application Layer</a:t>
            </a:r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CABD38D-7538-4453-BEE8-29276E593A95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smtClean="0">
                <a:ea typeface="宋体" charset="-122"/>
              </a:rPr>
              <a:t>Web Caches (proxy server)</a:t>
            </a:r>
            <a:endParaRPr lang="en-US" altLang="zh-CN" smtClean="0">
              <a:ea typeface="宋体" charset="-122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8450" y="1763713"/>
            <a:ext cx="4000500" cy="4410075"/>
          </a:xfrm>
        </p:spPr>
        <p:txBody>
          <a:bodyPr/>
          <a:lstStyle/>
          <a:p>
            <a:r>
              <a:rPr lang="en-US" altLang="zh-CN" sz="1800" dirty="0" smtClean="0">
                <a:ea typeface="宋体" charset="-122"/>
              </a:rPr>
              <a:t>user configures browser: Web accesses via web cache</a:t>
            </a:r>
          </a:p>
          <a:p>
            <a:r>
              <a:rPr lang="en-US" altLang="zh-CN" sz="1800" dirty="0" smtClean="0">
                <a:ea typeface="宋体" charset="-122"/>
              </a:rPr>
              <a:t>client sends all http requests to  web </a:t>
            </a:r>
            <a:r>
              <a:rPr lang="en-US" altLang="zh-CN" sz="1800" dirty="0" smtClean="0">
                <a:ea typeface="宋体" charset="-122"/>
              </a:rPr>
              <a:t>cache; the cache(proxy) server</a:t>
            </a:r>
            <a:endParaRPr lang="en-US" altLang="zh-CN" sz="1800" dirty="0" smtClean="0">
              <a:ea typeface="宋体" charset="-122"/>
            </a:endParaRPr>
          </a:p>
          <a:p>
            <a:pPr lvl="1"/>
            <a:r>
              <a:rPr lang="en-US" altLang="zh-CN" sz="1800" dirty="0" smtClean="0">
                <a:ea typeface="宋体" charset="-122"/>
              </a:rPr>
              <a:t>if object at web cache, </a:t>
            </a:r>
            <a:r>
              <a:rPr lang="en-US" altLang="zh-CN" sz="1800" dirty="0" smtClean="0">
                <a:ea typeface="宋体" charset="-122"/>
              </a:rPr>
              <a:t>r</a:t>
            </a:r>
            <a:r>
              <a:rPr lang="en-US" altLang="zh-CN" sz="1800" dirty="0" smtClean="0">
                <a:ea typeface="宋体" charset="-122"/>
              </a:rPr>
              <a:t>eturn object </a:t>
            </a:r>
            <a:r>
              <a:rPr lang="en-US" altLang="zh-CN" sz="1800" dirty="0" smtClean="0">
                <a:ea typeface="宋体" charset="-122"/>
              </a:rPr>
              <a:t>in http response 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else </a:t>
            </a:r>
            <a:r>
              <a:rPr lang="en-US" altLang="zh-CN" sz="1800" dirty="0" smtClean="0">
                <a:ea typeface="宋体" charset="-122"/>
              </a:rPr>
              <a:t>request </a:t>
            </a:r>
            <a:r>
              <a:rPr lang="en-US" altLang="zh-CN" sz="1800" dirty="0" smtClean="0">
                <a:ea typeface="宋体" charset="-122"/>
              </a:rPr>
              <a:t>object from origin server (or from next cache), then </a:t>
            </a:r>
            <a:r>
              <a:rPr lang="en-US" altLang="zh-CN" sz="1800" dirty="0" smtClean="0">
                <a:ea typeface="宋体" charset="-122"/>
              </a:rPr>
              <a:t>return </a:t>
            </a:r>
            <a:r>
              <a:rPr lang="en-US" altLang="zh-CN" sz="1800" dirty="0" smtClean="0">
                <a:ea typeface="宋体" charset="-122"/>
              </a:rPr>
              <a:t>http response to client</a:t>
            </a:r>
          </a:p>
          <a:p>
            <a:r>
              <a:rPr lang="en-US" altLang="zh-CN" sz="1800" dirty="0" smtClean="0">
                <a:solidFill>
                  <a:srgbClr val="FF0000"/>
                </a:solidFill>
                <a:ea typeface="宋体" charset="-122"/>
              </a:rPr>
              <a:t>Hierarchical, cooperative caching, ICP: Internet Caching Protocol (RFC2187)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600075" y="1174750"/>
            <a:ext cx="72009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zh-CN" sz="2400">
                <a:solidFill>
                  <a:srgbClr val="FF0000"/>
                </a:solidFill>
                <a:ea typeface="宋体" charset="-122"/>
              </a:rPr>
              <a:t>Goal:</a:t>
            </a:r>
            <a:r>
              <a:rPr lang="en-US" altLang="zh-CN" sz="2000">
                <a:ea typeface="宋体" charset="-122"/>
              </a:rPr>
              <a:t> satisfy client request without involving origin server</a:t>
            </a:r>
            <a:endParaRPr lang="en-US" altLang="zh-CN" sz="2400">
              <a:ea typeface="宋体" charset="-122"/>
            </a:endParaRPr>
          </a:p>
        </p:txBody>
      </p:sp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4203700" y="2955925"/>
          <a:ext cx="51593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8" name="Clip" r:id="rId3" imgW="1307263" imgH="1084139" progId="MS_ClipArt_Gallery.2">
                  <p:embed/>
                </p:oleObj>
              </mc:Choice>
              <mc:Fallback>
                <p:oleObj name="Clip" r:id="rId3" imgW="1307263" imgH="1084139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0" y="2955925"/>
                        <a:ext cx="515938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143375" y="3368675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ea typeface="宋体" charset="-122"/>
              </a:rPr>
              <a:t>client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4268788" y="4826000"/>
          <a:ext cx="51593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9" name="Clip" r:id="rId5" imgW="1307263" imgH="1084139" progId="MS_ClipArt_Gallery.2">
                  <p:embed/>
                </p:oleObj>
              </mc:Choice>
              <mc:Fallback>
                <p:oleObj name="Clip" r:id="rId5" imgW="1307263" imgH="1084139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8788" y="4826000"/>
                        <a:ext cx="515937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6024563" y="2774950"/>
            <a:ext cx="955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ea typeface="宋体" charset="-122"/>
              </a:rPr>
              <a:t>Proxy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ea typeface="宋体" charset="-122"/>
              </a:rPr>
              <a:t>server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grpSp>
        <p:nvGrpSpPr>
          <p:cNvPr id="40971" name="Group 11"/>
          <p:cNvGrpSpPr>
            <a:grpSpLocks/>
          </p:cNvGrpSpPr>
          <p:nvPr/>
        </p:nvGrpSpPr>
        <p:grpSpPr bwMode="auto">
          <a:xfrm>
            <a:off x="6249988" y="3556000"/>
            <a:ext cx="346075" cy="742950"/>
            <a:chOff x="4180" y="783"/>
            <a:chExt cx="150" cy="307"/>
          </a:xfrm>
        </p:grpSpPr>
        <p:sp>
          <p:nvSpPr>
            <p:cNvPr id="41009" name="AutoShape 1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1010" name="Rectangle 1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1011" name="Rectangle 1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1012" name="AutoShape 1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1013" name="Line 1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14" name="Line 1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15" name="Rectangle 1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1016" name="Rectangle 1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sp>
        <p:nvSpPr>
          <p:cNvPr id="40972" name="Line 20"/>
          <p:cNvSpPr>
            <a:spLocks noChangeShapeType="1"/>
          </p:cNvSpPr>
          <p:nvPr/>
        </p:nvSpPr>
        <p:spPr bwMode="auto">
          <a:xfrm>
            <a:off x="4765675" y="3144838"/>
            <a:ext cx="1428750" cy="668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0973" name="Line 21"/>
          <p:cNvSpPr>
            <a:spLocks noChangeShapeType="1"/>
          </p:cNvSpPr>
          <p:nvPr/>
        </p:nvSpPr>
        <p:spPr bwMode="auto">
          <a:xfrm flipH="1" flipV="1">
            <a:off x="4803775" y="3284538"/>
            <a:ext cx="1350963" cy="6270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0974" name="Line 22"/>
          <p:cNvSpPr>
            <a:spLocks noChangeShapeType="1"/>
          </p:cNvSpPr>
          <p:nvPr/>
        </p:nvSpPr>
        <p:spPr bwMode="auto">
          <a:xfrm flipV="1">
            <a:off x="4759325" y="4095750"/>
            <a:ext cx="1401763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0975" name="Line 23"/>
          <p:cNvSpPr>
            <a:spLocks noChangeShapeType="1"/>
          </p:cNvSpPr>
          <p:nvPr/>
        </p:nvSpPr>
        <p:spPr bwMode="auto">
          <a:xfrm flipH="1">
            <a:off x="4810125" y="4183063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0976" name="Text Box 24"/>
          <p:cNvSpPr txBox="1">
            <a:spLocks noChangeArrowheads="1"/>
          </p:cNvSpPr>
          <p:nvPr/>
        </p:nvSpPr>
        <p:spPr bwMode="auto">
          <a:xfrm>
            <a:off x="4298950" y="5284788"/>
            <a:ext cx="714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ea typeface="宋体" charset="-122"/>
              </a:rPr>
              <a:t>client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40977" name="Text Box 25"/>
          <p:cNvSpPr txBox="1">
            <a:spLocks noChangeArrowheads="1"/>
          </p:cNvSpPr>
          <p:nvPr/>
        </p:nvSpPr>
        <p:spPr bwMode="auto">
          <a:xfrm rot="1422049">
            <a:off x="4848225" y="3195638"/>
            <a:ext cx="1387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FF0000"/>
                </a:solidFill>
                <a:ea typeface="宋体" charset="-122"/>
              </a:rPr>
              <a:t>http request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40978" name="Text Box 26"/>
          <p:cNvSpPr txBox="1">
            <a:spLocks noChangeArrowheads="1"/>
          </p:cNvSpPr>
          <p:nvPr/>
        </p:nvSpPr>
        <p:spPr bwMode="auto">
          <a:xfrm rot="-1692639">
            <a:off x="4625975" y="4200525"/>
            <a:ext cx="1387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FF0000"/>
                </a:solidFill>
                <a:ea typeface="宋体" charset="-122"/>
              </a:rPr>
              <a:t>http request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40979" name="Text Box 27"/>
          <p:cNvSpPr txBox="1">
            <a:spLocks noChangeArrowheads="1"/>
          </p:cNvSpPr>
          <p:nvPr/>
        </p:nvSpPr>
        <p:spPr bwMode="auto">
          <a:xfrm rot="1411598">
            <a:off x="4664075" y="3562350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FF0000"/>
                </a:solidFill>
                <a:ea typeface="宋体" charset="-122"/>
              </a:rPr>
              <a:t>http response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40980" name="Text Box 28"/>
          <p:cNvSpPr txBox="1">
            <a:spLocks noChangeArrowheads="1"/>
          </p:cNvSpPr>
          <p:nvPr/>
        </p:nvSpPr>
        <p:spPr bwMode="auto">
          <a:xfrm rot="-1737783">
            <a:off x="4832350" y="4519613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FF0000"/>
                </a:solidFill>
                <a:ea typeface="宋体" charset="-122"/>
              </a:rPr>
              <a:t>http response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grpSp>
        <p:nvGrpSpPr>
          <p:cNvPr id="40981" name="Group 30"/>
          <p:cNvGrpSpPr>
            <a:grpSpLocks/>
          </p:cNvGrpSpPr>
          <p:nvPr/>
        </p:nvGrpSpPr>
        <p:grpSpPr bwMode="auto">
          <a:xfrm>
            <a:off x="8174038" y="2765425"/>
            <a:ext cx="346075" cy="742950"/>
            <a:chOff x="4180" y="783"/>
            <a:chExt cx="150" cy="307"/>
          </a:xfrm>
        </p:grpSpPr>
        <p:sp>
          <p:nvSpPr>
            <p:cNvPr id="41001" name="AutoShape 3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1002" name="Rectangle 3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1003" name="Rectangle 3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1004" name="AutoShape 3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1005" name="Line 3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06" name="Line 3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07" name="Rectangle 3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1008" name="Rectangle 3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0982" name="Group 39"/>
          <p:cNvGrpSpPr>
            <a:grpSpLocks/>
          </p:cNvGrpSpPr>
          <p:nvPr/>
        </p:nvGrpSpPr>
        <p:grpSpPr bwMode="auto">
          <a:xfrm>
            <a:off x="8174038" y="4670425"/>
            <a:ext cx="346075" cy="742950"/>
            <a:chOff x="4180" y="783"/>
            <a:chExt cx="150" cy="307"/>
          </a:xfrm>
        </p:grpSpPr>
        <p:sp>
          <p:nvSpPr>
            <p:cNvPr id="40993" name="AutoShape 4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0994" name="Rectangle 4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0995" name="Rectangle 4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0996" name="AutoShape 4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0997" name="Line 4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0998" name="Line 4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0999" name="Rectangle 4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1000" name="Rectangle 4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sp>
        <p:nvSpPr>
          <p:cNvPr id="40983" name="Line 48"/>
          <p:cNvSpPr>
            <a:spLocks noChangeShapeType="1"/>
          </p:cNvSpPr>
          <p:nvPr/>
        </p:nvSpPr>
        <p:spPr bwMode="auto">
          <a:xfrm flipV="1">
            <a:off x="6692900" y="3095625"/>
            <a:ext cx="1401763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0984" name="Line 49"/>
          <p:cNvSpPr>
            <a:spLocks noChangeShapeType="1"/>
          </p:cNvSpPr>
          <p:nvPr/>
        </p:nvSpPr>
        <p:spPr bwMode="auto">
          <a:xfrm flipH="1">
            <a:off x="6743700" y="3182938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0985" name="Text Box 50"/>
          <p:cNvSpPr txBox="1">
            <a:spLocks noChangeArrowheads="1"/>
          </p:cNvSpPr>
          <p:nvPr/>
        </p:nvSpPr>
        <p:spPr bwMode="auto">
          <a:xfrm rot="-1692639">
            <a:off x="6559550" y="3200400"/>
            <a:ext cx="1387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FF0000"/>
                </a:solidFill>
                <a:ea typeface="宋体" charset="-122"/>
              </a:rPr>
              <a:t>http request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40986" name="Text Box 51"/>
          <p:cNvSpPr txBox="1">
            <a:spLocks noChangeArrowheads="1"/>
          </p:cNvSpPr>
          <p:nvPr/>
        </p:nvSpPr>
        <p:spPr bwMode="auto">
          <a:xfrm rot="-1737783">
            <a:off x="6765925" y="3519488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FF0000"/>
                </a:solidFill>
                <a:ea typeface="宋体" charset="-122"/>
              </a:rPr>
              <a:t>http response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40987" name="Line 52"/>
          <p:cNvSpPr>
            <a:spLocks noChangeShapeType="1"/>
          </p:cNvSpPr>
          <p:nvPr/>
        </p:nvSpPr>
        <p:spPr bwMode="auto">
          <a:xfrm>
            <a:off x="6651625" y="4259263"/>
            <a:ext cx="1428750" cy="668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0988" name="Line 53"/>
          <p:cNvSpPr>
            <a:spLocks noChangeShapeType="1"/>
          </p:cNvSpPr>
          <p:nvPr/>
        </p:nvSpPr>
        <p:spPr bwMode="auto">
          <a:xfrm flipH="1" flipV="1">
            <a:off x="6689725" y="4398963"/>
            <a:ext cx="1350963" cy="6270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0989" name="Text Box 54"/>
          <p:cNvSpPr txBox="1">
            <a:spLocks noChangeArrowheads="1"/>
          </p:cNvSpPr>
          <p:nvPr/>
        </p:nvSpPr>
        <p:spPr bwMode="auto">
          <a:xfrm rot="1422049">
            <a:off x="6734175" y="4310063"/>
            <a:ext cx="1387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FF0000"/>
                </a:solidFill>
                <a:ea typeface="宋体" charset="-122"/>
              </a:rPr>
              <a:t>http request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40990" name="Text Box 55"/>
          <p:cNvSpPr txBox="1">
            <a:spLocks noChangeArrowheads="1"/>
          </p:cNvSpPr>
          <p:nvPr/>
        </p:nvSpPr>
        <p:spPr bwMode="auto">
          <a:xfrm rot="1411598">
            <a:off x="6550025" y="4676775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FF0000"/>
                </a:solidFill>
                <a:ea typeface="宋体" charset="-122"/>
              </a:rPr>
              <a:t>http response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40991" name="Text Box 56"/>
          <p:cNvSpPr txBox="1">
            <a:spLocks noChangeArrowheads="1"/>
          </p:cNvSpPr>
          <p:nvPr/>
        </p:nvSpPr>
        <p:spPr bwMode="auto">
          <a:xfrm>
            <a:off x="7885113" y="5465763"/>
            <a:ext cx="8001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ea typeface="宋体" charset="-122"/>
              </a:rPr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ea typeface="宋体" charset="-122"/>
              </a:rPr>
              <a:t>server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40992" name="Text Box 57"/>
          <p:cNvSpPr txBox="1">
            <a:spLocks noChangeArrowheads="1"/>
          </p:cNvSpPr>
          <p:nvPr/>
        </p:nvSpPr>
        <p:spPr bwMode="auto">
          <a:xfrm>
            <a:off x="7913688" y="2132013"/>
            <a:ext cx="8001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ea typeface="宋体" charset="-122"/>
              </a:rPr>
              <a:t>origin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ea typeface="宋体" charset="-122"/>
              </a:rPr>
              <a:t>server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472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400"/>
              <a:t>2: Application Layer</a:t>
            </a:r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419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DA10E44-81B9-483D-9D08-364866B60520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41988" name="Line 67"/>
          <p:cNvSpPr>
            <a:spLocks noChangeShapeType="1"/>
          </p:cNvSpPr>
          <p:nvPr/>
        </p:nvSpPr>
        <p:spPr bwMode="auto">
          <a:xfrm>
            <a:off x="5067300" y="2076450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smtClean="0">
                <a:ea typeface="宋体" charset="-122"/>
              </a:rPr>
              <a:t>Why Web Caching?</a:t>
            </a:r>
            <a:endParaRPr lang="en-US" altLang="zh-CN" smtClean="0">
              <a:ea typeface="宋体" charset="-122"/>
            </a:endParaRP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93800"/>
            <a:ext cx="3810000" cy="39940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zh-CN" sz="2000" smtClean="0">
                <a:solidFill>
                  <a:srgbClr val="FF0000"/>
                </a:solidFill>
                <a:ea typeface="宋体" charset="-122"/>
              </a:rPr>
              <a:t>Assume:</a:t>
            </a:r>
            <a:r>
              <a:rPr lang="en-US" altLang="zh-CN" sz="2000" smtClean="0">
                <a:ea typeface="宋体" charset="-122"/>
              </a:rPr>
              <a:t> cache is “close” to client (e.g., in same network)</a:t>
            </a:r>
          </a:p>
          <a:p>
            <a:r>
              <a:rPr lang="en-US" altLang="zh-CN" sz="2000" smtClean="0">
                <a:ea typeface="宋体" charset="-122"/>
              </a:rPr>
              <a:t>smaller response time: cache “closer” to client</a:t>
            </a:r>
          </a:p>
          <a:p>
            <a:r>
              <a:rPr lang="en-US" altLang="zh-CN" sz="2000" smtClean="0">
                <a:ea typeface="宋体" charset="-122"/>
              </a:rPr>
              <a:t>decrease traffic to distant servers</a:t>
            </a:r>
          </a:p>
          <a:p>
            <a:pPr lvl="1"/>
            <a:r>
              <a:rPr lang="en-US" altLang="zh-CN" sz="1800" smtClean="0">
                <a:ea typeface="宋体" charset="-122"/>
              </a:rPr>
              <a:t>link out of institutional/local ISP network often bottleneck </a:t>
            </a:r>
          </a:p>
          <a:p>
            <a:r>
              <a:rPr lang="en-US" altLang="zh-CN" sz="2000" smtClean="0">
                <a:ea typeface="宋体" charset="-122"/>
              </a:rPr>
              <a:t>Important for large data applications (e.g. video,…)</a:t>
            </a:r>
          </a:p>
          <a:p>
            <a:r>
              <a:rPr lang="en-US" altLang="zh-CN" sz="2000" smtClean="0">
                <a:ea typeface="宋体" charset="-122"/>
              </a:rPr>
              <a:t>Performance effect:</a:t>
            </a:r>
          </a:p>
          <a:p>
            <a:pPr lvl="1">
              <a:buFont typeface="ZapfDingbats" pitchFamily="82" charset="2"/>
              <a:buNone/>
            </a:pPr>
            <a:r>
              <a:rPr lang="en-US" altLang="zh-CN" sz="1800" smtClean="0">
                <a:ea typeface="宋体" charset="-122"/>
              </a:rPr>
              <a:t> </a:t>
            </a:r>
          </a:p>
        </p:txBody>
      </p:sp>
      <p:grpSp>
        <p:nvGrpSpPr>
          <p:cNvPr id="41991" name="Group 6"/>
          <p:cNvGrpSpPr>
            <a:grpSpLocks/>
          </p:cNvGrpSpPr>
          <p:nvPr/>
        </p:nvGrpSpPr>
        <p:grpSpPr bwMode="auto">
          <a:xfrm>
            <a:off x="4878388" y="1698625"/>
            <a:ext cx="184150" cy="542925"/>
            <a:chOff x="4180" y="783"/>
            <a:chExt cx="150" cy="307"/>
          </a:xfrm>
        </p:grpSpPr>
        <p:sp>
          <p:nvSpPr>
            <p:cNvPr id="42092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93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94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95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96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97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98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99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1992" name="Group 15"/>
          <p:cNvGrpSpPr>
            <a:grpSpLocks/>
          </p:cNvGrpSpPr>
          <p:nvPr/>
        </p:nvGrpSpPr>
        <p:grpSpPr bwMode="auto">
          <a:xfrm>
            <a:off x="5802313" y="1155700"/>
            <a:ext cx="184150" cy="542925"/>
            <a:chOff x="4180" y="783"/>
            <a:chExt cx="150" cy="307"/>
          </a:xfrm>
        </p:grpSpPr>
        <p:sp>
          <p:nvSpPr>
            <p:cNvPr id="42084" name="AutoShape 1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85" name="Rectangle 1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86" name="Rectangle 1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87" name="AutoShape 1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88" name="Line 2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89" name="Line 2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90" name="Rectangle 2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91" name="Rectangle 2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1993" name="Group 24"/>
          <p:cNvGrpSpPr>
            <a:grpSpLocks/>
          </p:cNvGrpSpPr>
          <p:nvPr/>
        </p:nvGrpSpPr>
        <p:grpSpPr bwMode="auto">
          <a:xfrm>
            <a:off x="6478588" y="1184275"/>
            <a:ext cx="184150" cy="542925"/>
            <a:chOff x="4180" y="783"/>
            <a:chExt cx="150" cy="307"/>
          </a:xfrm>
        </p:grpSpPr>
        <p:sp>
          <p:nvSpPr>
            <p:cNvPr id="42076" name="AutoShape 2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77" name="Rectangle 2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78" name="Rectangle 2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79" name="AutoShape 2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80" name="Line 2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81" name="Line 3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82" name="Rectangle 3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83" name="Rectangle 3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1994" name="Group 33"/>
          <p:cNvGrpSpPr>
            <a:grpSpLocks/>
          </p:cNvGrpSpPr>
          <p:nvPr/>
        </p:nvGrpSpPr>
        <p:grpSpPr bwMode="auto">
          <a:xfrm>
            <a:off x="7059613" y="1365250"/>
            <a:ext cx="184150" cy="542925"/>
            <a:chOff x="4180" y="783"/>
            <a:chExt cx="150" cy="307"/>
          </a:xfrm>
        </p:grpSpPr>
        <p:sp>
          <p:nvSpPr>
            <p:cNvPr id="42068" name="AutoShape 3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69" name="Rectangle 3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70" name="Rectangle 3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71" name="AutoShape 3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72" name="Line 3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73" name="Line 3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74" name="Rectangle 4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75" name="Rectangle 4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1995" name="Group 42"/>
          <p:cNvGrpSpPr>
            <a:grpSpLocks/>
          </p:cNvGrpSpPr>
          <p:nvPr/>
        </p:nvGrpSpPr>
        <p:grpSpPr bwMode="auto">
          <a:xfrm>
            <a:off x="7373938" y="2155825"/>
            <a:ext cx="184150" cy="542925"/>
            <a:chOff x="4180" y="783"/>
            <a:chExt cx="150" cy="307"/>
          </a:xfrm>
        </p:grpSpPr>
        <p:sp>
          <p:nvSpPr>
            <p:cNvPr id="42060" name="AutoShape 4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61" name="Rectangle 4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62" name="Rectangle 4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63" name="AutoShape 4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64" name="Line 4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65" name="Line 4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66" name="Rectangle 4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67" name="Rectangle 5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sp>
        <p:nvSpPr>
          <p:cNvPr id="41996" name="Text Box 66"/>
          <p:cNvSpPr txBox="1">
            <a:spLocks noChangeArrowheads="1"/>
          </p:cNvSpPr>
          <p:nvPr/>
        </p:nvSpPr>
        <p:spPr bwMode="auto">
          <a:xfrm>
            <a:off x="7600950" y="1208088"/>
            <a:ext cx="10795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ea typeface="宋体" charset="-122"/>
              </a:rPr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ea typeface="宋体" charset="-122"/>
              </a:rPr>
              <a:t>servers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41997" name="Line 68"/>
          <p:cNvSpPr>
            <a:spLocks noChangeShapeType="1"/>
          </p:cNvSpPr>
          <p:nvPr/>
        </p:nvSpPr>
        <p:spPr bwMode="auto">
          <a:xfrm>
            <a:off x="5876925" y="1695450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1998" name="Line 69"/>
          <p:cNvSpPr>
            <a:spLocks noChangeShapeType="1"/>
          </p:cNvSpPr>
          <p:nvPr/>
        </p:nvSpPr>
        <p:spPr bwMode="auto">
          <a:xfrm flipH="1">
            <a:off x="6505575" y="1733550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1999" name="Line 70"/>
          <p:cNvSpPr>
            <a:spLocks noChangeShapeType="1"/>
          </p:cNvSpPr>
          <p:nvPr/>
        </p:nvSpPr>
        <p:spPr bwMode="auto">
          <a:xfrm flipH="1">
            <a:off x="6962775" y="1895475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2000" name="Line 71"/>
          <p:cNvSpPr>
            <a:spLocks noChangeShapeType="1"/>
          </p:cNvSpPr>
          <p:nvPr/>
        </p:nvSpPr>
        <p:spPr bwMode="auto">
          <a:xfrm flipH="1" flipV="1">
            <a:off x="7124700" y="2657475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2001" name="Freeform 51"/>
          <p:cNvSpPr>
            <a:spLocks/>
          </p:cNvSpPr>
          <p:nvPr/>
        </p:nvSpPr>
        <p:spPr bwMode="auto">
          <a:xfrm>
            <a:off x="5162550" y="1689100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2002" name="Group 52"/>
          <p:cNvGrpSpPr>
            <a:grpSpLocks/>
          </p:cNvGrpSpPr>
          <p:nvPr/>
        </p:nvGrpSpPr>
        <p:grpSpPr bwMode="auto">
          <a:xfrm>
            <a:off x="6145213" y="2890838"/>
            <a:ext cx="501650" cy="233362"/>
            <a:chOff x="3600" y="219"/>
            <a:chExt cx="360" cy="175"/>
          </a:xfrm>
        </p:grpSpPr>
        <p:sp>
          <p:nvSpPr>
            <p:cNvPr id="42047" name="Oval 5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48" name="Line 5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49" name="Line 5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50" name="Rectangle 5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GB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51" name="Oval 5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2052" name="Group 5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2057" name="Line 5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58" name="Line 6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59" name="Line 6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2053" name="Group 6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2054" name="Line 6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55" name="Line 6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56" name="Line 6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42003" name="Text Box 72"/>
          <p:cNvSpPr txBox="1">
            <a:spLocks noChangeArrowheads="1"/>
          </p:cNvSpPr>
          <p:nvPr/>
        </p:nvSpPr>
        <p:spPr bwMode="auto">
          <a:xfrm>
            <a:off x="5595938" y="1998663"/>
            <a:ext cx="1079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ea typeface="宋体" charset="-122"/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ea typeface="宋体" charset="-122"/>
              </a:rPr>
              <a:t> Internet</a:t>
            </a:r>
            <a:endParaRPr lang="en-US" altLang="zh-CN" sz="2400">
              <a:solidFill>
                <a:schemeClr val="accent2"/>
              </a:solidFill>
              <a:latin typeface="Times New Roman" pitchFamily="18" charset="0"/>
              <a:ea typeface="宋体" charset="-122"/>
            </a:endParaRPr>
          </a:p>
        </p:txBody>
      </p:sp>
      <p:sp>
        <p:nvSpPr>
          <p:cNvPr id="42004" name="Freeform 73"/>
          <p:cNvSpPr>
            <a:spLocks/>
          </p:cNvSpPr>
          <p:nvPr/>
        </p:nvSpPr>
        <p:spPr bwMode="auto">
          <a:xfrm>
            <a:off x="4732338" y="4059238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42005" name="Object 74"/>
          <p:cNvGraphicFramePr>
            <a:graphicFrameLocks noChangeAspect="1"/>
          </p:cNvGraphicFramePr>
          <p:nvPr/>
        </p:nvGraphicFramePr>
        <p:xfrm>
          <a:off x="4979988" y="4803775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0" name="Clip" r:id="rId3" imgW="1307263" imgH="1084139" progId="MS_ClipArt_Gallery.2">
                  <p:embed/>
                </p:oleObj>
              </mc:Choice>
              <mc:Fallback>
                <p:oleObj name="Clip" r:id="rId3" imgW="1307263" imgH="1084139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9988" y="4803775"/>
                        <a:ext cx="4445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6" name="Object 75"/>
          <p:cNvGraphicFramePr>
            <a:graphicFrameLocks noChangeAspect="1"/>
          </p:cNvGraphicFramePr>
          <p:nvPr/>
        </p:nvGraphicFramePr>
        <p:xfrm>
          <a:off x="5484813" y="4803775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1" name="Clip" r:id="rId5" imgW="1307263" imgH="1084139" progId="MS_ClipArt_Gallery.2">
                  <p:embed/>
                </p:oleObj>
              </mc:Choice>
              <mc:Fallback>
                <p:oleObj name="Clip" r:id="rId5" imgW="1307263" imgH="1084139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4813" y="4803775"/>
                        <a:ext cx="4445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7" name="Object 76"/>
          <p:cNvGraphicFramePr>
            <a:graphicFrameLocks noChangeAspect="1"/>
          </p:cNvGraphicFramePr>
          <p:nvPr/>
        </p:nvGraphicFramePr>
        <p:xfrm>
          <a:off x="6018213" y="4794250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2" name="Clip" r:id="rId6" imgW="1307263" imgH="1084139" progId="MS_ClipArt_Gallery.2">
                  <p:embed/>
                </p:oleObj>
              </mc:Choice>
              <mc:Fallback>
                <p:oleObj name="Clip" r:id="rId6" imgW="1307263" imgH="1084139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8213" y="4794250"/>
                        <a:ext cx="4445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8" name="Object 77"/>
          <p:cNvGraphicFramePr>
            <a:graphicFrameLocks noChangeAspect="1"/>
          </p:cNvGraphicFramePr>
          <p:nvPr/>
        </p:nvGraphicFramePr>
        <p:xfrm>
          <a:off x="6532563" y="4803775"/>
          <a:ext cx="444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3" name="Clip" r:id="rId7" imgW="1307263" imgH="1084139" progId="MS_ClipArt_Gallery.2">
                  <p:embed/>
                </p:oleObj>
              </mc:Choice>
              <mc:Fallback>
                <p:oleObj name="Clip" r:id="rId7" imgW="1307263" imgH="1084139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2563" y="4803775"/>
                        <a:ext cx="4445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9" name="Line 89"/>
          <p:cNvSpPr>
            <a:spLocks noChangeShapeType="1"/>
          </p:cNvSpPr>
          <p:nvPr/>
        </p:nvSpPr>
        <p:spPr bwMode="auto">
          <a:xfrm>
            <a:off x="5172075" y="4605338"/>
            <a:ext cx="2205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2010" name="Line 90"/>
          <p:cNvSpPr>
            <a:spLocks noChangeShapeType="1"/>
          </p:cNvSpPr>
          <p:nvPr/>
        </p:nvSpPr>
        <p:spPr bwMode="auto">
          <a:xfrm>
            <a:off x="5181600" y="4605338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2011" name="Line 91"/>
          <p:cNvSpPr>
            <a:spLocks noChangeShapeType="1"/>
          </p:cNvSpPr>
          <p:nvPr/>
        </p:nvSpPr>
        <p:spPr bwMode="auto">
          <a:xfrm>
            <a:off x="5691188" y="4614863"/>
            <a:ext cx="0" cy="195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2012" name="Line 92"/>
          <p:cNvSpPr>
            <a:spLocks noChangeShapeType="1"/>
          </p:cNvSpPr>
          <p:nvPr/>
        </p:nvSpPr>
        <p:spPr bwMode="auto">
          <a:xfrm>
            <a:off x="6229350" y="4610100"/>
            <a:ext cx="0" cy="195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2013" name="Line 93"/>
          <p:cNvSpPr>
            <a:spLocks noChangeShapeType="1"/>
          </p:cNvSpPr>
          <p:nvPr/>
        </p:nvSpPr>
        <p:spPr bwMode="auto">
          <a:xfrm>
            <a:off x="6729413" y="4610100"/>
            <a:ext cx="0" cy="223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2014" name="Line 94"/>
          <p:cNvSpPr>
            <a:spLocks noChangeShapeType="1"/>
          </p:cNvSpPr>
          <p:nvPr/>
        </p:nvSpPr>
        <p:spPr bwMode="auto">
          <a:xfrm>
            <a:off x="7367588" y="4605338"/>
            <a:ext cx="0" cy="2238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grpSp>
        <p:nvGrpSpPr>
          <p:cNvPr id="42015" name="Group 88"/>
          <p:cNvGrpSpPr>
            <a:grpSpLocks/>
          </p:cNvGrpSpPr>
          <p:nvPr/>
        </p:nvGrpSpPr>
        <p:grpSpPr bwMode="auto">
          <a:xfrm>
            <a:off x="7142163" y="4689475"/>
            <a:ext cx="347662" cy="695325"/>
            <a:chOff x="4730" y="2897"/>
            <a:chExt cx="219" cy="438"/>
          </a:xfrm>
        </p:grpSpPr>
        <p:sp>
          <p:nvSpPr>
            <p:cNvPr id="42037" name="Freeform 87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2038" name="Group 78"/>
            <p:cNvGrpSpPr>
              <a:grpSpLocks/>
            </p:cNvGrpSpPr>
            <p:nvPr/>
          </p:nvGrpSpPr>
          <p:grpSpPr bwMode="auto">
            <a:xfrm>
              <a:off x="4771" y="2948"/>
              <a:ext cx="116" cy="342"/>
              <a:chOff x="4180" y="783"/>
              <a:chExt cx="150" cy="307"/>
            </a:xfrm>
          </p:grpSpPr>
          <p:sp>
            <p:nvSpPr>
              <p:cNvPr id="42039" name="AutoShape 7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2040" name="Rectangle 8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2041" name="Rectangle 8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2042" name="AutoShape 8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2043" name="Line 8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44" name="Line 8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45" name="Rectangle 8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2046" name="Rectangle 8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</p:grpSp>
      <p:grpSp>
        <p:nvGrpSpPr>
          <p:cNvPr id="42016" name="Group 95"/>
          <p:cNvGrpSpPr>
            <a:grpSpLocks/>
          </p:cNvGrpSpPr>
          <p:nvPr/>
        </p:nvGrpSpPr>
        <p:grpSpPr bwMode="auto">
          <a:xfrm>
            <a:off x="6145213" y="4181475"/>
            <a:ext cx="501650" cy="233363"/>
            <a:chOff x="3600" y="219"/>
            <a:chExt cx="360" cy="175"/>
          </a:xfrm>
        </p:grpSpPr>
        <p:sp>
          <p:nvSpPr>
            <p:cNvPr id="42024" name="Oval 9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25" name="Line 9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26" name="Line 9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2027" name="Rectangle 9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GB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2028" name="Oval 10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2029" name="Group 10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2034" name="Line 10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35" name="Line 10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36" name="Line 10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42030" name="Group 10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2031" name="Line 10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32" name="Line 10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2033" name="Line 10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42017" name="Line 109"/>
          <p:cNvSpPr>
            <a:spLocks noChangeShapeType="1"/>
          </p:cNvSpPr>
          <p:nvPr/>
        </p:nvSpPr>
        <p:spPr bwMode="auto">
          <a:xfrm>
            <a:off x="6391275" y="3133725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2018" name="Line 110"/>
          <p:cNvSpPr>
            <a:spLocks noChangeShapeType="1"/>
          </p:cNvSpPr>
          <p:nvPr/>
        </p:nvSpPr>
        <p:spPr bwMode="auto">
          <a:xfrm>
            <a:off x="6396038" y="4419600"/>
            <a:ext cx="0" cy="16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2019" name="Text Box 111"/>
          <p:cNvSpPr txBox="1">
            <a:spLocks noChangeArrowheads="1"/>
          </p:cNvSpPr>
          <p:nvPr/>
        </p:nvSpPr>
        <p:spPr bwMode="auto">
          <a:xfrm>
            <a:off x="4695825" y="3946525"/>
            <a:ext cx="1325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ea typeface="宋体" charset="-122"/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ea typeface="宋体" charset="-122"/>
              </a:rPr>
              <a:t>network</a:t>
            </a:r>
            <a:endParaRPr lang="en-US" altLang="zh-CN" sz="2400">
              <a:solidFill>
                <a:schemeClr val="accent2"/>
              </a:solidFill>
              <a:latin typeface="Times New Roman" pitchFamily="18" charset="0"/>
              <a:ea typeface="宋体" charset="-122"/>
            </a:endParaRPr>
          </a:p>
        </p:txBody>
      </p:sp>
      <p:sp>
        <p:nvSpPr>
          <p:cNvPr id="42020" name="Text Box 112"/>
          <p:cNvSpPr txBox="1">
            <a:spLocks noChangeArrowheads="1"/>
          </p:cNvSpPr>
          <p:nvPr/>
        </p:nvSpPr>
        <p:spPr bwMode="auto">
          <a:xfrm>
            <a:off x="6667500" y="4294188"/>
            <a:ext cx="1450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ea typeface="宋体" charset="-122"/>
              </a:rPr>
              <a:t>10 Mbps LAN</a:t>
            </a:r>
            <a:endParaRPr lang="en-US" altLang="zh-CN" sz="2400">
              <a:solidFill>
                <a:schemeClr val="accent2"/>
              </a:solidFill>
              <a:latin typeface="Times New Roman" pitchFamily="18" charset="0"/>
              <a:ea typeface="宋体" charset="-122"/>
            </a:endParaRPr>
          </a:p>
        </p:txBody>
      </p:sp>
      <p:sp>
        <p:nvSpPr>
          <p:cNvPr id="42021" name="Text Box 113"/>
          <p:cNvSpPr txBox="1">
            <a:spLocks noChangeArrowheads="1"/>
          </p:cNvSpPr>
          <p:nvPr/>
        </p:nvSpPr>
        <p:spPr bwMode="auto">
          <a:xfrm>
            <a:off x="6392863" y="3322638"/>
            <a:ext cx="11953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ea typeface="宋体" charset="-122"/>
              </a:rPr>
              <a:t>1.5 Mbps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ea typeface="宋体" charset="-122"/>
              </a:rPr>
              <a:t>access link</a:t>
            </a:r>
            <a:endParaRPr lang="en-US" altLang="zh-CN" sz="2400">
              <a:solidFill>
                <a:schemeClr val="accent2"/>
              </a:solidFill>
              <a:latin typeface="Times New Roman" pitchFamily="18" charset="0"/>
              <a:ea typeface="宋体" charset="-122"/>
            </a:endParaRPr>
          </a:p>
        </p:txBody>
      </p:sp>
      <p:sp>
        <p:nvSpPr>
          <p:cNvPr id="42022" name="Text Box 114"/>
          <p:cNvSpPr txBox="1">
            <a:spLocks noChangeArrowheads="1"/>
          </p:cNvSpPr>
          <p:nvPr/>
        </p:nvSpPr>
        <p:spPr bwMode="auto">
          <a:xfrm>
            <a:off x="6877050" y="5370513"/>
            <a:ext cx="1466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solidFill>
                  <a:srgbClr val="FF0000"/>
                </a:solidFill>
                <a:ea typeface="宋体" charset="-122"/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solidFill>
                  <a:srgbClr val="FF0000"/>
                </a:solidFill>
                <a:ea typeface="宋体" charset="-122"/>
              </a:rPr>
              <a:t>cache</a:t>
            </a:r>
            <a:endParaRPr lang="en-US" altLang="zh-CN" sz="2400">
              <a:solidFill>
                <a:schemeClr val="accent2"/>
              </a:solidFill>
              <a:latin typeface="Times New Roman" pitchFamily="18" charset="0"/>
              <a:ea typeface="宋体" charset="-122"/>
            </a:endParaRPr>
          </a:p>
        </p:txBody>
      </p:sp>
      <p:sp>
        <p:nvSpPr>
          <p:cNvPr id="42023" name="Text Box 130"/>
          <p:cNvSpPr txBox="1">
            <a:spLocks noChangeArrowheads="1"/>
          </p:cNvSpPr>
          <p:nvPr/>
        </p:nvSpPr>
        <p:spPr bwMode="auto">
          <a:xfrm>
            <a:off x="0" y="5843588"/>
            <a:ext cx="88709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  <a:buFont typeface="ZapfDingbats" pitchFamily="82" charset="2"/>
              <a:buNone/>
            </a:pPr>
            <a:r>
              <a:rPr lang="en-US" altLang="zh-CN" sz="2400" i="1">
                <a:latin typeface="Times New Roman" pitchFamily="18" charset="0"/>
                <a:ea typeface="宋体" charset="-122"/>
              </a:rPr>
              <a:t>E(delay)=hitRatio*LocalAccDelay + (1-hitRatio)*RemoteAccDelay</a:t>
            </a:r>
          </a:p>
        </p:txBody>
      </p:sp>
    </p:spTree>
    <p:extLst>
      <p:ext uri="{BB962C8B-B14F-4D97-AF65-F5344CB8AC3E}">
        <p14:creationId xmlns:p14="http://schemas.microsoft.com/office/powerpoint/2010/main" val="320974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440363" y="6276975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>
                <a:latin typeface="Tahoma" pitchFamily="34" charset="0"/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43011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55013" y="6276975"/>
            <a:ext cx="457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7E4A5D8-85E3-4686-95F7-EDED0EE01D1D}" type="slidenum">
              <a:rPr lang="en-US" altLang="zh-CN" sz="1200">
                <a:latin typeface="Tahoma" pitchFamily="34" charset="0"/>
                <a:ea typeface="ＭＳ Ｐゴシック" pitchFamily="34" charset="-128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zh-CN" sz="120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43013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title"/>
          </p:nvPr>
        </p:nvSpPr>
        <p:spPr>
          <a:xfrm>
            <a:off x="403225" y="269875"/>
            <a:ext cx="7772400" cy="663575"/>
          </a:xfrm>
        </p:spPr>
        <p:txBody>
          <a:bodyPr/>
          <a:lstStyle/>
          <a:p>
            <a:r>
              <a:rPr lang="en-US" altLang="zh-CN" smtClean="0">
                <a:ea typeface="ＭＳ Ｐゴシック" pitchFamily="34" charset="-128"/>
              </a:rPr>
              <a:t>Caching example: </a:t>
            </a:r>
          </a:p>
        </p:txBody>
      </p:sp>
      <p:sp>
        <p:nvSpPr>
          <p:cNvPr id="43015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servers</a:t>
            </a:r>
          </a:p>
        </p:txBody>
      </p:sp>
      <p:sp>
        <p:nvSpPr>
          <p:cNvPr id="43016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3017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3018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3019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3020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3021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 Internet</a:t>
            </a:r>
            <a:endParaRPr lang="en-US" altLang="zh-CN" sz="2400">
              <a:solidFill>
                <a:srgbClr val="CC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3022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3023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3024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3025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3026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3027" name="Line 95"/>
          <p:cNvSpPr>
            <a:spLocks noChangeShapeType="1"/>
          </p:cNvSpPr>
          <p:nvPr/>
        </p:nvSpPr>
        <p:spPr bwMode="auto">
          <a:xfrm>
            <a:off x="6591300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3028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network</a:t>
            </a:r>
            <a:endParaRPr lang="en-US" altLang="zh-CN" sz="2400">
              <a:solidFill>
                <a:srgbClr val="CC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3029" name="Text Box 98"/>
          <p:cNvSpPr txBox="1">
            <a:spLocks noChangeArrowheads="1"/>
          </p:cNvSpPr>
          <p:nvPr/>
        </p:nvSpPr>
        <p:spPr bwMode="auto">
          <a:xfrm>
            <a:off x="6870700" y="4660900"/>
            <a:ext cx="14843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100Mbps LAN</a:t>
            </a:r>
            <a:endParaRPr lang="en-US" altLang="zh-CN" sz="2400">
              <a:solidFill>
                <a:schemeClr val="accent2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3030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1.54 Mbps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access link</a:t>
            </a:r>
            <a:endParaRPr lang="en-US" altLang="zh-CN" sz="2400">
              <a:solidFill>
                <a:schemeClr val="accent2"/>
              </a:solidFill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43031" name="Group 111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43251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3252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3253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grpSp>
          <p:nvGrpSpPr>
            <p:cNvPr id="43254" name="Group 115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43257" name="Freeform 11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3258" name="Freeform 11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3255" name="Line 118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256" name="Line 119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3032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43243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3244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3245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grpSp>
          <p:nvGrpSpPr>
            <p:cNvPr id="43246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43249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3250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3247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248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3033" name="Rectangle 4"/>
          <p:cNvSpPr>
            <a:spLocks noChangeArrowheads="1"/>
          </p:cNvSpPr>
          <p:nvPr/>
        </p:nvSpPr>
        <p:spPr bwMode="auto">
          <a:xfrm>
            <a:off x="398463" y="1335088"/>
            <a:ext cx="4634680" cy="517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altLang="zh-CN" sz="2200" i="1" dirty="0">
                <a:solidFill>
                  <a:srgbClr val="CC0000"/>
                </a:solidFill>
                <a:latin typeface="Gill Sans MT" pitchFamily="34" charset="0"/>
                <a:ea typeface="宋体" charset="-122"/>
              </a:rPr>
              <a:t>assumptions: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 err="1">
                <a:latin typeface="Gill Sans MT" pitchFamily="34" charset="0"/>
                <a:ea typeface="宋体" charset="-122"/>
              </a:rPr>
              <a:t>avg</a:t>
            </a:r>
            <a:r>
              <a:rPr lang="en-US" altLang="zh-CN" sz="2200" dirty="0">
                <a:latin typeface="Gill Sans MT" pitchFamily="34" charset="0"/>
                <a:ea typeface="宋体" charset="-122"/>
              </a:rPr>
              <a:t> object size: </a:t>
            </a:r>
            <a:r>
              <a:rPr lang="en-US" altLang="zh-CN" sz="2200" dirty="0" smtClean="0">
                <a:latin typeface="Gill Sans MT" pitchFamily="34" charset="0"/>
                <a:ea typeface="宋体" charset="-122"/>
              </a:rPr>
              <a:t>100K </a:t>
            </a:r>
            <a:r>
              <a:rPr lang="en-US" altLang="zh-CN" sz="2200" dirty="0">
                <a:latin typeface="Gill Sans MT" pitchFamily="34" charset="0"/>
                <a:ea typeface="宋体" charset="-122"/>
              </a:rPr>
              <a:t>bits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 err="1">
                <a:latin typeface="Gill Sans MT" pitchFamily="34" charset="0"/>
                <a:ea typeface="宋体" charset="-122"/>
              </a:rPr>
              <a:t>avg</a:t>
            </a:r>
            <a:r>
              <a:rPr lang="en-US" altLang="zh-CN" sz="2200" dirty="0">
                <a:latin typeface="Gill Sans MT" pitchFamily="34" charset="0"/>
                <a:ea typeface="宋体" charset="-122"/>
              </a:rPr>
              <a:t> request rate from browsers to origin servers:15/sec</a:t>
            </a:r>
          </a:p>
          <a:p>
            <a:pPr lvl="1"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1800" dirty="0" smtClean="0">
                <a:latin typeface="Gill Sans MT" pitchFamily="34" charset="0"/>
                <a:ea typeface="宋体" charset="-122"/>
              </a:rPr>
              <a:t>i.e. </a:t>
            </a:r>
            <a:r>
              <a:rPr lang="en-US" altLang="zh-CN" sz="1800" dirty="0" err="1" smtClean="0">
                <a:latin typeface="Gill Sans MT" pitchFamily="34" charset="0"/>
                <a:ea typeface="宋体" charset="-122"/>
              </a:rPr>
              <a:t>avg</a:t>
            </a:r>
            <a:r>
              <a:rPr lang="en-US" altLang="zh-CN" sz="1800" dirty="0" smtClean="0">
                <a:latin typeface="Gill Sans MT" pitchFamily="34" charset="0"/>
                <a:ea typeface="宋体" charset="-122"/>
              </a:rPr>
              <a:t> </a:t>
            </a:r>
            <a:r>
              <a:rPr lang="en-US" altLang="zh-CN" sz="1800" dirty="0">
                <a:latin typeface="Gill Sans MT" pitchFamily="34" charset="0"/>
                <a:ea typeface="宋体" charset="-122"/>
              </a:rPr>
              <a:t>data rate to browsers: 1.50 Mbps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RTT from institutional router to any origin server: 2 sec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access link rate: 1.54 Mbps</a:t>
            </a:r>
          </a:p>
          <a:p>
            <a:pPr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altLang="zh-CN" sz="2200" i="1" dirty="0">
                <a:solidFill>
                  <a:srgbClr val="CC0000"/>
                </a:solidFill>
                <a:latin typeface="Gill Sans MT" pitchFamily="34" charset="0"/>
                <a:ea typeface="宋体" charset="-122"/>
              </a:rPr>
              <a:t>consequences: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LAN utilization: 1.5%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access link utilization = </a:t>
            </a:r>
            <a:r>
              <a:rPr lang="en-US" altLang="zh-CN" sz="2200" dirty="0">
                <a:solidFill>
                  <a:srgbClr val="CC0000"/>
                </a:solidFill>
                <a:latin typeface="Gill Sans MT" pitchFamily="34" charset="0"/>
                <a:ea typeface="宋体" charset="-122"/>
              </a:rPr>
              <a:t>99%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total delay   = Internet delay + access delay + LAN delay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     =  2 sec + minutes + </a:t>
            </a:r>
            <a:r>
              <a:rPr lang="en-US" altLang="zh-CN" sz="2200" dirty="0" err="1">
                <a:latin typeface="Gill Sans MT" pitchFamily="34" charset="0"/>
                <a:ea typeface="宋体" charset="-122"/>
              </a:rPr>
              <a:t>quite_small</a:t>
            </a:r>
            <a:endParaRPr lang="en-US" altLang="zh-CN" sz="2200" dirty="0">
              <a:latin typeface="Gill Sans MT" pitchFamily="34" charset="0"/>
              <a:ea typeface="宋体" charset="-122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altLang="zh-CN" sz="2400" dirty="0">
              <a:latin typeface="Gill Sans MT" pitchFamily="34" charset="0"/>
              <a:ea typeface="宋体" charset="-122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altLang="zh-CN" sz="2400" dirty="0">
              <a:latin typeface="Gill Sans MT" pitchFamily="34" charset="0"/>
              <a:ea typeface="宋体" charset="-122"/>
            </a:endParaRPr>
          </a:p>
        </p:txBody>
      </p:sp>
      <p:sp>
        <p:nvSpPr>
          <p:cNvPr id="8329" name="Oval 137"/>
          <p:cNvSpPr>
            <a:spLocks noChangeArrowheads="1"/>
          </p:cNvSpPr>
          <p:nvPr/>
        </p:nvSpPr>
        <p:spPr bwMode="auto">
          <a:xfrm>
            <a:off x="3306763" y="4509120"/>
            <a:ext cx="838200" cy="392113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CN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8330" name="Text Box 138"/>
          <p:cNvSpPr txBox="1">
            <a:spLocks noChangeArrowheads="1"/>
          </p:cNvSpPr>
          <p:nvPr/>
        </p:nvSpPr>
        <p:spPr bwMode="auto">
          <a:xfrm>
            <a:off x="3379788" y="4221088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i="1" dirty="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problem!</a:t>
            </a:r>
          </a:p>
        </p:txBody>
      </p:sp>
      <p:grpSp>
        <p:nvGrpSpPr>
          <p:cNvPr id="43036" name="Group 139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43211" name="Freeform 14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212" name="Rectangle 14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213" name="Freeform 14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214" name="Freeform 14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215" name="Rectangle 14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216" name="Group 14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3241" name="AutoShape 14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242" name="AutoShape 14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217" name="Rectangle 14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218" name="Group 14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3239" name="AutoShape 15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240" name="AutoShape 15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219" name="Rectangle 15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220" name="Rectangle 15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221" name="Group 15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3237" name="AutoShape 15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238" name="AutoShape 15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222" name="Freeform 15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3223" name="Group 15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3235" name="AutoShape 15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236" name="AutoShape 16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224" name="Rectangle 16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225" name="Freeform 16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226" name="Freeform 16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227" name="Oval 16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228" name="Freeform 16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229" name="AutoShape 16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230" name="AutoShape 16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231" name="Oval 16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232" name="Oval 16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3233" name="Oval 17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234" name="Rectangle 17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3037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43209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210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sv-SE"/>
            </a:p>
          </p:txBody>
        </p:sp>
      </p:grpSp>
      <p:grpSp>
        <p:nvGrpSpPr>
          <p:cNvPr id="43038" name="Group 175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43177" name="Freeform 17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78" name="Rectangle 177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79" name="Freeform 17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80" name="Freeform 17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81" name="Rectangle 180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182" name="Group 18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3207" name="AutoShape 182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208" name="AutoShape 183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183" name="Rectangle 184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184" name="Group 18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3205" name="AutoShape 18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206" name="AutoShape 187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185" name="Rectangle 188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86" name="Rectangle 189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187" name="Group 19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3203" name="AutoShape 19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204" name="AutoShape 192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188" name="Freeform 19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3189" name="Group 19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3201" name="AutoShape 19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202" name="AutoShape 196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190" name="Rectangle 197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91" name="Freeform 19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92" name="Freeform 19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93" name="Oval 200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94" name="Freeform 20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95" name="AutoShape 202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96" name="AutoShape 203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97" name="Oval 204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98" name="Oval 205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3199" name="Oval 206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200" name="Rectangle 207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3039" name="Group 208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43145" name="Freeform 20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46" name="Rectangle 210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47" name="Freeform 21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48" name="Freeform 21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49" name="Rectangle 213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150" name="Group 21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3175" name="AutoShape 215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176" name="AutoShape 216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151" name="Rectangle 217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152" name="Group 21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3173" name="AutoShape 21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174" name="AutoShape 220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153" name="Rectangle 221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54" name="Rectangle 222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155" name="Group 22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3171" name="AutoShape 22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172" name="AutoShape 225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156" name="Freeform 22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3157" name="Group 22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3169" name="AutoShape 228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170" name="AutoShape 229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158" name="Rectangle 230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59" name="Freeform 23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60" name="Freeform 23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61" name="Oval 233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62" name="Freeform 23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63" name="AutoShape 235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64" name="AutoShape 236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65" name="Oval 237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66" name="Oval 238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3167" name="Oval 239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68" name="Rectangle 240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3040" name="Group 241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43113" name="Freeform 24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14" name="Rectangle 243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15" name="Freeform 24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16" name="Freeform 24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17" name="Rectangle 246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118" name="Group 24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3143" name="AutoShape 248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144" name="AutoShape 249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119" name="Rectangle 250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120" name="Group 25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3141" name="AutoShape 25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142" name="AutoShape 253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121" name="Rectangle 254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22" name="Rectangle 255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123" name="Group 25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3139" name="AutoShape 25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140" name="AutoShape 258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124" name="Freeform 25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3125" name="Group 26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3137" name="AutoShape 261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138" name="AutoShape 262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126" name="Rectangle 263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27" name="Freeform 26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28" name="Freeform 26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29" name="Oval 266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30" name="Freeform 26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131" name="AutoShape 268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32" name="AutoShape 269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33" name="Oval 270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34" name="Oval 271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3135" name="Oval 272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36" name="Rectangle 273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3041" name="Group 274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43081" name="Freeform 27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082" name="Rectangle 276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083" name="Freeform 27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084" name="Freeform 27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085" name="Rectangle 279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086" name="Group 28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3111" name="AutoShape 281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112" name="AutoShape 282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087" name="Rectangle 283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088" name="Group 28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3109" name="AutoShape 28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110" name="AutoShape 286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089" name="Rectangle 287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090" name="Rectangle 288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091" name="Group 28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3107" name="AutoShape 29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108" name="AutoShape 291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092" name="Freeform 29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3093" name="Group 29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3105" name="AutoShape 294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106" name="AutoShape 295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094" name="Rectangle 296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095" name="Freeform 29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096" name="Freeform 29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097" name="Oval 299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098" name="Freeform 30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099" name="AutoShape 301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00" name="AutoShape 302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01" name="Oval 303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02" name="Oval 304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3103" name="Oval 305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104" name="Rectangle 306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3042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43049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050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051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052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053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054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3079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080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055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056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3077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078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057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058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3059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3075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076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060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3061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3073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3074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3062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063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064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065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066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3067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068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069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070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3071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3072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3043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43047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48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sv-SE"/>
            </a:p>
          </p:txBody>
        </p:sp>
      </p:grpSp>
      <p:grpSp>
        <p:nvGrpSpPr>
          <p:cNvPr id="43044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43045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46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74089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9" grpId="0" animBg="1"/>
      <p:bldP spid="833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>
                <a:latin typeface="Tahoma" pitchFamily="34" charset="0"/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44035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3E8D31EA-A8F0-4A81-8947-368AB29588FA}" type="slidenum">
              <a:rPr lang="en-US" altLang="zh-CN" sz="1200">
                <a:latin typeface="Tahoma" pitchFamily="34" charset="0"/>
                <a:ea typeface="ＭＳ Ｐゴシック" pitchFamily="34" charset="-128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zh-CN" sz="120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98463" y="1335088"/>
            <a:ext cx="43116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altLang="zh-CN" sz="2200" i="1" dirty="0">
                <a:solidFill>
                  <a:srgbClr val="CC0000"/>
                </a:solidFill>
                <a:latin typeface="Gill Sans MT" pitchFamily="34" charset="0"/>
                <a:ea typeface="宋体" charset="-122"/>
              </a:rPr>
              <a:t>assumptions: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 err="1">
                <a:latin typeface="Gill Sans MT" pitchFamily="34" charset="0"/>
                <a:ea typeface="宋体" charset="-122"/>
              </a:rPr>
              <a:t>avg</a:t>
            </a:r>
            <a:r>
              <a:rPr lang="en-US" altLang="zh-CN" sz="2200" dirty="0">
                <a:latin typeface="Gill Sans MT" pitchFamily="34" charset="0"/>
                <a:ea typeface="宋体" charset="-122"/>
              </a:rPr>
              <a:t> object size: 100K bits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 err="1">
                <a:latin typeface="Gill Sans MT" pitchFamily="34" charset="0"/>
                <a:ea typeface="宋体" charset="-122"/>
              </a:rPr>
              <a:t>avg</a:t>
            </a:r>
            <a:r>
              <a:rPr lang="en-US" altLang="zh-CN" sz="2200" dirty="0">
                <a:latin typeface="Gill Sans MT" pitchFamily="34" charset="0"/>
                <a:ea typeface="宋体" charset="-122"/>
              </a:rPr>
              <a:t> request rate from browsers to origin servers:15/sec</a:t>
            </a:r>
          </a:p>
          <a:p>
            <a:pPr lvl="1"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1800" dirty="0" smtClean="0">
                <a:latin typeface="Gill Sans MT" pitchFamily="34" charset="0"/>
                <a:ea typeface="宋体" charset="-122"/>
              </a:rPr>
              <a:t>i.e. </a:t>
            </a:r>
            <a:r>
              <a:rPr lang="en-US" altLang="zh-CN" sz="1800" dirty="0" err="1" smtClean="0">
                <a:latin typeface="Gill Sans MT" pitchFamily="34" charset="0"/>
                <a:ea typeface="宋体" charset="-122"/>
              </a:rPr>
              <a:t>avg</a:t>
            </a:r>
            <a:r>
              <a:rPr lang="en-US" altLang="zh-CN" sz="1800" dirty="0" smtClean="0">
                <a:latin typeface="Gill Sans MT" pitchFamily="34" charset="0"/>
                <a:ea typeface="宋体" charset="-122"/>
              </a:rPr>
              <a:t> </a:t>
            </a:r>
            <a:r>
              <a:rPr lang="en-US" altLang="zh-CN" sz="1800" dirty="0">
                <a:latin typeface="Gill Sans MT" pitchFamily="34" charset="0"/>
                <a:ea typeface="宋体" charset="-122"/>
              </a:rPr>
              <a:t>data rate to browsers: </a:t>
            </a:r>
            <a:r>
              <a:rPr lang="en-US" altLang="zh-CN" sz="1800" dirty="0" smtClean="0">
                <a:latin typeface="Gill Sans MT" pitchFamily="34" charset="0"/>
                <a:ea typeface="宋体" charset="-122"/>
              </a:rPr>
              <a:t>1.50 </a:t>
            </a:r>
            <a:r>
              <a:rPr lang="en-US" altLang="zh-CN" sz="1800" dirty="0">
                <a:latin typeface="Gill Sans MT" pitchFamily="34" charset="0"/>
                <a:ea typeface="宋体" charset="-122"/>
              </a:rPr>
              <a:t>Mbps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RTT from institutional router to any origin server: 2 sec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access link rate: 1.54 Mbps</a:t>
            </a:r>
          </a:p>
          <a:p>
            <a:pPr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altLang="zh-CN" sz="2200" i="1" dirty="0">
                <a:solidFill>
                  <a:srgbClr val="CC0000"/>
                </a:solidFill>
                <a:latin typeface="Gill Sans MT" pitchFamily="34" charset="0"/>
                <a:ea typeface="宋体" charset="-122"/>
              </a:rPr>
              <a:t>consequences: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LAN utilization: 1.5%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access link utilization = </a:t>
            </a:r>
            <a:r>
              <a:rPr lang="en-US" altLang="zh-CN" sz="2200" dirty="0">
                <a:solidFill>
                  <a:srgbClr val="CC0000"/>
                </a:solidFill>
                <a:latin typeface="Gill Sans MT" pitchFamily="34" charset="0"/>
                <a:ea typeface="宋体" charset="-122"/>
              </a:rPr>
              <a:t>99%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total delay   = Internet delay + access delay + LAN delay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     =  2 sec + minutes + </a:t>
            </a:r>
            <a:r>
              <a:rPr lang="en-US" altLang="zh-CN" sz="2200" dirty="0" err="1">
                <a:latin typeface="Gill Sans MT" pitchFamily="34" charset="0"/>
                <a:ea typeface="宋体" charset="-122"/>
              </a:rPr>
              <a:t>usecs</a:t>
            </a:r>
            <a:endParaRPr lang="en-US" altLang="zh-CN" sz="2200" dirty="0">
              <a:latin typeface="Gill Sans MT" pitchFamily="34" charset="0"/>
              <a:ea typeface="宋体" charset="-122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altLang="zh-CN" sz="2400" dirty="0">
              <a:latin typeface="Gill Sans MT" pitchFamily="34" charset="0"/>
              <a:ea typeface="宋体" charset="-122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altLang="zh-CN" sz="2400" dirty="0">
              <a:latin typeface="Gill Sans MT" pitchFamily="34" charset="0"/>
              <a:ea typeface="宋体" charset="-122"/>
            </a:endParaRP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03225" y="269875"/>
            <a:ext cx="7772400" cy="663575"/>
          </a:xfrm>
        </p:spPr>
        <p:txBody>
          <a:bodyPr/>
          <a:lstStyle/>
          <a:p>
            <a:r>
              <a:rPr lang="en-US" altLang="zh-CN" dirty="0" smtClean="0">
                <a:ea typeface="ＭＳ Ｐゴシック" pitchFamily="34" charset="-128"/>
              </a:rPr>
              <a:t>Caching example: </a:t>
            </a:r>
            <a:r>
              <a:rPr lang="en-US" altLang="zh-CN" sz="3600" dirty="0" smtClean="0">
                <a:ea typeface="ＭＳ Ｐゴシック" pitchFamily="34" charset="-128"/>
              </a:rPr>
              <a:t>faster access link</a:t>
            </a:r>
            <a:r>
              <a:rPr lang="en-US" altLang="zh-CN" dirty="0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44039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servers</a:t>
            </a:r>
          </a:p>
        </p:txBody>
      </p:sp>
      <p:sp>
        <p:nvSpPr>
          <p:cNvPr id="44040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1.54 Mbps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access link</a:t>
            </a:r>
            <a:endParaRPr lang="en-US" altLang="zh-CN" sz="2400">
              <a:solidFill>
                <a:schemeClr val="accent2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47507" name="Line 51"/>
          <p:cNvSpPr>
            <a:spLocks noChangeShapeType="1"/>
          </p:cNvSpPr>
          <p:nvPr/>
        </p:nvSpPr>
        <p:spPr bwMode="auto">
          <a:xfrm>
            <a:off x="2581275" y="3670300"/>
            <a:ext cx="990600" cy="15081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7508" name="Text Box 52"/>
          <p:cNvSpPr txBox="1">
            <a:spLocks noChangeArrowheads="1"/>
          </p:cNvSpPr>
          <p:nvPr/>
        </p:nvSpPr>
        <p:spPr bwMode="auto">
          <a:xfrm>
            <a:off x="3509963" y="3883025"/>
            <a:ext cx="1200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Gill Sans MT" pitchFamily="34" charset="0"/>
                <a:ea typeface="ＭＳ Ｐゴシック" pitchFamily="34" charset="-128"/>
              </a:rPr>
              <a:t>154 Mbps</a:t>
            </a:r>
          </a:p>
        </p:txBody>
      </p:sp>
      <p:sp>
        <p:nvSpPr>
          <p:cNvPr id="147509" name="Line 53"/>
          <p:cNvSpPr>
            <a:spLocks noChangeShapeType="1"/>
          </p:cNvSpPr>
          <p:nvPr/>
        </p:nvSpPr>
        <p:spPr bwMode="auto">
          <a:xfrm>
            <a:off x="6705600" y="3789363"/>
            <a:ext cx="1154113" cy="1746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7510" name="Text Box 54"/>
          <p:cNvSpPr txBox="1">
            <a:spLocks noChangeArrowheads="1"/>
          </p:cNvSpPr>
          <p:nvPr/>
        </p:nvSpPr>
        <p:spPr bwMode="auto">
          <a:xfrm>
            <a:off x="7788275" y="3779838"/>
            <a:ext cx="1076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154 Mbps</a:t>
            </a:r>
          </a:p>
        </p:txBody>
      </p:sp>
      <p:sp>
        <p:nvSpPr>
          <p:cNvPr id="147511" name="Line 55"/>
          <p:cNvSpPr>
            <a:spLocks noChangeShapeType="1"/>
          </p:cNvSpPr>
          <p:nvPr/>
        </p:nvSpPr>
        <p:spPr bwMode="auto">
          <a:xfrm>
            <a:off x="1762125" y="5541963"/>
            <a:ext cx="969963" cy="2397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7512" name="Text Box 56"/>
          <p:cNvSpPr txBox="1">
            <a:spLocks noChangeArrowheads="1"/>
          </p:cNvSpPr>
          <p:nvPr/>
        </p:nvSpPr>
        <p:spPr bwMode="auto">
          <a:xfrm>
            <a:off x="2616200" y="5645150"/>
            <a:ext cx="809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Gill Sans MT" pitchFamily="34" charset="0"/>
                <a:ea typeface="ＭＳ Ｐゴシック" pitchFamily="34" charset="-128"/>
              </a:rPr>
              <a:t>msecs</a:t>
            </a:r>
          </a:p>
        </p:txBody>
      </p:sp>
      <p:sp>
        <p:nvSpPr>
          <p:cNvPr id="147513" name="Text Box 57"/>
          <p:cNvSpPr txBox="1">
            <a:spLocks noChangeArrowheads="1"/>
          </p:cNvSpPr>
          <p:nvPr/>
        </p:nvSpPr>
        <p:spPr bwMode="auto">
          <a:xfrm>
            <a:off x="598488" y="6051550"/>
            <a:ext cx="6507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i="1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Cost:</a:t>
            </a:r>
            <a:r>
              <a:rPr lang="en-US" altLang="zh-CN" sz="2400">
                <a:latin typeface="Arial" charset="0"/>
                <a:ea typeface="ＭＳ Ｐゴシック" pitchFamily="34" charset="-128"/>
              </a:rPr>
              <a:t> increased access link speed (not cheap!)</a:t>
            </a:r>
          </a:p>
        </p:txBody>
      </p:sp>
      <p:sp>
        <p:nvSpPr>
          <p:cNvPr id="147515" name="Line 59"/>
          <p:cNvSpPr>
            <a:spLocks noChangeShapeType="1"/>
          </p:cNvSpPr>
          <p:nvPr/>
        </p:nvSpPr>
        <p:spPr bwMode="auto">
          <a:xfrm>
            <a:off x="3440113" y="4683125"/>
            <a:ext cx="706437" cy="1174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47516" name="Text Box 60"/>
          <p:cNvSpPr txBox="1">
            <a:spLocks noChangeArrowheads="1"/>
          </p:cNvSpPr>
          <p:nvPr/>
        </p:nvSpPr>
        <p:spPr bwMode="auto">
          <a:xfrm>
            <a:off x="4240213" y="46640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Gill Sans MT" pitchFamily="34" charset="0"/>
                <a:ea typeface="ＭＳ Ｐゴシック" pitchFamily="34" charset="-128"/>
              </a:rPr>
              <a:t>9.9%</a:t>
            </a:r>
          </a:p>
        </p:txBody>
      </p:sp>
      <p:sp>
        <p:nvSpPr>
          <p:cNvPr id="44050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4051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4052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4053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4054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4055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4056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 Internet</a:t>
            </a:r>
            <a:endParaRPr lang="en-US" altLang="zh-CN" sz="2400">
              <a:solidFill>
                <a:srgbClr val="CC0000"/>
              </a:solidFill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44057" name="Group 68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44282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4283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4284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grpSp>
          <p:nvGrpSpPr>
            <p:cNvPr id="44285" name="Group 72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44288" name="Freeform 7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4289" name="Freeform 7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4286" name="Line 75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87" name="Line 76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4058" name="Group 77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44250" name="Freeform 7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51" name="Rectangle 7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52" name="Freeform 8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53" name="Freeform 8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54" name="Rectangle 8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255" name="Group 8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4280" name="AutoShape 8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281" name="AutoShape 8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256" name="Rectangle 8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257" name="Group 8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278" name="AutoShape 8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279" name="AutoShape 8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258" name="Rectangle 9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59" name="Rectangle 9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260" name="Group 9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4276" name="AutoShape 9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277" name="AutoShape 9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261" name="Freeform 9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4262" name="Group 9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274" name="AutoShape 9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275" name="AutoShape 9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263" name="Rectangle 9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64" name="Freeform 10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65" name="Freeform 10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66" name="Oval 10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67" name="Freeform 10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68" name="AutoShape 10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69" name="AutoShape 10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70" name="Oval 10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71" name="Oval 10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4272" name="Oval 10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73" name="Rectangle 10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4059" name="Group 110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44218" name="Freeform 11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19" name="Rectangle 112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20" name="Freeform 11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21" name="Freeform 11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22" name="Rectangle 115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223" name="Group 11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4248" name="AutoShape 117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249" name="AutoShape 118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224" name="Rectangle 119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225" name="Group 12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246" name="AutoShape 12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247" name="AutoShape 122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226" name="Rectangle 123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27" name="Rectangle 124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228" name="Group 12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4244" name="AutoShape 12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245" name="AutoShape 127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229" name="Freeform 12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4230" name="Group 12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242" name="AutoShape 13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243" name="AutoShape 131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231" name="Rectangle 132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32" name="Freeform 13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33" name="Freeform 13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34" name="Oval 135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35" name="Freeform 13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36" name="AutoShape 137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37" name="AutoShape 138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38" name="Oval 139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39" name="Oval 140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4240" name="Oval 141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41" name="Rectangle 142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4060" name="Group 143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44186" name="Freeform 14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87" name="Rectangle 145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88" name="Freeform 14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89" name="Freeform 14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90" name="Rectangle 148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191" name="Group 14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4216" name="AutoShape 150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217" name="AutoShape 151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192" name="Rectangle 152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193" name="Group 15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214" name="AutoShape 15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215" name="AutoShape 155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194" name="Rectangle 156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95" name="Rectangle 157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196" name="Group 15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4212" name="AutoShape 15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213" name="AutoShape 160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197" name="Freeform 16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4198" name="Group 16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210" name="AutoShape 16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211" name="AutoShape 16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199" name="Rectangle 165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00" name="Freeform 16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01" name="Freeform 16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02" name="Oval 168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03" name="Freeform 16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204" name="AutoShape 170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05" name="AutoShape 171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06" name="Oval 172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07" name="Oval 173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4208" name="Oval 174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209" name="Rectangle 175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4061" name="Group 176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44154" name="Freeform 17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55" name="Rectangle 178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56" name="Freeform 17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57" name="Freeform 18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58" name="Rectangle 181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159" name="Group 18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4184" name="AutoShape 183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185" name="AutoShape 184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160" name="Rectangle 185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161" name="Group 18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182" name="AutoShape 18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183" name="AutoShape 188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162" name="Rectangle 189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63" name="Rectangle 190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164" name="Group 19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4180" name="AutoShape 19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181" name="AutoShape 19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165" name="Freeform 19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4166" name="Group 19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178" name="AutoShape 196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179" name="AutoShape 197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167" name="Rectangle 198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68" name="Freeform 19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69" name="Freeform 20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70" name="Oval 201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71" name="Freeform 20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72" name="AutoShape 203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73" name="AutoShape 204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74" name="Oval 205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75" name="Oval 206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4176" name="Oval 207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77" name="Rectangle 208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4062" name="Group 209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44122" name="Freeform 21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23" name="Rectangle 21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24" name="Freeform 21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25" name="Freeform 21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26" name="Rectangle 21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127" name="Group 21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4152" name="AutoShape 21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153" name="AutoShape 21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128" name="Rectangle 21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129" name="Group 21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150" name="AutoShape 22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151" name="AutoShape 22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130" name="Rectangle 22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31" name="Rectangle 22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132" name="Group 22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4148" name="AutoShape 22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149" name="AutoShape 22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133" name="Freeform 22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4134" name="Group 22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146" name="AutoShape 22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147" name="AutoShape 23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135" name="Rectangle 23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36" name="Freeform 23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37" name="Freeform 23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38" name="Oval 23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39" name="Freeform 23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40" name="AutoShape 23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41" name="AutoShape 23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42" name="Oval 23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43" name="Oval 23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4144" name="Oval 24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45" name="Rectangle 24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sp>
        <p:nvSpPr>
          <p:cNvPr id="44063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4064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4065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4066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4067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4068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network</a:t>
            </a:r>
            <a:endParaRPr lang="en-US" altLang="zh-CN" sz="2400">
              <a:solidFill>
                <a:srgbClr val="CC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4069" name="Text Box 98"/>
          <p:cNvSpPr txBox="1">
            <a:spLocks noChangeArrowheads="1"/>
          </p:cNvSpPr>
          <p:nvPr/>
        </p:nvSpPr>
        <p:spPr bwMode="auto">
          <a:xfrm>
            <a:off x="6870700" y="4660900"/>
            <a:ext cx="14843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100Mbps LAN</a:t>
            </a:r>
            <a:endParaRPr lang="en-US" altLang="zh-CN" sz="2400">
              <a:solidFill>
                <a:schemeClr val="accent2"/>
              </a:solidFill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44070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44114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4115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4116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grpSp>
          <p:nvGrpSpPr>
            <p:cNvPr id="44117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44120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4121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4118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119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4071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44112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113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sv-SE"/>
            </a:p>
          </p:txBody>
        </p:sp>
      </p:grpSp>
      <p:grpSp>
        <p:nvGrpSpPr>
          <p:cNvPr id="44072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44080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081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082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083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084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085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4110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111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086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087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108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109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088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089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4090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4106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107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091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4092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104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4105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4093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094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095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096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097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4098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099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00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01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4102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4103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4073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44078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079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sv-SE"/>
            </a:p>
          </p:txBody>
        </p:sp>
      </p:grpSp>
      <p:grpSp>
        <p:nvGrpSpPr>
          <p:cNvPr id="44074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44076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077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sv-SE"/>
            </a:p>
          </p:txBody>
        </p:sp>
      </p:grpSp>
      <p:sp>
        <p:nvSpPr>
          <p:cNvPr id="44075" name="Line 95"/>
          <p:cNvSpPr>
            <a:spLocks noChangeShapeType="1"/>
          </p:cNvSpPr>
          <p:nvPr/>
        </p:nvSpPr>
        <p:spPr bwMode="auto">
          <a:xfrm>
            <a:off x="6591300" y="3467100"/>
            <a:ext cx="19050" cy="989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739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4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14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7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4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14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147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47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507" grpId="0" animBg="1"/>
      <p:bldP spid="147509" grpId="0" animBg="1"/>
      <p:bldP spid="147510" grpId="0"/>
      <p:bldP spid="147511" grpId="0" animBg="1"/>
      <p:bldP spid="147512" grpId="0"/>
      <p:bldP spid="147513" grpId="0"/>
      <p:bldP spid="147515" grpId="0" animBg="1"/>
      <p:bldP spid="1475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5059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5060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5061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5062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5063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network</a:t>
            </a:r>
            <a:endParaRPr lang="en-US" altLang="zh-CN" sz="2400">
              <a:solidFill>
                <a:srgbClr val="CC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5064" name="Text Box 98"/>
          <p:cNvSpPr txBox="1">
            <a:spLocks noChangeArrowheads="1"/>
          </p:cNvSpPr>
          <p:nvPr/>
        </p:nvSpPr>
        <p:spPr bwMode="auto">
          <a:xfrm>
            <a:off x="6870700" y="4660900"/>
            <a:ext cx="14843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100Mbps LAN</a:t>
            </a:r>
            <a:endParaRPr lang="en-US" altLang="zh-CN" sz="2400">
              <a:solidFill>
                <a:schemeClr val="accent2"/>
              </a:solidFill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45065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45304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5305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5306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grpSp>
          <p:nvGrpSpPr>
            <p:cNvPr id="45307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45310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5311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5308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309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5066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45302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303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sv-SE"/>
            </a:p>
          </p:txBody>
        </p:sp>
      </p:grpSp>
      <p:grpSp>
        <p:nvGrpSpPr>
          <p:cNvPr id="45067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45300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301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sv-SE"/>
            </a:p>
          </p:txBody>
        </p:sp>
      </p:grpSp>
      <p:grpSp>
        <p:nvGrpSpPr>
          <p:cNvPr id="45068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45298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299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sv-SE"/>
            </a:p>
          </p:txBody>
        </p:sp>
      </p:grpSp>
      <p:sp>
        <p:nvSpPr>
          <p:cNvPr id="45069" name="Rectangle 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>
                <a:latin typeface="Tahoma" pitchFamily="34" charset="0"/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4507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4B6E71AF-922C-41F7-8834-E68503011D30}" type="slidenum">
              <a:rPr lang="en-US" altLang="zh-CN" sz="1200">
                <a:latin typeface="Tahoma" pitchFamily="34" charset="0"/>
                <a:ea typeface="ＭＳ Ｐゴシック" pitchFamily="34" charset="-128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zh-CN" sz="120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4507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03225" y="269875"/>
            <a:ext cx="7772400" cy="663575"/>
          </a:xfrm>
        </p:spPr>
        <p:txBody>
          <a:bodyPr/>
          <a:lstStyle/>
          <a:p>
            <a:r>
              <a:rPr lang="en-US" altLang="zh-CN" smtClean="0">
                <a:ea typeface="ＭＳ Ｐゴシック" pitchFamily="34" charset="-128"/>
              </a:rPr>
              <a:t>Caching example: </a:t>
            </a:r>
            <a:r>
              <a:rPr lang="en-US" altLang="zh-CN" sz="3600" smtClean="0">
                <a:ea typeface="ＭＳ Ｐゴシック" pitchFamily="34" charset="-128"/>
              </a:rPr>
              <a:t>install local cache</a:t>
            </a:r>
            <a:r>
              <a:rPr lang="en-US" altLang="zh-CN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45073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servers</a:t>
            </a:r>
          </a:p>
        </p:txBody>
      </p:sp>
      <p:sp>
        <p:nvSpPr>
          <p:cNvPr id="45074" name="Line 95"/>
          <p:cNvSpPr>
            <a:spLocks noChangeShapeType="1"/>
          </p:cNvSpPr>
          <p:nvPr/>
        </p:nvSpPr>
        <p:spPr bwMode="auto">
          <a:xfrm>
            <a:off x="6591300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5075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1.54 Mbps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access link</a:t>
            </a:r>
            <a:endParaRPr lang="en-US" altLang="zh-CN" sz="2400">
              <a:solidFill>
                <a:schemeClr val="accent2"/>
              </a:solidFill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7" name="Group 308"/>
          <p:cNvGrpSpPr>
            <a:grpSpLocks/>
          </p:cNvGrpSpPr>
          <p:nvPr/>
        </p:nvGrpSpPr>
        <p:grpSpPr bwMode="auto">
          <a:xfrm>
            <a:off x="6719888" y="4941888"/>
            <a:ext cx="1860550" cy="809625"/>
            <a:chOff x="4217" y="3611"/>
            <a:chExt cx="1172" cy="510"/>
          </a:xfrm>
        </p:grpSpPr>
        <p:sp>
          <p:nvSpPr>
            <p:cNvPr id="45296" name="Rectangle 307"/>
            <p:cNvSpPr>
              <a:spLocks noChangeArrowheads="1"/>
            </p:cNvSpPr>
            <p:nvPr/>
          </p:nvSpPr>
          <p:spPr bwMode="auto">
            <a:xfrm>
              <a:off x="4217" y="3611"/>
              <a:ext cx="329" cy="473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97" name="Text Box 97"/>
            <p:cNvSpPr txBox="1">
              <a:spLocks noChangeArrowheads="1"/>
            </p:cNvSpPr>
            <p:nvPr/>
          </p:nvSpPr>
          <p:spPr bwMode="auto">
            <a:xfrm>
              <a:off x="4561" y="3717"/>
              <a:ext cx="8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rgbClr val="CC0000"/>
                  </a:solidFill>
                  <a:latin typeface="Arial" charset="0"/>
                  <a:ea typeface="ＭＳ Ｐゴシック" pitchFamily="34" charset="-128"/>
                </a:rPr>
                <a:t>local web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rgbClr val="CC0000"/>
                  </a:solidFill>
                  <a:latin typeface="Arial" charset="0"/>
                  <a:ea typeface="ＭＳ Ｐゴシック" pitchFamily="34" charset="-128"/>
                </a:rPr>
                <a:t>cache</a:t>
              </a:r>
            </a:p>
          </p:txBody>
        </p:sp>
      </p:grpSp>
      <p:sp>
        <p:nvSpPr>
          <p:cNvPr id="45077" name="Rectangle 4"/>
          <p:cNvSpPr>
            <a:spLocks noChangeArrowheads="1"/>
          </p:cNvSpPr>
          <p:nvPr/>
        </p:nvSpPr>
        <p:spPr bwMode="auto">
          <a:xfrm>
            <a:off x="398463" y="1335088"/>
            <a:ext cx="4370387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altLang="zh-CN" sz="2200" i="1" dirty="0">
                <a:solidFill>
                  <a:srgbClr val="CC0000"/>
                </a:solidFill>
                <a:latin typeface="Gill Sans MT" pitchFamily="34" charset="0"/>
                <a:ea typeface="宋体" charset="-122"/>
              </a:rPr>
              <a:t>assumptions: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 err="1">
                <a:latin typeface="Gill Sans MT" pitchFamily="34" charset="0"/>
                <a:ea typeface="宋体" charset="-122"/>
              </a:rPr>
              <a:t>avg</a:t>
            </a:r>
            <a:r>
              <a:rPr lang="en-US" altLang="zh-CN" sz="2200" dirty="0">
                <a:latin typeface="Gill Sans MT" pitchFamily="34" charset="0"/>
                <a:ea typeface="宋体" charset="-122"/>
              </a:rPr>
              <a:t> object size: 100K bits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 err="1">
                <a:latin typeface="Gill Sans MT" pitchFamily="34" charset="0"/>
                <a:ea typeface="宋体" charset="-122"/>
              </a:rPr>
              <a:t>avg</a:t>
            </a:r>
            <a:r>
              <a:rPr lang="en-US" altLang="zh-CN" sz="2200" dirty="0">
                <a:latin typeface="Gill Sans MT" pitchFamily="34" charset="0"/>
                <a:ea typeface="宋体" charset="-122"/>
              </a:rPr>
              <a:t> request rate from browsers to origin servers:15/sec</a:t>
            </a:r>
          </a:p>
          <a:p>
            <a:pPr lvl="1"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1800" dirty="0" smtClean="0">
                <a:latin typeface="Gill Sans MT" pitchFamily="34" charset="0"/>
                <a:ea typeface="宋体" charset="-122"/>
              </a:rPr>
              <a:t>i.e. </a:t>
            </a:r>
            <a:r>
              <a:rPr lang="en-US" altLang="zh-CN" sz="1800" dirty="0" err="1" smtClean="0">
                <a:latin typeface="Gill Sans MT" pitchFamily="34" charset="0"/>
                <a:ea typeface="宋体" charset="-122"/>
              </a:rPr>
              <a:t>avg</a:t>
            </a:r>
            <a:r>
              <a:rPr lang="en-US" altLang="zh-CN" sz="1800" dirty="0" smtClean="0">
                <a:latin typeface="Gill Sans MT" pitchFamily="34" charset="0"/>
                <a:ea typeface="宋体" charset="-122"/>
              </a:rPr>
              <a:t> </a:t>
            </a:r>
            <a:r>
              <a:rPr lang="en-US" altLang="zh-CN" sz="1800" dirty="0">
                <a:latin typeface="Gill Sans MT" pitchFamily="34" charset="0"/>
                <a:ea typeface="宋体" charset="-122"/>
              </a:rPr>
              <a:t>data rate to browsers: 1.50 Mbps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RTT from institutional router to any origin server: 2 sec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access link rate: 1.54 Mbps</a:t>
            </a:r>
          </a:p>
          <a:p>
            <a:pPr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altLang="zh-CN" sz="2200" i="1" dirty="0">
                <a:solidFill>
                  <a:srgbClr val="CC0000"/>
                </a:solidFill>
                <a:latin typeface="Gill Sans MT" pitchFamily="34" charset="0"/>
                <a:ea typeface="宋体" charset="-122"/>
              </a:rPr>
              <a:t>consequences: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LAN utilization: 1.5%</a:t>
            </a: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access link utilization</a:t>
            </a:r>
            <a:endParaRPr lang="en-US" altLang="zh-CN" sz="2200" dirty="0">
              <a:solidFill>
                <a:srgbClr val="FF0000"/>
              </a:solidFill>
              <a:latin typeface="Gill Sans MT" pitchFamily="34" charset="0"/>
              <a:ea typeface="宋体" charset="-122"/>
            </a:endParaRPr>
          </a:p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200" dirty="0">
                <a:latin typeface="Gill Sans MT" pitchFamily="34" charset="0"/>
                <a:ea typeface="宋体" charset="-122"/>
              </a:rPr>
              <a:t>total delay   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altLang="zh-CN" sz="2400" dirty="0">
              <a:latin typeface="Gill Sans MT" pitchFamily="34" charset="0"/>
              <a:ea typeface="宋体" charset="-122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altLang="zh-CN" sz="2400" dirty="0">
              <a:latin typeface="Gill Sans MT" pitchFamily="34" charset="0"/>
              <a:ea typeface="宋体" charset="-122"/>
            </a:endParaRPr>
          </a:p>
        </p:txBody>
      </p:sp>
      <p:sp>
        <p:nvSpPr>
          <p:cNvPr id="148559" name="Text Box 79"/>
          <p:cNvSpPr txBox="1">
            <a:spLocks noChangeArrowheads="1"/>
          </p:cNvSpPr>
          <p:nvPr/>
        </p:nvSpPr>
        <p:spPr bwMode="auto">
          <a:xfrm>
            <a:off x="3294063" y="4589463"/>
            <a:ext cx="276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?</a:t>
            </a:r>
          </a:p>
        </p:txBody>
      </p:sp>
      <p:sp>
        <p:nvSpPr>
          <p:cNvPr id="148557" name="Text Box 77"/>
          <p:cNvSpPr txBox="1">
            <a:spLocks noChangeArrowheads="1"/>
          </p:cNvSpPr>
          <p:nvPr/>
        </p:nvSpPr>
        <p:spPr bwMode="auto">
          <a:xfrm>
            <a:off x="2187575" y="492125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?</a:t>
            </a:r>
          </a:p>
        </p:txBody>
      </p:sp>
      <p:sp>
        <p:nvSpPr>
          <p:cNvPr id="148556" name="Text Box 76"/>
          <p:cNvSpPr txBox="1">
            <a:spLocks noChangeArrowheads="1"/>
          </p:cNvSpPr>
          <p:nvPr/>
        </p:nvSpPr>
        <p:spPr bwMode="auto">
          <a:xfrm>
            <a:off x="982663" y="5378450"/>
            <a:ext cx="26670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i="1">
                <a:solidFill>
                  <a:srgbClr val="CC0000"/>
                </a:solidFill>
                <a:latin typeface="Gill Sans MT" pitchFamily="34" charset="0"/>
                <a:ea typeface="ＭＳ Ｐゴシック" pitchFamily="34" charset="-128"/>
              </a:rPr>
              <a:t>How to compute link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i="1">
                <a:solidFill>
                  <a:srgbClr val="CC0000"/>
                </a:solidFill>
                <a:latin typeface="Gill Sans MT" pitchFamily="34" charset="0"/>
                <a:ea typeface="ＭＳ Ｐゴシック" pitchFamily="34" charset="-128"/>
              </a:rPr>
              <a:t>utilization, delay?</a:t>
            </a:r>
          </a:p>
        </p:txBody>
      </p:sp>
      <p:sp>
        <p:nvSpPr>
          <p:cNvPr id="148563" name="Text Box 83"/>
          <p:cNvSpPr txBox="1">
            <a:spLocks noChangeArrowheads="1"/>
          </p:cNvSpPr>
          <p:nvPr/>
        </p:nvSpPr>
        <p:spPr bwMode="auto">
          <a:xfrm>
            <a:off x="598488" y="6051550"/>
            <a:ext cx="3641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i="1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Cost:</a:t>
            </a:r>
            <a:r>
              <a:rPr lang="en-US" altLang="zh-CN" sz="2400">
                <a:latin typeface="Arial" charset="0"/>
                <a:ea typeface="ＭＳ Ｐゴシック" pitchFamily="34" charset="-128"/>
              </a:rPr>
              <a:t> web cache (cheap!)</a:t>
            </a:r>
          </a:p>
        </p:txBody>
      </p:sp>
      <p:sp>
        <p:nvSpPr>
          <p:cNvPr id="45082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5083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5084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5085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5086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5087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5088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 Internet</a:t>
            </a:r>
            <a:endParaRPr lang="en-US" altLang="zh-CN" sz="2400">
              <a:solidFill>
                <a:srgbClr val="CC0000"/>
              </a:solidFill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45089" name="Group 91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45288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5289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5290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grpSp>
          <p:nvGrpSpPr>
            <p:cNvPr id="45291" name="Group 95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45294" name="Freeform 9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5295" name="Freeform 9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5292" name="Line 98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93" name="Line 99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5090" name="Group 100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45256" name="Freeform 10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57" name="Rectangle 102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58" name="Freeform 10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59" name="Freeform 10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60" name="Rectangle 105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261" name="Group 10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286" name="AutoShape 107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287" name="AutoShape 108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262" name="Rectangle 109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263" name="Group 11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284" name="AutoShape 11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285" name="AutoShape 112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264" name="Rectangle 113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65" name="Rectangle 114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266" name="Group 11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282" name="AutoShape 11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283" name="AutoShape 117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267" name="Freeform 11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5268" name="Group 11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280" name="AutoShape 12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281" name="AutoShape 121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269" name="Rectangle 122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70" name="Freeform 12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71" name="Freeform 12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72" name="Oval 125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73" name="Freeform 12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74" name="AutoShape 127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75" name="AutoShape 128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76" name="Oval 129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77" name="Oval 130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5278" name="Oval 131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79" name="Rectangle 132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5091" name="Group 133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45224" name="Freeform 13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25" name="Rectangle 135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26" name="Freeform 13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27" name="Freeform 13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28" name="Rectangle 138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229" name="Group 13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254" name="AutoShape 140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255" name="AutoShape 141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230" name="Rectangle 142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231" name="Group 14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252" name="AutoShape 14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253" name="AutoShape 145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232" name="Rectangle 146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33" name="Rectangle 147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234" name="Group 14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250" name="AutoShape 14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251" name="AutoShape 150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235" name="Freeform 15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5236" name="Group 15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248" name="AutoShape 15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249" name="AutoShape 15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237" name="Rectangle 155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38" name="Freeform 15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39" name="Freeform 15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40" name="Oval 158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41" name="Freeform 15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42" name="AutoShape 160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43" name="AutoShape 161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44" name="Oval 162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45" name="Oval 163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5246" name="Oval 164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47" name="Rectangle 165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5092" name="Group 166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45192" name="Freeform 16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93" name="Rectangle 168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94" name="Freeform 16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95" name="Freeform 17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96" name="Rectangle 171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197" name="Group 17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222" name="AutoShape 173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223" name="AutoShape 174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198" name="Rectangle 175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199" name="Group 17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220" name="AutoShape 17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221" name="AutoShape 178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200" name="Rectangle 179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01" name="Rectangle 180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202" name="Group 18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218" name="AutoShape 18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219" name="AutoShape 18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203" name="Freeform 18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5204" name="Group 18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216" name="AutoShape 186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217" name="AutoShape 187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205" name="Rectangle 188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06" name="Freeform 18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07" name="Freeform 19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08" name="Oval 191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09" name="Freeform 19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210" name="AutoShape 193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11" name="AutoShape 194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12" name="Oval 195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13" name="Oval 196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5214" name="Oval 197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215" name="Rectangle 198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5093" name="Group 199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45160" name="Freeform 20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61" name="Rectangle 20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62" name="Freeform 20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63" name="Freeform 20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64" name="Rectangle 20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165" name="Group 20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190" name="AutoShape 20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191" name="AutoShape 20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166" name="Rectangle 20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167" name="Group 20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188" name="AutoShape 21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189" name="AutoShape 21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168" name="Rectangle 21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69" name="Rectangle 21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170" name="Group 21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186" name="AutoShape 21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187" name="AutoShape 21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171" name="Freeform 21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5172" name="Group 21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184" name="AutoShape 21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185" name="AutoShape 22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173" name="Rectangle 22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74" name="Freeform 22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75" name="Freeform 22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76" name="Oval 22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77" name="Freeform 22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78" name="AutoShape 22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79" name="AutoShape 22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80" name="Oval 22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81" name="Oval 22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5182" name="Oval 23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83" name="Rectangle 23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5094" name="Group 232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45128" name="Freeform 23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29" name="Rectangle 234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30" name="Freeform 23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31" name="Freeform 23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32" name="Rectangle 237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133" name="Group 23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158" name="AutoShape 239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159" name="AutoShape 240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134" name="Rectangle 241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135" name="Group 24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156" name="AutoShape 24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157" name="AutoShape 244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136" name="Rectangle 245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37" name="Rectangle 246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138" name="Group 24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154" name="AutoShape 24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155" name="AutoShape 249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139" name="Freeform 25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5140" name="Group 25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152" name="AutoShape 252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153" name="AutoShape 253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141" name="Rectangle 254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42" name="Freeform 25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43" name="Freeform 25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44" name="Oval 257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45" name="Freeform 25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46" name="AutoShape 259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47" name="AutoShape 260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48" name="Oval 261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49" name="Oval 262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5150" name="Oval 263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51" name="Rectangle 264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5095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45096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097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098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099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00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101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126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127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102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103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124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125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104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05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5106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122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123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107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5108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120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5121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5109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10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11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12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13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5114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15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16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17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5118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5119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02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8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8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8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8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56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>
                <a:latin typeface="Tahoma" pitchFamily="34" charset="0"/>
                <a:ea typeface="ＭＳ Ｐゴシック" pitchFamily="34" charset="-128"/>
              </a:rPr>
              <a:t>Application Layer</a:t>
            </a:r>
          </a:p>
        </p:txBody>
      </p:sp>
      <p:sp>
        <p:nvSpPr>
          <p:cNvPr id="46083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A6D9BD81-A894-4DFB-881E-373B12735828}" type="slidenum">
              <a:rPr lang="en-US" altLang="zh-CN" sz="1200">
                <a:latin typeface="Tahoma" pitchFamily="34" charset="0"/>
                <a:ea typeface="ＭＳ Ｐゴシック" pitchFamily="34" charset="-128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zh-CN" sz="120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03225" y="269875"/>
            <a:ext cx="7772400" cy="663575"/>
          </a:xfrm>
        </p:spPr>
        <p:txBody>
          <a:bodyPr/>
          <a:lstStyle/>
          <a:p>
            <a:r>
              <a:rPr lang="en-US" altLang="zh-CN" smtClean="0">
                <a:ea typeface="ＭＳ Ｐゴシック" pitchFamily="34" charset="-128"/>
              </a:rPr>
              <a:t>Caching example: </a:t>
            </a:r>
            <a:r>
              <a:rPr lang="en-US" altLang="zh-CN" sz="3600" smtClean="0">
                <a:ea typeface="ＭＳ Ｐゴシック" pitchFamily="34" charset="-128"/>
              </a:rPr>
              <a:t>install local cache</a:t>
            </a:r>
            <a:r>
              <a:rPr lang="en-US" altLang="zh-CN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4608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9588" y="1290638"/>
            <a:ext cx="4459287" cy="1882775"/>
          </a:xfrm>
        </p:spPr>
        <p:txBody>
          <a:bodyPr/>
          <a:lstStyle/>
          <a:p>
            <a:pPr marL="228600" indent="-228600">
              <a:buFont typeface="Wingdings" pitchFamily="2" charset="2"/>
              <a:buNone/>
              <a:tabLst>
                <a:tab pos="576263" algn="l"/>
              </a:tabLst>
            </a:pPr>
            <a:r>
              <a:rPr lang="en-US" altLang="zh-CN" sz="2200" i="1" smtClean="0">
                <a:solidFill>
                  <a:srgbClr val="CC0000"/>
                </a:solidFill>
                <a:ea typeface="ＭＳ Ｐゴシック" pitchFamily="34" charset="-128"/>
              </a:rPr>
              <a:t>Calculating access link utilization, delay with cache:</a:t>
            </a:r>
          </a:p>
          <a:p>
            <a:pPr marL="228600" indent="-228600">
              <a:lnSpc>
                <a:spcPct val="80000"/>
              </a:lnSpc>
              <a:tabLst>
                <a:tab pos="576263" algn="l"/>
              </a:tabLst>
            </a:pPr>
            <a:r>
              <a:rPr lang="en-US" altLang="zh-CN" sz="1800" smtClean="0">
                <a:ea typeface="ＭＳ Ｐゴシック" pitchFamily="34" charset="-128"/>
              </a:rPr>
              <a:t>suppose cache hit rate is 0.4</a:t>
            </a:r>
          </a:p>
          <a:p>
            <a:pPr marL="576263" lvl="1" indent="-233363">
              <a:tabLst>
                <a:tab pos="576263" algn="l"/>
              </a:tabLst>
            </a:pPr>
            <a:r>
              <a:rPr lang="en-US" altLang="zh-CN" sz="1800" smtClean="0">
                <a:ea typeface="ＭＳ Ｐゴシック" pitchFamily="34" charset="-128"/>
              </a:rPr>
              <a:t>40% requests satisfied at cache, 60% requests satisfied at origin </a:t>
            </a:r>
          </a:p>
          <a:p>
            <a:pPr marL="228600" indent="-228600">
              <a:lnSpc>
                <a:spcPct val="80000"/>
              </a:lnSpc>
              <a:buFont typeface="Wingdings" pitchFamily="2" charset="2"/>
              <a:buNone/>
              <a:tabLst>
                <a:tab pos="576263" algn="l"/>
              </a:tabLst>
            </a:pPr>
            <a:r>
              <a:rPr lang="en-US" altLang="zh-CN" sz="1800" smtClean="0">
                <a:ea typeface="ＭＳ Ｐゴシック" pitchFamily="34" charset="-128"/>
              </a:rPr>
              <a:t>  </a:t>
            </a:r>
          </a:p>
        </p:txBody>
      </p:sp>
      <p:sp>
        <p:nvSpPr>
          <p:cNvPr id="46087" name="Text Box 50"/>
          <p:cNvSpPr txBox="1">
            <a:spLocks noChangeArrowheads="1"/>
          </p:cNvSpPr>
          <p:nvPr/>
        </p:nvSpPr>
        <p:spPr bwMode="auto">
          <a:xfrm>
            <a:off x="7696200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origin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>
                <a:latin typeface="Arial" charset="0"/>
                <a:ea typeface="ＭＳ Ｐゴシック" pitchFamily="34" charset="-128"/>
              </a:rPr>
              <a:t>servers</a:t>
            </a:r>
          </a:p>
        </p:txBody>
      </p:sp>
      <p:sp>
        <p:nvSpPr>
          <p:cNvPr id="46088" name="Line 95"/>
          <p:cNvSpPr>
            <a:spLocks noChangeShapeType="1"/>
          </p:cNvSpPr>
          <p:nvPr/>
        </p:nvSpPr>
        <p:spPr bwMode="auto">
          <a:xfrm>
            <a:off x="6591300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6089" name="Text Box 99"/>
          <p:cNvSpPr txBox="1">
            <a:spLocks noChangeArrowheads="1"/>
          </p:cNvSpPr>
          <p:nvPr/>
        </p:nvSpPr>
        <p:spPr bwMode="auto">
          <a:xfrm>
            <a:off x="6592888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1.54 Mbps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access link</a:t>
            </a:r>
            <a:endParaRPr lang="en-US" altLang="zh-CN" sz="2400">
              <a:solidFill>
                <a:schemeClr val="accent2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49566" name="Rectangle 4"/>
          <p:cNvSpPr>
            <a:spLocks noChangeArrowheads="1"/>
          </p:cNvSpPr>
          <p:nvPr/>
        </p:nvSpPr>
        <p:spPr bwMode="auto">
          <a:xfrm>
            <a:off x="460375" y="2928938"/>
            <a:ext cx="44592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tabLst>
                <a:tab pos="576263" algn="l"/>
              </a:tabLst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576263" indent="-233363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tabLst>
                <a:tab pos="576263" algn="l"/>
              </a:tabLst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tabLst>
                <a:tab pos="576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tabLst>
                <a:tab pos="5762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tabLst>
                <a:tab pos="5762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62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62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62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62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000">
                <a:latin typeface="Gill Sans MT" pitchFamily="34" charset="0"/>
                <a:ea typeface="宋体" charset="-122"/>
              </a:rPr>
              <a:t>access link utilization: 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000099"/>
              </a:buClr>
              <a:buSzTx/>
              <a:buFont typeface="Wingdings" pitchFamily="2" charset="2"/>
              <a:buChar char="§"/>
            </a:pPr>
            <a:r>
              <a:rPr lang="en-US" altLang="zh-CN" sz="2000">
                <a:latin typeface="Gill Sans MT" pitchFamily="34" charset="0"/>
                <a:ea typeface="宋体" charset="-122"/>
              </a:rPr>
              <a:t>60% of requests use access link 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000">
                <a:latin typeface="Gill Sans MT" pitchFamily="34" charset="0"/>
                <a:ea typeface="宋体" charset="-122"/>
              </a:rPr>
              <a:t>data rate to browsers over access link = 0.6*1.50 Mbps = .9 Mbps 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000099"/>
              </a:buClr>
              <a:buSzTx/>
              <a:buFont typeface="Wingdings" pitchFamily="2" charset="2"/>
              <a:buChar char="§"/>
            </a:pPr>
            <a:r>
              <a:rPr lang="en-US" altLang="zh-CN" sz="2000">
                <a:latin typeface="Gill Sans MT" pitchFamily="34" charset="0"/>
                <a:ea typeface="宋体" charset="-122"/>
              </a:rPr>
              <a:t>utilization = 0.9/1.54 = .58</a:t>
            </a:r>
          </a:p>
        </p:txBody>
      </p:sp>
      <p:sp>
        <p:nvSpPr>
          <p:cNvPr id="149567" name="Rectangle 4"/>
          <p:cNvSpPr>
            <a:spLocks noChangeArrowheads="1"/>
          </p:cNvSpPr>
          <p:nvPr/>
        </p:nvSpPr>
        <p:spPr bwMode="auto">
          <a:xfrm>
            <a:off x="349250" y="4356100"/>
            <a:ext cx="4459288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tabLst>
                <a:tab pos="576263" algn="l"/>
              </a:tabLst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576263" indent="-233363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tabLst>
                <a:tab pos="576263" algn="l"/>
              </a:tabLst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tabLst>
                <a:tab pos="576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tabLst>
                <a:tab pos="5762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tabLst>
                <a:tab pos="5762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62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62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62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76263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zh-CN" sz="2000">
                <a:latin typeface="Gill Sans MT" pitchFamily="34" charset="0"/>
                <a:ea typeface="宋体" charset="-122"/>
              </a:rPr>
              <a:t>total delay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000099"/>
              </a:buClr>
              <a:buSzTx/>
              <a:buFont typeface="Wingdings" pitchFamily="2" charset="2"/>
              <a:buChar char="§"/>
            </a:pPr>
            <a:r>
              <a:rPr lang="en-US" altLang="zh-CN" sz="2000">
                <a:latin typeface="Gill Sans MT" pitchFamily="34" charset="0"/>
                <a:ea typeface="宋体" charset="-122"/>
              </a:rPr>
              <a:t>= 0.6 * (delay from origin servers) +0.4 * (delay when satisfied at cache)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000099"/>
              </a:buClr>
              <a:buSzTx/>
              <a:buFont typeface="Wingdings" pitchFamily="2" charset="2"/>
              <a:buChar char="§"/>
            </a:pPr>
            <a:r>
              <a:rPr lang="en-US" altLang="zh-CN" sz="2000">
                <a:latin typeface="Gill Sans MT" pitchFamily="34" charset="0"/>
                <a:ea typeface="宋体" charset="-122"/>
              </a:rPr>
              <a:t>= 0.6 (2.01) + 0.4 (~msecs) 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000099"/>
              </a:buClr>
              <a:buSzTx/>
              <a:buFont typeface="Wingdings" pitchFamily="2" charset="2"/>
              <a:buChar char="§"/>
            </a:pPr>
            <a:r>
              <a:rPr lang="en-US" altLang="zh-CN" sz="2000">
                <a:latin typeface="Gill Sans MT" pitchFamily="34" charset="0"/>
                <a:ea typeface="宋体" charset="-122"/>
              </a:rPr>
              <a:t>= ~ 1.2 secs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Clr>
                <a:srgbClr val="000099"/>
              </a:buClr>
              <a:buSzTx/>
              <a:buFont typeface="Wingdings" pitchFamily="2" charset="2"/>
              <a:buChar char="§"/>
            </a:pPr>
            <a:r>
              <a:rPr lang="en-US" altLang="zh-CN" sz="2000">
                <a:latin typeface="Gill Sans MT" pitchFamily="34" charset="0"/>
                <a:ea typeface="宋体" charset="-122"/>
              </a:rPr>
              <a:t>less than with 154 Mbps link (and cheaper too!)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altLang="zh-CN" sz="2000">
                <a:latin typeface="Gill Sans MT" pitchFamily="34" charset="0"/>
                <a:ea typeface="宋体" charset="-122"/>
              </a:rPr>
              <a:t>  </a:t>
            </a:r>
          </a:p>
        </p:txBody>
      </p:sp>
      <p:sp>
        <p:nvSpPr>
          <p:cNvPr id="46092" name="Line 2"/>
          <p:cNvSpPr>
            <a:spLocks noChangeShapeType="1"/>
          </p:cNvSpPr>
          <p:nvPr/>
        </p:nvSpPr>
        <p:spPr bwMode="auto">
          <a:xfrm>
            <a:off x="5267325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6093" name="Line 51"/>
          <p:cNvSpPr>
            <a:spLocks noChangeShapeType="1"/>
          </p:cNvSpPr>
          <p:nvPr/>
        </p:nvSpPr>
        <p:spPr bwMode="auto">
          <a:xfrm>
            <a:off x="6076950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6094" name="Line 52"/>
          <p:cNvSpPr>
            <a:spLocks noChangeShapeType="1"/>
          </p:cNvSpPr>
          <p:nvPr/>
        </p:nvSpPr>
        <p:spPr bwMode="auto">
          <a:xfrm flipH="1">
            <a:off x="6705600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6095" name="Line 53"/>
          <p:cNvSpPr>
            <a:spLocks noChangeShapeType="1"/>
          </p:cNvSpPr>
          <p:nvPr/>
        </p:nvSpPr>
        <p:spPr bwMode="auto">
          <a:xfrm flipH="1">
            <a:off x="7162800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6096" name="Line 54"/>
          <p:cNvSpPr>
            <a:spLocks noChangeShapeType="1"/>
          </p:cNvSpPr>
          <p:nvPr/>
        </p:nvSpPr>
        <p:spPr bwMode="auto">
          <a:xfrm flipH="1" flipV="1">
            <a:off x="7324725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6097" name="Freeform 55"/>
          <p:cNvSpPr>
            <a:spLocks/>
          </p:cNvSpPr>
          <p:nvPr/>
        </p:nvSpPr>
        <p:spPr bwMode="auto">
          <a:xfrm>
            <a:off x="5351463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6098" name="Text Box 70"/>
          <p:cNvSpPr txBox="1">
            <a:spLocks noChangeArrowheads="1"/>
          </p:cNvSpPr>
          <p:nvPr/>
        </p:nvSpPr>
        <p:spPr bwMode="auto">
          <a:xfrm>
            <a:off x="6057900" y="2354263"/>
            <a:ext cx="9318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public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 Internet</a:t>
            </a:r>
            <a:endParaRPr lang="en-US" altLang="zh-CN" sz="2400">
              <a:solidFill>
                <a:srgbClr val="CC0000"/>
              </a:solidFill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46099" name="Group 71"/>
          <p:cNvGrpSpPr>
            <a:grpSpLocks/>
          </p:cNvGrpSpPr>
          <p:nvPr/>
        </p:nvGrpSpPr>
        <p:grpSpPr bwMode="auto">
          <a:xfrm>
            <a:off x="6175375" y="3165475"/>
            <a:ext cx="881063" cy="307975"/>
            <a:chOff x="2356" y="1300"/>
            <a:chExt cx="555" cy="194"/>
          </a:xfrm>
        </p:grpSpPr>
        <p:sp>
          <p:nvSpPr>
            <p:cNvPr id="46326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6327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6328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grpSp>
          <p:nvGrpSpPr>
            <p:cNvPr id="46329" name="Group 75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46332" name="Freeform 7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6333" name="Freeform 7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6330" name="Line 78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331" name="Line 79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6100" name="Group 80"/>
          <p:cNvGrpSpPr>
            <a:grpSpLocks/>
          </p:cNvGrpSpPr>
          <p:nvPr/>
        </p:nvGrpSpPr>
        <p:grpSpPr bwMode="auto">
          <a:xfrm>
            <a:off x="4919663" y="1957388"/>
            <a:ext cx="377825" cy="576262"/>
            <a:chOff x="4140" y="429"/>
            <a:chExt cx="1425" cy="2396"/>
          </a:xfrm>
        </p:grpSpPr>
        <p:sp>
          <p:nvSpPr>
            <p:cNvPr id="46294" name="Freeform 8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95" name="Rectangle 82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96" name="Freeform 8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97" name="Freeform 8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98" name="Rectangle 85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299" name="Group 8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6324" name="AutoShape 87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325" name="AutoShape 88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300" name="Rectangle 89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301" name="Group 9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6322" name="AutoShape 91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323" name="AutoShape 92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302" name="Rectangle 93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303" name="Rectangle 94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304" name="Group 9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6320" name="AutoShape 96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321" name="AutoShape 97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305" name="Freeform 9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6306" name="Group 9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6318" name="AutoShape 10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319" name="AutoShape 101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307" name="Rectangle 102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308" name="Freeform 10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309" name="Freeform 10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310" name="Oval 105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311" name="Freeform 10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312" name="AutoShape 107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313" name="AutoShape 108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314" name="Oval 109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315" name="Oval 110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6316" name="Oval 111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317" name="Rectangle 112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6101" name="Group 113"/>
          <p:cNvGrpSpPr>
            <a:grpSpLocks/>
          </p:cNvGrpSpPr>
          <p:nvPr/>
        </p:nvGrpSpPr>
        <p:grpSpPr bwMode="auto">
          <a:xfrm>
            <a:off x="5834063" y="1479550"/>
            <a:ext cx="377825" cy="576263"/>
            <a:chOff x="4140" y="429"/>
            <a:chExt cx="1425" cy="2396"/>
          </a:xfrm>
        </p:grpSpPr>
        <p:sp>
          <p:nvSpPr>
            <p:cNvPr id="46262" name="Freeform 11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63" name="Rectangle 115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64" name="Freeform 11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65" name="Freeform 11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66" name="Rectangle 118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267" name="Group 11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6292" name="AutoShape 120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293" name="AutoShape 121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268" name="Rectangle 122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269" name="Group 12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6290" name="AutoShape 124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291" name="AutoShape 125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270" name="Rectangle 126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71" name="Rectangle 127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272" name="Group 12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6288" name="AutoShape 129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289" name="AutoShape 130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273" name="Freeform 13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6274" name="Group 13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6286" name="AutoShape 13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287" name="AutoShape 13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275" name="Rectangle 135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76" name="Freeform 13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77" name="Freeform 13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78" name="Oval 138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79" name="Freeform 13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80" name="AutoShape 140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81" name="AutoShape 141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82" name="Oval 142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83" name="Oval 143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6284" name="Oval 144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85" name="Rectangle 145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6102" name="Group 146"/>
          <p:cNvGrpSpPr>
            <a:grpSpLocks/>
          </p:cNvGrpSpPr>
          <p:nvPr/>
        </p:nvGrpSpPr>
        <p:grpSpPr bwMode="auto">
          <a:xfrm>
            <a:off x="6586538" y="1511300"/>
            <a:ext cx="377825" cy="576263"/>
            <a:chOff x="4140" y="429"/>
            <a:chExt cx="1425" cy="2396"/>
          </a:xfrm>
        </p:grpSpPr>
        <p:sp>
          <p:nvSpPr>
            <p:cNvPr id="46230" name="Freeform 14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31" name="Rectangle 148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32" name="Freeform 14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33" name="Freeform 15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34" name="Rectangle 151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235" name="Group 15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6260" name="AutoShape 153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261" name="AutoShape 154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236" name="Rectangle 155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237" name="Group 15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6258" name="AutoShape 157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259" name="AutoShape 158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238" name="Rectangle 159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39" name="Rectangle 160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240" name="Group 16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6256" name="AutoShape 16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257" name="AutoShape 163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241" name="Freeform 16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6242" name="Group 16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6254" name="AutoShape 166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255" name="AutoShape 167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243" name="Rectangle 168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44" name="Freeform 16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45" name="Freeform 17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46" name="Oval 171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47" name="Freeform 17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48" name="AutoShape 173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49" name="AutoShape 174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50" name="Oval 175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51" name="Oval 176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6252" name="Oval 177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53" name="Rectangle 178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6103" name="Group 179"/>
          <p:cNvGrpSpPr>
            <a:grpSpLocks/>
          </p:cNvGrpSpPr>
          <p:nvPr/>
        </p:nvGrpSpPr>
        <p:grpSpPr bwMode="auto">
          <a:xfrm>
            <a:off x="7196138" y="1663700"/>
            <a:ext cx="377825" cy="576263"/>
            <a:chOff x="4140" y="429"/>
            <a:chExt cx="1425" cy="2396"/>
          </a:xfrm>
        </p:grpSpPr>
        <p:sp>
          <p:nvSpPr>
            <p:cNvPr id="46198" name="Freeform 18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99" name="Rectangle 181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00" name="Freeform 18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01" name="Freeform 18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02" name="Rectangle 184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203" name="Group 18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6228" name="AutoShape 186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229" name="AutoShape 187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204" name="Rectangle 188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205" name="Group 18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6226" name="AutoShape 190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227" name="AutoShape 19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206" name="Rectangle 192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07" name="Rectangle 193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208" name="Group 19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6224" name="AutoShape 19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225" name="AutoShape 196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209" name="Freeform 19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6210" name="Group 19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6222" name="AutoShape 19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223" name="AutoShape 200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211" name="Rectangle 201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12" name="Freeform 20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13" name="Freeform 20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14" name="Oval 204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15" name="Freeform 20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216" name="AutoShape 206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17" name="AutoShape 207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18" name="Oval 208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19" name="Oval 209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6220" name="Oval 210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221" name="Rectangle 211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grpSp>
        <p:nvGrpSpPr>
          <p:cNvPr id="46104" name="Group 212"/>
          <p:cNvGrpSpPr>
            <a:grpSpLocks/>
          </p:cNvGrpSpPr>
          <p:nvPr/>
        </p:nvGrpSpPr>
        <p:grpSpPr bwMode="auto">
          <a:xfrm>
            <a:off x="7524750" y="2609850"/>
            <a:ext cx="377825" cy="576263"/>
            <a:chOff x="4140" y="429"/>
            <a:chExt cx="1425" cy="2396"/>
          </a:xfrm>
        </p:grpSpPr>
        <p:sp>
          <p:nvSpPr>
            <p:cNvPr id="46166" name="Freeform 21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67" name="Rectangle 214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68" name="Freeform 21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69" name="Freeform 21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70" name="Rectangle 217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171" name="Group 21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6196" name="AutoShape 219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197" name="AutoShape 220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172" name="Rectangle 221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173" name="Group 22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6194" name="AutoShape 2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195" name="AutoShape 224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174" name="Rectangle 225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75" name="Rectangle 226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176" name="Group 22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6192" name="AutoShape 22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193" name="AutoShape 229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177" name="Freeform 23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6178" name="Group 23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6190" name="AutoShape 232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191" name="AutoShape 233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179" name="Rectangle 234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80" name="Freeform 23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81" name="Freeform 23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82" name="Oval 237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83" name="Freeform 23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84" name="AutoShape 239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85" name="AutoShape 240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86" name="Oval 241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87" name="Oval 242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6188" name="Oval 243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89" name="Rectangle 244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  <p:sp>
        <p:nvSpPr>
          <p:cNvPr id="46105" name="Freeform 71"/>
          <p:cNvSpPr>
            <a:spLocks/>
          </p:cNvSpPr>
          <p:nvPr/>
        </p:nvSpPr>
        <p:spPr bwMode="auto">
          <a:xfrm>
            <a:off x="4932363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6106" name="Line 77"/>
          <p:cNvSpPr>
            <a:spLocks noChangeShapeType="1"/>
          </p:cNvSpPr>
          <p:nvPr/>
        </p:nvSpPr>
        <p:spPr bwMode="auto">
          <a:xfrm flipH="1">
            <a:off x="5381625" y="4702175"/>
            <a:ext cx="8556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6107" name="Line 78"/>
          <p:cNvSpPr>
            <a:spLocks noChangeShapeType="1"/>
          </p:cNvSpPr>
          <p:nvPr/>
        </p:nvSpPr>
        <p:spPr bwMode="auto">
          <a:xfrm flipH="1">
            <a:off x="5891213" y="4749800"/>
            <a:ext cx="563562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6108" name="Line 79"/>
          <p:cNvSpPr>
            <a:spLocks noChangeShapeType="1"/>
          </p:cNvSpPr>
          <p:nvPr/>
        </p:nvSpPr>
        <p:spPr bwMode="auto">
          <a:xfrm flipH="1">
            <a:off x="6429375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6109" name="Line 80"/>
          <p:cNvSpPr>
            <a:spLocks noChangeShapeType="1"/>
          </p:cNvSpPr>
          <p:nvPr/>
        </p:nvSpPr>
        <p:spPr bwMode="auto">
          <a:xfrm>
            <a:off x="6796088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6110" name="Text Box 97"/>
          <p:cNvSpPr txBox="1">
            <a:spLocks noChangeArrowheads="1"/>
          </p:cNvSpPr>
          <p:nvPr/>
        </p:nvSpPr>
        <p:spPr bwMode="auto">
          <a:xfrm>
            <a:off x="4959350" y="4279900"/>
            <a:ext cx="1198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institutional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solidFill>
                  <a:srgbClr val="CC0000"/>
                </a:solidFill>
                <a:latin typeface="Arial" charset="0"/>
                <a:ea typeface="ＭＳ Ｐゴシック" pitchFamily="34" charset="-128"/>
              </a:rPr>
              <a:t>network</a:t>
            </a:r>
            <a:endParaRPr lang="en-US" altLang="zh-CN" sz="2400">
              <a:solidFill>
                <a:srgbClr val="CC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6111" name="Text Box 98"/>
          <p:cNvSpPr txBox="1">
            <a:spLocks noChangeArrowheads="1"/>
          </p:cNvSpPr>
          <p:nvPr/>
        </p:nvSpPr>
        <p:spPr bwMode="auto">
          <a:xfrm>
            <a:off x="6870700" y="4660900"/>
            <a:ext cx="14843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>
                <a:latin typeface="Arial" charset="0"/>
                <a:ea typeface="ＭＳ Ｐゴシック" pitchFamily="34" charset="-128"/>
              </a:rPr>
              <a:t>100Mbps LAN</a:t>
            </a:r>
            <a:endParaRPr lang="en-US" altLang="zh-CN" sz="2400">
              <a:solidFill>
                <a:schemeClr val="accent2"/>
              </a:solidFill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46112" name="Group 120"/>
          <p:cNvGrpSpPr>
            <a:grpSpLocks/>
          </p:cNvGrpSpPr>
          <p:nvPr/>
        </p:nvGrpSpPr>
        <p:grpSpPr bwMode="auto">
          <a:xfrm>
            <a:off x="6154738" y="4460875"/>
            <a:ext cx="881062" cy="307975"/>
            <a:chOff x="2356" y="1300"/>
            <a:chExt cx="555" cy="194"/>
          </a:xfrm>
        </p:grpSpPr>
        <p:sp>
          <p:nvSpPr>
            <p:cNvPr id="46158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6159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6160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grpSp>
          <p:nvGrpSpPr>
            <p:cNvPr id="46161" name="Group 12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46164" name="Freeform 12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6165" name="Freeform 12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6162" name="Line 12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63" name="Line 12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6113" name="Group 172"/>
          <p:cNvGrpSpPr>
            <a:grpSpLocks/>
          </p:cNvGrpSpPr>
          <p:nvPr/>
        </p:nvGrpSpPr>
        <p:grpSpPr bwMode="auto">
          <a:xfrm>
            <a:off x="5068888" y="5070475"/>
            <a:ext cx="525462" cy="557213"/>
            <a:chOff x="-44" y="1473"/>
            <a:chExt cx="981" cy="1105"/>
          </a:xfrm>
        </p:grpSpPr>
        <p:pic>
          <p:nvPicPr>
            <p:cNvPr id="46156" name="Picture 17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157" name="Freeform 1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sv-SE"/>
            </a:p>
          </p:txBody>
        </p:sp>
      </p:grpSp>
      <p:grpSp>
        <p:nvGrpSpPr>
          <p:cNvPr id="46114" name="Group 340"/>
          <p:cNvGrpSpPr>
            <a:grpSpLocks/>
          </p:cNvGrpSpPr>
          <p:nvPr/>
        </p:nvGrpSpPr>
        <p:grpSpPr bwMode="auto">
          <a:xfrm>
            <a:off x="5580063" y="5092700"/>
            <a:ext cx="525462" cy="557213"/>
            <a:chOff x="-44" y="1473"/>
            <a:chExt cx="981" cy="1105"/>
          </a:xfrm>
        </p:grpSpPr>
        <p:pic>
          <p:nvPicPr>
            <p:cNvPr id="46154" name="Picture 34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155" name="Freeform 3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sv-SE"/>
            </a:p>
          </p:txBody>
        </p:sp>
      </p:grpSp>
      <p:grpSp>
        <p:nvGrpSpPr>
          <p:cNvPr id="46115" name="Group 343"/>
          <p:cNvGrpSpPr>
            <a:grpSpLocks/>
          </p:cNvGrpSpPr>
          <p:nvPr/>
        </p:nvGrpSpPr>
        <p:grpSpPr bwMode="auto">
          <a:xfrm>
            <a:off x="6103938" y="5081588"/>
            <a:ext cx="525462" cy="557212"/>
            <a:chOff x="-44" y="1473"/>
            <a:chExt cx="981" cy="1105"/>
          </a:xfrm>
        </p:grpSpPr>
        <p:pic>
          <p:nvPicPr>
            <p:cNvPr id="46152" name="Picture 34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153" name="Freeform 3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sv-SE"/>
            </a:p>
          </p:txBody>
        </p:sp>
      </p:grpSp>
      <p:grpSp>
        <p:nvGrpSpPr>
          <p:cNvPr id="60509" name="Group 308"/>
          <p:cNvGrpSpPr>
            <a:grpSpLocks/>
          </p:cNvGrpSpPr>
          <p:nvPr/>
        </p:nvGrpSpPr>
        <p:grpSpPr bwMode="auto">
          <a:xfrm>
            <a:off x="6719888" y="4941888"/>
            <a:ext cx="1860550" cy="809625"/>
            <a:chOff x="4217" y="3611"/>
            <a:chExt cx="1172" cy="510"/>
          </a:xfrm>
        </p:grpSpPr>
        <p:sp>
          <p:nvSpPr>
            <p:cNvPr id="46150" name="Rectangle 307"/>
            <p:cNvSpPr>
              <a:spLocks noChangeArrowheads="1"/>
            </p:cNvSpPr>
            <p:nvPr/>
          </p:nvSpPr>
          <p:spPr bwMode="auto">
            <a:xfrm>
              <a:off x="4217" y="3611"/>
              <a:ext cx="329" cy="473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51" name="Text Box 97"/>
            <p:cNvSpPr txBox="1">
              <a:spLocks noChangeArrowheads="1"/>
            </p:cNvSpPr>
            <p:nvPr/>
          </p:nvSpPr>
          <p:spPr bwMode="auto">
            <a:xfrm>
              <a:off x="4561" y="3717"/>
              <a:ext cx="8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rgbClr val="CC0000"/>
                  </a:solidFill>
                  <a:latin typeface="Arial" charset="0"/>
                  <a:ea typeface="ＭＳ Ｐゴシック" pitchFamily="34" charset="-128"/>
                </a:rPr>
                <a:t>local web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CN" sz="2000">
                  <a:solidFill>
                    <a:srgbClr val="CC0000"/>
                  </a:solidFill>
                  <a:latin typeface="Arial" charset="0"/>
                  <a:ea typeface="ＭＳ Ｐゴシック" pitchFamily="34" charset="-128"/>
                </a:rPr>
                <a:t>cache</a:t>
              </a:r>
            </a:p>
          </p:txBody>
        </p:sp>
      </p:grpSp>
      <p:grpSp>
        <p:nvGrpSpPr>
          <p:cNvPr id="46117" name="Group 307"/>
          <p:cNvGrpSpPr>
            <a:grpSpLocks/>
          </p:cNvGrpSpPr>
          <p:nvPr/>
        </p:nvGrpSpPr>
        <p:grpSpPr bwMode="auto">
          <a:xfrm>
            <a:off x="6784975" y="5027613"/>
            <a:ext cx="377825" cy="576262"/>
            <a:chOff x="4140" y="429"/>
            <a:chExt cx="1425" cy="2396"/>
          </a:xfrm>
        </p:grpSpPr>
        <p:sp>
          <p:nvSpPr>
            <p:cNvPr id="46118" name="Freeform 3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19" name="Rectangle 309"/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20" name="Freeform 3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21" name="Freeform 3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22" name="Rectangle 312"/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123" name="Group 3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6148" name="AutoShape 314"/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149" name="AutoShape 315"/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124" name="Rectangle 316"/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125" name="Group 3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6146" name="AutoShape 318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147" name="AutoShape 319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126" name="Rectangle 320"/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27" name="Rectangle 321"/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grpSp>
          <p:nvGrpSpPr>
            <p:cNvPr id="46128" name="Group 3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6144" name="AutoShape 323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145" name="AutoShape 324"/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129" name="Freeform 3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6130" name="Group 3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6142" name="AutoShape 32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46143" name="AutoShape 328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CN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46131" name="Rectangle 329"/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32" name="Freeform 3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33" name="Freeform 3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34" name="Oval 332"/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35" name="Freeform 3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46136" name="AutoShape 334"/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37" name="AutoShape 335"/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38" name="Oval 336"/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39" name="Oval 337"/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180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Arial" charset="0"/>
              </a:endParaRPr>
            </a:p>
          </p:txBody>
        </p:sp>
        <p:sp>
          <p:nvSpPr>
            <p:cNvPr id="46140" name="Oval 338"/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46141" name="Rectangle 339"/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CN" altLang="zh-CN" sz="2400">
                <a:latin typeface="Times New Roman" pitchFamily="18" charset="0"/>
                <a:ea typeface="宋体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504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66" grpId="0"/>
      <p:bldP spid="14956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8522" y="397466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592978" y="2060848"/>
            <a:ext cx="45719" cy="29523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00" y="4742880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32716" y="1916832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Applications and their needs, vs Internet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trasport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layer services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http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protcocol</a:t>
            </a:r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General description and functionality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Authentication, cookies and related aspects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Caching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andp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roxies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(continuation with more applications: next lecture)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0732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009FA7E-E083-414D-AE54-9AE20654E268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608112"/>
          </a:xfrm>
        </p:spPr>
        <p:txBody>
          <a:bodyPr/>
          <a:lstStyle/>
          <a:p>
            <a:r>
              <a:rPr lang="en-US" altLang="zh-CN" sz="2800" dirty="0" smtClean="0">
                <a:ea typeface="宋体" charset="-122"/>
              </a:rPr>
              <a:t>Applications and application-layer protocols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8149" y="1124744"/>
            <a:ext cx="4738687" cy="4421981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zh-CN" sz="1800" dirty="0" smtClean="0">
                <a:solidFill>
                  <a:srgbClr val="FF0000"/>
                </a:solidFill>
                <a:ea typeface="宋体" charset="-122"/>
              </a:rPr>
              <a:t>Application: communicating, distributed processes</a:t>
            </a:r>
            <a:endParaRPr lang="en-US" altLang="zh-CN" sz="2000" dirty="0" smtClean="0"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800" dirty="0" smtClean="0">
                <a:ea typeface="宋体" charset="-122"/>
              </a:rPr>
              <a:t>running in network hosts in “user space”</a:t>
            </a:r>
            <a:endParaRPr lang="en-US" altLang="zh-CN" sz="1800" dirty="0" smtClean="0">
              <a:solidFill>
                <a:srgbClr val="FF0000"/>
              </a:solidFill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800" dirty="0" smtClean="0">
                <a:ea typeface="宋体" charset="-122"/>
              </a:rPr>
              <a:t>exchange messages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 smtClean="0">
                <a:ea typeface="宋体" charset="-122"/>
              </a:rPr>
              <a:t>e.g., email, file transfer, the Web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zh-CN" sz="1800" dirty="0" smtClean="0">
                <a:solidFill>
                  <a:srgbClr val="FF0000"/>
                </a:solidFill>
                <a:ea typeface="宋体" charset="-122"/>
              </a:rPr>
              <a:t>Application-layer </a:t>
            </a:r>
            <a:r>
              <a:rPr lang="en-US" altLang="zh-CN" sz="1800" b="1" dirty="0" smtClean="0">
                <a:solidFill>
                  <a:srgbClr val="FF0000"/>
                </a:solidFill>
                <a:ea typeface="宋体" charset="-122"/>
              </a:rPr>
              <a:t>protocols</a:t>
            </a:r>
            <a:endParaRPr lang="en-US" altLang="zh-CN" sz="2000" b="1" dirty="0" smtClean="0">
              <a:solidFill>
                <a:srgbClr val="FF0000"/>
              </a:solidFill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800" dirty="0" smtClean="0">
                <a:ea typeface="宋体" charset="-122"/>
              </a:rPr>
              <a:t>Are only one </a:t>
            </a:r>
            <a:r>
              <a:rPr lang="en-US" altLang="zh-CN" sz="1800" dirty="0" smtClean="0">
                <a:ea typeface="宋体" charset="-122"/>
              </a:rPr>
              <a:t>“piece” of an application -others are e.g. </a:t>
            </a:r>
            <a:r>
              <a:rPr lang="en-US" altLang="zh-CN" sz="1800" dirty="0" smtClean="0">
                <a:solidFill>
                  <a:schemeClr val="accent2"/>
                </a:solidFill>
                <a:ea typeface="宋体" charset="-122"/>
              </a:rPr>
              <a:t>user agents</a:t>
            </a:r>
            <a:r>
              <a:rPr lang="en-US" altLang="zh-CN" sz="1800" dirty="0" smtClean="0">
                <a:ea typeface="宋体" charset="-122"/>
              </a:rPr>
              <a:t>.</a:t>
            </a:r>
          </a:p>
          <a:p>
            <a:pPr lvl="2">
              <a:lnSpc>
                <a:spcPct val="90000"/>
              </a:lnSpc>
            </a:pPr>
            <a:r>
              <a:rPr lang="en-US" altLang="zh-CN" sz="1600" dirty="0" err="1" smtClean="0">
                <a:ea typeface="宋体" charset="-122"/>
              </a:rPr>
              <a:t>Web:browser</a:t>
            </a:r>
            <a:endParaRPr lang="en-US" altLang="zh-CN" sz="1600" dirty="0" smtClean="0">
              <a:ea typeface="宋体" charset="-122"/>
            </a:endParaRPr>
          </a:p>
          <a:p>
            <a:pPr lvl="2">
              <a:lnSpc>
                <a:spcPct val="90000"/>
              </a:lnSpc>
            </a:pPr>
            <a:r>
              <a:rPr lang="en-US" altLang="zh-CN" sz="1600" dirty="0" smtClean="0">
                <a:ea typeface="宋体" charset="-122"/>
              </a:rPr>
              <a:t>E-mail: mail reader</a:t>
            </a:r>
          </a:p>
          <a:p>
            <a:pPr lvl="2">
              <a:lnSpc>
                <a:spcPct val="90000"/>
              </a:lnSpc>
            </a:pPr>
            <a:r>
              <a:rPr lang="en-US" altLang="zh-CN" sz="1600" dirty="0" smtClean="0">
                <a:ea typeface="宋体" charset="-122"/>
              </a:rPr>
              <a:t>streaming audio/video: media player</a:t>
            </a:r>
          </a:p>
          <a:p>
            <a:pPr lvl="1">
              <a:lnSpc>
                <a:spcPct val="90000"/>
              </a:lnSpc>
            </a:pPr>
            <a:r>
              <a:rPr lang="en-US" altLang="zh-CN" sz="1800" b="1" dirty="0" smtClean="0">
                <a:ea typeface="宋体" charset="-122"/>
              </a:rPr>
              <a:t>define </a:t>
            </a:r>
            <a:r>
              <a:rPr lang="en-US" altLang="zh-CN" sz="1800" dirty="0" smtClean="0">
                <a:ea typeface="宋体" charset="-122"/>
              </a:rPr>
              <a:t>messages exchanged by apps and actions taken</a:t>
            </a:r>
          </a:p>
          <a:p>
            <a:pPr lvl="1">
              <a:lnSpc>
                <a:spcPct val="90000"/>
              </a:lnSpc>
            </a:pPr>
            <a:r>
              <a:rPr lang="en-US" altLang="zh-CN" sz="1800" b="1" dirty="0" smtClean="0">
                <a:ea typeface="宋体" charset="-122"/>
              </a:rPr>
              <a:t>use services </a:t>
            </a:r>
            <a:r>
              <a:rPr lang="en-US" altLang="zh-CN" sz="1800" dirty="0" smtClean="0">
                <a:ea typeface="宋体" charset="-122"/>
              </a:rPr>
              <a:t>provided by lower layer protocols</a:t>
            </a:r>
          </a:p>
        </p:txBody>
      </p:sp>
      <p:grpSp>
        <p:nvGrpSpPr>
          <p:cNvPr id="16390" name="Group 4"/>
          <p:cNvGrpSpPr>
            <a:grpSpLocks/>
          </p:cNvGrpSpPr>
          <p:nvPr/>
        </p:nvGrpSpPr>
        <p:grpSpPr bwMode="auto">
          <a:xfrm>
            <a:off x="4908550" y="1876425"/>
            <a:ext cx="3678238" cy="3670300"/>
            <a:chOff x="3092" y="1182"/>
            <a:chExt cx="2317" cy="2312"/>
          </a:xfrm>
        </p:grpSpPr>
        <p:sp>
          <p:nvSpPr>
            <p:cNvPr id="16418" name="Freeform 5"/>
            <p:cNvSpPr>
              <a:spLocks/>
            </p:cNvSpPr>
            <p:nvPr/>
          </p:nvSpPr>
          <p:spPr bwMode="auto">
            <a:xfrm>
              <a:off x="4276" y="1272"/>
              <a:ext cx="1133" cy="1055"/>
            </a:xfrm>
            <a:custGeom>
              <a:avLst/>
              <a:gdLst>
                <a:gd name="T0" fmla="*/ 109 w 1292"/>
                <a:gd name="T1" fmla="*/ 3 h 1255"/>
                <a:gd name="T2" fmla="*/ 16 w 1292"/>
                <a:gd name="T3" fmla="*/ 55 h 1255"/>
                <a:gd name="T4" fmla="*/ 13 w 1292"/>
                <a:gd name="T5" fmla="*/ 184 h 1255"/>
                <a:gd name="T6" fmla="*/ 24 w 1292"/>
                <a:gd name="T7" fmla="*/ 293 h 1255"/>
                <a:gd name="T8" fmla="*/ 112 w 1292"/>
                <a:gd name="T9" fmla="*/ 308 h 1255"/>
                <a:gd name="T10" fmla="*/ 294 w 1292"/>
                <a:gd name="T11" fmla="*/ 398 h 1255"/>
                <a:gd name="T12" fmla="*/ 453 w 1292"/>
                <a:gd name="T13" fmla="*/ 437 h 1255"/>
                <a:gd name="T14" fmla="*/ 545 w 1292"/>
                <a:gd name="T15" fmla="*/ 360 h 1255"/>
                <a:gd name="T16" fmla="*/ 578 w 1292"/>
                <a:gd name="T17" fmla="*/ 157 h 1255"/>
                <a:gd name="T18" fmla="*/ 548 w 1292"/>
                <a:gd name="T19" fmla="*/ 74 h 1255"/>
                <a:gd name="T20" fmla="*/ 340 w 1292"/>
                <a:gd name="T21" fmla="*/ 41 h 1255"/>
                <a:gd name="T22" fmla="*/ 109 w 1292"/>
                <a:gd name="T23" fmla="*/ 3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19" name="Freeform 6"/>
            <p:cNvSpPr>
              <a:spLocks/>
            </p:cNvSpPr>
            <p:nvPr/>
          </p:nvSpPr>
          <p:spPr bwMode="auto">
            <a:xfrm>
              <a:off x="3092" y="1182"/>
              <a:ext cx="1176" cy="1001"/>
            </a:xfrm>
            <a:custGeom>
              <a:avLst/>
              <a:gdLst>
                <a:gd name="T0" fmla="*/ 251 w 1340"/>
                <a:gd name="T1" fmla="*/ 14 h 1191"/>
                <a:gd name="T2" fmla="*/ 37 w 1340"/>
                <a:gd name="T3" fmla="*/ 20 h 1191"/>
                <a:gd name="T4" fmla="*/ 26 w 1340"/>
                <a:gd name="T5" fmla="*/ 142 h 1191"/>
                <a:gd name="T6" fmla="*/ 13 w 1340"/>
                <a:gd name="T7" fmla="*/ 254 h 1191"/>
                <a:gd name="T8" fmla="*/ 51 w 1340"/>
                <a:gd name="T9" fmla="*/ 307 h 1191"/>
                <a:gd name="T10" fmla="*/ 246 w 1340"/>
                <a:gd name="T11" fmla="*/ 308 h 1191"/>
                <a:gd name="T12" fmla="*/ 292 w 1340"/>
                <a:gd name="T13" fmla="*/ 398 h 1191"/>
                <a:gd name="T14" fmla="*/ 563 w 1340"/>
                <a:gd name="T15" fmla="*/ 387 h 1191"/>
                <a:gd name="T16" fmla="*/ 583 w 1340"/>
                <a:gd name="T17" fmla="*/ 202 h 1191"/>
                <a:gd name="T18" fmla="*/ 550 w 1340"/>
                <a:gd name="T19" fmla="*/ 121 h 1191"/>
                <a:gd name="T20" fmla="*/ 347 w 1340"/>
                <a:gd name="T21" fmla="*/ 102 h 1191"/>
                <a:gd name="T22" fmla="*/ 251 w 1340"/>
                <a:gd name="T23" fmla="*/ 14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40"/>
                <a:gd name="T37" fmla="*/ 0 h 1191"/>
                <a:gd name="T38" fmla="*/ 1340 w 1340"/>
                <a:gd name="T39" fmla="*/ 1191 h 11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20" name="Freeform 7"/>
            <p:cNvSpPr>
              <a:spLocks/>
            </p:cNvSpPr>
            <p:nvPr/>
          </p:nvSpPr>
          <p:spPr bwMode="auto">
            <a:xfrm>
              <a:off x="3324" y="2096"/>
              <a:ext cx="1874" cy="1398"/>
            </a:xfrm>
            <a:custGeom>
              <a:avLst/>
              <a:gdLst>
                <a:gd name="T0" fmla="*/ 12 w 2135"/>
                <a:gd name="T1" fmla="*/ 230 h 1662"/>
                <a:gd name="T2" fmla="*/ 47 w 2135"/>
                <a:gd name="T3" fmla="*/ 27 h 1662"/>
                <a:gd name="T4" fmla="*/ 300 w 2135"/>
                <a:gd name="T5" fmla="*/ 69 h 1662"/>
                <a:gd name="T6" fmla="*/ 552 w 2135"/>
                <a:gd name="T7" fmla="*/ 35 h 1662"/>
                <a:gd name="T8" fmla="*/ 915 w 2135"/>
                <a:gd name="T9" fmla="*/ 145 h 1662"/>
                <a:gd name="T10" fmla="*/ 921 w 2135"/>
                <a:gd name="T11" fmla="*/ 405 h 1662"/>
                <a:gd name="T12" fmla="*/ 722 w 2135"/>
                <a:gd name="T13" fmla="*/ 567 h 1662"/>
                <a:gd name="T14" fmla="*/ 372 w 2135"/>
                <a:gd name="T15" fmla="*/ 537 h 1662"/>
                <a:gd name="T16" fmla="*/ 230 w 2135"/>
                <a:gd name="T17" fmla="*/ 449 h 1662"/>
                <a:gd name="T18" fmla="*/ 84 w 2135"/>
                <a:gd name="T19" fmla="*/ 378 h 1662"/>
                <a:gd name="T20" fmla="*/ 12 w 2135"/>
                <a:gd name="T21" fmla="*/ 23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6421" name="Group 8"/>
            <p:cNvGrpSpPr>
              <a:grpSpLocks/>
            </p:cNvGrpSpPr>
            <p:nvPr/>
          </p:nvGrpSpPr>
          <p:grpSpPr bwMode="auto">
            <a:xfrm>
              <a:off x="3166" y="1267"/>
              <a:ext cx="462" cy="201"/>
              <a:chOff x="3552" y="246"/>
              <a:chExt cx="527" cy="248"/>
            </a:xfrm>
          </p:grpSpPr>
          <p:graphicFrame>
            <p:nvGraphicFramePr>
              <p:cNvPr id="16635" name="Object 9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517" name="Clip" r:id="rId3" imgW="1307263" imgH="1084139" progId="MS_ClipArt_Gallery.2">
                      <p:embed/>
                    </p:oleObj>
                  </mc:Choice>
                  <mc:Fallback>
                    <p:oleObj name="Clip" r:id="rId3" imgW="1307263" imgH="1084139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636" name="Object 10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518" name="Clip" r:id="rId5" imgW="681706" imgH="480401" progId="MS_ClipArt_Gallery.2">
                      <p:embed/>
                    </p:oleObj>
                  </mc:Choice>
                  <mc:Fallback>
                    <p:oleObj name="Clip" r:id="rId5" imgW="681706" imgH="480401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637" name="Line 11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6422" name="Group 12"/>
            <p:cNvGrpSpPr>
              <a:grpSpLocks/>
            </p:cNvGrpSpPr>
            <p:nvPr/>
          </p:nvGrpSpPr>
          <p:grpSpPr bwMode="auto">
            <a:xfrm>
              <a:off x="3166" y="1642"/>
              <a:ext cx="462" cy="201"/>
              <a:chOff x="3552" y="246"/>
              <a:chExt cx="527" cy="248"/>
            </a:xfrm>
          </p:grpSpPr>
          <p:graphicFrame>
            <p:nvGraphicFramePr>
              <p:cNvPr id="16632" name="Object 13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519" name="Clip" r:id="rId7" imgW="1307263" imgH="1084139" progId="MS_ClipArt_Gallery.2">
                      <p:embed/>
                    </p:oleObj>
                  </mc:Choice>
                  <mc:Fallback>
                    <p:oleObj name="Clip" r:id="rId7" imgW="1307263" imgH="1084139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633" name="Object 14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520" name="Clip" r:id="rId8" imgW="681706" imgH="480401" progId="MS_ClipArt_Gallery.2">
                      <p:embed/>
                    </p:oleObj>
                  </mc:Choice>
                  <mc:Fallback>
                    <p:oleObj name="Clip" r:id="rId8" imgW="681706" imgH="480401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634" name="Line 15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6423" name="Group 16"/>
            <p:cNvGrpSpPr>
              <a:grpSpLocks/>
            </p:cNvGrpSpPr>
            <p:nvPr/>
          </p:nvGrpSpPr>
          <p:grpSpPr bwMode="auto">
            <a:xfrm>
              <a:off x="3403" y="1508"/>
              <a:ext cx="44" cy="135"/>
              <a:chOff x="3842" y="406"/>
              <a:chExt cx="51" cy="167"/>
            </a:xfrm>
          </p:grpSpPr>
          <p:sp>
            <p:nvSpPr>
              <p:cNvPr id="16629" name="Oval 17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30" name="Oval 18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31" name="Oval 19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grpSp>
          <p:nvGrpSpPr>
            <p:cNvPr id="16424" name="Group 20"/>
            <p:cNvGrpSpPr>
              <a:grpSpLocks/>
            </p:cNvGrpSpPr>
            <p:nvPr/>
          </p:nvGrpSpPr>
          <p:grpSpPr bwMode="auto">
            <a:xfrm>
              <a:off x="3699" y="1825"/>
              <a:ext cx="132" cy="249"/>
              <a:chOff x="4180" y="783"/>
              <a:chExt cx="150" cy="307"/>
            </a:xfrm>
          </p:grpSpPr>
          <p:sp>
            <p:nvSpPr>
              <p:cNvPr id="16621" name="AutoShape 21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22" name="Rectangle 22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23" name="Rectangle 23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24" name="AutoShape 24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25" name="Line 25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626" name="Line 26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627" name="Rectangle 27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28" name="Rectangle 28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grpSp>
          <p:nvGrpSpPr>
            <p:cNvPr id="16425" name="Group 29"/>
            <p:cNvGrpSpPr>
              <a:grpSpLocks/>
            </p:cNvGrpSpPr>
            <p:nvPr/>
          </p:nvGrpSpPr>
          <p:grpSpPr bwMode="auto">
            <a:xfrm rot="-5400000">
              <a:off x="3896" y="1874"/>
              <a:ext cx="51" cy="147"/>
              <a:chOff x="3842" y="406"/>
              <a:chExt cx="51" cy="167"/>
            </a:xfrm>
          </p:grpSpPr>
          <p:sp>
            <p:nvSpPr>
              <p:cNvPr id="16618" name="Oval 30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19" name="Oval 31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20" name="Oval 32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16426" name="Line 33"/>
            <p:cNvSpPr>
              <a:spLocks noChangeShapeType="1"/>
            </p:cNvSpPr>
            <p:nvPr/>
          </p:nvSpPr>
          <p:spPr bwMode="auto">
            <a:xfrm>
              <a:off x="3785" y="1767"/>
              <a:ext cx="31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27" name="Line 34"/>
            <p:cNvSpPr>
              <a:spLocks noChangeShapeType="1"/>
            </p:cNvSpPr>
            <p:nvPr/>
          </p:nvSpPr>
          <p:spPr bwMode="auto">
            <a:xfrm>
              <a:off x="3787" y="1765"/>
              <a:ext cx="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28" name="Line 35"/>
            <p:cNvSpPr>
              <a:spLocks noChangeShapeType="1"/>
            </p:cNvSpPr>
            <p:nvPr/>
          </p:nvSpPr>
          <p:spPr bwMode="auto">
            <a:xfrm>
              <a:off x="4099" y="1764"/>
              <a:ext cx="1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29" name="Line 36"/>
            <p:cNvSpPr>
              <a:spLocks noChangeShapeType="1"/>
            </p:cNvSpPr>
            <p:nvPr/>
          </p:nvSpPr>
          <p:spPr bwMode="auto">
            <a:xfrm>
              <a:off x="3596" y="1427"/>
              <a:ext cx="182" cy="1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30" name="Line 37"/>
            <p:cNvSpPr>
              <a:spLocks noChangeShapeType="1"/>
            </p:cNvSpPr>
            <p:nvPr/>
          </p:nvSpPr>
          <p:spPr bwMode="auto">
            <a:xfrm flipV="1">
              <a:off x="3604" y="1607"/>
              <a:ext cx="174" cy="2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31" name="Line 38"/>
            <p:cNvSpPr>
              <a:spLocks noChangeShapeType="1"/>
            </p:cNvSpPr>
            <p:nvPr/>
          </p:nvSpPr>
          <p:spPr bwMode="auto">
            <a:xfrm flipV="1">
              <a:off x="3936" y="1661"/>
              <a:ext cx="1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6432" name="Group 39"/>
            <p:cNvGrpSpPr>
              <a:grpSpLocks/>
            </p:cNvGrpSpPr>
            <p:nvPr/>
          </p:nvGrpSpPr>
          <p:grpSpPr bwMode="auto">
            <a:xfrm>
              <a:off x="4011" y="1811"/>
              <a:ext cx="132" cy="249"/>
              <a:chOff x="4180" y="783"/>
              <a:chExt cx="150" cy="307"/>
            </a:xfrm>
          </p:grpSpPr>
          <p:sp>
            <p:nvSpPr>
              <p:cNvPr id="16610" name="AutoShape 4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11" name="Rectangle 4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12" name="Rectangle 4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13" name="AutoShape 4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14" name="Line 4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615" name="Line 4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616" name="Rectangle 4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617" name="Rectangle 4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grpSp>
          <p:nvGrpSpPr>
            <p:cNvPr id="16433" name="Group 48"/>
            <p:cNvGrpSpPr>
              <a:grpSpLocks/>
            </p:cNvGrpSpPr>
            <p:nvPr/>
          </p:nvGrpSpPr>
          <p:grpSpPr bwMode="auto">
            <a:xfrm>
              <a:off x="3408" y="2201"/>
              <a:ext cx="302" cy="583"/>
              <a:chOff x="3314" y="1248"/>
              <a:chExt cx="344" cy="694"/>
            </a:xfrm>
          </p:grpSpPr>
          <p:graphicFrame>
            <p:nvGraphicFramePr>
              <p:cNvPr id="16601" name="Object 49"/>
              <p:cNvGraphicFramePr>
                <a:graphicFrameLocks noChangeAspect="1"/>
              </p:cNvGraphicFramePr>
              <p:nvPr/>
            </p:nvGraphicFramePr>
            <p:xfrm>
              <a:off x="3314" y="1248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521" name="Clip" r:id="rId9" imgW="1307263" imgH="1084139" progId="MS_ClipArt_Gallery.2">
                      <p:embed/>
                    </p:oleObj>
                  </mc:Choice>
                  <mc:Fallback>
                    <p:oleObj name="Clip" r:id="rId9" imgW="1307263" imgH="1084139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248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602" name="Line 50"/>
              <p:cNvSpPr>
                <a:spLocks noChangeShapeType="1"/>
              </p:cNvSpPr>
              <p:nvPr/>
            </p:nvSpPr>
            <p:spPr bwMode="auto">
              <a:xfrm flipV="1">
                <a:off x="3606" y="1433"/>
                <a:ext cx="5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graphicFrame>
            <p:nvGraphicFramePr>
              <p:cNvPr id="16603" name="Object 51"/>
              <p:cNvGraphicFramePr>
                <a:graphicFrameLocks noChangeAspect="1"/>
              </p:cNvGraphicFramePr>
              <p:nvPr/>
            </p:nvGraphicFramePr>
            <p:xfrm>
              <a:off x="3314" y="1694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522" name="Clip" r:id="rId10" imgW="1307263" imgH="1084139" progId="MS_ClipArt_Gallery.2">
                      <p:embed/>
                    </p:oleObj>
                  </mc:Choice>
                  <mc:Fallback>
                    <p:oleObj name="Clip" r:id="rId10" imgW="1307263" imgH="1084139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694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604" name="Line 52"/>
              <p:cNvSpPr>
                <a:spLocks noChangeShapeType="1"/>
              </p:cNvSpPr>
              <p:nvPr/>
            </p:nvSpPr>
            <p:spPr bwMode="auto">
              <a:xfrm flipV="1">
                <a:off x="3606" y="1882"/>
                <a:ext cx="5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6605" name="Group 53"/>
              <p:cNvGrpSpPr>
                <a:grpSpLocks/>
              </p:cNvGrpSpPr>
              <p:nvPr/>
            </p:nvGrpSpPr>
            <p:grpSpPr bwMode="auto">
              <a:xfrm>
                <a:off x="3404" y="1504"/>
                <a:ext cx="51" cy="167"/>
                <a:chOff x="3842" y="406"/>
                <a:chExt cx="51" cy="167"/>
              </a:xfrm>
            </p:grpSpPr>
            <p:sp>
              <p:nvSpPr>
                <p:cNvPr id="16607" name="Oval 54"/>
                <p:cNvSpPr>
                  <a:spLocks noChangeArrowheads="1"/>
                </p:cNvSpPr>
                <p:nvPr/>
              </p:nvSpPr>
              <p:spPr bwMode="auto">
                <a:xfrm>
                  <a:off x="3842" y="40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zh-CN" sz="2400">
                    <a:latin typeface="Times New Roman" pitchFamily="18" charset="0"/>
                    <a:ea typeface="宋体" charset="-122"/>
                  </a:endParaRPr>
                </a:p>
              </p:txBody>
            </p:sp>
            <p:sp>
              <p:nvSpPr>
                <p:cNvPr id="16608" name="Oval 55"/>
                <p:cNvSpPr>
                  <a:spLocks noChangeArrowheads="1"/>
                </p:cNvSpPr>
                <p:nvPr/>
              </p:nvSpPr>
              <p:spPr bwMode="auto">
                <a:xfrm>
                  <a:off x="3844" y="46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zh-CN" sz="2400">
                    <a:latin typeface="Times New Roman" pitchFamily="18" charset="0"/>
                    <a:ea typeface="宋体" charset="-122"/>
                  </a:endParaRPr>
                </a:p>
              </p:txBody>
            </p:sp>
            <p:sp>
              <p:nvSpPr>
                <p:cNvPr id="16609" name="Oval 56"/>
                <p:cNvSpPr>
                  <a:spLocks noChangeArrowheads="1"/>
                </p:cNvSpPr>
                <p:nvPr/>
              </p:nvSpPr>
              <p:spPr bwMode="auto">
                <a:xfrm>
                  <a:off x="3846" y="52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zh-CN" sz="2400">
                    <a:latin typeface="Times New Roman" pitchFamily="18" charset="0"/>
                    <a:ea typeface="宋体" charset="-122"/>
                  </a:endParaRPr>
                </a:p>
              </p:txBody>
            </p:sp>
          </p:grpSp>
          <p:sp>
            <p:nvSpPr>
              <p:cNvPr id="16606" name="Line 57"/>
              <p:cNvSpPr>
                <a:spLocks noChangeShapeType="1"/>
              </p:cNvSpPr>
              <p:nvPr/>
            </p:nvSpPr>
            <p:spPr bwMode="auto">
              <a:xfrm>
                <a:off x="3654" y="1431"/>
                <a:ext cx="0" cy="4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aphicFrame>
          <p:nvGraphicFramePr>
            <p:cNvPr id="16434" name="Object 58"/>
            <p:cNvGraphicFramePr>
              <a:graphicFrameLocks noChangeAspect="1"/>
            </p:cNvGraphicFramePr>
            <p:nvPr/>
          </p:nvGraphicFramePr>
          <p:xfrm>
            <a:off x="3955" y="2837"/>
            <a:ext cx="263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523" name="Clip" r:id="rId11" imgW="1307263" imgH="1084139" progId="MS_ClipArt_Gallery.2">
                    <p:embed/>
                  </p:oleObj>
                </mc:Choice>
                <mc:Fallback>
                  <p:oleObj name="Clip" r:id="rId11" imgW="1307263" imgH="1084139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5" y="2837"/>
                          <a:ext cx="263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35" name="Object 59"/>
            <p:cNvGraphicFramePr>
              <a:graphicFrameLocks noChangeAspect="1"/>
            </p:cNvGraphicFramePr>
            <p:nvPr/>
          </p:nvGraphicFramePr>
          <p:xfrm>
            <a:off x="3568" y="2830"/>
            <a:ext cx="262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524" name="Clip" r:id="rId12" imgW="1307263" imgH="1084139" progId="MS_ClipArt_Gallery.2">
                    <p:embed/>
                  </p:oleObj>
                </mc:Choice>
                <mc:Fallback>
                  <p:oleObj name="Clip" r:id="rId12" imgW="1307263" imgH="1084139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8" y="2830"/>
                          <a:ext cx="262" cy="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36" name="Oval 60"/>
            <p:cNvSpPr>
              <a:spLocks noChangeArrowheads="1"/>
            </p:cNvSpPr>
            <p:nvPr/>
          </p:nvSpPr>
          <p:spPr bwMode="auto">
            <a:xfrm rot="-5400000">
              <a:off x="3831" y="2895"/>
              <a:ext cx="40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16437" name="Oval 61"/>
            <p:cNvSpPr>
              <a:spLocks noChangeArrowheads="1"/>
            </p:cNvSpPr>
            <p:nvPr/>
          </p:nvSpPr>
          <p:spPr bwMode="auto">
            <a:xfrm rot="-5400000">
              <a:off x="3884" y="2894"/>
              <a:ext cx="40" cy="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16438" name="Oval 62"/>
            <p:cNvSpPr>
              <a:spLocks noChangeArrowheads="1"/>
            </p:cNvSpPr>
            <p:nvPr/>
          </p:nvSpPr>
          <p:spPr bwMode="auto">
            <a:xfrm rot="-5400000">
              <a:off x="3933" y="2897"/>
              <a:ext cx="39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16439" name="Line 63"/>
            <p:cNvSpPr>
              <a:spLocks noChangeShapeType="1"/>
            </p:cNvSpPr>
            <p:nvPr/>
          </p:nvSpPr>
          <p:spPr bwMode="auto">
            <a:xfrm rot="-5400000">
              <a:off x="4097" y="2821"/>
              <a:ext cx="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0" name="Line 64"/>
            <p:cNvSpPr>
              <a:spLocks noChangeShapeType="1"/>
            </p:cNvSpPr>
            <p:nvPr/>
          </p:nvSpPr>
          <p:spPr bwMode="auto">
            <a:xfrm rot="5400000" flipH="1">
              <a:off x="3702" y="2816"/>
              <a:ext cx="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1" name="Line 65"/>
            <p:cNvSpPr>
              <a:spLocks noChangeShapeType="1"/>
            </p:cNvSpPr>
            <p:nvPr/>
          </p:nvSpPr>
          <p:spPr bwMode="auto">
            <a:xfrm rot="16200000" flipV="1">
              <a:off x="3921" y="2602"/>
              <a:ext cx="0" cy="3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2" name="Line 66"/>
            <p:cNvSpPr>
              <a:spLocks noChangeShapeType="1"/>
            </p:cNvSpPr>
            <p:nvPr/>
          </p:nvSpPr>
          <p:spPr bwMode="auto">
            <a:xfrm flipV="1">
              <a:off x="3710" y="2564"/>
              <a:ext cx="59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3" name="Line 67"/>
            <p:cNvSpPr>
              <a:spLocks noChangeShapeType="1"/>
            </p:cNvSpPr>
            <p:nvPr/>
          </p:nvSpPr>
          <p:spPr bwMode="auto">
            <a:xfrm>
              <a:off x="4089" y="2593"/>
              <a:ext cx="191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4" name="Line 68"/>
            <p:cNvSpPr>
              <a:spLocks noChangeShapeType="1"/>
            </p:cNvSpPr>
            <p:nvPr/>
          </p:nvSpPr>
          <p:spPr bwMode="auto">
            <a:xfrm flipH="1">
              <a:off x="4590" y="2591"/>
              <a:ext cx="176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6445" name="Object 69"/>
            <p:cNvGraphicFramePr>
              <a:graphicFrameLocks noChangeAspect="1"/>
            </p:cNvGraphicFramePr>
            <p:nvPr/>
          </p:nvGraphicFramePr>
          <p:xfrm>
            <a:off x="4702" y="2309"/>
            <a:ext cx="128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525" name="Clip" r:id="rId13" imgW="982811" imgH="1208363" progId="MS_ClipArt_Gallery.2">
                    <p:embed/>
                  </p:oleObj>
                </mc:Choice>
                <mc:Fallback>
                  <p:oleObj name="Clip" r:id="rId13" imgW="982811" imgH="120836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2" y="2309"/>
                          <a:ext cx="128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46" name="Object 70"/>
            <p:cNvGraphicFramePr>
              <a:graphicFrameLocks noChangeAspect="1"/>
            </p:cNvGraphicFramePr>
            <p:nvPr/>
          </p:nvGraphicFramePr>
          <p:xfrm>
            <a:off x="3860" y="2360"/>
            <a:ext cx="128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526" name="Clip" r:id="rId15" imgW="982811" imgH="1208363" progId="MS_ClipArt_Gallery.2">
                    <p:embed/>
                  </p:oleObj>
                </mc:Choice>
                <mc:Fallback>
                  <p:oleObj name="Clip" r:id="rId15" imgW="982811" imgH="120836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0" y="2360"/>
                          <a:ext cx="128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47" name="Freeform 71"/>
            <p:cNvSpPr>
              <a:spLocks/>
            </p:cNvSpPr>
            <p:nvPr/>
          </p:nvSpPr>
          <p:spPr bwMode="auto">
            <a:xfrm>
              <a:off x="3911" y="2218"/>
              <a:ext cx="853" cy="192"/>
            </a:xfrm>
            <a:custGeom>
              <a:avLst/>
              <a:gdLst>
                <a:gd name="T0" fmla="*/ 0 w 972"/>
                <a:gd name="T1" fmla="*/ 82 h 228"/>
                <a:gd name="T2" fmla="*/ 197 w 972"/>
                <a:gd name="T3" fmla="*/ 3 h 228"/>
                <a:gd name="T4" fmla="*/ 444 w 972"/>
                <a:gd name="T5" fmla="*/ 61 h 228"/>
                <a:gd name="T6" fmla="*/ 0 60000 65536"/>
                <a:gd name="T7" fmla="*/ 0 60000 65536"/>
                <a:gd name="T8" fmla="*/ 0 60000 65536"/>
                <a:gd name="T9" fmla="*/ 0 w 972"/>
                <a:gd name="T10" fmla="*/ 0 h 228"/>
                <a:gd name="T11" fmla="*/ 972 w 972"/>
                <a:gd name="T12" fmla="*/ 228 h 2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2" h="228">
                  <a:moveTo>
                    <a:pt x="0" y="228"/>
                  </a:moveTo>
                  <a:cubicBezTo>
                    <a:pt x="135" y="123"/>
                    <a:pt x="270" y="18"/>
                    <a:pt x="432" y="9"/>
                  </a:cubicBezTo>
                  <a:cubicBezTo>
                    <a:pt x="594" y="0"/>
                    <a:pt x="783" y="85"/>
                    <a:pt x="972" y="17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6448" name="Group 72"/>
            <p:cNvGrpSpPr>
              <a:grpSpLocks/>
            </p:cNvGrpSpPr>
            <p:nvPr/>
          </p:nvGrpSpPr>
          <p:grpSpPr bwMode="auto">
            <a:xfrm>
              <a:off x="4079" y="3114"/>
              <a:ext cx="256" cy="269"/>
              <a:chOff x="2870" y="1518"/>
              <a:chExt cx="292" cy="320"/>
            </a:xfrm>
          </p:grpSpPr>
          <p:graphicFrame>
            <p:nvGraphicFramePr>
              <p:cNvPr id="16599" name="Object 73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527" name="Clip" r:id="rId16" imgW="826829" imgH="840406" progId="MS_ClipArt_Gallery.2">
                      <p:embed/>
                    </p:oleObj>
                  </mc:Choice>
                  <mc:Fallback>
                    <p:oleObj name="Clip" r:id="rId16" imgW="826829" imgH="840406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600" name="Object 74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528" name="Clip" r:id="rId18" imgW="1268295" imgH="1199426" progId="MS_ClipArt_Gallery.2">
                      <p:embed/>
                    </p:oleObj>
                  </mc:Choice>
                  <mc:Fallback>
                    <p:oleObj name="Clip" r:id="rId18" imgW="1268295" imgH="1199426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6449" name="Group 75"/>
            <p:cNvGrpSpPr>
              <a:grpSpLocks/>
            </p:cNvGrpSpPr>
            <p:nvPr/>
          </p:nvGrpSpPr>
          <p:grpSpPr bwMode="auto">
            <a:xfrm>
              <a:off x="4569" y="3134"/>
              <a:ext cx="256" cy="269"/>
              <a:chOff x="2870" y="1518"/>
              <a:chExt cx="292" cy="320"/>
            </a:xfrm>
          </p:grpSpPr>
          <p:graphicFrame>
            <p:nvGraphicFramePr>
              <p:cNvPr id="16597" name="Object 76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529" name="Clip" r:id="rId20" imgW="826829" imgH="840406" progId="MS_ClipArt_Gallery.2">
                      <p:embed/>
                    </p:oleObj>
                  </mc:Choice>
                  <mc:Fallback>
                    <p:oleObj name="Clip" r:id="rId20" imgW="826829" imgH="840406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598" name="Object 77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530" name="Clip" r:id="rId21" imgW="1268295" imgH="1199426" progId="MS_ClipArt_Gallery.2">
                      <p:embed/>
                    </p:oleObj>
                  </mc:Choice>
                  <mc:Fallback>
                    <p:oleObj name="Clip" r:id="rId21" imgW="1268295" imgH="1199426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6450" name="Group 78"/>
            <p:cNvGrpSpPr>
              <a:grpSpLocks/>
            </p:cNvGrpSpPr>
            <p:nvPr/>
          </p:nvGrpSpPr>
          <p:grpSpPr bwMode="auto">
            <a:xfrm>
              <a:off x="4308" y="2955"/>
              <a:ext cx="239" cy="237"/>
              <a:chOff x="4733" y="2082"/>
              <a:chExt cx="272" cy="282"/>
            </a:xfrm>
          </p:grpSpPr>
          <p:graphicFrame>
            <p:nvGraphicFramePr>
              <p:cNvPr id="16595" name="Object 79"/>
              <p:cNvGraphicFramePr>
                <a:graphicFrameLocks noChangeAspect="1"/>
              </p:cNvGraphicFramePr>
              <p:nvPr/>
            </p:nvGraphicFramePr>
            <p:xfrm>
              <a:off x="4733" y="2082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531" name="Clip" r:id="rId22" imgW="826829" imgH="840406" progId="MS_ClipArt_Gallery.2">
                      <p:embed/>
                    </p:oleObj>
                  </mc:Choice>
                  <mc:Fallback>
                    <p:oleObj name="Clip" r:id="rId22" imgW="826829" imgH="840406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33" y="2082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596" name="Rectangle 80"/>
              <p:cNvSpPr>
                <a:spLocks noChangeArrowheads="1"/>
              </p:cNvSpPr>
              <p:nvPr/>
            </p:nvSpPr>
            <p:spPr bwMode="auto">
              <a:xfrm>
                <a:off x="4812" y="2181"/>
                <a:ext cx="192" cy="183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16451" name="Line 81"/>
            <p:cNvSpPr>
              <a:spLocks noChangeShapeType="1"/>
            </p:cNvSpPr>
            <p:nvPr/>
          </p:nvSpPr>
          <p:spPr bwMode="auto">
            <a:xfrm>
              <a:off x="4501" y="289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6452" name="Group 82"/>
            <p:cNvGrpSpPr>
              <a:grpSpLocks/>
            </p:cNvGrpSpPr>
            <p:nvPr/>
          </p:nvGrpSpPr>
          <p:grpSpPr bwMode="auto">
            <a:xfrm>
              <a:off x="4955" y="2531"/>
              <a:ext cx="131" cy="258"/>
              <a:chOff x="4180" y="783"/>
              <a:chExt cx="150" cy="307"/>
            </a:xfrm>
          </p:grpSpPr>
          <p:sp>
            <p:nvSpPr>
              <p:cNvPr id="16587" name="AutoShape 83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88" name="Rectangle 84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89" name="Rectangle 85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90" name="AutoShape 86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91" name="Line 87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92" name="Line 88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93" name="Rectangle 89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94" name="Rectangle 90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grpSp>
          <p:nvGrpSpPr>
            <p:cNvPr id="16453" name="Group 91"/>
            <p:cNvGrpSpPr>
              <a:grpSpLocks/>
            </p:cNvGrpSpPr>
            <p:nvPr/>
          </p:nvGrpSpPr>
          <p:grpSpPr bwMode="auto">
            <a:xfrm>
              <a:off x="4947" y="2811"/>
              <a:ext cx="131" cy="258"/>
              <a:chOff x="4180" y="783"/>
              <a:chExt cx="150" cy="307"/>
            </a:xfrm>
          </p:grpSpPr>
          <p:sp>
            <p:nvSpPr>
              <p:cNvPr id="16579" name="AutoShape 9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80" name="Rectangle 9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81" name="Rectangle 9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82" name="AutoShape 9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83" name="Line 9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84" name="Line 9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85" name="Rectangle 9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86" name="Rectangle 9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16454" name="Line 100"/>
            <p:cNvSpPr>
              <a:spLocks noChangeShapeType="1"/>
            </p:cNvSpPr>
            <p:nvPr/>
          </p:nvSpPr>
          <p:spPr bwMode="auto">
            <a:xfrm rot="5400000" flipH="1">
              <a:off x="4711" y="2767"/>
              <a:ext cx="3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55" name="Line 101"/>
            <p:cNvSpPr>
              <a:spLocks noChangeShapeType="1"/>
            </p:cNvSpPr>
            <p:nvPr/>
          </p:nvSpPr>
          <p:spPr bwMode="auto">
            <a:xfrm rot="-5400000">
              <a:off x="4935" y="2925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56" name="Line 102"/>
            <p:cNvSpPr>
              <a:spLocks noChangeShapeType="1"/>
            </p:cNvSpPr>
            <p:nvPr/>
          </p:nvSpPr>
          <p:spPr bwMode="auto">
            <a:xfrm rot="-5400000">
              <a:off x="4928" y="2630"/>
              <a:ext cx="0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57" name="Line 103"/>
            <p:cNvSpPr>
              <a:spLocks noChangeShapeType="1"/>
            </p:cNvSpPr>
            <p:nvPr/>
          </p:nvSpPr>
          <p:spPr bwMode="auto">
            <a:xfrm flipV="1">
              <a:off x="4096" y="1459"/>
              <a:ext cx="289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58" name="Line 104"/>
            <p:cNvSpPr>
              <a:spLocks noChangeShapeType="1"/>
            </p:cNvSpPr>
            <p:nvPr/>
          </p:nvSpPr>
          <p:spPr bwMode="auto">
            <a:xfrm>
              <a:off x="4685" y="1449"/>
              <a:ext cx="306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59" name="Line 105"/>
            <p:cNvSpPr>
              <a:spLocks noChangeShapeType="1"/>
            </p:cNvSpPr>
            <p:nvPr/>
          </p:nvSpPr>
          <p:spPr bwMode="auto">
            <a:xfrm flipH="1">
              <a:off x="5012" y="1661"/>
              <a:ext cx="152" cy="4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60" name="Line 106"/>
            <p:cNvSpPr>
              <a:spLocks noChangeShapeType="1"/>
            </p:cNvSpPr>
            <p:nvPr/>
          </p:nvSpPr>
          <p:spPr bwMode="auto">
            <a:xfrm>
              <a:off x="4527" y="1520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61" name="Line 107"/>
            <p:cNvSpPr>
              <a:spLocks noChangeShapeType="1"/>
            </p:cNvSpPr>
            <p:nvPr/>
          </p:nvSpPr>
          <p:spPr bwMode="auto">
            <a:xfrm>
              <a:off x="4543" y="1928"/>
              <a:ext cx="337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62" name="Line 108"/>
            <p:cNvSpPr>
              <a:spLocks noChangeShapeType="1"/>
            </p:cNvSpPr>
            <p:nvPr/>
          </p:nvSpPr>
          <p:spPr bwMode="auto">
            <a:xfrm flipH="1">
              <a:off x="4833" y="2221"/>
              <a:ext cx="168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63" name="Line 109"/>
            <p:cNvSpPr>
              <a:spLocks noChangeShapeType="1"/>
            </p:cNvSpPr>
            <p:nvPr/>
          </p:nvSpPr>
          <p:spPr bwMode="auto">
            <a:xfrm flipH="1">
              <a:off x="4690" y="1641"/>
              <a:ext cx="353" cy="2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64" name="Line 110"/>
            <p:cNvSpPr>
              <a:spLocks noChangeShapeType="1"/>
            </p:cNvSpPr>
            <p:nvPr/>
          </p:nvSpPr>
          <p:spPr bwMode="auto">
            <a:xfrm flipH="1">
              <a:off x="4696" y="1288"/>
              <a:ext cx="221" cy="1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65" name="Line 111"/>
            <p:cNvSpPr>
              <a:spLocks noChangeShapeType="1"/>
            </p:cNvSpPr>
            <p:nvPr/>
          </p:nvSpPr>
          <p:spPr bwMode="auto">
            <a:xfrm flipH="1">
              <a:off x="5148" y="1399"/>
              <a:ext cx="127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6466" name="Group 112"/>
            <p:cNvGrpSpPr>
              <a:grpSpLocks/>
            </p:cNvGrpSpPr>
            <p:nvPr/>
          </p:nvGrpSpPr>
          <p:grpSpPr bwMode="auto">
            <a:xfrm>
              <a:off x="3769" y="1520"/>
              <a:ext cx="316" cy="147"/>
              <a:chOff x="3600" y="219"/>
              <a:chExt cx="360" cy="175"/>
            </a:xfrm>
          </p:grpSpPr>
          <p:sp>
            <p:nvSpPr>
              <p:cNvPr id="16566" name="Oval 11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67" name="Line 11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68" name="Line 11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69" name="Rectangle 11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70" name="Oval 11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6571" name="Group 11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6576" name="Line 1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77" name="Line 1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78" name="Line 1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6572" name="Group 12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6573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74" name="Line 12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75" name="Line 12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6467" name="Group 126"/>
            <p:cNvGrpSpPr>
              <a:grpSpLocks/>
            </p:cNvGrpSpPr>
            <p:nvPr/>
          </p:nvGrpSpPr>
          <p:grpSpPr bwMode="auto">
            <a:xfrm>
              <a:off x="4369" y="1376"/>
              <a:ext cx="316" cy="147"/>
              <a:chOff x="3600" y="219"/>
              <a:chExt cx="360" cy="175"/>
            </a:xfrm>
          </p:grpSpPr>
          <p:sp>
            <p:nvSpPr>
              <p:cNvPr id="16553" name="Oval 12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54" name="Line 12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55" name="Line 12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56" name="Rectangle 13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57" name="Oval 13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6558" name="Group 13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6563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64" name="Line 1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65" name="Line 1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6559" name="Group 13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6560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61" name="Line 13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62" name="Line 13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6468" name="Group 140"/>
            <p:cNvGrpSpPr>
              <a:grpSpLocks/>
            </p:cNvGrpSpPr>
            <p:nvPr/>
          </p:nvGrpSpPr>
          <p:grpSpPr bwMode="auto">
            <a:xfrm>
              <a:off x="4380" y="1790"/>
              <a:ext cx="316" cy="147"/>
              <a:chOff x="3600" y="219"/>
              <a:chExt cx="360" cy="175"/>
            </a:xfrm>
          </p:grpSpPr>
          <p:sp>
            <p:nvSpPr>
              <p:cNvPr id="16540" name="Oval 14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41" name="Line 14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42" name="Line 14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43" name="Rectangle 14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44" name="Oval 14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6545" name="Group 14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6550" name="Line 1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51" name="Line 1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52" name="Line 1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6546" name="Group 15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6547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48" name="Line 15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49" name="Line 15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6469" name="Group 154"/>
            <p:cNvGrpSpPr>
              <a:grpSpLocks/>
            </p:cNvGrpSpPr>
            <p:nvPr/>
          </p:nvGrpSpPr>
          <p:grpSpPr bwMode="auto">
            <a:xfrm>
              <a:off x="4991" y="1507"/>
              <a:ext cx="315" cy="147"/>
              <a:chOff x="3600" y="219"/>
              <a:chExt cx="360" cy="175"/>
            </a:xfrm>
          </p:grpSpPr>
          <p:sp>
            <p:nvSpPr>
              <p:cNvPr id="16527" name="Oval 15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28" name="Line 15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29" name="Line 15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30" name="Rectangle 15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31" name="Oval 15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6532" name="Group 16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6537" name="Line 16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38" name="Line 16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39" name="Line 16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6533" name="Group 16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6534" name="Line 1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35" name="Line 1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36" name="Line 1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6470" name="Group 168"/>
            <p:cNvGrpSpPr>
              <a:grpSpLocks/>
            </p:cNvGrpSpPr>
            <p:nvPr/>
          </p:nvGrpSpPr>
          <p:grpSpPr bwMode="auto">
            <a:xfrm>
              <a:off x="4869" y="2072"/>
              <a:ext cx="316" cy="147"/>
              <a:chOff x="3600" y="219"/>
              <a:chExt cx="360" cy="175"/>
            </a:xfrm>
          </p:grpSpPr>
          <p:sp>
            <p:nvSpPr>
              <p:cNvPr id="16514" name="Oval 16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15" name="Line 17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16" name="Line 17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17" name="Rectangle 17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18" name="Oval 17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6519" name="Group 17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6524" name="Line 17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25" name="Line 17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26" name="Line 17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6520" name="Group 17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6521" name="Line 17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22" name="Line 18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23" name="Line 18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6471" name="Group 182"/>
            <p:cNvGrpSpPr>
              <a:grpSpLocks/>
            </p:cNvGrpSpPr>
            <p:nvPr/>
          </p:nvGrpSpPr>
          <p:grpSpPr bwMode="auto">
            <a:xfrm>
              <a:off x="4659" y="2440"/>
              <a:ext cx="316" cy="148"/>
              <a:chOff x="3600" y="219"/>
              <a:chExt cx="360" cy="175"/>
            </a:xfrm>
          </p:grpSpPr>
          <p:sp>
            <p:nvSpPr>
              <p:cNvPr id="16501" name="Oval 18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02" name="Line 18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03" name="Line 18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504" name="Rectangle 18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505" name="Oval 18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6506" name="Group 18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6511" name="Line 1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12" name="Line 1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13" name="Line 1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6507" name="Group 19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6508" name="Line 1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09" name="Line 1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10" name="Line 1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6472" name="Group 196"/>
            <p:cNvGrpSpPr>
              <a:grpSpLocks/>
            </p:cNvGrpSpPr>
            <p:nvPr/>
          </p:nvGrpSpPr>
          <p:grpSpPr bwMode="auto">
            <a:xfrm>
              <a:off x="4275" y="2748"/>
              <a:ext cx="315" cy="147"/>
              <a:chOff x="3600" y="219"/>
              <a:chExt cx="360" cy="175"/>
            </a:xfrm>
          </p:grpSpPr>
          <p:sp>
            <p:nvSpPr>
              <p:cNvPr id="16488" name="Oval 19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89" name="Line 19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90" name="Line 19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91" name="Rectangle 20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92" name="Oval 20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6493" name="Group 20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6498" name="Line 20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99" name="Line 20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500" name="Line 20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6494" name="Group 20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6495" name="Line 20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96" name="Line 20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97" name="Line 20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6473" name="Group 210"/>
            <p:cNvGrpSpPr>
              <a:grpSpLocks/>
            </p:cNvGrpSpPr>
            <p:nvPr/>
          </p:nvGrpSpPr>
          <p:grpSpPr bwMode="auto">
            <a:xfrm>
              <a:off x="3769" y="2511"/>
              <a:ext cx="316" cy="147"/>
              <a:chOff x="3600" y="219"/>
              <a:chExt cx="360" cy="175"/>
            </a:xfrm>
          </p:grpSpPr>
          <p:sp>
            <p:nvSpPr>
              <p:cNvPr id="16475" name="Oval 21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76" name="Line 21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77" name="Line 21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78" name="Rectangle 21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79" name="Oval 21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6480" name="Group 21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6485" name="Line 2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86" name="Line 2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87" name="Line 21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6481" name="Group 22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6482" name="Line 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83" name="Line 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84" name="Line 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16474" name="Line 224"/>
            <p:cNvSpPr>
              <a:spLocks noChangeShapeType="1"/>
            </p:cNvSpPr>
            <p:nvPr/>
          </p:nvSpPr>
          <p:spPr bwMode="auto">
            <a:xfrm flipV="1">
              <a:off x="3930" y="2645"/>
              <a:ext cx="1" cy="1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145" name="Group 225"/>
          <p:cNvGrpSpPr>
            <a:grpSpLocks/>
          </p:cNvGrpSpPr>
          <p:nvPr/>
        </p:nvGrpSpPr>
        <p:grpSpPr bwMode="auto">
          <a:xfrm>
            <a:off x="4740275" y="1500188"/>
            <a:ext cx="3738563" cy="3830637"/>
            <a:chOff x="2986" y="945"/>
            <a:chExt cx="2355" cy="2413"/>
          </a:xfrm>
        </p:grpSpPr>
        <p:grpSp>
          <p:nvGrpSpPr>
            <p:cNvPr id="16392" name="Group 226"/>
            <p:cNvGrpSpPr>
              <a:grpSpLocks/>
            </p:cNvGrpSpPr>
            <p:nvPr/>
          </p:nvGrpSpPr>
          <p:grpSpPr bwMode="auto">
            <a:xfrm>
              <a:off x="2986" y="945"/>
              <a:ext cx="513" cy="541"/>
              <a:chOff x="2938" y="2925"/>
              <a:chExt cx="513" cy="541"/>
            </a:xfrm>
          </p:grpSpPr>
          <p:sp>
            <p:nvSpPr>
              <p:cNvPr id="16411" name="Rectangle 227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12" name="Rectangle 228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13" name="Rectangle 229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14" name="Text Box 230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solidFill>
                      <a:schemeClr val="bg1"/>
                    </a:solidFill>
                    <a:ea typeface="宋体" charset="-122"/>
                  </a:rPr>
                  <a:t>application</a:t>
                </a:r>
                <a:endParaRPr lang="en-US" altLang="zh-CN" sz="1000">
                  <a:ea typeface="宋体" charset="-122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transport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network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data link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physical</a:t>
                </a:r>
                <a:endParaRPr lang="en-US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15" name="Line 231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16" name="Line 232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17" name="Line 233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6393" name="Group 234"/>
            <p:cNvGrpSpPr>
              <a:grpSpLocks/>
            </p:cNvGrpSpPr>
            <p:nvPr/>
          </p:nvGrpSpPr>
          <p:grpSpPr bwMode="auto">
            <a:xfrm>
              <a:off x="4828" y="2751"/>
              <a:ext cx="513" cy="541"/>
              <a:chOff x="2938" y="2925"/>
              <a:chExt cx="513" cy="541"/>
            </a:xfrm>
          </p:grpSpPr>
          <p:sp>
            <p:nvSpPr>
              <p:cNvPr id="16404" name="Rectangle 235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05" name="Rectangle 236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06" name="Rectangle 237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07" name="Text Box 238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solidFill>
                      <a:schemeClr val="bg1"/>
                    </a:solidFill>
                    <a:ea typeface="宋体" charset="-122"/>
                  </a:rPr>
                  <a:t>application</a:t>
                </a:r>
                <a:endParaRPr lang="en-US" altLang="zh-CN" sz="1000">
                  <a:ea typeface="宋体" charset="-122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transport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network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data link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physical</a:t>
                </a:r>
                <a:endParaRPr lang="en-US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08" name="Line 239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09" name="Line 240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10" name="Line 241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6394" name="Group 242"/>
            <p:cNvGrpSpPr>
              <a:grpSpLocks/>
            </p:cNvGrpSpPr>
            <p:nvPr/>
          </p:nvGrpSpPr>
          <p:grpSpPr bwMode="auto">
            <a:xfrm>
              <a:off x="3352" y="2817"/>
              <a:ext cx="513" cy="541"/>
              <a:chOff x="2938" y="2925"/>
              <a:chExt cx="513" cy="541"/>
            </a:xfrm>
          </p:grpSpPr>
          <p:sp>
            <p:nvSpPr>
              <p:cNvPr id="16397" name="Rectangle 243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398" name="Rectangle 244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399" name="Rectangle 245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00" name="Text Box 246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solidFill>
                      <a:schemeClr val="bg1"/>
                    </a:solidFill>
                    <a:ea typeface="宋体" charset="-122"/>
                  </a:rPr>
                  <a:t>application</a:t>
                </a:r>
                <a:endParaRPr lang="en-US" altLang="zh-CN" sz="1000">
                  <a:ea typeface="宋体" charset="-122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transport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network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data link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physical</a:t>
                </a:r>
                <a:endParaRPr lang="en-US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6401" name="Line 247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02" name="Line 248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03" name="Line 249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16395" name="Line 250"/>
            <p:cNvSpPr>
              <a:spLocks noChangeShapeType="1"/>
            </p:cNvSpPr>
            <p:nvPr/>
          </p:nvSpPr>
          <p:spPr bwMode="auto">
            <a:xfrm>
              <a:off x="3480" y="1020"/>
              <a:ext cx="1380" cy="179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396" name="Line 251"/>
            <p:cNvSpPr>
              <a:spLocks noChangeShapeType="1"/>
            </p:cNvSpPr>
            <p:nvPr/>
          </p:nvSpPr>
          <p:spPr bwMode="auto">
            <a:xfrm flipV="1">
              <a:off x="3846" y="2850"/>
              <a:ext cx="1002" cy="3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13995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D6F3CBA-C4C0-4FEB-AFF7-19C278B7D840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17412" name="Rectangle 293"/>
          <p:cNvSpPr>
            <a:spLocks noChangeArrowheads="1"/>
          </p:cNvSpPr>
          <p:nvPr/>
        </p:nvSpPr>
        <p:spPr bwMode="auto">
          <a:xfrm>
            <a:off x="619125" y="1247775"/>
            <a:ext cx="3638550" cy="7239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sv-SE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238125"/>
            <a:ext cx="8382000" cy="598587"/>
          </a:xfrm>
        </p:spPr>
        <p:txBody>
          <a:bodyPr/>
          <a:lstStyle/>
          <a:p>
            <a:r>
              <a:rPr lang="en-US" altLang="zh-CN" sz="2800" dirty="0" smtClean="0">
                <a:ea typeface="宋体" charset="-122"/>
              </a:rPr>
              <a:t>Client-server paradigm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0525" y="1207790"/>
            <a:ext cx="4191000" cy="781050"/>
          </a:xfrm>
        </p:spPr>
        <p:txBody>
          <a:bodyPr/>
          <a:lstStyle/>
          <a:p>
            <a:pPr algn="ctr">
              <a:buFont typeface="ZapfDingbats" pitchFamily="82" charset="2"/>
              <a:buNone/>
            </a:pPr>
            <a:r>
              <a:rPr lang="en-US" altLang="zh-CN" sz="2000" dirty="0" smtClean="0">
                <a:ea typeface="宋体" charset="-122"/>
              </a:rPr>
              <a:t>Typical network app has two pieces: </a:t>
            </a:r>
            <a:r>
              <a:rPr lang="en-US" altLang="zh-CN" sz="2000" i="1" dirty="0" smtClean="0">
                <a:solidFill>
                  <a:schemeClr val="accent2"/>
                </a:solidFill>
                <a:ea typeface="宋体" charset="-122"/>
              </a:rPr>
              <a:t>client</a:t>
            </a:r>
            <a:r>
              <a:rPr lang="en-US" altLang="zh-CN" sz="2000" dirty="0" smtClean="0">
                <a:ea typeface="宋体" charset="-122"/>
              </a:rPr>
              <a:t> and </a:t>
            </a:r>
            <a:r>
              <a:rPr lang="en-US" altLang="zh-CN" sz="2000" i="1" dirty="0" smtClean="0">
                <a:solidFill>
                  <a:schemeClr val="accent2"/>
                </a:solidFill>
                <a:ea typeface="宋体" charset="-122"/>
              </a:rPr>
              <a:t>server</a:t>
            </a:r>
          </a:p>
        </p:txBody>
      </p:sp>
      <p:grpSp>
        <p:nvGrpSpPr>
          <p:cNvPr id="17415" name="Group 262"/>
          <p:cNvGrpSpPr>
            <a:grpSpLocks/>
          </p:cNvGrpSpPr>
          <p:nvPr/>
        </p:nvGrpSpPr>
        <p:grpSpPr bwMode="auto">
          <a:xfrm>
            <a:off x="4899025" y="1847850"/>
            <a:ext cx="3678238" cy="3670300"/>
            <a:chOff x="3092" y="1182"/>
            <a:chExt cx="2317" cy="2312"/>
          </a:xfrm>
        </p:grpSpPr>
        <p:sp>
          <p:nvSpPr>
            <p:cNvPr id="17444" name="Freeform 7"/>
            <p:cNvSpPr>
              <a:spLocks/>
            </p:cNvSpPr>
            <p:nvPr/>
          </p:nvSpPr>
          <p:spPr bwMode="auto">
            <a:xfrm>
              <a:off x="4276" y="1272"/>
              <a:ext cx="1133" cy="1055"/>
            </a:xfrm>
            <a:custGeom>
              <a:avLst/>
              <a:gdLst>
                <a:gd name="T0" fmla="*/ 109 w 1292"/>
                <a:gd name="T1" fmla="*/ 3 h 1255"/>
                <a:gd name="T2" fmla="*/ 16 w 1292"/>
                <a:gd name="T3" fmla="*/ 55 h 1255"/>
                <a:gd name="T4" fmla="*/ 13 w 1292"/>
                <a:gd name="T5" fmla="*/ 184 h 1255"/>
                <a:gd name="T6" fmla="*/ 24 w 1292"/>
                <a:gd name="T7" fmla="*/ 293 h 1255"/>
                <a:gd name="T8" fmla="*/ 112 w 1292"/>
                <a:gd name="T9" fmla="*/ 308 h 1255"/>
                <a:gd name="T10" fmla="*/ 294 w 1292"/>
                <a:gd name="T11" fmla="*/ 398 h 1255"/>
                <a:gd name="T12" fmla="*/ 453 w 1292"/>
                <a:gd name="T13" fmla="*/ 437 h 1255"/>
                <a:gd name="T14" fmla="*/ 545 w 1292"/>
                <a:gd name="T15" fmla="*/ 360 h 1255"/>
                <a:gd name="T16" fmla="*/ 578 w 1292"/>
                <a:gd name="T17" fmla="*/ 157 h 1255"/>
                <a:gd name="T18" fmla="*/ 548 w 1292"/>
                <a:gd name="T19" fmla="*/ 74 h 1255"/>
                <a:gd name="T20" fmla="*/ 340 w 1292"/>
                <a:gd name="T21" fmla="*/ 41 h 1255"/>
                <a:gd name="T22" fmla="*/ 109 w 1292"/>
                <a:gd name="T23" fmla="*/ 3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45" name="Freeform 8"/>
            <p:cNvSpPr>
              <a:spLocks/>
            </p:cNvSpPr>
            <p:nvPr/>
          </p:nvSpPr>
          <p:spPr bwMode="auto">
            <a:xfrm>
              <a:off x="3092" y="1182"/>
              <a:ext cx="1176" cy="1001"/>
            </a:xfrm>
            <a:custGeom>
              <a:avLst/>
              <a:gdLst>
                <a:gd name="T0" fmla="*/ 251 w 1340"/>
                <a:gd name="T1" fmla="*/ 14 h 1191"/>
                <a:gd name="T2" fmla="*/ 37 w 1340"/>
                <a:gd name="T3" fmla="*/ 20 h 1191"/>
                <a:gd name="T4" fmla="*/ 26 w 1340"/>
                <a:gd name="T5" fmla="*/ 142 h 1191"/>
                <a:gd name="T6" fmla="*/ 13 w 1340"/>
                <a:gd name="T7" fmla="*/ 254 h 1191"/>
                <a:gd name="T8" fmla="*/ 51 w 1340"/>
                <a:gd name="T9" fmla="*/ 307 h 1191"/>
                <a:gd name="T10" fmla="*/ 246 w 1340"/>
                <a:gd name="T11" fmla="*/ 308 h 1191"/>
                <a:gd name="T12" fmla="*/ 292 w 1340"/>
                <a:gd name="T13" fmla="*/ 398 h 1191"/>
                <a:gd name="T14" fmla="*/ 563 w 1340"/>
                <a:gd name="T15" fmla="*/ 387 h 1191"/>
                <a:gd name="T16" fmla="*/ 583 w 1340"/>
                <a:gd name="T17" fmla="*/ 202 h 1191"/>
                <a:gd name="T18" fmla="*/ 550 w 1340"/>
                <a:gd name="T19" fmla="*/ 121 h 1191"/>
                <a:gd name="T20" fmla="*/ 347 w 1340"/>
                <a:gd name="T21" fmla="*/ 102 h 1191"/>
                <a:gd name="T22" fmla="*/ 251 w 1340"/>
                <a:gd name="T23" fmla="*/ 14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40"/>
                <a:gd name="T37" fmla="*/ 0 h 1191"/>
                <a:gd name="T38" fmla="*/ 1340 w 1340"/>
                <a:gd name="T39" fmla="*/ 1191 h 11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46" name="Freeform 9"/>
            <p:cNvSpPr>
              <a:spLocks/>
            </p:cNvSpPr>
            <p:nvPr/>
          </p:nvSpPr>
          <p:spPr bwMode="auto">
            <a:xfrm>
              <a:off x="3324" y="2096"/>
              <a:ext cx="1874" cy="1398"/>
            </a:xfrm>
            <a:custGeom>
              <a:avLst/>
              <a:gdLst>
                <a:gd name="T0" fmla="*/ 12 w 2135"/>
                <a:gd name="T1" fmla="*/ 230 h 1662"/>
                <a:gd name="T2" fmla="*/ 47 w 2135"/>
                <a:gd name="T3" fmla="*/ 27 h 1662"/>
                <a:gd name="T4" fmla="*/ 300 w 2135"/>
                <a:gd name="T5" fmla="*/ 69 h 1662"/>
                <a:gd name="T6" fmla="*/ 552 w 2135"/>
                <a:gd name="T7" fmla="*/ 35 h 1662"/>
                <a:gd name="T8" fmla="*/ 915 w 2135"/>
                <a:gd name="T9" fmla="*/ 145 h 1662"/>
                <a:gd name="T10" fmla="*/ 921 w 2135"/>
                <a:gd name="T11" fmla="*/ 405 h 1662"/>
                <a:gd name="T12" fmla="*/ 722 w 2135"/>
                <a:gd name="T13" fmla="*/ 567 h 1662"/>
                <a:gd name="T14" fmla="*/ 372 w 2135"/>
                <a:gd name="T15" fmla="*/ 537 h 1662"/>
                <a:gd name="T16" fmla="*/ 230 w 2135"/>
                <a:gd name="T17" fmla="*/ 449 h 1662"/>
                <a:gd name="T18" fmla="*/ 84 w 2135"/>
                <a:gd name="T19" fmla="*/ 378 h 1662"/>
                <a:gd name="T20" fmla="*/ 12 w 2135"/>
                <a:gd name="T21" fmla="*/ 23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7447" name="Group 10"/>
            <p:cNvGrpSpPr>
              <a:grpSpLocks/>
            </p:cNvGrpSpPr>
            <p:nvPr/>
          </p:nvGrpSpPr>
          <p:grpSpPr bwMode="auto">
            <a:xfrm>
              <a:off x="3166" y="1267"/>
              <a:ext cx="462" cy="201"/>
              <a:chOff x="3552" y="246"/>
              <a:chExt cx="527" cy="248"/>
            </a:xfrm>
          </p:grpSpPr>
          <p:graphicFrame>
            <p:nvGraphicFramePr>
              <p:cNvPr id="17661" name="Object 11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7541" name="Clip" r:id="rId3" imgW="1307263" imgH="1084139" progId="MS_ClipArt_Gallery.2">
                      <p:embed/>
                    </p:oleObj>
                  </mc:Choice>
                  <mc:Fallback>
                    <p:oleObj name="Clip" r:id="rId3" imgW="1307263" imgH="1084139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7662" name="Object 12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7542" name="Clip" r:id="rId5" imgW="681706" imgH="480401" progId="MS_ClipArt_Gallery.2">
                      <p:embed/>
                    </p:oleObj>
                  </mc:Choice>
                  <mc:Fallback>
                    <p:oleObj name="Clip" r:id="rId5" imgW="681706" imgH="480401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663" name="Line 13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7448" name="Group 14"/>
            <p:cNvGrpSpPr>
              <a:grpSpLocks/>
            </p:cNvGrpSpPr>
            <p:nvPr/>
          </p:nvGrpSpPr>
          <p:grpSpPr bwMode="auto">
            <a:xfrm>
              <a:off x="3166" y="1642"/>
              <a:ext cx="462" cy="201"/>
              <a:chOff x="3552" y="246"/>
              <a:chExt cx="527" cy="248"/>
            </a:xfrm>
          </p:grpSpPr>
          <p:graphicFrame>
            <p:nvGraphicFramePr>
              <p:cNvPr id="17658" name="Object 15"/>
              <p:cNvGraphicFramePr>
                <a:graphicFrameLocks noChangeAspect="1"/>
              </p:cNvGraphicFramePr>
              <p:nvPr/>
            </p:nvGraphicFramePr>
            <p:xfrm>
              <a:off x="3552" y="246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7543" name="Clip" r:id="rId7" imgW="1307263" imgH="1084139" progId="MS_ClipArt_Gallery.2">
                      <p:embed/>
                    </p:oleObj>
                  </mc:Choice>
                  <mc:Fallback>
                    <p:oleObj name="Clip" r:id="rId7" imgW="1307263" imgH="1084139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246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7659" name="Object 16"/>
              <p:cNvGraphicFramePr>
                <a:graphicFrameLocks noChangeAspect="1"/>
              </p:cNvGraphicFramePr>
              <p:nvPr/>
            </p:nvGraphicFramePr>
            <p:xfrm>
              <a:off x="3878" y="338"/>
              <a:ext cx="201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7544" name="Clip" r:id="rId8" imgW="681706" imgH="480401" progId="MS_ClipArt_Gallery.2">
                      <p:embed/>
                    </p:oleObj>
                  </mc:Choice>
                  <mc:Fallback>
                    <p:oleObj name="Clip" r:id="rId8" imgW="681706" imgH="480401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38"/>
                            <a:ext cx="201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660" name="Line 17"/>
              <p:cNvSpPr>
                <a:spLocks noChangeShapeType="1"/>
              </p:cNvSpPr>
              <p:nvPr/>
            </p:nvSpPr>
            <p:spPr bwMode="auto">
              <a:xfrm flipV="1">
                <a:off x="3844" y="434"/>
                <a:ext cx="8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7449" name="Group 18"/>
            <p:cNvGrpSpPr>
              <a:grpSpLocks/>
            </p:cNvGrpSpPr>
            <p:nvPr/>
          </p:nvGrpSpPr>
          <p:grpSpPr bwMode="auto">
            <a:xfrm>
              <a:off x="3403" y="1508"/>
              <a:ext cx="44" cy="135"/>
              <a:chOff x="3842" y="406"/>
              <a:chExt cx="51" cy="167"/>
            </a:xfrm>
          </p:grpSpPr>
          <p:sp>
            <p:nvSpPr>
              <p:cNvPr id="17655" name="Oval 19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56" name="Oval 20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57" name="Oval 21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grpSp>
          <p:nvGrpSpPr>
            <p:cNvPr id="17450" name="Group 22"/>
            <p:cNvGrpSpPr>
              <a:grpSpLocks/>
            </p:cNvGrpSpPr>
            <p:nvPr/>
          </p:nvGrpSpPr>
          <p:grpSpPr bwMode="auto">
            <a:xfrm>
              <a:off x="3699" y="1825"/>
              <a:ext cx="132" cy="249"/>
              <a:chOff x="4180" y="783"/>
              <a:chExt cx="150" cy="307"/>
            </a:xfrm>
          </p:grpSpPr>
          <p:sp>
            <p:nvSpPr>
              <p:cNvPr id="17647" name="AutoShape 23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48" name="Rectangle 24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49" name="Rectangle 25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50" name="AutoShape 26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51" name="Line 27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652" name="Line 28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653" name="Rectangle 29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54" name="Rectangle 30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grpSp>
          <p:nvGrpSpPr>
            <p:cNvPr id="17451" name="Group 31"/>
            <p:cNvGrpSpPr>
              <a:grpSpLocks/>
            </p:cNvGrpSpPr>
            <p:nvPr/>
          </p:nvGrpSpPr>
          <p:grpSpPr bwMode="auto">
            <a:xfrm rot="-5400000">
              <a:off x="3896" y="1874"/>
              <a:ext cx="51" cy="147"/>
              <a:chOff x="3842" y="406"/>
              <a:chExt cx="51" cy="167"/>
            </a:xfrm>
          </p:grpSpPr>
          <p:sp>
            <p:nvSpPr>
              <p:cNvPr id="17644" name="Oval 32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45" name="Oval 33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46" name="Oval 34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17452" name="Line 35"/>
            <p:cNvSpPr>
              <a:spLocks noChangeShapeType="1"/>
            </p:cNvSpPr>
            <p:nvPr/>
          </p:nvSpPr>
          <p:spPr bwMode="auto">
            <a:xfrm>
              <a:off x="3785" y="1767"/>
              <a:ext cx="31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53" name="Line 36"/>
            <p:cNvSpPr>
              <a:spLocks noChangeShapeType="1"/>
            </p:cNvSpPr>
            <p:nvPr/>
          </p:nvSpPr>
          <p:spPr bwMode="auto">
            <a:xfrm>
              <a:off x="3787" y="1765"/>
              <a:ext cx="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54" name="Line 37"/>
            <p:cNvSpPr>
              <a:spLocks noChangeShapeType="1"/>
            </p:cNvSpPr>
            <p:nvPr/>
          </p:nvSpPr>
          <p:spPr bwMode="auto">
            <a:xfrm>
              <a:off x="4099" y="1764"/>
              <a:ext cx="1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55" name="Line 38"/>
            <p:cNvSpPr>
              <a:spLocks noChangeShapeType="1"/>
            </p:cNvSpPr>
            <p:nvPr/>
          </p:nvSpPr>
          <p:spPr bwMode="auto">
            <a:xfrm>
              <a:off x="3596" y="1427"/>
              <a:ext cx="182" cy="1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56" name="Line 39"/>
            <p:cNvSpPr>
              <a:spLocks noChangeShapeType="1"/>
            </p:cNvSpPr>
            <p:nvPr/>
          </p:nvSpPr>
          <p:spPr bwMode="auto">
            <a:xfrm flipV="1">
              <a:off x="3604" y="1607"/>
              <a:ext cx="174" cy="2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57" name="Line 40"/>
            <p:cNvSpPr>
              <a:spLocks noChangeShapeType="1"/>
            </p:cNvSpPr>
            <p:nvPr/>
          </p:nvSpPr>
          <p:spPr bwMode="auto">
            <a:xfrm flipV="1">
              <a:off x="3936" y="1661"/>
              <a:ext cx="1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7458" name="Group 41"/>
            <p:cNvGrpSpPr>
              <a:grpSpLocks/>
            </p:cNvGrpSpPr>
            <p:nvPr/>
          </p:nvGrpSpPr>
          <p:grpSpPr bwMode="auto">
            <a:xfrm>
              <a:off x="4011" y="1811"/>
              <a:ext cx="132" cy="249"/>
              <a:chOff x="4180" y="783"/>
              <a:chExt cx="150" cy="307"/>
            </a:xfrm>
          </p:grpSpPr>
          <p:sp>
            <p:nvSpPr>
              <p:cNvPr id="17636" name="AutoShape 4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37" name="Rectangle 4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38" name="Rectangle 4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39" name="AutoShape 4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40" name="Line 4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641" name="Line 4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642" name="Rectangle 4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43" name="Rectangle 4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grpSp>
          <p:nvGrpSpPr>
            <p:cNvPr id="17459" name="Group 50"/>
            <p:cNvGrpSpPr>
              <a:grpSpLocks/>
            </p:cNvGrpSpPr>
            <p:nvPr/>
          </p:nvGrpSpPr>
          <p:grpSpPr bwMode="auto">
            <a:xfrm>
              <a:off x="3408" y="2201"/>
              <a:ext cx="302" cy="583"/>
              <a:chOff x="3314" y="1248"/>
              <a:chExt cx="344" cy="694"/>
            </a:xfrm>
          </p:grpSpPr>
          <p:graphicFrame>
            <p:nvGraphicFramePr>
              <p:cNvPr id="17627" name="Object 51"/>
              <p:cNvGraphicFramePr>
                <a:graphicFrameLocks noChangeAspect="1"/>
              </p:cNvGraphicFramePr>
              <p:nvPr/>
            </p:nvGraphicFramePr>
            <p:xfrm>
              <a:off x="3314" y="1248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7545" name="Clip" r:id="rId9" imgW="1307263" imgH="1084139" progId="MS_ClipArt_Gallery.2">
                      <p:embed/>
                    </p:oleObj>
                  </mc:Choice>
                  <mc:Fallback>
                    <p:oleObj name="Clip" r:id="rId9" imgW="1307263" imgH="1084139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248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628" name="Line 52"/>
              <p:cNvSpPr>
                <a:spLocks noChangeShapeType="1"/>
              </p:cNvSpPr>
              <p:nvPr/>
            </p:nvSpPr>
            <p:spPr bwMode="auto">
              <a:xfrm flipV="1">
                <a:off x="3606" y="1433"/>
                <a:ext cx="52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graphicFrame>
            <p:nvGraphicFramePr>
              <p:cNvPr id="17629" name="Object 53"/>
              <p:cNvGraphicFramePr>
                <a:graphicFrameLocks noChangeAspect="1"/>
              </p:cNvGraphicFramePr>
              <p:nvPr/>
            </p:nvGraphicFramePr>
            <p:xfrm>
              <a:off x="3314" y="1694"/>
              <a:ext cx="299" cy="2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7546" name="Clip" r:id="rId10" imgW="1307263" imgH="1084139" progId="MS_ClipArt_Gallery.2">
                      <p:embed/>
                    </p:oleObj>
                  </mc:Choice>
                  <mc:Fallback>
                    <p:oleObj name="Clip" r:id="rId10" imgW="1307263" imgH="1084139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14" y="1694"/>
                            <a:ext cx="299" cy="2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630" name="Line 54"/>
              <p:cNvSpPr>
                <a:spLocks noChangeShapeType="1"/>
              </p:cNvSpPr>
              <p:nvPr/>
            </p:nvSpPr>
            <p:spPr bwMode="auto">
              <a:xfrm flipV="1">
                <a:off x="3606" y="1882"/>
                <a:ext cx="52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7631" name="Group 55"/>
              <p:cNvGrpSpPr>
                <a:grpSpLocks/>
              </p:cNvGrpSpPr>
              <p:nvPr/>
            </p:nvGrpSpPr>
            <p:grpSpPr bwMode="auto">
              <a:xfrm>
                <a:off x="3404" y="1504"/>
                <a:ext cx="51" cy="167"/>
                <a:chOff x="3842" y="406"/>
                <a:chExt cx="51" cy="167"/>
              </a:xfrm>
            </p:grpSpPr>
            <p:sp>
              <p:nvSpPr>
                <p:cNvPr id="17633" name="Oval 56"/>
                <p:cNvSpPr>
                  <a:spLocks noChangeArrowheads="1"/>
                </p:cNvSpPr>
                <p:nvPr/>
              </p:nvSpPr>
              <p:spPr bwMode="auto">
                <a:xfrm>
                  <a:off x="3842" y="40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zh-CN" sz="2400">
                    <a:latin typeface="Times New Roman" pitchFamily="18" charset="0"/>
                    <a:ea typeface="宋体" charset="-122"/>
                  </a:endParaRPr>
                </a:p>
              </p:txBody>
            </p:sp>
            <p:sp>
              <p:nvSpPr>
                <p:cNvPr id="17634" name="Oval 57"/>
                <p:cNvSpPr>
                  <a:spLocks noChangeArrowheads="1"/>
                </p:cNvSpPr>
                <p:nvPr/>
              </p:nvSpPr>
              <p:spPr bwMode="auto">
                <a:xfrm>
                  <a:off x="3844" y="46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zh-CN" sz="2400">
                    <a:latin typeface="Times New Roman" pitchFamily="18" charset="0"/>
                    <a:ea typeface="宋体" charset="-122"/>
                  </a:endParaRPr>
                </a:p>
              </p:txBody>
            </p:sp>
            <p:sp>
              <p:nvSpPr>
                <p:cNvPr id="17635" name="Oval 58"/>
                <p:cNvSpPr>
                  <a:spLocks noChangeArrowheads="1"/>
                </p:cNvSpPr>
                <p:nvPr/>
              </p:nvSpPr>
              <p:spPr bwMode="auto">
                <a:xfrm>
                  <a:off x="3846" y="526"/>
                  <a:ext cx="47" cy="47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Comic Sans MS" pitchFamily="66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Comic Sans MS" pitchFamily="66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itchFamily="66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zh-CN" sz="2400">
                    <a:latin typeface="Times New Roman" pitchFamily="18" charset="0"/>
                    <a:ea typeface="宋体" charset="-122"/>
                  </a:endParaRPr>
                </a:p>
              </p:txBody>
            </p:sp>
          </p:grpSp>
          <p:sp>
            <p:nvSpPr>
              <p:cNvPr id="17632" name="Line 59"/>
              <p:cNvSpPr>
                <a:spLocks noChangeShapeType="1"/>
              </p:cNvSpPr>
              <p:nvPr/>
            </p:nvSpPr>
            <p:spPr bwMode="auto">
              <a:xfrm>
                <a:off x="3654" y="1431"/>
                <a:ext cx="0" cy="4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aphicFrame>
          <p:nvGraphicFramePr>
            <p:cNvPr id="17460" name="Object 60"/>
            <p:cNvGraphicFramePr>
              <a:graphicFrameLocks noChangeAspect="1"/>
            </p:cNvGraphicFramePr>
            <p:nvPr/>
          </p:nvGraphicFramePr>
          <p:xfrm>
            <a:off x="3955" y="2837"/>
            <a:ext cx="263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547" name="Clip" r:id="rId11" imgW="1307263" imgH="1084139" progId="MS_ClipArt_Gallery.2">
                    <p:embed/>
                  </p:oleObj>
                </mc:Choice>
                <mc:Fallback>
                  <p:oleObj name="Clip" r:id="rId11" imgW="1307263" imgH="1084139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5" y="2837"/>
                          <a:ext cx="263" cy="2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61" name="Object 61"/>
            <p:cNvGraphicFramePr>
              <a:graphicFrameLocks noChangeAspect="1"/>
            </p:cNvGraphicFramePr>
            <p:nvPr/>
          </p:nvGraphicFramePr>
          <p:xfrm>
            <a:off x="3568" y="2830"/>
            <a:ext cx="262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548" name="Clip" r:id="rId12" imgW="1307263" imgH="1084139" progId="MS_ClipArt_Gallery.2">
                    <p:embed/>
                  </p:oleObj>
                </mc:Choice>
                <mc:Fallback>
                  <p:oleObj name="Clip" r:id="rId12" imgW="1307263" imgH="1084139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8" y="2830"/>
                          <a:ext cx="262" cy="2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62" name="Oval 62"/>
            <p:cNvSpPr>
              <a:spLocks noChangeArrowheads="1"/>
            </p:cNvSpPr>
            <p:nvPr/>
          </p:nvSpPr>
          <p:spPr bwMode="auto">
            <a:xfrm rot="-5400000">
              <a:off x="3831" y="2895"/>
              <a:ext cx="40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17463" name="Oval 63"/>
            <p:cNvSpPr>
              <a:spLocks noChangeArrowheads="1"/>
            </p:cNvSpPr>
            <p:nvPr/>
          </p:nvSpPr>
          <p:spPr bwMode="auto">
            <a:xfrm rot="-5400000">
              <a:off x="3884" y="2894"/>
              <a:ext cx="40" cy="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17464" name="Oval 64"/>
            <p:cNvSpPr>
              <a:spLocks noChangeArrowheads="1"/>
            </p:cNvSpPr>
            <p:nvPr/>
          </p:nvSpPr>
          <p:spPr bwMode="auto">
            <a:xfrm rot="-5400000">
              <a:off x="3933" y="2897"/>
              <a:ext cx="39" cy="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algn="l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zh-CN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17465" name="Line 65"/>
            <p:cNvSpPr>
              <a:spLocks noChangeShapeType="1"/>
            </p:cNvSpPr>
            <p:nvPr/>
          </p:nvSpPr>
          <p:spPr bwMode="auto">
            <a:xfrm rot="-5400000">
              <a:off x="4097" y="2821"/>
              <a:ext cx="3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6" name="Line 66"/>
            <p:cNvSpPr>
              <a:spLocks noChangeShapeType="1"/>
            </p:cNvSpPr>
            <p:nvPr/>
          </p:nvSpPr>
          <p:spPr bwMode="auto">
            <a:xfrm rot="5400000" flipH="1">
              <a:off x="3702" y="2816"/>
              <a:ext cx="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7" name="Line 67"/>
            <p:cNvSpPr>
              <a:spLocks noChangeShapeType="1"/>
            </p:cNvSpPr>
            <p:nvPr/>
          </p:nvSpPr>
          <p:spPr bwMode="auto">
            <a:xfrm rot="16200000" flipV="1">
              <a:off x="3921" y="2602"/>
              <a:ext cx="0" cy="3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8" name="Line 68"/>
            <p:cNvSpPr>
              <a:spLocks noChangeShapeType="1"/>
            </p:cNvSpPr>
            <p:nvPr/>
          </p:nvSpPr>
          <p:spPr bwMode="auto">
            <a:xfrm flipV="1">
              <a:off x="3710" y="2564"/>
              <a:ext cx="59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9" name="Line 69"/>
            <p:cNvSpPr>
              <a:spLocks noChangeShapeType="1"/>
            </p:cNvSpPr>
            <p:nvPr/>
          </p:nvSpPr>
          <p:spPr bwMode="auto">
            <a:xfrm>
              <a:off x="4089" y="2593"/>
              <a:ext cx="191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70" name="Line 70"/>
            <p:cNvSpPr>
              <a:spLocks noChangeShapeType="1"/>
            </p:cNvSpPr>
            <p:nvPr/>
          </p:nvSpPr>
          <p:spPr bwMode="auto">
            <a:xfrm flipH="1">
              <a:off x="4590" y="2591"/>
              <a:ext cx="176" cy="2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7471" name="Object 71"/>
            <p:cNvGraphicFramePr>
              <a:graphicFrameLocks noChangeAspect="1"/>
            </p:cNvGraphicFramePr>
            <p:nvPr/>
          </p:nvGraphicFramePr>
          <p:xfrm>
            <a:off x="4702" y="2309"/>
            <a:ext cx="128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549" name="Clip" r:id="rId13" imgW="982811" imgH="1208363" progId="MS_ClipArt_Gallery.2">
                    <p:embed/>
                  </p:oleObj>
                </mc:Choice>
                <mc:Fallback>
                  <p:oleObj name="Clip" r:id="rId13" imgW="982811" imgH="120836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2" y="2309"/>
                          <a:ext cx="128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72" name="Object 72"/>
            <p:cNvGraphicFramePr>
              <a:graphicFrameLocks noChangeAspect="1"/>
            </p:cNvGraphicFramePr>
            <p:nvPr/>
          </p:nvGraphicFramePr>
          <p:xfrm>
            <a:off x="3860" y="2360"/>
            <a:ext cx="128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550" name="Clip" r:id="rId15" imgW="982811" imgH="1208363" progId="MS_ClipArt_Gallery.2">
                    <p:embed/>
                  </p:oleObj>
                </mc:Choice>
                <mc:Fallback>
                  <p:oleObj name="Clip" r:id="rId15" imgW="982811" imgH="120836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0" y="2360"/>
                          <a:ext cx="128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73" name="Freeform 73"/>
            <p:cNvSpPr>
              <a:spLocks/>
            </p:cNvSpPr>
            <p:nvPr/>
          </p:nvSpPr>
          <p:spPr bwMode="auto">
            <a:xfrm>
              <a:off x="3911" y="2218"/>
              <a:ext cx="853" cy="192"/>
            </a:xfrm>
            <a:custGeom>
              <a:avLst/>
              <a:gdLst>
                <a:gd name="T0" fmla="*/ 0 w 972"/>
                <a:gd name="T1" fmla="*/ 82 h 228"/>
                <a:gd name="T2" fmla="*/ 197 w 972"/>
                <a:gd name="T3" fmla="*/ 3 h 228"/>
                <a:gd name="T4" fmla="*/ 444 w 972"/>
                <a:gd name="T5" fmla="*/ 61 h 228"/>
                <a:gd name="T6" fmla="*/ 0 60000 65536"/>
                <a:gd name="T7" fmla="*/ 0 60000 65536"/>
                <a:gd name="T8" fmla="*/ 0 60000 65536"/>
                <a:gd name="T9" fmla="*/ 0 w 972"/>
                <a:gd name="T10" fmla="*/ 0 h 228"/>
                <a:gd name="T11" fmla="*/ 972 w 972"/>
                <a:gd name="T12" fmla="*/ 228 h 2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2" h="228">
                  <a:moveTo>
                    <a:pt x="0" y="228"/>
                  </a:moveTo>
                  <a:cubicBezTo>
                    <a:pt x="135" y="123"/>
                    <a:pt x="270" y="18"/>
                    <a:pt x="432" y="9"/>
                  </a:cubicBezTo>
                  <a:cubicBezTo>
                    <a:pt x="594" y="0"/>
                    <a:pt x="783" y="85"/>
                    <a:pt x="972" y="17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7474" name="Group 74"/>
            <p:cNvGrpSpPr>
              <a:grpSpLocks/>
            </p:cNvGrpSpPr>
            <p:nvPr/>
          </p:nvGrpSpPr>
          <p:grpSpPr bwMode="auto">
            <a:xfrm>
              <a:off x="4079" y="3114"/>
              <a:ext cx="256" cy="269"/>
              <a:chOff x="2870" y="1518"/>
              <a:chExt cx="292" cy="320"/>
            </a:xfrm>
          </p:grpSpPr>
          <p:graphicFrame>
            <p:nvGraphicFramePr>
              <p:cNvPr id="17625" name="Object 75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7551" name="Clip" r:id="rId16" imgW="826829" imgH="840406" progId="MS_ClipArt_Gallery.2">
                      <p:embed/>
                    </p:oleObj>
                  </mc:Choice>
                  <mc:Fallback>
                    <p:oleObj name="Clip" r:id="rId16" imgW="826829" imgH="840406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7626" name="Object 76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7552" name="Clip" r:id="rId18" imgW="1268295" imgH="1199426" progId="MS_ClipArt_Gallery.2">
                      <p:embed/>
                    </p:oleObj>
                  </mc:Choice>
                  <mc:Fallback>
                    <p:oleObj name="Clip" r:id="rId18" imgW="1268295" imgH="1199426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7475" name="Group 77"/>
            <p:cNvGrpSpPr>
              <a:grpSpLocks/>
            </p:cNvGrpSpPr>
            <p:nvPr/>
          </p:nvGrpSpPr>
          <p:grpSpPr bwMode="auto">
            <a:xfrm>
              <a:off x="4569" y="3134"/>
              <a:ext cx="256" cy="269"/>
              <a:chOff x="2870" y="1518"/>
              <a:chExt cx="292" cy="320"/>
            </a:xfrm>
          </p:grpSpPr>
          <p:graphicFrame>
            <p:nvGraphicFramePr>
              <p:cNvPr id="17623" name="Object 78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7553" name="Clip" r:id="rId20" imgW="826829" imgH="840406" progId="MS_ClipArt_Gallery.2">
                      <p:embed/>
                    </p:oleObj>
                  </mc:Choice>
                  <mc:Fallback>
                    <p:oleObj name="Clip" r:id="rId20" imgW="826829" imgH="840406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7624" name="Object 79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7554" name="Clip" r:id="rId21" imgW="1268295" imgH="1199426" progId="MS_ClipArt_Gallery.2">
                      <p:embed/>
                    </p:oleObj>
                  </mc:Choice>
                  <mc:Fallback>
                    <p:oleObj name="Clip" r:id="rId21" imgW="1268295" imgH="1199426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7476" name="Group 80"/>
            <p:cNvGrpSpPr>
              <a:grpSpLocks/>
            </p:cNvGrpSpPr>
            <p:nvPr/>
          </p:nvGrpSpPr>
          <p:grpSpPr bwMode="auto">
            <a:xfrm>
              <a:off x="4308" y="2955"/>
              <a:ext cx="239" cy="237"/>
              <a:chOff x="4733" y="2082"/>
              <a:chExt cx="272" cy="282"/>
            </a:xfrm>
          </p:grpSpPr>
          <p:graphicFrame>
            <p:nvGraphicFramePr>
              <p:cNvPr id="17621" name="Object 81"/>
              <p:cNvGraphicFramePr>
                <a:graphicFrameLocks noChangeAspect="1"/>
              </p:cNvGraphicFramePr>
              <p:nvPr/>
            </p:nvGraphicFramePr>
            <p:xfrm>
              <a:off x="4733" y="2082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7555" name="Clip" r:id="rId22" imgW="826829" imgH="840406" progId="MS_ClipArt_Gallery.2">
                      <p:embed/>
                    </p:oleObj>
                  </mc:Choice>
                  <mc:Fallback>
                    <p:oleObj name="Clip" r:id="rId22" imgW="826829" imgH="840406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33" y="2082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622" name="Rectangle 82"/>
              <p:cNvSpPr>
                <a:spLocks noChangeArrowheads="1"/>
              </p:cNvSpPr>
              <p:nvPr/>
            </p:nvSpPr>
            <p:spPr bwMode="auto">
              <a:xfrm>
                <a:off x="4812" y="2181"/>
                <a:ext cx="192" cy="183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17477" name="Line 83"/>
            <p:cNvSpPr>
              <a:spLocks noChangeShapeType="1"/>
            </p:cNvSpPr>
            <p:nvPr/>
          </p:nvSpPr>
          <p:spPr bwMode="auto">
            <a:xfrm>
              <a:off x="4501" y="289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7478" name="Group 84"/>
            <p:cNvGrpSpPr>
              <a:grpSpLocks/>
            </p:cNvGrpSpPr>
            <p:nvPr/>
          </p:nvGrpSpPr>
          <p:grpSpPr bwMode="auto">
            <a:xfrm>
              <a:off x="4955" y="2531"/>
              <a:ext cx="131" cy="258"/>
              <a:chOff x="4180" y="783"/>
              <a:chExt cx="150" cy="307"/>
            </a:xfrm>
          </p:grpSpPr>
          <p:sp>
            <p:nvSpPr>
              <p:cNvPr id="17613" name="AutoShape 85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14" name="Rectangle 86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15" name="Rectangle 87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16" name="AutoShape 88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17" name="Line 89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618" name="Line 90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619" name="Rectangle 91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20" name="Rectangle 92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grpSp>
          <p:nvGrpSpPr>
            <p:cNvPr id="17479" name="Group 93"/>
            <p:cNvGrpSpPr>
              <a:grpSpLocks/>
            </p:cNvGrpSpPr>
            <p:nvPr/>
          </p:nvGrpSpPr>
          <p:grpSpPr bwMode="auto">
            <a:xfrm>
              <a:off x="4947" y="2811"/>
              <a:ext cx="131" cy="258"/>
              <a:chOff x="4180" y="783"/>
              <a:chExt cx="150" cy="307"/>
            </a:xfrm>
          </p:grpSpPr>
          <p:sp>
            <p:nvSpPr>
              <p:cNvPr id="17605" name="AutoShape 94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06" name="Rectangle 95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07" name="Rectangle 96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08" name="AutoShape 97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09" name="Line 98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610" name="Line 99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611" name="Rectangle 100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612" name="Rectangle 101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  <p:sp>
          <p:nvSpPr>
            <p:cNvPr id="17480" name="Line 102"/>
            <p:cNvSpPr>
              <a:spLocks noChangeShapeType="1"/>
            </p:cNvSpPr>
            <p:nvPr/>
          </p:nvSpPr>
          <p:spPr bwMode="auto">
            <a:xfrm rot="5400000" flipH="1">
              <a:off x="4711" y="2767"/>
              <a:ext cx="3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81" name="Line 103"/>
            <p:cNvSpPr>
              <a:spLocks noChangeShapeType="1"/>
            </p:cNvSpPr>
            <p:nvPr/>
          </p:nvSpPr>
          <p:spPr bwMode="auto">
            <a:xfrm rot="-5400000">
              <a:off x="4935" y="2925"/>
              <a:ext cx="0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82" name="Line 104"/>
            <p:cNvSpPr>
              <a:spLocks noChangeShapeType="1"/>
            </p:cNvSpPr>
            <p:nvPr/>
          </p:nvSpPr>
          <p:spPr bwMode="auto">
            <a:xfrm rot="-5400000">
              <a:off x="4928" y="2630"/>
              <a:ext cx="0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83" name="Line 105"/>
            <p:cNvSpPr>
              <a:spLocks noChangeShapeType="1"/>
            </p:cNvSpPr>
            <p:nvPr/>
          </p:nvSpPr>
          <p:spPr bwMode="auto">
            <a:xfrm flipV="1">
              <a:off x="4096" y="1459"/>
              <a:ext cx="289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84" name="Line 106"/>
            <p:cNvSpPr>
              <a:spLocks noChangeShapeType="1"/>
            </p:cNvSpPr>
            <p:nvPr/>
          </p:nvSpPr>
          <p:spPr bwMode="auto">
            <a:xfrm>
              <a:off x="4685" y="1449"/>
              <a:ext cx="306" cy="1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85" name="Line 107"/>
            <p:cNvSpPr>
              <a:spLocks noChangeShapeType="1"/>
            </p:cNvSpPr>
            <p:nvPr/>
          </p:nvSpPr>
          <p:spPr bwMode="auto">
            <a:xfrm flipH="1">
              <a:off x="5012" y="1661"/>
              <a:ext cx="152" cy="4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86" name="Line 108"/>
            <p:cNvSpPr>
              <a:spLocks noChangeShapeType="1"/>
            </p:cNvSpPr>
            <p:nvPr/>
          </p:nvSpPr>
          <p:spPr bwMode="auto">
            <a:xfrm>
              <a:off x="4527" y="1520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87" name="Line 109"/>
            <p:cNvSpPr>
              <a:spLocks noChangeShapeType="1"/>
            </p:cNvSpPr>
            <p:nvPr/>
          </p:nvSpPr>
          <p:spPr bwMode="auto">
            <a:xfrm>
              <a:off x="4543" y="1928"/>
              <a:ext cx="337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88" name="Line 110"/>
            <p:cNvSpPr>
              <a:spLocks noChangeShapeType="1"/>
            </p:cNvSpPr>
            <p:nvPr/>
          </p:nvSpPr>
          <p:spPr bwMode="auto">
            <a:xfrm flipH="1">
              <a:off x="4833" y="2221"/>
              <a:ext cx="168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89" name="Line 111"/>
            <p:cNvSpPr>
              <a:spLocks noChangeShapeType="1"/>
            </p:cNvSpPr>
            <p:nvPr/>
          </p:nvSpPr>
          <p:spPr bwMode="auto">
            <a:xfrm flipH="1">
              <a:off x="4690" y="1641"/>
              <a:ext cx="353" cy="2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90" name="Line 112"/>
            <p:cNvSpPr>
              <a:spLocks noChangeShapeType="1"/>
            </p:cNvSpPr>
            <p:nvPr/>
          </p:nvSpPr>
          <p:spPr bwMode="auto">
            <a:xfrm flipH="1">
              <a:off x="4696" y="1288"/>
              <a:ext cx="221" cy="1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91" name="Line 113"/>
            <p:cNvSpPr>
              <a:spLocks noChangeShapeType="1"/>
            </p:cNvSpPr>
            <p:nvPr/>
          </p:nvSpPr>
          <p:spPr bwMode="auto">
            <a:xfrm flipH="1">
              <a:off x="5148" y="1399"/>
              <a:ext cx="127" cy="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7492" name="Group 144"/>
            <p:cNvGrpSpPr>
              <a:grpSpLocks/>
            </p:cNvGrpSpPr>
            <p:nvPr/>
          </p:nvGrpSpPr>
          <p:grpSpPr bwMode="auto">
            <a:xfrm>
              <a:off x="3769" y="1520"/>
              <a:ext cx="316" cy="147"/>
              <a:chOff x="3600" y="219"/>
              <a:chExt cx="360" cy="175"/>
            </a:xfrm>
          </p:grpSpPr>
          <p:sp>
            <p:nvSpPr>
              <p:cNvPr id="17592" name="Oval 14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93" name="Line 14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94" name="Line 14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95" name="Rectangle 14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96" name="Oval 14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7597" name="Group 15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7602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603" name="Line 15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604" name="Line 15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7598" name="Group 15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7599" name="Line 15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600" name="Line 15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601" name="Line 15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7493" name="Group 158"/>
            <p:cNvGrpSpPr>
              <a:grpSpLocks/>
            </p:cNvGrpSpPr>
            <p:nvPr/>
          </p:nvGrpSpPr>
          <p:grpSpPr bwMode="auto">
            <a:xfrm>
              <a:off x="4369" y="1376"/>
              <a:ext cx="316" cy="147"/>
              <a:chOff x="3600" y="219"/>
              <a:chExt cx="360" cy="175"/>
            </a:xfrm>
          </p:grpSpPr>
          <p:sp>
            <p:nvSpPr>
              <p:cNvPr id="17579" name="Oval 15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80" name="Line 16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81" name="Line 16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82" name="Rectangle 16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83" name="Oval 16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7584" name="Group 16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7589" name="Line 1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90" name="Line 1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91" name="Line 1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7585" name="Group 16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7586" name="Line 1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87" name="Line 1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88" name="Line 1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7494" name="Group 172"/>
            <p:cNvGrpSpPr>
              <a:grpSpLocks/>
            </p:cNvGrpSpPr>
            <p:nvPr/>
          </p:nvGrpSpPr>
          <p:grpSpPr bwMode="auto">
            <a:xfrm>
              <a:off x="4380" y="1790"/>
              <a:ext cx="316" cy="147"/>
              <a:chOff x="3600" y="219"/>
              <a:chExt cx="360" cy="175"/>
            </a:xfrm>
          </p:grpSpPr>
          <p:sp>
            <p:nvSpPr>
              <p:cNvPr id="17566" name="Oval 17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67" name="Line 17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68" name="Line 17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69" name="Rectangle 17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70" name="Oval 17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7571" name="Group 17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7576" name="Line 17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77" name="Line 18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78" name="Line 18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7572" name="Group 18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7573" name="Line 18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74" name="Line 18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75" name="Line 18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7495" name="Group 186"/>
            <p:cNvGrpSpPr>
              <a:grpSpLocks/>
            </p:cNvGrpSpPr>
            <p:nvPr/>
          </p:nvGrpSpPr>
          <p:grpSpPr bwMode="auto">
            <a:xfrm>
              <a:off x="4991" y="1507"/>
              <a:ext cx="315" cy="147"/>
              <a:chOff x="3600" y="219"/>
              <a:chExt cx="360" cy="175"/>
            </a:xfrm>
          </p:grpSpPr>
          <p:sp>
            <p:nvSpPr>
              <p:cNvPr id="17553" name="Oval 18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54" name="Line 18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55" name="Line 18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56" name="Rectangle 19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57" name="Oval 19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7558" name="Group 19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7563" name="Line 1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64" name="Line 1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65" name="Line 1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7559" name="Group 19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7560" name="Line 19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61" name="Line 19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62" name="Line 19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7496" name="Group 200"/>
            <p:cNvGrpSpPr>
              <a:grpSpLocks/>
            </p:cNvGrpSpPr>
            <p:nvPr/>
          </p:nvGrpSpPr>
          <p:grpSpPr bwMode="auto">
            <a:xfrm>
              <a:off x="4869" y="2072"/>
              <a:ext cx="316" cy="147"/>
              <a:chOff x="3600" y="219"/>
              <a:chExt cx="360" cy="175"/>
            </a:xfrm>
          </p:grpSpPr>
          <p:sp>
            <p:nvSpPr>
              <p:cNvPr id="17540" name="Oval 20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41" name="Line 20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42" name="Line 20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43" name="Rectangle 20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44" name="Oval 20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7545" name="Group 20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7550" name="Line 20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51" name="Line 20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52" name="Line 20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7546" name="Group 21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7547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48" name="Line 2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49" name="Line 2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7497" name="Group 214"/>
            <p:cNvGrpSpPr>
              <a:grpSpLocks/>
            </p:cNvGrpSpPr>
            <p:nvPr/>
          </p:nvGrpSpPr>
          <p:grpSpPr bwMode="auto">
            <a:xfrm>
              <a:off x="4659" y="2440"/>
              <a:ext cx="316" cy="148"/>
              <a:chOff x="3600" y="219"/>
              <a:chExt cx="360" cy="175"/>
            </a:xfrm>
          </p:grpSpPr>
          <p:sp>
            <p:nvSpPr>
              <p:cNvPr id="17527" name="Oval 21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28" name="Line 21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29" name="Line 21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30" name="Rectangle 21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31" name="Oval 21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7532" name="Group 22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7537" name="Line 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38" name="Line 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39" name="Line 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7533" name="Group 22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7534" name="Line 22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35" name="Line 22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36" name="Line 22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7498" name="Group 228"/>
            <p:cNvGrpSpPr>
              <a:grpSpLocks/>
            </p:cNvGrpSpPr>
            <p:nvPr/>
          </p:nvGrpSpPr>
          <p:grpSpPr bwMode="auto">
            <a:xfrm>
              <a:off x="4275" y="2748"/>
              <a:ext cx="315" cy="147"/>
              <a:chOff x="3600" y="219"/>
              <a:chExt cx="360" cy="175"/>
            </a:xfrm>
          </p:grpSpPr>
          <p:sp>
            <p:nvSpPr>
              <p:cNvPr id="17514" name="Oval 22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15" name="Line 23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16" name="Line 23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17" name="Rectangle 23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18" name="Oval 23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7519" name="Group 23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7524" name="Line 23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25" name="Line 23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26" name="Line 23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7520" name="Group 23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7521" name="Line 23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22" name="Line 24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23" name="Line 24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7499" name="Group 242"/>
            <p:cNvGrpSpPr>
              <a:grpSpLocks/>
            </p:cNvGrpSpPr>
            <p:nvPr/>
          </p:nvGrpSpPr>
          <p:grpSpPr bwMode="auto">
            <a:xfrm>
              <a:off x="3769" y="2511"/>
              <a:ext cx="316" cy="147"/>
              <a:chOff x="3600" y="219"/>
              <a:chExt cx="360" cy="175"/>
            </a:xfrm>
          </p:grpSpPr>
          <p:sp>
            <p:nvSpPr>
              <p:cNvPr id="17501" name="Oval 24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02" name="Line 24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03" name="Line 24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504" name="Rectangle 24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GB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505" name="Oval 24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grpSp>
            <p:nvGrpSpPr>
              <p:cNvPr id="17506" name="Group 24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7511" name="Line 24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12" name="Line 25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13" name="Line 25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7507" name="Group 25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7508" name="Line 2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09" name="Line 2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510" name="Line 2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17500" name="Line 261"/>
            <p:cNvSpPr>
              <a:spLocks noChangeShapeType="1"/>
            </p:cNvSpPr>
            <p:nvPr/>
          </p:nvSpPr>
          <p:spPr bwMode="auto">
            <a:xfrm flipV="1">
              <a:off x="3930" y="2645"/>
              <a:ext cx="1" cy="1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30" name="Group 302"/>
          <p:cNvGrpSpPr>
            <a:grpSpLocks/>
          </p:cNvGrpSpPr>
          <p:nvPr/>
        </p:nvGrpSpPr>
        <p:grpSpPr bwMode="auto">
          <a:xfrm>
            <a:off x="4740275" y="1500188"/>
            <a:ext cx="3738563" cy="3725862"/>
            <a:chOff x="2986" y="945"/>
            <a:chExt cx="2355" cy="2347"/>
          </a:xfrm>
        </p:grpSpPr>
        <p:grpSp>
          <p:nvGrpSpPr>
            <p:cNvPr id="17428" name="Group 272"/>
            <p:cNvGrpSpPr>
              <a:grpSpLocks/>
            </p:cNvGrpSpPr>
            <p:nvPr/>
          </p:nvGrpSpPr>
          <p:grpSpPr bwMode="auto">
            <a:xfrm>
              <a:off x="2986" y="945"/>
              <a:ext cx="513" cy="541"/>
              <a:chOff x="2938" y="2925"/>
              <a:chExt cx="513" cy="541"/>
            </a:xfrm>
          </p:grpSpPr>
          <p:sp>
            <p:nvSpPr>
              <p:cNvPr id="17437" name="Rectangle 266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438" name="Rectangle 264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439" name="Rectangle 265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440" name="Text Box 263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solidFill>
                      <a:schemeClr val="bg1"/>
                    </a:solidFill>
                    <a:ea typeface="宋体" charset="-122"/>
                  </a:rPr>
                  <a:t>application</a:t>
                </a:r>
                <a:endParaRPr lang="en-US" altLang="zh-CN" sz="1000">
                  <a:ea typeface="宋体" charset="-122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transport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network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data link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physical</a:t>
                </a:r>
                <a:endParaRPr lang="en-US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441" name="Line 269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42" name="Line 270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43" name="Line 271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7429" name="Group 273"/>
            <p:cNvGrpSpPr>
              <a:grpSpLocks/>
            </p:cNvGrpSpPr>
            <p:nvPr/>
          </p:nvGrpSpPr>
          <p:grpSpPr bwMode="auto">
            <a:xfrm>
              <a:off x="4828" y="2751"/>
              <a:ext cx="513" cy="541"/>
              <a:chOff x="2938" y="2925"/>
              <a:chExt cx="513" cy="541"/>
            </a:xfrm>
          </p:grpSpPr>
          <p:sp>
            <p:nvSpPr>
              <p:cNvPr id="17430" name="Rectangle 274"/>
              <p:cNvSpPr>
                <a:spLocks noChangeArrowheads="1"/>
              </p:cNvSpPr>
              <p:nvPr/>
            </p:nvSpPr>
            <p:spPr bwMode="auto">
              <a:xfrm>
                <a:off x="3000" y="2925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431" name="Rectangle 275"/>
              <p:cNvSpPr>
                <a:spLocks noChangeArrowheads="1"/>
              </p:cNvSpPr>
              <p:nvPr/>
            </p:nvSpPr>
            <p:spPr bwMode="auto">
              <a:xfrm>
                <a:off x="2979" y="2940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432" name="Rectangle 276"/>
              <p:cNvSpPr>
                <a:spLocks noChangeArrowheads="1"/>
              </p:cNvSpPr>
              <p:nvPr/>
            </p:nvSpPr>
            <p:spPr bwMode="auto">
              <a:xfrm>
                <a:off x="2982" y="2943"/>
                <a:ext cx="426" cy="12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433" name="Text Box 277"/>
              <p:cNvSpPr txBox="1">
                <a:spLocks noChangeArrowheads="1"/>
              </p:cNvSpPr>
              <p:nvPr/>
            </p:nvSpPr>
            <p:spPr bwMode="auto">
              <a:xfrm>
                <a:off x="2938" y="292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solidFill>
                      <a:schemeClr val="bg1"/>
                    </a:solidFill>
                    <a:ea typeface="宋体" charset="-122"/>
                  </a:rPr>
                  <a:t>application</a:t>
                </a:r>
                <a:endParaRPr lang="en-US" altLang="zh-CN" sz="1000">
                  <a:ea typeface="宋体" charset="-122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transport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network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data link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1000">
                    <a:ea typeface="宋体" charset="-122"/>
                  </a:rPr>
                  <a:t>physical</a:t>
                </a:r>
                <a:endParaRPr lang="en-US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434" name="Line 278"/>
              <p:cNvSpPr>
                <a:spLocks noChangeShapeType="1"/>
              </p:cNvSpPr>
              <p:nvPr/>
            </p:nvSpPr>
            <p:spPr bwMode="auto">
              <a:xfrm>
                <a:off x="2979" y="3156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35" name="Line 279"/>
              <p:cNvSpPr>
                <a:spLocks noChangeShapeType="1"/>
              </p:cNvSpPr>
              <p:nvPr/>
            </p:nvSpPr>
            <p:spPr bwMode="auto">
              <a:xfrm>
                <a:off x="2985" y="3243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36" name="Line 280"/>
              <p:cNvSpPr>
                <a:spLocks noChangeShapeType="1"/>
              </p:cNvSpPr>
              <p:nvPr/>
            </p:nvSpPr>
            <p:spPr bwMode="auto">
              <a:xfrm>
                <a:off x="2985" y="333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17417" name="Rectangle 292"/>
          <p:cNvSpPr>
            <a:spLocks noChangeArrowheads="1"/>
          </p:cNvSpPr>
          <p:nvPr/>
        </p:nvSpPr>
        <p:spPr bwMode="auto">
          <a:xfrm>
            <a:off x="571500" y="2095500"/>
            <a:ext cx="429577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zh-CN" sz="2000" dirty="0">
                <a:solidFill>
                  <a:srgbClr val="FF0000"/>
                </a:solidFill>
                <a:latin typeface="+mn-lt"/>
                <a:ea typeface="宋体" charset="-122"/>
              </a:rPr>
              <a:t>Client:</a:t>
            </a:r>
          </a:p>
          <a:p>
            <a:r>
              <a:rPr lang="en-US" altLang="zh-CN" sz="2000" dirty="0">
                <a:latin typeface="+mn-lt"/>
                <a:ea typeface="宋体" charset="-122"/>
              </a:rPr>
              <a:t>initiates contact with server (“speaks first”)</a:t>
            </a:r>
          </a:p>
          <a:p>
            <a:r>
              <a:rPr lang="en-US" altLang="zh-CN" sz="2000" dirty="0">
                <a:latin typeface="+mn-lt"/>
                <a:ea typeface="宋体" charset="-122"/>
              </a:rPr>
              <a:t>typically requests service from server, </a:t>
            </a:r>
          </a:p>
          <a:p>
            <a:r>
              <a:rPr lang="en-US" altLang="zh-CN" sz="2000" dirty="0">
                <a:latin typeface="+mn-lt"/>
                <a:ea typeface="宋体" charset="-122"/>
              </a:rPr>
              <a:t>for Web, client is implemented in browser; for e-mail, in mail reader</a:t>
            </a:r>
          </a:p>
          <a:p>
            <a:pPr>
              <a:buFont typeface="ZapfDingbats" pitchFamily="82" charset="2"/>
              <a:buNone/>
            </a:pPr>
            <a:r>
              <a:rPr lang="en-US" altLang="zh-CN" sz="2000" dirty="0">
                <a:solidFill>
                  <a:srgbClr val="FF0000"/>
                </a:solidFill>
                <a:latin typeface="+mn-lt"/>
                <a:ea typeface="宋体" charset="-122"/>
              </a:rPr>
              <a:t>Server:</a:t>
            </a:r>
          </a:p>
          <a:p>
            <a:r>
              <a:rPr lang="en-US" altLang="zh-CN" sz="2000" dirty="0">
                <a:latin typeface="+mn-lt"/>
                <a:ea typeface="宋体" charset="-122"/>
              </a:rPr>
              <a:t>provides requested service to client</a:t>
            </a:r>
          </a:p>
          <a:p>
            <a:r>
              <a:rPr lang="en-US" altLang="zh-CN" sz="2000" dirty="0">
                <a:latin typeface="+mn-lt"/>
                <a:ea typeface="宋体" charset="-122"/>
              </a:rPr>
              <a:t>e.g., Web server sends requested Web page, mail server delivers e-mail</a:t>
            </a:r>
            <a:endParaRPr lang="en-US" altLang="zh-CN" sz="2400" dirty="0">
              <a:latin typeface="+mn-lt"/>
              <a:ea typeface="宋体" charset="-122"/>
            </a:endParaRPr>
          </a:p>
        </p:txBody>
      </p:sp>
      <p:grpSp>
        <p:nvGrpSpPr>
          <p:cNvPr id="233" name="Group 303"/>
          <p:cNvGrpSpPr>
            <a:grpSpLocks/>
          </p:cNvGrpSpPr>
          <p:nvPr/>
        </p:nvGrpSpPr>
        <p:grpSpPr bwMode="auto">
          <a:xfrm>
            <a:off x="5476875" y="1724025"/>
            <a:ext cx="2238375" cy="2743200"/>
            <a:chOff x="3450" y="1086"/>
            <a:chExt cx="1410" cy="1728"/>
          </a:xfrm>
        </p:grpSpPr>
        <p:sp>
          <p:nvSpPr>
            <p:cNvPr id="17424" name="Line 289"/>
            <p:cNvSpPr>
              <a:spLocks noChangeShapeType="1"/>
            </p:cNvSpPr>
            <p:nvPr/>
          </p:nvSpPr>
          <p:spPr bwMode="auto">
            <a:xfrm>
              <a:off x="3462" y="1086"/>
              <a:ext cx="1398" cy="17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7425" name="Group 296"/>
            <p:cNvGrpSpPr>
              <a:grpSpLocks/>
            </p:cNvGrpSpPr>
            <p:nvPr/>
          </p:nvGrpSpPr>
          <p:grpSpPr bwMode="auto">
            <a:xfrm>
              <a:off x="3450" y="1481"/>
              <a:ext cx="688" cy="250"/>
              <a:chOff x="4032" y="2303"/>
              <a:chExt cx="688" cy="250"/>
            </a:xfrm>
          </p:grpSpPr>
          <p:sp>
            <p:nvSpPr>
              <p:cNvPr id="17426" name="Rectangle 295"/>
              <p:cNvSpPr>
                <a:spLocks noChangeArrowheads="1"/>
              </p:cNvSpPr>
              <p:nvPr/>
            </p:nvSpPr>
            <p:spPr bwMode="auto">
              <a:xfrm>
                <a:off x="4086" y="2358"/>
                <a:ext cx="594" cy="1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427" name="Text Box 294"/>
              <p:cNvSpPr txBox="1">
                <a:spLocks noChangeArrowheads="1"/>
              </p:cNvSpPr>
              <p:nvPr/>
            </p:nvSpPr>
            <p:spPr bwMode="auto">
              <a:xfrm>
                <a:off x="4032" y="2303"/>
                <a:ext cx="68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000">
                    <a:solidFill>
                      <a:srgbClr val="FF0000"/>
                    </a:solidFill>
                    <a:ea typeface="宋体" charset="-122"/>
                  </a:rPr>
                  <a:t>request</a:t>
                </a:r>
                <a:endParaRPr lang="en-US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</p:grpSp>
      <p:grpSp>
        <p:nvGrpSpPr>
          <p:cNvPr id="235" name="Group 305"/>
          <p:cNvGrpSpPr>
            <a:grpSpLocks/>
          </p:cNvGrpSpPr>
          <p:nvPr/>
        </p:nvGrpSpPr>
        <p:grpSpPr bwMode="auto">
          <a:xfrm>
            <a:off x="5572125" y="1609725"/>
            <a:ext cx="2914650" cy="2743200"/>
            <a:chOff x="3510" y="1014"/>
            <a:chExt cx="1836" cy="1728"/>
          </a:xfrm>
        </p:grpSpPr>
        <p:sp>
          <p:nvSpPr>
            <p:cNvPr id="17420" name="Line 297"/>
            <p:cNvSpPr>
              <a:spLocks noChangeShapeType="1"/>
            </p:cNvSpPr>
            <p:nvPr/>
          </p:nvSpPr>
          <p:spPr bwMode="auto">
            <a:xfrm>
              <a:off x="3510" y="1014"/>
              <a:ext cx="1440" cy="17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7421" name="Group 298"/>
            <p:cNvGrpSpPr>
              <a:grpSpLocks/>
            </p:cNvGrpSpPr>
            <p:nvPr/>
          </p:nvGrpSpPr>
          <p:grpSpPr bwMode="auto">
            <a:xfrm>
              <a:off x="4752" y="2387"/>
              <a:ext cx="594" cy="250"/>
              <a:chOff x="4086" y="2303"/>
              <a:chExt cx="594" cy="250"/>
            </a:xfrm>
          </p:grpSpPr>
          <p:sp>
            <p:nvSpPr>
              <p:cNvPr id="17422" name="Rectangle 299"/>
              <p:cNvSpPr>
                <a:spLocks noChangeArrowheads="1"/>
              </p:cNvSpPr>
              <p:nvPr/>
            </p:nvSpPr>
            <p:spPr bwMode="auto">
              <a:xfrm>
                <a:off x="4086" y="2358"/>
                <a:ext cx="594" cy="1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zh-CN" sz="2400">
                  <a:latin typeface="Times New Roman" pitchFamily="18" charset="0"/>
                  <a:ea typeface="宋体" charset="-122"/>
                </a:endParaRPr>
              </a:p>
            </p:txBody>
          </p:sp>
          <p:sp>
            <p:nvSpPr>
              <p:cNvPr id="17423" name="Text Box 300"/>
              <p:cNvSpPr txBox="1">
                <a:spLocks noChangeArrowheads="1"/>
              </p:cNvSpPr>
              <p:nvPr/>
            </p:nvSpPr>
            <p:spPr bwMode="auto">
              <a:xfrm>
                <a:off x="4129" y="2303"/>
                <a:ext cx="4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algn="l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algn="l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algn="l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CN" sz="2000">
                    <a:solidFill>
                      <a:srgbClr val="FF0000"/>
                    </a:solidFill>
                    <a:ea typeface="宋体" charset="-122"/>
                  </a:rPr>
                  <a:t>reply</a:t>
                </a:r>
                <a:endParaRPr lang="en-US" altLang="zh-CN" sz="2400">
                  <a:latin typeface="Times New Roman" pitchFamily="18" charset="0"/>
                  <a:ea typeface="宋体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3778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400059E-6DE6-4DA8-9F08-0484DF159F7D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08112"/>
          </a:xfrm>
        </p:spPr>
        <p:txBody>
          <a:bodyPr/>
          <a:lstStyle/>
          <a:p>
            <a:r>
              <a:rPr lang="en-US" altLang="zh-CN" sz="3200" dirty="0" smtClean="0">
                <a:ea typeface="宋体" charset="-122"/>
              </a:rPr>
              <a:t>Auxiliary terms ++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43000"/>
            <a:ext cx="4064000" cy="51054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socket</a:t>
            </a:r>
            <a:r>
              <a:rPr lang="en-US" altLang="zh-CN" sz="2400" dirty="0" smtClean="0">
                <a:ea typeface="宋体" charset="-122"/>
              </a:rPr>
              <a:t>: Internet application programming interface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2 processes communicate by sending data into socket, reading data out of socket (</a:t>
            </a:r>
            <a:r>
              <a:rPr lang="en-US" altLang="zh-CN" sz="2000" dirty="0" smtClean="0">
                <a:solidFill>
                  <a:schemeClr val="accent2"/>
                </a:solidFill>
                <a:ea typeface="宋体" charset="-122"/>
              </a:rPr>
              <a:t>like sending out, receiving in via doors</a:t>
            </a:r>
            <a:r>
              <a:rPr lang="en-US" altLang="zh-CN" sz="2000" dirty="0" smtClean="0">
                <a:ea typeface="宋体" charset="-122"/>
              </a:rPr>
              <a:t>)</a:t>
            </a:r>
          </a:p>
          <a:p>
            <a:pPr lvl="1"/>
            <a:endParaRPr lang="en-US" altLang="zh-CN" sz="2000" dirty="0" smtClean="0">
              <a:ea typeface="宋体" charset="-122"/>
            </a:endParaRPr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990600"/>
            <a:ext cx="3810000" cy="3886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zh-CN" sz="2400" u="sng" dirty="0" smtClean="0">
                <a:solidFill>
                  <a:srgbClr val="FF0000"/>
                </a:solidFill>
                <a:ea typeface="宋体" charset="-122"/>
              </a:rPr>
              <a:t>Q:</a:t>
            </a:r>
            <a:r>
              <a:rPr lang="en-US" altLang="zh-CN" sz="2400" dirty="0" smtClean="0">
                <a:ea typeface="宋体" charset="-122"/>
              </a:rPr>
              <a:t> how does a process “identify” the other process with which it wants to communicate?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IP address</a:t>
            </a:r>
            <a:r>
              <a:rPr lang="en-US" altLang="zh-CN" sz="2000" dirty="0" smtClean="0">
                <a:ea typeface="宋体" charset="-122"/>
              </a:rPr>
              <a:t> of host running other process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“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port number</a:t>
            </a:r>
            <a:r>
              <a:rPr lang="en-US" altLang="zh-CN" sz="2000" dirty="0" smtClean="0">
                <a:ea typeface="宋体" charset="-122"/>
              </a:rPr>
              <a:t>” - allows receiving host to determine to which local process the message should be delivered </a:t>
            </a: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6246813" y="5197475"/>
            <a:ext cx="289718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… more</a:t>
            </a:r>
            <a:r>
              <a:rPr lang="en-US" altLang="zh-CN" sz="2000" dirty="0" smtClean="0">
                <a:solidFill>
                  <a:schemeClr val="accent2"/>
                </a:solidFill>
                <a:ea typeface="宋体" charset="-122"/>
              </a:rPr>
              <a:t>: later,  </a:t>
            </a:r>
            <a:r>
              <a:rPr lang="en-US" altLang="zh-CN" sz="2000" dirty="0" err="1" smtClean="0">
                <a:solidFill>
                  <a:schemeClr val="accent2"/>
                </a:solidFill>
                <a:ea typeface="宋体" charset="-122"/>
              </a:rPr>
              <a:t>withTCP</a:t>
            </a:r>
            <a:r>
              <a:rPr lang="en-US" altLang="zh-CN" sz="2000" dirty="0" smtClean="0">
                <a:solidFill>
                  <a:schemeClr val="accent2"/>
                </a:solidFill>
                <a:ea typeface="宋体" charset="-122"/>
              </a:rPr>
              <a:t>/UDP + </a:t>
            </a:r>
            <a:r>
              <a:rPr lang="en-US" altLang="zh-CN" sz="2000" dirty="0" err="1" smtClean="0">
                <a:solidFill>
                  <a:schemeClr val="accent2"/>
                </a:solidFill>
                <a:ea typeface="宋体" charset="-122"/>
              </a:rPr>
              <a:t>cf</a:t>
            </a:r>
            <a:r>
              <a:rPr lang="en-US" altLang="zh-CN" sz="2000" dirty="0" smtClean="0">
                <a:solidFill>
                  <a:schemeClr val="accent2"/>
                </a:solidFill>
                <a:ea typeface="宋体" charset="-122"/>
              </a:rPr>
              <a:t> programming </a:t>
            </a:r>
            <a:r>
              <a:rPr lang="en-US" altLang="zh-CN" sz="2000" dirty="0">
                <a:solidFill>
                  <a:schemeClr val="accent2"/>
                </a:solidFill>
                <a:ea typeface="宋体" charset="-122"/>
              </a:rPr>
              <a:t>project guidelines</a:t>
            </a:r>
            <a:endParaRPr lang="en-US" altLang="zh-CN" sz="2000" dirty="0">
              <a:latin typeface="Times New Roman" pitchFamily="18" charset="0"/>
              <a:ea typeface="宋体" charset="-122"/>
            </a:endParaRPr>
          </a:p>
        </p:txBody>
      </p:sp>
      <p:pic>
        <p:nvPicPr>
          <p:cNvPr id="18440" name="Picture 6" descr="fig2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4088"/>
            <a:ext cx="6040438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497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939CDCF-05EE-4B5C-9B3F-03D5ED9B3452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608112"/>
          </a:xfrm>
        </p:spPr>
        <p:txBody>
          <a:bodyPr/>
          <a:lstStyle/>
          <a:p>
            <a:r>
              <a:rPr lang="en-US" altLang="zh-CN" sz="2400" b="1" dirty="0" smtClean="0">
                <a:ea typeface="宋体" charset="-122"/>
              </a:rPr>
              <a:t>Properties of transport service of interest to the app</a:t>
            </a:r>
            <a:r>
              <a:rPr lang="en-US" altLang="zh-CN" sz="3200" dirty="0" smtClean="0">
                <a:ea typeface="宋体" charset="-122"/>
              </a:rPr>
              <a:t> 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390650"/>
            <a:ext cx="3797300" cy="301625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zh-CN" sz="2400" smtClean="0">
                <a:solidFill>
                  <a:srgbClr val="FF0000"/>
                </a:solidFill>
                <a:ea typeface="宋体" charset="-122"/>
              </a:rPr>
              <a:t>Data loss</a:t>
            </a:r>
            <a:endParaRPr lang="en-US" altLang="zh-CN" sz="2400" smtClean="0">
              <a:ea typeface="宋体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000" smtClean="0">
                <a:ea typeface="宋体" charset="-122"/>
              </a:rPr>
              <a:t>some apps (e.g., audio) can tolerate some loss</a:t>
            </a:r>
          </a:p>
          <a:p>
            <a:pPr>
              <a:lnSpc>
                <a:spcPct val="90000"/>
              </a:lnSpc>
            </a:pPr>
            <a:r>
              <a:rPr lang="en-US" altLang="zh-CN" sz="2000" smtClean="0">
                <a:ea typeface="宋体" charset="-122"/>
              </a:rPr>
              <a:t>other apps (e.g., file transfer, telnet) require 100% reliable data transfer</a:t>
            </a:r>
          </a:p>
          <a:p>
            <a:pPr>
              <a:lnSpc>
                <a:spcPct val="90000"/>
              </a:lnSpc>
            </a:pPr>
            <a:r>
              <a:rPr lang="en-US" altLang="zh-CN" sz="2000" smtClean="0">
                <a:ea typeface="宋体" charset="-122"/>
              </a:rPr>
              <a:t>Connection-oriented vs connectionless services</a:t>
            </a:r>
            <a:r>
              <a:rPr lang="en-US" altLang="zh-CN" sz="2400" smtClean="0">
                <a:ea typeface="宋体" charset="-122"/>
              </a:rPr>
              <a:t> </a:t>
            </a: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4368800" y="1298574"/>
            <a:ext cx="4441825" cy="42186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  <a:ea typeface="宋体" charset="-122"/>
              </a:rPr>
              <a:t>Bandwidth, Timing, Security</a:t>
            </a:r>
            <a:endParaRPr lang="en-US" altLang="zh-CN" sz="2400" dirty="0">
              <a:latin typeface="Calibri" panose="020F0502020204030204" pitchFamily="34" charset="0"/>
              <a:ea typeface="宋体" charset="-122"/>
            </a:endParaRPr>
          </a:p>
          <a:p>
            <a:r>
              <a:rPr lang="en-US" altLang="zh-CN" sz="2000" dirty="0">
                <a:latin typeface="Calibri" panose="020F0502020204030204" pitchFamily="34" charset="0"/>
                <a:ea typeface="宋体" charset="-122"/>
              </a:rPr>
              <a:t>some apps (e.g., multimedia) require minimum amount of </a:t>
            </a:r>
            <a:r>
              <a:rPr lang="en-US" altLang="zh-CN" sz="2000" dirty="0">
                <a:solidFill>
                  <a:srgbClr val="FF0000"/>
                </a:solidFill>
                <a:latin typeface="Calibri" panose="020F0502020204030204" pitchFamily="34" charset="0"/>
                <a:ea typeface="宋体" charset="-122"/>
              </a:rPr>
              <a:t>bandwidth</a:t>
            </a:r>
            <a:endParaRPr lang="en-US" altLang="zh-CN" sz="2000" dirty="0">
              <a:latin typeface="Calibri" panose="020F0502020204030204" pitchFamily="34" charset="0"/>
              <a:ea typeface="宋体" charset="-122"/>
            </a:endParaRPr>
          </a:p>
          <a:p>
            <a:r>
              <a:rPr lang="en-US" altLang="zh-CN" sz="2000" dirty="0">
                <a:latin typeface="Calibri" panose="020F0502020204030204" pitchFamily="34" charset="0"/>
                <a:ea typeface="宋体" charset="-122"/>
              </a:rPr>
              <a:t>some apps (e.g., Internet telephony, interactive games) require low </a:t>
            </a:r>
            <a:r>
              <a:rPr lang="en-US" altLang="zh-CN" sz="2000" dirty="0">
                <a:solidFill>
                  <a:srgbClr val="FF0000"/>
                </a:solidFill>
                <a:latin typeface="Calibri" panose="020F0502020204030204" pitchFamily="34" charset="0"/>
                <a:ea typeface="宋体" charset="-122"/>
              </a:rPr>
              <a:t>delay</a:t>
            </a:r>
            <a:r>
              <a:rPr lang="en-US" altLang="zh-CN" sz="2000" dirty="0">
                <a:latin typeface="Calibri" panose="020F0502020204030204" pitchFamily="34" charset="0"/>
                <a:ea typeface="宋体" charset="-122"/>
              </a:rPr>
              <a:t> and/or low </a:t>
            </a:r>
            <a:r>
              <a:rPr lang="en-US" altLang="zh-CN" sz="2000" dirty="0">
                <a:solidFill>
                  <a:srgbClr val="FF0000"/>
                </a:solidFill>
                <a:latin typeface="Calibri" panose="020F0502020204030204" pitchFamily="34" charset="0"/>
                <a:ea typeface="宋体" charset="-122"/>
              </a:rPr>
              <a:t>jitter</a:t>
            </a:r>
            <a:r>
              <a:rPr lang="en-US" altLang="zh-CN" sz="2000" dirty="0">
                <a:latin typeface="Calibri" panose="020F0502020204030204" pitchFamily="34" charset="0"/>
                <a:ea typeface="宋体" charset="-122"/>
              </a:rPr>
              <a:t> </a:t>
            </a:r>
          </a:p>
          <a:p>
            <a:r>
              <a:rPr lang="en-US" altLang="zh-CN" sz="2000" dirty="0">
                <a:latin typeface="Calibri" panose="020F0502020204030204" pitchFamily="34" charset="0"/>
                <a:ea typeface="宋体" charset="-122"/>
              </a:rPr>
              <a:t>other apps (elastic apps, e.g. file transfer) make use of whatever bandwidth, timing they get</a:t>
            </a:r>
          </a:p>
          <a:p>
            <a:r>
              <a:rPr lang="sv-SE" altLang="zh-CN" sz="2000" dirty="0" err="1">
                <a:latin typeface="Calibri" panose="020F0502020204030204" pitchFamily="34" charset="0"/>
                <a:ea typeface="宋体" charset="-122"/>
              </a:rPr>
              <a:t>some</a:t>
            </a:r>
            <a:r>
              <a:rPr lang="sv-SE" altLang="zh-CN" sz="2000" dirty="0">
                <a:latin typeface="Calibri" panose="020F0502020204030204" pitchFamily="34" charset="0"/>
                <a:ea typeface="宋体" charset="-122"/>
              </a:rPr>
              <a:t> </a:t>
            </a:r>
            <a:r>
              <a:rPr lang="sv-SE" altLang="zh-CN" sz="2000" dirty="0" err="1">
                <a:latin typeface="Calibri" panose="020F0502020204030204" pitchFamily="34" charset="0"/>
                <a:ea typeface="宋体" charset="-122"/>
              </a:rPr>
              <a:t>apps</a:t>
            </a:r>
            <a:r>
              <a:rPr lang="sv-SE" altLang="zh-CN" sz="2000" dirty="0">
                <a:latin typeface="Calibri" panose="020F0502020204030204" pitchFamily="34" charset="0"/>
                <a:ea typeface="宋体" charset="-122"/>
              </a:rPr>
              <a:t> </a:t>
            </a:r>
            <a:r>
              <a:rPr lang="sv-SE" altLang="zh-CN" sz="2000" dirty="0" err="1">
                <a:latin typeface="Calibri" panose="020F0502020204030204" pitchFamily="34" charset="0"/>
                <a:ea typeface="宋体" charset="-122"/>
              </a:rPr>
              <a:t>also</a:t>
            </a:r>
            <a:r>
              <a:rPr lang="sv-SE" altLang="zh-CN" sz="2000" dirty="0">
                <a:latin typeface="Calibri" panose="020F0502020204030204" pitchFamily="34" charset="0"/>
                <a:ea typeface="宋体" charset="-122"/>
              </a:rPr>
              <a:t> </a:t>
            </a:r>
            <a:r>
              <a:rPr lang="sv-SE" altLang="zh-CN" sz="2000" dirty="0" err="1">
                <a:latin typeface="Calibri" panose="020F0502020204030204" pitchFamily="34" charset="0"/>
                <a:ea typeface="宋体" charset="-122"/>
              </a:rPr>
              <a:t>require</a:t>
            </a:r>
            <a:r>
              <a:rPr lang="sv-SE" altLang="zh-CN" sz="2000" dirty="0">
                <a:latin typeface="Calibri" panose="020F0502020204030204" pitchFamily="34" charset="0"/>
                <a:ea typeface="宋体" charset="-122"/>
              </a:rPr>
              <a:t> </a:t>
            </a:r>
            <a:r>
              <a:rPr lang="sv-SE" altLang="zh-CN" sz="2000" dirty="0" err="1">
                <a:solidFill>
                  <a:srgbClr val="FF0000"/>
                </a:solidFill>
                <a:latin typeface="Calibri" panose="020F0502020204030204" pitchFamily="34" charset="0"/>
                <a:ea typeface="宋体" charset="-122"/>
              </a:rPr>
              <a:t>confidentiality</a:t>
            </a:r>
            <a:r>
              <a:rPr lang="sv-SE" altLang="zh-CN" sz="2000" dirty="0">
                <a:latin typeface="Calibri" panose="020F0502020204030204" pitchFamily="34" charset="0"/>
                <a:ea typeface="宋体" charset="-122"/>
              </a:rPr>
              <a:t> and </a:t>
            </a:r>
            <a:r>
              <a:rPr lang="sv-SE" altLang="zh-CN" sz="2000" dirty="0" err="1">
                <a:solidFill>
                  <a:srgbClr val="FF0000"/>
                </a:solidFill>
                <a:latin typeface="Calibri" panose="020F0502020204030204" pitchFamily="34" charset="0"/>
                <a:ea typeface="宋体" charset="-122"/>
              </a:rPr>
              <a:t>integrity</a:t>
            </a:r>
            <a:r>
              <a:rPr lang="sv-SE" altLang="zh-CN" sz="2000" dirty="0">
                <a:solidFill>
                  <a:srgbClr val="FF0000"/>
                </a:solidFill>
                <a:latin typeface="Calibri" panose="020F0502020204030204" pitchFamily="34" charset="0"/>
                <a:ea typeface="宋体" charset="-122"/>
              </a:rPr>
              <a:t> </a:t>
            </a:r>
            <a:r>
              <a:rPr lang="sv-SE" altLang="zh-CN" sz="2000" dirty="0">
                <a:latin typeface="Calibri" panose="020F0502020204030204" pitchFamily="34" charset="0"/>
                <a:ea typeface="宋体" charset="-122"/>
              </a:rPr>
              <a:t>(</a:t>
            </a:r>
            <a:r>
              <a:rPr lang="sv-SE" altLang="zh-CN" sz="2000" dirty="0" err="1">
                <a:latin typeface="Calibri" panose="020F0502020204030204" pitchFamily="34" charset="0"/>
                <a:ea typeface="宋体" charset="-122"/>
              </a:rPr>
              <a:t>more</a:t>
            </a:r>
            <a:r>
              <a:rPr lang="sv-SE" altLang="zh-CN" sz="2000" dirty="0">
                <a:latin typeface="Calibri" panose="020F0502020204030204" pitchFamily="34" charset="0"/>
                <a:ea typeface="宋体" charset="-122"/>
              </a:rPr>
              <a:t> in </a:t>
            </a:r>
            <a:r>
              <a:rPr lang="sv-SE" altLang="zh-CN" sz="2000" dirty="0" err="1">
                <a:latin typeface="Calibri" panose="020F0502020204030204" pitchFamily="34" charset="0"/>
                <a:ea typeface="宋体" charset="-122"/>
              </a:rPr>
              <a:t>network</a:t>
            </a:r>
            <a:r>
              <a:rPr lang="sv-SE" altLang="zh-CN" sz="2000" dirty="0">
                <a:latin typeface="Calibri" panose="020F0502020204030204" pitchFamily="34" charset="0"/>
                <a:ea typeface="宋体" charset="-122"/>
              </a:rPr>
              <a:t> </a:t>
            </a:r>
            <a:r>
              <a:rPr lang="sv-SE" altLang="zh-CN" sz="2000" dirty="0" err="1">
                <a:latin typeface="Calibri" panose="020F0502020204030204" pitchFamily="34" charset="0"/>
                <a:ea typeface="宋体" charset="-122"/>
              </a:rPr>
              <a:t>security</a:t>
            </a:r>
            <a:r>
              <a:rPr lang="sv-SE" altLang="zh-CN" sz="2000" dirty="0">
                <a:latin typeface="Calibri" panose="020F0502020204030204" pitchFamily="34" charset="0"/>
                <a:ea typeface="宋体" charset="-122"/>
              </a:rPr>
              <a:t>)</a:t>
            </a:r>
            <a:endParaRPr lang="en-US" altLang="zh-CN" sz="2000" dirty="0">
              <a:latin typeface="Calibri" panose="020F0502020204030204" pitchFamily="34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626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271FBF0-8345-4DB4-B1D1-454B229EDA77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1025" cy="680120"/>
          </a:xfrm>
        </p:spPr>
        <p:txBody>
          <a:bodyPr/>
          <a:lstStyle/>
          <a:p>
            <a:r>
              <a:rPr lang="en-US" altLang="zh-CN" sz="2800" dirty="0" smtClean="0">
                <a:ea typeface="宋体" charset="-122"/>
              </a:rPr>
              <a:t>Transport service requirements of common apps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304800" y="1763713"/>
            <a:ext cx="254158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latin typeface="Arial" charset="0"/>
                <a:ea typeface="宋体" charset="-122"/>
              </a:rPr>
              <a:t>Application</a:t>
            </a:r>
            <a:endParaRPr lang="en-US" altLang="zh-CN" sz="2000">
              <a:latin typeface="Arial" charset="0"/>
              <a:ea typeface="宋体" charset="-122"/>
            </a:endParaRP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latin typeface="Arial" charset="0"/>
              <a:ea typeface="宋体" charset="-122"/>
            </a:endParaRP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file transfer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e-mail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Web documents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real-time audio/video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latin typeface="Arial" charset="0"/>
              <a:ea typeface="宋体" charset="-122"/>
            </a:endParaRP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stored audio/video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interactive games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financial apps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949575" y="1763713"/>
            <a:ext cx="1566863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latin typeface="Arial" charset="0"/>
                <a:ea typeface="宋体" charset="-122"/>
              </a:rPr>
              <a:t>Data loss</a:t>
            </a:r>
            <a:endParaRPr lang="en-US" altLang="zh-CN" sz="200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no loss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no loss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no-loss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loss-tolerant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loss-tolerant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loss-tolerant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no loss</a:t>
            </a:r>
            <a:endParaRPr lang="en-US" altLang="zh-CN" sz="2400">
              <a:latin typeface="Times New Roman" pitchFamily="18" charset="0"/>
              <a:ea typeface="宋体" charset="-122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673600" y="1763713"/>
            <a:ext cx="2062163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 dirty="0">
                <a:latin typeface="Arial" charset="0"/>
                <a:ea typeface="宋体" charset="-122"/>
              </a:rPr>
              <a:t>Bandwidth</a:t>
            </a:r>
            <a:endParaRPr lang="en-US" altLang="zh-CN" sz="2000" dirty="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 dirty="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latin typeface="Arial" charset="0"/>
                <a:ea typeface="宋体" charset="-122"/>
              </a:rPr>
              <a:t>elastic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latin typeface="Arial" charset="0"/>
                <a:ea typeface="宋体" charset="-122"/>
              </a:rPr>
              <a:t>elastic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latin typeface="Arial" charset="0"/>
                <a:ea typeface="宋体" charset="-122"/>
              </a:rPr>
              <a:t>elastic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latin typeface="Arial" charset="0"/>
                <a:ea typeface="宋体" charset="-122"/>
              </a:rPr>
              <a:t>audio: 5Kb-1Mb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latin typeface="Arial" charset="0"/>
                <a:ea typeface="宋体" charset="-122"/>
              </a:rPr>
              <a:t>video:10Kb-5Mb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latin typeface="Arial" charset="0"/>
                <a:ea typeface="宋体" charset="-122"/>
              </a:rPr>
              <a:t>r</a:t>
            </a:r>
            <a:r>
              <a:rPr lang="en-US" altLang="zh-CN" sz="2000" dirty="0" smtClean="0">
                <a:latin typeface="Arial" charset="0"/>
                <a:ea typeface="宋体" charset="-122"/>
              </a:rPr>
              <a:t>ather similar</a:t>
            </a:r>
            <a:r>
              <a:rPr lang="en-US" altLang="zh-CN" sz="2000" dirty="0" smtClean="0">
                <a:latin typeface="Arial" charset="0"/>
                <a:ea typeface="宋体" charset="-122"/>
              </a:rPr>
              <a:t> </a:t>
            </a:r>
            <a:endParaRPr lang="en-US" altLang="zh-CN" sz="2000" dirty="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latin typeface="Arial" charset="0"/>
                <a:ea typeface="宋体" charset="-122"/>
              </a:rPr>
              <a:t>few Kbps up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dirty="0">
                <a:latin typeface="Arial" charset="0"/>
                <a:ea typeface="宋体" charset="-122"/>
              </a:rPr>
              <a:t>elastic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6616700" y="1744663"/>
            <a:ext cx="2062163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latin typeface="Arial" charset="0"/>
                <a:ea typeface="宋体" charset="-122"/>
              </a:rPr>
              <a:t>Time Sensitive</a:t>
            </a:r>
            <a:endParaRPr lang="en-US" altLang="zh-CN" sz="200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no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no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no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yes, 100’s msec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CN" sz="2000">
              <a:latin typeface="Arial" charset="0"/>
              <a:ea typeface="宋体" charset="-12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yes, few secs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yes, 100’s msec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>
                <a:latin typeface="Arial" charset="0"/>
                <a:ea typeface="宋体" charset="-122"/>
              </a:rPr>
              <a:t>yes and no</a:t>
            </a:r>
          </a:p>
        </p:txBody>
      </p:sp>
      <p:sp>
        <p:nvSpPr>
          <p:cNvPr id="20489" name="Line 7"/>
          <p:cNvSpPr>
            <a:spLocks noChangeShapeType="1"/>
          </p:cNvSpPr>
          <p:nvPr/>
        </p:nvSpPr>
        <p:spPr bwMode="auto">
          <a:xfrm flipV="1">
            <a:off x="895350" y="2133600"/>
            <a:ext cx="756285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490" name="Line 8"/>
          <p:cNvSpPr>
            <a:spLocks noChangeShapeType="1"/>
          </p:cNvSpPr>
          <p:nvPr/>
        </p:nvSpPr>
        <p:spPr bwMode="auto">
          <a:xfrm flipV="1">
            <a:off x="847725" y="273367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491" name="Line 9"/>
          <p:cNvSpPr>
            <a:spLocks noChangeShapeType="1"/>
          </p:cNvSpPr>
          <p:nvPr/>
        </p:nvSpPr>
        <p:spPr bwMode="auto">
          <a:xfrm flipV="1">
            <a:off x="857250" y="3028950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492" name="Line 10"/>
          <p:cNvSpPr>
            <a:spLocks noChangeShapeType="1"/>
          </p:cNvSpPr>
          <p:nvPr/>
        </p:nvSpPr>
        <p:spPr bwMode="auto">
          <a:xfrm flipV="1">
            <a:off x="866775" y="332422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493" name="Line 11"/>
          <p:cNvSpPr>
            <a:spLocks noChangeShapeType="1"/>
          </p:cNvSpPr>
          <p:nvPr/>
        </p:nvSpPr>
        <p:spPr bwMode="auto">
          <a:xfrm flipV="1">
            <a:off x="885825" y="393382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494" name="Line 12"/>
          <p:cNvSpPr>
            <a:spLocks noChangeShapeType="1"/>
          </p:cNvSpPr>
          <p:nvPr/>
        </p:nvSpPr>
        <p:spPr bwMode="auto">
          <a:xfrm flipV="1">
            <a:off x="838200" y="4248150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495" name="Line 13"/>
          <p:cNvSpPr>
            <a:spLocks noChangeShapeType="1"/>
          </p:cNvSpPr>
          <p:nvPr/>
        </p:nvSpPr>
        <p:spPr bwMode="auto">
          <a:xfrm flipV="1">
            <a:off x="838200" y="4572000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0496" name="Line 14"/>
          <p:cNvSpPr>
            <a:spLocks noChangeShapeType="1"/>
          </p:cNvSpPr>
          <p:nvPr/>
        </p:nvSpPr>
        <p:spPr bwMode="auto">
          <a:xfrm flipV="1">
            <a:off x="800100" y="4905375"/>
            <a:ext cx="762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460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8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8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8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8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8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8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7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78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7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78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78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78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 autoUpdateAnimBg="0"/>
      <p:bldP spid="37893" grpId="0" build="p" autoUpdateAnimBg="0"/>
      <p:bldP spid="37894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400"/>
              <a:t>2: Application Layer</a:t>
            </a:r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215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54BF7F5F-5DF2-41A6-84F2-91D44003286D}" type="slidenum">
              <a:rPr lang="en-US" altLang="zh-CN" sz="1400">
                <a:latin typeface="Times New Roman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zh-CN" sz="1400">
              <a:latin typeface="Times New Roman" pitchFamily="18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>
                <a:ea typeface="宋体" charset="-122"/>
              </a:rPr>
              <a:t>Services by Internet transport protocols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09575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zh-CN" sz="2400" u="sng" dirty="0" smtClean="0">
                <a:solidFill>
                  <a:srgbClr val="FF0000"/>
                </a:solidFill>
                <a:ea typeface="宋体" charset="-122"/>
              </a:rPr>
              <a:t>TCP service:</a:t>
            </a:r>
            <a:endParaRPr lang="en-US" altLang="zh-CN" sz="2400" dirty="0" smtClean="0">
              <a:ea typeface="宋体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000" i="1" dirty="0" smtClean="0">
                <a:solidFill>
                  <a:schemeClr val="accent2"/>
                </a:solidFill>
                <a:ea typeface="宋体" charset="-122"/>
              </a:rPr>
              <a:t>connection-oriented:</a:t>
            </a:r>
            <a:r>
              <a:rPr lang="en-US" altLang="zh-CN" sz="2000" dirty="0" smtClean="0">
                <a:ea typeface="宋体" charset="-122"/>
              </a:rPr>
              <a:t> setup required between client, server</a:t>
            </a:r>
          </a:p>
          <a:p>
            <a:pPr>
              <a:lnSpc>
                <a:spcPct val="90000"/>
              </a:lnSpc>
            </a:pPr>
            <a:r>
              <a:rPr lang="en-US" altLang="zh-CN" sz="2000" i="1" dirty="0" smtClean="0">
                <a:solidFill>
                  <a:schemeClr val="accent2"/>
                </a:solidFill>
                <a:ea typeface="宋体" charset="-122"/>
              </a:rPr>
              <a:t>reliable transport </a:t>
            </a:r>
            <a:r>
              <a:rPr lang="en-US" altLang="zh-CN" sz="2000" dirty="0" smtClean="0">
                <a:ea typeface="宋体" charset="-122"/>
              </a:rPr>
              <a:t>between sending and receiving process</a:t>
            </a:r>
          </a:p>
          <a:p>
            <a:pPr>
              <a:lnSpc>
                <a:spcPct val="90000"/>
              </a:lnSpc>
            </a:pPr>
            <a:endParaRPr lang="en-US" altLang="zh-CN" sz="2000" dirty="0" smtClean="0">
              <a:solidFill>
                <a:schemeClr val="accent2"/>
              </a:solidFill>
              <a:ea typeface="宋体" charset="-12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CN" sz="2000" i="1" dirty="0" smtClean="0">
                <a:solidFill>
                  <a:schemeClr val="accent2"/>
                </a:solidFill>
                <a:ea typeface="宋体" charset="-122"/>
              </a:rPr>
              <a:t>+ a bit more, to focus in the TCP study</a:t>
            </a:r>
          </a:p>
          <a:p>
            <a:pPr>
              <a:lnSpc>
                <a:spcPct val="90000"/>
              </a:lnSpc>
            </a:pPr>
            <a:r>
              <a:rPr lang="en-US" altLang="zh-CN" sz="2000" i="1" dirty="0" smtClean="0">
                <a:solidFill>
                  <a:schemeClr val="accent2"/>
                </a:solidFill>
                <a:ea typeface="宋体" charset="-122"/>
              </a:rPr>
              <a:t>flow control:</a:t>
            </a:r>
            <a:r>
              <a:rPr lang="en-US" altLang="zh-CN" sz="2000" dirty="0" smtClean="0">
                <a:ea typeface="宋体" charset="-122"/>
              </a:rPr>
              <a:t> sender won’t overwhelm receiver</a:t>
            </a:r>
          </a:p>
          <a:p>
            <a:pPr>
              <a:lnSpc>
                <a:spcPct val="90000"/>
              </a:lnSpc>
            </a:pPr>
            <a:r>
              <a:rPr lang="en-US" altLang="zh-CN" sz="2000" i="1" dirty="0" smtClean="0">
                <a:solidFill>
                  <a:schemeClr val="accent2"/>
                </a:solidFill>
                <a:ea typeface="宋体" charset="-122"/>
              </a:rPr>
              <a:t>congestion control:</a:t>
            </a:r>
            <a:r>
              <a:rPr lang="en-US" altLang="zh-CN" sz="2000" dirty="0" smtClean="0">
                <a:ea typeface="宋体" charset="-122"/>
              </a:rPr>
              <a:t> throttle sender when network overloaded</a:t>
            </a:r>
          </a:p>
          <a:p>
            <a:pPr>
              <a:lnSpc>
                <a:spcPct val="90000"/>
              </a:lnSpc>
            </a:pPr>
            <a:r>
              <a:rPr lang="en-US" altLang="zh-CN" sz="2000" i="1" dirty="0" smtClean="0">
                <a:solidFill>
                  <a:schemeClr val="accent2"/>
                </a:solidFill>
                <a:ea typeface="宋体" charset="-122"/>
              </a:rPr>
              <a:t>does not provide:</a:t>
            </a:r>
            <a:r>
              <a:rPr lang="en-US" altLang="zh-CN" sz="2000" dirty="0" smtClean="0">
                <a:ea typeface="宋体" charset="-122"/>
              </a:rPr>
              <a:t> timing, minimum bandwidth guarantees</a:t>
            </a:r>
            <a:endParaRPr lang="en-US" altLang="zh-CN" sz="2400" dirty="0" smtClean="0">
              <a:ea typeface="宋体" charset="-122"/>
            </a:endParaRP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33925" y="1778000"/>
            <a:ext cx="3667125" cy="44323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zh-CN" sz="2400" u="sng" dirty="0" smtClean="0">
                <a:solidFill>
                  <a:srgbClr val="FF0000"/>
                </a:solidFill>
                <a:ea typeface="宋体" charset="-122"/>
              </a:rPr>
              <a:t>UDP service:</a:t>
            </a:r>
            <a:endParaRPr lang="en-US" altLang="zh-CN" sz="2400" dirty="0" smtClean="0">
              <a:ea typeface="宋体" charset="-122"/>
            </a:endParaRPr>
          </a:p>
          <a:p>
            <a:r>
              <a:rPr lang="en-US" altLang="zh-CN" sz="2000" i="1" dirty="0" smtClean="0">
                <a:solidFill>
                  <a:schemeClr val="accent2"/>
                </a:solidFill>
                <a:ea typeface="宋体" charset="-122"/>
              </a:rPr>
              <a:t>connectionless</a:t>
            </a:r>
          </a:p>
          <a:p>
            <a:r>
              <a:rPr lang="en-US" altLang="zh-CN" sz="2000" i="1" dirty="0" smtClean="0">
                <a:solidFill>
                  <a:schemeClr val="accent2"/>
                </a:solidFill>
                <a:ea typeface="宋体" charset="-122"/>
              </a:rPr>
              <a:t>unreliable transport</a:t>
            </a:r>
            <a:r>
              <a:rPr lang="en-US" altLang="zh-CN" sz="2000" dirty="0" smtClean="0">
                <a:ea typeface="宋体" charset="-122"/>
              </a:rPr>
              <a:t> between sending and receiving process</a:t>
            </a:r>
          </a:p>
          <a:p>
            <a:pPr marL="0" indent="0">
              <a:buNone/>
            </a:pPr>
            <a:endParaRPr lang="en-US" altLang="zh-CN" sz="2000" dirty="0" smtClean="0">
              <a:ea typeface="宋体" charset="-122"/>
            </a:endParaRPr>
          </a:p>
          <a:p>
            <a:r>
              <a:rPr lang="en-US" altLang="zh-CN" sz="2000" i="1" dirty="0" smtClean="0">
                <a:solidFill>
                  <a:schemeClr val="accent2"/>
                </a:solidFill>
                <a:ea typeface="宋体" charset="-122"/>
              </a:rPr>
              <a:t>does not provide</a:t>
            </a:r>
            <a:r>
              <a:rPr lang="en-US" altLang="zh-CN" sz="2000" dirty="0" smtClean="0">
                <a:ea typeface="宋体" charset="-122"/>
              </a:rPr>
              <a:t>: flow control, congestion control, timing, or bandwidth guarantee </a:t>
            </a:r>
          </a:p>
          <a:p>
            <a:endParaRPr lang="en-US" altLang="zh-CN" sz="2000" dirty="0" smtClean="0">
              <a:ea typeface="宋体" charset="-122"/>
            </a:endParaRPr>
          </a:p>
          <a:p>
            <a:pPr>
              <a:buFont typeface="ZapfDingbats" pitchFamily="82" charset="2"/>
              <a:buNone/>
            </a:pPr>
            <a:r>
              <a:rPr lang="en-US" altLang="zh-CN" sz="2000" u="sng" dirty="0" smtClean="0">
                <a:solidFill>
                  <a:srgbClr val="FF0000"/>
                </a:solidFill>
                <a:ea typeface="宋体" charset="-122"/>
              </a:rPr>
              <a:t>Q:</a:t>
            </a:r>
            <a:r>
              <a:rPr lang="en-US" altLang="zh-CN" sz="2000" dirty="0" smtClean="0">
                <a:ea typeface="宋体" charset="-122"/>
              </a:rPr>
              <a:t> why bother?  Why is there a UDP?</a:t>
            </a:r>
          </a:p>
        </p:txBody>
      </p:sp>
    </p:spTree>
    <p:extLst>
      <p:ext uri="{BB962C8B-B14F-4D97-AF65-F5344CB8AC3E}">
        <p14:creationId xmlns:p14="http://schemas.microsoft.com/office/powerpoint/2010/main" val="150712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uiExpand="1" build="p" animBg="1"/>
      <p:bldP spid="38916" grpId="0" uiExpand="1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7438</TotalTime>
  <Words>2827</Words>
  <Application>Microsoft Office PowerPoint</Application>
  <PresentationFormat>On-screen Show (4:3)</PresentationFormat>
  <Paragraphs>687</Paragraphs>
  <Slides>36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Office Theme</vt:lpstr>
      <vt:lpstr>Clip</vt:lpstr>
      <vt:lpstr>Course on Computer Communication and Networks   Lecture 2-cont  Chapter 2 (part a): applications, http</vt:lpstr>
      <vt:lpstr>Chapter 2: Application Layer</vt:lpstr>
      <vt:lpstr>Roadmap</vt:lpstr>
      <vt:lpstr>Applications and application-layer protocols</vt:lpstr>
      <vt:lpstr>Client-server paradigm</vt:lpstr>
      <vt:lpstr>Auxiliary terms ++</vt:lpstr>
      <vt:lpstr>Properties of transport service of interest to the app </vt:lpstr>
      <vt:lpstr>Transport service requirements of common apps</vt:lpstr>
      <vt:lpstr>Services by Internet transport protocols</vt:lpstr>
      <vt:lpstr>Internet apps: their protocols</vt:lpstr>
      <vt:lpstr>Roadmap</vt:lpstr>
      <vt:lpstr>The Web: some jargon</vt:lpstr>
      <vt:lpstr>HTTP overview</vt:lpstr>
      <vt:lpstr>HTTP overview (continued)</vt:lpstr>
      <vt:lpstr>http example</vt:lpstr>
      <vt:lpstr>http example (cont.)</vt:lpstr>
      <vt:lpstr>Non-persistent and persistent connections</vt:lpstr>
      <vt:lpstr>http request message: general format</vt:lpstr>
      <vt:lpstr>HTTP request message</vt:lpstr>
      <vt:lpstr>Method types</vt:lpstr>
      <vt:lpstr>HTTP response message</vt:lpstr>
      <vt:lpstr>http response status codes</vt:lpstr>
      <vt:lpstr>Trying out HTTP (client side) for yourself</vt:lpstr>
      <vt:lpstr>Roadmap</vt:lpstr>
      <vt:lpstr>User-server interaction: authentication</vt:lpstr>
      <vt:lpstr>Cookies: keeping “state” </vt:lpstr>
      <vt:lpstr>Cookies (continued)</vt:lpstr>
      <vt:lpstr>Roadmap</vt:lpstr>
      <vt:lpstr>Conditional GET: client-side caching</vt:lpstr>
      <vt:lpstr>Web Caches (proxy server)</vt:lpstr>
      <vt:lpstr>Why Web Caching?</vt:lpstr>
      <vt:lpstr>Caching example: </vt:lpstr>
      <vt:lpstr>Caching example: faster access link </vt:lpstr>
      <vt:lpstr>Caching example: install local cache </vt:lpstr>
      <vt:lpstr>Caching example: install local cache </vt:lpstr>
      <vt:lpstr>Roadmap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Computer Communications Study Period 2, 2012</dc:title>
  <dc:creator>Marina Papatriantafilou</dc:creator>
  <cp:lastModifiedBy>Marina Papatriantafilou</cp:lastModifiedBy>
  <cp:revision>373</cp:revision>
  <dcterms:created xsi:type="dcterms:W3CDTF">2012-10-29T16:37:44Z</dcterms:created>
  <dcterms:modified xsi:type="dcterms:W3CDTF">2015-01-20T21:43:56Z</dcterms:modified>
</cp:coreProperties>
</file>