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9"/>
  </p:notesMasterIdLst>
  <p:sldIdLst>
    <p:sldId id="558" r:id="rId2"/>
    <p:sldId id="621" r:id="rId3"/>
    <p:sldId id="622" r:id="rId4"/>
    <p:sldId id="624" r:id="rId5"/>
    <p:sldId id="674" r:id="rId6"/>
    <p:sldId id="626" r:id="rId7"/>
    <p:sldId id="675" r:id="rId8"/>
    <p:sldId id="673" r:id="rId9"/>
    <p:sldId id="629" r:id="rId10"/>
    <p:sldId id="631" r:id="rId11"/>
    <p:sldId id="632" r:id="rId12"/>
    <p:sldId id="676" r:id="rId13"/>
    <p:sldId id="635" r:id="rId14"/>
    <p:sldId id="636" r:id="rId15"/>
    <p:sldId id="637" r:id="rId16"/>
    <p:sldId id="677" r:id="rId17"/>
    <p:sldId id="639" r:id="rId18"/>
    <p:sldId id="640" r:id="rId19"/>
    <p:sldId id="641" r:id="rId20"/>
    <p:sldId id="642" r:id="rId21"/>
    <p:sldId id="643" r:id="rId22"/>
    <p:sldId id="678" r:id="rId23"/>
    <p:sldId id="645" r:id="rId24"/>
    <p:sldId id="646" r:id="rId25"/>
    <p:sldId id="647" r:id="rId26"/>
    <p:sldId id="679" r:id="rId27"/>
    <p:sldId id="608" r:id="rId28"/>
  </p:sldIdLst>
  <p:sldSz cx="9144000" cy="6858000" type="screen4x3"/>
  <p:notesSz cx="7099300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19" autoAdjust="0"/>
    <p:restoredTop sz="94718" autoAdjust="0"/>
  </p:normalViewPr>
  <p:slideViewPr>
    <p:cSldViewPr>
      <p:cViewPr>
        <p:scale>
          <a:sx n="70" d="100"/>
          <a:sy n="70" d="100"/>
        </p:scale>
        <p:origin x="-1398" y="-17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306" y="-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0E0B65D-E2A4-428D-8837-7136A50B29CB}" type="datetimeFigureOut">
              <a:rPr lang="sv-SE" smtClean="0"/>
              <a:t>2015-02-18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09293D5-4692-4550-8F52-A74959CB9C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2220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41BA6F-EC2C-41F9-8FAA-8C9FC73636D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41BA6F-EC2C-41F9-8FAA-8C9FC73636D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C8BCE-4312-4A61-8F97-02C83FCE96A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5" descr="http://www.cse.chalmers.se/MasterThesis/Pics/Logo-GU-CTH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0361"/>
            <a:ext cx="3952875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2267745" y="6135107"/>
            <a:ext cx="687625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b="1" dirty="0" smtClean="0">
                <a:solidFill>
                  <a:srgbClr val="336699"/>
                </a:solidFill>
                <a:latin typeface="Helvetica" pitchFamily="-84" charset="0"/>
              </a:rPr>
              <a:t>Based on the book Computer Networking: A Top Down Approach,</a:t>
            </a:r>
            <a:r>
              <a:rPr lang="en-US" sz="1000" b="1" baseline="0" dirty="0" smtClean="0">
                <a:solidFill>
                  <a:srgbClr val="336699"/>
                </a:solidFill>
                <a:latin typeface="Helvetica" pitchFamily="-84" charset="0"/>
              </a:rPr>
              <a:t> </a:t>
            </a:r>
            <a:r>
              <a:rPr lang="en-US" sz="1000" b="1" dirty="0" smtClean="0">
                <a:solidFill>
                  <a:srgbClr val="336699"/>
                </a:solidFill>
                <a:latin typeface="Helvetica" pitchFamily="-84" charset="0"/>
              </a:rPr>
              <a:t>Jim Kurose, Keith Ross, Addison-Wesley.</a:t>
            </a:r>
          </a:p>
        </p:txBody>
      </p:sp>
    </p:spTree>
    <p:extLst>
      <p:ext uri="{BB962C8B-B14F-4D97-AF65-F5344CB8AC3E}">
        <p14:creationId xmlns:p14="http://schemas.microsoft.com/office/powerpoint/2010/main" val="2446143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19256" cy="57606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BA504-7919-41DE-B9B2-CB6A22CC38B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28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72" y="3058"/>
            <a:ext cx="8219256" cy="761646"/>
          </a:xfrm>
          <a:noFill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6C4E7-7DAB-41A8-AE4E-BFB36220FC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4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214CE9-2F03-4249-B9FB-5D3B3D60A5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18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P2P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B622B-F77A-461C-95C6-2DCB5F194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006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6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-36512" y="44624"/>
            <a:ext cx="82192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836712"/>
            <a:ext cx="8229600" cy="5289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6518274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214CE9-2F03-4249-B9FB-5D3B3D60A5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543674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323528" y="6559931"/>
            <a:ext cx="8460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Marina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Papatriantafilou –  </a:t>
            </a:r>
            <a:r>
              <a:rPr lang="sv-SE" sz="1600" b="1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Overlays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sv-SE" sz="1600" b="1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peer-to-peer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v-SE" sz="1600" b="1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applications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sv-S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36512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94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60" r:id="rId4"/>
    <p:sldLayoutId id="2147483661" r:id="rId5"/>
    <p:sldLayoutId id="2147483662" r:id="rId6"/>
    <p:sldLayoutId id="2147483663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vimeo.com/15228767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7.png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16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7.png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1.bin"/><Relationship Id="rId10" Type="http://schemas.openxmlformats.org/officeDocument/2006/relationships/oleObject" Target="../embeddings/oleObject26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25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lsirwww.epfl.ch/courses/dis/2007ws/lecture/week%209%20Structured%20Overlay%20Networks.pdf" TargetMode="External"/><Relationship Id="rId2" Type="http://schemas.openxmlformats.org/officeDocument/2006/relationships/hyperlink" Target="http://lsirwww.epfl.ch/courses/dis/2007ws/lecture/week%208%20P2P%20systems-general.pd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research.microsoft.com/apps/pubs/default.aspx?id=67246" TargetMode="External"/><Relationship Id="rId4" Type="http://schemas.openxmlformats.org/officeDocument/2006/relationships/hyperlink" Target="http://www.bittorrent.org/bittorrentecon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3168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Course on Computer Communication and </a:t>
            </a:r>
            <a:r>
              <a:rPr lang="en-US" dirty="0" smtClean="0"/>
              <a:t>Networks 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 err="1" smtClean="0"/>
              <a:t>Lecture</a:t>
            </a:r>
            <a:r>
              <a:rPr lang="sv-SE" dirty="0" smtClean="0"/>
              <a:t> 10 </a:t>
            </a:r>
            <a:br>
              <a:rPr lang="sv-SE" dirty="0" smtClean="0"/>
            </a:br>
            <a:r>
              <a:rPr lang="sv-SE" dirty="0" err="1" smtClean="0"/>
              <a:t>Chapter</a:t>
            </a:r>
            <a:r>
              <a:rPr lang="sv-SE" dirty="0" smtClean="0"/>
              <a:t> 2; </a:t>
            </a:r>
            <a:r>
              <a:rPr lang="sv-SE" dirty="0" err="1" smtClean="0"/>
              <a:t>peer-to-peer</a:t>
            </a:r>
            <a:r>
              <a:rPr lang="sv-SE" dirty="0" smtClean="0"/>
              <a:t> </a:t>
            </a:r>
            <a:r>
              <a:rPr lang="sv-SE" dirty="0" err="1" smtClean="0"/>
              <a:t>applications</a:t>
            </a:r>
            <a:r>
              <a:rPr lang="sv-SE" dirty="0" smtClean="0"/>
              <a:t> </a:t>
            </a:r>
            <a:br>
              <a:rPr lang="sv-SE" dirty="0" smtClean="0"/>
            </a:br>
            <a:r>
              <a:rPr lang="sv-SE" dirty="0"/>
              <a:t>(</a:t>
            </a:r>
            <a:r>
              <a:rPr lang="sv-SE" dirty="0" smtClean="0"/>
              <a:t>and </a:t>
            </a:r>
            <a:r>
              <a:rPr lang="sv-SE" dirty="0" err="1" smtClean="0"/>
              <a:t>network</a:t>
            </a:r>
            <a:r>
              <a:rPr lang="sv-SE" dirty="0" smtClean="0"/>
              <a:t> </a:t>
            </a:r>
            <a:r>
              <a:rPr lang="sv-SE" dirty="0" err="1" smtClean="0"/>
              <a:t>overlays</a:t>
            </a:r>
            <a:r>
              <a:rPr lang="sv-SE" dirty="0" smtClean="0"/>
              <a:t>)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/>
          <a:lstStyle/>
          <a:p>
            <a:r>
              <a:rPr lang="sv-SE" dirty="0" smtClean="0"/>
              <a:t>EDA344/DIT </a:t>
            </a:r>
            <a:r>
              <a:rPr lang="sv-SE" dirty="0"/>
              <a:t>420, CTH/GU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C8BCE-4312-4A61-8F97-02C83FCE96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99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 +, -?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4601028" y="1052736"/>
            <a:ext cx="4223658" cy="439248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600" dirty="0">
                <a:solidFill>
                  <a:srgbClr val="0070C0"/>
                </a:solidFill>
              </a:rPr>
              <a:t>Gnutella: </a:t>
            </a:r>
            <a:endParaRPr lang="en-US" sz="3600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Pros: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Simple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Fully de-centralized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Search cost distributed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Cons: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Search scope is O(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Search time is O(???)</a:t>
            </a:r>
          </a:p>
          <a:p>
            <a:pPr lvl="1">
              <a:lnSpc>
                <a:spcPct val="90000"/>
              </a:lnSpc>
            </a:pPr>
            <a:endParaRPr lang="sv-SE" dirty="0" smtClean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D95AD3-D509-4EA9-8670-DE98057889C0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72008" y="1079094"/>
            <a:ext cx="4499992" cy="4438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Clr>
                <a:srgbClr val="3333CC"/>
              </a:buClr>
              <a:buSzPct val="85000"/>
            </a:pPr>
            <a:r>
              <a:rPr lang="en-US" sz="3600" dirty="0">
                <a:solidFill>
                  <a:srgbClr val="0070C0"/>
                </a:solidFill>
                <a:latin typeface="Calibri"/>
              </a:rPr>
              <a:t>Napster </a:t>
            </a:r>
            <a:endParaRPr lang="en-US" sz="3600" dirty="0" smtClean="0">
              <a:solidFill>
                <a:srgbClr val="0070C0"/>
              </a:solidFill>
              <a:latin typeface="Calibri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Pros</a:t>
            </a:r>
            <a:r>
              <a:rPr lang="en-US" sz="2400" kern="0" dirty="0">
                <a:solidFill>
                  <a:srgbClr val="000000"/>
                </a:solidFill>
                <a:latin typeface="+mn-lt"/>
              </a:rPr>
              <a:t>: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3333CC"/>
              </a:buClr>
              <a:buSzPct val="75000"/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0000"/>
                </a:solidFill>
                <a:latin typeface="+mn-lt"/>
              </a:rPr>
              <a:t>Simple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3333CC"/>
              </a:buClr>
              <a:buSzPct val="75000"/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0000"/>
                </a:solidFill>
                <a:latin typeface="+mn-lt"/>
              </a:rPr>
              <a:t>Search scope is O(1</a:t>
            </a: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3333CC"/>
              </a:buClr>
              <a:buSzPct val="75000"/>
              <a:buFont typeface="Wingdings" pitchFamily="2" charset="2"/>
              <a:buChar char="§"/>
            </a:pPr>
            <a:endParaRPr lang="en-US" sz="2400" kern="0" dirty="0">
              <a:solidFill>
                <a:srgbClr val="000000"/>
              </a:solidFill>
              <a:latin typeface="+mn-lt"/>
            </a:endParaRPr>
          </a:p>
          <a:p>
            <a:pPr marL="342900" lvl="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Cons</a:t>
            </a:r>
            <a:r>
              <a:rPr lang="en-US" sz="2400" kern="0" dirty="0">
                <a:solidFill>
                  <a:srgbClr val="000000"/>
                </a:solidFill>
                <a:latin typeface="+mn-lt"/>
              </a:rPr>
              <a:t>: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75000"/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0000"/>
                </a:solidFill>
                <a:latin typeface="+mn-lt"/>
              </a:rPr>
              <a:t>Server maintains O(N) State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75000"/>
              <a:buFont typeface="Wingdings" pitchFamily="2" charset="2"/>
              <a:buChar char="§"/>
            </a:pPr>
            <a:r>
              <a:rPr lang="en-US" sz="2400" kern="0" dirty="0">
                <a:solidFill>
                  <a:srgbClr val="000000"/>
                </a:solidFill>
                <a:latin typeface="+mn-lt"/>
              </a:rPr>
              <a:t>Server </a:t>
            </a: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performance bottleneck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75000"/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Single </a:t>
            </a:r>
            <a:r>
              <a:rPr lang="en-US" sz="2400" kern="0" dirty="0">
                <a:solidFill>
                  <a:srgbClr val="000000"/>
                </a:solidFill>
                <a:latin typeface="+mn-lt"/>
              </a:rPr>
              <a:t>point of failure</a:t>
            </a:r>
          </a:p>
        </p:txBody>
      </p:sp>
    </p:spTree>
    <p:extLst>
      <p:ext uri="{BB962C8B-B14F-4D97-AF65-F5344CB8AC3E}">
        <p14:creationId xmlns:p14="http://schemas.microsoft.com/office/powerpoint/2010/main" val="134723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6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6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79BC1-6E57-4175-BD18-0B5E7458762A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599"/>
            <a:ext cx="7739743" cy="536105"/>
          </a:xfrm>
        </p:spPr>
        <p:txBody>
          <a:bodyPr>
            <a:normAutofit fontScale="90000"/>
          </a:bodyPr>
          <a:lstStyle/>
          <a:p>
            <a:r>
              <a:rPr lang="sv-SE" dirty="0" err="1">
                <a:solidFill>
                  <a:srgbClr val="FF0000"/>
                </a:solidFill>
              </a:rPr>
              <a:t>S</a:t>
            </a:r>
            <a:r>
              <a:rPr lang="sv-SE" dirty="0" err="1" smtClean="0">
                <a:solidFill>
                  <a:srgbClr val="FF0000"/>
                </a:solidFill>
              </a:rPr>
              <a:t>ynch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questions</a:t>
            </a:r>
            <a:r>
              <a:rPr lang="sv-SE" dirty="0">
                <a:solidFill>
                  <a:srgbClr val="FF0000"/>
                </a:solidFill>
              </a:rPr>
              <a:t>: </a:t>
            </a:r>
            <a:r>
              <a:rPr lang="sv-SE" dirty="0" smtClean="0">
                <a:solidFill>
                  <a:srgbClr val="FF0000"/>
                </a:solidFill>
              </a:rPr>
              <a:t/>
            </a:r>
            <a:br>
              <a:rPr lang="sv-SE" dirty="0" smtClean="0">
                <a:solidFill>
                  <a:srgbClr val="FF0000"/>
                </a:solidFill>
              </a:rPr>
            </a:br>
            <a:endParaRPr lang="en-US" sz="2800" dirty="0" smtClean="0"/>
          </a:p>
        </p:txBody>
      </p:sp>
      <p:sp>
        <p:nvSpPr>
          <p:cNvPr id="2765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9552" y="3429000"/>
            <a:ext cx="7536543" cy="1709868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2000" dirty="0" smtClean="0"/>
              <a:t>Edge is not a physical link </a:t>
            </a:r>
            <a:r>
              <a:rPr lang="en-US" sz="2000" dirty="0">
                <a:solidFill>
                  <a:srgbClr val="FF0000"/>
                </a:solidFill>
              </a:rPr>
              <a:t>E.g. edge between peer X and Y if there’s a TCP </a:t>
            </a:r>
            <a:r>
              <a:rPr lang="en-US" sz="2000" dirty="0" smtClean="0">
                <a:solidFill>
                  <a:srgbClr val="FF0000"/>
                </a:solidFill>
              </a:rPr>
              <a:t>connection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Used for supporting the search operation (</a:t>
            </a:r>
            <a:r>
              <a:rPr lang="en-US" sz="2000" b="1" dirty="0" smtClean="0">
                <a:solidFill>
                  <a:srgbClr val="FF0000"/>
                </a:solidFill>
              </a:rPr>
              <a:t>aka routing in p2p networks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115616" y="1484784"/>
            <a:ext cx="5641553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how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are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 the ”</a:t>
            </a: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neighbors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” </a:t>
            </a: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connected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?</a:t>
            </a:r>
            <a:r>
              <a:rPr lang="en-US" sz="2800" b="1" dirty="0">
                <a:solidFill>
                  <a:srgbClr val="4F81BD">
                    <a:lumMod val="50000"/>
                  </a:srgbClr>
                </a:solidFill>
                <a:ea typeface="+mj-ea"/>
                <a:cs typeface="+mj-cs"/>
              </a:rPr>
              <a:t/>
            </a:r>
            <a:br>
              <a:rPr lang="en-US" sz="2800" b="1" dirty="0">
                <a:solidFill>
                  <a:srgbClr val="4F81BD">
                    <a:lumMod val="50000"/>
                  </a:srgbClr>
                </a:solidFill>
                <a:ea typeface="+mj-ea"/>
                <a:cs typeface="+mj-cs"/>
              </a:rPr>
            </a:b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what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 is the </a:t>
            </a: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overlay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here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sv-SE" sz="2800" b="1" dirty="0" err="1">
                <a:solidFill>
                  <a:srgbClr val="FF0000"/>
                </a:solidFill>
                <a:ea typeface="+mj-ea"/>
                <a:cs typeface="+mj-cs"/>
              </a:rPr>
              <a:t>useful</a:t>
            </a:r>
            <a:r>
              <a:rPr lang="sv-SE" sz="2800" b="1" dirty="0">
                <a:solidFill>
                  <a:srgbClr val="FF0000"/>
                </a:solidFill>
                <a:ea typeface="+mj-ea"/>
                <a:cs typeface="+mj-cs"/>
              </a:rPr>
              <a:t> for?</a:t>
            </a:r>
            <a:endParaRPr lang="en-US" sz="2800" b="1" dirty="0">
              <a:solidFill>
                <a:srgbClr val="4F81BD">
                  <a:lumMod val="50000"/>
                </a:srgbClr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4331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12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4" y="1268760"/>
            <a:ext cx="45719" cy="39947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06" y="3335446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778433" y="1268760"/>
            <a:ext cx="7282702" cy="441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ea typeface="+mj-ea"/>
                <a:cs typeface="+mj-cs"/>
              </a:rPr>
              <a:t>First generation in </a:t>
            </a:r>
            <a:r>
              <a:rPr lang="en-US" sz="2400" b="1" dirty="0" smtClean="0">
                <a:ea typeface="+mj-ea"/>
                <a:cs typeface="+mj-cs"/>
              </a:rPr>
              <a:t>p2p:  </a:t>
            </a:r>
            <a:r>
              <a:rPr lang="en-US" sz="2400" b="1" dirty="0">
                <a:ea typeface="+mj-ea"/>
                <a:cs typeface="+mj-cs"/>
              </a:rPr>
              <a:t>file </a:t>
            </a:r>
            <a:r>
              <a:rPr lang="en-US" sz="2400" b="1" dirty="0" smtClean="0">
                <a:ea typeface="+mj-ea"/>
                <a:cs typeface="+mj-cs"/>
              </a:rPr>
              <a:t>sharing/lookup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Centralized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Database: single directory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Napster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Query Flooding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Gnutella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Hierarchical Query </a:t>
            </a:r>
            <a:r>
              <a:rPr lang="en-US" sz="2400" dirty="0" smtClean="0"/>
              <a:t>Flooding : some directory structure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dirty="0" err="1"/>
              <a:t>KaZaA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Structured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Overlays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DHT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Second generation in p2p ….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0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028"/>
            <a:ext cx="8219256" cy="648072"/>
          </a:xfrm>
        </p:spPr>
        <p:txBody>
          <a:bodyPr/>
          <a:lstStyle/>
          <a:p>
            <a:r>
              <a:rPr lang="en-US" sz="2800" dirty="0" err="1" smtClean="0"/>
              <a:t>KaZaA</a:t>
            </a:r>
            <a:r>
              <a:rPr lang="en-US" sz="2800" dirty="0" smtClean="0"/>
              <a:t>: </a:t>
            </a:r>
            <a:r>
              <a:rPr lang="en-US" sz="2800" dirty="0"/>
              <a:t> </a:t>
            </a:r>
            <a:r>
              <a:rPr lang="en-US" sz="2800" dirty="0" smtClean="0"/>
              <a:t>join, publish</a:t>
            </a:r>
            <a:endParaRPr lang="en-US" sz="2800" dirty="0" smtClean="0"/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16416" y="6525345"/>
            <a:ext cx="730424" cy="332655"/>
          </a:xfrm>
        </p:spPr>
        <p:txBody>
          <a:bodyPr/>
          <a:lstStyle/>
          <a:p>
            <a:pPr>
              <a:defRPr/>
            </a:pPr>
            <a:fld id="{0351DD4A-3ED5-4E54-8906-2711D6CA68B7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914400" y="5310833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0000"/>
                </a:solidFill>
                <a:latin typeface="Arial" pitchFamily="34" charset="0"/>
              </a:rPr>
              <a:t>I have X!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24582" name="Group 4"/>
          <p:cNvGrpSpPr>
            <a:grpSpLocks/>
          </p:cNvGrpSpPr>
          <p:nvPr/>
        </p:nvGrpSpPr>
        <p:grpSpPr bwMode="auto">
          <a:xfrm>
            <a:off x="914400" y="1958033"/>
            <a:ext cx="6781800" cy="4419600"/>
            <a:chOff x="576" y="960"/>
            <a:chExt cx="4272" cy="2784"/>
          </a:xfrm>
        </p:grpSpPr>
        <p:pic>
          <p:nvPicPr>
            <p:cNvPr id="24588" name="Picture 5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2" y="1968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9" name="Picture 6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24" y="3024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0" name="Picture 7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72" y="1920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1" name="Picture 8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12" y="3168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2" name="Picture 9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16" y="2112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593" name="Group 10"/>
            <p:cNvGrpSpPr>
              <a:grpSpLocks/>
            </p:cNvGrpSpPr>
            <p:nvPr/>
          </p:nvGrpSpPr>
          <p:grpSpPr bwMode="auto">
            <a:xfrm>
              <a:off x="4464" y="3408"/>
              <a:ext cx="384" cy="192"/>
              <a:chOff x="2688" y="3552"/>
              <a:chExt cx="384" cy="192"/>
            </a:xfrm>
          </p:grpSpPr>
          <p:pic>
            <p:nvPicPr>
              <p:cNvPr id="24643" name="Picture 11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644" name="Picture 12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645" name="Picture 13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4594" name="Picture 1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5" name="Picture 1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6" name="Picture 1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12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597" name="Group 17"/>
            <p:cNvGrpSpPr>
              <a:grpSpLocks/>
            </p:cNvGrpSpPr>
            <p:nvPr/>
          </p:nvGrpSpPr>
          <p:grpSpPr bwMode="auto">
            <a:xfrm>
              <a:off x="3408" y="2592"/>
              <a:ext cx="384" cy="192"/>
              <a:chOff x="2688" y="3552"/>
              <a:chExt cx="384" cy="192"/>
            </a:xfrm>
          </p:grpSpPr>
          <p:pic>
            <p:nvPicPr>
              <p:cNvPr id="24640" name="Picture 18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641" name="Picture 19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642" name="Picture 20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4598" name="Picture 2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72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9" name="Picture 2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68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600" name="Group 23"/>
            <p:cNvGrpSpPr>
              <a:grpSpLocks/>
            </p:cNvGrpSpPr>
            <p:nvPr/>
          </p:nvGrpSpPr>
          <p:grpSpPr bwMode="auto">
            <a:xfrm>
              <a:off x="576" y="2208"/>
              <a:ext cx="384" cy="192"/>
              <a:chOff x="2688" y="3552"/>
              <a:chExt cx="384" cy="192"/>
            </a:xfrm>
          </p:grpSpPr>
          <p:pic>
            <p:nvPicPr>
              <p:cNvPr id="24637" name="Picture 24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638" name="Picture 25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639" name="Picture 26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4601" name="Picture 27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88" y="3072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2" name="Picture 2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84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3" name="Picture 2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0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4" name="Picture 3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326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5" name="Picture 3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220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6" name="Picture 32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72" y="2016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7" name="Picture 3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72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8" name="Picture 3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68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9" name="Picture 3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64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0" name="Picture 36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12" y="1152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1" name="Picture 3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12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2" name="Picture 3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3" name="Picture 3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0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4" name="Picture 40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68" y="1152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5" name="Picture 4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6" name="Picture 4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617" name="Line 43"/>
            <p:cNvSpPr>
              <a:spLocks noChangeShapeType="1"/>
            </p:cNvSpPr>
            <p:nvPr/>
          </p:nvSpPr>
          <p:spPr bwMode="auto">
            <a:xfrm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18" name="Line 44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19" name="Line 45"/>
            <p:cNvSpPr>
              <a:spLocks noChangeShapeType="1"/>
            </p:cNvSpPr>
            <p:nvPr/>
          </p:nvSpPr>
          <p:spPr bwMode="auto">
            <a:xfrm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20" name="Line 46"/>
            <p:cNvSpPr>
              <a:spLocks noChangeShapeType="1"/>
            </p:cNvSpPr>
            <p:nvPr/>
          </p:nvSpPr>
          <p:spPr bwMode="auto">
            <a:xfrm flipH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21" name="Line 47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22" name="Line 48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23" name="Line 49"/>
            <p:cNvSpPr>
              <a:spLocks noChangeShapeType="1"/>
            </p:cNvSpPr>
            <p:nvPr/>
          </p:nvSpPr>
          <p:spPr bwMode="auto">
            <a:xfrm>
              <a:off x="3648" y="1584"/>
              <a:ext cx="576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pic>
          <p:nvPicPr>
            <p:cNvPr id="24624" name="Picture 50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36" y="3312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5" name="Picture 5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36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6" name="Picture 5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32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7" name="Picture 53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64" y="1440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8" name="Picture 5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9" name="Picture 5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630" name="Line 56"/>
            <p:cNvSpPr>
              <a:spLocks noChangeShapeType="1"/>
            </p:cNvSpPr>
            <p:nvPr/>
          </p:nvSpPr>
          <p:spPr bwMode="auto">
            <a:xfrm>
              <a:off x="3648" y="2544"/>
              <a:ext cx="864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1" name="Line 57"/>
            <p:cNvSpPr>
              <a:spLocks noChangeShapeType="1"/>
            </p:cNvSpPr>
            <p:nvPr/>
          </p:nvSpPr>
          <p:spPr bwMode="auto">
            <a:xfrm>
              <a:off x="3504" y="2544"/>
              <a:ext cx="432" cy="76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2" name="Line 58"/>
            <p:cNvSpPr>
              <a:spLocks noChangeShapeType="1"/>
            </p:cNvSpPr>
            <p:nvPr/>
          </p:nvSpPr>
          <p:spPr bwMode="auto">
            <a:xfrm flipH="1">
              <a:off x="3168" y="2544"/>
              <a:ext cx="144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3" name="Line 59"/>
            <p:cNvSpPr>
              <a:spLocks noChangeShapeType="1"/>
            </p:cNvSpPr>
            <p:nvPr/>
          </p:nvSpPr>
          <p:spPr bwMode="auto">
            <a:xfrm flipH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4" name="Line 60"/>
            <p:cNvSpPr>
              <a:spLocks noChangeShapeType="1"/>
            </p:cNvSpPr>
            <p:nvPr/>
          </p:nvSpPr>
          <p:spPr bwMode="auto">
            <a:xfrm flipV="1">
              <a:off x="1104" y="1488"/>
              <a:ext cx="1008" cy="9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5" name="Line 61"/>
            <p:cNvSpPr>
              <a:spLocks noChangeShapeType="1"/>
            </p:cNvSpPr>
            <p:nvPr/>
          </p:nvSpPr>
          <p:spPr bwMode="auto">
            <a:xfrm flipH="1">
              <a:off x="912" y="1584"/>
              <a:ext cx="1200" cy="4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6" name="Text Box 62"/>
            <p:cNvSpPr txBox="1">
              <a:spLocks noChangeArrowheads="1"/>
            </p:cNvSpPr>
            <p:nvPr/>
          </p:nvSpPr>
          <p:spPr bwMode="auto">
            <a:xfrm>
              <a:off x="2160" y="96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sv-SE">
                <a:solidFill>
                  <a:srgbClr val="990000"/>
                </a:solidFill>
                <a:latin typeface="Helvetica"/>
              </a:endParaRPr>
            </a:p>
          </p:txBody>
        </p:sp>
      </p:grp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1600200" y="4320233"/>
            <a:ext cx="1524000" cy="914400"/>
            <a:chOff x="528" y="2352"/>
            <a:chExt cx="960" cy="576"/>
          </a:xfrm>
        </p:grpSpPr>
        <p:sp>
          <p:nvSpPr>
            <p:cNvPr id="24586" name="Line 64"/>
            <p:cNvSpPr>
              <a:spLocks noChangeShapeType="1"/>
            </p:cNvSpPr>
            <p:nvPr/>
          </p:nvSpPr>
          <p:spPr bwMode="auto">
            <a:xfrm flipV="1">
              <a:off x="1152" y="2352"/>
              <a:ext cx="336" cy="57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587" name="Text Box 65"/>
            <p:cNvSpPr txBox="1">
              <a:spLocks noChangeArrowheads="1"/>
            </p:cNvSpPr>
            <p:nvPr/>
          </p:nvSpPr>
          <p:spPr bwMode="auto">
            <a:xfrm>
              <a:off x="528" y="2544"/>
              <a:ext cx="74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  <a:latin typeface="Helvetica"/>
                </a:rPr>
                <a:t>Publish</a:t>
              </a:r>
            </a:p>
          </p:txBody>
        </p:sp>
      </p:grpSp>
      <p:sp>
        <p:nvSpPr>
          <p:cNvPr id="194626" name="Rectangle 66"/>
          <p:cNvSpPr>
            <a:spLocks noChangeArrowheads="1"/>
          </p:cNvSpPr>
          <p:nvPr/>
        </p:nvSpPr>
        <p:spPr bwMode="auto">
          <a:xfrm>
            <a:off x="1219200" y="3024833"/>
            <a:ext cx="2057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hangingPunct="0"/>
            <a:r>
              <a:rPr lang="en-US">
                <a:latin typeface="Arial" pitchFamily="34" charset="0"/>
              </a:rPr>
              <a:t>insert(X,</a:t>
            </a:r>
          </a:p>
          <a:p>
            <a:pPr eaLnBrk="0" hangingPunct="0"/>
            <a:r>
              <a:rPr lang="en-US">
                <a:latin typeface="Arial" pitchFamily="34" charset="0"/>
              </a:rPr>
              <a:t>  123.2.21.23)</a:t>
            </a:r>
          </a:p>
          <a:p>
            <a:pPr eaLnBrk="0" hangingPunct="0"/>
            <a:r>
              <a:rPr lang="en-US">
                <a:latin typeface="Arial" pitchFamily="34" charset="0"/>
              </a:rPr>
              <a:t>...</a:t>
            </a:r>
          </a:p>
        </p:txBody>
      </p:sp>
      <p:sp>
        <p:nvSpPr>
          <p:cNvPr id="24585" name="Rectangle 67"/>
          <p:cNvSpPr>
            <a:spLocks noChangeArrowheads="1"/>
          </p:cNvSpPr>
          <p:nvPr/>
        </p:nvSpPr>
        <p:spPr bwMode="auto">
          <a:xfrm>
            <a:off x="1676400" y="5920433"/>
            <a:ext cx="179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123.2.21.23</a:t>
            </a:r>
          </a:p>
        </p:txBody>
      </p:sp>
      <p:sp>
        <p:nvSpPr>
          <p:cNvPr id="70" name="Text Box 61"/>
          <p:cNvSpPr txBox="1">
            <a:spLocks noChangeArrowheads="1"/>
          </p:cNvSpPr>
          <p:nvPr/>
        </p:nvSpPr>
        <p:spPr bwMode="auto">
          <a:xfrm>
            <a:off x="3429000" y="1958033"/>
            <a:ext cx="216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990000"/>
                </a:solidFill>
                <a:latin typeface="Helvetica"/>
              </a:rPr>
              <a:t>“Super Nodes”</a:t>
            </a:r>
          </a:p>
        </p:txBody>
      </p:sp>
      <p:sp>
        <p:nvSpPr>
          <p:cNvPr id="71" name="Rectangle 3"/>
          <p:cNvSpPr txBox="1">
            <a:spLocks noChangeArrowheads="1"/>
          </p:cNvSpPr>
          <p:nvPr/>
        </p:nvSpPr>
        <p:spPr>
          <a:xfrm>
            <a:off x="3657600" y="325023"/>
            <a:ext cx="5486400" cy="163300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ym typeface="Wingdings" pitchFamily="2" charset="2"/>
              </a:rPr>
              <a:t>“Smart” Query Flooding:</a:t>
            </a:r>
          </a:p>
          <a:p>
            <a:pPr>
              <a:lnSpc>
                <a:spcPct val="80000"/>
              </a:lnSpc>
            </a:pPr>
            <a:r>
              <a:rPr lang="en-US" sz="2400" b="1" dirty="0" smtClean="0">
                <a:sym typeface="Wingdings" pitchFamily="2" charset="2"/>
              </a:rPr>
              <a:t>Join</a:t>
            </a:r>
            <a:r>
              <a:rPr lang="en-US" sz="2400" dirty="0" smtClean="0">
                <a:sym typeface="Wingdings" pitchFamily="2" charset="2"/>
              </a:rPr>
              <a:t>: on startup, client contacts a “</a:t>
            </a:r>
            <a:r>
              <a:rPr lang="en-US" sz="2400" dirty="0" err="1" smtClean="0">
                <a:sym typeface="Wingdings" pitchFamily="2" charset="2"/>
              </a:rPr>
              <a:t>supernode</a:t>
            </a:r>
            <a:r>
              <a:rPr lang="en-US" sz="2400" dirty="0" smtClean="0">
                <a:sym typeface="Wingdings" pitchFamily="2" charset="2"/>
              </a:rPr>
              <a:t>” ... may at some point become one itself</a:t>
            </a:r>
          </a:p>
          <a:p>
            <a:pPr>
              <a:lnSpc>
                <a:spcPct val="80000"/>
              </a:lnSpc>
            </a:pPr>
            <a:r>
              <a:rPr lang="en-US" sz="2400" b="1" dirty="0" smtClean="0">
                <a:sym typeface="Wingdings" pitchFamily="2" charset="2"/>
              </a:rPr>
              <a:t>Publish</a:t>
            </a:r>
            <a:r>
              <a:rPr lang="en-US" sz="2400" dirty="0" smtClean="0">
                <a:sym typeface="Wingdings" pitchFamily="2" charset="2"/>
              </a:rPr>
              <a:t>: send list of files to </a:t>
            </a:r>
            <a:r>
              <a:rPr lang="en-US" sz="2400" dirty="0" err="1" smtClean="0">
                <a:sym typeface="Wingdings" pitchFamily="2" charset="2"/>
              </a:rPr>
              <a:t>supernode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6383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KaZaA</a:t>
            </a:r>
            <a:r>
              <a:rPr lang="en-US" dirty="0" smtClean="0"/>
              <a:t>: </a:t>
            </a:r>
            <a:r>
              <a:rPr lang="en-US" dirty="0" smtClean="0"/>
              <a:t>Search</a:t>
            </a:r>
            <a:endParaRPr lang="en-US" dirty="0" smtClean="0"/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13576" y="6493024"/>
            <a:ext cx="730424" cy="365125"/>
          </a:xfrm>
        </p:spPr>
        <p:txBody>
          <a:bodyPr/>
          <a:lstStyle/>
          <a:p>
            <a:pPr>
              <a:defRPr/>
            </a:pPr>
            <a:fld id="{0DE3766E-BE81-4867-A4A6-53C0E867C99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grpSp>
        <p:nvGrpSpPr>
          <p:cNvPr id="25604" name="Group 2"/>
          <p:cNvGrpSpPr>
            <a:grpSpLocks/>
          </p:cNvGrpSpPr>
          <p:nvPr/>
        </p:nvGrpSpPr>
        <p:grpSpPr bwMode="auto">
          <a:xfrm>
            <a:off x="914400" y="1844824"/>
            <a:ext cx="6781800" cy="4419600"/>
            <a:chOff x="576" y="960"/>
            <a:chExt cx="4272" cy="2784"/>
          </a:xfrm>
        </p:grpSpPr>
        <p:pic>
          <p:nvPicPr>
            <p:cNvPr id="25630" name="Picture 3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2" y="1968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1" name="Picture 4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24" y="3024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2" name="Picture 5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72" y="1920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3" name="Picture 6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12" y="3168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4" name="Picture 7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16" y="2112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5635" name="Group 8"/>
            <p:cNvGrpSpPr>
              <a:grpSpLocks/>
            </p:cNvGrpSpPr>
            <p:nvPr/>
          </p:nvGrpSpPr>
          <p:grpSpPr bwMode="auto">
            <a:xfrm>
              <a:off x="4464" y="3408"/>
              <a:ext cx="384" cy="192"/>
              <a:chOff x="2688" y="3552"/>
              <a:chExt cx="384" cy="192"/>
            </a:xfrm>
          </p:grpSpPr>
          <p:pic>
            <p:nvPicPr>
              <p:cNvPr id="25685" name="Picture 9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86" name="Picture 10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87" name="Picture 11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5636" name="Picture 1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7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38" name="Picture 1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12" y="259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5639" name="Group 15"/>
            <p:cNvGrpSpPr>
              <a:grpSpLocks/>
            </p:cNvGrpSpPr>
            <p:nvPr/>
          </p:nvGrpSpPr>
          <p:grpSpPr bwMode="auto">
            <a:xfrm>
              <a:off x="3408" y="2592"/>
              <a:ext cx="384" cy="192"/>
              <a:chOff x="2688" y="3552"/>
              <a:chExt cx="384" cy="192"/>
            </a:xfrm>
          </p:grpSpPr>
          <p:pic>
            <p:nvPicPr>
              <p:cNvPr id="25682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83" name="Picture 17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84" name="Picture 18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5640" name="Picture 1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72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1" name="Picture 2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368" y="216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5642" name="Group 21"/>
            <p:cNvGrpSpPr>
              <a:grpSpLocks/>
            </p:cNvGrpSpPr>
            <p:nvPr/>
          </p:nvGrpSpPr>
          <p:grpSpPr bwMode="auto">
            <a:xfrm>
              <a:off x="576" y="2208"/>
              <a:ext cx="384" cy="192"/>
              <a:chOff x="2688" y="3552"/>
              <a:chExt cx="384" cy="192"/>
            </a:xfrm>
          </p:grpSpPr>
          <p:pic>
            <p:nvPicPr>
              <p:cNvPr id="25679" name="Picture 22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688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80" name="Picture 23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84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681" name="Picture 24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880" y="3552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5643" name="Picture 25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88" y="3072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4" name="Picture 2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84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5" name="Picture 2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0" y="331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6" name="Picture 2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326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7" name="Picture 2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220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8" name="Picture 30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72" y="2016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9" name="Picture 3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72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0" name="Picture 3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68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1" name="Picture 3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64" y="2544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2" name="Picture 34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12" y="1152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3" name="Picture 3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12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4" name="Picture 3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8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5" name="Picture 3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0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6" name="Picture 38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68" y="1152"/>
              <a:ext cx="480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7" name="Picture 3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58" name="Picture 4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59" name="Line 41"/>
            <p:cNvSpPr>
              <a:spLocks noChangeShapeType="1"/>
            </p:cNvSpPr>
            <p:nvPr/>
          </p:nvSpPr>
          <p:spPr bwMode="auto">
            <a:xfrm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60" name="Line 42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61" name="Line 43"/>
            <p:cNvSpPr>
              <a:spLocks noChangeShapeType="1"/>
            </p:cNvSpPr>
            <p:nvPr/>
          </p:nvSpPr>
          <p:spPr bwMode="auto">
            <a:xfrm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62" name="Line 44"/>
            <p:cNvSpPr>
              <a:spLocks noChangeShapeType="1"/>
            </p:cNvSpPr>
            <p:nvPr/>
          </p:nvSpPr>
          <p:spPr bwMode="auto">
            <a:xfrm flipH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63" name="Line 45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64" name="Line 46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65" name="Line 47"/>
            <p:cNvSpPr>
              <a:spLocks noChangeShapeType="1"/>
            </p:cNvSpPr>
            <p:nvPr/>
          </p:nvSpPr>
          <p:spPr bwMode="auto">
            <a:xfrm>
              <a:off x="3648" y="1584"/>
              <a:ext cx="576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pic>
          <p:nvPicPr>
            <p:cNvPr id="25666" name="Picture 48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36" y="3312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67" name="Picture 49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36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68" name="Picture 5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32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69" name="Picture 51" descr="co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64" y="1440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70" name="Picture 5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71" name="Picture 5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60" y="168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72" name="Line 54"/>
            <p:cNvSpPr>
              <a:spLocks noChangeShapeType="1"/>
            </p:cNvSpPr>
            <p:nvPr/>
          </p:nvSpPr>
          <p:spPr bwMode="auto">
            <a:xfrm>
              <a:off x="3648" y="2544"/>
              <a:ext cx="864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73" name="Line 55"/>
            <p:cNvSpPr>
              <a:spLocks noChangeShapeType="1"/>
            </p:cNvSpPr>
            <p:nvPr/>
          </p:nvSpPr>
          <p:spPr bwMode="auto">
            <a:xfrm>
              <a:off x="3504" y="2544"/>
              <a:ext cx="432" cy="76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74" name="Line 56"/>
            <p:cNvSpPr>
              <a:spLocks noChangeShapeType="1"/>
            </p:cNvSpPr>
            <p:nvPr/>
          </p:nvSpPr>
          <p:spPr bwMode="auto">
            <a:xfrm flipH="1">
              <a:off x="3168" y="2544"/>
              <a:ext cx="144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75" name="Line 57"/>
            <p:cNvSpPr>
              <a:spLocks noChangeShapeType="1"/>
            </p:cNvSpPr>
            <p:nvPr/>
          </p:nvSpPr>
          <p:spPr bwMode="auto">
            <a:xfrm flipH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76" name="Line 58"/>
            <p:cNvSpPr>
              <a:spLocks noChangeShapeType="1"/>
            </p:cNvSpPr>
            <p:nvPr/>
          </p:nvSpPr>
          <p:spPr bwMode="auto">
            <a:xfrm flipV="1">
              <a:off x="1104" y="1488"/>
              <a:ext cx="1008" cy="9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77" name="Line 59"/>
            <p:cNvSpPr>
              <a:spLocks noChangeShapeType="1"/>
            </p:cNvSpPr>
            <p:nvPr/>
          </p:nvSpPr>
          <p:spPr bwMode="auto">
            <a:xfrm flipH="1">
              <a:off x="912" y="1584"/>
              <a:ext cx="1200" cy="4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78" name="Text Box 60"/>
            <p:cNvSpPr txBox="1">
              <a:spLocks noChangeArrowheads="1"/>
            </p:cNvSpPr>
            <p:nvPr/>
          </p:nvSpPr>
          <p:spPr bwMode="auto">
            <a:xfrm>
              <a:off x="2160" y="96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sv-SE">
                <a:solidFill>
                  <a:srgbClr val="990000"/>
                </a:solidFill>
                <a:latin typeface="Helvetica"/>
              </a:endParaRPr>
            </a:p>
          </p:txBody>
        </p:sp>
      </p:grpSp>
      <p:sp>
        <p:nvSpPr>
          <p:cNvPr id="25606" name="Text Box 62"/>
          <p:cNvSpPr txBox="1">
            <a:spLocks noChangeArrowheads="1"/>
          </p:cNvSpPr>
          <p:nvPr/>
        </p:nvSpPr>
        <p:spPr bwMode="auto">
          <a:xfrm>
            <a:off x="0" y="5197624"/>
            <a:ext cx="231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0000"/>
                </a:solidFill>
                <a:latin typeface="Arial" pitchFamily="34" charset="0"/>
              </a:rPr>
              <a:t>Where is file A?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1828800" y="4207024"/>
            <a:ext cx="1295400" cy="914400"/>
            <a:chOff x="1152" y="2448"/>
            <a:chExt cx="816" cy="576"/>
          </a:xfrm>
        </p:grpSpPr>
        <p:sp>
          <p:nvSpPr>
            <p:cNvPr id="25628" name="Line 64"/>
            <p:cNvSpPr>
              <a:spLocks noChangeShapeType="1"/>
            </p:cNvSpPr>
            <p:nvPr/>
          </p:nvSpPr>
          <p:spPr bwMode="auto">
            <a:xfrm flipV="1">
              <a:off x="1632" y="2448"/>
              <a:ext cx="336" cy="57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29" name="Rectangle 65"/>
            <p:cNvSpPr>
              <a:spLocks noChangeArrowheads="1"/>
            </p:cNvSpPr>
            <p:nvPr/>
          </p:nvSpPr>
          <p:spPr bwMode="auto">
            <a:xfrm>
              <a:off x="1152" y="2544"/>
              <a:ext cx="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  <a:latin typeface="Arial" pitchFamily="34" charset="0"/>
                </a:rPr>
                <a:t>Query</a:t>
              </a:r>
            </a:p>
          </p:txBody>
        </p:sp>
      </p:grp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3429000" y="2835424"/>
            <a:ext cx="1676400" cy="1219200"/>
            <a:chOff x="2160" y="1584"/>
            <a:chExt cx="1056" cy="768"/>
          </a:xfrm>
        </p:grpSpPr>
        <p:sp>
          <p:nvSpPr>
            <p:cNvPr id="25625" name="Line 67"/>
            <p:cNvSpPr>
              <a:spLocks noChangeShapeType="1"/>
            </p:cNvSpPr>
            <p:nvPr/>
          </p:nvSpPr>
          <p:spPr bwMode="auto">
            <a:xfrm flipV="1">
              <a:off x="2160" y="1584"/>
              <a:ext cx="144" cy="4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26" name="Line 68"/>
            <p:cNvSpPr>
              <a:spLocks noChangeShapeType="1"/>
            </p:cNvSpPr>
            <p:nvPr/>
          </p:nvSpPr>
          <p:spPr bwMode="auto">
            <a:xfrm flipV="1">
              <a:off x="2400" y="2352"/>
              <a:ext cx="81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27" name="Line 69"/>
            <p:cNvSpPr>
              <a:spLocks noChangeShapeType="1"/>
            </p:cNvSpPr>
            <p:nvPr/>
          </p:nvSpPr>
          <p:spPr bwMode="auto">
            <a:xfrm flipV="1">
              <a:off x="2304" y="1584"/>
              <a:ext cx="864" cy="6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8" name="Group 70"/>
          <p:cNvGrpSpPr>
            <a:grpSpLocks/>
          </p:cNvGrpSpPr>
          <p:nvPr/>
        </p:nvGrpSpPr>
        <p:grpSpPr bwMode="auto">
          <a:xfrm>
            <a:off x="4038600" y="2606824"/>
            <a:ext cx="1219200" cy="1219200"/>
            <a:chOff x="2544" y="1440"/>
            <a:chExt cx="768" cy="768"/>
          </a:xfrm>
        </p:grpSpPr>
        <p:sp>
          <p:nvSpPr>
            <p:cNvPr id="25622" name="Line 71"/>
            <p:cNvSpPr>
              <a:spLocks noChangeShapeType="1"/>
            </p:cNvSpPr>
            <p:nvPr/>
          </p:nvSpPr>
          <p:spPr bwMode="auto">
            <a:xfrm>
              <a:off x="2544" y="1536"/>
              <a:ext cx="672" cy="67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23" name="Line 72"/>
            <p:cNvSpPr>
              <a:spLocks noChangeShapeType="1"/>
            </p:cNvSpPr>
            <p:nvPr/>
          </p:nvSpPr>
          <p:spPr bwMode="auto">
            <a:xfrm flipV="1">
              <a:off x="2592" y="1440"/>
              <a:ext cx="57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24" name="Line 73"/>
            <p:cNvSpPr>
              <a:spLocks noChangeShapeType="1"/>
            </p:cNvSpPr>
            <p:nvPr/>
          </p:nvSpPr>
          <p:spPr bwMode="auto">
            <a:xfrm flipV="1">
              <a:off x="3312" y="1632"/>
              <a:ext cx="0" cy="48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1447800" y="1844824"/>
            <a:ext cx="6248400" cy="2971800"/>
            <a:chOff x="912" y="960"/>
            <a:chExt cx="3936" cy="1872"/>
          </a:xfrm>
        </p:grpSpPr>
        <p:sp>
          <p:nvSpPr>
            <p:cNvPr id="25620" name="Rectangle 75"/>
            <p:cNvSpPr>
              <a:spLocks noChangeArrowheads="1"/>
            </p:cNvSpPr>
            <p:nvPr/>
          </p:nvSpPr>
          <p:spPr bwMode="auto">
            <a:xfrm>
              <a:off x="3552" y="2112"/>
              <a:ext cx="1296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eaLnBrk="0" hangingPunct="0"/>
              <a:r>
                <a:rPr lang="en-US">
                  <a:latin typeface="Arial" pitchFamily="34" charset="0"/>
                </a:rPr>
                <a:t>search(A)</a:t>
              </a:r>
            </a:p>
            <a:p>
              <a:pPr eaLnBrk="0" hangingPunct="0"/>
              <a:r>
                <a:rPr lang="en-US">
                  <a:latin typeface="Arial" pitchFamily="34" charset="0"/>
                </a:rPr>
                <a:t>--&gt;</a:t>
              </a:r>
            </a:p>
            <a:p>
              <a:pPr eaLnBrk="0" hangingPunct="0"/>
              <a:r>
                <a:rPr lang="en-US">
                  <a:latin typeface="Arial" pitchFamily="34" charset="0"/>
                </a:rPr>
                <a:t>123.2.0.18</a:t>
              </a:r>
            </a:p>
          </p:txBody>
        </p:sp>
        <p:sp>
          <p:nvSpPr>
            <p:cNvPr id="25621" name="Rectangle 76"/>
            <p:cNvSpPr>
              <a:spLocks noChangeArrowheads="1"/>
            </p:cNvSpPr>
            <p:nvPr/>
          </p:nvSpPr>
          <p:spPr bwMode="auto">
            <a:xfrm>
              <a:off x="912" y="960"/>
              <a:ext cx="1296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eaLnBrk="0" hangingPunct="0"/>
              <a:r>
                <a:rPr lang="en-US">
                  <a:latin typeface="Arial" pitchFamily="34" charset="0"/>
                </a:rPr>
                <a:t>search(A)</a:t>
              </a:r>
            </a:p>
            <a:p>
              <a:pPr eaLnBrk="0" hangingPunct="0"/>
              <a:r>
                <a:rPr lang="en-US">
                  <a:latin typeface="Arial" pitchFamily="34" charset="0"/>
                </a:rPr>
                <a:t>--&gt;</a:t>
              </a:r>
            </a:p>
            <a:p>
              <a:pPr eaLnBrk="0" hangingPunct="0"/>
              <a:r>
                <a:rPr lang="en-US">
                  <a:latin typeface="Arial" pitchFamily="34" charset="0"/>
                </a:rPr>
                <a:t>123.2.22.50</a:t>
              </a:r>
            </a:p>
          </p:txBody>
        </p:sp>
      </p:grpSp>
      <p:grpSp>
        <p:nvGrpSpPr>
          <p:cNvPr id="10" name="Group 77"/>
          <p:cNvGrpSpPr>
            <a:grpSpLocks/>
          </p:cNvGrpSpPr>
          <p:nvPr/>
        </p:nvGrpSpPr>
        <p:grpSpPr bwMode="auto">
          <a:xfrm>
            <a:off x="2438400" y="2835424"/>
            <a:ext cx="2667000" cy="2362200"/>
            <a:chOff x="1536" y="1584"/>
            <a:chExt cx="1680" cy="1488"/>
          </a:xfrm>
        </p:grpSpPr>
        <p:sp>
          <p:nvSpPr>
            <p:cNvPr id="25615" name="Line 78"/>
            <p:cNvSpPr>
              <a:spLocks noChangeShapeType="1"/>
            </p:cNvSpPr>
            <p:nvPr/>
          </p:nvSpPr>
          <p:spPr bwMode="auto">
            <a:xfrm flipH="1">
              <a:off x="2304" y="2448"/>
              <a:ext cx="912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16" name="Line 79"/>
            <p:cNvSpPr>
              <a:spLocks noChangeShapeType="1"/>
            </p:cNvSpPr>
            <p:nvPr/>
          </p:nvSpPr>
          <p:spPr bwMode="auto">
            <a:xfrm flipH="1">
              <a:off x="2064" y="1584"/>
              <a:ext cx="144" cy="48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17" name="Line 80"/>
            <p:cNvSpPr>
              <a:spLocks noChangeShapeType="1"/>
            </p:cNvSpPr>
            <p:nvPr/>
          </p:nvSpPr>
          <p:spPr bwMode="auto">
            <a:xfrm flipH="1">
              <a:off x="1680" y="2496"/>
              <a:ext cx="336" cy="576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18" name="Text Box 81"/>
            <p:cNvSpPr txBox="1">
              <a:spLocks noChangeArrowheads="1"/>
            </p:cNvSpPr>
            <p:nvPr/>
          </p:nvSpPr>
          <p:spPr bwMode="auto">
            <a:xfrm>
              <a:off x="2160" y="2544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00FF00"/>
                  </a:solidFill>
                  <a:latin typeface="Helvetica"/>
                </a:rPr>
                <a:t>Replies</a:t>
              </a:r>
            </a:p>
          </p:txBody>
        </p:sp>
        <p:sp>
          <p:nvSpPr>
            <p:cNvPr id="25619" name="Line 82"/>
            <p:cNvSpPr>
              <a:spLocks noChangeShapeType="1"/>
            </p:cNvSpPr>
            <p:nvPr/>
          </p:nvSpPr>
          <p:spPr bwMode="auto">
            <a:xfrm flipH="1">
              <a:off x="1536" y="2448"/>
              <a:ext cx="336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457200" y="3902224"/>
            <a:ext cx="6807200" cy="2590800"/>
            <a:chOff x="288" y="2256"/>
            <a:chExt cx="4288" cy="1632"/>
          </a:xfrm>
        </p:grpSpPr>
        <p:sp>
          <p:nvSpPr>
            <p:cNvPr id="25613" name="Rectangle 84"/>
            <p:cNvSpPr>
              <a:spLocks noChangeArrowheads="1"/>
            </p:cNvSpPr>
            <p:nvPr/>
          </p:nvSpPr>
          <p:spPr bwMode="auto">
            <a:xfrm>
              <a:off x="3552" y="3600"/>
              <a:ext cx="10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Arial" pitchFamily="34" charset="0"/>
                </a:rPr>
                <a:t>123.2.0.18</a:t>
              </a:r>
            </a:p>
          </p:txBody>
        </p:sp>
        <p:sp>
          <p:nvSpPr>
            <p:cNvPr id="25614" name="Rectangle 85"/>
            <p:cNvSpPr>
              <a:spLocks noChangeArrowheads="1"/>
            </p:cNvSpPr>
            <p:nvPr/>
          </p:nvSpPr>
          <p:spPr bwMode="auto">
            <a:xfrm>
              <a:off x="288" y="2256"/>
              <a:ext cx="11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Arial" pitchFamily="34" charset="0"/>
                </a:rPr>
                <a:t>123.2.22.50</a:t>
              </a:r>
            </a:p>
          </p:txBody>
        </p:sp>
      </p:grpSp>
      <p:sp>
        <p:nvSpPr>
          <p:cNvPr id="88" name="Text Box 61"/>
          <p:cNvSpPr txBox="1">
            <a:spLocks noChangeArrowheads="1"/>
          </p:cNvSpPr>
          <p:nvPr/>
        </p:nvSpPr>
        <p:spPr bwMode="auto">
          <a:xfrm>
            <a:off x="3429000" y="1844824"/>
            <a:ext cx="216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990000"/>
                </a:solidFill>
                <a:latin typeface="Helvetica"/>
              </a:rPr>
              <a:t>“Super Nodes”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38997" y="6414120"/>
            <a:ext cx="7734169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sz="2000" dirty="0" smtClean="0">
                <a:solidFill>
                  <a:srgbClr val="C00000"/>
                </a:solidFill>
              </a:rPr>
              <a:t>Q: </a:t>
            </a:r>
            <a:r>
              <a:rPr lang="sv-SE" sz="2000" dirty="0" err="1" smtClean="0">
                <a:solidFill>
                  <a:srgbClr val="C00000"/>
                </a:solidFill>
              </a:rPr>
              <a:t>Compare</a:t>
            </a:r>
            <a:r>
              <a:rPr lang="sv-SE" sz="2000" dirty="0" smtClean="0">
                <a:solidFill>
                  <a:srgbClr val="C00000"/>
                </a:solidFill>
              </a:rPr>
              <a:t> </a:t>
            </a:r>
            <a:r>
              <a:rPr lang="sv-SE" sz="2000" dirty="0" err="1" smtClean="0">
                <a:solidFill>
                  <a:srgbClr val="C00000"/>
                </a:solidFill>
              </a:rPr>
              <a:t>with</a:t>
            </a:r>
            <a:r>
              <a:rPr lang="sv-SE" sz="2000" dirty="0" smtClean="0">
                <a:solidFill>
                  <a:srgbClr val="C00000"/>
                </a:solidFill>
              </a:rPr>
              <a:t> Napster, </a:t>
            </a:r>
            <a:r>
              <a:rPr lang="sv-SE" sz="2000" dirty="0" err="1" smtClean="0">
                <a:solidFill>
                  <a:srgbClr val="C00000"/>
                </a:solidFill>
              </a:rPr>
              <a:t>Gnutella</a:t>
            </a:r>
            <a:r>
              <a:rPr lang="sv-SE" sz="2000" dirty="0" smtClean="0">
                <a:solidFill>
                  <a:srgbClr val="C00000"/>
                </a:solidFill>
              </a:rPr>
              <a:t> (publishing, </a:t>
            </a:r>
            <a:r>
              <a:rPr lang="sv-SE" sz="2000" dirty="0" err="1" smtClean="0">
                <a:solidFill>
                  <a:srgbClr val="C00000"/>
                </a:solidFill>
              </a:rPr>
              <a:t>searching</a:t>
            </a:r>
            <a:r>
              <a:rPr lang="sv-SE" sz="2000" dirty="0" smtClean="0">
                <a:solidFill>
                  <a:srgbClr val="C00000"/>
                </a:solidFill>
              </a:rPr>
              <a:t>, </a:t>
            </a:r>
            <a:r>
              <a:rPr lang="sv-SE" sz="2000" dirty="0" err="1" smtClean="0">
                <a:solidFill>
                  <a:srgbClr val="C00000"/>
                </a:solidFill>
              </a:rPr>
              <a:t>anything</a:t>
            </a:r>
            <a:r>
              <a:rPr lang="sv-SE" sz="2000" dirty="0" smtClean="0">
                <a:solidFill>
                  <a:srgbClr val="C00000"/>
                </a:solidFill>
              </a:rPr>
              <a:t> </a:t>
            </a:r>
            <a:r>
              <a:rPr lang="sv-SE" sz="2000" dirty="0" err="1" smtClean="0">
                <a:solidFill>
                  <a:srgbClr val="C00000"/>
                </a:solidFill>
              </a:rPr>
              <a:t>else</a:t>
            </a:r>
            <a:r>
              <a:rPr lang="sv-SE" sz="2000" dirty="0" smtClean="0">
                <a:solidFill>
                  <a:srgbClr val="C00000"/>
                </a:solidFill>
              </a:rPr>
              <a:t>)</a:t>
            </a:r>
            <a:endParaRPr lang="sv-SE" sz="2000" dirty="0">
              <a:solidFill>
                <a:srgbClr val="C00000"/>
              </a:solidFill>
            </a:endParaRPr>
          </a:p>
        </p:txBody>
      </p:sp>
      <p:sp>
        <p:nvSpPr>
          <p:cNvPr id="90" name="Rectangle 3"/>
          <p:cNvSpPr txBox="1">
            <a:spLocks noChangeArrowheads="1"/>
          </p:cNvSpPr>
          <p:nvPr/>
        </p:nvSpPr>
        <p:spPr>
          <a:xfrm>
            <a:off x="3740624" y="116632"/>
            <a:ext cx="5403376" cy="18086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400" dirty="0" smtClean="0">
                <a:sym typeface="Wingdings" pitchFamily="2" charset="2"/>
              </a:rPr>
              <a:t>“</a:t>
            </a:r>
            <a:r>
              <a:rPr lang="en-US" sz="2000" dirty="0" smtClean="0">
                <a:sym typeface="Wingdings" pitchFamily="2" charset="2"/>
              </a:rPr>
              <a:t>Smart” Query Flooding:</a:t>
            </a:r>
          </a:p>
          <a:p>
            <a:pPr>
              <a:lnSpc>
                <a:spcPct val="80000"/>
              </a:lnSpc>
            </a:pPr>
            <a:r>
              <a:rPr lang="en-US" sz="2000" b="1" dirty="0" smtClean="0"/>
              <a:t>Search</a:t>
            </a:r>
            <a:r>
              <a:rPr lang="en-US" sz="2000" dirty="0" smtClean="0"/>
              <a:t>: send query to </a:t>
            </a:r>
            <a:r>
              <a:rPr lang="en-US" sz="2000" dirty="0" err="1" smtClean="0"/>
              <a:t>supernode</a:t>
            </a:r>
            <a:r>
              <a:rPr lang="en-US" sz="2000" dirty="0" smtClean="0"/>
              <a:t>, </a:t>
            </a:r>
            <a:r>
              <a:rPr lang="en-US" sz="2000" dirty="0" err="1" smtClean="0"/>
              <a:t>supernodes</a:t>
            </a:r>
            <a:r>
              <a:rPr lang="en-US" sz="2000" dirty="0" smtClean="0"/>
              <a:t> flood query amongst themselves.</a:t>
            </a:r>
            <a:endParaRPr lang="en-US" sz="20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US" sz="2000" b="1" dirty="0" smtClean="0"/>
              <a:t>Fetch</a:t>
            </a:r>
            <a:r>
              <a:rPr lang="en-US" sz="2000" dirty="0" smtClean="0"/>
              <a:t>: get the file directly from peer(s); can fetch simultaneously from multiple peers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0654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KaZaA: Discussion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412776"/>
            <a:ext cx="6995120" cy="4497363"/>
          </a:xfrm>
        </p:spPr>
        <p:txBody>
          <a:bodyPr/>
          <a:lstStyle/>
          <a:p>
            <a:r>
              <a:rPr lang="en-US" sz="2000" dirty="0" smtClean="0"/>
              <a:t>Pros:</a:t>
            </a:r>
          </a:p>
          <a:p>
            <a:pPr lvl="1"/>
            <a:r>
              <a:rPr lang="en-US" sz="2000" dirty="0" smtClean="0"/>
              <a:t>Tries to </a:t>
            </a:r>
            <a:r>
              <a:rPr lang="en-US" sz="2000" dirty="0" smtClean="0">
                <a:solidFill>
                  <a:srgbClr val="FF0000"/>
                </a:solidFill>
              </a:rPr>
              <a:t>balance between search overhead and space needs</a:t>
            </a:r>
          </a:p>
          <a:p>
            <a:pPr lvl="1"/>
            <a:r>
              <a:rPr lang="en-US" sz="2000" dirty="0" smtClean="0"/>
              <a:t>Tries to take into account node heterogeneity:</a:t>
            </a:r>
          </a:p>
          <a:p>
            <a:pPr lvl="2"/>
            <a:r>
              <a:rPr lang="en-US" dirty="0" smtClean="0"/>
              <a:t>Bandwidth</a:t>
            </a:r>
          </a:p>
          <a:p>
            <a:pPr lvl="2"/>
            <a:r>
              <a:rPr lang="en-US" dirty="0" smtClean="0"/>
              <a:t>Host Computational Resources</a:t>
            </a:r>
          </a:p>
          <a:p>
            <a:r>
              <a:rPr lang="en-US" sz="2000" dirty="0" smtClean="0"/>
              <a:t>Cons:</a:t>
            </a:r>
          </a:p>
          <a:p>
            <a:pPr lvl="1"/>
            <a:r>
              <a:rPr lang="en-US" sz="2000" dirty="0" smtClean="0"/>
              <a:t>No </a:t>
            </a:r>
            <a:r>
              <a:rPr lang="en-US" sz="2000" dirty="0" smtClean="0"/>
              <a:t>real </a:t>
            </a:r>
            <a:r>
              <a:rPr lang="en-US" sz="2000" dirty="0" smtClean="0"/>
              <a:t>guarantees on search scope or search </a:t>
            </a:r>
            <a:r>
              <a:rPr lang="en-US" sz="2000" dirty="0" smtClean="0"/>
              <a:t>time</a:t>
            </a:r>
          </a:p>
          <a:p>
            <a:pPr lvl="1"/>
            <a:r>
              <a:rPr lang="en-US" sz="2000" dirty="0" smtClean="0"/>
              <a:t>Super-peers  may “serve” a lot!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P2P architecture used by Skype, </a:t>
            </a:r>
            <a:r>
              <a:rPr lang="en-US" sz="2000" dirty="0" err="1" smtClean="0">
                <a:solidFill>
                  <a:srgbClr val="FF0000"/>
                </a:solidFill>
              </a:rPr>
              <a:t>Joost</a:t>
            </a:r>
            <a:r>
              <a:rPr lang="en-US" sz="2000" dirty="0" smtClean="0">
                <a:solidFill>
                  <a:srgbClr val="FF0000"/>
                </a:solidFill>
              </a:rPr>
              <a:t> (communication, video distribution p2p systems)</a:t>
            </a:r>
          </a:p>
          <a:p>
            <a:pPr lvl="1"/>
            <a:endParaRPr lang="en-US" sz="1800" dirty="0" smtClean="0"/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5AA133-905A-4810-90B4-531D8919520E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473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16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3" y="1268760"/>
            <a:ext cx="45719" cy="42484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8" y="4149080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99592" y="1268760"/>
            <a:ext cx="7416824" cy="441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ea typeface="+mj-ea"/>
                <a:cs typeface="+mj-cs"/>
              </a:rPr>
              <a:t>First generation in </a:t>
            </a:r>
            <a:r>
              <a:rPr lang="en-US" sz="2400" b="1" dirty="0" smtClean="0">
                <a:ea typeface="+mj-ea"/>
                <a:cs typeface="+mj-cs"/>
              </a:rPr>
              <a:t>p2p:  </a:t>
            </a:r>
            <a:r>
              <a:rPr lang="en-US" sz="2400" b="1" dirty="0">
                <a:ea typeface="+mj-ea"/>
                <a:cs typeface="+mj-cs"/>
              </a:rPr>
              <a:t>file </a:t>
            </a:r>
            <a:r>
              <a:rPr lang="en-US" sz="2400" b="1" dirty="0" smtClean="0">
                <a:ea typeface="+mj-ea"/>
                <a:cs typeface="+mj-cs"/>
              </a:rPr>
              <a:t>sharing/lookup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Centralized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Database: single directory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Napster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Query Flooding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Gnutella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Hierarchical Query Flooding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KaZaA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Structured </a:t>
            </a:r>
            <a:r>
              <a:rPr lang="en-US" sz="2400" dirty="0" smtClean="0"/>
              <a:t>Overlays</a:t>
            </a:r>
          </a:p>
          <a:p>
            <a:pPr lvl="1">
              <a:lnSpc>
                <a:spcPct val="90000"/>
              </a:lnSpc>
              <a:buClr>
                <a:srgbClr val="3333CC"/>
              </a:buClr>
            </a:pPr>
            <a:r>
              <a:rPr lang="en-US" dirty="0" smtClean="0">
                <a:solidFill>
                  <a:srgbClr val="C00000"/>
                </a:solidFill>
              </a:rPr>
              <a:t>Combine </a:t>
            </a:r>
            <a:r>
              <a:rPr lang="en-US" dirty="0" err="1">
                <a:solidFill>
                  <a:srgbClr val="C00000"/>
                </a:solidFill>
              </a:rPr>
              <a:t>database+distributed</a:t>
            </a:r>
            <a:r>
              <a:rPr lang="en-US" dirty="0">
                <a:solidFill>
                  <a:srgbClr val="C00000"/>
                </a:solidFill>
              </a:rPr>
              <a:t> system </a:t>
            </a:r>
            <a:r>
              <a:rPr lang="en-US" dirty="0" smtClean="0">
                <a:solidFill>
                  <a:srgbClr val="C00000"/>
                </a:solidFill>
              </a:rPr>
              <a:t>know-how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Second generation in p2p ….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0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4C6095-E9E8-4C35-9E0A-71D46D5E33B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152400" y="33908"/>
            <a:ext cx="7620000" cy="6587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ko-KR" sz="4000" dirty="0" smtClean="0">
                <a:solidFill>
                  <a:schemeClr val="accent2"/>
                </a:solidFill>
                <a:ea typeface="굴림" pitchFamily="34" charset="-127"/>
                <a:cs typeface="+mn-cs"/>
              </a:rPr>
              <a:t>Problem from this perspective</a:t>
            </a:r>
            <a:endParaRPr lang="en-US" altLang="ko-KR" sz="4000" dirty="0">
              <a:solidFill>
                <a:schemeClr val="accent2"/>
              </a:solidFill>
              <a:ea typeface="굴림" pitchFamily="34" charset="-127"/>
              <a:cs typeface="+mn-cs"/>
            </a:endParaRPr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31788" y="1061591"/>
            <a:ext cx="6904508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  <a:buFont typeface="Monotype Sorts"/>
              <a:buNone/>
            </a:pPr>
            <a:r>
              <a:rPr lang="en-US" altLang="ko-KR" sz="2400" dirty="0">
                <a:ea typeface="Gulim" pitchFamily="34" charset="-127"/>
              </a:rPr>
              <a:t>How to find data in a distributed file sharing system</a:t>
            </a:r>
            <a:r>
              <a:rPr lang="en-US" altLang="ko-KR" sz="2400" dirty="0" smtClean="0">
                <a:ea typeface="Gulim" pitchFamily="34" charset="-127"/>
              </a:rPr>
              <a:t>?</a:t>
            </a:r>
          </a:p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  <a:buFont typeface="Monotype Sorts"/>
              <a:buNone/>
            </a:pPr>
            <a:r>
              <a:rPr lang="en-US" altLang="ko-KR" sz="2400" dirty="0" smtClean="0">
                <a:ea typeface="Gulim" pitchFamily="34" charset="-127"/>
              </a:rPr>
              <a:t>(Routing to the data)</a:t>
            </a:r>
            <a:endParaRPr lang="en-US" altLang="ko-KR" sz="2400" dirty="0">
              <a:ea typeface="Gulim" pitchFamily="34" charset="-127"/>
            </a:endParaRPr>
          </a:p>
        </p:txBody>
      </p:sp>
      <p:sp>
        <p:nvSpPr>
          <p:cNvPr id="250884" name="Text Box 4"/>
          <p:cNvSpPr txBox="1">
            <a:spLocks noChangeArrowheads="1"/>
          </p:cNvSpPr>
          <p:nvPr/>
        </p:nvSpPr>
        <p:spPr bwMode="auto">
          <a:xfrm>
            <a:off x="381000" y="5913438"/>
            <a:ext cx="32766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ko-KR" altLang="en-US" sz="2400" dirty="0">
                <a:ea typeface="Gulim" pitchFamily="34" charset="-127"/>
              </a:rPr>
              <a:t> </a:t>
            </a:r>
            <a:r>
              <a:rPr lang="sv-SE" altLang="ko-KR" sz="2400" dirty="0" err="1" smtClean="0">
                <a:ea typeface="Gulim" pitchFamily="34" charset="-127"/>
              </a:rPr>
              <a:t>How</a:t>
            </a:r>
            <a:r>
              <a:rPr lang="sv-SE" altLang="ko-KR" sz="2400" dirty="0" smtClean="0">
                <a:ea typeface="Gulim" pitchFamily="34" charset="-127"/>
              </a:rPr>
              <a:t> </a:t>
            </a:r>
            <a:r>
              <a:rPr lang="sv-SE" altLang="ko-KR" sz="2400" dirty="0" err="1" smtClean="0">
                <a:ea typeface="Gulim" pitchFamily="34" charset="-127"/>
              </a:rPr>
              <a:t>to</a:t>
            </a:r>
            <a:r>
              <a:rPr lang="sv-SE" altLang="ko-KR" sz="2400" dirty="0" smtClean="0">
                <a:ea typeface="Gulim" pitchFamily="34" charset="-127"/>
              </a:rPr>
              <a:t> do </a:t>
            </a:r>
            <a:r>
              <a:rPr lang="en-US" altLang="ko-KR" sz="2400" dirty="0" smtClean="0">
                <a:ea typeface="Gulim" pitchFamily="34" charset="-127"/>
              </a:rPr>
              <a:t>Lookup?</a:t>
            </a:r>
            <a:endParaRPr lang="en-US" altLang="ko-KR" sz="2400" dirty="0">
              <a:ea typeface="Gulim" pitchFamily="34" charset="-127"/>
            </a:endParaRPr>
          </a:p>
        </p:txBody>
      </p:sp>
      <p:sp>
        <p:nvSpPr>
          <p:cNvPr id="35847" name="Rectangle 5"/>
          <p:cNvSpPr>
            <a:spLocks noChangeArrowheads="1"/>
          </p:cNvSpPr>
          <p:nvPr/>
        </p:nvSpPr>
        <p:spPr bwMode="auto">
          <a:xfrm>
            <a:off x="1981200" y="457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Char char="r"/>
            </a:pPr>
            <a:endParaRPr lang="ko-KR" altLang="en-US" sz="2800">
              <a:latin typeface="Comic Sans MS" pitchFamily="66" charset="0"/>
              <a:ea typeface="Gulim" pitchFamily="34" charset="-127"/>
            </a:endParaRPr>
          </a:p>
        </p:txBody>
      </p:sp>
      <p:sp>
        <p:nvSpPr>
          <p:cNvPr id="35848" name="Oval 6"/>
          <p:cNvSpPr>
            <a:spLocks noChangeArrowheads="1"/>
          </p:cNvSpPr>
          <p:nvPr/>
        </p:nvSpPr>
        <p:spPr bwMode="auto">
          <a:xfrm>
            <a:off x="3209925" y="3429000"/>
            <a:ext cx="30480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sv-SE"/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4103688" y="3686175"/>
            <a:ext cx="1217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>
                <a:latin typeface="Arial" pitchFamily="34" charset="0"/>
                <a:ea typeface="Gulim" pitchFamily="34" charset="-127"/>
              </a:rPr>
              <a:t>Internet</a:t>
            </a:r>
          </a:p>
        </p:txBody>
      </p:sp>
      <p:sp>
        <p:nvSpPr>
          <p:cNvPr id="35850" name="Text Box 8"/>
          <p:cNvSpPr txBox="1">
            <a:spLocks noChangeArrowheads="1"/>
          </p:cNvSpPr>
          <p:nvPr/>
        </p:nvSpPr>
        <p:spPr bwMode="auto">
          <a:xfrm>
            <a:off x="1143000" y="2895600"/>
            <a:ext cx="1201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  <a:ea typeface="Gulim" pitchFamily="34" charset="-127"/>
              </a:rPr>
              <a:t>Publisher</a:t>
            </a:r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331788" y="3184525"/>
            <a:ext cx="2030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Key=“LetItBe”</a:t>
            </a:r>
          </a:p>
          <a:p>
            <a:pPr algn="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Value=MP3 data</a:t>
            </a:r>
          </a:p>
        </p:txBody>
      </p:sp>
      <p:sp>
        <p:nvSpPr>
          <p:cNvPr id="35852" name="Text Box 10"/>
          <p:cNvSpPr txBox="1">
            <a:spLocks noChangeArrowheads="1"/>
          </p:cNvSpPr>
          <p:nvPr/>
        </p:nvSpPr>
        <p:spPr bwMode="auto">
          <a:xfrm>
            <a:off x="6629400" y="5257800"/>
            <a:ext cx="220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Lookup(“LetItBe”)</a:t>
            </a:r>
          </a:p>
        </p:txBody>
      </p:sp>
      <p:grpSp>
        <p:nvGrpSpPr>
          <p:cNvPr id="35853" name="Group 11"/>
          <p:cNvGrpSpPr>
            <a:grpSpLocks/>
          </p:cNvGrpSpPr>
          <p:nvPr/>
        </p:nvGrpSpPr>
        <p:grpSpPr bwMode="auto">
          <a:xfrm>
            <a:off x="2362200" y="2819400"/>
            <a:ext cx="609600" cy="533400"/>
            <a:chOff x="1248" y="1968"/>
            <a:chExt cx="384" cy="336"/>
          </a:xfrm>
        </p:grpSpPr>
        <p:sp>
          <p:nvSpPr>
            <p:cNvPr id="35873" name="Oval 12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5874" name="Text Box 13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1</a:t>
              </a:r>
            </a:p>
          </p:txBody>
        </p:sp>
      </p:grpSp>
      <p:grpSp>
        <p:nvGrpSpPr>
          <p:cNvPr id="35854" name="Group 14"/>
          <p:cNvGrpSpPr>
            <a:grpSpLocks/>
          </p:cNvGrpSpPr>
          <p:nvPr/>
        </p:nvGrpSpPr>
        <p:grpSpPr bwMode="auto">
          <a:xfrm>
            <a:off x="4191000" y="2438400"/>
            <a:ext cx="609600" cy="533400"/>
            <a:chOff x="1248" y="1968"/>
            <a:chExt cx="384" cy="336"/>
          </a:xfrm>
        </p:grpSpPr>
        <p:sp>
          <p:nvSpPr>
            <p:cNvPr id="35871" name="Oval 15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5872" name="Text Box 16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2</a:t>
              </a:r>
            </a:p>
          </p:txBody>
        </p:sp>
      </p:grpSp>
      <p:grpSp>
        <p:nvGrpSpPr>
          <p:cNvPr id="35855" name="Group 17"/>
          <p:cNvGrpSpPr>
            <a:grpSpLocks/>
          </p:cNvGrpSpPr>
          <p:nvPr/>
        </p:nvGrpSpPr>
        <p:grpSpPr bwMode="auto">
          <a:xfrm>
            <a:off x="5943600" y="2590800"/>
            <a:ext cx="609600" cy="533400"/>
            <a:chOff x="1248" y="1968"/>
            <a:chExt cx="384" cy="336"/>
          </a:xfrm>
        </p:grpSpPr>
        <p:sp>
          <p:nvSpPr>
            <p:cNvPr id="35869" name="Oval 18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5870" name="Text Box 19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3</a:t>
              </a:r>
            </a:p>
          </p:txBody>
        </p:sp>
      </p:grpSp>
      <p:grpSp>
        <p:nvGrpSpPr>
          <p:cNvPr id="35856" name="Group 20"/>
          <p:cNvGrpSpPr>
            <a:grpSpLocks/>
          </p:cNvGrpSpPr>
          <p:nvPr/>
        </p:nvGrpSpPr>
        <p:grpSpPr bwMode="auto">
          <a:xfrm>
            <a:off x="5943600" y="4800600"/>
            <a:ext cx="609600" cy="533400"/>
            <a:chOff x="1248" y="1968"/>
            <a:chExt cx="384" cy="336"/>
          </a:xfrm>
        </p:grpSpPr>
        <p:sp>
          <p:nvSpPr>
            <p:cNvPr id="35867" name="Oval 21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5868" name="Text Box 22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5</a:t>
              </a:r>
            </a:p>
          </p:txBody>
        </p:sp>
      </p:grpSp>
      <p:grpSp>
        <p:nvGrpSpPr>
          <p:cNvPr id="35857" name="Group 23"/>
          <p:cNvGrpSpPr>
            <a:grpSpLocks/>
          </p:cNvGrpSpPr>
          <p:nvPr/>
        </p:nvGrpSpPr>
        <p:grpSpPr bwMode="auto">
          <a:xfrm>
            <a:off x="3657600" y="4953000"/>
            <a:ext cx="609600" cy="533400"/>
            <a:chOff x="1248" y="1968"/>
            <a:chExt cx="384" cy="336"/>
          </a:xfrm>
        </p:grpSpPr>
        <p:sp>
          <p:nvSpPr>
            <p:cNvPr id="35865" name="Oval 24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5866" name="Text Box 25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4</a:t>
              </a:r>
            </a:p>
          </p:txBody>
        </p:sp>
      </p:grpSp>
      <p:sp>
        <p:nvSpPr>
          <p:cNvPr id="35858" name="Line 26"/>
          <p:cNvSpPr>
            <a:spLocks noChangeShapeType="1"/>
          </p:cNvSpPr>
          <p:nvPr/>
        </p:nvSpPr>
        <p:spPr bwMode="auto">
          <a:xfrm>
            <a:off x="2895600" y="32004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59" name="Line 27"/>
          <p:cNvSpPr>
            <a:spLocks noChangeShapeType="1"/>
          </p:cNvSpPr>
          <p:nvPr/>
        </p:nvSpPr>
        <p:spPr bwMode="auto">
          <a:xfrm>
            <a:off x="4495800" y="2971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60" name="Line 28"/>
          <p:cNvSpPr>
            <a:spLocks noChangeShapeType="1"/>
          </p:cNvSpPr>
          <p:nvPr/>
        </p:nvSpPr>
        <p:spPr bwMode="auto">
          <a:xfrm flipH="1">
            <a:off x="5638800" y="3124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61" name="Line 29"/>
          <p:cNvSpPr>
            <a:spLocks noChangeShapeType="1"/>
          </p:cNvSpPr>
          <p:nvPr/>
        </p:nvSpPr>
        <p:spPr bwMode="auto">
          <a:xfrm flipV="1">
            <a:off x="4038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62" name="Line 30"/>
          <p:cNvSpPr>
            <a:spLocks noChangeShapeType="1"/>
          </p:cNvSpPr>
          <p:nvPr/>
        </p:nvSpPr>
        <p:spPr bwMode="auto">
          <a:xfrm flipH="1" flipV="1">
            <a:off x="5791200" y="4419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5863" name="Text Box 31"/>
          <p:cNvSpPr txBox="1">
            <a:spLocks noChangeArrowheads="1"/>
          </p:cNvSpPr>
          <p:nvPr/>
        </p:nvSpPr>
        <p:spPr bwMode="auto">
          <a:xfrm>
            <a:off x="6629400" y="4953000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  <a:ea typeface="Gulim" pitchFamily="34" charset="-127"/>
              </a:rPr>
              <a:t>Client</a:t>
            </a:r>
          </a:p>
        </p:txBody>
      </p:sp>
      <p:sp>
        <p:nvSpPr>
          <p:cNvPr id="35864" name="Text Box 32"/>
          <p:cNvSpPr txBox="1">
            <a:spLocks noChangeArrowheads="1"/>
          </p:cNvSpPr>
          <p:nvPr/>
        </p:nvSpPr>
        <p:spPr bwMode="auto">
          <a:xfrm>
            <a:off x="7391400" y="4876800"/>
            <a:ext cx="369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ko-KR" altLang="en-US" sz="2800">
                <a:solidFill>
                  <a:srgbClr val="FF0000"/>
                </a:solidFill>
                <a:latin typeface="Comic Sans MS" pitchFamily="66" charset="0"/>
                <a:ea typeface="Gulim" pitchFamily="34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0366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EA824-8994-4842-8611-C2136C054A04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762000" y="304800"/>
            <a:ext cx="7620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ko-KR" sz="4000" dirty="0">
                <a:solidFill>
                  <a:schemeClr val="accent2"/>
                </a:solidFill>
                <a:ea typeface="굴림" pitchFamily="34" charset="-127"/>
                <a:cs typeface="+mn-cs"/>
              </a:rPr>
              <a:t>Centralized Solution</a:t>
            </a: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231775" y="5486400"/>
            <a:ext cx="4480719" cy="9510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ko-KR" altLang="en-US" dirty="0">
                <a:ea typeface="Gulim" pitchFamily="34" charset="-127"/>
              </a:rPr>
              <a:t> </a:t>
            </a:r>
            <a:r>
              <a:rPr lang="en-US" altLang="ko-KR" dirty="0">
                <a:ea typeface="Gulim" pitchFamily="34" charset="-127"/>
              </a:rPr>
              <a:t>O(M) state at server, O(1) at client</a:t>
            </a:r>
          </a:p>
          <a:p>
            <a:pPr eaLnBrk="0" hangingPunct="0">
              <a:lnSpc>
                <a:spcPct val="70000"/>
              </a:lnSpc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en-US" altLang="ko-KR" dirty="0">
                <a:ea typeface="Gulim" pitchFamily="34" charset="-127"/>
              </a:rPr>
              <a:t>O(1) search communication overhead</a:t>
            </a:r>
          </a:p>
          <a:p>
            <a:pPr eaLnBrk="0" hangingPunct="0">
              <a:lnSpc>
                <a:spcPct val="70000"/>
              </a:lnSpc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en-US" altLang="ko-KR" dirty="0">
                <a:ea typeface="Gulim" pitchFamily="34" charset="-127"/>
              </a:rPr>
              <a:t> Single point of failure</a:t>
            </a:r>
          </a:p>
        </p:txBody>
      </p:sp>
      <p:sp>
        <p:nvSpPr>
          <p:cNvPr id="36870" name="Oval 4"/>
          <p:cNvSpPr>
            <a:spLocks noChangeArrowheads="1"/>
          </p:cNvSpPr>
          <p:nvPr/>
        </p:nvSpPr>
        <p:spPr bwMode="auto">
          <a:xfrm>
            <a:off x="3209925" y="3260725"/>
            <a:ext cx="3048000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sv-SE"/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4103688" y="3517900"/>
            <a:ext cx="1217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>
                <a:latin typeface="Arial" pitchFamily="34" charset="0"/>
                <a:ea typeface="Gulim" pitchFamily="34" charset="-127"/>
              </a:rPr>
              <a:t>Internet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1143000" y="2727325"/>
            <a:ext cx="1201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  <a:ea typeface="Gulim" pitchFamily="34" charset="-127"/>
              </a:rPr>
              <a:t>Publisher</a:t>
            </a: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331788" y="3016250"/>
            <a:ext cx="2030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Key=“LetItBe”</a:t>
            </a:r>
          </a:p>
          <a:p>
            <a:pPr algn="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Value=MP3 data</a:t>
            </a:r>
          </a:p>
        </p:txBody>
      </p:sp>
      <p:sp>
        <p:nvSpPr>
          <p:cNvPr id="36874" name="Text Box 8"/>
          <p:cNvSpPr txBox="1">
            <a:spLocks noChangeArrowheads="1"/>
          </p:cNvSpPr>
          <p:nvPr/>
        </p:nvSpPr>
        <p:spPr bwMode="auto">
          <a:xfrm>
            <a:off x="6629400" y="5089525"/>
            <a:ext cx="220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Lookup(“LetItBe”)</a:t>
            </a:r>
          </a:p>
        </p:txBody>
      </p:sp>
      <p:grpSp>
        <p:nvGrpSpPr>
          <p:cNvPr id="36875" name="Group 9"/>
          <p:cNvGrpSpPr>
            <a:grpSpLocks/>
          </p:cNvGrpSpPr>
          <p:nvPr/>
        </p:nvGrpSpPr>
        <p:grpSpPr bwMode="auto">
          <a:xfrm>
            <a:off x="2362200" y="2651125"/>
            <a:ext cx="609600" cy="533400"/>
            <a:chOff x="1248" y="1968"/>
            <a:chExt cx="384" cy="336"/>
          </a:xfrm>
        </p:grpSpPr>
        <p:sp>
          <p:nvSpPr>
            <p:cNvPr id="36901" name="Oval 10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6902" name="Text Box 11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1</a:t>
              </a:r>
            </a:p>
          </p:txBody>
        </p:sp>
      </p:grpSp>
      <p:grpSp>
        <p:nvGrpSpPr>
          <p:cNvPr id="36876" name="Group 12"/>
          <p:cNvGrpSpPr>
            <a:grpSpLocks/>
          </p:cNvGrpSpPr>
          <p:nvPr/>
        </p:nvGrpSpPr>
        <p:grpSpPr bwMode="auto">
          <a:xfrm>
            <a:off x="4191000" y="2270125"/>
            <a:ext cx="609600" cy="533400"/>
            <a:chOff x="1248" y="1968"/>
            <a:chExt cx="384" cy="336"/>
          </a:xfrm>
        </p:grpSpPr>
        <p:sp>
          <p:nvSpPr>
            <p:cNvPr id="36899" name="Oval 13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6900" name="Text Box 14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2</a:t>
              </a:r>
            </a:p>
          </p:txBody>
        </p:sp>
      </p:grpSp>
      <p:grpSp>
        <p:nvGrpSpPr>
          <p:cNvPr id="36877" name="Group 15"/>
          <p:cNvGrpSpPr>
            <a:grpSpLocks/>
          </p:cNvGrpSpPr>
          <p:nvPr/>
        </p:nvGrpSpPr>
        <p:grpSpPr bwMode="auto">
          <a:xfrm>
            <a:off x="5943600" y="2422525"/>
            <a:ext cx="609600" cy="533400"/>
            <a:chOff x="1248" y="1968"/>
            <a:chExt cx="384" cy="336"/>
          </a:xfrm>
        </p:grpSpPr>
        <p:sp>
          <p:nvSpPr>
            <p:cNvPr id="36897" name="Oval 16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6898" name="Text Box 17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3</a:t>
              </a:r>
            </a:p>
          </p:txBody>
        </p:sp>
      </p:grpSp>
      <p:grpSp>
        <p:nvGrpSpPr>
          <p:cNvPr id="36878" name="Group 18"/>
          <p:cNvGrpSpPr>
            <a:grpSpLocks/>
          </p:cNvGrpSpPr>
          <p:nvPr/>
        </p:nvGrpSpPr>
        <p:grpSpPr bwMode="auto">
          <a:xfrm>
            <a:off x="5943600" y="4632325"/>
            <a:ext cx="609600" cy="533400"/>
            <a:chOff x="1248" y="1968"/>
            <a:chExt cx="384" cy="336"/>
          </a:xfrm>
        </p:grpSpPr>
        <p:sp>
          <p:nvSpPr>
            <p:cNvPr id="36895" name="Oval 19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6896" name="Text Box 20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5</a:t>
              </a:r>
            </a:p>
          </p:txBody>
        </p:sp>
      </p:grpSp>
      <p:grpSp>
        <p:nvGrpSpPr>
          <p:cNvPr id="36879" name="Group 21"/>
          <p:cNvGrpSpPr>
            <a:grpSpLocks/>
          </p:cNvGrpSpPr>
          <p:nvPr/>
        </p:nvGrpSpPr>
        <p:grpSpPr bwMode="auto">
          <a:xfrm>
            <a:off x="3657600" y="4784725"/>
            <a:ext cx="609600" cy="533400"/>
            <a:chOff x="1248" y="1968"/>
            <a:chExt cx="384" cy="336"/>
          </a:xfrm>
        </p:grpSpPr>
        <p:sp>
          <p:nvSpPr>
            <p:cNvPr id="36893" name="Oval 22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6894" name="Text Box 23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4</a:t>
              </a:r>
            </a:p>
          </p:txBody>
        </p:sp>
      </p:grpSp>
      <p:sp>
        <p:nvSpPr>
          <p:cNvPr id="36880" name="Line 24"/>
          <p:cNvSpPr>
            <a:spLocks noChangeShapeType="1"/>
          </p:cNvSpPr>
          <p:nvPr/>
        </p:nvSpPr>
        <p:spPr bwMode="auto">
          <a:xfrm>
            <a:off x="2895600" y="3032125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81" name="Line 25"/>
          <p:cNvSpPr>
            <a:spLocks noChangeShapeType="1"/>
          </p:cNvSpPr>
          <p:nvPr/>
        </p:nvSpPr>
        <p:spPr bwMode="auto">
          <a:xfrm>
            <a:off x="4495800" y="28035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82" name="Line 26"/>
          <p:cNvSpPr>
            <a:spLocks noChangeShapeType="1"/>
          </p:cNvSpPr>
          <p:nvPr/>
        </p:nvSpPr>
        <p:spPr bwMode="auto">
          <a:xfrm flipH="1">
            <a:off x="5638800" y="295592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83" name="Line 27"/>
          <p:cNvSpPr>
            <a:spLocks noChangeShapeType="1"/>
          </p:cNvSpPr>
          <p:nvPr/>
        </p:nvSpPr>
        <p:spPr bwMode="auto">
          <a:xfrm flipV="1">
            <a:off x="4038600" y="447992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84" name="Line 28"/>
          <p:cNvSpPr>
            <a:spLocks noChangeShapeType="1"/>
          </p:cNvSpPr>
          <p:nvPr/>
        </p:nvSpPr>
        <p:spPr bwMode="auto">
          <a:xfrm flipH="1" flipV="1">
            <a:off x="5791200" y="440372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85" name="Text Box 29"/>
          <p:cNvSpPr txBox="1">
            <a:spLocks noChangeArrowheads="1"/>
          </p:cNvSpPr>
          <p:nvPr/>
        </p:nvSpPr>
        <p:spPr bwMode="auto">
          <a:xfrm>
            <a:off x="6629400" y="478472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  <a:ea typeface="Gulim" pitchFamily="34" charset="-127"/>
              </a:rPr>
              <a:t>Client</a:t>
            </a:r>
          </a:p>
        </p:txBody>
      </p:sp>
      <p:grpSp>
        <p:nvGrpSpPr>
          <p:cNvPr id="36886" name="Group 30"/>
          <p:cNvGrpSpPr>
            <a:grpSpLocks/>
          </p:cNvGrpSpPr>
          <p:nvPr/>
        </p:nvGrpSpPr>
        <p:grpSpPr bwMode="auto">
          <a:xfrm>
            <a:off x="2438400" y="4175125"/>
            <a:ext cx="635000" cy="533400"/>
            <a:chOff x="4368" y="2064"/>
            <a:chExt cx="400" cy="336"/>
          </a:xfrm>
        </p:grpSpPr>
        <p:sp>
          <p:nvSpPr>
            <p:cNvPr id="36891" name="Oval 31"/>
            <p:cNvSpPr>
              <a:spLocks noChangeArrowheads="1"/>
            </p:cNvSpPr>
            <p:nvPr/>
          </p:nvSpPr>
          <p:spPr bwMode="auto">
            <a:xfrm>
              <a:off x="4368" y="2064"/>
              <a:ext cx="384" cy="3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6892" name="Text Box 32"/>
            <p:cNvSpPr txBox="1">
              <a:spLocks noChangeArrowheads="1"/>
            </p:cNvSpPr>
            <p:nvPr/>
          </p:nvSpPr>
          <p:spPr bwMode="auto">
            <a:xfrm>
              <a:off x="4368" y="2064"/>
              <a:ext cx="40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DB</a:t>
              </a:r>
              <a:endParaRPr lang="en-US" altLang="ko-KR" sz="2800" baseline="-25000">
                <a:solidFill>
                  <a:schemeClr val="accent2"/>
                </a:solidFill>
                <a:latin typeface="Tahoma" pitchFamily="34" charset="0"/>
                <a:ea typeface="Gulim" pitchFamily="34" charset="-127"/>
              </a:endParaRPr>
            </a:p>
          </p:txBody>
        </p:sp>
      </p:grpSp>
      <p:sp>
        <p:nvSpPr>
          <p:cNvPr id="36887" name="Line 33"/>
          <p:cNvSpPr>
            <a:spLocks noChangeShapeType="1"/>
          </p:cNvSpPr>
          <p:nvPr/>
        </p:nvSpPr>
        <p:spPr bwMode="auto">
          <a:xfrm flipV="1">
            <a:off x="2971800" y="4175125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6888" name="Freeform 34"/>
          <p:cNvSpPr>
            <a:spLocks/>
          </p:cNvSpPr>
          <p:nvPr/>
        </p:nvSpPr>
        <p:spPr bwMode="auto">
          <a:xfrm rot="5298170">
            <a:off x="2817813" y="3101975"/>
            <a:ext cx="1223962" cy="915988"/>
          </a:xfrm>
          <a:custGeom>
            <a:avLst/>
            <a:gdLst>
              <a:gd name="T0" fmla="*/ 0 w 1344"/>
              <a:gd name="T1" fmla="*/ 2147483647 h 296"/>
              <a:gd name="T2" fmla="*/ 2147483647 w 1344"/>
              <a:gd name="T3" fmla="*/ 2147483647 h 296"/>
              <a:gd name="T4" fmla="*/ 2147483647 w 1344"/>
              <a:gd name="T5" fmla="*/ 2147483647 h 296"/>
              <a:gd name="T6" fmla="*/ 0 60000 65536"/>
              <a:gd name="T7" fmla="*/ 0 60000 65536"/>
              <a:gd name="T8" fmla="*/ 0 60000 65536"/>
              <a:gd name="T9" fmla="*/ 0 w 1344"/>
              <a:gd name="T10" fmla="*/ 0 h 296"/>
              <a:gd name="T11" fmla="*/ 1344 w 1344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" h="296">
                <a:moveTo>
                  <a:pt x="0" y="296"/>
                </a:moveTo>
                <a:cubicBezTo>
                  <a:pt x="176" y="156"/>
                  <a:pt x="352" y="16"/>
                  <a:pt x="576" y="8"/>
                </a:cubicBezTo>
                <a:cubicBezTo>
                  <a:pt x="800" y="0"/>
                  <a:pt x="1072" y="124"/>
                  <a:pt x="1344" y="24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 eaLnBrk="0" hangingPunct="0"/>
            <a:endParaRPr lang="sv-SE"/>
          </a:p>
        </p:txBody>
      </p:sp>
      <p:sp>
        <p:nvSpPr>
          <p:cNvPr id="36889" name="Freeform 35"/>
          <p:cNvSpPr>
            <a:spLocks/>
          </p:cNvSpPr>
          <p:nvPr/>
        </p:nvSpPr>
        <p:spPr bwMode="auto">
          <a:xfrm flipV="1">
            <a:off x="3200400" y="4327525"/>
            <a:ext cx="2819400" cy="457200"/>
          </a:xfrm>
          <a:custGeom>
            <a:avLst/>
            <a:gdLst>
              <a:gd name="T0" fmla="*/ 2147483647 w 624"/>
              <a:gd name="T1" fmla="*/ 0 h 240"/>
              <a:gd name="T2" fmla="*/ 2147483647 w 624"/>
              <a:gd name="T3" fmla="*/ 2147483647 h 240"/>
              <a:gd name="T4" fmla="*/ 0 w 624"/>
              <a:gd name="T5" fmla="*/ 2147483647 h 240"/>
              <a:gd name="T6" fmla="*/ 0 60000 65536"/>
              <a:gd name="T7" fmla="*/ 0 60000 65536"/>
              <a:gd name="T8" fmla="*/ 0 60000 65536"/>
              <a:gd name="T9" fmla="*/ 0 w 624"/>
              <a:gd name="T10" fmla="*/ 0 h 240"/>
              <a:gd name="T11" fmla="*/ 624 w 624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240">
                <a:moveTo>
                  <a:pt x="624" y="0"/>
                </a:moveTo>
                <a:cubicBezTo>
                  <a:pt x="580" y="76"/>
                  <a:pt x="536" y="152"/>
                  <a:pt x="432" y="192"/>
                </a:cubicBezTo>
                <a:cubicBezTo>
                  <a:pt x="328" y="232"/>
                  <a:pt x="164" y="236"/>
                  <a:pt x="0" y="24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 eaLnBrk="0" hangingPunct="0"/>
            <a:endParaRPr lang="sv-SE"/>
          </a:p>
        </p:txBody>
      </p:sp>
      <p:sp>
        <p:nvSpPr>
          <p:cNvPr id="36890" name="Text Box 36"/>
          <p:cNvSpPr txBox="1">
            <a:spLocks noChangeArrowheads="1"/>
          </p:cNvSpPr>
          <p:nvPr/>
        </p:nvSpPr>
        <p:spPr bwMode="auto">
          <a:xfrm>
            <a:off x="440333" y="1052736"/>
            <a:ext cx="296306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ko-KR" altLang="en-US" dirty="0">
                <a:ea typeface="Gulim" pitchFamily="34" charset="-127"/>
              </a:rPr>
              <a:t> </a:t>
            </a:r>
            <a:r>
              <a:rPr lang="en-US" altLang="ko-KR" dirty="0">
                <a:ea typeface="Gulim" pitchFamily="34" charset="-127"/>
              </a:rPr>
              <a:t>Central server (Napster)</a:t>
            </a:r>
          </a:p>
        </p:txBody>
      </p:sp>
    </p:spTree>
    <p:extLst>
      <p:ext uri="{BB962C8B-B14F-4D97-AF65-F5344CB8AC3E}">
        <p14:creationId xmlns:p14="http://schemas.microsoft.com/office/powerpoint/2010/main" val="386608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F86A9-1D09-4931-BE78-99B7865E0438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52930" name="Rectangle 2"/>
          <p:cNvSpPr>
            <a:spLocks noChangeArrowheads="1"/>
          </p:cNvSpPr>
          <p:nvPr/>
        </p:nvSpPr>
        <p:spPr bwMode="auto">
          <a:xfrm>
            <a:off x="685800" y="102643"/>
            <a:ext cx="7620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ko-KR" sz="4000" dirty="0">
                <a:solidFill>
                  <a:schemeClr val="accent2"/>
                </a:solidFill>
                <a:ea typeface="굴림" pitchFamily="34" charset="-127"/>
                <a:cs typeface="+mn-cs"/>
              </a:rPr>
              <a:t>Distributed </a:t>
            </a:r>
            <a:r>
              <a:rPr lang="en-US" altLang="ko-KR" sz="4000" dirty="0" smtClean="0">
                <a:solidFill>
                  <a:schemeClr val="accent2"/>
                </a:solidFill>
                <a:ea typeface="굴림" pitchFamily="34" charset="-127"/>
                <a:cs typeface="+mn-cs"/>
              </a:rPr>
              <a:t>Solution</a:t>
            </a:r>
            <a:endParaRPr lang="en-US" altLang="ko-KR" sz="4000" dirty="0">
              <a:solidFill>
                <a:schemeClr val="accent2"/>
              </a:solidFill>
              <a:ea typeface="굴림" pitchFamily="34" charset="-127"/>
              <a:cs typeface="+mn-cs"/>
            </a:endParaRPr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276226" y="5410200"/>
            <a:ext cx="3762374" cy="7848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sv-SE" altLang="ko-KR" dirty="0" smtClean="0">
                <a:ea typeface="Gulim" pitchFamily="34" charset="-127"/>
              </a:rPr>
              <a:t>O(1</a:t>
            </a:r>
            <a:r>
              <a:rPr lang="sv-SE" altLang="ko-KR" dirty="0">
                <a:ea typeface="Gulim" pitchFamily="34" charset="-127"/>
              </a:rPr>
              <a:t>) </a:t>
            </a:r>
            <a:r>
              <a:rPr lang="sv-SE" altLang="ko-KR" dirty="0" err="1">
                <a:ea typeface="Gulim" pitchFamily="34" charset="-127"/>
              </a:rPr>
              <a:t>state</a:t>
            </a:r>
            <a:r>
              <a:rPr lang="sv-SE" altLang="ko-KR" dirty="0">
                <a:ea typeface="Gulim" pitchFamily="34" charset="-127"/>
              </a:rPr>
              <a:t> per </a:t>
            </a:r>
            <a:r>
              <a:rPr lang="sv-SE" altLang="ko-KR" dirty="0" err="1">
                <a:ea typeface="Gulim" pitchFamily="34" charset="-127"/>
              </a:rPr>
              <a:t>node</a:t>
            </a:r>
            <a:endParaRPr lang="sv-SE" altLang="ko-KR" dirty="0">
              <a:ea typeface="Gulim" pitchFamily="34" charset="-127"/>
            </a:endParaRPr>
          </a:p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en-US" altLang="ko-KR" dirty="0">
                <a:ea typeface="Gulim" pitchFamily="34" charset="-127"/>
              </a:rPr>
              <a:t>Worst case O(E) messages per </a:t>
            </a:r>
            <a:r>
              <a:rPr lang="en-US" altLang="ko-KR" dirty="0" smtClean="0">
                <a:ea typeface="Gulim" pitchFamily="34" charset="-127"/>
              </a:rPr>
              <a:t>lookup</a:t>
            </a:r>
            <a:endParaRPr lang="en-US" altLang="ko-KR" dirty="0">
              <a:ea typeface="Gulim" pitchFamily="34" charset="-127"/>
            </a:endParaRPr>
          </a:p>
        </p:txBody>
      </p:sp>
      <p:sp>
        <p:nvSpPr>
          <p:cNvPr id="37894" name="Oval 4"/>
          <p:cNvSpPr>
            <a:spLocks noChangeArrowheads="1"/>
          </p:cNvSpPr>
          <p:nvPr/>
        </p:nvSpPr>
        <p:spPr bwMode="auto">
          <a:xfrm>
            <a:off x="3209925" y="3184525"/>
            <a:ext cx="3048000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sv-SE"/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3886200" y="3413125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>
                <a:latin typeface="Arial" pitchFamily="34" charset="0"/>
                <a:ea typeface="Gulim" pitchFamily="34" charset="-127"/>
              </a:rPr>
              <a:t>Internet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1143000" y="2651125"/>
            <a:ext cx="1201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  <a:ea typeface="Gulim" pitchFamily="34" charset="-127"/>
              </a:rPr>
              <a:t>Publisher</a:t>
            </a:r>
          </a:p>
        </p:txBody>
      </p:sp>
      <p:sp>
        <p:nvSpPr>
          <p:cNvPr id="37897" name="Text Box 7"/>
          <p:cNvSpPr txBox="1">
            <a:spLocks noChangeArrowheads="1"/>
          </p:cNvSpPr>
          <p:nvPr/>
        </p:nvSpPr>
        <p:spPr bwMode="auto">
          <a:xfrm>
            <a:off x="331788" y="2940050"/>
            <a:ext cx="2030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Key=“LetItBe”</a:t>
            </a:r>
          </a:p>
          <a:p>
            <a:pPr algn="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Value=MP3 data</a:t>
            </a:r>
          </a:p>
        </p:txBody>
      </p:sp>
      <p:sp>
        <p:nvSpPr>
          <p:cNvPr id="37898" name="Text Box 8"/>
          <p:cNvSpPr txBox="1">
            <a:spLocks noChangeArrowheads="1"/>
          </p:cNvSpPr>
          <p:nvPr/>
        </p:nvSpPr>
        <p:spPr bwMode="auto">
          <a:xfrm>
            <a:off x="6629400" y="5013325"/>
            <a:ext cx="220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200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Lookup(“LetItBe”)</a:t>
            </a:r>
          </a:p>
        </p:txBody>
      </p:sp>
      <p:grpSp>
        <p:nvGrpSpPr>
          <p:cNvPr id="37899" name="Group 9"/>
          <p:cNvGrpSpPr>
            <a:grpSpLocks/>
          </p:cNvGrpSpPr>
          <p:nvPr/>
        </p:nvGrpSpPr>
        <p:grpSpPr bwMode="auto">
          <a:xfrm>
            <a:off x="2362200" y="2574925"/>
            <a:ext cx="609600" cy="533400"/>
            <a:chOff x="1248" y="1968"/>
            <a:chExt cx="384" cy="336"/>
          </a:xfrm>
        </p:grpSpPr>
        <p:sp>
          <p:nvSpPr>
            <p:cNvPr id="37924" name="Oval 10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7925" name="Text Box 11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1</a:t>
              </a:r>
            </a:p>
          </p:txBody>
        </p:sp>
      </p:grpSp>
      <p:grpSp>
        <p:nvGrpSpPr>
          <p:cNvPr id="37900" name="Group 12"/>
          <p:cNvGrpSpPr>
            <a:grpSpLocks/>
          </p:cNvGrpSpPr>
          <p:nvPr/>
        </p:nvGrpSpPr>
        <p:grpSpPr bwMode="auto">
          <a:xfrm>
            <a:off x="4191000" y="2193925"/>
            <a:ext cx="609600" cy="533400"/>
            <a:chOff x="1248" y="1968"/>
            <a:chExt cx="384" cy="336"/>
          </a:xfrm>
        </p:grpSpPr>
        <p:sp>
          <p:nvSpPr>
            <p:cNvPr id="37922" name="Oval 13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7923" name="Text Box 14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2</a:t>
              </a:r>
            </a:p>
          </p:txBody>
        </p:sp>
      </p:grpSp>
      <p:grpSp>
        <p:nvGrpSpPr>
          <p:cNvPr id="37901" name="Group 15"/>
          <p:cNvGrpSpPr>
            <a:grpSpLocks/>
          </p:cNvGrpSpPr>
          <p:nvPr/>
        </p:nvGrpSpPr>
        <p:grpSpPr bwMode="auto">
          <a:xfrm>
            <a:off x="5943600" y="2346325"/>
            <a:ext cx="609600" cy="533400"/>
            <a:chOff x="1248" y="1968"/>
            <a:chExt cx="384" cy="336"/>
          </a:xfrm>
        </p:grpSpPr>
        <p:sp>
          <p:nvSpPr>
            <p:cNvPr id="37920" name="Oval 16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7921" name="Text Box 17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3</a:t>
              </a:r>
            </a:p>
          </p:txBody>
        </p:sp>
      </p:grpSp>
      <p:grpSp>
        <p:nvGrpSpPr>
          <p:cNvPr id="37902" name="Group 18"/>
          <p:cNvGrpSpPr>
            <a:grpSpLocks/>
          </p:cNvGrpSpPr>
          <p:nvPr/>
        </p:nvGrpSpPr>
        <p:grpSpPr bwMode="auto">
          <a:xfrm>
            <a:off x="5943600" y="4556125"/>
            <a:ext cx="609600" cy="533400"/>
            <a:chOff x="1248" y="1968"/>
            <a:chExt cx="384" cy="336"/>
          </a:xfrm>
        </p:grpSpPr>
        <p:sp>
          <p:nvSpPr>
            <p:cNvPr id="37918" name="Oval 19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7919" name="Text Box 20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5</a:t>
              </a:r>
            </a:p>
          </p:txBody>
        </p:sp>
      </p:grpSp>
      <p:grpSp>
        <p:nvGrpSpPr>
          <p:cNvPr id="37903" name="Group 21"/>
          <p:cNvGrpSpPr>
            <a:grpSpLocks/>
          </p:cNvGrpSpPr>
          <p:nvPr/>
        </p:nvGrpSpPr>
        <p:grpSpPr bwMode="auto">
          <a:xfrm>
            <a:off x="3657600" y="4708525"/>
            <a:ext cx="609600" cy="533400"/>
            <a:chOff x="1248" y="1968"/>
            <a:chExt cx="384" cy="336"/>
          </a:xfrm>
        </p:grpSpPr>
        <p:sp>
          <p:nvSpPr>
            <p:cNvPr id="37916" name="Oval 22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7917" name="Text Box 23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4</a:t>
              </a:r>
            </a:p>
          </p:txBody>
        </p:sp>
      </p:grpSp>
      <p:sp>
        <p:nvSpPr>
          <p:cNvPr id="37904" name="Line 24"/>
          <p:cNvSpPr>
            <a:spLocks noChangeShapeType="1"/>
          </p:cNvSpPr>
          <p:nvPr/>
        </p:nvSpPr>
        <p:spPr bwMode="auto">
          <a:xfrm>
            <a:off x="2895600" y="2955925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5" name="Line 25"/>
          <p:cNvSpPr>
            <a:spLocks noChangeShapeType="1"/>
          </p:cNvSpPr>
          <p:nvPr/>
        </p:nvSpPr>
        <p:spPr bwMode="auto">
          <a:xfrm>
            <a:off x="44958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6" name="Line 26"/>
          <p:cNvSpPr>
            <a:spLocks noChangeShapeType="1"/>
          </p:cNvSpPr>
          <p:nvPr/>
        </p:nvSpPr>
        <p:spPr bwMode="auto">
          <a:xfrm flipH="1">
            <a:off x="5791200" y="2879725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7" name="Line 27"/>
          <p:cNvSpPr>
            <a:spLocks noChangeShapeType="1"/>
          </p:cNvSpPr>
          <p:nvPr/>
        </p:nvSpPr>
        <p:spPr bwMode="auto">
          <a:xfrm flipV="1">
            <a:off x="4038600" y="440372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8" name="Line 28"/>
          <p:cNvSpPr>
            <a:spLocks noChangeShapeType="1"/>
          </p:cNvSpPr>
          <p:nvPr/>
        </p:nvSpPr>
        <p:spPr bwMode="auto">
          <a:xfrm flipH="1" flipV="1">
            <a:off x="5791200" y="432752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9" name="Text Box 29"/>
          <p:cNvSpPr txBox="1">
            <a:spLocks noChangeArrowheads="1"/>
          </p:cNvSpPr>
          <p:nvPr/>
        </p:nvSpPr>
        <p:spPr bwMode="auto">
          <a:xfrm>
            <a:off x="6629400" y="470852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  <a:ea typeface="Gulim" pitchFamily="34" charset="-127"/>
              </a:rPr>
              <a:t>Client</a:t>
            </a:r>
          </a:p>
        </p:txBody>
      </p:sp>
      <p:sp>
        <p:nvSpPr>
          <p:cNvPr id="37910" name="Freeform 30"/>
          <p:cNvSpPr>
            <a:spLocks/>
          </p:cNvSpPr>
          <p:nvPr/>
        </p:nvSpPr>
        <p:spPr bwMode="auto">
          <a:xfrm>
            <a:off x="5715000" y="2955925"/>
            <a:ext cx="457200" cy="1600200"/>
          </a:xfrm>
          <a:custGeom>
            <a:avLst/>
            <a:gdLst>
              <a:gd name="T0" fmla="*/ 2147483647 w 288"/>
              <a:gd name="T1" fmla="*/ 2147483647 h 1008"/>
              <a:gd name="T2" fmla="*/ 0 w 288"/>
              <a:gd name="T3" fmla="*/ 2147483647 h 1008"/>
              <a:gd name="T4" fmla="*/ 2147483647 w 288"/>
              <a:gd name="T5" fmla="*/ 0 h 1008"/>
              <a:gd name="T6" fmla="*/ 0 60000 65536"/>
              <a:gd name="T7" fmla="*/ 0 60000 65536"/>
              <a:gd name="T8" fmla="*/ 0 60000 65536"/>
              <a:gd name="T9" fmla="*/ 0 w 288"/>
              <a:gd name="T10" fmla="*/ 0 h 1008"/>
              <a:gd name="T11" fmla="*/ 288 w 288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008">
                <a:moveTo>
                  <a:pt x="288" y="1008"/>
                </a:moveTo>
                <a:cubicBezTo>
                  <a:pt x="144" y="900"/>
                  <a:pt x="0" y="792"/>
                  <a:pt x="0" y="624"/>
                </a:cubicBezTo>
                <a:cubicBezTo>
                  <a:pt x="0" y="456"/>
                  <a:pt x="144" y="228"/>
                  <a:pt x="288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7911" name="Freeform 31"/>
          <p:cNvSpPr>
            <a:spLocks/>
          </p:cNvSpPr>
          <p:nvPr/>
        </p:nvSpPr>
        <p:spPr bwMode="auto">
          <a:xfrm>
            <a:off x="4572000" y="2803525"/>
            <a:ext cx="1447800" cy="685800"/>
          </a:xfrm>
          <a:custGeom>
            <a:avLst/>
            <a:gdLst>
              <a:gd name="T0" fmla="*/ 2147483647 w 912"/>
              <a:gd name="T1" fmla="*/ 0 h 432"/>
              <a:gd name="T2" fmla="*/ 2147483647 w 912"/>
              <a:gd name="T3" fmla="*/ 2147483647 h 432"/>
              <a:gd name="T4" fmla="*/ 0 w 912"/>
              <a:gd name="T5" fmla="*/ 0 h 432"/>
              <a:gd name="T6" fmla="*/ 0 60000 65536"/>
              <a:gd name="T7" fmla="*/ 0 60000 65536"/>
              <a:gd name="T8" fmla="*/ 0 60000 65536"/>
              <a:gd name="T9" fmla="*/ 0 w 912"/>
              <a:gd name="T10" fmla="*/ 0 h 432"/>
              <a:gd name="T11" fmla="*/ 912 w 912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432">
                <a:moveTo>
                  <a:pt x="912" y="0"/>
                </a:moveTo>
                <a:cubicBezTo>
                  <a:pt x="748" y="216"/>
                  <a:pt x="584" y="432"/>
                  <a:pt x="432" y="432"/>
                </a:cubicBezTo>
                <a:cubicBezTo>
                  <a:pt x="280" y="432"/>
                  <a:pt x="140" y="216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7912" name="Freeform 32"/>
          <p:cNvSpPr>
            <a:spLocks/>
          </p:cNvSpPr>
          <p:nvPr/>
        </p:nvSpPr>
        <p:spPr bwMode="auto">
          <a:xfrm>
            <a:off x="4191000" y="2803525"/>
            <a:ext cx="1828800" cy="1905000"/>
          </a:xfrm>
          <a:custGeom>
            <a:avLst/>
            <a:gdLst>
              <a:gd name="T0" fmla="*/ 2147483647 w 1200"/>
              <a:gd name="T1" fmla="*/ 0 h 1200"/>
              <a:gd name="T2" fmla="*/ 2147483647 w 1200"/>
              <a:gd name="T3" fmla="*/ 2147483647 h 1200"/>
              <a:gd name="T4" fmla="*/ 2147483647 w 1200"/>
              <a:gd name="T5" fmla="*/ 2147483647 h 1200"/>
              <a:gd name="T6" fmla="*/ 0 w 1200"/>
              <a:gd name="T7" fmla="*/ 2147483647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1200"/>
              <a:gd name="T14" fmla="*/ 1200 w 120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1200">
                <a:moveTo>
                  <a:pt x="1200" y="0"/>
                </a:moveTo>
                <a:cubicBezTo>
                  <a:pt x="1092" y="168"/>
                  <a:pt x="984" y="336"/>
                  <a:pt x="816" y="480"/>
                </a:cubicBezTo>
                <a:cubicBezTo>
                  <a:pt x="648" y="624"/>
                  <a:pt x="328" y="744"/>
                  <a:pt x="192" y="864"/>
                </a:cubicBezTo>
                <a:cubicBezTo>
                  <a:pt x="56" y="984"/>
                  <a:pt x="28" y="1092"/>
                  <a:pt x="0" y="120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7913" name="Freeform 33"/>
          <p:cNvSpPr>
            <a:spLocks/>
          </p:cNvSpPr>
          <p:nvPr/>
        </p:nvSpPr>
        <p:spPr bwMode="auto">
          <a:xfrm>
            <a:off x="2819400" y="3108325"/>
            <a:ext cx="1371600" cy="1600200"/>
          </a:xfrm>
          <a:custGeom>
            <a:avLst/>
            <a:gdLst>
              <a:gd name="T0" fmla="*/ 2147483647 w 888"/>
              <a:gd name="T1" fmla="*/ 2147483647 h 1008"/>
              <a:gd name="T2" fmla="*/ 2147483647 w 888"/>
              <a:gd name="T3" fmla="*/ 2147483647 h 1008"/>
              <a:gd name="T4" fmla="*/ 0 w 888"/>
              <a:gd name="T5" fmla="*/ 0 h 1008"/>
              <a:gd name="T6" fmla="*/ 0 60000 65536"/>
              <a:gd name="T7" fmla="*/ 0 60000 65536"/>
              <a:gd name="T8" fmla="*/ 0 60000 65536"/>
              <a:gd name="T9" fmla="*/ 0 w 888"/>
              <a:gd name="T10" fmla="*/ 0 h 1008"/>
              <a:gd name="T11" fmla="*/ 888 w 888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8" h="1008">
                <a:moveTo>
                  <a:pt x="720" y="1008"/>
                </a:moveTo>
                <a:cubicBezTo>
                  <a:pt x="804" y="900"/>
                  <a:pt x="888" y="792"/>
                  <a:pt x="768" y="624"/>
                </a:cubicBezTo>
                <a:cubicBezTo>
                  <a:pt x="648" y="456"/>
                  <a:pt x="128" y="104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7914" name="Freeform 34"/>
          <p:cNvSpPr>
            <a:spLocks/>
          </p:cNvSpPr>
          <p:nvPr/>
        </p:nvSpPr>
        <p:spPr bwMode="auto">
          <a:xfrm>
            <a:off x="2971800" y="2727325"/>
            <a:ext cx="1447800" cy="723900"/>
          </a:xfrm>
          <a:custGeom>
            <a:avLst/>
            <a:gdLst>
              <a:gd name="T0" fmla="*/ 2147483647 w 912"/>
              <a:gd name="T1" fmla="*/ 0 h 456"/>
              <a:gd name="T2" fmla="*/ 2147483647 w 912"/>
              <a:gd name="T3" fmla="*/ 2147483647 h 456"/>
              <a:gd name="T4" fmla="*/ 0 w 912"/>
              <a:gd name="T5" fmla="*/ 2147483647 h 456"/>
              <a:gd name="T6" fmla="*/ 0 60000 65536"/>
              <a:gd name="T7" fmla="*/ 0 60000 65536"/>
              <a:gd name="T8" fmla="*/ 0 60000 65536"/>
              <a:gd name="T9" fmla="*/ 0 w 912"/>
              <a:gd name="T10" fmla="*/ 0 h 456"/>
              <a:gd name="T11" fmla="*/ 912 w 912"/>
              <a:gd name="T12" fmla="*/ 456 h 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456">
                <a:moveTo>
                  <a:pt x="912" y="0"/>
                </a:moveTo>
                <a:cubicBezTo>
                  <a:pt x="892" y="204"/>
                  <a:pt x="872" y="408"/>
                  <a:pt x="720" y="432"/>
                </a:cubicBezTo>
                <a:cubicBezTo>
                  <a:pt x="568" y="456"/>
                  <a:pt x="284" y="300"/>
                  <a:pt x="0" y="14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7915" name="Text Box 35"/>
          <p:cNvSpPr txBox="1">
            <a:spLocks noChangeArrowheads="1"/>
          </p:cNvSpPr>
          <p:nvPr/>
        </p:nvSpPr>
        <p:spPr bwMode="auto">
          <a:xfrm>
            <a:off x="533400" y="1263134"/>
            <a:ext cx="29718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ko-KR" altLang="en-US" dirty="0">
                <a:latin typeface="Comic Sans MS" pitchFamily="66" charset="0"/>
                <a:ea typeface="Gulim" pitchFamily="34" charset="-127"/>
              </a:rPr>
              <a:t> </a:t>
            </a:r>
            <a:r>
              <a:rPr lang="en-US" altLang="ko-KR" dirty="0">
                <a:ea typeface="Gulim" pitchFamily="34" charset="-127"/>
              </a:rPr>
              <a:t>Flooding (Gnutella, etc.)</a:t>
            </a:r>
          </a:p>
        </p:txBody>
      </p:sp>
    </p:spTree>
    <p:extLst>
      <p:ext uri="{BB962C8B-B14F-4D97-AF65-F5344CB8AC3E}">
        <p14:creationId xmlns:p14="http://schemas.microsoft.com/office/powerpoint/2010/main" val="36448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754742" y="1252003"/>
            <a:ext cx="5761474" cy="1825247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>
              <a:buNone/>
            </a:pPr>
            <a:r>
              <a:rPr lang="sv-SE" sz="2000" dirty="0" smtClean="0">
                <a:solidFill>
                  <a:srgbClr val="FF0000"/>
                </a:solidFill>
              </a:rPr>
              <a:t>Overlay: a network implemented on top of a </a:t>
            </a:r>
            <a:r>
              <a:rPr lang="sv-SE" sz="2000" dirty="0" err="1" smtClean="0">
                <a:solidFill>
                  <a:srgbClr val="FF0000"/>
                </a:solidFill>
              </a:rPr>
              <a:t>network</a:t>
            </a:r>
            <a:endParaRPr lang="sv-SE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v-SE" sz="2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sv-SE" sz="2000" dirty="0" err="1" smtClean="0">
                <a:solidFill>
                  <a:srgbClr val="FF0000"/>
                </a:solidFill>
              </a:rPr>
              <a:t>Why</a:t>
            </a:r>
            <a:r>
              <a:rPr lang="sv-SE" sz="2000" dirty="0" smtClean="0">
                <a:solidFill>
                  <a:srgbClr val="FF0000"/>
                </a:solidFill>
              </a:rPr>
              <a:t>? </a:t>
            </a:r>
            <a:r>
              <a:rPr lang="sv-SE" sz="2000" dirty="0" err="1" smtClean="0">
                <a:solidFill>
                  <a:srgbClr val="FF0000"/>
                </a:solidFill>
              </a:rPr>
              <a:t>What</a:t>
            </a:r>
            <a:r>
              <a:rPr lang="sv-SE" sz="2000" dirty="0" smtClean="0">
                <a:solidFill>
                  <a:srgbClr val="FF0000"/>
                </a:solidFill>
              </a:rPr>
              <a:t> </a:t>
            </a:r>
            <a:r>
              <a:rPr lang="sv-SE" sz="2000" dirty="0" err="1" smtClean="0">
                <a:solidFill>
                  <a:srgbClr val="FF0000"/>
                </a:solidFill>
              </a:rPr>
              <a:t>to</a:t>
            </a:r>
            <a:r>
              <a:rPr lang="sv-SE" sz="2000" dirty="0" smtClean="0">
                <a:solidFill>
                  <a:srgbClr val="FF0000"/>
                </a:solidFill>
              </a:rPr>
              <a:t> do </a:t>
            </a:r>
            <a:r>
              <a:rPr lang="sv-SE" sz="2000" dirty="0" err="1" smtClean="0">
                <a:solidFill>
                  <a:srgbClr val="FF0000"/>
                </a:solidFill>
              </a:rPr>
              <a:t>with</a:t>
            </a:r>
            <a:r>
              <a:rPr lang="sv-SE" sz="2000" dirty="0" smtClean="0">
                <a:solidFill>
                  <a:srgbClr val="FF0000"/>
                </a:solidFill>
              </a:rPr>
              <a:t> </a:t>
            </a:r>
            <a:r>
              <a:rPr lang="sv-SE" sz="2000" dirty="0" err="1" smtClean="0">
                <a:solidFill>
                  <a:srgbClr val="FF0000"/>
                </a:solidFill>
              </a:rPr>
              <a:t>this</a:t>
            </a:r>
            <a:r>
              <a:rPr lang="sv-SE" sz="2000" dirty="0" smtClean="0">
                <a:solidFill>
                  <a:srgbClr val="FF0000"/>
                </a:solidFill>
              </a:rPr>
              <a:t>?</a:t>
            </a:r>
          </a:p>
        </p:txBody>
      </p:sp>
      <p:pic>
        <p:nvPicPr>
          <p:cNvPr id="15" name="Picture 2" descr="http://www.cs.virginia.edu/~mngroup/hypercast/images/netwo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4278" y="3077250"/>
            <a:ext cx="3583610" cy="2808312"/>
          </a:xfrm>
          <a:prstGeom prst="rect">
            <a:avLst/>
          </a:prstGeom>
          <a:noFill/>
        </p:spPr>
      </p:pic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941" y="134258"/>
            <a:ext cx="8447315" cy="558438"/>
          </a:xfrm>
        </p:spPr>
        <p:txBody>
          <a:bodyPr/>
          <a:lstStyle/>
          <a:p>
            <a:pPr eaLnBrk="1" hangingPunct="1"/>
            <a:r>
              <a:rPr lang="en-US" sz="3200" dirty="0" smtClean="0"/>
              <a:t>Network overlays </a:t>
            </a:r>
          </a:p>
        </p:txBody>
      </p:sp>
    </p:spTree>
    <p:extLst>
      <p:ext uri="{BB962C8B-B14F-4D97-AF65-F5344CB8AC3E}">
        <p14:creationId xmlns:p14="http://schemas.microsoft.com/office/powerpoint/2010/main" val="342016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7" name="Rectangle 35"/>
          <p:cNvSpPr>
            <a:spLocks noChangeArrowheads="1"/>
          </p:cNvSpPr>
          <p:nvPr/>
        </p:nvSpPr>
        <p:spPr bwMode="auto">
          <a:xfrm>
            <a:off x="0" y="1581536"/>
            <a:ext cx="4310743" cy="16090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en-US" altLang="ko-KR" sz="2000" dirty="0">
                <a:solidFill>
                  <a:srgbClr val="000000"/>
                </a:solidFill>
                <a:ea typeface="Gulim" pitchFamily="34" charset="-127"/>
              </a:rPr>
              <a:t>balance the  update/lookup complexity</a:t>
            </a:r>
            <a:r>
              <a:rPr lang="en-US" altLang="ko-KR" sz="2000" dirty="0" smtClean="0">
                <a:solidFill>
                  <a:srgbClr val="000000"/>
                </a:solidFill>
                <a:ea typeface="Gulim" pitchFamily="34" charset="-127"/>
              </a:rPr>
              <a:t>..</a:t>
            </a:r>
          </a:p>
          <a:p>
            <a:pPr eaLnBrk="0" hangingPunct="0">
              <a:lnSpc>
                <a:spcPct val="80000"/>
              </a:lnSpc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en-US" altLang="ko-KR" sz="2000" b="1" u="sng" dirty="0" smtClean="0">
                <a:solidFill>
                  <a:srgbClr val="FF0000"/>
                </a:solidFill>
                <a:ea typeface="Gulim" pitchFamily="34" charset="-127"/>
              </a:rPr>
              <a:t>Abstraction:</a:t>
            </a:r>
            <a:r>
              <a:rPr lang="en-US" altLang="ko-KR" sz="2000" dirty="0" smtClean="0">
                <a:ea typeface="Gulim" pitchFamily="34" charset="-127"/>
              </a:rPr>
              <a:t> a distributed </a:t>
            </a:r>
            <a:r>
              <a:rPr lang="en-US" altLang="ko-KR" sz="2000" dirty="0">
                <a:ea typeface="Gulim" pitchFamily="34" charset="-127"/>
              </a:rPr>
              <a:t>lookup data structure </a:t>
            </a:r>
            <a:r>
              <a:rPr lang="en-US" altLang="ko-KR" sz="2000" dirty="0" smtClean="0">
                <a:ea typeface="Gulim" pitchFamily="34" charset="-127"/>
              </a:rPr>
              <a:t> (“</a:t>
            </a:r>
            <a:r>
              <a:rPr lang="en-US" altLang="ko-KR" sz="2000" dirty="0" smtClean="0">
                <a:ea typeface="Gulim" pitchFamily="34" charset="-127"/>
              </a:rPr>
              <a:t>hash-table</a:t>
            </a:r>
            <a:r>
              <a:rPr lang="en-US" altLang="ko-KR" sz="2000" dirty="0" smtClean="0">
                <a:ea typeface="Gulim" pitchFamily="34" charset="-127"/>
              </a:rPr>
              <a:t>” </a:t>
            </a:r>
            <a:r>
              <a:rPr lang="en-US" altLang="ko-KR" sz="2000" dirty="0" smtClean="0">
                <a:ea typeface="Gulim" pitchFamily="34" charset="-127"/>
              </a:rPr>
              <a:t>DHT</a:t>
            </a:r>
            <a:r>
              <a:rPr lang="en-US" altLang="ko-KR" sz="2000" dirty="0" smtClean="0">
                <a:ea typeface="Gulim" pitchFamily="34" charset="-127"/>
              </a:rPr>
              <a:t>) </a:t>
            </a:r>
            <a:r>
              <a:rPr lang="en-US" altLang="ko-KR" sz="2000" dirty="0" smtClean="0">
                <a:ea typeface="Gulim" pitchFamily="34" charset="-127"/>
              </a:rPr>
              <a:t>:</a:t>
            </a:r>
            <a:endParaRPr lang="en-US" altLang="ko-KR" sz="2000" dirty="0" smtClean="0">
              <a:ea typeface="Gulim" pitchFamily="34" charset="-127"/>
            </a:endParaRPr>
          </a:p>
          <a:p>
            <a:pPr lvl="1" eaLnBrk="0" hangingPunct="0">
              <a:lnSpc>
                <a:spcPct val="80000"/>
              </a:lnSpc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en-US" altLang="ko-KR" sz="1800" dirty="0" smtClean="0">
                <a:ea typeface="Gulim" pitchFamily="34" charset="-127"/>
              </a:rPr>
              <a:t>put(id, item);item = get(id);</a:t>
            </a: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0BD56-8F8C-4120-A071-C1439D300512}" type="slidenum">
              <a:rPr lang="en-US" smtClean="0"/>
              <a:pPr>
                <a:defRPr/>
              </a:pPr>
              <a:t>20</a:t>
            </a:fld>
            <a:endParaRPr lang="en-US" dirty="0" smtClean="0"/>
          </a:p>
        </p:txBody>
      </p:sp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762000" y="102643"/>
            <a:ext cx="7620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ko-KR" sz="3600" dirty="0">
                <a:solidFill>
                  <a:schemeClr val="accent2"/>
                </a:solidFill>
                <a:ea typeface="굴림" pitchFamily="34" charset="-127"/>
                <a:cs typeface="+mn-cs"/>
              </a:rPr>
              <a:t>Distributed Solution </a:t>
            </a:r>
          </a:p>
          <a:p>
            <a:pPr algn="ctr" eaLnBrk="0" hangingPunct="0">
              <a:defRPr/>
            </a:pPr>
            <a:r>
              <a:rPr lang="en-US" altLang="ko-KR" sz="2800" dirty="0" smtClean="0">
                <a:solidFill>
                  <a:schemeClr val="accent2"/>
                </a:solidFill>
                <a:ea typeface="굴림" pitchFamily="34" charset="-127"/>
                <a:cs typeface="+mn-cs"/>
              </a:rPr>
              <a:t>(´with some </a:t>
            </a:r>
            <a:r>
              <a:rPr lang="en-US" altLang="ko-KR" sz="2800" dirty="0">
                <a:solidFill>
                  <a:schemeClr val="accent2"/>
                </a:solidFill>
                <a:ea typeface="굴림" pitchFamily="34" charset="-127"/>
                <a:cs typeface="+mn-cs"/>
              </a:rPr>
              <a:t>more structure</a:t>
            </a:r>
            <a:r>
              <a:rPr lang="en-US" altLang="ko-KR" sz="2800" dirty="0" smtClean="0">
                <a:solidFill>
                  <a:schemeClr val="accent2"/>
                </a:solidFill>
                <a:ea typeface="굴림" pitchFamily="34" charset="-127"/>
                <a:cs typeface="+mn-cs"/>
              </a:rPr>
              <a:t>? In-between the two?)</a:t>
            </a:r>
            <a:endParaRPr lang="en-US" altLang="ko-KR" sz="2800" dirty="0">
              <a:solidFill>
                <a:schemeClr val="accent2"/>
              </a:solidFill>
              <a:ea typeface="굴림" pitchFamily="34" charset="-127"/>
              <a:cs typeface="+mn-cs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457200" y="1447800"/>
            <a:ext cx="523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ct val="50000"/>
              </a:spcAft>
              <a:buClr>
                <a:srgbClr val="FF0000"/>
              </a:buClr>
              <a:buSzPct val="80000"/>
            </a:pPr>
            <a:r>
              <a:rPr lang="ko-KR" altLang="en-US" dirty="0">
                <a:latin typeface="Comic Sans MS" pitchFamily="66" charset="0"/>
                <a:ea typeface="Gulim" pitchFamily="34" charset="-127"/>
              </a:rPr>
              <a:t> </a:t>
            </a:r>
            <a:endParaRPr lang="en-US" altLang="ko-KR" dirty="0">
              <a:latin typeface="Comic Sans MS" pitchFamily="66" charset="0"/>
              <a:ea typeface="Gulim" pitchFamily="34" charset="-127"/>
            </a:endParaRPr>
          </a:p>
        </p:txBody>
      </p:sp>
      <p:sp>
        <p:nvSpPr>
          <p:cNvPr id="38918" name="Oval 4"/>
          <p:cNvSpPr>
            <a:spLocks noChangeArrowheads="1"/>
          </p:cNvSpPr>
          <p:nvPr/>
        </p:nvSpPr>
        <p:spPr bwMode="auto">
          <a:xfrm>
            <a:off x="4990639" y="2685165"/>
            <a:ext cx="3048000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sv-SE"/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5666914" y="2913765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>
                <a:latin typeface="Arial" pitchFamily="34" charset="0"/>
                <a:ea typeface="Gulim" pitchFamily="34" charset="-127"/>
              </a:rPr>
              <a:t>Internet</a:t>
            </a: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4465176" y="1297690"/>
            <a:ext cx="1201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 dirty="0">
                <a:latin typeface="Tahoma" pitchFamily="34" charset="0"/>
                <a:ea typeface="Gulim" pitchFamily="34" charset="-127"/>
              </a:rPr>
              <a:t>Publisher</a:t>
            </a:r>
          </a:p>
        </p:txBody>
      </p:sp>
      <p:sp>
        <p:nvSpPr>
          <p:cNvPr id="38921" name="Text Box 7"/>
          <p:cNvSpPr txBox="1">
            <a:spLocks noChangeArrowheads="1"/>
          </p:cNvSpPr>
          <p:nvPr/>
        </p:nvSpPr>
        <p:spPr bwMode="auto">
          <a:xfrm>
            <a:off x="4125452" y="1534599"/>
            <a:ext cx="2030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Key=“</a:t>
            </a:r>
            <a:r>
              <a:rPr lang="en-US" altLang="ko-KR" sz="2000" dirty="0" err="1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LetItBe</a:t>
            </a:r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”</a:t>
            </a:r>
          </a:p>
          <a:p>
            <a:pPr algn="r" eaLnBrk="0" hangingPunct="0"/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Value=MP3 data</a:t>
            </a:r>
          </a:p>
        </p:txBody>
      </p:sp>
      <p:sp>
        <p:nvSpPr>
          <p:cNvPr id="38922" name="Text Box 8"/>
          <p:cNvSpPr txBox="1">
            <a:spLocks noChangeArrowheads="1"/>
          </p:cNvSpPr>
          <p:nvPr/>
        </p:nvSpPr>
        <p:spPr bwMode="auto">
          <a:xfrm>
            <a:off x="7006764" y="4728278"/>
            <a:ext cx="220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Lookup(“</a:t>
            </a:r>
            <a:r>
              <a:rPr lang="en-US" altLang="ko-KR" sz="2000" dirty="0" err="1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LetItBe</a:t>
            </a:r>
            <a:r>
              <a:rPr lang="en-US" altLang="ko-KR" sz="2000" dirty="0">
                <a:solidFill>
                  <a:srgbClr val="00CC00"/>
                </a:solidFill>
                <a:latin typeface="Tahoma" pitchFamily="34" charset="0"/>
                <a:ea typeface="Gulim" pitchFamily="34" charset="-127"/>
              </a:rPr>
              <a:t>”)</a:t>
            </a:r>
          </a:p>
        </p:txBody>
      </p:sp>
      <p:grpSp>
        <p:nvGrpSpPr>
          <p:cNvPr id="38923" name="Group 9"/>
          <p:cNvGrpSpPr>
            <a:grpSpLocks/>
          </p:cNvGrpSpPr>
          <p:nvPr/>
        </p:nvGrpSpPr>
        <p:grpSpPr bwMode="auto">
          <a:xfrm>
            <a:off x="4142914" y="2075565"/>
            <a:ext cx="609600" cy="533400"/>
            <a:chOff x="1248" y="1968"/>
            <a:chExt cx="384" cy="336"/>
          </a:xfrm>
        </p:grpSpPr>
        <p:sp>
          <p:nvSpPr>
            <p:cNvPr id="38946" name="Oval 10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47" name="Text Box 11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 dirty="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 dirty="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1</a:t>
              </a:r>
            </a:p>
          </p:txBody>
        </p:sp>
      </p:grpSp>
      <p:grpSp>
        <p:nvGrpSpPr>
          <p:cNvPr id="38924" name="Group 12"/>
          <p:cNvGrpSpPr>
            <a:grpSpLocks/>
          </p:cNvGrpSpPr>
          <p:nvPr/>
        </p:nvGrpSpPr>
        <p:grpSpPr bwMode="auto">
          <a:xfrm>
            <a:off x="5971714" y="1694565"/>
            <a:ext cx="609600" cy="533400"/>
            <a:chOff x="1248" y="1968"/>
            <a:chExt cx="384" cy="336"/>
          </a:xfrm>
        </p:grpSpPr>
        <p:sp>
          <p:nvSpPr>
            <p:cNvPr id="38944" name="Oval 13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45" name="Text Box 14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 dirty="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 dirty="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2</a:t>
              </a:r>
            </a:p>
          </p:txBody>
        </p:sp>
      </p:grpSp>
      <p:grpSp>
        <p:nvGrpSpPr>
          <p:cNvPr id="38925" name="Group 15"/>
          <p:cNvGrpSpPr>
            <a:grpSpLocks/>
          </p:cNvGrpSpPr>
          <p:nvPr/>
        </p:nvGrpSpPr>
        <p:grpSpPr bwMode="auto">
          <a:xfrm>
            <a:off x="7724314" y="1846965"/>
            <a:ext cx="609600" cy="533400"/>
            <a:chOff x="1248" y="1968"/>
            <a:chExt cx="384" cy="336"/>
          </a:xfrm>
        </p:grpSpPr>
        <p:sp>
          <p:nvSpPr>
            <p:cNvPr id="38942" name="Oval 16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43" name="Text Box 17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3</a:t>
              </a:r>
            </a:p>
          </p:txBody>
        </p:sp>
      </p:grpSp>
      <p:grpSp>
        <p:nvGrpSpPr>
          <p:cNvPr id="38926" name="Group 18"/>
          <p:cNvGrpSpPr>
            <a:grpSpLocks/>
          </p:cNvGrpSpPr>
          <p:nvPr/>
        </p:nvGrpSpPr>
        <p:grpSpPr bwMode="auto">
          <a:xfrm>
            <a:off x="7724314" y="4056765"/>
            <a:ext cx="609600" cy="533400"/>
            <a:chOff x="1248" y="1968"/>
            <a:chExt cx="384" cy="336"/>
          </a:xfrm>
        </p:grpSpPr>
        <p:sp>
          <p:nvSpPr>
            <p:cNvPr id="38940" name="Oval 19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41" name="Text Box 20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 dirty="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 dirty="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5</a:t>
              </a:r>
            </a:p>
          </p:txBody>
        </p:sp>
      </p:grpSp>
      <p:grpSp>
        <p:nvGrpSpPr>
          <p:cNvPr id="38927" name="Group 21"/>
          <p:cNvGrpSpPr>
            <a:grpSpLocks/>
          </p:cNvGrpSpPr>
          <p:nvPr/>
        </p:nvGrpSpPr>
        <p:grpSpPr bwMode="auto">
          <a:xfrm>
            <a:off x="5438314" y="4209165"/>
            <a:ext cx="609600" cy="533400"/>
            <a:chOff x="1248" y="1968"/>
            <a:chExt cx="384" cy="336"/>
          </a:xfrm>
        </p:grpSpPr>
        <p:sp>
          <p:nvSpPr>
            <p:cNvPr id="38938" name="Oval 22"/>
            <p:cNvSpPr>
              <a:spLocks noChangeArrowheads="1"/>
            </p:cNvSpPr>
            <p:nvPr/>
          </p:nvSpPr>
          <p:spPr bwMode="auto">
            <a:xfrm>
              <a:off x="1248" y="196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/>
            </a:p>
          </p:txBody>
        </p:sp>
        <p:sp>
          <p:nvSpPr>
            <p:cNvPr id="38939" name="Text Box 23"/>
            <p:cNvSpPr txBox="1">
              <a:spLocks noChangeArrowheads="1"/>
            </p:cNvSpPr>
            <p:nvPr/>
          </p:nvSpPr>
          <p:spPr bwMode="auto">
            <a:xfrm>
              <a:off x="1248" y="1968"/>
              <a:ext cx="34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8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N</a:t>
              </a:r>
              <a:r>
                <a:rPr lang="en-US" altLang="ko-KR" sz="2800" baseline="-25000">
                  <a:solidFill>
                    <a:schemeClr val="accent2"/>
                  </a:solidFill>
                  <a:latin typeface="Tahoma" pitchFamily="34" charset="0"/>
                  <a:ea typeface="Gulim" pitchFamily="34" charset="-127"/>
                </a:rPr>
                <a:t>4</a:t>
              </a:r>
            </a:p>
          </p:txBody>
        </p:sp>
      </p:grpSp>
      <p:sp>
        <p:nvSpPr>
          <p:cNvPr id="38928" name="Line 24"/>
          <p:cNvSpPr>
            <a:spLocks noChangeShapeType="1"/>
          </p:cNvSpPr>
          <p:nvPr/>
        </p:nvSpPr>
        <p:spPr bwMode="auto">
          <a:xfrm>
            <a:off x="4676314" y="2456565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29" name="Line 25"/>
          <p:cNvSpPr>
            <a:spLocks noChangeShapeType="1"/>
          </p:cNvSpPr>
          <p:nvPr/>
        </p:nvSpPr>
        <p:spPr bwMode="auto">
          <a:xfrm>
            <a:off x="6276514" y="222796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30" name="Line 26"/>
          <p:cNvSpPr>
            <a:spLocks noChangeShapeType="1"/>
          </p:cNvSpPr>
          <p:nvPr/>
        </p:nvSpPr>
        <p:spPr bwMode="auto">
          <a:xfrm flipH="1">
            <a:off x="7571914" y="2380365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31" name="Line 27"/>
          <p:cNvSpPr>
            <a:spLocks noChangeShapeType="1"/>
          </p:cNvSpPr>
          <p:nvPr/>
        </p:nvSpPr>
        <p:spPr bwMode="auto">
          <a:xfrm flipV="1">
            <a:off x="5819314" y="390436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32" name="Line 28"/>
          <p:cNvSpPr>
            <a:spLocks noChangeShapeType="1"/>
          </p:cNvSpPr>
          <p:nvPr/>
        </p:nvSpPr>
        <p:spPr bwMode="auto">
          <a:xfrm flipH="1" flipV="1">
            <a:off x="7571914" y="382816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8933" name="Text Box 29"/>
          <p:cNvSpPr txBox="1">
            <a:spLocks noChangeArrowheads="1"/>
          </p:cNvSpPr>
          <p:nvPr/>
        </p:nvSpPr>
        <p:spPr bwMode="auto">
          <a:xfrm>
            <a:off x="8410114" y="420916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2000" dirty="0">
                <a:latin typeface="Tahoma" pitchFamily="34" charset="0"/>
                <a:ea typeface="Gulim" pitchFamily="34" charset="-127"/>
              </a:rPr>
              <a:t>Client</a:t>
            </a:r>
          </a:p>
        </p:txBody>
      </p:sp>
      <p:sp>
        <p:nvSpPr>
          <p:cNvPr id="38934" name="Freeform 30"/>
          <p:cNvSpPr>
            <a:spLocks/>
          </p:cNvSpPr>
          <p:nvPr/>
        </p:nvSpPr>
        <p:spPr bwMode="auto">
          <a:xfrm>
            <a:off x="7495714" y="2456565"/>
            <a:ext cx="457200" cy="1600200"/>
          </a:xfrm>
          <a:custGeom>
            <a:avLst/>
            <a:gdLst>
              <a:gd name="T0" fmla="*/ 2147483647 w 288"/>
              <a:gd name="T1" fmla="*/ 2147483647 h 1008"/>
              <a:gd name="T2" fmla="*/ 0 w 288"/>
              <a:gd name="T3" fmla="*/ 2147483647 h 1008"/>
              <a:gd name="T4" fmla="*/ 2147483647 w 288"/>
              <a:gd name="T5" fmla="*/ 0 h 1008"/>
              <a:gd name="T6" fmla="*/ 0 60000 65536"/>
              <a:gd name="T7" fmla="*/ 0 60000 65536"/>
              <a:gd name="T8" fmla="*/ 0 60000 65536"/>
              <a:gd name="T9" fmla="*/ 0 w 288"/>
              <a:gd name="T10" fmla="*/ 0 h 1008"/>
              <a:gd name="T11" fmla="*/ 288 w 288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008">
                <a:moveTo>
                  <a:pt x="288" y="1008"/>
                </a:moveTo>
                <a:cubicBezTo>
                  <a:pt x="144" y="900"/>
                  <a:pt x="0" y="792"/>
                  <a:pt x="0" y="624"/>
                </a:cubicBezTo>
                <a:cubicBezTo>
                  <a:pt x="0" y="456"/>
                  <a:pt x="144" y="228"/>
                  <a:pt x="288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8935" name="Freeform 31"/>
          <p:cNvSpPr>
            <a:spLocks/>
          </p:cNvSpPr>
          <p:nvPr/>
        </p:nvSpPr>
        <p:spPr bwMode="auto">
          <a:xfrm>
            <a:off x="5971714" y="2304165"/>
            <a:ext cx="1828800" cy="1905000"/>
          </a:xfrm>
          <a:custGeom>
            <a:avLst/>
            <a:gdLst>
              <a:gd name="T0" fmla="*/ 2147483647 w 1200"/>
              <a:gd name="T1" fmla="*/ 0 h 1200"/>
              <a:gd name="T2" fmla="*/ 2147483647 w 1200"/>
              <a:gd name="T3" fmla="*/ 2147483647 h 1200"/>
              <a:gd name="T4" fmla="*/ 2147483647 w 1200"/>
              <a:gd name="T5" fmla="*/ 2147483647 h 1200"/>
              <a:gd name="T6" fmla="*/ 0 w 1200"/>
              <a:gd name="T7" fmla="*/ 2147483647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1200"/>
              <a:gd name="T14" fmla="*/ 1200 w 120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1200">
                <a:moveTo>
                  <a:pt x="1200" y="0"/>
                </a:moveTo>
                <a:cubicBezTo>
                  <a:pt x="1092" y="168"/>
                  <a:pt x="984" y="336"/>
                  <a:pt x="816" y="480"/>
                </a:cubicBezTo>
                <a:cubicBezTo>
                  <a:pt x="648" y="624"/>
                  <a:pt x="328" y="744"/>
                  <a:pt x="192" y="864"/>
                </a:cubicBezTo>
                <a:cubicBezTo>
                  <a:pt x="56" y="984"/>
                  <a:pt x="28" y="1092"/>
                  <a:pt x="0" y="120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8936" name="Freeform 32"/>
          <p:cNvSpPr>
            <a:spLocks/>
          </p:cNvSpPr>
          <p:nvPr/>
        </p:nvSpPr>
        <p:spPr bwMode="auto">
          <a:xfrm>
            <a:off x="4600114" y="2608965"/>
            <a:ext cx="1371600" cy="1600200"/>
          </a:xfrm>
          <a:custGeom>
            <a:avLst/>
            <a:gdLst>
              <a:gd name="T0" fmla="*/ 2147483647 w 888"/>
              <a:gd name="T1" fmla="*/ 2147483647 h 1008"/>
              <a:gd name="T2" fmla="*/ 2147483647 w 888"/>
              <a:gd name="T3" fmla="*/ 2147483647 h 1008"/>
              <a:gd name="T4" fmla="*/ 0 w 888"/>
              <a:gd name="T5" fmla="*/ 0 h 1008"/>
              <a:gd name="T6" fmla="*/ 0 60000 65536"/>
              <a:gd name="T7" fmla="*/ 0 60000 65536"/>
              <a:gd name="T8" fmla="*/ 0 60000 65536"/>
              <a:gd name="T9" fmla="*/ 0 w 888"/>
              <a:gd name="T10" fmla="*/ 0 h 1008"/>
              <a:gd name="T11" fmla="*/ 888 w 888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8" h="1008">
                <a:moveTo>
                  <a:pt x="720" y="1008"/>
                </a:moveTo>
                <a:cubicBezTo>
                  <a:pt x="804" y="900"/>
                  <a:pt x="888" y="792"/>
                  <a:pt x="768" y="624"/>
                </a:cubicBezTo>
                <a:cubicBezTo>
                  <a:pt x="648" y="456"/>
                  <a:pt x="128" y="104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sv-SE"/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185302" y="3570014"/>
            <a:ext cx="4955356" cy="27699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4000" lvl="1" eaLnBrk="0" hangingPunc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</a:pPr>
            <a:r>
              <a:rPr lang="en-US" altLang="ko-KR" sz="2000" b="1" dirty="0" smtClean="0">
                <a:solidFill>
                  <a:srgbClr val="FF0000"/>
                </a:solidFill>
                <a:ea typeface="Gulim" pitchFamily="34" charset="-127"/>
              </a:rPr>
              <a:t>Implementation:</a:t>
            </a:r>
            <a:r>
              <a:rPr lang="en-US" altLang="ko-KR" sz="2000" dirty="0" smtClean="0">
                <a:ea typeface="Gulim" pitchFamily="34" charset="-127"/>
              </a:rPr>
              <a:t> </a:t>
            </a:r>
          </a:p>
          <a:p>
            <a:pPr marL="486900" lvl="1" indent="-342900" eaLnBrk="0" hangingPunc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ea typeface="Gulim" pitchFamily="34" charset="-127"/>
              </a:rPr>
              <a:t>nodes form an </a:t>
            </a:r>
            <a:r>
              <a:rPr lang="en-US" altLang="ko-KR" sz="2000" dirty="0" smtClean="0">
                <a:solidFill>
                  <a:srgbClr val="0070C0"/>
                </a:solidFill>
                <a:ea typeface="Gulim" pitchFamily="34" charset="-127"/>
              </a:rPr>
              <a:t>overlay</a:t>
            </a:r>
            <a:r>
              <a:rPr lang="en-US" altLang="ko-KR" sz="2000" dirty="0" smtClean="0">
                <a:ea typeface="Gulim" pitchFamily="34" charset="-127"/>
              </a:rPr>
              <a:t> (a distributed data structure) </a:t>
            </a:r>
          </a:p>
          <a:p>
            <a:pPr marL="601200" lvl="2" eaLnBrk="0" hangingPunc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</a:pPr>
            <a:r>
              <a:rPr lang="en-US" altLang="ko-KR" sz="2000" dirty="0" err="1" smtClean="0">
                <a:solidFill>
                  <a:srgbClr val="000000"/>
                </a:solidFill>
                <a:ea typeface="Gulim" pitchFamily="34" charset="-127"/>
              </a:rPr>
              <a:t>eg</a:t>
            </a:r>
            <a:r>
              <a:rPr lang="en-US" altLang="ko-KR" sz="2000" dirty="0" smtClean="0">
                <a:solidFill>
                  <a:srgbClr val="000000"/>
                </a:solidFill>
                <a:ea typeface="Gulim" pitchFamily="34" charset="-127"/>
              </a:rPr>
              <a:t>.</a:t>
            </a:r>
            <a:r>
              <a:rPr lang="en-US" altLang="ko-KR" sz="1800" dirty="0" smtClean="0">
                <a:solidFill>
                  <a:srgbClr val="000000"/>
                </a:solidFill>
                <a:ea typeface="Gulim" pitchFamily="34" charset="-127"/>
              </a:rPr>
              <a:t> Ring, Tree, Hypercube, </a:t>
            </a:r>
            <a:r>
              <a:rPr lang="en-US" altLang="ko-KR" sz="1800" dirty="0" err="1" smtClean="0">
                <a:solidFill>
                  <a:srgbClr val="000000"/>
                </a:solidFill>
                <a:ea typeface="Gulim" pitchFamily="34" charset="-127"/>
              </a:rPr>
              <a:t>SkipList</a:t>
            </a:r>
            <a:r>
              <a:rPr lang="en-US" altLang="ko-KR" sz="1800" dirty="0" smtClean="0">
                <a:solidFill>
                  <a:srgbClr val="000000"/>
                </a:solidFill>
                <a:ea typeface="Gulim" pitchFamily="34" charset="-127"/>
              </a:rPr>
              <a:t>, Butterfly.</a:t>
            </a:r>
            <a:endParaRPr lang="sv-SE" altLang="ko-KR" dirty="0">
              <a:solidFill>
                <a:srgbClr val="C00000"/>
              </a:solidFill>
              <a:ea typeface="Gulim" pitchFamily="34" charset="-127"/>
            </a:endParaRPr>
          </a:p>
          <a:p>
            <a:pPr marL="486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•"/>
            </a:pPr>
            <a:r>
              <a:rPr lang="sv-SE" altLang="ko-KR" sz="2000" dirty="0" err="1" smtClean="0">
                <a:ea typeface="Gulim" pitchFamily="34" charset="-127"/>
              </a:rPr>
              <a:t>Hash</a:t>
            </a:r>
            <a:r>
              <a:rPr lang="sv-SE" altLang="ko-KR" sz="2000" dirty="0" smtClean="0">
                <a:ea typeface="Gulim" pitchFamily="34" charset="-127"/>
              </a:rPr>
              <a:t> </a:t>
            </a:r>
            <a:r>
              <a:rPr lang="sv-SE" altLang="ko-KR" sz="2000" dirty="0" err="1" smtClean="0">
                <a:ea typeface="Gulim" pitchFamily="34" charset="-127"/>
              </a:rPr>
              <a:t>function</a:t>
            </a:r>
            <a:r>
              <a:rPr lang="sv-SE" altLang="ko-KR" sz="2000" dirty="0" smtClean="0">
                <a:ea typeface="Gulim" pitchFamily="34" charset="-127"/>
              </a:rPr>
              <a:t> </a:t>
            </a:r>
            <a:r>
              <a:rPr lang="sv-SE" altLang="ko-KR" sz="2000" dirty="0" err="1" smtClean="0">
                <a:ea typeface="Gulim" pitchFamily="34" charset="-127"/>
              </a:rPr>
              <a:t>maps</a:t>
            </a:r>
            <a:r>
              <a:rPr lang="sv-SE" altLang="ko-KR" sz="2000" dirty="0" smtClean="0">
                <a:ea typeface="Gulim" pitchFamily="34" charset="-127"/>
              </a:rPr>
              <a:t> </a:t>
            </a:r>
            <a:r>
              <a:rPr lang="sv-SE" altLang="ko-KR" sz="2000" dirty="0" err="1" smtClean="0">
                <a:ea typeface="Gulim" pitchFamily="34" charset="-127"/>
              </a:rPr>
              <a:t>entries</a:t>
            </a:r>
            <a:r>
              <a:rPr lang="sv-SE" altLang="ko-KR" sz="2000" dirty="0" smtClean="0">
                <a:ea typeface="Gulim" pitchFamily="34" charset="-127"/>
              </a:rPr>
              <a:t> </a:t>
            </a:r>
            <a:r>
              <a:rPr lang="sv-SE" altLang="ko-KR" sz="2000" dirty="0" err="1" smtClean="0">
                <a:ea typeface="Gulim" pitchFamily="34" charset="-127"/>
              </a:rPr>
              <a:t>to</a:t>
            </a:r>
            <a:r>
              <a:rPr lang="sv-SE" altLang="ko-KR" sz="2000" dirty="0" smtClean="0">
                <a:ea typeface="Gulim" pitchFamily="34" charset="-127"/>
              </a:rPr>
              <a:t> </a:t>
            </a:r>
            <a:r>
              <a:rPr lang="sv-SE" altLang="ko-KR" sz="2000" dirty="0" err="1" smtClean="0">
                <a:ea typeface="Gulim" pitchFamily="34" charset="-127"/>
              </a:rPr>
              <a:t>nodes</a:t>
            </a:r>
            <a:r>
              <a:rPr lang="sv-SE" altLang="ko-KR" sz="2000" dirty="0" smtClean="0">
                <a:ea typeface="Gulim" pitchFamily="34" charset="-127"/>
              </a:rPr>
              <a:t>; </a:t>
            </a:r>
            <a:r>
              <a:rPr lang="sv-SE" altLang="ko-KR" sz="2000" dirty="0" err="1" smtClean="0">
                <a:ea typeface="Gulim" pitchFamily="34" charset="-127"/>
              </a:rPr>
              <a:t>using</a:t>
            </a:r>
            <a:r>
              <a:rPr lang="sv-SE" altLang="ko-KR" sz="2000" dirty="0" smtClean="0">
                <a:ea typeface="Gulim" pitchFamily="34" charset="-127"/>
              </a:rPr>
              <a:t> the </a:t>
            </a:r>
            <a:r>
              <a:rPr lang="sv-SE" altLang="ko-KR" sz="2000" dirty="0" err="1" smtClean="0">
                <a:ea typeface="Gulim" pitchFamily="34" charset="-127"/>
              </a:rPr>
              <a:t>overlay</a:t>
            </a:r>
            <a:r>
              <a:rPr lang="sv-SE" altLang="ko-KR" sz="2000" dirty="0" smtClean="0">
                <a:ea typeface="Gulim" pitchFamily="34" charset="-127"/>
              </a:rPr>
              <a:t>, </a:t>
            </a:r>
            <a:r>
              <a:rPr lang="sv-SE" altLang="ko-KR" sz="2000" dirty="0" err="1" smtClean="0">
                <a:ea typeface="Gulim" pitchFamily="34" charset="-127"/>
              </a:rPr>
              <a:t>find</a:t>
            </a:r>
            <a:r>
              <a:rPr lang="sv-SE" altLang="ko-KR" sz="2000" dirty="0" smtClean="0">
                <a:ea typeface="Gulim" pitchFamily="34" charset="-127"/>
              </a:rPr>
              <a:t> the </a:t>
            </a:r>
            <a:r>
              <a:rPr lang="sv-SE" altLang="ko-KR" sz="2000" dirty="0" err="1" smtClean="0">
                <a:ea typeface="Gulim" pitchFamily="34" charset="-127"/>
              </a:rPr>
              <a:t>node</a:t>
            </a:r>
            <a:r>
              <a:rPr lang="sv-SE" altLang="ko-KR" sz="2000" dirty="0" smtClean="0">
                <a:ea typeface="Gulim" pitchFamily="34" charset="-127"/>
              </a:rPr>
              <a:t> </a:t>
            </a:r>
            <a:r>
              <a:rPr lang="sv-SE" altLang="ko-KR" sz="2000" dirty="0" err="1" smtClean="0">
                <a:ea typeface="Gulim" pitchFamily="34" charset="-127"/>
              </a:rPr>
              <a:t>responsible</a:t>
            </a:r>
            <a:r>
              <a:rPr lang="sv-SE" altLang="ko-KR" sz="2000" dirty="0" smtClean="0">
                <a:ea typeface="Gulim" pitchFamily="34" charset="-127"/>
              </a:rPr>
              <a:t> for item; </a:t>
            </a:r>
            <a:r>
              <a:rPr lang="sv-SE" altLang="ko-KR" sz="2000" dirty="0" err="1" smtClean="0">
                <a:ea typeface="Gulim" pitchFamily="34" charset="-127"/>
              </a:rPr>
              <a:t>that</a:t>
            </a:r>
            <a:r>
              <a:rPr lang="sv-SE" altLang="ko-KR" sz="2000" dirty="0" smtClean="0">
                <a:ea typeface="Gulim" pitchFamily="34" charset="-127"/>
              </a:rPr>
              <a:t> </a:t>
            </a:r>
            <a:r>
              <a:rPr lang="sv-SE" altLang="ko-KR" sz="2000" dirty="0" err="1" smtClean="0">
                <a:ea typeface="Gulim" pitchFamily="34" charset="-127"/>
              </a:rPr>
              <a:t>one</a:t>
            </a:r>
            <a:r>
              <a:rPr lang="sv-SE" altLang="ko-KR" sz="2000" dirty="0" smtClean="0">
                <a:ea typeface="Gulim" pitchFamily="34" charset="-127"/>
              </a:rPr>
              <a:t> </a:t>
            </a:r>
            <a:r>
              <a:rPr lang="sv-SE" altLang="ko-KR" sz="2000" dirty="0" err="1" smtClean="0">
                <a:ea typeface="Gulim" pitchFamily="34" charset="-127"/>
              </a:rPr>
              <a:t>knows</a:t>
            </a:r>
            <a:r>
              <a:rPr lang="sv-SE" altLang="ko-KR" sz="2000" dirty="0" smtClean="0">
                <a:ea typeface="Gulim" pitchFamily="34" charset="-127"/>
              </a:rPr>
              <a:t> </a:t>
            </a:r>
            <a:r>
              <a:rPr lang="sv-SE" altLang="ko-KR" sz="2000" dirty="0" err="1" smtClean="0">
                <a:ea typeface="Gulim" pitchFamily="34" charset="-127"/>
              </a:rPr>
              <a:t>where</a:t>
            </a:r>
            <a:r>
              <a:rPr lang="sv-SE" altLang="ko-KR" sz="2000" dirty="0" smtClean="0">
                <a:ea typeface="Gulim" pitchFamily="34" charset="-127"/>
              </a:rPr>
              <a:t> the item </a:t>
            </a:r>
            <a:r>
              <a:rPr lang="sv-SE" altLang="ko-KR" sz="2000" dirty="0" smtClean="0">
                <a:ea typeface="Gulim" pitchFamily="34" charset="-127"/>
              </a:rPr>
              <a:t>is                                                                </a:t>
            </a:r>
            <a:endParaRPr lang="sv-SE" altLang="ko-KR" sz="2000" dirty="0" smtClean="0">
              <a:ea typeface="Gulim" pitchFamily="34" charset="-127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14019" y="5911821"/>
            <a:ext cx="6123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4000" lvl="0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</a:pPr>
            <a:r>
              <a:rPr lang="sv-SE" altLang="ko-KR" sz="2000" dirty="0">
                <a:solidFill>
                  <a:srgbClr val="000000"/>
                </a:solidFill>
                <a:latin typeface="Comic Sans MS" pitchFamily="66" charset="0"/>
                <a:ea typeface="Gulim" pitchFamily="34" charset="-127"/>
              </a:rPr>
              <a:t>- &gt;</a:t>
            </a:r>
          </a:p>
        </p:txBody>
      </p:sp>
    </p:spTree>
    <p:extLst>
      <p:ext uri="{BB962C8B-B14F-4D97-AF65-F5344CB8AC3E}">
        <p14:creationId xmlns:p14="http://schemas.microsoft.com/office/powerpoint/2010/main" val="206922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F1A13F-6888-4DF3-8B5A-FE05EC31160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5517" y="214890"/>
            <a:ext cx="6070139" cy="20928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86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•"/>
            </a:pPr>
            <a:r>
              <a:rPr lang="sv-SE" altLang="ko-KR" sz="2000" dirty="0" err="1">
                <a:ea typeface="Gulim" pitchFamily="34" charset="-127"/>
              </a:rPr>
              <a:t>Hash</a:t>
            </a:r>
            <a:r>
              <a:rPr lang="sv-SE" altLang="ko-KR" sz="2000" dirty="0">
                <a:ea typeface="Gulim" pitchFamily="34" charset="-127"/>
              </a:rPr>
              <a:t> </a:t>
            </a:r>
            <a:r>
              <a:rPr lang="sv-SE" altLang="ko-KR" sz="2000" dirty="0" err="1">
                <a:ea typeface="Gulim" pitchFamily="34" charset="-127"/>
              </a:rPr>
              <a:t>function</a:t>
            </a:r>
            <a:r>
              <a:rPr lang="sv-SE" altLang="ko-KR" sz="2000" dirty="0">
                <a:ea typeface="Gulim" pitchFamily="34" charset="-127"/>
              </a:rPr>
              <a:t> </a:t>
            </a:r>
            <a:r>
              <a:rPr lang="sv-SE" altLang="ko-KR" sz="2000" dirty="0" err="1">
                <a:ea typeface="Gulim" pitchFamily="34" charset="-127"/>
              </a:rPr>
              <a:t>maps</a:t>
            </a:r>
            <a:r>
              <a:rPr lang="sv-SE" altLang="ko-KR" sz="2000" dirty="0">
                <a:ea typeface="Gulim" pitchFamily="34" charset="-127"/>
              </a:rPr>
              <a:t> </a:t>
            </a:r>
            <a:r>
              <a:rPr lang="sv-SE" altLang="ko-KR" sz="2000" dirty="0" err="1">
                <a:ea typeface="Gulim" pitchFamily="34" charset="-127"/>
              </a:rPr>
              <a:t>entries</a:t>
            </a:r>
            <a:r>
              <a:rPr lang="sv-SE" altLang="ko-KR" sz="2000" dirty="0">
                <a:ea typeface="Gulim" pitchFamily="34" charset="-127"/>
              </a:rPr>
              <a:t> </a:t>
            </a:r>
            <a:r>
              <a:rPr lang="sv-SE" altLang="ko-KR" sz="2000" dirty="0" err="1">
                <a:ea typeface="Gulim" pitchFamily="34" charset="-127"/>
              </a:rPr>
              <a:t>to</a:t>
            </a:r>
            <a:r>
              <a:rPr lang="sv-SE" altLang="ko-KR" sz="2000" dirty="0">
                <a:ea typeface="Gulim" pitchFamily="34" charset="-127"/>
              </a:rPr>
              <a:t> </a:t>
            </a:r>
            <a:r>
              <a:rPr lang="sv-SE" altLang="ko-KR" sz="2000" dirty="0" err="1" smtClean="0">
                <a:ea typeface="Gulim" pitchFamily="34" charset="-127"/>
              </a:rPr>
              <a:t>nodes</a:t>
            </a:r>
            <a:r>
              <a:rPr lang="sv-SE" altLang="ko-KR" sz="2000" dirty="0" smtClean="0">
                <a:ea typeface="Gulim" pitchFamily="34" charset="-127"/>
              </a:rPr>
              <a:t> </a:t>
            </a:r>
          </a:p>
          <a:p>
            <a:pPr marL="486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•"/>
            </a:pPr>
            <a:r>
              <a:rPr lang="sv-SE" altLang="ko-KR" sz="2000" dirty="0" err="1" smtClean="0">
                <a:ea typeface="Gulim" pitchFamily="34" charset="-127"/>
              </a:rPr>
              <a:t>Nodes-overlay</a:t>
            </a:r>
            <a:r>
              <a:rPr lang="sv-SE" altLang="ko-KR" sz="2000" dirty="0" smtClean="0">
                <a:ea typeface="Gulim" pitchFamily="34" charset="-127"/>
              </a:rPr>
              <a:t>  has a </a:t>
            </a:r>
            <a:r>
              <a:rPr lang="sv-SE" altLang="ko-KR" sz="2000" dirty="0" err="1" smtClean="0">
                <a:ea typeface="Gulim" pitchFamily="34" charset="-127"/>
              </a:rPr>
              <a:t>structure</a:t>
            </a:r>
            <a:r>
              <a:rPr lang="sv-SE" altLang="ko-KR" sz="2000" dirty="0" smtClean="0">
                <a:ea typeface="Gulim" pitchFamily="34" charset="-127"/>
              </a:rPr>
              <a:t> </a:t>
            </a:r>
          </a:p>
          <a:p>
            <a:pPr marL="486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•"/>
            </a:pPr>
            <a:r>
              <a:rPr lang="sv-SE" altLang="ko-KR" sz="2000" i="1" dirty="0" err="1">
                <a:ea typeface="Gulim" pitchFamily="34" charset="-127"/>
              </a:rPr>
              <a:t>U</a:t>
            </a:r>
            <a:r>
              <a:rPr lang="sv-SE" altLang="ko-KR" sz="2000" i="1" dirty="0" err="1" smtClean="0">
                <a:ea typeface="Gulim" pitchFamily="34" charset="-127"/>
              </a:rPr>
              <a:t>sing</a:t>
            </a:r>
            <a:r>
              <a:rPr lang="sv-SE" altLang="ko-KR" sz="2000" i="1" dirty="0" smtClean="0">
                <a:ea typeface="Gulim" pitchFamily="34" charset="-127"/>
              </a:rPr>
              <a:t> </a:t>
            </a:r>
            <a:r>
              <a:rPr lang="sv-SE" altLang="ko-KR" sz="2000" i="1" dirty="0">
                <a:ea typeface="Gulim" pitchFamily="34" charset="-127"/>
              </a:rPr>
              <a:t>the </a:t>
            </a:r>
            <a:r>
              <a:rPr lang="sv-SE" altLang="ko-KR" sz="2000" i="1" dirty="0" err="1">
                <a:ea typeface="Gulim" pitchFamily="34" charset="-127"/>
              </a:rPr>
              <a:t>node</a:t>
            </a:r>
            <a:r>
              <a:rPr lang="sv-SE" altLang="ko-KR" sz="2000" i="1" dirty="0">
                <a:ea typeface="Gulim" pitchFamily="34" charset="-127"/>
              </a:rPr>
              <a:t> </a:t>
            </a:r>
            <a:r>
              <a:rPr lang="sv-SE" altLang="ko-KR" sz="2000" i="1" dirty="0" err="1" smtClean="0">
                <a:ea typeface="Gulim" pitchFamily="34" charset="-127"/>
              </a:rPr>
              <a:t>structure</a:t>
            </a:r>
            <a:r>
              <a:rPr lang="sv-SE" altLang="ko-KR" sz="2000" i="1" dirty="0" smtClean="0">
                <a:ea typeface="Gulim" pitchFamily="34" charset="-127"/>
              </a:rPr>
              <a:t>, </a:t>
            </a:r>
            <a:r>
              <a:rPr lang="sv-SE" altLang="ko-KR" sz="2000" i="1" dirty="0" err="1" smtClean="0">
                <a:ea typeface="Gulim" pitchFamily="34" charset="-127"/>
              </a:rPr>
              <a:t>can</a:t>
            </a:r>
            <a:r>
              <a:rPr lang="sv-SE" altLang="ko-KR" sz="2000" i="1" dirty="0">
                <a:ea typeface="Gulim" pitchFamily="34" charset="-127"/>
              </a:rPr>
              <a:t>:</a:t>
            </a:r>
            <a:endParaRPr lang="sv-SE" altLang="ko-KR" sz="2000" i="1" dirty="0" smtClean="0">
              <a:ea typeface="Gulim" pitchFamily="34" charset="-127"/>
            </a:endParaRPr>
          </a:p>
          <a:p>
            <a:pPr marL="944100" lvl="1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Arial" panose="020B0604020202020204" pitchFamily="34" charset="0"/>
              <a:buChar char="•"/>
            </a:pPr>
            <a:r>
              <a:rPr lang="sv-SE" altLang="ko-KR" sz="2000" dirty="0" err="1" smtClean="0">
                <a:ea typeface="Gulim" pitchFamily="34" charset="-127"/>
              </a:rPr>
              <a:t>Lookup</a:t>
            </a:r>
            <a:r>
              <a:rPr lang="sv-SE" altLang="ko-KR" sz="2000" dirty="0" smtClean="0">
                <a:ea typeface="Gulim" pitchFamily="34" charset="-127"/>
              </a:rPr>
              <a:t>: </a:t>
            </a:r>
            <a:r>
              <a:rPr lang="sv-SE" altLang="ko-KR" sz="2000" dirty="0" err="1" smtClean="0">
                <a:ea typeface="Gulim" pitchFamily="34" charset="-127"/>
              </a:rPr>
              <a:t>find</a:t>
            </a:r>
            <a:r>
              <a:rPr lang="sv-SE" altLang="ko-KR" sz="2000" dirty="0" smtClean="0">
                <a:ea typeface="Gulim" pitchFamily="34" charset="-127"/>
              </a:rPr>
              <a:t> </a:t>
            </a:r>
            <a:r>
              <a:rPr lang="sv-SE" altLang="ko-KR" sz="2000" dirty="0">
                <a:ea typeface="Gulim" pitchFamily="34" charset="-127"/>
              </a:rPr>
              <a:t>the </a:t>
            </a:r>
            <a:r>
              <a:rPr lang="sv-SE" altLang="ko-KR" sz="2000" dirty="0" err="1">
                <a:ea typeface="Gulim" pitchFamily="34" charset="-127"/>
              </a:rPr>
              <a:t>node</a:t>
            </a:r>
            <a:r>
              <a:rPr lang="sv-SE" altLang="ko-KR" sz="2000" dirty="0">
                <a:ea typeface="Gulim" pitchFamily="34" charset="-127"/>
              </a:rPr>
              <a:t> </a:t>
            </a:r>
            <a:r>
              <a:rPr lang="sv-SE" altLang="ko-KR" sz="2000" dirty="0" err="1">
                <a:ea typeface="Gulim" pitchFamily="34" charset="-127"/>
              </a:rPr>
              <a:t>responsible</a:t>
            </a:r>
            <a:r>
              <a:rPr lang="sv-SE" altLang="ko-KR" sz="2000" dirty="0">
                <a:ea typeface="Gulim" pitchFamily="34" charset="-127"/>
              </a:rPr>
              <a:t> for item; </a:t>
            </a:r>
            <a:r>
              <a:rPr lang="sv-SE" altLang="ko-KR" sz="2000" dirty="0" err="1">
                <a:ea typeface="Gulim" pitchFamily="34" charset="-127"/>
              </a:rPr>
              <a:t>that</a:t>
            </a:r>
            <a:r>
              <a:rPr lang="sv-SE" altLang="ko-KR" sz="2000" dirty="0">
                <a:ea typeface="Gulim" pitchFamily="34" charset="-127"/>
              </a:rPr>
              <a:t> </a:t>
            </a:r>
            <a:r>
              <a:rPr lang="sv-SE" altLang="ko-KR" sz="2000" dirty="0" err="1">
                <a:ea typeface="Gulim" pitchFamily="34" charset="-127"/>
              </a:rPr>
              <a:t>one</a:t>
            </a:r>
            <a:r>
              <a:rPr lang="sv-SE" altLang="ko-KR" sz="2000" dirty="0">
                <a:ea typeface="Gulim" pitchFamily="34" charset="-127"/>
              </a:rPr>
              <a:t> </a:t>
            </a:r>
            <a:r>
              <a:rPr lang="sv-SE" altLang="ko-KR" sz="2000" dirty="0" err="1">
                <a:ea typeface="Gulim" pitchFamily="34" charset="-127"/>
              </a:rPr>
              <a:t>knows</a:t>
            </a:r>
            <a:r>
              <a:rPr lang="sv-SE" altLang="ko-KR" sz="2000" dirty="0">
                <a:ea typeface="Gulim" pitchFamily="34" charset="-127"/>
              </a:rPr>
              <a:t> </a:t>
            </a:r>
            <a:r>
              <a:rPr lang="sv-SE" altLang="ko-KR" sz="2000" dirty="0" err="1">
                <a:ea typeface="Gulim" pitchFamily="34" charset="-127"/>
              </a:rPr>
              <a:t>where</a:t>
            </a:r>
            <a:r>
              <a:rPr lang="sv-SE" altLang="ko-KR" sz="2000" dirty="0">
                <a:ea typeface="Gulim" pitchFamily="34" charset="-127"/>
              </a:rPr>
              <a:t> the item </a:t>
            </a:r>
            <a:r>
              <a:rPr lang="sv-SE" altLang="ko-KR" sz="2000" dirty="0" smtClean="0">
                <a:ea typeface="Gulim" pitchFamily="34" charset="-127"/>
              </a:rPr>
              <a:t>is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87871" y="5196006"/>
            <a:ext cx="6310985" cy="120032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eaLnBrk="0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</a:pPr>
            <a:r>
              <a:rPr lang="sv-SE" altLang="ko-KR" dirty="0">
                <a:solidFill>
                  <a:srgbClr val="C00000"/>
                </a:solidFill>
                <a:ea typeface="Gulim" pitchFamily="34" charset="-127"/>
              </a:rPr>
              <a:t>Challenges:</a:t>
            </a:r>
          </a:p>
          <a:p>
            <a:pPr marL="0" lvl="1" eaLnBrk="0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Arial" pitchFamily="34" charset="0"/>
              <a:buChar char="•"/>
            </a:pPr>
            <a:r>
              <a:rPr lang="en-US" altLang="ko-KR" dirty="0">
                <a:solidFill>
                  <a:srgbClr val="000000"/>
                </a:solidFill>
                <a:ea typeface="Gulim" pitchFamily="34" charset="-127"/>
              </a:rPr>
              <a:t>Keep the hop </a:t>
            </a:r>
            <a:r>
              <a:rPr lang="en-US" altLang="ko-KR" dirty="0" smtClean="0">
                <a:solidFill>
                  <a:srgbClr val="000000"/>
                </a:solidFill>
                <a:ea typeface="Gulim" pitchFamily="34" charset="-127"/>
              </a:rPr>
              <a:t>count </a:t>
            </a:r>
            <a:r>
              <a:rPr lang="en-US" altLang="ko-KR" dirty="0">
                <a:solidFill>
                  <a:srgbClr val="000000"/>
                </a:solidFill>
                <a:ea typeface="Gulim" pitchFamily="34" charset="-127"/>
              </a:rPr>
              <a:t>(</a:t>
            </a:r>
            <a:r>
              <a:rPr lang="en-US" altLang="ko-KR" dirty="0">
                <a:solidFill>
                  <a:srgbClr val="FF0000"/>
                </a:solidFill>
                <a:ea typeface="Gulim" pitchFamily="34" charset="-127"/>
              </a:rPr>
              <a:t>asking chain</a:t>
            </a:r>
            <a:r>
              <a:rPr lang="en-US" altLang="ko-KR" dirty="0">
                <a:solidFill>
                  <a:srgbClr val="000000"/>
                </a:solidFill>
                <a:ea typeface="Gulim" pitchFamily="34" charset="-127"/>
              </a:rPr>
              <a:t>) small</a:t>
            </a:r>
          </a:p>
          <a:p>
            <a:pPr marL="0" lvl="1" eaLnBrk="0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Arial" pitchFamily="34" charset="0"/>
              <a:buChar char="•"/>
            </a:pPr>
            <a:r>
              <a:rPr lang="en-US" altLang="ko-KR" dirty="0">
                <a:solidFill>
                  <a:srgbClr val="000000"/>
                </a:solidFill>
                <a:ea typeface="Gulim" pitchFamily="34" charset="-127"/>
              </a:rPr>
              <a:t> Keep the routing tables </a:t>
            </a:r>
            <a:r>
              <a:rPr lang="en-US" altLang="ko-KR" dirty="0" smtClean="0">
                <a:solidFill>
                  <a:srgbClr val="FF0000"/>
                </a:solidFill>
                <a:ea typeface="Gulim" pitchFamily="34" charset="-127"/>
              </a:rPr>
              <a:t>(#</a:t>
            </a:r>
            <a:r>
              <a:rPr lang="en-US" altLang="ko-KR" dirty="0" err="1" smtClean="0">
                <a:solidFill>
                  <a:srgbClr val="FF0000"/>
                </a:solidFill>
                <a:ea typeface="Gulim" pitchFamily="34" charset="-127"/>
              </a:rPr>
              <a:t>neighbours</a:t>
            </a:r>
            <a:r>
              <a:rPr lang="en-US" altLang="ko-KR" dirty="0" smtClean="0">
                <a:solidFill>
                  <a:srgbClr val="000000"/>
                </a:solidFill>
                <a:ea typeface="Gulim" pitchFamily="34" charset="-127"/>
              </a:rPr>
              <a:t>) “right </a:t>
            </a:r>
            <a:r>
              <a:rPr lang="en-US" altLang="ko-KR" dirty="0">
                <a:solidFill>
                  <a:srgbClr val="000000"/>
                </a:solidFill>
                <a:ea typeface="Gulim" pitchFamily="34" charset="-127"/>
              </a:rPr>
              <a:t>size”</a:t>
            </a:r>
          </a:p>
          <a:p>
            <a:pPr marL="0" lvl="1" eaLnBrk="0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Arial" pitchFamily="34" charset="0"/>
              <a:buChar char="•"/>
            </a:pPr>
            <a:r>
              <a:rPr lang="en-US" altLang="ko-KR" dirty="0">
                <a:solidFill>
                  <a:srgbClr val="000000"/>
                </a:solidFill>
                <a:ea typeface="Gulim" pitchFamily="34" charset="-127"/>
              </a:rPr>
              <a:t> Stay robust despite rapid changes in membership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125373"/>
            <a:ext cx="298772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400" b="0" i="0" u="none" strike="noStrike" cap="none" normalizeH="0" baseline="0" dirty="0" err="1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figure</a:t>
            </a:r>
            <a:r>
              <a:rPr kumimoji="0" lang="sv-SE" sz="14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sv-SE" sz="1400" b="0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source: </a:t>
            </a:r>
            <a:r>
              <a:rPr kumimoji="0" lang="sv-SE" sz="1400" b="0" i="0" u="none" strike="noStrike" cap="none" normalizeH="0" baseline="0" dirty="0" err="1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wikipedia</a:t>
            </a:r>
            <a:r>
              <a:rPr kumimoji="0" lang="sv-SE" sz="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ourier New" pitchFamily="49" charset="0"/>
                <a:cs typeface="Courier New" pitchFamily="49" charset="0"/>
              </a:rPr>
              <a:t> </a:t>
            </a: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452914"/>
            <a:ext cx="8001000" cy="2652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loud Callout 6"/>
          <p:cNvSpPr/>
          <p:nvPr/>
        </p:nvSpPr>
        <p:spPr bwMode="auto">
          <a:xfrm>
            <a:off x="6154057" y="928914"/>
            <a:ext cx="2844799" cy="1828800"/>
          </a:xfrm>
          <a:prstGeom prst="cloudCallout">
            <a:avLst>
              <a:gd name="adj1" fmla="val -11776"/>
              <a:gd name="adj2" fmla="val 107133"/>
            </a:avLst>
          </a:prstGeom>
          <a:solidFill>
            <a:schemeClr val="accent1">
              <a:lumMod val="60000"/>
              <a:lumOff val="40000"/>
              <a:alpha val="2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 do not </a:t>
            </a:r>
            <a:r>
              <a:rPr kumimoji="0" lang="sv-SE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know</a:t>
            </a:r>
            <a:r>
              <a:rPr kumimoji="0" lang="sv-S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DFCD3454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800" dirty="0" err="1"/>
              <a:t>b</a:t>
            </a:r>
            <a:r>
              <a:rPr lang="sv-SE" sz="1800" dirty="0" err="1" smtClean="0"/>
              <a:t>ut</a:t>
            </a:r>
            <a:r>
              <a:rPr lang="sv-SE" sz="1800" dirty="0" smtClean="0"/>
              <a:t> </a:t>
            </a:r>
            <a:r>
              <a:rPr lang="sv-SE" sz="1800" dirty="0" err="1" smtClean="0"/>
              <a:t>can</a:t>
            </a:r>
            <a:r>
              <a:rPr lang="sv-SE" sz="1800" dirty="0" smtClean="0"/>
              <a:t> ask a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800" dirty="0" err="1">
                <a:solidFill>
                  <a:srgbClr val="FF0000"/>
                </a:solidFill>
              </a:rPr>
              <a:t>n</a:t>
            </a:r>
            <a:r>
              <a:rPr lang="sv-SE" sz="1800" dirty="0" err="1" smtClean="0">
                <a:solidFill>
                  <a:srgbClr val="FF0000"/>
                </a:solidFill>
              </a:rPr>
              <a:t>eighbour</a:t>
            </a:r>
            <a:r>
              <a:rPr lang="sv-SE" sz="1800" dirty="0" smtClean="0"/>
              <a:t> in the DHT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 flipV="1">
            <a:off x="6560457" y="3614057"/>
            <a:ext cx="595086" cy="165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7" idx="4"/>
          </p:cNvCxnSpPr>
          <p:nvPr/>
        </p:nvCxnSpPr>
        <p:spPr bwMode="auto">
          <a:xfrm flipH="1">
            <a:off x="6705600" y="3802562"/>
            <a:ext cx="535853" cy="2904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1644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22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3" y="1268760"/>
            <a:ext cx="45719" cy="46805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05" y="4934618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99592" y="1268760"/>
            <a:ext cx="604867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First generation in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p2p: 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file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sharing/lookup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Centralized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Database: single directory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Napster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Query Flooding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Gnutella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Hierarchical Query Flooding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KaZaA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Structured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Overlays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DHT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/>
              <a:t>Second generation in p2p ….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C00000"/>
                </a:solidFill>
              </a:rPr>
              <a:t>Swarming</a:t>
            </a:r>
            <a:endParaRPr lang="en-US" sz="2400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err="1">
                <a:solidFill>
                  <a:srgbClr val="C00000"/>
                </a:solidFill>
              </a:rPr>
              <a:t>BitTorrent</a:t>
            </a:r>
            <a:r>
              <a:rPr lang="en-US" sz="1600" dirty="0">
                <a:solidFill>
                  <a:srgbClr val="C00000"/>
                </a:solidFill>
              </a:rPr>
              <a:t>, Avalanche, …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455" y="4950169"/>
            <a:ext cx="1137295" cy="1143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639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19256" cy="57606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BitTorrent</a:t>
            </a:r>
            <a:r>
              <a:rPr lang="en-US" dirty="0" smtClean="0"/>
              <a:t>: Next generation fetching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980728"/>
            <a:ext cx="6347048" cy="514543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Key Motivation:</a:t>
            </a:r>
          </a:p>
          <a:p>
            <a:pPr lvl="1"/>
            <a:r>
              <a:rPr lang="en-US" sz="1800" dirty="0" smtClean="0"/>
              <a:t>Popularity exhibits temporal locality (Flash Crowds)</a:t>
            </a:r>
          </a:p>
          <a:p>
            <a:pPr lvl="1"/>
            <a:r>
              <a:rPr lang="en-US" sz="1800" dirty="0" smtClean="0"/>
              <a:t>Can bring file “provider” to “its knees”</a:t>
            </a:r>
          </a:p>
          <a:p>
            <a:pPr lvl="1"/>
            <a:endParaRPr lang="en-US" sz="1800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Idea: Focused </a:t>
            </a:r>
            <a:r>
              <a:rPr lang="en-US" sz="2000" b="1" dirty="0" smtClean="0">
                <a:solidFill>
                  <a:srgbClr val="FF0000"/>
                </a:solidFill>
              </a:rPr>
              <a:t>on Efficient </a:t>
            </a:r>
            <a:r>
              <a:rPr lang="en-US" sz="2000" b="1" i="1" dirty="0" smtClean="0">
                <a:solidFill>
                  <a:srgbClr val="FF0000"/>
                </a:solidFill>
              </a:rPr>
              <a:t>Fetching</a:t>
            </a:r>
            <a:r>
              <a:rPr lang="en-US" sz="2000" b="1" dirty="0" smtClean="0">
                <a:solidFill>
                  <a:srgbClr val="FF0000"/>
                </a:solidFill>
              </a:rPr>
              <a:t>, not </a:t>
            </a:r>
            <a:r>
              <a:rPr lang="en-US" sz="2000" b="1" i="1" dirty="0" smtClean="0">
                <a:solidFill>
                  <a:srgbClr val="FF0000"/>
                </a:solidFill>
              </a:rPr>
              <a:t>Searching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en-US" sz="1800" dirty="0" smtClean="0"/>
              <a:t>Files are </a:t>
            </a:r>
            <a:r>
              <a:rPr lang="en-US" sz="1800" dirty="0" smtClean="0">
                <a:solidFill>
                  <a:srgbClr val="FF0000"/>
                </a:solidFill>
              </a:rPr>
              <a:t>“chopped” in chunks</a:t>
            </a:r>
            <a:r>
              <a:rPr lang="en-US" sz="1800" dirty="0" smtClean="0"/>
              <a:t>, fetching is done from many sources</a:t>
            </a:r>
          </a:p>
          <a:p>
            <a:pPr lvl="1"/>
            <a:r>
              <a:rPr lang="en-US" sz="1800" dirty="0" smtClean="0"/>
              <a:t>Overlay: nodes “hold hands” with those who share (send chunks) at similar rates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Used by publishers to distribute software, other large files</a:t>
            </a:r>
          </a:p>
          <a:p>
            <a:endParaRPr lang="en-US" sz="2000" dirty="0"/>
          </a:p>
          <a:p>
            <a:r>
              <a:rPr lang="sv-SE" sz="2000" u="sng" dirty="0">
                <a:hlinkClick r:id="rId2"/>
              </a:rPr>
              <a:t>http://</a:t>
            </a:r>
            <a:r>
              <a:rPr lang="sv-SE" sz="2000" u="sng" dirty="0" smtClean="0">
                <a:hlinkClick r:id="rId2"/>
              </a:rPr>
              <a:t>vimeo.com/15228767</a:t>
            </a:r>
            <a:r>
              <a:rPr lang="sv-SE" sz="2000" u="sng" dirty="0" smtClean="0"/>
              <a:t> </a:t>
            </a:r>
            <a:endParaRPr lang="en-US" sz="2000" dirty="0" smtClean="0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C1388-2283-47A4-8410-F60E6C5C4BC4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085" y="1850132"/>
            <a:ext cx="185737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439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BitTorrent: Overview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003985"/>
            <a:ext cx="4265764" cy="5124503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 smtClean="0"/>
              <a:t>Swarming: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Join</a:t>
            </a:r>
            <a:r>
              <a:rPr lang="en-US" sz="2400" dirty="0" smtClean="0"/>
              <a:t>: contact some server, </a:t>
            </a:r>
            <a:r>
              <a:rPr lang="en-US" sz="2400" dirty="0"/>
              <a:t>aka  “</a:t>
            </a:r>
            <a:r>
              <a:rPr lang="en-US" sz="2400" dirty="0">
                <a:solidFill>
                  <a:srgbClr val="C00000"/>
                </a:solidFill>
              </a:rPr>
              <a:t>tracker</a:t>
            </a:r>
            <a:r>
              <a:rPr lang="en-US" sz="2400" dirty="0"/>
              <a:t>” get </a:t>
            </a:r>
            <a:r>
              <a:rPr lang="en-US" sz="2400" dirty="0" smtClean="0"/>
              <a:t>a list of peers.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Publish</a:t>
            </a:r>
            <a:r>
              <a:rPr lang="en-US" sz="2400" dirty="0" smtClean="0"/>
              <a:t>: can run a tracker server.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Search</a:t>
            </a:r>
            <a:r>
              <a:rPr lang="en-US" sz="2400" dirty="0" smtClean="0"/>
              <a:t>: Out-of-band. E.g., use Google, some DHT, </a:t>
            </a:r>
            <a:r>
              <a:rPr lang="en-US" sz="2400" dirty="0" err="1" smtClean="0"/>
              <a:t>etc</a:t>
            </a:r>
            <a:r>
              <a:rPr lang="en-US" sz="2400" dirty="0" smtClean="0"/>
              <a:t> to </a:t>
            </a:r>
            <a:r>
              <a:rPr lang="en-US" sz="2400" dirty="0" smtClean="0">
                <a:solidFill>
                  <a:srgbClr val="C00000"/>
                </a:solidFill>
              </a:rPr>
              <a:t>find a tracker </a:t>
            </a:r>
            <a:r>
              <a:rPr lang="en-US" sz="2400" dirty="0" smtClean="0"/>
              <a:t>for the file you want. </a:t>
            </a:r>
            <a:r>
              <a:rPr lang="en-US" sz="2400" dirty="0" smtClean="0">
                <a:solidFill>
                  <a:srgbClr val="C00000"/>
                </a:solidFill>
              </a:rPr>
              <a:t>Get list of peers to contact for assembling the file in chunks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Fetch</a:t>
            </a:r>
            <a:r>
              <a:rPr lang="en-US" sz="2400" dirty="0" smtClean="0"/>
              <a:t>: Download chunks of the file from your peers. Upload chunks you have to them.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11CD8-C30C-4886-8CA2-3BD219B1D5D9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4601751" y="1484784"/>
            <a:ext cx="2484975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i="1" u="sng" dirty="0">
                <a:solidFill>
                  <a:srgbClr val="FF3300"/>
                </a:solidFill>
              </a:rPr>
              <a:t>tracker:</a:t>
            </a:r>
            <a:r>
              <a:rPr lang="en-US" sz="2000" dirty="0"/>
              <a:t> tracks peers </a:t>
            </a:r>
          </a:p>
          <a:p>
            <a:pPr algn="ctr"/>
            <a:r>
              <a:rPr lang="en-US" sz="2000" dirty="0"/>
              <a:t>participating in torrent</a:t>
            </a:r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4547964" y="2817781"/>
            <a:ext cx="4704556" cy="3590288"/>
            <a:chOff x="846" y="1309"/>
            <a:chExt cx="3407" cy="2792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431" y="1325"/>
              <a:ext cx="339" cy="558"/>
              <a:chOff x="4180" y="783"/>
              <a:chExt cx="150" cy="307"/>
            </a:xfrm>
          </p:grpSpPr>
          <p:sp>
            <p:nvSpPr>
              <p:cNvPr id="38" name="AutoShape 4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39" name="Rectangle 5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40" name="Rectangle 6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41" name="AutoShape 7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42" name="Line 8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" name="Line 9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4" name="Rectangle 10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45" name="Rectangle 11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</p:grpSp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1398" y="2546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62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8" y="2546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3"/>
            <p:cNvGraphicFramePr>
              <a:graphicFrameLocks noChangeAspect="1"/>
            </p:cNvGraphicFramePr>
            <p:nvPr/>
          </p:nvGraphicFramePr>
          <p:xfrm>
            <a:off x="2583" y="3755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63" name="Clip" r:id="rId5" imgW="1305000" imgH="1085760" progId="">
                    <p:embed/>
                  </p:oleObj>
                </mc:Choice>
                <mc:Fallback>
                  <p:oleObj name="Clip" r:id="rId5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3" y="3755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4"/>
            <p:cNvGraphicFramePr>
              <a:graphicFrameLocks noChangeAspect="1"/>
            </p:cNvGraphicFramePr>
            <p:nvPr/>
          </p:nvGraphicFramePr>
          <p:xfrm>
            <a:off x="1826" y="3267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64" name="Clip" r:id="rId6" imgW="1305000" imgH="1085760" progId="">
                    <p:embed/>
                  </p:oleObj>
                </mc:Choice>
                <mc:Fallback>
                  <p:oleObj name="Clip" r:id="rId6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6" y="3267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5"/>
            <p:cNvGraphicFramePr>
              <a:graphicFrameLocks noChangeAspect="1"/>
            </p:cNvGraphicFramePr>
            <p:nvPr/>
          </p:nvGraphicFramePr>
          <p:xfrm>
            <a:off x="3296" y="3553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65" name="Clip" r:id="rId7" imgW="1305000" imgH="1085760" progId="">
                    <p:embed/>
                  </p:oleObj>
                </mc:Choice>
                <mc:Fallback>
                  <p:oleObj name="Clip" r:id="rId7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6" y="3553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6"/>
            <p:cNvGraphicFramePr>
              <a:graphicFrameLocks noChangeAspect="1"/>
            </p:cNvGraphicFramePr>
            <p:nvPr/>
          </p:nvGraphicFramePr>
          <p:xfrm>
            <a:off x="3754" y="3862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66" name="Clip" r:id="rId8" imgW="1305000" imgH="1085760" progId="">
                    <p:embed/>
                  </p:oleObj>
                </mc:Choice>
                <mc:Fallback>
                  <p:oleObj name="Clip" r:id="rId8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4" y="3862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7"/>
            <p:cNvGraphicFramePr>
              <a:graphicFrameLocks noChangeAspect="1"/>
            </p:cNvGraphicFramePr>
            <p:nvPr/>
          </p:nvGraphicFramePr>
          <p:xfrm>
            <a:off x="3961" y="2633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67" name="Clip" r:id="rId9" imgW="1305000" imgH="1085760" progId="">
                    <p:embed/>
                  </p:oleObj>
                </mc:Choice>
                <mc:Fallback>
                  <p:oleObj name="Clip" r:id="rId9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1" y="2633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8"/>
            <p:cNvGraphicFramePr>
              <a:graphicFrameLocks noChangeAspect="1"/>
            </p:cNvGraphicFramePr>
            <p:nvPr/>
          </p:nvGraphicFramePr>
          <p:xfrm>
            <a:off x="2189" y="1451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68" name="Clip" r:id="rId10" imgW="1305000" imgH="1085760" progId="">
                    <p:embed/>
                  </p:oleObj>
                </mc:Choice>
                <mc:Fallback>
                  <p:oleObj name="Clip" r:id="rId10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9" y="1451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9"/>
            <p:cNvGraphicFramePr>
              <a:graphicFrameLocks noChangeAspect="1"/>
            </p:cNvGraphicFramePr>
            <p:nvPr/>
          </p:nvGraphicFramePr>
          <p:xfrm>
            <a:off x="3973" y="1903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69" name="Clip" r:id="rId11" imgW="1305000" imgH="1085760" progId="">
                    <p:embed/>
                  </p:oleObj>
                </mc:Choice>
                <mc:Fallback>
                  <p:oleObj name="Clip" r:id="rId11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3" y="1903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0"/>
            <p:cNvGraphicFramePr>
              <a:graphicFrameLocks noChangeAspect="1"/>
            </p:cNvGraphicFramePr>
            <p:nvPr/>
          </p:nvGraphicFramePr>
          <p:xfrm>
            <a:off x="3289" y="1391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570" name="Clip" r:id="rId12" imgW="1305000" imgH="1085760" progId="">
                    <p:embed/>
                  </p:oleObj>
                </mc:Choice>
                <mc:Fallback>
                  <p:oleObj name="Clip" r:id="rId12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9" y="1391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Line 21"/>
            <p:cNvSpPr>
              <a:spLocks noChangeShapeType="1"/>
            </p:cNvSpPr>
            <p:nvPr/>
          </p:nvSpPr>
          <p:spPr bwMode="auto">
            <a:xfrm>
              <a:off x="1541" y="1892"/>
              <a:ext cx="1" cy="6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 flipV="1">
              <a:off x="1636" y="1656"/>
              <a:ext cx="615" cy="9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 flipV="1">
              <a:off x="1661" y="2020"/>
              <a:ext cx="2360" cy="6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" name="Line 24"/>
            <p:cNvSpPr>
              <a:spLocks noChangeShapeType="1"/>
            </p:cNvSpPr>
            <p:nvPr/>
          </p:nvSpPr>
          <p:spPr bwMode="auto">
            <a:xfrm>
              <a:off x="1635" y="2760"/>
              <a:ext cx="1736" cy="8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" name="Line 25"/>
            <p:cNvSpPr>
              <a:spLocks noChangeShapeType="1"/>
            </p:cNvSpPr>
            <p:nvPr/>
          </p:nvSpPr>
          <p:spPr bwMode="auto">
            <a:xfrm>
              <a:off x="2409" y="1665"/>
              <a:ext cx="1594" cy="9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" name="Line 26"/>
            <p:cNvSpPr>
              <a:spLocks noChangeShapeType="1"/>
            </p:cNvSpPr>
            <p:nvPr/>
          </p:nvSpPr>
          <p:spPr bwMode="auto">
            <a:xfrm flipH="1">
              <a:off x="2007" y="1671"/>
              <a:ext cx="323" cy="15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" name="Line 27"/>
            <p:cNvSpPr>
              <a:spLocks noChangeShapeType="1"/>
            </p:cNvSpPr>
            <p:nvPr/>
          </p:nvSpPr>
          <p:spPr bwMode="auto">
            <a:xfrm flipH="1" flipV="1">
              <a:off x="3561" y="1592"/>
              <a:ext cx="489" cy="3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" name="Line 28"/>
            <p:cNvSpPr>
              <a:spLocks noChangeShapeType="1"/>
            </p:cNvSpPr>
            <p:nvPr/>
          </p:nvSpPr>
          <p:spPr bwMode="auto">
            <a:xfrm flipH="1">
              <a:off x="2780" y="2137"/>
              <a:ext cx="1278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6" name="Line 29"/>
            <p:cNvSpPr>
              <a:spLocks noChangeShapeType="1"/>
            </p:cNvSpPr>
            <p:nvPr/>
          </p:nvSpPr>
          <p:spPr bwMode="auto">
            <a:xfrm flipH="1">
              <a:off x="2835" y="3715"/>
              <a:ext cx="466" cy="1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7" name="Line 30"/>
            <p:cNvSpPr>
              <a:spLocks noChangeShapeType="1"/>
            </p:cNvSpPr>
            <p:nvPr/>
          </p:nvSpPr>
          <p:spPr bwMode="auto">
            <a:xfrm flipH="1">
              <a:off x="2086" y="1624"/>
              <a:ext cx="1294" cy="1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8" name="Line 31"/>
            <p:cNvSpPr>
              <a:spLocks noChangeShapeType="1"/>
            </p:cNvSpPr>
            <p:nvPr/>
          </p:nvSpPr>
          <p:spPr bwMode="auto">
            <a:xfrm flipV="1">
              <a:off x="2094" y="2792"/>
              <a:ext cx="1893" cy="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" name="Line 32"/>
            <p:cNvSpPr>
              <a:spLocks noChangeShapeType="1"/>
            </p:cNvSpPr>
            <p:nvPr/>
          </p:nvSpPr>
          <p:spPr bwMode="auto">
            <a:xfrm>
              <a:off x="3506" y="1608"/>
              <a:ext cx="607" cy="10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" name="Line 33"/>
            <p:cNvSpPr>
              <a:spLocks noChangeShapeType="1"/>
            </p:cNvSpPr>
            <p:nvPr/>
          </p:nvSpPr>
          <p:spPr bwMode="auto">
            <a:xfrm>
              <a:off x="3545" y="3731"/>
              <a:ext cx="237" cy="1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" name="Line 34"/>
            <p:cNvSpPr>
              <a:spLocks noChangeShapeType="1"/>
            </p:cNvSpPr>
            <p:nvPr/>
          </p:nvSpPr>
          <p:spPr bwMode="auto">
            <a:xfrm>
              <a:off x="2843" y="3944"/>
              <a:ext cx="93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846" y="2049"/>
              <a:ext cx="719" cy="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FF0000"/>
                  </a:solidFill>
                </a:rPr>
                <a:t>obtain list</a:t>
              </a:r>
            </a:p>
            <a:p>
              <a:pPr algn="ctr"/>
              <a:r>
                <a:rPr lang="en-US" sz="1600">
                  <a:solidFill>
                    <a:srgbClr val="FF0000"/>
                  </a:solidFill>
                </a:rPr>
                <a:t>of peers</a:t>
              </a:r>
              <a:r>
                <a:rPr lang="en-US" sz="1800">
                  <a:latin typeface="Arial" pitchFamily="34" charset="0"/>
                </a:rPr>
                <a:t> 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2730" y="2539"/>
              <a:ext cx="588" cy="4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trading </a:t>
              </a:r>
            </a:p>
            <a:p>
              <a:pPr algn="ctr"/>
              <a:r>
                <a:rPr lang="en-US" sz="1600" dirty="0"/>
                <a:t>chunks</a:t>
              </a:r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 flipH="1">
              <a:off x="3892" y="2871"/>
              <a:ext cx="214" cy="9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pic>
          <p:nvPicPr>
            <p:cNvPr id="35" name="Picture 39" descr="Alice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113" y="2742"/>
              <a:ext cx="354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 Box 40"/>
            <p:cNvSpPr txBox="1">
              <a:spLocks noChangeArrowheads="1"/>
            </p:cNvSpPr>
            <p:nvPr/>
          </p:nvSpPr>
          <p:spPr bwMode="auto">
            <a:xfrm>
              <a:off x="1760" y="3471"/>
              <a:ext cx="386" cy="2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/>
                <a:t>peer</a:t>
              </a:r>
            </a:p>
          </p:txBody>
        </p:sp>
        <p:sp>
          <p:nvSpPr>
            <p:cNvPr id="37" name="Line 42"/>
            <p:cNvSpPr>
              <a:spLocks noChangeShapeType="1"/>
            </p:cNvSpPr>
            <p:nvPr/>
          </p:nvSpPr>
          <p:spPr bwMode="auto">
            <a:xfrm>
              <a:off x="1178" y="1309"/>
              <a:ext cx="218" cy="22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6" name="Text Box 41"/>
          <p:cNvSpPr txBox="1">
            <a:spLocks noChangeArrowheads="1"/>
          </p:cNvSpPr>
          <p:nvPr/>
        </p:nvSpPr>
        <p:spPr bwMode="auto">
          <a:xfrm>
            <a:off x="7063926" y="2047623"/>
            <a:ext cx="2098651" cy="7848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 eaLnBrk="0" hangingPunct="0">
              <a:lnSpc>
                <a:spcPct val="75000"/>
              </a:lnSpc>
            </a:pPr>
            <a:r>
              <a:rPr lang="en-US" sz="2000" i="1" u="sng" dirty="0">
                <a:solidFill>
                  <a:srgbClr val="FF3300"/>
                </a:solidFill>
              </a:rPr>
              <a:t>torrent:</a:t>
            </a:r>
            <a:r>
              <a:rPr lang="en-US" sz="2000" dirty="0"/>
              <a:t> group of </a:t>
            </a:r>
          </a:p>
          <a:p>
            <a:pPr marL="342900" indent="-342900" algn="ctr" eaLnBrk="0" hangingPunct="0">
              <a:lnSpc>
                <a:spcPct val="75000"/>
              </a:lnSpc>
            </a:pPr>
            <a:r>
              <a:rPr lang="en-US" sz="2000" dirty="0"/>
              <a:t>peers exchanging  </a:t>
            </a:r>
          </a:p>
          <a:p>
            <a:pPr marL="342900" indent="-342900" algn="ctr" eaLnBrk="0" hangingPunct="0">
              <a:lnSpc>
                <a:spcPct val="75000"/>
              </a:lnSpc>
            </a:pPr>
            <a:r>
              <a:rPr lang="en-US" sz="2000" dirty="0"/>
              <a:t>chunks of a file</a:t>
            </a:r>
          </a:p>
        </p:txBody>
      </p:sp>
    </p:spTree>
    <p:extLst>
      <p:ext uri="{BB962C8B-B14F-4D97-AF65-F5344CB8AC3E}">
        <p14:creationId xmlns:p14="http://schemas.microsoft.com/office/powerpoint/2010/main" val="79422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distribution: BitTorrent </a:t>
            </a:r>
          </a:p>
        </p:txBody>
      </p:sp>
      <p:sp>
        <p:nvSpPr>
          <p:cNvPr id="30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C7B85-1CE8-40EE-B245-18DCB0613457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3086" name="Text Box 37"/>
          <p:cNvSpPr txBox="1">
            <a:spLocks noChangeArrowheads="1"/>
          </p:cNvSpPr>
          <p:nvPr/>
        </p:nvSpPr>
        <p:spPr bwMode="auto">
          <a:xfrm>
            <a:off x="193736" y="1733103"/>
            <a:ext cx="2484975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i="1" u="sng" dirty="0">
                <a:solidFill>
                  <a:srgbClr val="FF3300"/>
                </a:solidFill>
              </a:rPr>
              <a:t>tracker:</a:t>
            </a:r>
            <a:r>
              <a:rPr lang="en-US" sz="2000" dirty="0"/>
              <a:t> tracks peers </a:t>
            </a:r>
          </a:p>
          <a:p>
            <a:pPr algn="ctr"/>
            <a:r>
              <a:rPr lang="en-US" sz="2000" dirty="0"/>
              <a:t>participating in torrent</a:t>
            </a:r>
          </a:p>
        </p:txBody>
      </p:sp>
      <p:grpSp>
        <p:nvGrpSpPr>
          <p:cNvPr id="3088" name="Group 44"/>
          <p:cNvGrpSpPr>
            <a:grpSpLocks/>
          </p:cNvGrpSpPr>
          <p:nvPr/>
        </p:nvGrpSpPr>
        <p:grpSpPr bwMode="auto">
          <a:xfrm>
            <a:off x="139949" y="3066100"/>
            <a:ext cx="4704556" cy="3590288"/>
            <a:chOff x="846" y="1309"/>
            <a:chExt cx="3407" cy="2792"/>
          </a:xfrm>
        </p:grpSpPr>
        <p:grpSp>
          <p:nvGrpSpPr>
            <p:cNvPr id="3090" name="Group 3"/>
            <p:cNvGrpSpPr>
              <a:grpSpLocks/>
            </p:cNvGrpSpPr>
            <p:nvPr/>
          </p:nvGrpSpPr>
          <p:grpSpPr bwMode="auto">
            <a:xfrm>
              <a:off x="1431" y="1325"/>
              <a:ext cx="339" cy="558"/>
              <a:chOff x="4180" y="783"/>
              <a:chExt cx="150" cy="307"/>
            </a:xfrm>
          </p:grpSpPr>
          <p:sp>
            <p:nvSpPr>
              <p:cNvPr id="3111" name="AutoShape 4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3112" name="Rectangle 5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3113" name="Rectangle 6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3114" name="AutoShape 7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3115" name="Line 8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16" name="Line 9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17" name="Rectangle 10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3118" name="Rectangle 11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</p:grpSp>
        <p:graphicFrame>
          <p:nvGraphicFramePr>
            <p:cNvPr id="3074" name="Object 2"/>
            <p:cNvGraphicFramePr>
              <a:graphicFrameLocks noChangeAspect="1"/>
            </p:cNvGraphicFramePr>
            <p:nvPr/>
          </p:nvGraphicFramePr>
          <p:xfrm>
            <a:off x="1398" y="2546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721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8" y="2546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5" name="Object 3"/>
            <p:cNvGraphicFramePr>
              <a:graphicFrameLocks noChangeAspect="1"/>
            </p:cNvGraphicFramePr>
            <p:nvPr/>
          </p:nvGraphicFramePr>
          <p:xfrm>
            <a:off x="2583" y="3755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722" name="Clip" r:id="rId5" imgW="1305000" imgH="1085760" progId="">
                    <p:embed/>
                  </p:oleObj>
                </mc:Choice>
                <mc:Fallback>
                  <p:oleObj name="Clip" r:id="rId5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3" y="3755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6" name="Object 4"/>
            <p:cNvGraphicFramePr>
              <a:graphicFrameLocks noChangeAspect="1"/>
            </p:cNvGraphicFramePr>
            <p:nvPr/>
          </p:nvGraphicFramePr>
          <p:xfrm>
            <a:off x="1826" y="3267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723" name="Clip" r:id="rId6" imgW="1305000" imgH="1085760" progId="">
                    <p:embed/>
                  </p:oleObj>
                </mc:Choice>
                <mc:Fallback>
                  <p:oleObj name="Clip" r:id="rId6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6" y="3267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7" name="Object 5"/>
            <p:cNvGraphicFramePr>
              <a:graphicFrameLocks noChangeAspect="1"/>
            </p:cNvGraphicFramePr>
            <p:nvPr/>
          </p:nvGraphicFramePr>
          <p:xfrm>
            <a:off x="3296" y="3553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724" name="Clip" r:id="rId7" imgW="1305000" imgH="1085760" progId="">
                    <p:embed/>
                  </p:oleObj>
                </mc:Choice>
                <mc:Fallback>
                  <p:oleObj name="Clip" r:id="rId7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6" y="3553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" name="Object 6"/>
            <p:cNvGraphicFramePr>
              <a:graphicFrameLocks noChangeAspect="1"/>
            </p:cNvGraphicFramePr>
            <p:nvPr/>
          </p:nvGraphicFramePr>
          <p:xfrm>
            <a:off x="3754" y="3862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725" name="Clip" r:id="rId8" imgW="1305000" imgH="1085760" progId="">
                    <p:embed/>
                  </p:oleObj>
                </mc:Choice>
                <mc:Fallback>
                  <p:oleObj name="Clip" r:id="rId8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4" y="3862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9" name="Object 7"/>
            <p:cNvGraphicFramePr>
              <a:graphicFrameLocks noChangeAspect="1"/>
            </p:cNvGraphicFramePr>
            <p:nvPr/>
          </p:nvGraphicFramePr>
          <p:xfrm>
            <a:off x="3961" y="2633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726" name="Clip" r:id="rId9" imgW="1305000" imgH="1085760" progId="">
                    <p:embed/>
                  </p:oleObj>
                </mc:Choice>
                <mc:Fallback>
                  <p:oleObj name="Clip" r:id="rId9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1" y="2633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0" name="Object 8"/>
            <p:cNvGraphicFramePr>
              <a:graphicFrameLocks noChangeAspect="1"/>
            </p:cNvGraphicFramePr>
            <p:nvPr/>
          </p:nvGraphicFramePr>
          <p:xfrm>
            <a:off x="2189" y="1451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727" name="Clip" r:id="rId10" imgW="1305000" imgH="1085760" progId="">
                    <p:embed/>
                  </p:oleObj>
                </mc:Choice>
                <mc:Fallback>
                  <p:oleObj name="Clip" r:id="rId10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9" y="1451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1" name="Object 9"/>
            <p:cNvGraphicFramePr>
              <a:graphicFrameLocks noChangeAspect="1"/>
            </p:cNvGraphicFramePr>
            <p:nvPr/>
          </p:nvGraphicFramePr>
          <p:xfrm>
            <a:off x="3973" y="1903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728" name="Clip" r:id="rId11" imgW="1305000" imgH="1085760" progId="">
                    <p:embed/>
                  </p:oleObj>
                </mc:Choice>
                <mc:Fallback>
                  <p:oleObj name="Clip" r:id="rId11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3" y="1903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2" name="Object 10"/>
            <p:cNvGraphicFramePr>
              <a:graphicFrameLocks noChangeAspect="1"/>
            </p:cNvGraphicFramePr>
            <p:nvPr/>
          </p:nvGraphicFramePr>
          <p:xfrm>
            <a:off x="3289" y="1391"/>
            <a:ext cx="28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729" name="Clip" r:id="rId12" imgW="1305000" imgH="1085760" progId="">
                    <p:embed/>
                  </p:oleObj>
                </mc:Choice>
                <mc:Fallback>
                  <p:oleObj name="Clip" r:id="rId12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9" y="1391"/>
                          <a:ext cx="280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1" name="Line 21"/>
            <p:cNvSpPr>
              <a:spLocks noChangeShapeType="1"/>
            </p:cNvSpPr>
            <p:nvPr/>
          </p:nvSpPr>
          <p:spPr bwMode="auto">
            <a:xfrm>
              <a:off x="1541" y="1892"/>
              <a:ext cx="1" cy="6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2" name="Line 22"/>
            <p:cNvSpPr>
              <a:spLocks noChangeShapeType="1"/>
            </p:cNvSpPr>
            <p:nvPr/>
          </p:nvSpPr>
          <p:spPr bwMode="auto">
            <a:xfrm flipV="1">
              <a:off x="1636" y="1656"/>
              <a:ext cx="615" cy="9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3" name="Line 23"/>
            <p:cNvSpPr>
              <a:spLocks noChangeShapeType="1"/>
            </p:cNvSpPr>
            <p:nvPr/>
          </p:nvSpPr>
          <p:spPr bwMode="auto">
            <a:xfrm flipV="1">
              <a:off x="1661" y="2020"/>
              <a:ext cx="2360" cy="6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4" name="Line 24"/>
            <p:cNvSpPr>
              <a:spLocks noChangeShapeType="1"/>
            </p:cNvSpPr>
            <p:nvPr/>
          </p:nvSpPr>
          <p:spPr bwMode="auto">
            <a:xfrm>
              <a:off x="1635" y="2760"/>
              <a:ext cx="1736" cy="8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5" name="Line 25"/>
            <p:cNvSpPr>
              <a:spLocks noChangeShapeType="1"/>
            </p:cNvSpPr>
            <p:nvPr/>
          </p:nvSpPr>
          <p:spPr bwMode="auto">
            <a:xfrm>
              <a:off x="2409" y="1665"/>
              <a:ext cx="1594" cy="9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6" name="Line 26"/>
            <p:cNvSpPr>
              <a:spLocks noChangeShapeType="1"/>
            </p:cNvSpPr>
            <p:nvPr/>
          </p:nvSpPr>
          <p:spPr bwMode="auto">
            <a:xfrm flipH="1">
              <a:off x="2007" y="1671"/>
              <a:ext cx="323" cy="15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7" name="Line 27"/>
            <p:cNvSpPr>
              <a:spLocks noChangeShapeType="1"/>
            </p:cNvSpPr>
            <p:nvPr/>
          </p:nvSpPr>
          <p:spPr bwMode="auto">
            <a:xfrm flipH="1" flipV="1">
              <a:off x="3561" y="1592"/>
              <a:ext cx="489" cy="3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8" name="Line 28"/>
            <p:cNvSpPr>
              <a:spLocks noChangeShapeType="1"/>
            </p:cNvSpPr>
            <p:nvPr/>
          </p:nvSpPr>
          <p:spPr bwMode="auto">
            <a:xfrm flipH="1">
              <a:off x="2780" y="2137"/>
              <a:ext cx="1278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99" name="Line 29"/>
            <p:cNvSpPr>
              <a:spLocks noChangeShapeType="1"/>
            </p:cNvSpPr>
            <p:nvPr/>
          </p:nvSpPr>
          <p:spPr bwMode="auto">
            <a:xfrm flipH="1">
              <a:off x="2835" y="3715"/>
              <a:ext cx="466" cy="1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0" name="Line 30"/>
            <p:cNvSpPr>
              <a:spLocks noChangeShapeType="1"/>
            </p:cNvSpPr>
            <p:nvPr/>
          </p:nvSpPr>
          <p:spPr bwMode="auto">
            <a:xfrm flipH="1">
              <a:off x="2086" y="1624"/>
              <a:ext cx="1294" cy="1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1" name="Line 31"/>
            <p:cNvSpPr>
              <a:spLocks noChangeShapeType="1"/>
            </p:cNvSpPr>
            <p:nvPr/>
          </p:nvSpPr>
          <p:spPr bwMode="auto">
            <a:xfrm flipV="1">
              <a:off x="2094" y="2792"/>
              <a:ext cx="1893" cy="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2" name="Line 32"/>
            <p:cNvSpPr>
              <a:spLocks noChangeShapeType="1"/>
            </p:cNvSpPr>
            <p:nvPr/>
          </p:nvSpPr>
          <p:spPr bwMode="auto">
            <a:xfrm>
              <a:off x="3506" y="1608"/>
              <a:ext cx="607" cy="10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3" name="Line 33"/>
            <p:cNvSpPr>
              <a:spLocks noChangeShapeType="1"/>
            </p:cNvSpPr>
            <p:nvPr/>
          </p:nvSpPr>
          <p:spPr bwMode="auto">
            <a:xfrm>
              <a:off x="3545" y="3731"/>
              <a:ext cx="237" cy="1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4" name="Line 34"/>
            <p:cNvSpPr>
              <a:spLocks noChangeShapeType="1"/>
            </p:cNvSpPr>
            <p:nvPr/>
          </p:nvSpPr>
          <p:spPr bwMode="auto">
            <a:xfrm>
              <a:off x="2843" y="3944"/>
              <a:ext cx="93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05" name="Text Box 35"/>
            <p:cNvSpPr txBox="1">
              <a:spLocks noChangeArrowheads="1"/>
            </p:cNvSpPr>
            <p:nvPr/>
          </p:nvSpPr>
          <p:spPr bwMode="auto">
            <a:xfrm>
              <a:off x="846" y="2049"/>
              <a:ext cx="719" cy="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solidFill>
                    <a:srgbClr val="FF0000"/>
                  </a:solidFill>
                </a:rPr>
                <a:t>obtain list</a:t>
              </a:r>
            </a:p>
            <a:p>
              <a:pPr algn="ctr"/>
              <a:r>
                <a:rPr lang="en-US" sz="1600">
                  <a:solidFill>
                    <a:srgbClr val="FF0000"/>
                  </a:solidFill>
                </a:rPr>
                <a:t>of peers</a:t>
              </a:r>
              <a:r>
                <a:rPr lang="en-US" sz="1800">
                  <a:latin typeface="Arial" pitchFamily="34" charset="0"/>
                </a:rPr>
                <a:t> </a:t>
              </a:r>
            </a:p>
          </p:txBody>
        </p:sp>
        <p:sp>
          <p:nvSpPr>
            <p:cNvPr id="3106" name="Text Box 36"/>
            <p:cNvSpPr txBox="1">
              <a:spLocks noChangeArrowheads="1"/>
            </p:cNvSpPr>
            <p:nvPr/>
          </p:nvSpPr>
          <p:spPr bwMode="auto">
            <a:xfrm>
              <a:off x="2730" y="2539"/>
              <a:ext cx="588" cy="4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/>
                <a:t>trading </a:t>
              </a:r>
            </a:p>
            <a:p>
              <a:pPr algn="ctr"/>
              <a:r>
                <a:rPr lang="en-US" sz="1600" dirty="0"/>
                <a:t>chunks</a:t>
              </a:r>
            </a:p>
          </p:txBody>
        </p:sp>
        <p:sp>
          <p:nvSpPr>
            <p:cNvPr id="3107" name="Line 38"/>
            <p:cNvSpPr>
              <a:spLocks noChangeShapeType="1"/>
            </p:cNvSpPr>
            <p:nvPr/>
          </p:nvSpPr>
          <p:spPr bwMode="auto">
            <a:xfrm flipH="1">
              <a:off x="3892" y="2871"/>
              <a:ext cx="214" cy="9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pic>
          <p:nvPicPr>
            <p:cNvPr id="3108" name="Picture 39" descr="Alice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113" y="2742"/>
              <a:ext cx="354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09" name="Text Box 40"/>
            <p:cNvSpPr txBox="1">
              <a:spLocks noChangeArrowheads="1"/>
            </p:cNvSpPr>
            <p:nvPr/>
          </p:nvSpPr>
          <p:spPr bwMode="auto">
            <a:xfrm>
              <a:off x="1760" y="3471"/>
              <a:ext cx="386" cy="2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/>
                <a:t>peer</a:t>
              </a:r>
            </a:p>
          </p:txBody>
        </p:sp>
        <p:sp>
          <p:nvSpPr>
            <p:cNvPr id="3110" name="Line 42"/>
            <p:cNvSpPr>
              <a:spLocks noChangeShapeType="1"/>
            </p:cNvSpPr>
            <p:nvPr/>
          </p:nvSpPr>
          <p:spPr bwMode="auto">
            <a:xfrm>
              <a:off x="1178" y="1309"/>
              <a:ext cx="218" cy="22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2" name="Rectangle 1"/>
          <p:cNvSpPr/>
          <p:nvPr/>
        </p:nvSpPr>
        <p:spPr>
          <a:xfrm>
            <a:off x="5292081" y="1024995"/>
            <a:ext cx="3672408" cy="3914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P</a:t>
            </a: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eer </a:t>
            </a: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joining torrent: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has no chunks, but will </a:t>
            </a: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accumulate </a:t>
            </a: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over time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gets </a:t>
            </a: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list of </a:t>
            </a: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peers from tracker, </a:t>
            </a: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connects to subset of peers (“neighbors</a:t>
            </a: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”) who share at similar rates (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+mn-cs"/>
              </a:rPr>
              <a:t>tit-for-tat</a:t>
            </a: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)</a:t>
            </a:r>
            <a:endParaRPr lang="en-US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while downloading,  peer uploads chunks to other peers. 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libri"/>
                <a:cs typeface="+mn-cs"/>
              </a:rPr>
              <a:t>once </a:t>
            </a: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peer has entire file, it may (selfishly) leave or (altruistically) remain</a:t>
            </a:r>
          </a:p>
        </p:txBody>
      </p:sp>
      <p:sp>
        <p:nvSpPr>
          <p:cNvPr id="3087" name="Text Box 41"/>
          <p:cNvSpPr txBox="1">
            <a:spLocks noChangeArrowheads="1"/>
          </p:cNvSpPr>
          <p:nvPr/>
        </p:nvSpPr>
        <p:spPr bwMode="auto">
          <a:xfrm>
            <a:off x="2655911" y="2295942"/>
            <a:ext cx="2098651" cy="7848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 eaLnBrk="0" hangingPunct="0">
              <a:lnSpc>
                <a:spcPct val="75000"/>
              </a:lnSpc>
            </a:pPr>
            <a:r>
              <a:rPr lang="en-US" sz="2000" i="1" u="sng" dirty="0">
                <a:solidFill>
                  <a:srgbClr val="FF3300"/>
                </a:solidFill>
              </a:rPr>
              <a:t>torrent:</a:t>
            </a:r>
            <a:r>
              <a:rPr lang="en-US" sz="2000" dirty="0"/>
              <a:t> group of </a:t>
            </a:r>
          </a:p>
          <a:p>
            <a:pPr marL="342900" indent="-342900" algn="ctr" eaLnBrk="0" hangingPunct="0">
              <a:lnSpc>
                <a:spcPct val="75000"/>
              </a:lnSpc>
            </a:pPr>
            <a:r>
              <a:rPr lang="en-US" sz="2000" dirty="0"/>
              <a:t>peers exchanging  </a:t>
            </a:r>
          </a:p>
          <a:p>
            <a:pPr marL="342900" indent="-342900" algn="ctr" eaLnBrk="0" hangingPunct="0">
              <a:lnSpc>
                <a:spcPct val="75000"/>
              </a:lnSpc>
            </a:pPr>
            <a:r>
              <a:rPr lang="en-US" sz="2000" dirty="0"/>
              <a:t>chunks of a file</a:t>
            </a:r>
          </a:p>
        </p:txBody>
      </p:sp>
    </p:spTree>
    <p:extLst>
      <p:ext uri="{BB962C8B-B14F-4D97-AF65-F5344CB8AC3E}">
        <p14:creationId xmlns:p14="http://schemas.microsoft.com/office/powerpoint/2010/main" val="202851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26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56176" y="2918131"/>
            <a:ext cx="2073474" cy="1381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3" y="1268760"/>
            <a:ext cx="45719" cy="46805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684400" y="1916831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99592" y="1268760"/>
            <a:ext cx="6048672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First generation in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p2p: 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file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sharing/lookup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Centralized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Database: single directory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Napster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Query Flooding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Gnutella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Hierarchical Query Flooding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KaZaA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Structured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Overlays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DHT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Second generation in p2p ….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Swarming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b="1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5220072" y="4653136"/>
            <a:ext cx="3923928" cy="1579898"/>
          </a:xfrm>
        </p:spPr>
        <p:txBody>
          <a:bodyPr/>
          <a:lstStyle/>
          <a:p>
            <a:pPr marL="0" indent="0">
              <a:buNone/>
            </a:pPr>
            <a:r>
              <a:rPr lang="sv-SE" sz="2000" b="1" dirty="0" err="1"/>
              <a:t>Next</a:t>
            </a:r>
            <a:r>
              <a:rPr lang="sv-SE" sz="2000" b="1" dirty="0"/>
              <a:t>: </a:t>
            </a:r>
            <a:r>
              <a:rPr lang="sv-SE" sz="2000" b="1" dirty="0" err="1"/>
              <a:t>guest</a:t>
            </a:r>
            <a:r>
              <a:rPr lang="sv-SE" sz="2000" b="1" dirty="0"/>
              <a:t> </a:t>
            </a:r>
            <a:r>
              <a:rPr lang="sv-SE" sz="2000" b="1" dirty="0" err="1"/>
              <a:t>lecture</a:t>
            </a:r>
            <a:r>
              <a:rPr lang="sv-SE" sz="2000" b="1" dirty="0"/>
              <a:t> </a:t>
            </a:r>
            <a:r>
              <a:rPr lang="sv-SE" sz="2000" b="1" dirty="0" err="1"/>
              <a:t>Monday</a:t>
            </a:r>
            <a:r>
              <a:rPr lang="sv-SE" sz="2000" b="1" dirty="0"/>
              <a:t> </a:t>
            </a:r>
          </a:p>
          <a:p>
            <a:pPr marL="0" indent="0">
              <a:buNone/>
            </a:pPr>
            <a:r>
              <a:rPr lang="sv-SE" sz="2000" dirty="0" smtClean="0"/>
              <a:t>”SDN: Software-</a:t>
            </a:r>
            <a:r>
              <a:rPr lang="sv-SE" sz="2000" dirty="0" err="1" smtClean="0"/>
              <a:t>Defined</a:t>
            </a:r>
            <a:r>
              <a:rPr lang="sv-SE" sz="2000" dirty="0" smtClean="0"/>
              <a:t> </a:t>
            </a:r>
            <a:r>
              <a:rPr lang="sv-SE" sz="2000" dirty="0" err="1" smtClean="0"/>
              <a:t>Networks</a:t>
            </a:r>
            <a:r>
              <a:rPr lang="sv-SE" sz="2000" dirty="0" smtClean="0"/>
              <a:t>”</a:t>
            </a:r>
            <a:r>
              <a:rPr lang="sv-SE" sz="2000" dirty="0"/>
              <a:t> Zhang Fu, Ericsson </a:t>
            </a:r>
            <a:r>
              <a:rPr lang="sv-SE" sz="2000" dirty="0" smtClean="0"/>
              <a:t>research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68787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58"/>
            <a:ext cx="8681628" cy="761646"/>
          </a:xfrm>
        </p:spPr>
        <p:txBody>
          <a:bodyPr/>
          <a:lstStyle/>
          <a:p>
            <a:r>
              <a:rPr lang="sv-SE" dirty="0" smtClean="0"/>
              <a:t>Reading </a:t>
            </a:r>
            <a:r>
              <a:rPr lang="sv-SE" dirty="0" err="1" smtClean="0"/>
              <a:t>instructions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052736"/>
            <a:ext cx="8610601" cy="5184576"/>
          </a:xfrm>
        </p:spPr>
        <p:txBody>
          <a:bodyPr>
            <a:normAutofit fontScale="85000" lnSpcReduction="10000"/>
          </a:bodyPr>
          <a:lstStyle/>
          <a:p>
            <a:r>
              <a:rPr lang="sv-SE" b="1" dirty="0" err="1"/>
              <a:t>K</a:t>
            </a:r>
            <a:r>
              <a:rPr lang="sv-SE" b="1" dirty="0" err="1" smtClean="0"/>
              <a:t>uroseRoss</a:t>
            </a:r>
            <a:r>
              <a:rPr lang="sv-SE" b="1" dirty="0" smtClean="0"/>
              <a:t> </a:t>
            </a:r>
            <a:r>
              <a:rPr lang="sv-SE" b="1" dirty="0" err="1" smtClean="0"/>
              <a:t>book</a:t>
            </a:r>
            <a:r>
              <a:rPr lang="sv-SE" b="1" dirty="0" smtClean="0"/>
              <a:t>: </a:t>
            </a:r>
            <a:r>
              <a:rPr lang="sv-SE" b="1" dirty="0" err="1" smtClean="0"/>
              <a:t>chapter</a:t>
            </a:r>
            <a:r>
              <a:rPr lang="sv-SE" b="1" dirty="0" smtClean="0"/>
              <a:t> 2.6</a:t>
            </a:r>
            <a:endParaRPr lang="sv-SE" b="1" dirty="0" smtClean="0"/>
          </a:p>
          <a:p>
            <a:endParaRPr lang="sv-SE" sz="3300" dirty="0"/>
          </a:p>
          <a:p>
            <a:pPr marL="0" indent="0">
              <a:buNone/>
            </a:pPr>
            <a:r>
              <a:rPr lang="en-US" sz="2100" b="1" dirty="0"/>
              <a:t>for Further </a:t>
            </a:r>
            <a:r>
              <a:rPr lang="en-US" sz="2100" b="1" dirty="0" smtClean="0"/>
              <a:t>Study, optional</a:t>
            </a:r>
            <a:endParaRPr lang="en-US" sz="2100" b="1" dirty="0">
              <a:hlinkClick r:id=""/>
            </a:endParaRPr>
          </a:p>
          <a:p>
            <a:r>
              <a:rPr lang="sv-SE" sz="1900" dirty="0" err="1"/>
              <a:t>Aberer’s</a:t>
            </a:r>
            <a:r>
              <a:rPr lang="sv-SE" sz="1900" dirty="0"/>
              <a:t> </a:t>
            </a:r>
            <a:r>
              <a:rPr lang="sv-SE" sz="1900" dirty="0" err="1"/>
              <a:t>coursenotes</a:t>
            </a:r>
            <a:r>
              <a:rPr lang="sv-SE" sz="1900" dirty="0"/>
              <a:t> and </a:t>
            </a:r>
            <a:r>
              <a:rPr lang="sv-SE" sz="1900" dirty="0" err="1"/>
              <a:t>references</a:t>
            </a:r>
            <a:r>
              <a:rPr lang="sv-SE" sz="1900" dirty="0"/>
              <a:t> </a:t>
            </a:r>
            <a:r>
              <a:rPr lang="sv-SE" sz="1900" dirty="0" err="1"/>
              <a:t>therein</a:t>
            </a:r>
            <a:endParaRPr lang="sv-SE" sz="1900" dirty="0"/>
          </a:p>
          <a:p>
            <a:pPr lvl="1"/>
            <a:r>
              <a:rPr lang="sv-SE" sz="1600" u="sng" dirty="0">
                <a:hlinkClick r:id="rId2"/>
              </a:rPr>
              <a:t>http://lsirwww.epfl.ch/courses/dis/2007ws/lecture/week%208%20P2P%20systems-general.pdf</a:t>
            </a:r>
            <a:r>
              <a:rPr lang="sv-SE" sz="1600" dirty="0"/>
              <a:t> </a:t>
            </a:r>
          </a:p>
          <a:p>
            <a:pPr lvl="1"/>
            <a:r>
              <a:rPr lang="sv-SE" sz="1600" u="sng" dirty="0">
                <a:hlinkClick r:id="rId3"/>
              </a:rPr>
              <a:t>http://lsirwww.epfl.ch/courses/dis/2007ws/lecture/week%209%20Structured%20Overlay%20Networks.pdf</a:t>
            </a:r>
            <a:endParaRPr lang="en-US" sz="1900" dirty="0"/>
          </a:p>
          <a:p>
            <a:r>
              <a:rPr lang="en-US" sz="1900" u="sng" dirty="0">
                <a:hlinkClick r:id="rId4"/>
              </a:rPr>
              <a:t>Incentives build Robustness in </a:t>
            </a:r>
            <a:r>
              <a:rPr lang="en-US" sz="1900" u="sng" dirty="0" err="1">
                <a:hlinkClick r:id="rId4"/>
              </a:rPr>
              <a:t>BitTorrent</a:t>
            </a:r>
            <a:r>
              <a:rPr lang="en-US" sz="1900" dirty="0"/>
              <a:t>, Bram Cohen. </a:t>
            </a:r>
            <a:r>
              <a:rPr lang="sv-SE" sz="1900" dirty="0"/>
              <a:t>Workshop on </a:t>
            </a:r>
            <a:r>
              <a:rPr lang="sv-SE" sz="1900" dirty="0" err="1"/>
              <a:t>Economics</a:t>
            </a:r>
            <a:r>
              <a:rPr lang="sv-SE" sz="1900" dirty="0"/>
              <a:t> of Peer-</a:t>
            </a:r>
            <a:r>
              <a:rPr lang="sv-SE" sz="1900" dirty="0" err="1"/>
              <a:t>to</a:t>
            </a:r>
            <a:r>
              <a:rPr lang="sv-SE" sz="1900" dirty="0"/>
              <a:t>-Peer Systems, 2003.</a:t>
            </a:r>
          </a:p>
          <a:p>
            <a:r>
              <a:rPr lang="en-US" sz="1900" dirty="0"/>
              <a:t>Do incentives build robustness in </a:t>
            </a:r>
            <a:r>
              <a:rPr lang="en-US" sz="1900" dirty="0" err="1"/>
              <a:t>BitTorrent</a:t>
            </a:r>
            <a:r>
              <a:rPr lang="en-US" sz="1900" dirty="0"/>
              <a:t>? Michael </a:t>
            </a:r>
            <a:r>
              <a:rPr lang="en-US" sz="1900" dirty="0" err="1"/>
              <a:t>Piatek</a:t>
            </a:r>
            <a:r>
              <a:rPr lang="en-US" sz="1900" dirty="0"/>
              <a:t>, Tomas </a:t>
            </a:r>
            <a:r>
              <a:rPr lang="en-US" sz="1900" dirty="0" err="1"/>
              <a:t>Isdal</a:t>
            </a:r>
            <a:r>
              <a:rPr lang="en-US" sz="1900" dirty="0"/>
              <a:t>, Thomas Anderson, Arvind Krishnamurthy and </a:t>
            </a:r>
            <a:r>
              <a:rPr lang="en-US" sz="1900" dirty="0" err="1"/>
              <a:t>Arun</a:t>
            </a:r>
            <a:r>
              <a:rPr lang="en-US" sz="1900" dirty="0"/>
              <a:t> </a:t>
            </a:r>
            <a:r>
              <a:rPr lang="en-US" sz="1900" dirty="0" err="1"/>
              <a:t>Venkataramani</a:t>
            </a:r>
            <a:r>
              <a:rPr lang="en-US" sz="1900" dirty="0"/>
              <a:t>, NSDI 2007</a:t>
            </a:r>
            <a:endParaRPr lang="sv-SE" sz="1900" dirty="0"/>
          </a:p>
          <a:p>
            <a:r>
              <a:rPr lang="sv-SE" sz="1900" smtClean="0"/>
              <a:t>Christos </a:t>
            </a:r>
            <a:r>
              <a:rPr lang="sv-SE" sz="1900" dirty="0" err="1"/>
              <a:t>Gkantsidis</a:t>
            </a:r>
            <a:r>
              <a:rPr lang="sv-SE" sz="1900" dirty="0"/>
              <a:t> and Pablo Rodriguez, </a:t>
            </a:r>
            <a:r>
              <a:rPr lang="sv-SE" sz="1900" dirty="0" err="1">
                <a:hlinkClick r:id="rId5" action="ppaction://hlinkfile"/>
              </a:rPr>
              <a:t>Network</a:t>
            </a:r>
            <a:r>
              <a:rPr lang="sv-SE" sz="1900" dirty="0">
                <a:hlinkClick r:id="rId5" action="ppaction://hlinkfile"/>
              </a:rPr>
              <a:t> </a:t>
            </a:r>
            <a:r>
              <a:rPr lang="sv-SE" sz="1900" dirty="0" err="1">
                <a:hlinkClick r:id="rId5" action="ppaction://hlinkfile"/>
              </a:rPr>
              <a:t>Coding</a:t>
            </a:r>
            <a:r>
              <a:rPr lang="sv-SE" sz="1900" dirty="0">
                <a:hlinkClick r:id="rId5" action="ppaction://hlinkfile"/>
              </a:rPr>
              <a:t> for </a:t>
            </a:r>
            <a:r>
              <a:rPr lang="sv-SE" sz="1900" dirty="0" err="1">
                <a:hlinkClick r:id="rId5" action="ppaction://hlinkfile"/>
              </a:rPr>
              <a:t>Large</a:t>
            </a:r>
            <a:r>
              <a:rPr lang="sv-SE" sz="1900" dirty="0">
                <a:hlinkClick r:id="rId5" action="ppaction://hlinkfile"/>
              </a:rPr>
              <a:t> </a:t>
            </a:r>
            <a:r>
              <a:rPr lang="sv-SE" sz="1900" dirty="0" err="1">
                <a:hlinkClick r:id="rId5" action="ppaction://hlinkfile"/>
              </a:rPr>
              <a:t>Scale</a:t>
            </a:r>
            <a:r>
              <a:rPr lang="sv-SE" sz="1900" dirty="0">
                <a:hlinkClick r:id="rId5" action="ppaction://hlinkfile"/>
              </a:rPr>
              <a:t> </a:t>
            </a:r>
            <a:r>
              <a:rPr lang="sv-SE" sz="1900" dirty="0" err="1">
                <a:hlinkClick r:id="rId5" action="ppaction://hlinkfile"/>
              </a:rPr>
              <a:t>Content</a:t>
            </a:r>
            <a:r>
              <a:rPr lang="sv-SE" sz="1900" dirty="0">
                <a:hlinkClick r:id="rId5" action="ppaction://hlinkfile"/>
              </a:rPr>
              <a:t> Distribution</a:t>
            </a:r>
            <a:r>
              <a:rPr lang="sv-SE" sz="1900" dirty="0"/>
              <a:t>, in </a:t>
            </a:r>
            <a:r>
              <a:rPr lang="sv-SE" sz="1900" i="1" dirty="0"/>
              <a:t>IEEE INFOCOM</a:t>
            </a:r>
            <a:r>
              <a:rPr lang="sv-SE" sz="1900" dirty="0"/>
              <a:t>, </a:t>
            </a:r>
            <a:r>
              <a:rPr lang="sv-SE" sz="1900" dirty="0" err="1"/>
              <a:t>March</a:t>
            </a:r>
            <a:r>
              <a:rPr lang="sv-SE" sz="1900" dirty="0"/>
              <a:t> 2005 (</a:t>
            </a:r>
            <a:r>
              <a:rPr lang="sv-SE" sz="1900" dirty="0" err="1"/>
              <a:t>avalanche</a:t>
            </a:r>
            <a:r>
              <a:rPr lang="sv-SE" sz="1900" dirty="0"/>
              <a:t> </a:t>
            </a:r>
            <a:r>
              <a:rPr lang="sv-SE" sz="1900" dirty="0" err="1"/>
              <a:t>swarming</a:t>
            </a:r>
            <a:r>
              <a:rPr lang="sv-SE" sz="1900" dirty="0"/>
              <a:t>: </a:t>
            </a:r>
            <a:r>
              <a:rPr lang="sv-SE" sz="1900" dirty="0" err="1"/>
              <a:t>combining</a:t>
            </a:r>
            <a:r>
              <a:rPr lang="sv-SE" sz="1900" dirty="0"/>
              <a:t> p2p + </a:t>
            </a:r>
            <a:r>
              <a:rPr lang="sv-SE" sz="1900" dirty="0" smtClean="0"/>
              <a:t>streaming</a:t>
            </a:r>
            <a:r>
              <a:rPr lang="sv-SE" sz="1900" dirty="0"/>
              <a:t>)</a:t>
            </a:r>
            <a:endParaRPr lang="en-US" sz="1900" dirty="0"/>
          </a:p>
          <a:p>
            <a:endParaRPr lang="sv-SE" sz="1900" i="1" dirty="0"/>
          </a:p>
          <a:p>
            <a:pPr marL="0" indent="0">
              <a:buNone/>
            </a:pPr>
            <a:r>
              <a:rPr lang="sv-SE" sz="1900" b="1" dirty="0"/>
              <a:t>Pointers </a:t>
            </a:r>
            <a:r>
              <a:rPr lang="sv-SE" sz="1900" b="1" dirty="0" err="1"/>
              <a:t>to</a:t>
            </a:r>
            <a:r>
              <a:rPr lang="sv-SE" sz="1900" b="1" dirty="0"/>
              <a:t> </a:t>
            </a:r>
            <a:r>
              <a:rPr lang="sv-SE" sz="1900" b="1" dirty="0" err="1"/>
              <a:t>some</a:t>
            </a:r>
            <a:r>
              <a:rPr lang="sv-SE" sz="1900" b="1" dirty="0"/>
              <a:t> </a:t>
            </a:r>
            <a:r>
              <a:rPr lang="sv-SE" sz="1900" b="1" dirty="0" err="1"/>
              <a:t>work</a:t>
            </a:r>
            <a:r>
              <a:rPr lang="sv-SE" sz="1900" b="1" dirty="0"/>
              <a:t> by the </a:t>
            </a:r>
            <a:r>
              <a:rPr lang="sv-SE" sz="1900" b="1" dirty="0" err="1"/>
              <a:t>group</a:t>
            </a:r>
            <a:endParaRPr lang="sv-SE" sz="1900" b="1" dirty="0"/>
          </a:p>
          <a:p>
            <a:r>
              <a:rPr lang="en-US" sz="1900" dirty="0"/>
              <a:t>Georgiadis, G.; Papatriantafilou, M.: Overlays with preferences: Approximation algorithms for matching with preference lists.  IEEE IPDPS 2010</a:t>
            </a:r>
          </a:p>
          <a:p>
            <a:r>
              <a:rPr lang="en-US" sz="1900" dirty="0">
                <a:solidFill>
                  <a:srgbClr val="000000"/>
                </a:solidFill>
              </a:rPr>
              <a:t>Georgiadis, G.; Papatriantafilou, M.: REPO: A framework for studying unstructured overlays, EuroPar2009, LNCS Springer </a:t>
            </a:r>
            <a:r>
              <a:rPr lang="en-US" sz="1900" dirty="0" err="1">
                <a:solidFill>
                  <a:srgbClr val="000000"/>
                </a:solidFill>
              </a:rPr>
              <a:t>Verlag</a:t>
            </a:r>
            <a:r>
              <a:rPr lang="en-US" sz="1900" dirty="0">
                <a:solidFill>
                  <a:srgbClr val="000000"/>
                </a:solidFill>
              </a:rPr>
              <a:t>.</a:t>
            </a:r>
            <a:endParaRPr lang="en-US" sz="1900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12FCA8EF-88B6-4E38-9B27-576EE51ADF2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1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ttp://www.cs.virginia.edu/~mngroup/hypercast/images/netwo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204864"/>
            <a:ext cx="3583610" cy="2808312"/>
          </a:xfrm>
          <a:prstGeom prst="rect">
            <a:avLst/>
          </a:prstGeom>
          <a:noFill/>
        </p:spPr>
      </p:pic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941" y="134258"/>
            <a:ext cx="8447315" cy="702454"/>
          </a:xfrm>
        </p:spPr>
        <p:txBody>
          <a:bodyPr/>
          <a:lstStyle/>
          <a:p>
            <a:pPr eaLnBrk="1" hangingPunct="1"/>
            <a:r>
              <a:rPr lang="en-US" sz="3200" dirty="0"/>
              <a:t>O</a:t>
            </a:r>
            <a:r>
              <a:rPr lang="en-US" sz="3200" dirty="0" smtClean="0"/>
              <a:t>verlay-based applications…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2229" y="1196752"/>
            <a:ext cx="554445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v-SE" sz="2000" dirty="0" smtClean="0">
                <a:latin typeface="+mn-lt"/>
              </a:rPr>
              <a:t> Content delivery, software publication </a:t>
            </a:r>
          </a:p>
          <a:p>
            <a:pPr marL="144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v-SE" sz="2000" dirty="0" smtClean="0">
                <a:latin typeface="+mn-lt"/>
              </a:rPr>
              <a:t> Streaming media applications</a:t>
            </a:r>
          </a:p>
          <a:p>
            <a:pPr marL="144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v-SE" sz="2000" dirty="0" smtClean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Collaborative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platforms</a:t>
            </a:r>
            <a:endParaRPr lang="sv-SE" sz="2000" dirty="0">
              <a:latin typeface="+mn-lt"/>
            </a:endParaRPr>
          </a:p>
          <a:p>
            <a:pPr marL="144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v-SE" sz="2000" dirty="0" err="1" smtClean="0">
                <a:latin typeface="+mn-lt"/>
              </a:rPr>
              <a:t>Distributed</a:t>
            </a:r>
            <a:r>
              <a:rPr lang="sv-SE" sz="2000" dirty="0" smtClean="0">
                <a:latin typeface="+mn-lt"/>
              </a:rPr>
              <a:t> computations (volunteer computing)</a:t>
            </a:r>
          </a:p>
          <a:p>
            <a:pPr marL="144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v-SE" sz="2000" dirty="0" smtClean="0">
                <a:latin typeface="+mn-lt"/>
              </a:rPr>
              <a:t> </a:t>
            </a:r>
            <a:r>
              <a:rPr lang="sv-SE" sz="2000" dirty="0" err="1" smtClean="0">
                <a:latin typeface="+mn-lt"/>
              </a:rPr>
              <a:t>Distributed</a:t>
            </a:r>
            <a:r>
              <a:rPr lang="sv-SE" sz="2000" dirty="0" smtClean="0">
                <a:latin typeface="+mn-lt"/>
              </a:rPr>
              <a:t> search engines </a:t>
            </a:r>
          </a:p>
          <a:p>
            <a:pPr marL="144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v-SE" sz="2000" dirty="0" smtClean="0">
                <a:latin typeface="+mn-lt"/>
              </a:rPr>
              <a:t> Social applications</a:t>
            </a:r>
          </a:p>
          <a:p>
            <a:pPr marL="144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 Emerging applications</a:t>
            </a:r>
            <a:r>
              <a:rPr lang="en-US" sz="2000" dirty="0">
                <a:latin typeface="+mn-lt"/>
              </a:rPr>
              <a:t> </a:t>
            </a:r>
            <a:r>
              <a:rPr lang="sv-SE" sz="2000" dirty="0" smtClean="0">
                <a:latin typeface="+mn-lt"/>
              </a:rPr>
              <a:t>….</a:t>
            </a:r>
            <a:endParaRPr lang="sv-SE" sz="2000" dirty="0">
              <a:latin typeface="+mn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3528" y="4725144"/>
            <a:ext cx="5482952" cy="1293007"/>
          </a:xfrm>
        </p:spPr>
        <p:txBody>
          <a:bodyPr/>
          <a:lstStyle/>
          <a:p>
            <a:pPr marL="0" indent="0">
              <a:buNone/>
            </a:pPr>
            <a:r>
              <a:rPr lang="sv-SE" sz="2400" dirty="0" err="1" smtClean="0"/>
              <a:t>Today’s</a:t>
            </a:r>
            <a:r>
              <a:rPr lang="sv-SE" sz="2400" dirty="0" smtClean="0"/>
              <a:t> </a:t>
            </a:r>
            <a:r>
              <a:rPr lang="sv-SE" sz="2400" dirty="0" err="1" smtClean="0"/>
              <a:t>topic</a:t>
            </a:r>
            <a:r>
              <a:rPr lang="sv-SE" sz="2400" dirty="0" smtClean="0"/>
              <a:t>; </a:t>
            </a:r>
            <a:r>
              <a:rPr lang="sv-SE" sz="2400" dirty="0" err="1" smtClean="0"/>
              <a:t>overlay</a:t>
            </a:r>
            <a:r>
              <a:rPr lang="sv-SE" sz="2400" dirty="0" smtClean="0"/>
              <a:t> </a:t>
            </a:r>
            <a:r>
              <a:rPr lang="sv-SE" sz="2400" dirty="0" err="1" smtClean="0"/>
              <a:t>networking</a:t>
            </a:r>
            <a:r>
              <a:rPr lang="sv-SE" sz="2400" dirty="0" smtClean="0"/>
              <a:t> </a:t>
            </a:r>
          </a:p>
          <a:p>
            <a:pPr lvl="1"/>
            <a:r>
              <a:rPr lang="sv-SE" sz="2000" dirty="0" smtClean="0"/>
              <a:t>seen through file-sharing applications</a:t>
            </a:r>
          </a:p>
          <a:p>
            <a:pPr marL="0" indent="0">
              <a:buNone/>
            </a:pPr>
            <a:r>
              <a:rPr lang="sv-SE" sz="2400" dirty="0" err="1" smtClean="0"/>
              <a:t>Other</a:t>
            </a:r>
            <a:r>
              <a:rPr lang="sv-SE" sz="2400" dirty="0" smtClean="0"/>
              <a:t> </a:t>
            </a:r>
            <a:r>
              <a:rPr lang="sv-SE" sz="2400" dirty="0" err="1" smtClean="0"/>
              <a:t>applications</a:t>
            </a:r>
            <a:r>
              <a:rPr lang="sv-SE" sz="2400" dirty="0" smtClean="0"/>
              <a:t> in </a:t>
            </a:r>
            <a:r>
              <a:rPr lang="sv-SE" sz="2400" dirty="0" err="1" smtClean="0"/>
              <a:t>next</a:t>
            </a:r>
            <a:r>
              <a:rPr lang="sv-SE" sz="2400" dirty="0" smtClean="0"/>
              <a:t> </a:t>
            </a:r>
            <a:r>
              <a:rPr lang="sv-SE" sz="2400" dirty="0" err="1" smtClean="0"/>
              <a:t>lecture</a:t>
            </a:r>
            <a:r>
              <a:rPr lang="sv-SE" sz="2400" dirty="0" smtClean="0"/>
              <a:t>(s)</a:t>
            </a:r>
          </a:p>
          <a:p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203317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19256" cy="576064"/>
          </a:xfrm>
        </p:spPr>
        <p:txBody>
          <a:bodyPr>
            <a:normAutofit fontScale="90000"/>
          </a:bodyPr>
          <a:lstStyle/>
          <a:p>
            <a:r>
              <a:rPr lang="sv-SE" dirty="0" err="1" smtClean="0"/>
              <a:t>Overlays</a:t>
            </a:r>
            <a:r>
              <a:rPr lang="sv-SE" dirty="0" smtClean="0"/>
              <a:t> in </a:t>
            </a:r>
            <a:r>
              <a:rPr lang="sv-SE" dirty="0" err="1" smtClean="0"/>
              <a:t>file-sharing</a:t>
            </a:r>
            <a:r>
              <a:rPr lang="sv-SE" dirty="0" smtClean="0"/>
              <a:t> </a:t>
            </a:r>
            <a:r>
              <a:rPr lang="sv-SE" dirty="0" err="1" smtClean="0"/>
              <a:t>peer-to-peer</a:t>
            </a:r>
            <a:r>
              <a:rPr lang="sv-SE" dirty="0" smtClean="0"/>
              <a:t> (p2p) </a:t>
            </a:r>
            <a:r>
              <a:rPr lang="sv-SE" dirty="0" err="1" smtClean="0"/>
              <a:t>applications</a:t>
            </a:r>
            <a:r>
              <a:rPr lang="sv-SE" dirty="0" smtClean="0"/>
              <a:t>: </a:t>
            </a:r>
            <a:r>
              <a:rPr lang="sv-SE" dirty="0" err="1" smtClean="0"/>
              <a:t>what</a:t>
            </a:r>
            <a:r>
              <a:rPr lang="sv-SE" dirty="0" smtClean="0"/>
              <a:t> for?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2764904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Background: Common </a:t>
            </a:r>
            <a:r>
              <a:rPr lang="en-US" sz="2400" b="1" dirty="0" smtClean="0"/>
              <a:t>Primitives in file-sharing  p2p apps:</a:t>
            </a:r>
            <a:endParaRPr lang="en-US" sz="2400" b="1" dirty="0"/>
          </a:p>
          <a:p>
            <a:r>
              <a:rPr lang="en-US" sz="2400" b="1" dirty="0"/>
              <a:t>Join</a:t>
            </a:r>
            <a:r>
              <a:rPr lang="en-US" sz="2400" dirty="0"/>
              <a:t>: how do I begin participating?</a:t>
            </a:r>
          </a:p>
          <a:p>
            <a:r>
              <a:rPr lang="en-US" sz="2400" b="1" dirty="0"/>
              <a:t>Publish</a:t>
            </a:r>
            <a:r>
              <a:rPr lang="en-US" sz="2400" dirty="0"/>
              <a:t>: how do I advertise my file?</a:t>
            </a:r>
          </a:p>
          <a:p>
            <a:r>
              <a:rPr lang="en-US" sz="2400" b="1" dirty="0"/>
              <a:t>Search</a:t>
            </a:r>
            <a:r>
              <a:rPr lang="en-US" sz="2400" dirty="0"/>
              <a:t>: how to I find a file/service?</a:t>
            </a:r>
          </a:p>
          <a:p>
            <a:r>
              <a:rPr lang="en-US" sz="2400" b="1" dirty="0"/>
              <a:t>Fetch</a:t>
            </a:r>
            <a:r>
              <a:rPr lang="en-US" sz="2400" dirty="0"/>
              <a:t>: how to I retrieve a file/use service?</a:t>
            </a:r>
          </a:p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0BF5D-DF5F-4F1F-8066-95E66D91CF8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0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5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4" y="1268760"/>
            <a:ext cx="45719" cy="39947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8" y="1700808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99592" y="1268760"/>
            <a:ext cx="6048672" cy="441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ea typeface="+mj-ea"/>
                <a:cs typeface="+mj-cs"/>
              </a:rPr>
              <a:t>First generation in </a:t>
            </a:r>
            <a:r>
              <a:rPr lang="en-US" sz="2400" b="1" dirty="0" smtClean="0">
                <a:ea typeface="+mj-ea"/>
                <a:cs typeface="+mj-cs"/>
              </a:rPr>
              <a:t>p2p:  </a:t>
            </a:r>
            <a:r>
              <a:rPr lang="en-US" sz="2400" b="1" dirty="0">
                <a:ea typeface="+mj-ea"/>
                <a:cs typeface="+mj-cs"/>
              </a:rPr>
              <a:t>file </a:t>
            </a:r>
            <a:r>
              <a:rPr lang="en-US" sz="2400" b="1" dirty="0" smtClean="0">
                <a:ea typeface="+mj-ea"/>
                <a:cs typeface="+mj-cs"/>
              </a:rPr>
              <a:t>sharing/lookup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Centralized </a:t>
            </a:r>
            <a:r>
              <a:rPr lang="en-US" sz="2400" dirty="0"/>
              <a:t>Database: single directory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Napster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Query Flooding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Gnutella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Hierarchical Query Flooding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KaZaA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Structured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Overlays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DHT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Second generation in p2p ….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79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536104"/>
          </a:xfrm>
        </p:spPr>
        <p:txBody>
          <a:bodyPr/>
          <a:lstStyle/>
          <a:p>
            <a:r>
              <a:rPr lang="en-US" dirty="0" smtClean="0"/>
              <a:t>P2P: centralized directory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8913" y="1552576"/>
            <a:ext cx="4373562" cy="3177626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ZapfDingbats"/>
              <a:buNone/>
            </a:pPr>
            <a:r>
              <a:rPr lang="en-US" sz="2000" dirty="0" smtClean="0"/>
              <a:t>original “Napster” design (1999,  S.  Fanning)</a:t>
            </a:r>
          </a:p>
          <a:p>
            <a:pPr>
              <a:buFont typeface="ZapfDingbats"/>
              <a:buNone/>
            </a:pPr>
            <a:r>
              <a:rPr lang="en-US" sz="2000" dirty="0" smtClean="0"/>
              <a:t>1) when peer connects, it informs central server:</a:t>
            </a:r>
          </a:p>
          <a:p>
            <a:pPr lvl="1"/>
            <a:r>
              <a:rPr lang="en-US" sz="1800" dirty="0" smtClean="0"/>
              <a:t>IP address, content</a:t>
            </a:r>
          </a:p>
          <a:p>
            <a:pPr>
              <a:buFont typeface="ZapfDingbats"/>
              <a:buNone/>
            </a:pPr>
            <a:r>
              <a:rPr lang="en-US" sz="2000" dirty="0" smtClean="0"/>
              <a:t>2) Alice queries directory server for “Boulevard of Broken Dreams”</a:t>
            </a:r>
          </a:p>
          <a:p>
            <a:pPr>
              <a:buFont typeface="ZapfDingbats"/>
              <a:buNone/>
            </a:pPr>
            <a:r>
              <a:rPr lang="en-US" sz="2000" dirty="0" smtClean="0"/>
              <a:t>3) Alice requests file from Bob</a:t>
            </a:r>
          </a:p>
        </p:txBody>
      </p:sp>
      <p:sp>
        <p:nvSpPr>
          <p:cNvPr id="10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2295A-2A9B-4252-B627-0D1FEE01E966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grpSp>
        <p:nvGrpSpPr>
          <p:cNvPr id="1034" name="Group 4"/>
          <p:cNvGrpSpPr>
            <a:grpSpLocks/>
          </p:cNvGrpSpPr>
          <p:nvPr/>
        </p:nvGrpSpPr>
        <p:grpSpPr bwMode="auto">
          <a:xfrm>
            <a:off x="4803775" y="1262063"/>
            <a:ext cx="4037013" cy="4740275"/>
            <a:chOff x="2724" y="620"/>
            <a:chExt cx="2752" cy="3253"/>
          </a:xfrm>
        </p:grpSpPr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3903" y="3058"/>
            <a:ext cx="525" cy="4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438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3" y="3058"/>
                          <a:ext cx="525" cy="4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36" name="Group 6"/>
            <p:cNvGrpSpPr>
              <a:grpSpLocks/>
            </p:cNvGrpSpPr>
            <p:nvPr/>
          </p:nvGrpSpPr>
          <p:grpSpPr bwMode="auto">
            <a:xfrm>
              <a:off x="3087" y="1679"/>
              <a:ext cx="234" cy="472"/>
              <a:chOff x="4180" y="783"/>
              <a:chExt cx="150" cy="307"/>
            </a:xfrm>
          </p:grpSpPr>
          <p:sp>
            <p:nvSpPr>
              <p:cNvPr id="1061" name="AutoShape 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1062" name="Rectangle 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1063" name="Rectangle 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1064" name="AutoShape 1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1065" name="Line 1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66" name="Line 1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67" name="Rectangle 1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rgbClr val="3333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  <p:sp>
            <p:nvSpPr>
              <p:cNvPr id="1068" name="Rectangle 1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/>
              </a:p>
            </p:txBody>
          </p:sp>
        </p:grpSp>
        <p:sp>
          <p:nvSpPr>
            <p:cNvPr id="1037" name="Text Box 15"/>
            <p:cNvSpPr txBox="1">
              <a:spLocks noChangeArrowheads="1"/>
            </p:cNvSpPr>
            <p:nvPr/>
          </p:nvSpPr>
          <p:spPr bwMode="auto">
            <a:xfrm>
              <a:off x="3010" y="3058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endParaRPr lang="en-GB">
                <a:solidFill>
                  <a:srgbClr val="000000"/>
                </a:solidFill>
              </a:endParaRPr>
            </a:p>
          </p:txBody>
        </p:sp>
        <p:graphicFrame>
          <p:nvGraphicFramePr>
            <p:cNvPr id="1027" name="Object 16"/>
            <p:cNvGraphicFramePr>
              <a:graphicFrameLocks noChangeAspect="1"/>
            </p:cNvGraphicFramePr>
            <p:nvPr/>
          </p:nvGraphicFramePr>
          <p:xfrm>
            <a:off x="5055" y="1963"/>
            <a:ext cx="421" cy="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439" name="Clip" r:id="rId5" imgW="1305000" imgH="1085760" progId="">
                    <p:embed/>
                  </p:oleObj>
                </mc:Choice>
                <mc:Fallback>
                  <p:oleObj name="Clip" r:id="rId5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55" y="1963"/>
                          <a:ext cx="421" cy="3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17"/>
            <p:cNvGraphicFramePr>
              <a:graphicFrameLocks noChangeAspect="1"/>
            </p:cNvGraphicFramePr>
            <p:nvPr/>
          </p:nvGraphicFramePr>
          <p:xfrm>
            <a:off x="4665" y="2534"/>
            <a:ext cx="429" cy="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440" name="Clip" r:id="rId6" imgW="1305000" imgH="1085760" progId="">
                    <p:embed/>
                  </p:oleObj>
                </mc:Choice>
                <mc:Fallback>
                  <p:oleObj name="Clip" r:id="rId6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65" y="2534"/>
                          <a:ext cx="429" cy="3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18"/>
            <p:cNvGraphicFramePr>
              <a:graphicFrameLocks noChangeAspect="1"/>
            </p:cNvGraphicFramePr>
            <p:nvPr/>
          </p:nvGraphicFramePr>
          <p:xfrm>
            <a:off x="4594" y="1214"/>
            <a:ext cx="437" cy="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441" name="Clip" r:id="rId7" imgW="1305000" imgH="1085760" progId="">
                    <p:embed/>
                  </p:oleObj>
                </mc:Choice>
                <mc:Fallback>
                  <p:oleObj name="Clip" r:id="rId7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94" y="1214"/>
                          <a:ext cx="437" cy="3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8" name="Text Box 19"/>
            <p:cNvSpPr txBox="1">
              <a:spLocks noChangeArrowheads="1"/>
            </p:cNvSpPr>
            <p:nvPr/>
          </p:nvSpPr>
          <p:spPr bwMode="auto">
            <a:xfrm>
              <a:off x="2724" y="1236"/>
              <a:ext cx="98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>
                  <a:solidFill>
                    <a:srgbClr val="000000"/>
                  </a:solidFill>
                  <a:latin typeface="Comic Sans MS" pitchFamily="66" charset="0"/>
                </a:rPr>
                <a:t>centralized</a:t>
              </a:r>
            </a:p>
            <a:p>
              <a:pPr algn="ctr" eaLnBrk="0" hangingPunct="0"/>
              <a:r>
                <a:rPr lang="en-US" sz="1400">
                  <a:solidFill>
                    <a:srgbClr val="000000"/>
                  </a:solidFill>
                  <a:latin typeface="Comic Sans MS" pitchFamily="66" charset="0"/>
                </a:rPr>
                <a:t>directory server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39" name="Text Box 20"/>
            <p:cNvSpPr txBox="1">
              <a:spLocks noChangeArrowheads="1"/>
            </p:cNvSpPr>
            <p:nvPr/>
          </p:nvSpPr>
          <p:spPr bwMode="auto">
            <a:xfrm>
              <a:off x="4865" y="1675"/>
              <a:ext cx="4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>
                  <a:solidFill>
                    <a:srgbClr val="000000"/>
                  </a:solidFill>
                  <a:latin typeface="Comic Sans MS" pitchFamily="66" charset="0"/>
                </a:rPr>
                <a:t>peers</a:t>
              </a:r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1040" name="Line 21"/>
            <p:cNvSpPr>
              <a:spLocks noChangeShapeType="1"/>
            </p:cNvSpPr>
            <p:nvPr/>
          </p:nvSpPr>
          <p:spPr bwMode="auto">
            <a:xfrm flipH="1">
              <a:off x="3442" y="1732"/>
              <a:ext cx="634" cy="173"/>
            </a:xfrm>
            <a:prstGeom prst="line">
              <a:avLst/>
            </a:prstGeom>
            <a:noFill/>
            <a:ln w="28575">
              <a:noFill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1" name="Line 22"/>
            <p:cNvSpPr>
              <a:spLocks noChangeShapeType="1"/>
            </p:cNvSpPr>
            <p:nvPr/>
          </p:nvSpPr>
          <p:spPr bwMode="auto">
            <a:xfrm flipH="1" flipV="1">
              <a:off x="3385" y="1905"/>
              <a:ext cx="1612" cy="23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2" name="Line 23"/>
            <p:cNvSpPr>
              <a:spLocks noChangeShapeType="1"/>
            </p:cNvSpPr>
            <p:nvPr/>
          </p:nvSpPr>
          <p:spPr bwMode="auto">
            <a:xfrm flipH="1">
              <a:off x="3442" y="1675"/>
              <a:ext cx="576" cy="115"/>
            </a:xfrm>
            <a:prstGeom prst="line">
              <a:avLst/>
            </a:prstGeom>
            <a:noFill/>
            <a:ln w="28575">
              <a:noFill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3" name="Line 24"/>
            <p:cNvSpPr>
              <a:spLocks noChangeShapeType="1"/>
            </p:cNvSpPr>
            <p:nvPr/>
          </p:nvSpPr>
          <p:spPr bwMode="auto">
            <a:xfrm flipH="1">
              <a:off x="3442" y="1675"/>
              <a:ext cx="634" cy="115"/>
            </a:xfrm>
            <a:prstGeom prst="line">
              <a:avLst/>
            </a:prstGeom>
            <a:noFill/>
            <a:ln w="28575">
              <a:noFill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4" name="Line 25"/>
            <p:cNvSpPr>
              <a:spLocks noChangeShapeType="1"/>
            </p:cNvSpPr>
            <p:nvPr/>
          </p:nvSpPr>
          <p:spPr bwMode="auto">
            <a:xfrm flipH="1" flipV="1">
              <a:off x="3385" y="2078"/>
              <a:ext cx="1267" cy="63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5" name="Line 26"/>
            <p:cNvSpPr>
              <a:spLocks noChangeShapeType="1"/>
            </p:cNvSpPr>
            <p:nvPr/>
          </p:nvSpPr>
          <p:spPr bwMode="auto">
            <a:xfrm flipH="1">
              <a:off x="3385" y="1387"/>
              <a:ext cx="1152" cy="40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6" name="Text Box 27"/>
            <p:cNvSpPr txBox="1">
              <a:spLocks noChangeArrowheads="1"/>
            </p:cNvSpPr>
            <p:nvPr/>
          </p:nvSpPr>
          <p:spPr bwMode="auto">
            <a:xfrm>
              <a:off x="3673" y="1675"/>
              <a:ext cx="979" cy="230"/>
            </a:xfrm>
            <a:prstGeom prst="rect">
              <a:avLst/>
            </a:prstGeom>
            <a:solidFill>
              <a:srgbClr val="FFFFFF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1400">
                <a:latin typeface="Comic Sans MS" pitchFamily="66" charset="0"/>
              </a:endParaRPr>
            </a:p>
          </p:txBody>
        </p:sp>
        <p:sp>
          <p:nvSpPr>
            <p:cNvPr id="1047" name="Line 28"/>
            <p:cNvSpPr>
              <a:spLocks noChangeShapeType="1"/>
            </p:cNvSpPr>
            <p:nvPr/>
          </p:nvSpPr>
          <p:spPr bwMode="auto">
            <a:xfrm flipH="1" flipV="1">
              <a:off x="3327" y="2136"/>
              <a:ext cx="749" cy="86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8" name="Line 29"/>
            <p:cNvSpPr>
              <a:spLocks noChangeShapeType="1"/>
            </p:cNvSpPr>
            <p:nvPr/>
          </p:nvSpPr>
          <p:spPr bwMode="auto">
            <a:xfrm>
              <a:off x="3212" y="2193"/>
              <a:ext cx="749" cy="92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9" name="Line 30"/>
            <p:cNvSpPr>
              <a:spLocks noChangeShapeType="1"/>
            </p:cNvSpPr>
            <p:nvPr/>
          </p:nvSpPr>
          <p:spPr bwMode="auto">
            <a:xfrm flipH="1">
              <a:off x="4421" y="1617"/>
              <a:ext cx="346" cy="149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0" name="Text Box 31"/>
            <p:cNvSpPr txBox="1">
              <a:spLocks noChangeArrowheads="1"/>
            </p:cNvSpPr>
            <p:nvPr/>
          </p:nvSpPr>
          <p:spPr bwMode="auto">
            <a:xfrm>
              <a:off x="4537" y="3000"/>
              <a:ext cx="575" cy="346"/>
            </a:xfrm>
            <a:prstGeom prst="rect">
              <a:avLst/>
            </a:prstGeom>
            <a:solidFill>
              <a:srgbClr val="FFFFFF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1000"/>
            </a:p>
          </p:txBody>
        </p:sp>
        <p:sp>
          <p:nvSpPr>
            <p:cNvPr id="1051" name="Text Box 32"/>
            <p:cNvSpPr txBox="1">
              <a:spLocks noChangeArrowheads="1"/>
            </p:cNvSpPr>
            <p:nvPr/>
          </p:nvSpPr>
          <p:spPr bwMode="auto">
            <a:xfrm>
              <a:off x="4057" y="3526"/>
              <a:ext cx="403" cy="230"/>
            </a:xfrm>
            <a:prstGeom prst="rect">
              <a:avLst/>
            </a:prstGeom>
            <a:solidFill>
              <a:srgbClr val="FFFFFF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>
                  <a:latin typeface="Comic Sans MS" pitchFamily="66" charset="0"/>
                </a:rPr>
                <a:t>Alice</a:t>
              </a:r>
            </a:p>
          </p:txBody>
        </p:sp>
        <p:sp>
          <p:nvSpPr>
            <p:cNvPr id="1052" name="Text Box 33"/>
            <p:cNvSpPr txBox="1">
              <a:spLocks noChangeArrowheads="1"/>
            </p:cNvSpPr>
            <p:nvPr/>
          </p:nvSpPr>
          <p:spPr bwMode="auto">
            <a:xfrm>
              <a:off x="4912" y="1041"/>
              <a:ext cx="403" cy="230"/>
            </a:xfrm>
            <a:prstGeom prst="rect">
              <a:avLst/>
            </a:prstGeom>
            <a:solidFill>
              <a:srgbClr val="FFFFFF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>
                  <a:latin typeface="Comic Sans MS" pitchFamily="66" charset="0"/>
                </a:rPr>
                <a:t>Bob</a:t>
              </a:r>
            </a:p>
          </p:txBody>
        </p:sp>
        <p:sp>
          <p:nvSpPr>
            <p:cNvPr id="1053" name="Oval 34"/>
            <p:cNvSpPr>
              <a:spLocks noChangeArrowheads="1"/>
            </p:cNvSpPr>
            <p:nvPr/>
          </p:nvSpPr>
          <p:spPr bwMode="auto">
            <a:xfrm>
              <a:off x="3893" y="1524"/>
              <a:ext cx="15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/>
                <a:buNone/>
              </a:pPr>
              <a:r>
                <a:rPr lang="en-US" sz="14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054" name="Oval 35"/>
            <p:cNvSpPr>
              <a:spLocks noChangeArrowheads="1"/>
            </p:cNvSpPr>
            <p:nvPr/>
          </p:nvSpPr>
          <p:spPr bwMode="auto">
            <a:xfrm>
              <a:off x="3920" y="1897"/>
              <a:ext cx="15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/>
                <a:buNone/>
              </a:pPr>
              <a:r>
                <a:rPr lang="en-US" sz="14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055" name="Oval 36"/>
            <p:cNvSpPr>
              <a:spLocks noChangeArrowheads="1"/>
            </p:cNvSpPr>
            <p:nvPr/>
          </p:nvSpPr>
          <p:spPr bwMode="auto">
            <a:xfrm>
              <a:off x="3923" y="2325"/>
              <a:ext cx="15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/>
                <a:buNone/>
              </a:pPr>
              <a:r>
                <a:rPr lang="en-US" sz="14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056" name="Oval 37"/>
            <p:cNvSpPr>
              <a:spLocks noChangeArrowheads="1"/>
            </p:cNvSpPr>
            <p:nvPr/>
          </p:nvSpPr>
          <p:spPr bwMode="auto">
            <a:xfrm>
              <a:off x="3724" y="2601"/>
              <a:ext cx="15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/>
                <a:buNone/>
              </a:pPr>
              <a:r>
                <a:rPr lang="en-US" sz="14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1057" name="Oval 38"/>
            <p:cNvSpPr>
              <a:spLocks noChangeArrowheads="1"/>
            </p:cNvSpPr>
            <p:nvPr/>
          </p:nvSpPr>
          <p:spPr bwMode="auto">
            <a:xfrm>
              <a:off x="3477" y="2562"/>
              <a:ext cx="15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/>
                <a:buNone/>
              </a:pPr>
              <a:r>
                <a:rPr lang="en-US" sz="14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1058" name="Oval 39"/>
            <p:cNvSpPr>
              <a:spLocks noChangeArrowheads="1"/>
            </p:cNvSpPr>
            <p:nvPr/>
          </p:nvSpPr>
          <p:spPr bwMode="auto">
            <a:xfrm>
              <a:off x="4531" y="2278"/>
              <a:ext cx="153" cy="14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/>
                <a:buNone/>
              </a:pPr>
              <a:r>
                <a:rPr lang="en-US" sz="1400" dirty="0">
                  <a:latin typeface="Comic Sans MS" pitchFamily="66" charset="0"/>
                </a:rPr>
                <a:t>3</a:t>
              </a:r>
            </a:p>
          </p:txBody>
        </p:sp>
        <p:pic>
          <p:nvPicPr>
            <p:cNvPr id="1059" name="Picture 40" descr="Bob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925" y="620"/>
              <a:ext cx="426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60" name="Picture 41" descr="Alice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489" y="3436"/>
              <a:ext cx="354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1045029" y="5664267"/>
            <a:ext cx="302281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C00000"/>
                </a:solidFill>
              </a:rPr>
              <a:t>Q: </a:t>
            </a:r>
            <a:r>
              <a:rPr lang="sv-SE" dirty="0" err="1" smtClean="0">
                <a:solidFill>
                  <a:srgbClr val="C00000"/>
                </a:solidFill>
              </a:rPr>
              <a:t>What</a:t>
            </a:r>
            <a:r>
              <a:rPr lang="sv-SE" dirty="0" smtClean="0">
                <a:solidFill>
                  <a:srgbClr val="C00000"/>
                </a:solidFill>
              </a:rPr>
              <a:t> is p2p in </a:t>
            </a:r>
            <a:r>
              <a:rPr lang="sv-SE" dirty="0" err="1" smtClean="0">
                <a:solidFill>
                  <a:srgbClr val="C00000"/>
                </a:solidFill>
              </a:rPr>
              <a:t>this</a:t>
            </a:r>
            <a:r>
              <a:rPr lang="sv-SE" dirty="0" smtClean="0">
                <a:solidFill>
                  <a:srgbClr val="C00000"/>
                </a:solidFill>
              </a:rPr>
              <a:t>?</a:t>
            </a:r>
            <a:endParaRPr lang="sv-SE" dirty="0">
              <a:solidFill>
                <a:srgbClr val="C00000"/>
              </a:solidFill>
            </a:endParaRP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5930369" y="913607"/>
            <a:ext cx="1982788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sz="1800" dirty="0">
                <a:latin typeface="Comic Sans MS" pitchFamily="66" charset="0"/>
              </a:rPr>
              <a:t>File transfer: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sz="1800" dirty="0">
                <a:latin typeface="Comic Sans MS" pitchFamily="66" charset="0"/>
              </a:rPr>
              <a:t>HTTP</a:t>
            </a:r>
          </a:p>
        </p:txBody>
      </p:sp>
    </p:spTree>
    <p:extLst>
      <p:ext uri="{BB962C8B-B14F-4D97-AF65-F5344CB8AC3E}">
        <p14:creationId xmlns:p14="http://schemas.microsoft.com/office/powerpoint/2010/main" val="398356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7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613084" y="1268760"/>
            <a:ext cx="45719" cy="399479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8" y="2564904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899592" y="1268760"/>
            <a:ext cx="6048672" cy="441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ea typeface="+mj-ea"/>
                <a:cs typeface="+mj-cs"/>
              </a:rPr>
              <a:t>First generation in </a:t>
            </a:r>
            <a:r>
              <a:rPr lang="en-US" sz="2400" b="1" dirty="0" smtClean="0">
                <a:ea typeface="+mj-ea"/>
                <a:cs typeface="+mj-cs"/>
              </a:rPr>
              <a:t>p2p:  </a:t>
            </a:r>
            <a:r>
              <a:rPr lang="en-US" sz="2400" b="1" dirty="0">
                <a:ea typeface="+mj-ea"/>
                <a:cs typeface="+mj-cs"/>
              </a:rPr>
              <a:t>file </a:t>
            </a:r>
            <a:r>
              <a:rPr lang="en-US" sz="2400" b="1" dirty="0" smtClean="0">
                <a:ea typeface="+mj-ea"/>
                <a:cs typeface="+mj-cs"/>
              </a:rPr>
              <a:t>sharing/lookup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Centralized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Database: single directory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Napster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Query Flooding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Gnutella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Hierarchical Query Flooding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KaZaA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Structured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Overlays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DHT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Second generation in p2p ….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0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60388" y="0"/>
            <a:ext cx="7772400" cy="1143000"/>
          </a:xfrm>
        </p:spPr>
        <p:txBody>
          <a:bodyPr/>
          <a:lstStyle/>
          <a:p>
            <a:r>
              <a:rPr lang="en-US" smtClean="0"/>
              <a:t>Gnutella: protocol</a:t>
            </a:r>
          </a:p>
        </p:txBody>
      </p:sp>
      <p:sp>
        <p:nvSpPr>
          <p:cNvPr id="20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FC8707-2927-4CAD-9184-CBFFA7458B05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grpSp>
        <p:nvGrpSpPr>
          <p:cNvPr id="2059" name="Group 3"/>
          <p:cNvGrpSpPr>
            <a:grpSpLocks/>
          </p:cNvGrpSpPr>
          <p:nvPr/>
        </p:nvGrpSpPr>
        <p:grpSpPr bwMode="auto">
          <a:xfrm>
            <a:off x="3491880" y="1988840"/>
            <a:ext cx="5400600" cy="4589760"/>
            <a:chOff x="768" y="280"/>
            <a:chExt cx="3936" cy="3231"/>
          </a:xfrm>
        </p:grpSpPr>
        <p:graphicFrame>
          <p:nvGraphicFramePr>
            <p:cNvPr id="2050" name="Object 4"/>
            <p:cNvGraphicFramePr>
              <a:graphicFrameLocks noChangeAspect="1"/>
            </p:cNvGraphicFramePr>
            <p:nvPr/>
          </p:nvGraphicFramePr>
          <p:xfrm>
            <a:off x="768" y="2016"/>
            <a:ext cx="432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74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2016"/>
                          <a:ext cx="432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" name="Object 5"/>
            <p:cNvGraphicFramePr>
              <a:graphicFrameLocks noChangeAspect="1"/>
            </p:cNvGraphicFramePr>
            <p:nvPr/>
          </p:nvGraphicFramePr>
          <p:xfrm>
            <a:off x="2160" y="3168"/>
            <a:ext cx="432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75" name="Clip" r:id="rId5" imgW="1305000" imgH="1085760" progId="">
                    <p:embed/>
                  </p:oleObj>
                </mc:Choice>
                <mc:Fallback>
                  <p:oleObj name="Clip" r:id="rId5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3168"/>
                          <a:ext cx="432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2" name="Object 6"/>
            <p:cNvGraphicFramePr>
              <a:graphicFrameLocks noChangeAspect="1"/>
            </p:cNvGraphicFramePr>
            <p:nvPr/>
          </p:nvGraphicFramePr>
          <p:xfrm>
            <a:off x="2160" y="2016"/>
            <a:ext cx="432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76" name="Clip" r:id="rId6" imgW="1305000" imgH="1085760" progId="">
                    <p:embed/>
                  </p:oleObj>
                </mc:Choice>
                <mc:Fallback>
                  <p:oleObj name="Clip" r:id="rId6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2016"/>
                          <a:ext cx="432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7"/>
            <p:cNvGraphicFramePr>
              <a:graphicFrameLocks noChangeAspect="1"/>
            </p:cNvGraphicFramePr>
            <p:nvPr/>
          </p:nvGraphicFramePr>
          <p:xfrm>
            <a:off x="2160" y="816"/>
            <a:ext cx="432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77" name="Clip" r:id="rId7" imgW="1305000" imgH="1085760" progId="">
                    <p:embed/>
                  </p:oleObj>
                </mc:Choice>
                <mc:Fallback>
                  <p:oleObj name="Clip" r:id="rId7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816"/>
                          <a:ext cx="432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4" name="Object 8"/>
            <p:cNvGraphicFramePr>
              <a:graphicFrameLocks noChangeAspect="1"/>
            </p:cNvGraphicFramePr>
            <p:nvPr/>
          </p:nvGraphicFramePr>
          <p:xfrm>
            <a:off x="4272" y="1968"/>
            <a:ext cx="432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78" name="Clip" r:id="rId8" imgW="1305000" imgH="1085760" progId="">
                    <p:embed/>
                  </p:oleObj>
                </mc:Choice>
                <mc:Fallback>
                  <p:oleObj name="Clip" r:id="rId8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968"/>
                          <a:ext cx="432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5" name="Object 9"/>
            <p:cNvGraphicFramePr>
              <a:graphicFrameLocks noChangeAspect="1"/>
            </p:cNvGraphicFramePr>
            <p:nvPr/>
          </p:nvGraphicFramePr>
          <p:xfrm>
            <a:off x="4272" y="768"/>
            <a:ext cx="432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79" name="Clip" r:id="rId9" imgW="1305000" imgH="1085760" progId="">
                    <p:embed/>
                  </p:oleObj>
                </mc:Choice>
                <mc:Fallback>
                  <p:oleObj name="Clip" r:id="rId9" imgW="1305000" imgH="108576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768"/>
                          <a:ext cx="432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3" name="Line 10"/>
            <p:cNvSpPr>
              <a:spLocks noChangeShapeType="1"/>
            </p:cNvSpPr>
            <p:nvPr/>
          </p:nvSpPr>
          <p:spPr bwMode="auto">
            <a:xfrm flipV="1">
              <a:off x="1104" y="1104"/>
              <a:ext cx="1104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4" name="Line 11"/>
            <p:cNvSpPr>
              <a:spLocks noChangeShapeType="1"/>
            </p:cNvSpPr>
            <p:nvPr/>
          </p:nvSpPr>
          <p:spPr bwMode="auto">
            <a:xfrm>
              <a:off x="2544" y="912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5" name="Line 12"/>
            <p:cNvSpPr>
              <a:spLocks noChangeShapeType="1"/>
            </p:cNvSpPr>
            <p:nvPr/>
          </p:nvSpPr>
          <p:spPr bwMode="auto">
            <a:xfrm>
              <a:off x="2592" y="1056"/>
              <a:ext cx="172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6" name="Line 13"/>
            <p:cNvSpPr>
              <a:spLocks noChangeShapeType="1"/>
            </p:cNvSpPr>
            <p:nvPr/>
          </p:nvSpPr>
          <p:spPr bwMode="auto">
            <a:xfrm>
              <a:off x="1152" y="2256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7" name="Line 14"/>
            <p:cNvSpPr>
              <a:spLocks noChangeShapeType="1"/>
            </p:cNvSpPr>
            <p:nvPr/>
          </p:nvSpPr>
          <p:spPr bwMode="auto">
            <a:xfrm flipH="1">
              <a:off x="1200" y="216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8" name="Line 15"/>
            <p:cNvSpPr>
              <a:spLocks noChangeShapeType="1"/>
            </p:cNvSpPr>
            <p:nvPr/>
          </p:nvSpPr>
          <p:spPr bwMode="auto">
            <a:xfrm>
              <a:off x="1152" y="2304"/>
              <a:ext cx="115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69" name="Text Box 16"/>
            <p:cNvSpPr txBox="1">
              <a:spLocks noChangeArrowheads="1"/>
            </p:cNvSpPr>
            <p:nvPr/>
          </p:nvSpPr>
          <p:spPr bwMode="auto">
            <a:xfrm>
              <a:off x="1536" y="1968"/>
              <a:ext cx="5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</a:t>
              </a:r>
            </a:p>
          </p:txBody>
        </p:sp>
        <p:sp>
          <p:nvSpPr>
            <p:cNvPr id="2070" name="Text Box 17"/>
            <p:cNvSpPr txBox="1">
              <a:spLocks noChangeArrowheads="1"/>
            </p:cNvSpPr>
            <p:nvPr/>
          </p:nvSpPr>
          <p:spPr bwMode="auto">
            <a:xfrm>
              <a:off x="1392" y="2208"/>
              <a:ext cx="6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QueryHit</a:t>
              </a:r>
            </a:p>
          </p:txBody>
        </p:sp>
        <p:sp>
          <p:nvSpPr>
            <p:cNvPr id="2071" name="Text Box 18"/>
            <p:cNvSpPr txBox="1">
              <a:spLocks noChangeArrowheads="1"/>
            </p:cNvSpPr>
            <p:nvPr/>
          </p:nvSpPr>
          <p:spPr bwMode="auto">
            <a:xfrm>
              <a:off x="3216" y="720"/>
              <a:ext cx="5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</a:t>
              </a:r>
            </a:p>
          </p:txBody>
        </p:sp>
        <p:sp>
          <p:nvSpPr>
            <p:cNvPr id="2072" name="Text Box 19"/>
            <p:cNvSpPr txBox="1">
              <a:spLocks noChangeArrowheads="1"/>
            </p:cNvSpPr>
            <p:nvPr/>
          </p:nvSpPr>
          <p:spPr bwMode="auto">
            <a:xfrm rot="1838329">
              <a:off x="3296" y="1371"/>
              <a:ext cx="613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800" dirty="0">
                  <a:latin typeface="Arial" pitchFamily="34" charset="0"/>
                </a:rPr>
                <a:t>Query</a:t>
              </a:r>
            </a:p>
          </p:txBody>
        </p:sp>
        <p:sp>
          <p:nvSpPr>
            <p:cNvPr id="2073" name="Text Box 20"/>
            <p:cNvSpPr txBox="1">
              <a:spLocks noChangeArrowheads="1"/>
            </p:cNvSpPr>
            <p:nvPr/>
          </p:nvSpPr>
          <p:spPr bwMode="auto">
            <a:xfrm>
              <a:off x="3216" y="960"/>
              <a:ext cx="6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QueryHit</a:t>
              </a:r>
            </a:p>
          </p:txBody>
        </p:sp>
        <p:sp>
          <p:nvSpPr>
            <p:cNvPr id="2074" name="Text Box 21"/>
            <p:cNvSpPr txBox="1">
              <a:spLocks noChangeArrowheads="1"/>
            </p:cNvSpPr>
            <p:nvPr/>
          </p:nvSpPr>
          <p:spPr bwMode="auto">
            <a:xfrm rot="-2282823">
              <a:off x="1344" y="1344"/>
              <a:ext cx="5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</a:t>
              </a:r>
            </a:p>
          </p:txBody>
        </p:sp>
        <p:sp>
          <p:nvSpPr>
            <p:cNvPr id="2075" name="Text Box 22"/>
            <p:cNvSpPr txBox="1">
              <a:spLocks noChangeArrowheads="1"/>
            </p:cNvSpPr>
            <p:nvPr/>
          </p:nvSpPr>
          <p:spPr bwMode="auto">
            <a:xfrm rot="2175888">
              <a:off x="1488" y="2736"/>
              <a:ext cx="5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</a:t>
              </a:r>
            </a:p>
          </p:txBody>
        </p:sp>
        <p:sp>
          <p:nvSpPr>
            <p:cNvPr id="2076" name="Line 23"/>
            <p:cNvSpPr>
              <a:spLocks noChangeShapeType="1"/>
            </p:cNvSpPr>
            <p:nvPr/>
          </p:nvSpPr>
          <p:spPr bwMode="auto">
            <a:xfrm flipH="1">
              <a:off x="1152" y="1104"/>
              <a:ext cx="115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77" name="Text Box 24"/>
            <p:cNvSpPr txBox="1">
              <a:spLocks noChangeArrowheads="1"/>
            </p:cNvSpPr>
            <p:nvPr/>
          </p:nvSpPr>
          <p:spPr bwMode="auto">
            <a:xfrm rot="-2200461">
              <a:off x="1486" y="1583"/>
              <a:ext cx="6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Arial" pitchFamily="34" charset="0"/>
                </a:rPr>
                <a:t>QueryHit</a:t>
              </a:r>
            </a:p>
          </p:txBody>
        </p:sp>
        <p:sp>
          <p:nvSpPr>
            <p:cNvPr id="2078" name="Freeform 25"/>
            <p:cNvSpPr>
              <a:spLocks/>
            </p:cNvSpPr>
            <p:nvPr/>
          </p:nvSpPr>
          <p:spPr bwMode="auto">
            <a:xfrm>
              <a:off x="888" y="280"/>
              <a:ext cx="3528" cy="1736"/>
            </a:xfrm>
            <a:custGeom>
              <a:avLst/>
              <a:gdLst>
                <a:gd name="T0" fmla="*/ 3528 w 3528"/>
                <a:gd name="T1" fmla="*/ 536 h 1736"/>
                <a:gd name="T2" fmla="*/ 2856 w 3528"/>
                <a:gd name="T3" fmla="*/ 248 h 1736"/>
                <a:gd name="T4" fmla="*/ 1608 w 3528"/>
                <a:gd name="T5" fmla="*/ 152 h 1736"/>
                <a:gd name="T6" fmla="*/ 264 w 3528"/>
                <a:gd name="T7" fmla="*/ 1160 h 1736"/>
                <a:gd name="T8" fmla="*/ 24 w 3528"/>
                <a:gd name="T9" fmla="*/ 1736 h 17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8"/>
                <a:gd name="T16" fmla="*/ 0 h 1736"/>
                <a:gd name="T17" fmla="*/ 3528 w 3528"/>
                <a:gd name="T18" fmla="*/ 1736 h 17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8" h="1736">
                  <a:moveTo>
                    <a:pt x="3528" y="536"/>
                  </a:moveTo>
                  <a:cubicBezTo>
                    <a:pt x="3352" y="424"/>
                    <a:pt x="3176" y="312"/>
                    <a:pt x="2856" y="248"/>
                  </a:cubicBezTo>
                  <a:cubicBezTo>
                    <a:pt x="2536" y="184"/>
                    <a:pt x="2040" y="0"/>
                    <a:pt x="1608" y="152"/>
                  </a:cubicBezTo>
                  <a:cubicBezTo>
                    <a:pt x="1176" y="304"/>
                    <a:pt x="528" y="896"/>
                    <a:pt x="264" y="1160"/>
                  </a:cubicBezTo>
                  <a:cubicBezTo>
                    <a:pt x="0" y="1424"/>
                    <a:pt x="64" y="1640"/>
                    <a:pt x="24" y="1736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 eaLnBrk="0" hangingPunct="0"/>
              <a:endParaRPr lang="sv-SE"/>
            </a:p>
          </p:txBody>
        </p:sp>
        <p:sp>
          <p:nvSpPr>
            <p:cNvPr id="2079" name="Line 26"/>
            <p:cNvSpPr>
              <a:spLocks noChangeShapeType="1"/>
            </p:cNvSpPr>
            <p:nvPr/>
          </p:nvSpPr>
          <p:spPr bwMode="auto">
            <a:xfrm flipH="1">
              <a:off x="2592" y="1008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2060" name="Text Box 27"/>
          <p:cNvSpPr txBox="1">
            <a:spLocks noChangeArrowheads="1"/>
          </p:cNvSpPr>
          <p:nvPr/>
        </p:nvSpPr>
        <p:spPr bwMode="auto">
          <a:xfrm>
            <a:off x="6305329" y="1484784"/>
            <a:ext cx="1982788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sz="1800" dirty="0">
                <a:latin typeface="Comic Sans MS" pitchFamily="66" charset="0"/>
              </a:rPr>
              <a:t>File transfer: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/>
              <a:buNone/>
            </a:pPr>
            <a:r>
              <a:rPr lang="en-US" sz="1800" dirty="0">
                <a:latin typeface="Comic Sans MS" pitchFamily="66" charset="0"/>
              </a:rPr>
              <a:t>HTTP</a:t>
            </a:r>
          </a:p>
        </p:txBody>
      </p:sp>
      <p:sp>
        <p:nvSpPr>
          <p:cNvPr id="32" name="Rectangle 3"/>
          <p:cNvSpPr>
            <a:spLocks noGrp="1" noChangeArrowheads="1"/>
          </p:cNvSpPr>
          <p:nvPr>
            <p:ph idx="1"/>
          </p:nvPr>
        </p:nvSpPr>
        <p:spPr>
          <a:xfrm>
            <a:off x="61541" y="1145099"/>
            <a:ext cx="3502347" cy="4588157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sym typeface="Wingdings" pitchFamily="2" charset="2"/>
              </a:rPr>
              <a:t>Query Flooding:</a:t>
            </a:r>
          </a:p>
          <a:p>
            <a:pPr>
              <a:lnSpc>
                <a:spcPct val="80000"/>
              </a:lnSpc>
            </a:pPr>
            <a:r>
              <a:rPr lang="en-US" sz="2000" b="1" dirty="0" smtClean="0">
                <a:sym typeface="Wingdings" pitchFamily="2" charset="2"/>
              </a:rPr>
              <a:t>Join</a:t>
            </a:r>
            <a:r>
              <a:rPr lang="en-US" sz="2000" dirty="0" smtClean="0">
                <a:sym typeface="Wingdings" pitchFamily="2" charset="2"/>
              </a:rPr>
              <a:t>: on startup, client contacts a few other nodes (learn from bootstrap-node); these become its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“neighbors” </a:t>
            </a:r>
            <a:r>
              <a:rPr lang="en-US" sz="2000" dirty="0" smtClean="0">
                <a:solidFill>
                  <a:srgbClr val="C00000"/>
                </a:solidFill>
                <a:sym typeface="Wingdings" pitchFamily="2" charset="2"/>
              </a:rPr>
              <a:t>(overlay!! </a:t>
            </a:r>
            <a:r>
              <a:rPr lang="en-US" sz="2000" dirty="0" smtClean="0">
                <a:solidFill>
                  <a:srgbClr val="C00000"/>
                </a:solidFill>
                <a:sym typeface="Wingdings" pitchFamily="2" charset="2"/>
              </a:rPr>
              <a:t>)</a:t>
            </a:r>
          </a:p>
          <a:p>
            <a:pPr>
              <a:lnSpc>
                <a:spcPct val="80000"/>
              </a:lnSpc>
            </a:pPr>
            <a:endParaRPr lang="en-US" sz="20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US" sz="2000" b="1" dirty="0" smtClean="0">
                <a:sym typeface="Wingdings" pitchFamily="2" charset="2"/>
              </a:rPr>
              <a:t>Publish</a:t>
            </a:r>
            <a:r>
              <a:rPr lang="en-US" sz="2000" dirty="0" smtClean="0">
                <a:sym typeface="Wingdings" pitchFamily="2" charset="2"/>
              </a:rPr>
              <a:t>: no </a:t>
            </a:r>
            <a:r>
              <a:rPr lang="en-US" sz="2000" dirty="0" smtClean="0">
                <a:sym typeface="Wingdings" pitchFamily="2" charset="2"/>
              </a:rPr>
              <a:t>need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Search</a:t>
            </a:r>
            <a:r>
              <a:rPr lang="en-US" sz="2000" dirty="0" smtClean="0"/>
              <a:t>: ask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</a:rPr>
              <a:t>“neighbors”, </a:t>
            </a:r>
            <a:r>
              <a:rPr lang="en-US" sz="2000" dirty="0" smtClean="0"/>
              <a:t>who ask their neighbors, and so on... when/if found, reply to sender</a:t>
            </a:r>
            <a:r>
              <a:rPr lang="en-US" sz="2000" dirty="0" smtClean="0"/>
              <a:t>.</a:t>
            </a:r>
          </a:p>
          <a:p>
            <a:pPr>
              <a:lnSpc>
                <a:spcPct val="80000"/>
              </a:lnSpc>
            </a:pPr>
            <a:endParaRPr lang="en-US" sz="20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US" sz="2000" b="1" dirty="0" smtClean="0"/>
              <a:t>Fetch</a:t>
            </a:r>
            <a:r>
              <a:rPr lang="en-US" sz="2000" dirty="0" smtClean="0"/>
              <a:t>: get the file directly from peer</a:t>
            </a:r>
          </a:p>
        </p:txBody>
      </p:sp>
    </p:spTree>
    <p:extLst>
      <p:ext uri="{BB962C8B-B14F-4D97-AF65-F5344CB8AC3E}">
        <p14:creationId xmlns:p14="http://schemas.microsoft.com/office/powerpoint/2010/main" val="93072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8" name="Rectangle 59"/>
          <p:cNvSpPr>
            <a:spLocks noGrp="1" noChangeArrowheads="1"/>
          </p:cNvSpPr>
          <p:nvPr>
            <p:ph type="title"/>
          </p:nvPr>
        </p:nvSpPr>
        <p:spPr>
          <a:xfrm>
            <a:off x="386172" y="116632"/>
            <a:ext cx="8219256" cy="576064"/>
          </a:xfrm>
        </p:spPr>
        <p:txBody>
          <a:bodyPr/>
          <a:lstStyle/>
          <a:p>
            <a:r>
              <a:rPr lang="en-US" smtClean="0"/>
              <a:t>Gnutella: Search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E1532-C99F-418B-9B90-60CCB24E8A67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pic>
        <p:nvPicPr>
          <p:cNvPr id="16388" name="Picture 2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0574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3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0574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28194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5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51816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6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53340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7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1910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8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5146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398" name="Group 12"/>
          <p:cNvGrpSpPr>
            <a:grpSpLocks/>
          </p:cNvGrpSpPr>
          <p:nvPr/>
        </p:nvGrpSpPr>
        <p:grpSpPr bwMode="auto">
          <a:xfrm>
            <a:off x="6477000" y="5562600"/>
            <a:ext cx="609600" cy="304800"/>
            <a:chOff x="2688" y="3552"/>
            <a:chExt cx="384" cy="192"/>
          </a:xfrm>
        </p:grpSpPr>
        <p:pic>
          <p:nvPicPr>
            <p:cNvPr id="16457" name="Picture 1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58" name="Picture 1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59" name="Picture 1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399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0" name="Picture 1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1" name="Picture 1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4572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402" name="Group 19"/>
          <p:cNvGrpSpPr>
            <a:grpSpLocks/>
          </p:cNvGrpSpPr>
          <p:nvPr/>
        </p:nvGrpSpPr>
        <p:grpSpPr bwMode="auto">
          <a:xfrm>
            <a:off x="2057400" y="4572000"/>
            <a:ext cx="609600" cy="304800"/>
            <a:chOff x="2688" y="3552"/>
            <a:chExt cx="384" cy="192"/>
          </a:xfrm>
        </p:grpSpPr>
        <p:pic>
          <p:nvPicPr>
            <p:cNvPr id="16454" name="Picture 2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55" name="Picture 2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56" name="Picture 2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403" name="Picture 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320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4" name="Picture 2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320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5369" name="Line 25"/>
          <p:cNvSpPr>
            <a:spLocks noChangeShapeType="1"/>
          </p:cNvSpPr>
          <p:nvPr/>
        </p:nvSpPr>
        <p:spPr bwMode="auto">
          <a:xfrm flipH="1" flipV="1">
            <a:off x="4572000" y="5486400"/>
            <a:ext cx="1905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0" name="Line 26"/>
          <p:cNvSpPr>
            <a:spLocks noChangeShapeType="1"/>
          </p:cNvSpPr>
          <p:nvPr/>
        </p:nvSpPr>
        <p:spPr bwMode="auto">
          <a:xfrm flipH="1" flipV="1">
            <a:off x="2362200" y="4495800"/>
            <a:ext cx="17526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1" name="Line 27"/>
          <p:cNvSpPr>
            <a:spLocks noChangeShapeType="1"/>
          </p:cNvSpPr>
          <p:nvPr/>
        </p:nvSpPr>
        <p:spPr bwMode="auto">
          <a:xfrm flipH="1">
            <a:off x="4495800" y="3733800"/>
            <a:ext cx="1828800" cy="1600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2" name="Line 28"/>
          <p:cNvSpPr>
            <a:spLocks noChangeShapeType="1"/>
          </p:cNvSpPr>
          <p:nvPr/>
        </p:nvSpPr>
        <p:spPr bwMode="auto">
          <a:xfrm>
            <a:off x="6477000" y="3810000"/>
            <a:ext cx="228600" cy="1295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3" name="Line 29"/>
          <p:cNvSpPr>
            <a:spLocks noChangeShapeType="1"/>
          </p:cNvSpPr>
          <p:nvPr/>
        </p:nvSpPr>
        <p:spPr bwMode="auto">
          <a:xfrm>
            <a:off x="1905000" y="2895600"/>
            <a:ext cx="228600" cy="1295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4" name="Line 30"/>
          <p:cNvSpPr>
            <a:spLocks noChangeShapeType="1"/>
          </p:cNvSpPr>
          <p:nvPr/>
        </p:nvSpPr>
        <p:spPr bwMode="auto">
          <a:xfrm>
            <a:off x="6172200" y="2438400"/>
            <a:ext cx="3048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5" name="Line 31"/>
          <p:cNvSpPr>
            <a:spLocks noChangeShapeType="1"/>
          </p:cNvSpPr>
          <p:nvPr/>
        </p:nvSpPr>
        <p:spPr bwMode="auto">
          <a:xfrm>
            <a:off x="6324600" y="2438400"/>
            <a:ext cx="6096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6" name="Line 32"/>
          <p:cNvSpPr>
            <a:spLocks noChangeShapeType="1"/>
          </p:cNvSpPr>
          <p:nvPr/>
        </p:nvSpPr>
        <p:spPr bwMode="auto">
          <a:xfrm flipH="1">
            <a:off x="2209800" y="2438400"/>
            <a:ext cx="2819400" cy="1752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5377" name="Line 33"/>
          <p:cNvSpPr>
            <a:spLocks noChangeShapeType="1"/>
          </p:cNvSpPr>
          <p:nvPr/>
        </p:nvSpPr>
        <p:spPr bwMode="auto">
          <a:xfrm flipH="1">
            <a:off x="3581400" y="2286000"/>
            <a:ext cx="1371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pic>
        <p:nvPicPr>
          <p:cNvPr id="16414" name="Picture 34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4290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5" name="Picture 3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810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6" name="Picture 36" descr="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133600"/>
            <a:ext cx="381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7" name="Picture 3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8" name="Picture 3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19" name="Picture 3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2895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20" name="Picture 4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2895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421" name="Group 41"/>
          <p:cNvGrpSpPr>
            <a:grpSpLocks/>
          </p:cNvGrpSpPr>
          <p:nvPr/>
        </p:nvGrpSpPr>
        <p:grpSpPr bwMode="auto">
          <a:xfrm>
            <a:off x="6400800" y="2057400"/>
            <a:ext cx="609600" cy="304800"/>
            <a:chOff x="2688" y="3552"/>
            <a:chExt cx="384" cy="192"/>
          </a:xfrm>
        </p:grpSpPr>
        <p:pic>
          <p:nvPicPr>
            <p:cNvPr id="16451" name="Picture 4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88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52" name="Picture 4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84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53" name="Picture 4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0" y="355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422" name="Picture 4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2895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23" name="Picture 4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243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24" name="Picture 4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205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1905000" y="2438400"/>
            <a:ext cx="4800600" cy="2667000"/>
            <a:chOff x="1200" y="1392"/>
            <a:chExt cx="3024" cy="1680"/>
          </a:xfrm>
        </p:grpSpPr>
        <p:sp>
          <p:nvSpPr>
            <p:cNvPr id="16447" name="Line 49"/>
            <p:cNvSpPr>
              <a:spLocks noChangeShapeType="1"/>
            </p:cNvSpPr>
            <p:nvPr/>
          </p:nvSpPr>
          <p:spPr bwMode="auto">
            <a:xfrm>
              <a:off x="4080" y="2256"/>
              <a:ext cx="144" cy="81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8" name="Line 50"/>
            <p:cNvSpPr>
              <a:spLocks noChangeShapeType="1"/>
            </p:cNvSpPr>
            <p:nvPr/>
          </p:nvSpPr>
          <p:spPr bwMode="auto">
            <a:xfrm>
              <a:off x="1200" y="1680"/>
              <a:ext cx="144" cy="81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9" name="Line 51"/>
            <p:cNvSpPr>
              <a:spLocks noChangeShapeType="1"/>
            </p:cNvSpPr>
            <p:nvPr/>
          </p:nvSpPr>
          <p:spPr bwMode="auto">
            <a:xfrm>
              <a:off x="3888" y="1392"/>
              <a:ext cx="192" cy="6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50" name="Line 52"/>
            <p:cNvSpPr>
              <a:spLocks noChangeShapeType="1"/>
            </p:cNvSpPr>
            <p:nvPr/>
          </p:nvSpPr>
          <p:spPr bwMode="auto">
            <a:xfrm flipH="1">
              <a:off x="1392" y="1392"/>
              <a:ext cx="1776" cy="110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581400" y="2286000"/>
            <a:ext cx="3352800" cy="533400"/>
            <a:chOff x="2256" y="1296"/>
            <a:chExt cx="2112" cy="336"/>
          </a:xfrm>
        </p:grpSpPr>
        <p:sp>
          <p:nvSpPr>
            <p:cNvPr id="16445" name="Line 54"/>
            <p:cNvSpPr>
              <a:spLocks noChangeShapeType="1"/>
            </p:cNvSpPr>
            <p:nvPr/>
          </p:nvSpPr>
          <p:spPr bwMode="auto">
            <a:xfrm>
              <a:off x="3984" y="1392"/>
              <a:ext cx="384" cy="24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6" name="Line 55"/>
            <p:cNvSpPr>
              <a:spLocks noChangeShapeType="1"/>
            </p:cNvSpPr>
            <p:nvPr/>
          </p:nvSpPr>
          <p:spPr bwMode="auto">
            <a:xfrm flipH="1">
              <a:off x="2256" y="1296"/>
              <a:ext cx="86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806450" y="1600200"/>
            <a:ext cx="6921500" cy="990600"/>
            <a:chOff x="508" y="864"/>
            <a:chExt cx="4360" cy="624"/>
          </a:xfrm>
        </p:grpSpPr>
        <p:sp>
          <p:nvSpPr>
            <p:cNvPr id="16443" name="Text Box 57"/>
            <p:cNvSpPr txBox="1">
              <a:spLocks noChangeArrowheads="1"/>
            </p:cNvSpPr>
            <p:nvPr/>
          </p:nvSpPr>
          <p:spPr bwMode="auto">
            <a:xfrm>
              <a:off x="3696" y="864"/>
              <a:ext cx="11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00"/>
                  </a:solidFill>
                  <a:latin typeface="Arial" pitchFamily="34" charset="0"/>
                </a:rPr>
                <a:t>I have file A.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6444" name="Text Box 58"/>
            <p:cNvSpPr txBox="1">
              <a:spLocks noChangeArrowheads="1"/>
            </p:cNvSpPr>
            <p:nvPr/>
          </p:nvSpPr>
          <p:spPr bwMode="auto">
            <a:xfrm>
              <a:off x="508" y="1200"/>
              <a:ext cx="11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00"/>
                  </a:solidFill>
                  <a:latin typeface="Arial" pitchFamily="34" charset="0"/>
                </a:rPr>
                <a:t>I have file A.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185404" name="Text Box 60"/>
          <p:cNvSpPr txBox="1">
            <a:spLocks noChangeArrowheads="1"/>
          </p:cNvSpPr>
          <p:nvPr/>
        </p:nvSpPr>
        <p:spPr bwMode="auto">
          <a:xfrm>
            <a:off x="1752600" y="5638800"/>
            <a:ext cx="231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0000"/>
                </a:solidFill>
                <a:latin typeface="Arial" pitchFamily="34" charset="0"/>
              </a:rPr>
              <a:t>Where is file A?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>
            <a:off x="2362200" y="3733800"/>
            <a:ext cx="4130675" cy="1752600"/>
            <a:chOff x="1478" y="1872"/>
            <a:chExt cx="2602" cy="1104"/>
          </a:xfrm>
        </p:grpSpPr>
        <p:grpSp>
          <p:nvGrpSpPr>
            <p:cNvPr id="16438" name="Group 62"/>
            <p:cNvGrpSpPr>
              <a:grpSpLocks/>
            </p:cNvGrpSpPr>
            <p:nvPr/>
          </p:nvGrpSpPr>
          <p:grpSpPr bwMode="auto">
            <a:xfrm>
              <a:off x="1488" y="1872"/>
              <a:ext cx="2592" cy="1104"/>
              <a:chOff x="1488" y="2208"/>
              <a:chExt cx="2592" cy="1104"/>
            </a:xfrm>
          </p:grpSpPr>
          <p:sp>
            <p:nvSpPr>
              <p:cNvPr id="16440" name="Line 63"/>
              <p:cNvSpPr>
                <a:spLocks noChangeShapeType="1"/>
              </p:cNvSpPr>
              <p:nvPr/>
            </p:nvSpPr>
            <p:spPr bwMode="auto">
              <a:xfrm flipH="1" flipV="1">
                <a:off x="2880" y="3312"/>
                <a:ext cx="120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41" name="Line 64"/>
              <p:cNvSpPr>
                <a:spLocks noChangeShapeType="1"/>
              </p:cNvSpPr>
              <p:nvPr/>
            </p:nvSpPr>
            <p:spPr bwMode="auto">
              <a:xfrm flipH="1" flipV="1">
                <a:off x="1488" y="2688"/>
                <a:ext cx="1104" cy="624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42" name="Line 65"/>
              <p:cNvSpPr>
                <a:spLocks noChangeShapeType="1"/>
              </p:cNvSpPr>
              <p:nvPr/>
            </p:nvSpPr>
            <p:spPr bwMode="auto">
              <a:xfrm flipH="1">
                <a:off x="2832" y="2208"/>
                <a:ext cx="1152" cy="100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16439" name="Text Box 66"/>
            <p:cNvSpPr txBox="1">
              <a:spLocks noChangeArrowheads="1"/>
            </p:cNvSpPr>
            <p:nvPr/>
          </p:nvSpPr>
          <p:spPr bwMode="auto">
            <a:xfrm>
              <a:off x="1478" y="2617"/>
              <a:ext cx="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  <a:latin typeface="Arial" pitchFamily="34" charset="0"/>
                </a:rPr>
                <a:t>Query</a:t>
              </a:r>
            </a:p>
          </p:txBody>
        </p:sp>
      </p:grpSp>
      <p:grpSp>
        <p:nvGrpSpPr>
          <p:cNvPr id="10" name="Group 67"/>
          <p:cNvGrpSpPr>
            <a:grpSpLocks/>
          </p:cNvGrpSpPr>
          <p:nvPr/>
        </p:nvGrpSpPr>
        <p:grpSpPr bwMode="auto">
          <a:xfrm>
            <a:off x="1981200" y="2514600"/>
            <a:ext cx="4419600" cy="2895600"/>
            <a:chOff x="1248" y="1104"/>
            <a:chExt cx="2784" cy="1824"/>
          </a:xfrm>
        </p:grpSpPr>
        <p:grpSp>
          <p:nvGrpSpPr>
            <p:cNvPr id="16432" name="Group 68"/>
            <p:cNvGrpSpPr>
              <a:grpSpLocks/>
            </p:cNvGrpSpPr>
            <p:nvPr/>
          </p:nvGrpSpPr>
          <p:grpSpPr bwMode="auto">
            <a:xfrm>
              <a:off x="1248" y="1104"/>
              <a:ext cx="2784" cy="1824"/>
              <a:chOff x="1248" y="1440"/>
              <a:chExt cx="2784" cy="1824"/>
            </a:xfrm>
          </p:grpSpPr>
          <p:sp>
            <p:nvSpPr>
              <p:cNvPr id="16434" name="Line 69"/>
              <p:cNvSpPr>
                <a:spLocks noChangeShapeType="1"/>
              </p:cNvSpPr>
              <p:nvPr/>
            </p:nvSpPr>
            <p:spPr bwMode="auto">
              <a:xfrm flipH="1" flipV="1">
                <a:off x="1536" y="2640"/>
                <a:ext cx="1104" cy="624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35" name="Line 70"/>
              <p:cNvSpPr>
                <a:spLocks noChangeShapeType="1"/>
              </p:cNvSpPr>
              <p:nvPr/>
            </p:nvSpPr>
            <p:spPr bwMode="auto">
              <a:xfrm flipH="1">
                <a:off x="2784" y="2160"/>
                <a:ext cx="1152" cy="1008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36" name="Line 71"/>
              <p:cNvSpPr>
                <a:spLocks noChangeShapeType="1"/>
              </p:cNvSpPr>
              <p:nvPr/>
            </p:nvSpPr>
            <p:spPr bwMode="auto">
              <a:xfrm>
                <a:off x="1248" y="1680"/>
                <a:ext cx="144" cy="816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37" name="Line 72"/>
              <p:cNvSpPr>
                <a:spLocks noChangeShapeType="1"/>
              </p:cNvSpPr>
              <p:nvPr/>
            </p:nvSpPr>
            <p:spPr bwMode="auto">
              <a:xfrm>
                <a:off x="3840" y="1440"/>
                <a:ext cx="192" cy="624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16433" name="Text Box 73"/>
            <p:cNvSpPr txBox="1">
              <a:spLocks noChangeArrowheads="1"/>
            </p:cNvSpPr>
            <p:nvPr/>
          </p:nvSpPr>
          <p:spPr bwMode="auto">
            <a:xfrm>
              <a:off x="1344" y="1520"/>
              <a:ext cx="6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FF00"/>
                  </a:solidFill>
                  <a:latin typeface="Arial" pitchFamily="34" charset="0"/>
                </a:rPr>
                <a:t>Reply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38997" y="6063679"/>
            <a:ext cx="797365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dirty="0" smtClean="0">
                <a:solidFill>
                  <a:srgbClr val="C00000"/>
                </a:solidFill>
              </a:rPr>
              <a:t>Q: </a:t>
            </a:r>
            <a:r>
              <a:rPr lang="sv-SE" dirty="0" err="1" smtClean="0">
                <a:solidFill>
                  <a:srgbClr val="C00000"/>
                </a:solidFill>
              </a:rPr>
              <a:t>Compare</a:t>
            </a:r>
            <a:r>
              <a:rPr lang="sv-SE" dirty="0" smtClean="0">
                <a:solidFill>
                  <a:srgbClr val="C00000"/>
                </a:solidFill>
              </a:rPr>
              <a:t> </a:t>
            </a:r>
            <a:r>
              <a:rPr lang="sv-SE" dirty="0" err="1" smtClean="0">
                <a:solidFill>
                  <a:srgbClr val="C00000"/>
                </a:solidFill>
              </a:rPr>
              <a:t>with</a:t>
            </a:r>
            <a:r>
              <a:rPr lang="sv-SE" dirty="0" smtClean="0">
                <a:solidFill>
                  <a:srgbClr val="C00000"/>
                </a:solidFill>
              </a:rPr>
              <a:t> Napster (publishing, </a:t>
            </a:r>
            <a:r>
              <a:rPr lang="sv-SE" dirty="0" err="1" smtClean="0">
                <a:solidFill>
                  <a:srgbClr val="C00000"/>
                </a:solidFill>
              </a:rPr>
              <a:t>searching</a:t>
            </a:r>
            <a:r>
              <a:rPr lang="sv-SE" dirty="0" smtClean="0">
                <a:solidFill>
                  <a:srgbClr val="C00000"/>
                </a:solidFill>
              </a:rPr>
              <a:t>, </a:t>
            </a:r>
            <a:r>
              <a:rPr lang="sv-SE" dirty="0" err="1" smtClean="0">
                <a:solidFill>
                  <a:srgbClr val="C00000"/>
                </a:solidFill>
              </a:rPr>
              <a:t>anything</a:t>
            </a:r>
            <a:r>
              <a:rPr lang="sv-SE" dirty="0" smtClean="0">
                <a:solidFill>
                  <a:srgbClr val="C00000"/>
                </a:solidFill>
              </a:rPr>
              <a:t> </a:t>
            </a:r>
            <a:r>
              <a:rPr lang="sv-SE" dirty="0" err="1" smtClean="0">
                <a:solidFill>
                  <a:srgbClr val="C00000"/>
                </a:solidFill>
              </a:rPr>
              <a:t>else</a:t>
            </a:r>
            <a:r>
              <a:rPr lang="sv-SE" dirty="0" smtClean="0">
                <a:solidFill>
                  <a:srgbClr val="C00000"/>
                </a:solidFill>
              </a:rPr>
              <a:t>)</a:t>
            </a:r>
            <a:endParaRPr lang="sv-SE" dirty="0">
              <a:solidFill>
                <a:srgbClr val="C00000"/>
              </a:solidFill>
            </a:endParaRPr>
          </a:p>
        </p:txBody>
      </p:sp>
      <p:sp>
        <p:nvSpPr>
          <p:cNvPr id="77" name="Line 30"/>
          <p:cNvSpPr>
            <a:spLocks noChangeShapeType="1"/>
          </p:cNvSpPr>
          <p:nvPr/>
        </p:nvSpPr>
        <p:spPr bwMode="auto">
          <a:xfrm flipH="1">
            <a:off x="4267200" y="2362200"/>
            <a:ext cx="1752599" cy="2895600"/>
          </a:xfrm>
          <a:prstGeom prst="line">
            <a:avLst/>
          </a:prstGeom>
          <a:noFill/>
          <a:ln w="85725" cmpd="dbl">
            <a:solidFill>
              <a:srgbClr val="FF6600"/>
            </a:solidFill>
            <a:round/>
            <a:headEnd type="triangle"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78" name="Text Box 73"/>
          <p:cNvSpPr txBox="1">
            <a:spLocks noChangeArrowheads="1"/>
          </p:cNvSpPr>
          <p:nvPr/>
        </p:nvSpPr>
        <p:spPr bwMode="auto">
          <a:xfrm>
            <a:off x="4156869" y="3332843"/>
            <a:ext cx="21868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solidFill>
                  <a:srgbClr val="C00000"/>
                </a:solidFill>
                <a:latin typeface="Arial" pitchFamily="34" charset="0"/>
              </a:rPr>
              <a:t>Request/Fetch</a:t>
            </a:r>
            <a:endParaRPr lang="en-US" dirty="0">
              <a:solidFill>
                <a:srgbClr val="C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20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9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69" grpId="0" animBg="1"/>
      <p:bldP spid="185370" grpId="0" animBg="1"/>
      <p:bldP spid="185371" grpId="0" animBg="1"/>
      <p:bldP spid="185372" grpId="0" animBg="1"/>
      <p:bldP spid="185373" grpId="0" animBg="1"/>
      <p:bldP spid="185374" grpId="0" animBg="1"/>
      <p:bldP spid="185375" grpId="0" animBg="1"/>
      <p:bldP spid="185376" grpId="0" animBg="1"/>
      <p:bldP spid="185377" grpId="0" animBg="1"/>
      <p:bldP spid="185404" grpId="0" autoUpdateAnimBg="0"/>
      <p:bldP spid="2" grpId="0" animBg="1"/>
      <p:bldP spid="77" grpId="0" animBg="1"/>
      <p:bldP spid="7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14064</TotalTime>
  <Words>1580</Words>
  <Application>Microsoft Office PowerPoint</Application>
  <PresentationFormat>On-screen Show (4:3)</PresentationFormat>
  <Paragraphs>374</Paragraphs>
  <Slides>27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Clip</vt:lpstr>
      <vt:lpstr>Course on Computer Communication and Networks   Lecture 10  Chapter 2; peer-to-peer applications  (and network overlays)</vt:lpstr>
      <vt:lpstr>Network overlays </vt:lpstr>
      <vt:lpstr>Overlay-based applications…</vt:lpstr>
      <vt:lpstr>Overlays in file-sharing peer-to-peer (p2p) applications: what for?</vt:lpstr>
      <vt:lpstr>Roadmap</vt:lpstr>
      <vt:lpstr>P2P: centralized directory</vt:lpstr>
      <vt:lpstr>Roadmap</vt:lpstr>
      <vt:lpstr>Gnutella: protocol</vt:lpstr>
      <vt:lpstr>Gnutella: Search</vt:lpstr>
      <vt:lpstr>Discussion +, -?</vt:lpstr>
      <vt:lpstr>Synch questions:  </vt:lpstr>
      <vt:lpstr>Roadmap</vt:lpstr>
      <vt:lpstr>KaZaA:  join, publish</vt:lpstr>
      <vt:lpstr>KaZaA: Search</vt:lpstr>
      <vt:lpstr>KaZaA: Discussion</vt:lpstr>
      <vt:lpstr>Roadmap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Roadmap</vt:lpstr>
      <vt:lpstr>BitTorrent: Next generation fetching</vt:lpstr>
      <vt:lpstr>BitTorrent: Overview</vt:lpstr>
      <vt:lpstr>File distribution: BitTorrent </vt:lpstr>
      <vt:lpstr>Roadmap</vt:lpstr>
      <vt:lpstr>Reading instructions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Computer Communications Study Period 2, 2012</dc:title>
  <dc:creator>Marina Papatriantafilou</dc:creator>
  <cp:lastModifiedBy>Marina Papatriantafilou</cp:lastModifiedBy>
  <cp:revision>505</cp:revision>
  <cp:lastPrinted>2015-01-28T21:49:37Z</cp:lastPrinted>
  <dcterms:created xsi:type="dcterms:W3CDTF">2012-10-29T16:37:44Z</dcterms:created>
  <dcterms:modified xsi:type="dcterms:W3CDTF">2015-02-18T13:06:06Z</dcterms:modified>
</cp:coreProperties>
</file>