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1"/>
  </p:notesMasterIdLst>
  <p:sldIdLst>
    <p:sldId id="558" r:id="rId2"/>
    <p:sldId id="559" r:id="rId3"/>
    <p:sldId id="489" r:id="rId4"/>
    <p:sldId id="490" r:id="rId5"/>
    <p:sldId id="491" r:id="rId6"/>
    <p:sldId id="579" r:id="rId7"/>
    <p:sldId id="560" r:id="rId8"/>
    <p:sldId id="561" r:id="rId9"/>
    <p:sldId id="562" r:id="rId10"/>
    <p:sldId id="563" r:id="rId11"/>
    <p:sldId id="578" r:id="rId12"/>
    <p:sldId id="493" r:id="rId13"/>
    <p:sldId id="495" r:id="rId14"/>
    <p:sldId id="497" r:id="rId15"/>
    <p:sldId id="498" r:id="rId16"/>
    <p:sldId id="573" r:id="rId17"/>
    <p:sldId id="574" r:id="rId18"/>
    <p:sldId id="575" r:id="rId19"/>
    <p:sldId id="580" r:id="rId20"/>
    <p:sldId id="564" r:id="rId21"/>
    <p:sldId id="565" r:id="rId22"/>
    <p:sldId id="566" r:id="rId23"/>
    <p:sldId id="567" r:id="rId24"/>
    <p:sldId id="568" r:id="rId25"/>
    <p:sldId id="569" r:id="rId26"/>
    <p:sldId id="570" r:id="rId27"/>
    <p:sldId id="581" r:id="rId28"/>
    <p:sldId id="500" r:id="rId29"/>
    <p:sldId id="502" r:id="rId30"/>
    <p:sldId id="503" r:id="rId31"/>
    <p:sldId id="504" r:id="rId32"/>
    <p:sldId id="505" r:id="rId33"/>
    <p:sldId id="512" r:id="rId34"/>
    <p:sldId id="513" r:id="rId35"/>
    <p:sldId id="514" r:id="rId36"/>
    <p:sldId id="515" r:id="rId37"/>
    <p:sldId id="516" r:id="rId38"/>
    <p:sldId id="506" r:id="rId39"/>
    <p:sldId id="507" r:id="rId40"/>
    <p:sldId id="508" r:id="rId41"/>
    <p:sldId id="582" r:id="rId42"/>
    <p:sldId id="518" r:id="rId43"/>
    <p:sldId id="519" r:id="rId44"/>
    <p:sldId id="520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9" r:id="rId53"/>
    <p:sldId id="583" r:id="rId54"/>
    <p:sldId id="542" r:id="rId55"/>
    <p:sldId id="543" r:id="rId56"/>
    <p:sldId id="544" r:id="rId57"/>
    <p:sldId id="545" r:id="rId58"/>
    <p:sldId id="584" r:id="rId59"/>
    <p:sldId id="547" r:id="rId60"/>
    <p:sldId id="548" r:id="rId61"/>
    <p:sldId id="549" r:id="rId62"/>
    <p:sldId id="550" r:id="rId63"/>
    <p:sldId id="551" r:id="rId64"/>
    <p:sldId id="552" r:id="rId65"/>
    <p:sldId id="553" r:id="rId66"/>
    <p:sldId id="585" r:id="rId67"/>
    <p:sldId id="554" r:id="rId68"/>
    <p:sldId id="555" r:id="rId69"/>
    <p:sldId id="556" r:id="rId7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854" autoAdjust="0"/>
    <p:restoredTop sz="94660"/>
  </p:normalViewPr>
  <p:slideViewPr>
    <p:cSldViewPr>
      <p:cViewPr>
        <p:scale>
          <a:sx n="60" d="100"/>
          <a:sy n="60" d="100"/>
        </p:scale>
        <p:origin x="-186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940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2.wmf"/><Relationship Id="rId1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0B65D-E2A4-428D-8837-7136A50B29CB}" type="datetimeFigureOut">
              <a:rPr lang="sv-SE" smtClean="0"/>
              <a:t>2015-01-20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5E73AFB-8E3C-4679-B561-DBF3A85C3915}" type="slidenum">
              <a:rPr lang="en-US" smtClean="0"/>
              <a:pPr defTabSz="909168"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BD130727-F4FC-4FE9-AD75-076B4443F88B}" type="slidenum">
              <a:rPr lang="en-US" smtClean="0"/>
              <a:pPr defTabSz="909168"/>
              <a:t>47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7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354D5BDE-928B-4B45-AA72-2D8A91FFFC33}" type="slidenum">
              <a:rPr lang="en-US" smtClean="0"/>
              <a:pPr defTabSz="909168"/>
              <a:t>55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DF6709C-E70F-4C38-94DA-4501707FD2CD}" type="slidenum">
              <a:rPr lang="en-US" smtClean="0"/>
              <a:pPr defTabSz="909168"/>
              <a:t>56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D45ED351-C900-4170-AD87-9DDA35E040C3}" type="slidenum">
              <a:rPr lang="en-US" smtClean="0"/>
              <a:pPr defTabSz="909168"/>
              <a:t>57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6DC2C890-4C89-4F7A-86B5-E73E714ECF42}" type="slidenum">
              <a:rPr lang="en-US" smtClean="0"/>
              <a:pPr defTabSz="909168"/>
              <a:t>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5B27C9A-4425-418A-8E02-AC8CC1801BDB}" type="slidenum">
              <a:rPr lang="en-US" smtClean="0"/>
              <a:pPr defTabSz="909168"/>
              <a:t>5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919F6C5-5B9F-4F2F-A56E-25225959F9C8}" type="slidenum">
              <a:rPr lang="en-US" smtClean="0"/>
              <a:pPr defTabSz="909168"/>
              <a:t>12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D18ABBEC-5C21-4595-97A4-DA7628CBD8F7}" type="slidenum">
              <a:rPr lang="en-US" smtClean="0"/>
              <a:pPr defTabSz="909168"/>
              <a:t>13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FCA86E18-6971-472B-8E93-05DB6B849D05}" type="slidenum">
              <a:rPr lang="en-US" smtClean="0"/>
              <a:pPr defTabSz="909168"/>
              <a:t>14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3C85CAB7-797C-400E-BBD1-0BF85CB54CA6}" type="slidenum">
              <a:rPr lang="en-US" smtClean="0"/>
              <a:pPr defTabSz="909168"/>
              <a:t>29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C39EA3DC-C218-4555-A2E1-E0708218908B}" type="slidenum">
              <a:rPr lang="en-US" smtClean="0"/>
              <a:pPr defTabSz="909168"/>
              <a:t>34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168"/>
            <a:fld id="{2E4CCE36-5F15-451B-AC99-678F7D61905C}" type="slidenum">
              <a:rPr lang="en-US" smtClean="0"/>
              <a:pPr defTabSz="909168"/>
              <a:t>40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DBA8-48E3-4A63-A95D-88FC90A18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5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5EAA-6789-49A3-BA3C-E7F940BB0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computer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8" r:id="rId4"/>
    <p:sldLayoutId id="2147483659" r:id="rId5"/>
    <p:sldLayoutId id="2147483660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53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56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8.bin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49.bin"/><Relationship Id="rId2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66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69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1.bin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19.gi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63.bin"/><Relationship Id="rId23" Type="http://schemas.openxmlformats.org/officeDocument/2006/relationships/image" Target="../media/image18.png"/><Relationship Id="rId10" Type="http://schemas.openxmlformats.org/officeDocument/2006/relationships/oleObject" Target="../embeddings/oleObject59.bin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2.bin"/><Relationship Id="rId2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wmf"/><Relationship Id="rId5" Type="http://schemas.openxmlformats.org/officeDocument/2006/relationships/image" Target="../media/image20.wm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image" Target="../media/image6.wmf"/><Relationship Id="rId9" Type="http://schemas.openxmlformats.org/officeDocument/2006/relationships/hyperlink" Target="http://www.youtube.com/watch?v=O7CuFlM4V5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76.bin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82.bin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88.bin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oleObject" Target="../embeddings/oleObject93.bin"/><Relationship Id="rId18" Type="http://schemas.openxmlformats.org/officeDocument/2006/relationships/oleObject" Target="../embeddings/oleObject97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100.bin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9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2.bin"/><Relationship Id="rId24" Type="http://schemas.openxmlformats.org/officeDocument/2006/relationships/hyperlink" Target="http://www.youtube.com/watch?v=Dq1zpiDN9k4&amp;feature=related" TargetMode="External"/><Relationship Id="rId5" Type="http://schemas.openxmlformats.org/officeDocument/2006/relationships/image" Target="../media/image8.png"/><Relationship Id="rId15" Type="http://schemas.openxmlformats.org/officeDocument/2006/relationships/oleObject" Target="../embeddings/oleObject94.bin"/><Relationship Id="rId23" Type="http://schemas.openxmlformats.org/officeDocument/2006/relationships/image" Target="../media/image23.png"/><Relationship Id="rId10" Type="http://schemas.openxmlformats.org/officeDocument/2006/relationships/oleObject" Target="../embeddings/oleObject91.bin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10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1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0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22.bin"/><Relationship Id="rId23" Type="http://schemas.openxmlformats.org/officeDocument/2006/relationships/image" Target="../media/image11.png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29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oleObject" Target="../embeddings/oleObject120.bin"/><Relationship Id="rId18" Type="http://schemas.openxmlformats.org/officeDocument/2006/relationships/oleObject" Target="../embeddings/oleObject123.bin"/><Relationship Id="rId3" Type="http://schemas.openxmlformats.org/officeDocument/2006/relationships/oleObject" Target="../embeddings/oleObject112.bin"/><Relationship Id="rId21" Type="http://schemas.openxmlformats.org/officeDocument/2006/relationships/oleObject" Target="../embeddings/oleObject125.bin"/><Relationship Id="rId7" Type="http://schemas.openxmlformats.org/officeDocument/2006/relationships/oleObject" Target="../embeddings/oleObject114.bin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21.bin"/><Relationship Id="rId10" Type="http://schemas.openxmlformats.org/officeDocument/2006/relationships/oleObject" Target="../embeddings/oleObject117.bin"/><Relationship Id="rId19" Type="http://schemas.openxmlformats.org/officeDocument/2006/relationships/image" Target="../media/image5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28.wmf"/><Relationship Id="rId22" Type="http://schemas.openxmlformats.org/officeDocument/2006/relationships/oleObject" Target="../embeddings/oleObject12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oleObject" Target="../embeddings/oleObject14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1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5.bin"/><Relationship Id="rId11" Type="http://schemas.openxmlformats.org/officeDocument/2006/relationships/oleObject" Target="../embeddings/oleObject139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4.bin"/><Relationship Id="rId9" Type="http://schemas.openxmlformats.org/officeDocument/2006/relationships/oleObject" Target="../embeddings/oleObject137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oleObject" Target="../embeddings/oleObject14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143.bin"/><Relationship Id="rId10" Type="http://schemas.openxmlformats.org/officeDocument/2006/relationships/oleObject" Target="../embeddings/oleObject147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46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41.bin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37.bin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13.wm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5.bin"/><Relationship Id="rId23" Type="http://schemas.openxmlformats.org/officeDocument/2006/relationships/image" Target="../media/image12.png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7.wmf"/><Relationship Id="rId9" Type="http://schemas.openxmlformats.org/officeDocument/2006/relationships/image" Target="../media/image5.wmf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4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w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37.png"/><Relationship Id="rId5" Type="http://schemas.openxmlformats.org/officeDocument/2006/relationships/image" Target="../media/image33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3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5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7.bin"/><Relationship Id="rId12" Type="http://schemas.openxmlformats.org/officeDocument/2006/relationships/oleObject" Target="../embeddings/oleObject162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6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56.bin"/><Relationship Id="rId11" Type="http://schemas.openxmlformats.org/officeDocument/2006/relationships/oleObject" Target="../embeddings/oleObject161.bin"/><Relationship Id="rId5" Type="http://schemas.openxmlformats.org/officeDocument/2006/relationships/oleObject" Target="../embeddings/oleObject155.bin"/><Relationship Id="rId15" Type="http://schemas.openxmlformats.org/officeDocument/2006/relationships/oleObject" Target="../embeddings/oleObject165.bin"/><Relationship Id="rId10" Type="http://schemas.openxmlformats.org/officeDocument/2006/relationships/oleObject" Target="../embeddings/oleObject160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59.bin"/><Relationship Id="rId14" Type="http://schemas.openxmlformats.org/officeDocument/2006/relationships/oleObject" Target="../embeddings/oleObject16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6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6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.utoronto.ca/~jorg/teaching/ece466/material/466-SimpleAnalysis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1 &amp; part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lecture</a:t>
            </a:r>
            <a:r>
              <a:rPr lang="sv-SE" dirty="0" smtClean="0"/>
              <a:t> 2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1: </a:t>
            </a:r>
            <a:r>
              <a:rPr lang="en-US" smtClean="0"/>
              <a:t>Introduction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A257DD-BA38-4359-AB39-5C681B909F2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a protocol?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a human protocol and a computer network protocol: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685800" y="5943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GB">
              <a:latin typeface="Comic Sans MS" pitchFamily="66" charset="0"/>
            </a:endParaRPr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37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22571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2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3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4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5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6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7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8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22530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632075"/>
                        <a:ext cx="622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8" name="Picture 62" descr="A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3" descr="Bo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22541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42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22543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44" name="Group 72"/>
          <p:cNvGrpSpPr>
            <a:grpSpLocks/>
          </p:cNvGrpSpPr>
          <p:nvPr/>
        </p:nvGrpSpPr>
        <p:grpSpPr bwMode="auto">
          <a:xfrm>
            <a:off x="1322388" y="3694113"/>
            <a:ext cx="1090612" cy="701675"/>
            <a:chOff x="737" y="2747"/>
            <a:chExt cx="687" cy="442"/>
          </a:xfrm>
        </p:grpSpPr>
        <p:sp>
          <p:nvSpPr>
            <p:cNvPr id="22569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0" name="Text Box 69"/>
            <p:cNvSpPr txBox="1">
              <a:spLocks noChangeArrowheads="1"/>
            </p:cNvSpPr>
            <p:nvPr/>
          </p:nvSpPr>
          <p:spPr bwMode="auto">
            <a:xfrm>
              <a:off x="737" y="2747"/>
              <a:ext cx="687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time?</a:t>
              </a:r>
              <a:endParaRPr lang="en-US" sz="2000"/>
            </a:p>
          </p:txBody>
        </p:sp>
      </p:grpSp>
      <p:sp>
        <p:nvSpPr>
          <p:cNvPr id="22545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46" name="Group 76"/>
          <p:cNvGrpSpPr>
            <a:grpSpLocks/>
          </p:cNvGrpSpPr>
          <p:nvPr/>
        </p:nvGrpSpPr>
        <p:grpSpPr bwMode="auto">
          <a:xfrm>
            <a:off x="1431925" y="4360863"/>
            <a:ext cx="831850" cy="457200"/>
            <a:chOff x="1046" y="2771"/>
            <a:chExt cx="524" cy="288"/>
          </a:xfrm>
        </p:grpSpPr>
        <p:sp>
          <p:nvSpPr>
            <p:cNvPr id="22567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8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2:00</a:t>
              </a:r>
              <a:endParaRPr lang="en-US"/>
            </a:p>
          </p:txBody>
        </p:sp>
      </p:grpSp>
      <p:sp>
        <p:nvSpPr>
          <p:cNvPr id="22547" name="Text Box 78"/>
          <p:cNvSpPr txBox="1">
            <a:spLocks noChangeArrowheads="1"/>
          </p:cNvSpPr>
          <p:nvPr/>
        </p:nvSpPr>
        <p:spPr bwMode="auto">
          <a:xfrm>
            <a:off x="5175250" y="265588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req.</a:t>
            </a:r>
            <a:endParaRPr lang="en-US"/>
          </a:p>
        </p:txBody>
      </p:sp>
      <p:sp>
        <p:nvSpPr>
          <p:cNvPr id="22548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49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50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1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22565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6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reply.</a:t>
              </a:r>
              <a:endParaRPr lang="en-US"/>
            </a:p>
          </p:txBody>
        </p:sp>
      </p:grpSp>
      <p:sp>
        <p:nvSpPr>
          <p:cNvPr id="22552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3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22563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4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http://gaia.cs.umass.edu/index.htm</a:t>
              </a:r>
              <a:endParaRPr lang="en-US"/>
            </a:p>
          </p:txBody>
        </p:sp>
      </p:grpSp>
      <p:grpSp>
        <p:nvGrpSpPr>
          <p:cNvPr id="22554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2256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22555" name="Line 101"/>
          <p:cNvSpPr>
            <a:spLocks noChangeShapeType="1"/>
          </p:cNvSpPr>
          <p:nvPr/>
        </p:nvSpPr>
        <p:spPr bwMode="auto">
          <a:xfrm>
            <a:off x="4057650" y="1866900"/>
            <a:ext cx="0" cy="3324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6" name="Group 105"/>
          <p:cNvGrpSpPr>
            <a:grpSpLocks/>
          </p:cNvGrpSpPr>
          <p:nvPr/>
        </p:nvGrpSpPr>
        <p:grpSpPr bwMode="auto">
          <a:xfrm>
            <a:off x="3651250" y="3998913"/>
            <a:ext cx="815975" cy="457200"/>
            <a:chOff x="2198" y="3221"/>
            <a:chExt cx="514" cy="288"/>
          </a:xfrm>
        </p:grpSpPr>
        <p:sp>
          <p:nvSpPr>
            <p:cNvPr id="22559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0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22558" name="Rectangle 107"/>
          <p:cNvSpPr>
            <a:spLocks noChangeArrowheads="1"/>
          </p:cNvSpPr>
          <p:nvPr/>
        </p:nvSpPr>
        <p:spPr bwMode="auto">
          <a:xfrm>
            <a:off x="313899" y="5191124"/>
            <a:ext cx="877551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GB" sz="2000" kern="0" dirty="0">
                <a:solidFill>
                  <a:srgbClr val="FF0000"/>
                </a:solidFill>
              </a:rPr>
              <a:t>host-to-host</a:t>
            </a:r>
            <a:r>
              <a:rPr lang="sv-SE" sz="2000" kern="0" dirty="0">
                <a:solidFill>
                  <a:srgbClr val="FF0000"/>
                </a:solidFill>
              </a:rPr>
              <a:t> </a:t>
            </a:r>
            <a:r>
              <a:rPr lang="en-GB" sz="2000" kern="0" dirty="0">
                <a:solidFill>
                  <a:srgbClr val="FF0000"/>
                </a:solidFill>
              </a:rPr>
              <a:t>interface</a:t>
            </a:r>
            <a:r>
              <a:rPr lang="en-GB" sz="2000" kern="0" dirty="0">
                <a:solidFill>
                  <a:srgbClr val="000000"/>
                </a:solidFill>
              </a:rPr>
              <a:t>: defines </a:t>
            </a:r>
            <a:endParaRPr lang="en-GB" sz="2000" kern="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sz="2000" kern="0" dirty="0" smtClean="0">
                <a:solidFill>
                  <a:srgbClr val="000000"/>
                </a:solidFill>
              </a:rPr>
              <a:t>messages </a:t>
            </a:r>
            <a:r>
              <a:rPr lang="en-GB" sz="2000" kern="0" dirty="0">
                <a:solidFill>
                  <a:srgbClr val="000000"/>
                </a:solidFill>
              </a:rPr>
              <a:t>exchanged with peer</a:t>
            </a:r>
            <a:r>
              <a:rPr lang="sv-SE" sz="2000" kern="0" dirty="0">
                <a:solidFill>
                  <a:srgbClr val="000000"/>
                </a:solidFill>
              </a:rPr>
              <a:t> </a:t>
            </a:r>
            <a:r>
              <a:rPr lang="sv-SE" sz="2000" kern="0" dirty="0" err="1" smtClean="0">
                <a:solidFill>
                  <a:srgbClr val="000000"/>
                </a:solidFill>
              </a:rPr>
              <a:t>entity</a:t>
            </a:r>
            <a:r>
              <a:rPr lang="en-GB" sz="2000" kern="0" dirty="0" smtClean="0">
                <a:solidFill>
                  <a:srgbClr val="000000"/>
                </a:solidFill>
              </a:rPr>
              <a:t>: </a:t>
            </a:r>
            <a:r>
              <a:rPr lang="en-US" sz="2000" i="1" dirty="0" smtClean="0"/>
              <a:t>format</a:t>
            </a:r>
            <a:r>
              <a:rPr lang="en-US" sz="2000" i="1" dirty="0"/>
              <a:t>, order of </a:t>
            </a:r>
            <a:r>
              <a:rPr lang="en-US" sz="2000" i="1" dirty="0" err="1"/>
              <a:t>msgs</a:t>
            </a:r>
            <a:r>
              <a:rPr lang="en-US" sz="2000" i="1" dirty="0"/>
              <a:t> sent and received </a:t>
            </a:r>
            <a:r>
              <a:rPr lang="en-US" sz="2000" i="1" dirty="0" smtClean="0"/>
              <a:t> among </a:t>
            </a:r>
            <a:r>
              <a:rPr lang="en-US" sz="2000" i="1" dirty="0"/>
              <a:t>network entities </a:t>
            </a:r>
            <a:endParaRPr lang="en-US" sz="2000" i="1" dirty="0" smtClean="0"/>
          </a:p>
          <a:p>
            <a:pPr marL="285750" indent="-285750">
              <a:spcBef>
                <a:spcPct val="20000"/>
              </a:spcBef>
              <a:buClr>
                <a:srgbClr val="3333CC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i="1" dirty="0" smtClean="0"/>
              <a:t>actions </a:t>
            </a:r>
            <a:r>
              <a:rPr lang="en-US" sz="2000" i="1" dirty="0"/>
              <a:t>taken on </a:t>
            </a:r>
            <a:r>
              <a:rPr lang="en-US" sz="2000" i="1" dirty="0" err="1"/>
              <a:t>msg</a:t>
            </a:r>
            <a:r>
              <a:rPr lang="en-US" sz="2000" i="1" dirty="0"/>
              <a:t> </a:t>
            </a:r>
            <a:r>
              <a:rPr lang="en-US" sz="2000" i="1" dirty="0" smtClean="0"/>
              <a:t> transmission</a:t>
            </a:r>
            <a:r>
              <a:rPr lang="en-US" sz="2000" i="1" dirty="0"/>
              <a:t>, receipt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62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45719" cy="504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2" y="242088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the Internet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 layers</a:t>
            </a:r>
          </a:p>
          <a:p>
            <a:pPr marL="742950" lvl="2" indent="-342900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</a:t>
            </a:r>
          </a:p>
          <a:p>
            <a:r>
              <a:rPr lang="en-US" sz="2400" dirty="0"/>
              <a:t>edge &amp; core of any big network:</a:t>
            </a:r>
          </a:p>
          <a:p>
            <a:pPr lvl="1"/>
            <a:r>
              <a:rPr lang="en-US" dirty="0"/>
              <a:t>types of </a:t>
            </a:r>
            <a:r>
              <a:rPr lang="en-US" dirty="0" smtClean="0"/>
              <a:t>service, ways of information transfer, routing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layers &amp; Logical vs physical communication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delays, loss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Network/Internet structure complemented: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net, physical media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backbones, </a:t>
            </a:r>
            <a:r>
              <a:rPr lang="en-US" dirty="0" smtClean="0"/>
              <a:t>NAPs, ISPs</a:t>
            </a:r>
          </a:p>
          <a:p>
            <a:r>
              <a:rPr lang="en-US" sz="2400" dirty="0" smtClean="0"/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1197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0334F585-53BE-40A0-87AF-23059ACEA15D}" type="slidenum">
              <a:rPr lang="en-US" smtClean="0"/>
              <a:pPr/>
              <a:t>12</a:t>
            </a:fld>
            <a:endParaRPr lang="en-US" smtClean="0"/>
          </a:p>
        </p:txBody>
      </p:sp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4410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1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2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13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4420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21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41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5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6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7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8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9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closer look at (any big) network’s structure: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01872"/>
            <a:ext cx="3810000" cy="2819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network edge:</a:t>
            </a:r>
            <a:r>
              <a:rPr lang="en-US" dirty="0" smtClean="0"/>
              <a:t> applications and hosts</a:t>
            </a:r>
          </a:p>
          <a:p>
            <a:r>
              <a:rPr lang="en-US" dirty="0">
                <a:solidFill>
                  <a:srgbClr val="C00000"/>
                </a:solidFill>
              </a:rPr>
              <a:t>access networks</a:t>
            </a:r>
            <a:r>
              <a:rPr lang="en-US" dirty="0"/>
              <a:t>, physical media: wired, wireless communication links </a:t>
            </a:r>
          </a:p>
          <a:p>
            <a:endParaRPr lang="en-US" dirty="0" smtClean="0"/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4383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44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4384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85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4109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75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0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76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86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4107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77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8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78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79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87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4399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0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1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2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3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4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5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6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0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1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2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3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8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410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84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85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89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4103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86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4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87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90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4391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2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3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4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5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6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7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8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424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4353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4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5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6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7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8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9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0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1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2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3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4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5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6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7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68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79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0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1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2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69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75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6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7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8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70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71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2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3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4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6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4340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1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2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3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44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45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50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51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52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46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47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48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49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7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43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37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8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9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33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34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5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6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4310" name="Picture 733" descr="31u_bnrz[1]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11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2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3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4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5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6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7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8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9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0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1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2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3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4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5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6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249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51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52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253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4297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98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99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00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01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02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7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8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9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03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04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5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6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54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4284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5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6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7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88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89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94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5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6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9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9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255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6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7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8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9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0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1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262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4267" name="Picture 829" descr="31u_bnrz[1]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68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69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0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1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2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3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4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5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6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7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8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9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0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1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2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3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263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4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5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6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4121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4232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3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4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5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36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37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42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3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4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38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39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0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1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2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421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2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2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29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30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31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25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26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27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28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3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4206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7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8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9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10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11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16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7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8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1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1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4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4193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4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5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6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97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98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0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99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00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1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2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5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4180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1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2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3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84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85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90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91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92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86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87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88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89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6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4167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68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69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70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71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72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77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8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9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73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74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5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6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7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4154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5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6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7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58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59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64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5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6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60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61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2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3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128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9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0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131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4141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2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3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4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45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46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51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2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3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47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48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49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0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132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3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4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5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9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40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5" y="4475163"/>
            <a:ext cx="3810000" cy="1876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network core:</a:t>
            </a:r>
            <a:r>
              <a:rPr lang="en-US" sz="2800" dirty="0"/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network of </a:t>
            </a:r>
            <a:r>
              <a:rPr lang="en-US" sz="2400" dirty="0" smtClean="0"/>
              <a:t>networks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56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/>
      <p:bldP spid="100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04CF4904-54C3-4E32-8F6D-AD31963A1C3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edge:</a:t>
            </a:r>
          </a:p>
        </p:txBody>
      </p:sp>
      <p:sp>
        <p:nvSpPr>
          <p:cNvPr id="51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375" y="1181101"/>
            <a:ext cx="4651375" cy="17954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end systems (hosts):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run application programs e.g. in Internet Web, email, …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… based on </a:t>
            </a:r>
            <a:r>
              <a:rPr lang="en-US" sz="2000" dirty="0" smtClean="0">
                <a:solidFill>
                  <a:srgbClr val="FF0000"/>
                </a:solidFill>
              </a:rPr>
              <a:t>network services</a:t>
            </a:r>
            <a:r>
              <a:rPr lang="en-US" sz="2000" dirty="0" smtClean="0"/>
              <a:t> available at the edge</a:t>
            </a:r>
          </a:p>
        </p:txBody>
      </p:sp>
      <p:sp>
        <p:nvSpPr>
          <p:cNvPr id="5139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140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141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5142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5474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75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srgbClr val="00CCFF"/>
                </a:solidFill>
              </a:endParaRPr>
            </a:p>
          </p:txBody>
        </p:sp>
      </p:grpSp>
      <p:grpSp>
        <p:nvGrpSpPr>
          <p:cNvPr id="514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5444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5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6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7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8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9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0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1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2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3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4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5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6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7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8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5459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70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71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72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73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5460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66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7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8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9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5461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62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3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4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5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5144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45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46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47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48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49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5441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42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43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50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5438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9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40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51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2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3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4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55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56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5435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6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7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57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5432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3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4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58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9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0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1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62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63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5429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0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1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64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5426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7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8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6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6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7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5423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4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5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71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5420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1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2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72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73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74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75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76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77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5417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8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9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7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5414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5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6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79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0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1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2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sp>
        <p:nvSpPr>
          <p:cNvPr id="5183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84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5411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2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3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85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5408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9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0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86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7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8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9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90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91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5405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6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7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92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5402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3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4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93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94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95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96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97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98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5399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0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1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99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5396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7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8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200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01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02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03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204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205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5393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4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5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206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5390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1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2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207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08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09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0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1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2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3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4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5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16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17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218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5377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78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79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80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81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82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87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8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9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83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84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5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6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19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5364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65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66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67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68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69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374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5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6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70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71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2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3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20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5351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52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53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54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55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56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361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62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63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57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58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59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60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221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2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3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4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5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6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7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8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9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0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1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2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5233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5324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5348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49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50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5325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26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5133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99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4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0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327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5131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1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2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2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3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28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5340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1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2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3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4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5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6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7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4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5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6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7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29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5129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8" name="Clip" r:id="rId18" imgW="819000" imgH="847800" progId="MS_ClipArt_Gallery.2">
                      <p:embed/>
                    </p:oleObj>
                  </mc:Choice>
                  <mc:Fallback>
                    <p:oleObj name="Clip" r:id="rId18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30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09" name="Clip" r:id="rId19" imgW="1266840" imgH="1200240" progId="MS_ClipArt_Gallery.2">
                      <p:embed/>
                    </p:oleObj>
                  </mc:Choice>
                  <mc:Fallback>
                    <p:oleObj name="Clip" r:id="rId19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330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5127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10" name="Clip" r:id="rId20" imgW="819000" imgH="847800" progId="MS_ClipArt_Gallery.2">
                      <p:embed/>
                    </p:oleObj>
                  </mc:Choice>
                  <mc:Fallback>
                    <p:oleObj name="Clip" r:id="rId2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28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311" name="Clip" r:id="rId21" imgW="1266840" imgH="1200240" progId="MS_ClipArt_Gallery.2">
                      <p:embed/>
                    </p:oleObj>
                  </mc:Choice>
                  <mc:Fallback>
                    <p:oleObj name="Clip" r:id="rId2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331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5332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3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4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5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6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7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8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9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234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5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6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7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8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9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0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1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2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3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4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5245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5311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12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13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14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15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16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21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22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23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17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18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19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20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46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5298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99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00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01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02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03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08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09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10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04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05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06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07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47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5280" name="Picture 505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281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2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3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4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5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6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7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8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9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0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1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2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3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4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5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6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7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248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5262" name="Picture 578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263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4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5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6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7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8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9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0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1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2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3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4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5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6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7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8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9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5502277" y="2074863"/>
            <a:ext cx="2386013" cy="3265487"/>
            <a:chOff x="3466" y="1307"/>
            <a:chExt cx="1503" cy="2057"/>
          </a:xfrm>
        </p:grpSpPr>
        <p:sp>
          <p:nvSpPr>
            <p:cNvPr id="5258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59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0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5557839" y="2076450"/>
            <a:ext cx="1662113" cy="3355975"/>
            <a:chOff x="3501" y="1308"/>
            <a:chExt cx="1047" cy="2114"/>
          </a:xfrm>
        </p:grpSpPr>
        <p:sp>
          <p:nvSpPr>
            <p:cNvPr id="5254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55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56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806700"/>
            <a:ext cx="509746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3835400"/>
            <a:ext cx="4873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endParaRPr lang="en-US" sz="20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339725" y="3861048"/>
            <a:ext cx="4976813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Basic types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of service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offered by the network to applications:</a:t>
            </a:r>
          </a:p>
          <a:p>
            <a:pPr lvl="1"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connection-oriented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smtClean="0">
                <a:latin typeface="+mn-lt"/>
              </a:rPr>
              <a:t>reliable delivery of the data </a:t>
            </a:r>
            <a:r>
              <a:rPr lang="en-US" sz="2000" dirty="0">
                <a:latin typeface="+mn-lt"/>
              </a:rPr>
              <a:t>in the order they are sent</a:t>
            </a:r>
          </a:p>
          <a:p>
            <a:pPr lvl="1"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connectionless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smtClean="0">
                <a:latin typeface="+mn-lt"/>
              </a:rPr>
              <a:t>“best effort” delivery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smtClean="0">
                <a:latin typeface="+mn-lt"/>
              </a:rPr>
              <a:t>the data </a:t>
            </a:r>
            <a:r>
              <a:rPr lang="en-US" sz="2000" dirty="0">
                <a:latin typeface="+mn-lt"/>
              </a:rPr>
              <a:t>in arbitrary </a:t>
            </a:r>
            <a:r>
              <a:rPr lang="en-US" sz="2000" dirty="0" smtClean="0">
                <a:latin typeface="+mn-lt"/>
              </a:rPr>
              <a:t>order</a:t>
            </a:r>
          </a:p>
          <a:p>
            <a:pPr>
              <a:defRPr/>
            </a:pPr>
            <a:r>
              <a:rPr lang="en-US" sz="2000" b="1" u="sng" dirty="0" smtClean="0"/>
              <a:t>Q: can we think of more types of service?</a:t>
            </a:r>
            <a:endParaRPr lang="en-US" sz="2000" b="1" u="sng" dirty="0"/>
          </a:p>
        </p:txBody>
      </p:sp>
      <p:pic>
        <p:nvPicPr>
          <p:cNvPr id="5566" name="Picture 44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60" y="282390"/>
            <a:ext cx="196373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2" name="Picture 462" descr="C:\Users\ptrianta.NET\AppData\Local\Microsoft\Windows\Temporary Internet Files\Content.IE5\F0RX06VS\MM900163022[1].gif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80" y="465746"/>
            <a:ext cx="10382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  <p:bldP spid="3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1C815F6-BE23-443C-9941-CBD433ECD26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Core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3949" y="1882219"/>
            <a:ext cx="4938018" cy="23543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mesh of interconnected routers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fundamental question:</a:t>
            </a:r>
            <a:r>
              <a:rPr lang="en-US" sz="2400" dirty="0" smtClean="0"/>
              <a:t> how is data transferred through net? </a:t>
            </a:r>
          </a:p>
          <a:p>
            <a:pPr marL="342900" lvl="1" indent="-342900">
              <a:buSzPct val="8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packet-switching:</a:t>
            </a:r>
            <a:r>
              <a:rPr lang="en-US" dirty="0"/>
              <a:t> data sent thru net in discrete “chunks</a:t>
            </a:r>
            <a:r>
              <a:rPr lang="en-US" dirty="0" smtClean="0"/>
              <a:t>”</a:t>
            </a:r>
            <a:endParaRPr lang="en-US" sz="2000" dirty="0"/>
          </a:p>
        </p:txBody>
      </p:sp>
      <p:sp>
        <p:nvSpPr>
          <p:cNvPr id="6152" name="Freeform 6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3" name="Freeform 6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4" name="Freeform 6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155" name="Group 6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776" name="Rectangle 6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77" name="AutoShape 6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srgbClr val="00CCFF"/>
                </a:solidFill>
              </a:endParaRPr>
            </a:p>
          </p:txBody>
        </p:sp>
      </p:grpSp>
      <p:grpSp>
        <p:nvGrpSpPr>
          <p:cNvPr id="6156" name="Group 6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746" name="Line 6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7" name="Line 6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8" name="Line 7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9" name="Line 7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0" name="Line 7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1" name="Line 7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2" name="Line 7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3" name="Line 7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4" name="Line 7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5" name="Line 7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6" name="Line 7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7" name="Line 7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8" name="Line 8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9" name="Line 8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60" name="Line 8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6761" name="Group 8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772" name="Line 8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3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4" name="Line 8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5" name="Line 8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6762" name="Group 8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768" name="Line 8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9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0" name="Line 9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1" name="Line 9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6763" name="Group 9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764" name="Line 9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5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6" name="Line 9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7" name="Line 9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6157" name="Line 100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8" name="Line 101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6159" name="Picture 102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Oval 107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1" name="Line 108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2" name="Line 109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3" name="Rectangle 110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64" name="Oval 111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65" name="Group 112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743" name="Line 1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4" name="Line 1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5" name="Line 1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66" name="Group 116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740" name="Line 11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1" name="Line 11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2" name="Line 11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67" name="Oval 205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8" name="Line 206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9" name="Line 207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0" name="Rectangle 208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71" name="Oval 209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72" name="Group 210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737" name="Line 2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8" name="Line 2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9" name="Line 2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73" name="Group 214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734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5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6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74" name="Oval 21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5" name="Line 22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6" name="Line 22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7" name="Rectangle 22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78" name="Oval 22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79" name="Group 22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731" name="Line 2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2" name="Line 2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3" name="Line 2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80" name="Group 22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728" name="Line 2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29" name="Line 2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0" name="Line 2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81" name="Line 23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2" name="Line 23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3" name="Line 23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4" name="Line 236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185" name="Group 240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6711" name="Picture 24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2" name="Freeform 24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3" name="Freeform 24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4" name="Freeform 24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5" name="Freeform 24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6" name="Freeform 24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7" name="Freeform 24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8" name="Freeform 24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9" name="Freeform 24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0" name="Freeform 25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1" name="Freeform 25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2" name="Freeform 25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3" name="Freeform 25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4" name="Freeform 25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5" name="Freeform 25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6" name="Freeform 25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7" name="Freeform 25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186" name="Line 259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7" name="Line 260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8" name="Freeform 261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9" name="Line 262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90" name="Group 590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6703" name="AutoShape 264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4" name="Rectangle 265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5" name="Rectangle 266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6" name="AutoShape 267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7" name="Line 268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8" name="Line 269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9" name="Rectangle 270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10" name="Rectangle 271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91" name="Line 272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2" name="Line 273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3" name="Oval 275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4" name="Line 276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5" name="Line 277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6" name="Rectangle 278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97" name="Oval 279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98" name="Group 280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6700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1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2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99" name="Group 284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6697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8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9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00" name="Oval 289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1" name="Line 291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2" name="Rectangle 292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03" name="Oval 293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04" name="Group 294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6694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5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6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05" name="Group 298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6691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2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3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06" name="Oval 303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7" name="Line 304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8" name="Line 305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9" name="Rectangle 306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10" name="Oval 307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11" name="Group 308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6688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9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0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12" name="Group 312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6685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6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7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13" name="Line 316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4" name="Line 317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5" name="Line 318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6" name="Line 319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7" name="Line 320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8" name="Line 321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9" name="Line 322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0" name="Line 323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1" name="Line 324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2" name="Line 325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3" name="Line 354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4" name="Line 355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5" name="Line 365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6" name="Line 366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7" name="Line 367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8" name="Line 368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9" name="Line 369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0" name="Line 370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1" name="Line 371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2" name="Line 372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3" name="Line 373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4" name="Line 374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5" name="Line 375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6" name="Oval 378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7" name="Line 379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8" name="Line 380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9" name="Rectangle 381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40" name="Oval 382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41" name="Group 383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6682" name="Line 3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3" name="Line 3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4" name="Line 3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42" name="Group 387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6679" name="Line 38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0" name="Line 38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1" name="Line 39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43" name="Oval 392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4" name="Line 393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5" name="Line 394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6" name="Rectangle 395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47" name="Oval 396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48" name="Group 397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6676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7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8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49" name="Group 401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6673" name="Line 4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4" name="Line 4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5" name="Line 4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50" name="Oval 406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1" name="Line 407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2" name="Line 408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3" name="Rectangle 409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54" name="Oval 410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55" name="Group 411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6670" name="Line 4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1" name="Line 4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2" name="Line 4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56" name="Group 415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6667" name="Line 4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8" name="Line 4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9" name="Line 4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57" name="Oval 434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8" name="Line 435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9" name="Line 436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0" name="Rectangle 437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61" name="Oval 438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62" name="Group 439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6664" name="Line 4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5" name="Line 4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6" name="Line 4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63" name="Group 443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6661" name="Line 4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2" name="Line 4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3" name="Line 4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64" name="Oval 448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5" name="Line 449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6" name="Line 450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7" name="Rectangle 451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68" name="Oval 452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69" name="Group 453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6658" name="Line 4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9" name="Line 4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0" name="Line 4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70" name="Group 457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6655" name="Line 4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6" name="Line 4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7" name="Line 4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71" name="Oval 462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2" name="Line 463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3" name="Line 464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4" name="Rectangle 465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75" name="Oval 466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76" name="Group 467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6652" name="Line 4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3" name="Line 4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4" name="Line 4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77" name="Group 471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6649" name="Line 4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0" name="Line 4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1" name="Line 4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78" name="Line 232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279" name="Group 517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6643" name="Rectangle 511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4" name="Rectangle 512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5" name="Rectangle 513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6" name="Rectangle 514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7" name="Rectangle 515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8" name="Rectangle 516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80" name="Group 805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6624" name="Picture 337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25" name="Freeform 343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6" name="Freeform 344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7" name="Freeform 345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8" name="Freeform 346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9" name="Freeform 347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0" name="Freeform 348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1" name="Freeform 349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2" name="Freeform 350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3" name="Freeform 351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4" name="Freeform 352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5" name="Freeform 353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6636" name="Group 518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6637" name="Rectangle 51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38" name="Rectangle 52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39" name="Rectangle 52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0" name="Rectangle 52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1" name="Rectangle 52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2" name="Rectangle 52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6281" name="Group 591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6616" name="AutoShape 59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7" name="Rectangle 59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8" name="Rectangle 59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9" name="AutoShape 59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0" name="Line 59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1" name="Line 59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2" name="Rectangle 59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3" name="Rectangle 59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82" name="Group 609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6585" name="AutoShape 475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6" name="Freeform 47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7" name="Freeform 482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8" name="Freeform 485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9" name="AutoShape 52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0" name="Freeform 54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1" name="Freeform 54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2" name="Freeform 54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3" name="Freeform 54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4" name="Freeform 54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5" name="Freeform 54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6" name="Freeform 551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7" name="Freeform 552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8" name="Freeform 553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9" name="Freeform 554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0" name="Freeform 583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1" name="Freeform 584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2" name="Freeform 585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3" name="Freeform 586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4" name="Freeform 587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5" name="Freeform 588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6" name="Freeform 496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7" name="Freeform 58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8" name="Freeform 60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9" name="Freeform 60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0" name="Freeform 60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1" name="Freeform 604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2" name="Freeform 605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3" name="Freeform 606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4" name="Freeform 607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5" name="Freeform 608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3" name="Group 61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6554" name="AutoShape 61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5" name="Freeform 61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6" name="Freeform 61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7" name="Freeform 61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8" name="AutoShape 61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9" name="Freeform 61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0" name="Freeform 61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1" name="Freeform 61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2" name="Freeform 61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3" name="Freeform 62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4" name="Freeform 62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5" name="Freeform 62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6" name="Freeform 62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7" name="Freeform 62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8" name="Freeform 62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9" name="Freeform 62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0" name="Freeform 62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1" name="Freeform 62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2" name="Freeform 62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3" name="Freeform 63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4" name="Freeform 63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5" name="Freeform 63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6" name="Freeform 63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7" name="Freeform 63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8" name="Freeform 63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9" name="Freeform 63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0" name="Freeform 63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1" name="Freeform 63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2" name="Freeform 63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3" name="Freeform 64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4" name="Freeform 64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4" name="Group 68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6515" name="Freeform 6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6" name="Freeform 6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7" name="Freeform 6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8" name="Freeform 6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9" name="Freeform 6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0" name="Freeform 6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1" name="Freeform 6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2" name="Freeform 6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3" name="Freeform 6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4" name="Freeform 6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5" name="Freeform 6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6" name="Freeform 6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7" name="Freeform 6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8" name="Freeform 6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9" name="Freeform 6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0" name="Freeform 6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1" name="Freeform 6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2" name="Freeform 6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3" name="Freeform 6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4" name="Freeform 6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5" name="Freeform 6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6" name="Freeform 6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7" name="Freeform 6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8" name="Freeform 6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9" name="Freeform 6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0" name="Freeform 6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1" name="Freeform 6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2" name="Freeform 6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3" name="Freeform 6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4" name="Rectangle 6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5" name="Freeform 6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6" name="Freeform 6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7" name="Freeform 6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8" name="Freeform 6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9" name="Freeform 6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0" name="Freeform 6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1" name="Freeform 6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2" name="Freeform 6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3" name="Freeform 6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5" name="Group 684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6476" name="Freeform 68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7" name="Freeform 68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8" name="Freeform 68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9" name="Freeform 68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0" name="Freeform 68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1" name="Freeform 69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2" name="Freeform 69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3" name="Freeform 69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4" name="Freeform 69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5" name="Freeform 69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6" name="Freeform 69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7" name="Freeform 69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8" name="Freeform 69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9" name="Freeform 69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0" name="Freeform 69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1" name="Freeform 70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2" name="Freeform 70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3" name="Freeform 70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4" name="Freeform 70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5" name="Freeform 70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6" name="Freeform 70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7" name="Freeform 70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8" name="Freeform 70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9" name="Freeform 70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0" name="Freeform 70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1" name="Freeform 71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2" name="Freeform 71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3" name="Freeform 71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4" name="Freeform 71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5" name="Rectangle 71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6" name="Freeform 71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7" name="Freeform 71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8" name="Freeform 71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9" name="Freeform 71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0" name="Freeform 71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1" name="Freeform 72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2" name="Freeform 72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3" name="Freeform 72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4" name="Freeform 72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6" name="Group 724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6437" name="Freeform 72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8" name="Freeform 72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9" name="Freeform 72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0" name="Freeform 72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1" name="Freeform 72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2" name="Freeform 73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3" name="Freeform 73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4" name="Freeform 73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5" name="Freeform 73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6" name="Freeform 73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7" name="Freeform 73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8" name="Freeform 73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9" name="Freeform 73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0" name="Freeform 73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1" name="Freeform 73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2" name="Freeform 74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3" name="Freeform 74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4" name="Freeform 74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5" name="Freeform 74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6" name="Freeform 74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7" name="Freeform 74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8" name="Freeform 74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9" name="Freeform 74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0" name="Freeform 74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1" name="Freeform 74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2" name="Freeform 75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3" name="Freeform 75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4" name="Freeform 75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5" name="Freeform 75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6" name="Rectangle 75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7" name="Freeform 75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8" name="Freeform 75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9" name="Freeform 75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0" name="Freeform 75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1" name="Freeform 75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2" name="Freeform 76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3" name="Freeform 76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4" name="Freeform 76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5" name="Freeform 76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7" name="Group 764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6398" name="Freeform 76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9" name="Freeform 76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0" name="Freeform 76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1" name="Freeform 76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2" name="Freeform 76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3" name="Freeform 77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4" name="Freeform 77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5" name="Freeform 77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6" name="Freeform 77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7" name="Freeform 77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8" name="Freeform 77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9" name="Freeform 77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0" name="Freeform 77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1" name="Freeform 77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2" name="Freeform 77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3" name="Freeform 78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4" name="Freeform 78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5" name="Freeform 78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6" name="Freeform 78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7" name="Freeform 78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8" name="Freeform 78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9" name="Freeform 78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0" name="Freeform 78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1" name="Freeform 78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2" name="Freeform 78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3" name="Freeform 79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4" name="Freeform 79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5" name="Freeform 79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6" name="Freeform 79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7" name="Rectangle 79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8" name="Freeform 79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9" name="Freeform 79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0" name="Freeform 79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1" name="Freeform 79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2" name="Freeform 79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3" name="Freeform 80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4" name="Freeform 80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5" name="Freeform 80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6" name="Freeform 80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288" name="Line 290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89" name="Group 8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6359" name="Freeform 8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0" name="Freeform 8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1" name="Freeform 8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2" name="Freeform 8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3" name="Freeform 8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4" name="Freeform 8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5" name="Freeform 8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6" name="Freeform 8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7" name="Freeform 8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8" name="Freeform 8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9" name="Freeform 8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0" name="Freeform 8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1" name="Freeform 8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2" name="Freeform 8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3" name="Freeform 8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4" name="Freeform 8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5" name="Freeform 8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6" name="Freeform 8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7" name="Freeform 8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8" name="Freeform 8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9" name="Freeform 8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0" name="Freeform 8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1" name="Freeform 8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2" name="Freeform 8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3" name="Freeform 8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4" name="Freeform 8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5" name="Freeform 8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6" name="Freeform 8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7" name="Freeform 8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8" name="Rectangle 8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9" name="Freeform 8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0" name="Freeform 8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1" name="Freeform 8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2" name="Freeform 8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3" name="Freeform 8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4" name="Freeform 8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5" name="Freeform 8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6" name="Freeform 8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7" name="Freeform 8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90" name="Group 846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6328" name="AutoShape 847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9" name="Freeform 848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0" name="Freeform 849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1" name="Freeform 850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2" name="AutoShape 851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3" name="Freeform 85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4" name="Freeform 85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5" name="Freeform 85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6" name="Freeform 85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7" name="Freeform 85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8" name="Freeform 85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9" name="Freeform 858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0" name="Freeform 859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1" name="Freeform 860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2" name="Freeform 861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3" name="Freeform 862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4" name="Freeform 863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5" name="Freeform 864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6" name="Freeform 865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7" name="Freeform 866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8" name="Freeform 867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9" name="Freeform 868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0" name="Freeform 86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1" name="Freeform 87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2" name="Freeform 87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3" name="Freeform 87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4" name="Freeform 873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5" name="Freeform 874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6" name="Freeform 875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7" name="Freeform 876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8" name="Freeform 877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91" name="Group 878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6297" name="AutoShape 87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98" name="Freeform 88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99" name="Freeform 88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0" name="Freeform 88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1" name="AutoShape 88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2" name="Freeform 88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3" name="Freeform 88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4" name="Freeform 88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5" name="Freeform 88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6" name="Freeform 88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7" name="Freeform 88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8" name="Freeform 89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9" name="Freeform 89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0" name="Freeform 89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1" name="Freeform 89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2" name="Freeform 89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3" name="Freeform 89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4" name="Freeform 89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5" name="Freeform 89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6" name="Freeform 89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7" name="Freeform 89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8" name="Freeform 90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9" name="Freeform 90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0" name="Freeform 90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1" name="Freeform 90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2" name="Freeform 90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3" name="Freeform 90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4" name="Freeform 90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5" name="Freeform 90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6" name="Freeform 90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7" name="Freeform 90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292" name="AutoShape 916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3" name="Freeform 91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>
              <a:gd name="T0" fmla="*/ 2147483647 w 188"/>
              <a:gd name="T1" fmla="*/ 0 h 168"/>
              <a:gd name="T2" fmla="*/ 2147483647 w 188"/>
              <a:gd name="T3" fmla="*/ 1037184017 h 168"/>
              <a:gd name="T4" fmla="*/ 2147483647 w 188"/>
              <a:gd name="T5" fmla="*/ 2147483647 h 168"/>
              <a:gd name="T6" fmla="*/ 2147483647 w 188"/>
              <a:gd name="T7" fmla="*/ 2147483647 h 168"/>
              <a:gd name="T8" fmla="*/ 2147483647 w 188"/>
              <a:gd name="T9" fmla="*/ 2147483647 h 168"/>
              <a:gd name="T10" fmla="*/ 2147483647 w 188"/>
              <a:gd name="T11" fmla="*/ 2147483647 h 168"/>
              <a:gd name="T12" fmla="*/ 2147483647 w 188"/>
              <a:gd name="T13" fmla="*/ 2147483647 h 168"/>
              <a:gd name="T14" fmla="*/ 2147483647 w 188"/>
              <a:gd name="T15" fmla="*/ 2147483647 h 168"/>
              <a:gd name="T16" fmla="*/ 2147483647 w 188"/>
              <a:gd name="T17" fmla="*/ 2147483647 h 168"/>
              <a:gd name="T18" fmla="*/ 2147483647 w 188"/>
              <a:gd name="T19" fmla="*/ 2147483647 h 168"/>
              <a:gd name="T20" fmla="*/ 1375235810 w 188"/>
              <a:gd name="T21" fmla="*/ 2147483647 h 168"/>
              <a:gd name="T22" fmla="*/ 312503451 w 188"/>
              <a:gd name="T23" fmla="*/ 2147483647 h 168"/>
              <a:gd name="T24" fmla="*/ 0 w 188"/>
              <a:gd name="T25" fmla="*/ 2147483647 h 168"/>
              <a:gd name="T26" fmla="*/ 312503451 w 188"/>
              <a:gd name="T27" fmla="*/ 2147483647 h 168"/>
              <a:gd name="T28" fmla="*/ 1375235810 w 188"/>
              <a:gd name="T29" fmla="*/ 2147483647 h 168"/>
              <a:gd name="T30" fmla="*/ 2147483647 w 188"/>
              <a:gd name="T31" fmla="*/ 1037184017 h 168"/>
              <a:gd name="T32" fmla="*/ 2147483647 w 188"/>
              <a:gd name="T33" fmla="*/ 0 h 168"/>
              <a:gd name="T34" fmla="*/ 2147483647 w 188"/>
              <a:gd name="T35" fmla="*/ 2147483647 h 168"/>
              <a:gd name="T36" fmla="*/ 2147483647 w 188"/>
              <a:gd name="T37" fmla="*/ 2147483647 h 168"/>
              <a:gd name="T38" fmla="*/ 2147483647 w 188"/>
              <a:gd name="T39" fmla="*/ 2147483647 h 168"/>
              <a:gd name="T40" fmla="*/ 2147483647 w 188"/>
              <a:gd name="T41" fmla="*/ 2147483647 h 168"/>
              <a:gd name="T42" fmla="*/ 2147483647 w 188"/>
              <a:gd name="T43" fmla="*/ 2147483647 h 168"/>
              <a:gd name="T44" fmla="*/ 2147483647 w 188"/>
              <a:gd name="T45" fmla="*/ 2147483647 h 168"/>
              <a:gd name="T46" fmla="*/ 2147483647 w 188"/>
              <a:gd name="T47" fmla="*/ 2147483647 h 168"/>
              <a:gd name="T48" fmla="*/ 2147483647 w 188"/>
              <a:gd name="T49" fmla="*/ 2147483647 h 168"/>
              <a:gd name="T50" fmla="*/ 2147483647 w 188"/>
              <a:gd name="T51" fmla="*/ 2147483647 h 168"/>
              <a:gd name="T52" fmla="*/ 2147483647 w 188"/>
              <a:gd name="T53" fmla="*/ 2147483647 h 168"/>
              <a:gd name="T54" fmla="*/ 2147483647 w 188"/>
              <a:gd name="T55" fmla="*/ 2147483647 h 168"/>
              <a:gd name="T56" fmla="*/ 2147483647 w 188"/>
              <a:gd name="T57" fmla="*/ 2147483647 h 168"/>
              <a:gd name="T58" fmla="*/ 2147483647 w 188"/>
              <a:gd name="T59" fmla="*/ 2147483647 h 168"/>
              <a:gd name="T60" fmla="*/ 2147483647 w 188"/>
              <a:gd name="T61" fmla="*/ 2147483647 h 168"/>
              <a:gd name="T62" fmla="*/ 2147483647 w 188"/>
              <a:gd name="T63" fmla="*/ 2147483647 h 168"/>
              <a:gd name="T64" fmla="*/ 2147483647 w 188"/>
              <a:gd name="T65" fmla="*/ 2147483647 h 168"/>
              <a:gd name="T66" fmla="*/ 2147483647 w 188"/>
              <a:gd name="T67" fmla="*/ 2147483647 h 168"/>
              <a:gd name="T68" fmla="*/ 2147483647 w 188"/>
              <a:gd name="T69" fmla="*/ 2147483647 h 168"/>
              <a:gd name="T70" fmla="*/ 2147483647 w 188"/>
              <a:gd name="T71" fmla="*/ 0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168"/>
              <a:gd name="T110" fmla="*/ 188 w 188"/>
              <a:gd name="T111" fmla="*/ 168 h 1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4" name="Freeform 91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>
              <a:gd name="T0" fmla="*/ 2147483647 w 192"/>
              <a:gd name="T1" fmla="*/ 0 h 168"/>
              <a:gd name="T2" fmla="*/ 2147483647 w 192"/>
              <a:gd name="T3" fmla="*/ 1037184017 h 168"/>
              <a:gd name="T4" fmla="*/ 2147483647 w 192"/>
              <a:gd name="T5" fmla="*/ 2147483647 h 168"/>
              <a:gd name="T6" fmla="*/ 2147483647 w 192"/>
              <a:gd name="T7" fmla="*/ 2147483647 h 168"/>
              <a:gd name="T8" fmla="*/ 2147483647 w 192"/>
              <a:gd name="T9" fmla="*/ 2147483647 h 168"/>
              <a:gd name="T10" fmla="*/ 2147483647 w 192"/>
              <a:gd name="T11" fmla="*/ 2147483647 h 168"/>
              <a:gd name="T12" fmla="*/ 2147483647 w 192"/>
              <a:gd name="T13" fmla="*/ 2147483647 h 168"/>
              <a:gd name="T14" fmla="*/ 2147483647 w 192"/>
              <a:gd name="T15" fmla="*/ 2147483647 h 168"/>
              <a:gd name="T16" fmla="*/ 2147483647 w 192"/>
              <a:gd name="T17" fmla="*/ 2147483647 h 168"/>
              <a:gd name="T18" fmla="*/ 2147483647 w 192"/>
              <a:gd name="T19" fmla="*/ 2147483647 h 168"/>
              <a:gd name="T20" fmla="*/ 1500280289 w 192"/>
              <a:gd name="T21" fmla="*/ 2147483647 h 168"/>
              <a:gd name="T22" fmla="*/ 312499375 w 192"/>
              <a:gd name="T23" fmla="*/ 2147483647 h 168"/>
              <a:gd name="T24" fmla="*/ 0 w 192"/>
              <a:gd name="T25" fmla="*/ 2147483647 h 168"/>
              <a:gd name="T26" fmla="*/ 375030583 w 192"/>
              <a:gd name="T27" fmla="*/ 2147483647 h 168"/>
              <a:gd name="T28" fmla="*/ 1500280289 w 192"/>
              <a:gd name="T29" fmla="*/ 2147483647 h 168"/>
              <a:gd name="T30" fmla="*/ 2147483647 w 192"/>
              <a:gd name="T31" fmla="*/ 1037184017 h 168"/>
              <a:gd name="T32" fmla="*/ 2147483647 w 192"/>
              <a:gd name="T33" fmla="*/ 0 h 168"/>
              <a:gd name="T34" fmla="*/ 2147483647 w 192"/>
              <a:gd name="T35" fmla="*/ 0 h 168"/>
              <a:gd name="T36" fmla="*/ 2147483647 w 192"/>
              <a:gd name="T37" fmla="*/ 2147483647 h 168"/>
              <a:gd name="T38" fmla="*/ 2147483647 w 192"/>
              <a:gd name="T39" fmla="*/ 2147483647 h 168"/>
              <a:gd name="T40" fmla="*/ 2147483647 w 192"/>
              <a:gd name="T41" fmla="*/ 2147483647 h 168"/>
              <a:gd name="T42" fmla="*/ 2147483647 w 192"/>
              <a:gd name="T43" fmla="*/ 2147483647 h 168"/>
              <a:gd name="T44" fmla="*/ 2147483647 w 192"/>
              <a:gd name="T45" fmla="*/ 2147483647 h 168"/>
              <a:gd name="T46" fmla="*/ 2147483647 w 192"/>
              <a:gd name="T47" fmla="*/ 2147483647 h 168"/>
              <a:gd name="T48" fmla="*/ 2147483647 w 192"/>
              <a:gd name="T49" fmla="*/ 2147483647 h 168"/>
              <a:gd name="T50" fmla="*/ 2147483647 w 192"/>
              <a:gd name="T51" fmla="*/ 2147483647 h 168"/>
              <a:gd name="T52" fmla="*/ 2147483647 w 192"/>
              <a:gd name="T53" fmla="*/ 2147483647 h 168"/>
              <a:gd name="T54" fmla="*/ 2147483647 w 192"/>
              <a:gd name="T55" fmla="*/ 2147483647 h 168"/>
              <a:gd name="T56" fmla="*/ 2147483647 w 192"/>
              <a:gd name="T57" fmla="*/ 2147483647 h 168"/>
              <a:gd name="T58" fmla="*/ 2147483647 w 192"/>
              <a:gd name="T59" fmla="*/ 2147483647 h 168"/>
              <a:gd name="T60" fmla="*/ 2147483647 w 192"/>
              <a:gd name="T61" fmla="*/ 2147483647 h 168"/>
              <a:gd name="T62" fmla="*/ 2147483647 w 192"/>
              <a:gd name="T63" fmla="*/ 2147483647 h 168"/>
              <a:gd name="T64" fmla="*/ 2147483647 w 192"/>
              <a:gd name="T65" fmla="*/ 2147483647 h 168"/>
              <a:gd name="T66" fmla="*/ 2147483647 w 192"/>
              <a:gd name="T67" fmla="*/ 2147483647 h 168"/>
              <a:gd name="T68" fmla="*/ 2147483647 w 192"/>
              <a:gd name="T69" fmla="*/ 2147483647 h 168"/>
              <a:gd name="T70" fmla="*/ 2147483647 w 192"/>
              <a:gd name="T71" fmla="*/ 2147483647 h 168"/>
              <a:gd name="T72" fmla="*/ 2147483647 w 192"/>
              <a:gd name="T73" fmla="*/ 0 h 1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2"/>
              <a:gd name="T112" fmla="*/ 0 h 168"/>
              <a:gd name="T113" fmla="*/ 192 w 192"/>
              <a:gd name="T114" fmla="*/ 168 h 1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5" name="Freeform 92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>
              <a:gd name="T0" fmla="*/ 2147483647 w 325"/>
              <a:gd name="T1" fmla="*/ 0 h 148"/>
              <a:gd name="T2" fmla="*/ 2147483647 w 325"/>
              <a:gd name="T3" fmla="*/ 0 h 148"/>
              <a:gd name="T4" fmla="*/ 2147483647 w 325"/>
              <a:gd name="T5" fmla="*/ 0 h 148"/>
              <a:gd name="T6" fmla="*/ 2147483647 w 325"/>
              <a:gd name="T7" fmla="*/ 0 h 148"/>
              <a:gd name="T8" fmla="*/ 2147483647 w 325"/>
              <a:gd name="T9" fmla="*/ 290338466 h 148"/>
              <a:gd name="T10" fmla="*/ 2147483647 w 325"/>
              <a:gd name="T11" fmla="*/ 290338466 h 148"/>
              <a:gd name="T12" fmla="*/ 2147483647 w 325"/>
              <a:gd name="T13" fmla="*/ 290338466 h 148"/>
              <a:gd name="T14" fmla="*/ 2147483647 w 325"/>
              <a:gd name="T15" fmla="*/ 290338466 h 148"/>
              <a:gd name="T16" fmla="*/ 2147483647 w 325"/>
              <a:gd name="T17" fmla="*/ 290338466 h 148"/>
              <a:gd name="T18" fmla="*/ 2147483647 w 325"/>
              <a:gd name="T19" fmla="*/ 290338466 h 148"/>
              <a:gd name="T20" fmla="*/ 2147483647 w 325"/>
              <a:gd name="T21" fmla="*/ 290338466 h 148"/>
              <a:gd name="T22" fmla="*/ 2147483647 w 325"/>
              <a:gd name="T23" fmla="*/ 290338466 h 148"/>
              <a:gd name="T24" fmla="*/ 2147483647 w 325"/>
              <a:gd name="T25" fmla="*/ 290338466 h 148"/>
              <a:gd name="T26" fmla="*/ 2147483647 w 325"/>
              <a:gd name="T27" fmla="*/ 290338466 h 148"/>
              <a:gd name="T28" fmla="*/ 2147483647 w 325"/>
              <a:gd name="T29" fmla="*/ 290338466 h 148"/>
              <a:gd name="T30" fmla="*/ 2147483647 w 325"/>
              <a:gd name="T31" fmla="*/ 290338466 h 148"/>
              <a:gd name="T32" fmla="*/ 2147483647 w 325"/>
              <a:gd name="T33" fmla="*/ 290338466 h 148"/>
              <a:gd name="T34" fmla="*/ 2147483647 w 325"/>
              <a:gd name="T35" fmla="*/ 1597275533 h 148"/>
              <a:gd name="T36" fmla="*/ 2147483647 w 325"/>
              <a:gd name="T37" fmla="*/ 2147483647 h 148"/>
              <a:gd name="T38" fmla="*/ 2147483647 w 325"/>
              <a:gd name="T39" fmla="*/ 2147483647 h 148"/>
              <a:gd name="T40" fmla="*/ 2147483647 w 325"/>
              <a:gd name="T41" fmla="*/ 2147483647 h 148"/>
              <a:gd name="T42" fmla="*/ 2147483647 w 325"/>
              <a:gd name="T43" fmla="*/ 2147483647 h 148"/>
              <a:gd name="T44" fmla="*/ 2147483647 w 325"/>
              <a:gd name="T45" fmla="*/ 2147483647 h 148"/>
              <a:gd name="T46" fmla="*/ 2147483647 w 325"/>
              <a:gd name="T47" fmla="*/ 2147483647 h 148"/>
              <a:gd name="T48" fmla="*/ 2147483647 w 325"/>
              <a:gd name="T49" fmla="*/ 2147483647 h 148"/>
              <a:gd name="T50" fmla="*/ 2147483647 w 325"/>
              <a:gd name="T51" fmla="*/ 2147483647 h 148"/>
              <a:gd name="T52" fmla="*/ 2147483647 w 325"/>
              <a:gd name="T53" fmla="*/ 2147483647 h 148"/>
              <a:gd name="T54" fmla="*/ 2147483647 w 325"/>
              <a:gd name="T55" fmla="*/ 2147483647 h 148"/>
              <a:gd name="T56" fmla="*/ 1238725722 w 325"/>
              <a:gd name="T57" fmla="*/ 2147483647 h 148"/>
              <a:gd name="T58" fmla="*/ 1176734459 w 325"/>
              <a:gd name="T59" fmla="*/ 2147483647 h 148"/>
              <a:gd name="T60" fmla="*/ 929083560 w 325"/>
              <a:gd name="T61" fmla="*/ 2147483647 h 148"/>
              <a:gd name="T62" fmla="*/ 557450334 w 325"/>
              <a:gd name="T63" fmla="*/ 2147483647 h 148"/>
              <a:gd name="T64" fmla="*/ 0 w 325"/>
              <a:gd name="T65" fmla="*/ 2147483647 h 148"/>
              <a:gd name="T66" fmla="*/ 2147483647 w 325"/>
              <a:gd name="T67" fmla="*/ 0 h 148"/>
              <a:gd name="T68" fmla="*/ 2147483647 w 325"/>
              <a:gd name="T69" fmla="*/ 0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5"/>
              <a:gd name="T106" fmla="*/ 0 h 148"/>
              <a:gd name="T107" fmla="*/ 325 w 325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6" name="Freeform 92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>
              <a:gd name="T0" fmla="*/ 2147483647 w 1303"/>
              <a:gd name="T1" fmla="*/ 2147483647 h 253"/>
              <a:gd name="T2" fmla="*/ 2147483647 w 1303"/>
              <a:gd name="T3" fmla="*/ 2147483647 h 253"/>
              <a:gd name="T4" fmla="*/ 2147483647 w 1303"/>
              <a:gd name="T5" fmla="*/ 2147483647 h 253"/>
              <a:gd name="T6" fmla="*/ 2147483647 w 1303"/>
              <a:gd name="T7" fmla="*/ 2147483647 h 253"/>
              <a:gd name="T8" fmla="*/ 2147483647 w 1303"/>
              <a:gd name="T9" fmla="*/ 2147483647 h 253"/>
              <a:gd name="T10" fmla="*/ 2147483647 w 1303"/>
              <a:gd name="T11" fmla="*/ 2147483647 h 253"/>
              <a:gd name="T12" fmla="*/ 2147483647 w 1303"/>
              <a:gd name="T13" fmla="*/ 2147483647 h 253"/>
              <a:gd name="T14" fmla="*/ 2147483647 w 1303"/>
              <a:gd name="T15" fmla="*/ 2147483647 h 253"/>
              <a:gd name="T16" fmla="*/ 2147483647 w 1303"/>
              <a:gd name="T17" fmla="*/ 2147483647 h 253"/>
              <a:gd name="T18" fmla="*/ 2147483647 w 1303"/>
              <a:gd name="T19" fmla="*/ 2147483647 h 253"/>
              <a:gd name="T20" fmla="*/ 2147483647 w 1303"/>
              <a:gd name="T21" fmla="*/ 2147483647 h 253"/>
              <a:gd name="T22" fmla="*/ 2147483647 w 1303"/>
              <a:gd name="T23" fmla="*/ 2147483647 h 253"/>
              <a:gd name="T24" fmla="*/ 2147483647 w 1303"/>
              <a:gd name="T25" fmla="*/ 2147483647 h 253"/>
              <a:gd name="T26" fmla="*/ 2147483647 w 1303"/>
              <a:gd name="T27" fmla="*/ 2147483647 h 253"/>
              <a:gd name="T28" fmla="*/ 2147483647 w 1303"/>
              <a:gd name="T29" fmla="*/ 2147483647 h 253"/>
              <a:gd name="T30" fmla="*/ 2147483647 w 1303"/>
              <a:gd name="T31" fmla="*/ 2147483647 h 253"/>
              <a:gd name="T32" fmla="*/ 2147483647 w 1303"/>
              <a:gd name="T33" fmla="*/ 2147483647 h 253"/>
              <a:gd name="T34" fmla="*/ 2147483647 w 1303"/>
              <a:gd name="T35" fmla="*/ 2147483647 h 253"/>
              <a:gd name="T36" fmla="*/ 2147483647 w 1303"/>
              <a:gd name="T37" fmla="*/ 2147483647 h 253"/>
              <a:gd name="T38" fmla="*/ 2147483647 w 1303"/>
              <a:gd name="T39" fmla="*/ 439214868 h 253"/>
              <a:gd name="T40" fmla="*/ 2147483647 w 1303"/>
              <a:gd name="T41" fmla="*/ 585620088 h 253"/>
              <a:gd name="T42" fmla="*/ 2147483647 w 1303"/>
              <a:gd name="T43" fmla="*/ 2147483647 h 253"/>
              <a:gd name="T44" fmla="*/ 2147483647 w 1303"/>
              <a:gd name="T45" fmla="*/ 2147483647 h 253"/>
              <a:gd name="T46" fmla="*/ 2147483647 w 1303"/>
              <a:gd name="T47" fmla="*/ 2147483647 h 253"/>
              <a:gd name="T48" fmla="*/ 2147483647 w 1303"/>
              <a:gd name="T49" fmla="*/ 2147483647 h 253"/>
              <a:gd name="T50" fmla="*/ 2147483647 w 1303"/>
              <a:gd name="T51" fmla="*/ 2147483647 h 253"/>
              <a:gd name="T52" fmla="*/ 2147483647 w 1303"/>
              <a:gd name="T53" fmla="*/ 2147483647 h 253"/>
              <a:gd name="T54" fmla="*/ 2147483647 w 1303"/>
              <a:gd name="T55" fmla="*/ 2147483647 h 253"/>
              <a:gd name="T56" fmla="*/ 2147483647 w 1303"/>
              <a:gd name="T57" fmla="*/ 2147483647 h 253"/>
              <a:gd name="T58" fmla="*/ 2147483647 w 1303"/>
              <a:gd name="T59" fmla="*/ 2147483647 h 253"/>
              <a:gd name="T60" fmla="*/ 2147483647 w 1303"/>
              <a:gd name="T61" fmla="*/ 2147483647 h 253"/>
              <a:gd name="T62" fmla="*/ 2147483647 w 1303"/>
              <a:gd name="T63" fmla="*/ 2147483647 h 253"/>
              <a:gd name="T64" fmla="*/ 1816982330 w 1303"/>
              <a:gd name="T65" fmla="*/ 2147483647 h 253"/>
              <a:gd name="T66" fmla="*/ 2147483647 w 1303"/>
              <a:gd name="T67" fmla="*/ 2147483647 h 253"/>
              <a:gd name="T68" fmla="*/ 2147483647 w 1303"/>
              <a:gd name="T69" fmla="*/ 2147483647 h 253"/>
              <a:gd name="T70" fmla="*/ 877256974 w 1303"/>
              <a:gd name="T71" fmla="*/ 2147483647 h 253"/>
              <a:gd name="T72" fmla="*/ 250667191 w 1303"/>
              <a:gd name="T73" fmla="*/ 2147483647 h 253"/>
              <a:gd name="T74" fmla="*/ 2147483647 w 1303"/>
              <a:gd name="T75" fmla="*/ 2147483647 h 253"/>
              <a:gd name="T76" fmla="*/ 2147483647 w 1303"/>
              <a:gd name="T77" fmla="*/ 2147483647 h 253"/>
              <a:gd name="T78" fmla="*/ 2147483647 w 1303"/>
              <a:gd name="T79" fmla="*/ 2147483647 h 253"/>
              <a:gd name="T80" fmla="*/ 2147483647 w 1303"/>
              <a:gd name="T81" fmla="*/ 2147483647 h 253"/>
              <a:gd name="T82" fmla="*/ 2147483647 w 1303"/>
              <a:gd name="T83" fmla="*/ 2147483647 h 253"/>
              <a:gd name="T84" fmla="*/ 2147483647 w 1303"/>
              <a:gd name="T85" fmla="*/ 2147483647 h 253"/>
              <a:gd name="T86" fmla="*/ 2147483647 w 1303"/>
              <a:gd name="T87" fmla="*/ 2147483647 h 253"/>
              <a:gd name="T88" fmla="*/ 2147483647 w 1303"/>
              <a:gd name="T89" fmla="*/ 2147483647 h 253"/>
              <a:gd name="T90" fmla="*/ 2147483647 w 1303"/>
              <a:gd name="T91" fmla="*/ 2147483647 h 253"/>
              <a:gd name="T92" fmla="*/ 2147483647 w 1303"/>
              <a:gd name="T93" fmla="*/ 2147483647 h 253"/>
              <a:gd name="T94" fmla="*/ 2147483647 w 1303"/>
              <a:gd name="T95" fmla="*/ 2147483647 h 253"/>
              <a:gd name="T96" fmla="*/ 2147483647 w 1303"/>
              <a:gd name="T97" fmla="*/ 2147483647 h 253"/>
              <a:gd name="T98" fmla="*/ 2147483647 w 1303"/>
              <a:gd name="T99" fmla="*/ 2147483647 h 253"/>
              <a:gd name="T100" fmla="*/ 2147483647 w 1303"/>
              <a:gd name="T101" fmla="*/ 2147483647 h 253"/>
              <a:gd name="T102" fmla="*/ 2147483647 w 1303"/>
              <a:gd name="T103" fmla="*/ 2147483647 h 253"/>
              <a:gd name="T104" fmla="*/ 2147483647 w 1303"/>
              <a:gd name="T105" fmla="*/ 2147483647 h 253"/>
              <a:gd name="T106" fmla="*/ 2147483647 w 1303"/>
              <a:gd name="T107" fmla="*/ 2147483647 h 253"/>
              <a:gd name="T108" fmla="*/ 2147483647 w 1303"/>
              <a:gd name="T109" fmla="*/ 2147483647 h 253"/>
              <a:gd name="T110" fmla="*/ 2147483647 w 1303"/>
              <a:gd name="T111" fmla="*/ 2147483647 h 253"/>
              <a:gd name="T112" fmla="*/ 2147483647 w 1303"/>
              <a:gd name="T113" fmla="*/ 2147483647 h 253"/>
              <a:gd name="T114" fmla="*/ 2147483647 w 1303"/>
              <a:gd name="T115" fmla="*/ 2147483647 h 253"/>
              <a:gd name="T116" fmla="*/ 2147483647 w 1303"/>
              <a:gd name="T117" fmla="*/ 2147483647 h 253"/>
              <a:gd name="T118" fmla="*/ 2147483647 w 1303"/>
              <a:gd name="T119" fmla="*/ 2147483647 h 253"/>
              <a:gd name="T120" fmla="*/ 2147483647 w 1303"/>
              <a:gd name="T121" fmla="*/ 2147483647 h 253"/>
              <a:gd name="T122" fmla="*/ 2147483647 w 1303"/>
              <a:gd name="T123" fmla="*/ 2147483647 h 253"/>
              <a:gd name="T124" fmla="*/ 2147483647 w 1303"/>
              <a:gd name="T125" fmla="*/ 214748364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3"/>
              <a:gd name="T190" fmla="*/ 0 h 253"/>
              <a:gd name="T191" fmla="*/ 1303 w 1303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37891" name="Picture 3" descr="C:\Users\ptrianta.NET\AppData\Local\Microsoft\Windows\Temporary Internet Files\Content.IE5\O74OTKRW\MC90028057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133503"/>
            <a:ext cx="1742158" cy="18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:\Users\ptrianta.NET\AppData\Local\Microsoft\Windows\Temporary Internet Files\Content.IE5\T6MCOZFP\MC90012767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57" y="438589"/>
            <a:ext cx="1436180" cy="7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34CE5-A05A-43C1-9213-8B210FB392F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Packet Switching</a:t>
            </a:r>
          </a:p>
        </p:txBody>
      </p:sp>
      <p:graphicFrame>
        <p:nvGraphicFramePr>
          <p:cNvPr id="8194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027898"/>
              </p:ext>
            </p:extLst>
          </p:nvPr>
        </p:nvGraphicFramePr>
        <p:xfrm>
          <a:off x="842070" y="2066007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1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70" y="2066007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Line 230"/>
          <p:cNvSpPr>
            <a:spLocks noChangeShapeType="1"/>
          </p:cNvSpPr>
          <p:nvPr/>
        </p:nvSpPr>
        <p:spPr bwMode="auto">
          <a:xfrm>
            <a:off x="3177283" y="1899320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4" name="Oval 228"/>
          <p:cNvSpPr>
            <a:spLocks noChangeArrowheads="1"/>
          </p:cNvSpPr>
          <p:nvPr/>
        </p:nvSpPr>
        <p:spPr bwMode="auto">
          <a:xfrm>
            <a:off x="1959670" y="1929482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5" name="Rectangle 231"/>
          <p:cNvSpPr>
            <a:spLocks noChangeArrowheads="1"/>
          </p:cNvSpPr>
          <p:nvPr/>
        </p:nvSpPr>
        <p:spPr bwMode="auto">
          <a:xfrm>
            <a:off x="1959670" y="1861220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206" name="Oval 232"/>
          <p:cNvSpPr>
            <a:spLocks noChangeArrowheads="1"/>
          </p:cNvSpPr>
          <p:nvPr/>
        </p:nvSpPr>
        <p:spPr bwMode="auto">
          <a:xfrm>
            <a:off x="1969195" y="1632620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07" name="Group 242"/>
          <p:cNvGrpSpPr>
            <a:grpSpLocks/>
          </p:cNvGrpSpPr>
          <p:nvPr/>
        </p:nvGrpSpPr>
        <p:grpSpPr bwMode="auto">
          <a:xfrm>
            <a:off x="2315270" y="1662782"/>
            <a:ext cx="498475" cy="119063"/>
            <a:chOff x="2208" y="2184"/>
            <a:chExt cx="176" cy="69"/>
          </a:xfrm>
        </p:grpSpPr>
        <p:grpSp>
          <p:nvGrpSpPr>
            <p:cNvPr id="8277" name="Group 12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8282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3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4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8278" name="Group 12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827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1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8208" name="Oval 246"/>
          <p:cNvSpPr>
            <a:spLocks noChangeArrowheads="1"/>
          </p:cNvSpPr>
          <p:nvPr/>
        </p:nvSpPr>
        <p:spPr bwMode="auto">
          <a:xfrm>
            <a:off x="5055295" y="1948532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9" name="Line 247"/>
          <p:cNvSpPr>
            <a:spLocks noChangeShapeType="1"/>
          </p:cNvSpPr>
          <p:nvPr/>
        </p:nvSpPr>
        <p:spPr bwMode="auto">
          <a:xfrm>
            <a:off x="5064820" y="192789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0" name="Rectangle 248"/>
          <p:cNvSpPr>
            <a:spLocks noChangeArrowheads="1"/>
          </p:cNvSpPr>
          <p:nvPr/>
        </p:nvSpPr>
        <p:spPr bwMode="auto">
          <a:xfrm>
            <a:off x="5064820" y="1889795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211" name="Oval 249"/>
          <p:cNvSpPr>
            <a:spLocks noChangeArrowheads="1"/>
          </p:cNvSpPr>
          <p:nvPr/>
        </p:nvSpPr>
        <p:spPr bwMode="auto">
          <a:xfrm>
            <a:off x="5074345" y="1661195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8195" name="Object 2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638664"/>
              </p:ext>
            </p:extLst>
          </p:nvPr>
        </p:nvGraphicFramePr>
        <p:xfrm>
          <a:off x="6642795" y="1142082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2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795" y="1142082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97036"/>
              </p:ext>
            </p:extLst>
          </p:nvPr>
        </p:nvGraphicFramePr>
        <p:xfrm>
          <a:off x="603945" y="1161132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45" y="1161132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Line 276"/>
          <p:cNvSpPr>
            <a:spLocks noChangeShapeType="1"/>
          </p:cNvSpPr>
          <p:nvPr/>
        </p:nvSpPr>
        <p:spPr bwMode="auto">
          <a:xfrm>
            <a:off x="1229420" y="1567532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3" name="Line 277"/>
          <p:cNvSpPr>
            <a:spLocks noChangeShapeType="1"/>
          </p:cNvSpPr>
          <p:nvPr/>
        </p:nvSpPr>
        <p:spPr bwMode="auto">
          <a:xfrm flipV="1">
            <a:off x="1534220" y="2553370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4" name="Line 278"/>
          <p:cNvSpPr>
            <a:spLocks noChangeShapeType="1"/>
          </p:cNvSpPr>
          <p:nvPr/>
        </p:nvSpPr>
        <p:spPr bwMode="auto">
          <a:xfrm>
            <a:off x="3153470" y="1986632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5" name="Line 279"/>
          <p:cNvSpPr>
            <a:spLocks noChangeShapeType="1"/>
          </p:cNvSpPr>
          <p:nvPr/>
        </p:nvSpPr>
        <p:spPr bwMode="auto">
          <a:xfrm flipV="1">
            <a:off x="5258495" y="2320007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6" name="Line 280"/>
          <p:cNvSpPr>
            <a:spLocks noChangeShapeType="1"/>
          </p:cNvSpPr>
          <p:nvPr/>
        </p:nvSpPr>
        <p:spPr bwMode="auto">
          <a:xfrm flipV="1">
            <a:off x="6230045" y="1548482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7" name="Line 284"/>
          <p:cNvSpPr>
            <a:spLocks noChangeShapeType="1"/>
          </p:cNvSpPr>
          <p:nvPr/>
        </p:nvSpPr>
        <p:spPr bwMode="auto">
          <a:xfrm flipH="1">
            <a:off x="1734245" y="1558007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8" name="Line 285"/>
          <p:cNvSpPr>
            <a:spLocks noChangeShapeType="1"/>
          </p:cNvSpPr>
          <p:nvPr/>
        </p:nvSpPr>
        <p:spPr bwMode="auto">
          <a:xfrm>
            <a:off x="1743770" y="1991395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9" name="Rectangle 287"/>
          <p:cNvSpPr>
            <a:spLocks noChangeArrowheads="1"/>
          </p:cNvSpPr>
          <p:nvPr/>
        </p:nvSpPr>
        <p:spPr bwMode="auto">
          <a:xfrm>
            <a:off x="3186808" y="178184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0" name="Rectangle 288"/>
          <p:cNvSpPr>
            <a:spLocks noChangeArrowheads="1"/>
          </p:cNvSpPr>
          <p:nvPr/>
        </p:nvSpPr>
        <p:spPr bwMode="auto">
          <a:xfrm>
            <a:off x="3348733" y="178184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1" name="Rectangle 289"/>
          <p:cNvSpPr>
            <a:spLocks noChangeArrowheads="1"/>
          </p:cNvSpPr>
          <p:nvPr/>
        </p:nvSpPr>
        <p:spPr bwMode="auto">
          <a:xfrm>
            <a:off x="3510658" y="178184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2" name="Rectangle 290"/>
          <p:cNvSpPr>
            <a:spLocks noChangeArrowheads="1"/>
          </p:cNvSpPr>
          <p:nvPr/>
        </p:nvSpPr>
        <p:spPr bwMode="auto">
          <a:xfrm>
            <a:off x="3672583" y="178184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3" name="Rectangle 291"/>
          <p:cNvSpPr>
            <a:spLocks noChangeArrowheads="1"/>
          </p:cNvSpPr>
          <p:nvPr/>
        </p:nvSpPr>
        <p:spPr bwMode="auto">
          <a:xfrm>
            <a:off x="3834508" y="178184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4" name="Rectangle 292"/>
          <p:cNvSpPr>
            <a:spLocks noChangeArrowheads="1"/>
          </p:cNvSpPr>
          <p:nvPr/>
        </p:nvSpPr>
        <p:spPr bwMode="auto">
          <a:xfrm>
            <a:off x="4205983" y="178184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5" name="Rectangle 293"/>
          <p:cNvSpPr>
            <a:spLocks noChangeArrowheads="1"/>
          </p:cNvSpPr>
          <p:nvPr/>
        </p:nvSpPr>
        <p:spPr bwMode="auto">
          <a:xfrm>
            <a:off x="4644133" y="1777082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26" name="Group 311"/>
          <p:cNvGrpSpPr>
            <a:grpSpLocks/>
          </p:cNvGrpSpPr>
          <p:nvPr/>
        </p:nvGrpSpPr>
        <p:grpSpPr bwMode="auto">
          <a:xfrm>
            <a:off x="2496245" y="1858045"/>
            <a:ext cx="633413" cy="200025"/>
            <a:chOff x="1800" y="1425"/>
            <a:chExt cx="399" cy="126"/>
          </a:xfrm>
        </p:grpSpPr>
        <p:sp>
          <p:nvSpPr>
            <p:cNvPr id="8273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4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5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6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8227" name="Rectangle 298"/>
          <p:cNvSpPr>
            <a:spLocks noChangeArrowheads="1"/>
          </p:cNvSpPr>
          <p:nvPr/>
        </p:nvSpPr>
        <p:spPr bwMode="auto">
          <a:xfrm>
            <a:off x="1767583" y="1758032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8" name="Rectangle 299"/>
          <p:cNvSpPr>
            <a:spLocks noChangeArrowheads="1"/>
          </p:cNvSpPr>
          <p:nvPr/>
        </p:nvSpPr>
        <p:spPr bwMode="auto">
          <a:xfrm>
            <a:off x="1548508" y="2329532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9" name="Line 300"/>
          <p:cNvSpPr>
            <a:spLocks noChangeShapeType="1"/>
          </p:cNvSpPr>
          <p:nvPr/>
        </p:nvSpPr>
        <p:spPr bwMode="auto">
          <a:xfrm>
            <a:off x="1943795" y="1862807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0" name="Line 301"/>
          <p:cNvSpPr>
            <a:spLocks noChangeShapeType="1"/>
          </p:cNvSpPr>
          <p:nvPr/>
        </p:nvSpPr>
        <p:spPr bwMode="auto">
          <a:xfrm flipV="1">
            <a:off x="1610420" y="2139032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1" name="Line 302"/>
          <p:cNvSpPr>
            <a:spLocks noChangeShapeType="1"/>
          </p:cNvSpPr>
          <p:nvPr/>
        </p:nvSpPr>
        <p:spPr bwMode="auto">
          <a:xfrm>
            <a:off x="3567808" y="1672307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2" name="Text Box 303"/>
          <p:cNvSpPr txBox="1">
            <a:spLocks noChangeArrowheads="1"/>
          </p:cNvSpPr>
          <p:nvPr/>
        </p:nvSpPr>
        <p:spPr bwMode="auto">
          <a:xfrm>
            <a:off x="251520" y="118494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3" name="Text Box 304"/>
          <p:cNvSpPr txBox="1">
            <a:spLocks noChangeArrowheads="1"/>
          </p:cNvSpPr>
          <p:nvPr/>
        </p:nvSpPr>
        <p:spPr bwMode="auto">
          <a:xfrm>
            <a:off x="527745" y="220412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4" name="Text Box 305"/>
          <p:cNvSpPr txBox="1">
            <a:spLocks noChangeArrowheads="1"/>
          </p:cNvSpPr>
          <p:nvPr/>
        </p:nvSpPr>
        <p:spPr bwMode="auto">
          <a:xfrm>
            <a:off x="6242745" y="106112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5" name="Text Box 308"/>
          <p:cNvSpPr txBox="1">
            <a:spLocks noChangeArrowheads="1"/>
          </p:cNvSpPr>
          <p:nvPr/>
        </p:nvSpPr>
        <p:spPr bwMode="auto">
          <a:xfrm>
            <a:off x="1251645" y="90872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 Mbs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6" name="Text Box 309"/>
          <p:cNvSpPr txBox="1">
            <a:spLocks noChangeArrowheads="1"/>
          </p:cNvSpPr>
          <p:nvPr/>
        </p:nvSpPr>
        <p:spPr bwMode="auto">
          <a:xfrm>
            <a:off x="3394770" y="2023145"/>
            <a:ext cx="109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7" name="Text Box 310"/>
          <p:cNvSpPr txBox="1">
            <a:spLocks noChangeArrowheads="1"/>
          </p:cNvSpPr>
          <p:nvPr/>
        </p:nvSpPr>
        <p:spPr bwMode="auto">
          <a:xfrm>
            <a:off x="5661720" y="2642270"/>
            <a:ext cx="106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45 Mbs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8" name="Rectangle 313"/>
          <p:cNvSpPr>
            <a:spLocks noChangeArrowheads="1"/>
          </p:cNvSpPr>
          <p:nvPr/>
        </p:nvSpPr>
        <p:spPr bwMode="auto">
          <a:xfrm>
            <a:off x="5106095" y="1800895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9" name="Rectangle 314"/>
          <p:cNvSpPr>
            <a:spLocks noChangeArrowheads="1"/>
          </p:cNvSpPr>
          <p:nvPr/>
        </p:nvSpPr>
        <p:spPr bwMode="auto">
          <a:xfrm>
            <a:off x="5268020" y="1800895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40" name="Rectangle 315"/>
          <p:cNvSpPr>
            <a:spLocks noChangeArrowheads="1"/>
          </p:cNvSpPr>
          <p:nvPr/>
        </p:nvSpPr>
        <p:spPr bwMode="auto">
          <a:xfrm>
            <a:off x="5429945" y="1800895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41" name="Group 319"/>
          <p:cNvGrpSpPr>
            <a:grpSpLocks/>
          </p:cNvGrpSpPr>
          <p:nvPr/>
        </p:nvGrpSpPr>
        <p:grpSpPr bwMode="auto">
          <a:xfrm rot="19637433">
            <a:off x="5353745" y="2019970"/>
            <a:ext cx="633413" cy="200025"/>
            <a:chOff x="4176" y="2211"/>
            <a:chExt cx="399" cy="126"/>
          </a:xfrm>
        </p:grpSpPr>
        <p:sp>
          <p:nvSpPr>
            <p:cNvPr id="8269" name="Rectangle 320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0" name="Rectangle 321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1" name="Rectangle 322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2" name="Rectangle 323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242" name="Group 331"/>
          <p:cNvGrpSpPr>
            <a:grpSpLocks/>
          </p:cNvGrpSpPr>
          <p:nvPr/>
        </p:nvGrpSpPr>
        <p:grpSpPr bwMode="auto">
          <a:xfrm>
            <a:off x="3318570" y="2937545"/>
            <a:ext cx="3117850" cy="1471612"/>
            <a:chOff x="1646" y="2009"/>
            <a:chExt cx="1964" cy="927"/>
          </a:xfrm>
        </p:grpSpPr>
        <p:graphicFrame>
          <p:nvGraphicFramePr>
            <p:cNvPr id="8197" name="Object 11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4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600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46" name="Group 259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8256" name="Oval 260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7" name="Line 261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8" name="Rectangle 262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8259" name="Oval 263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8260" name="Group 264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8261" name="Group 265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8266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7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8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8262" name="Group 269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8263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4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5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</p:grpSp>
        <p:graphicFrame>
          <p:nvGraphicFramePr>
            <p:cNvPr id="8198" name="Object 273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5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254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7" name="Line 281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8" name="Line 283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9" name="Text Box 306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50" name="Text Box 307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8251" name="Group 324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8252" name="Rectangle 325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3" name="Rectangle 326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4" name="Rectangle 327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5" name="Rectangle 328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8244" name="Text Box 330"/>
          <p:cNvSpPr txBox="1">
            <a:spLocks noChangeArrowheads="1"/>
          </p:cNvSpPr>
          <p:nvPr/>
        </p:nvSpPr>
        <p:spPr bwMode="auto">
          <a:xfrm>
            <a:off x="1596133" y="2580357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245" name="Line 332"/>
          <p:cNvSpPr>
            <a:spLocks noChangeShapeType="1"/>
          </p:cNvSpPr>
          <p:nvPr/>
        </p:nvSpPr>
        <p:spPr bwMode="auto">
          <a:xfrm flipV="1">
            <a:off x="2529583" y="2110457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 bwMode="auto">
          <a:xfrm>
            <a:off x="134246" y="4293096"/>
            <a:ext cx="6065633" cy="22026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each end-end data stream divided into </a:t>
            </a:r>
            <a:r>
              <a:rPr lang="en-US" sz="2000" i="1" dirty="0" smtClean="0">
                <a:solidFill>
                  <a:srgbClr val="FF0000"/>
                </a:solidFill>
              </a:rPr>
              <a:t>packets</a:t>
            </a:r>
            <a:endParaRPr lang="en-US" sz="2000" dirty="0" smtClean="0"/>
          </a:p>
          <a:p>
            <a:r>
              <a:rPr lang="en-US" sz="2000" dirty="0" smtClean="0"/>
              <a:t>packets </a:t>
            </a:r>
            <a:r>
              <a:rPr lang="en-US" sz="2000" i="1" dirty="0" smtClean="0"/>
              <a:t>share</a:t>
            </a:r>
            <a:r>
              <a:rPr lang="en-US" sz="2000" dirty="0" smtClean="0"/>
              <a:t> network resources </a:t>
            </a:r>
          </a:p>
          <a:p>
            <a:r>
              <a:rPr lang="en-US" sz="2000" dirty="0" smtClean="0"/>
              <a:t>resources used </a:t>
            </a:r>
            <a:r>
              <a:rPr lang="en-US" sz="2000" i="1" dirty="0" smtClean="0"/>
              <a:t>as needed</a:t>
            </a:r>
            <a:r>
              <a:rPr lang="en-US" sz="2000" dirty="0" smtClean="0"/>
              <a:t> </a:t>
            </a:r>
          </a:p>
          <a:p>
            <a:pPr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store and forward:</a:t>
            </a:r>
          </a:p>
          <a:p>
            <a:r>
              <a:rPr lang="en-US" sz="2000" dirty="0" smtClean="0"/>
              <a:t>packets move one hop at a time</a:t>
            </a:r>
          </a:p>
          <a:p>
            <a:pPr lvl="1"/>
            <a:r>
              <a:rPr lang="en-US" sz="2000" dirty="0" smtClean="0"/>
              <a:t>transmit over link; wait turn at next link</a:t>
            </a:r>
          </a:p>
          <a:p>
            <a:pPr marL="0" indent="0">
              <a:buFont typeface="Arial" charset="0"/>
              <a:buNone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534472" y="3478356"/>
            <a:ext cx="22860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sv-SE" sz="2400" u="sng" dirty="0">
                <a:solidFill>
                  <a:prstClr val="black"/>
                </a:solidFill>
                <a:hlinkClick r:id="rId9"/>
              </a:rPr>
              <a:t>ht</a:t>
            </a:r>
            <a:r>
              <a:rPr lang="en-US" sz="2400" u="sng" dirty="0">
                <a:solidFill>
                  <a:prstClr val="black"/>
                </a:solidFill>
                <a:hlinkClick r:id="rId9"/>
              </a:rPr>
              <a:t>tp://www.youtube.com/watch?v=O7CuFlM4V54</a:t>
            </a:r>
            <a:endParaRPr lang="en-US" sz="2400" u="sng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nice animation; note some of the terms in narration are not accurate  (</a:t>
            </a:r>
            <a:r>
              <a:rPr lang="en-US" sz="2000" dirty="0" err="1">
                <a:solidFill>
                  <a:prstClr val="black"/>
                </a:solidFill>
              </a:rPr>
              <a:t>wrt</a:t>
            </a:r>
            <a:r>
              <a:rPr lang="en-US" sz="2000" dirty="0">
                <a:solidFill>
                  <a:prstClr val="black"/>
                </a:solidFill>
              </a:rPr>
              <a:t> protocol specifications) </a:t>
            </a:r>
            <a:endParaRPr lang="sv-SE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A74D46-0E50-4E6E-8401-A4CC0171041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Packet-switched networks: routing</a:t>
            </a:r>
            <a:endParaRPr lang="en-US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8"/>
            <a:ext cx="8359080" cy="4648200"/>
          </a:xfrm>
        </p:spPr>
        <p:txBody>
          <a:bodyPr/>
          <a:lstStyle/>
          <a:p>
            <a:r>
              <a:rPr lang="en-US" sz="2400" i="1" u="sng" dirty="0" smtClean="0">
                <a:solidFill>
                  <a:srgbClr val="FF0000"/>
                </a:solidFill>
              </a:rPr>
              <a:t>What is routing’s goal?</a:t>
            </a:r>
            <a:r>
              <a:rPr lang="en-US" sz="2400" dirty="0" smtClean="0"/>
              <a:t>  find routes from source to destination</a:t>
            </a:r>
          </a:p>
          <a:p>
            <a:pPr lvl="1"/>
            <a:r>
              <a:rPr lang="en-US" dirty="0" smtClean="0"/>
              <a:t>(Challenge 1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path selection </a:t>
            </a:r>
            <a:r>
              <a:rPr lang="en-US" dirty="0" smtClean="0"/>
              <a:t>algorithms</a:t>
            </a:r>
            <a:r>
              <a:rPr lang="en-US" sz="2000" dirty="0" smtClean="0"/>
              <a:t> </a:t>
            </a:r>
          </a:p>
          <a:p>
            <a:pPr lvl="1"/>
            <a:r>
              <a:rPr lang="en-US" dirty="0" smtClean="0"/>
              <a:t>(Challenge2) Important </a:t>
            </a:r>
            <a:r>
              <a:rPr lang="en-US" dirty="0" smtClean="0">
                <a:solidFill>
                  <a:srgbClr val="FF0000"/>
                </a:solidFill>
              </a:rPr>
              <a:t>design issue/type of service offered</a:t>
            </a:r>
            <a:r>
              <a:rPr lang="en-US" dirty="0" smtClean="0"/>
              <a:t>: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datagram network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lvl="3"/>
            <a:r>
              <a:rPr lang="en-US" i="1" dirty="0" smtClean="0"/>
              <a:t>destination address</a:t>
            </a:r>
            <a:r>
              <a:rPr lang="en-US" dirty="0" smtClean="0"/>
              <a:t> determines next hop</a:t>
            </a:r>
          </a:p>
          <a:p>
            <a:pPr lvl="3"/>
            <a:r>
              <a:rPr lang="en-US" dirty="0" smtClean="0"/>
              <a:t>routes may change during session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virtual circuit network:</a:t>
            </a:r>
            <a:r>
              <a:rPr lang="en-US" sz="2400" b="1" dirty="0" smtClean="0"/>
              <a:t> </a:t>
            </a:r>
          </a:p>
          <a:p>
            <a:pPr lvl="3"/>
            <a:r>
              <a:rPr lang="en-US" dirty="0" smtClean="0"/>
              <a:t>fixed path determined at </a:t>
            </a:r>
            <a:r>
              <a:rPr lang="en-US" i="1" dirty="0" smtClean="0"/>
              <a:t>call setup time</a:t>
            </a:r>
            <a:r>
              <a:rPr lang="en-US" dirty="0" smtClean="0"/>
              <a:t>, remains fixed thru session</a:t>
            </a:r>
          </a:p>
          <a:p>
            <a:pPr lvl="3"/>
            <a:r>
              <a:rPr lang="en-US" dirty="0" smtClean="0"/>
              <a:t>routers maintain per-call state</a:t>
            </a:r>
          </a:p>
        </p:txBody>
      </p:sp>
    </p:spTree>
    <p:extLst>
      <p:ext uri="{BB962C8B-B14F-4D97-AF65-F5344CB8AC3E}">
        <p14:creationId xmlns:p14="http://schemas.microsoft.com/office/powerpoint/2010/main" val="4180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0D416E-DB74-4197-96A0-9BD0994F698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03250"/>
          </a:xfrm>
        </p:spPr>
        <p:txBody>
          <a:bodyPr/>
          <a:lstStyle/>
          <a:p>
            <a:r>
              <a:rPr lang="en-US" sz="3600" smtClean="0"/>
              <a:t>Virtual circuits: 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103" y="1178796"/>
            <a:ext cx="8789987" cy="2230437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“source-to-</a:t>
            </a:r>
            <a:r>
              <a:rPr lang="en-US" sz="2000" dirty="0" err="1" smtClean="0">
                <a:solidFill>
                  <a:srgbClr val="FF0000"/>
                </a:solidFill>
              </a:rPr>
              <a:t>dest</a:t>
            </a:r>
            <a:r>
              <a:rPr lang="en-US" sz="2000" dirty="0" smtClean="0">
                <a:solidFill>
                  <a:srgbClr val="FF0000"/>
                </a:solidFill>
              </a:rPr>
              <a:t> path behaves </a:t>
            </a:r>
            <a:r>
              <a:rPr lang="en-US" sz="2000" u="sng" dirty="0" smtClean="0">
                <a:solidFill>
                  <a:srgbClr val="FF0000"/>
                </a:solidFill>
              </a:rPr>
              <a:t>almost like </a:t>
            </a:r>
            <a:r>
              <a:rPr lang="en-US" sz="2000" dirty="0" smtClean="0">
                <a:solidFill>
                  <a:srgbClr val="FF0000"/>
                </a:solidFill>
              </a:rPr>
              <a:t>a physical circuit”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call setup, teardown for each call </a:t>
            </a:r>
            <a:r>
              <a:rPr lang="en-US" sz="2000" i="1" dirty="0" smtClean="0"/>
              <a:t>before</a:t>
            </a:r>
            <a:r>
              <a:rPr lang="en-US" sz="2000" dirty="0" smtClean="0"/>
              <a:t> data can flow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signaling protocols</a:t>
            </a:r>
            <a:r>
              <a:rPr lang="en-US" sz="1800" dirty="0" smtClean="0"/>
              <a:t> to setup, maintain,  teardown VC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FF0000"/>
                </a:solidFill>
              </a:rPr>
              <a:t>every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router maintains “state” for </a:t>
            </a:r>
            <a:r>
              <a:rPr lang="en-US" sz="2000" dirty="0" smtClean="0">
                <a:solidFill>
                  <a:srgbClr val="FF0000"/>
                </a:solidFill>
              </a:rPr>
              <a:t>each</a:t>
            </a:r>
            <a:r>
              <a:rPr lang="en-US" sz="2000" dirty="0" smtClean="0"/>
              <a:t> passing connection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resources (bandwidth, buffers) may be </a:t>
            </a:r>
            <a:r>
              <a:rPr lang="en-US" sz="2000" i="1" dirty="0" smtClean="0"/>
              <a:t>allocated </a:t>
            </a:r>
            <a:r>
              <a:rPr lang="en-US" sz="2000" dirty="0" smtClean="0"/>
              <a:t>to VC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1800" dirty="0" smtClean="0"/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15120940 w 1794"/>
              <a:gd name="T1" fmla="*/ 1217234342 h 933"/>
              <a:gd name="T2" fmla="*/ 272176900 w 1794"/>
              <a:gd name="T3" fmla="*/ 315018648 h 933"/>
              <a:gd name="T4" fmla="*/ 1408768151 w 1794"/>
              <a:gd name="T5" fmla="*/ 252015573 h 933"/>
              <a:gd name="T6" fmla="*/ 2147483647 w 1794"/>
              <a:gd name="T7" fmla="*/ 73083719 h 933"/>
              <a:gd name="T8" fmla="*/ 2147483647 w 1794"/>
              <a:gd name="T9" fmla="*/ 693041958 h 933"/>
              <a:gd name="T10" fmla="*/ 2147483647 w 1794"/>
              <a:gd name="T11" fmla="*/ 2084167970 h 933"/>
              <a:gd name="T12" fmla="*/ 2147483647 w 1794"/>
              <a:gd name="T13" fmla="*/ 2147483647 h 933"/>
              <a:gd name="T14" fmla="*/ 2116931468 w 1794"/>
              <a:gd name="T15" fmla="*/ 2147483647 h 933"/>
              <a:gd name="T16" fmla="*/ 1043344800 w 1794"/>
              <a:gd name="T17" fmla="*/ 2147483647 h 933"/>
              <a:gd name="T18" fmla="*/ 360383139 w 1794"/>
              <a:gd name="T19" fmla="*/ 2096769537 h 933"/>
              <a:gd name="T20" fmla="*/ 15120940 w 1794"/>
              <a:gd name="T21" fmla="*/ 1217234342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7" name="Line 101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8" name="Freeform 107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468749107 h 186"/>
              <a:gd name="T2" fmla="*/ 86189352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59" name="Group 111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2209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10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11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12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13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14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19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20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21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15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16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17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18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0" name="Group 125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2196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97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98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99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00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01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6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07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08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02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3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04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05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1" name="Group 139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2183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84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85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86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87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88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93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94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95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89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90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91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92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2" name="Group 153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2170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1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2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3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74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75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80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81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82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76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77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8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9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3" name="Group 167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2157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9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0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61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62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67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8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9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3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64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5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6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4" name="Group 209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2144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45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46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47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148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49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4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0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1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2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3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65" name="Group 427"/>
          <p:cNvGrpSpPr>
            <a:grpSpLocks/>
          </p:cNvGrpSpPr>
          <p:nvPr/>
        </p:nvGrpSpPr>
        <p:grpSpPr bwMode="auto">
          <a:xfrm>
            <a:off x="498475" y="3446463"/>
            <a:ext cx="1566863" cy="1987550"/>
            <a:chOff x="2366" y="929"/>
            <a:chExt cx="987" cy="1252"/>
          </a:xfrm>
        </p:grpSpPr>
        <p:graphicFrame>
          <p:nvGraphicFramePr>
            <p:cNvPr id="2051" name="Object 4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00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35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36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7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8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9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2000">
                    <a:solidFill>
                      <a:srgbClr val="FFFFFF"/>
                    </a:solidFill>
                    <a:latin typeface="Comic Sans MS" pitchFamily="66" charset="0"/>
                  </a:rPr>
                  <a:t>network</a:t>
                </a:r>
                <a:endParaRPr lang="en-US" sz="2000">
                  <a:solidFill>
                    <a:srgbClr val="00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data link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physical</a:t>
                </a: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0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41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42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43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066" name="Freeform 420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801409578 w 318"/>
              <a:gd name="T3" fmla="*/ 48891035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67" name="Freeform 421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786981320 w 294"/>
              <a:gd name="T3" fmla="*/ 325882245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68" name="Freeform 422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352474233 h 174"/>
              <a:gd name="T2" fmla="*/ 1045504900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69" name="Freeform 423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516128001 h 500"/>
              <a:gd name="T2" fmla="*/ 360937648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70" name="Freeform 424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1466431257 w 370"/>
              <a:gd name="T1" fmla="*/ 173971858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71" name="Freeform 425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196171868 w 176"/>
              <a:gd name="T1" fmla="*/ 435073225 h 412"/>
              <a:gd name="T2" fmla="*/ 213125027 w 176"/>
              <a:gd name="T3" fmla="*/ 439339083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72" name="Group 428"/>
          <p:cNvGrpSpPr>
            <a:grpSpLocks/>
          </p:cNvGrpSpPr>
          <p:nvPr/>
        </p:nvGrpSpPr>
        <p:grpSpPr bwMode="auto">
          <a:xfrm>
            <a:off x="7280275" y="3617913"/>
            <a:ext cx="1566863" cy="1987550"/>
            <a:chOff x="2366" y="929"/>
            <a:chExt cx="987" cy="1252"/>
          </a:xfrm>
        </p:grpSpPr>
        <p:graphicFrame>
          <p:nvGraphicFramePr>
            <p:cNvPr id="2050" name="Object 429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01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26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2127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28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29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0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2000">
                    <a:solidFill>
                      <a:srgbClr val="FFFFFF"/>
                    </a:solidFill>
                    <a:latin typeface="Comic Sans MS" pitchFamily="66" charset="0"/>
                  </a:rPr>
                  <a:t>network</a:t>
                </a:r>
                <a:endParaRPr lang="en-US" sz="2000">
                  <a:solidFill>
                    <a:srgbClr val="00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data link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</a:rPr>
                  <a:t>physical</a:t>
                </a: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1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2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3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34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073" name="Line 43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1927225" y="465137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1. Initiate call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7561263 w 3342"/>
              <a:gd name="T3" fmla="*/ 589716838 h 543"/>
              <a:gd name="T4" fmla="*/ 2147483647 w 3342"/>
              <a:gd name="T5" fmla="*/ 589716838 h 543"/>
              <a:gd name="T6" fmla="*/ 2147483647 w 3342"/>
              <a:gd name="T7" fmla="*/ 1368446213 h 543"/>
              <a:gd name="T8" fmla="*/ 2147483647 w 3342"/>
              <a:gd name="T9" fmla="*/ 1368446213 h 543"/>
              <a:gd name="T10" fmla="*/ 2147483647 w 3342"/>
              <a:gd name="T11" fmla="*/ 756047172 h 543"/>
              <a:gd name="T12" fmla="*/ 2147483647 w 3342"/>
              <a:gd name="T13" fmla="*/ 771168112 h 543"/>
              <a:gd name="T14" fmla="*/ 2147483647 w 3342"/>
              <a:gd name="T15" fmla="*/ 3024189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646738" y="471805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2. incoming call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768975" y="4384675"/>
            <a:ext cx="163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3. Accept call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30241877 h 708"/>
              <a:gd name="T2" fmla="*/ 0 w 3186"/>
              <a:gd name="T3" fmla="*/ 960178803 h 708"/>
              <a:gd name="T4" fmla="*/ 2147483647 w 3186"/>
              <a:gd name="T5" fmla="*/ 967740063 h 708"/>
              <a:gd name="T6" fmla="*/ 2147483647 w 3186"/>
              <a:gd name="T7" fmla="*/ 1784270803 h 708"/>
              <a:gd name="T8" fmla="*/ 2147483647 w 3186"/>
              <a:gd name="T9" fmla="*/ 1784270803 h 708"/>
              <a:gd name="T10" fmla="*/ 2147483647 w 3186"/>
              <a:gd name="T11" fmla="*/ 1199594358 h 708"/>
              <a:gd name="T12" fmla="*/ 2147483647 w 3186"/>
              <a:gd name="T13" fmla="*/ 1184473426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1892300" y="4365625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4. Call connected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1922463" y="4060825"/>
            <a:ext cx="222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3333CC"/>
                </a:solidFill>
                <a:latin typeface="Comic Sans MS" pitchFamily="66" charset="0"/>
              </a:rPr>
              <a:t>5. Data flow begins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603875" y="4013200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3333CC"/>
                </a:solidFill>
                <a:latin typeface="Comic Sans MS" pitchFamily="66" charset="0"/>
              </a:rPr>
              <a:t>6. Receive 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45362812 h 846"/>
              <a:gd name="T2" fmla="*/ 0 w 3084"/>
              <a:gd name="T3" fmla="*/ 1338203773 h 846"/>
              <a:gd name="T4" fmla="*/ 2132052306 w 3084"/>
              <a:gd name="T5" fmla="*/ 1345763446 h 846"/>
              <a:gd name="T6" fmla="*/ 2147483647 w 3084"/>
              <a:gd name="T7" fmla="*/ 2132052366 h 846"/>
              <a:gd name="T8" fmla="*/ 2147483647 w 3084"/>
              <a:gd name="T9" fmla="*/ 2124492693 h 846"/>
              <a:gd name="T10" fmla="*/ 2147483647 w 3084"/>
              <a:gd name="T11" fmla="*/ 1595259637 h 846"/>
              <a:gd name="T12" fmla="*/ 2147483647 w 3084"/>
              <a:gd name="T13" fmla="*/ 159525963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" name="Group 530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2084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2113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14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15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16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17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18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23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24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25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119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20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21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22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085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2100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1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2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03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104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05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110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11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12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106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107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08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09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086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2087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88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89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90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091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092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2097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98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99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93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2094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95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96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 sz="180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 bwMode="auto">
          <a:xfrm>
            <a:off x="623702" y="3835998"/>
            <a:ext cx="1346953" cy="15567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50" y="4010065"/>
            <a:ext cx="13589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5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43447-90AF-49E1-9BBD-1E2924D71AA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7772400" cy="992188"/>
          </a:xfrm>
        </p:spPr>
        <p:txBody>
          <a:bodyPr/>
          <a:lstStyle/>
          <a:p>
            <a:r>
              <a:rPr lang="en-US" smtClean="0"/>
              <a:t>Network Taxonomy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3235325" y="1190625"/>
            <a:ext cx="2360613" cy="758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Telecommunication</a:t>
            </a:r>
          </a:p>
          <a:p>
            <a:pPr algn="ctr"/>
            <a:r>
              <a:rPr lang="en-US" sz="2000">
                <a:latin typeface="Comic Sans MS" pitchFamily="66" charset="0"/>
              </a:rPr>
              <a:t>networks</a:t>
            </a:r>
          </a:p>
        </p:txBody>
      </p:sp>
      <p:grpSp>
        <p:nvGrpSpPr>
          <p:cNvPr id="56326" name="Group 4"/>
          <p:cNvGrpSpPr>
            <a:grpSpLocks/>
          </p:cNvGrpSpPr>
          <p:nvPr/>
        </p:nvGrpSpPr>
        <p:grpSpPr bwMode="auto">
          <a:xfrm>
            <a:off x="1349375" y="2520949"/>
            <a:ext cx="2360613" cy="1025525"/>
            <a:chOff x="860" y="1472"/>
            <a:chExt cx="1487" cy="646"/>
          </a:xfrm>
        </p:grpSpPr>
        <p:sp>
          <p:nvSpPr>
            <p:cNvPr id="56344" name="Rectangle 5"/>
            <p:cNvSpPr>
              <a:spLocks noChangeArrowheads="1"/>
            </p:cNvSpPr>
            <p:nvPr/>
          </p:nvSpPr>
          <p:spPr bwMode="auto">
            <a:xfrm>
              <a:off x="860" y="1472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Circuit-switched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sp>
          <p:nvSpPr>
            <p:cNvPr id="56349" name="Line 13"/>
            <p:cNvSpPr>
              <a:spLocks noChangeShapeType="1"/>
            </p:cNvSpPr>
            <p:nvPr/>
          </p:nvSpPr>
          <p:spPr bwMode="auto">
            <a:xfrm>
              <a:off x="1588" y="1954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6327" name="Group 14"/>
          <p:cNvGrpSpPr>
            <a:grpSpLocks/>
          </p:cNvGrpSpPr>
          <p:nvPr/>
        </p:nvGrpSpPr>
        <p:grpSpPr bwMode="auto">
          <a:xfrm>
            <a:off x="5076825" y="2516188"/>
            <a:ext cx="3679825" cy="1981200"/>
            <a:chOff x="3012" y="1468"/>
            <a:chExt cx="2318" cy="1248"/>
          </a:xfrm>
        </p:grpSpPr>
        <p:sp>
          <p:nvSpPr>
            <p:cNvPr id="56335" name="Rectangle 15"/>
            <p:cNvSpPr>
              <a:spLocks noChangeArrowheads="1"/>
            </p:cNvSpPr>
            <p:nvPr/>
          </p:nvSpPr>
          <p:spPr bwMode="auto">
            <a:xfrm>
              <a:off x="3383" y="1468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Packet-switched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sp>
          <p:nvSpPr>
            <p:cNvPr id="56336" name="Rectangle 16"/>
            <p:cNvSpPr>
              <a:spLocks noChangeArrowheads="1"/>
            </p:cNvSpPr>
            <p:nvPr/>
          </p:nvSpPr>
          <p:spPr bwMode="auto">
            <a:xfrm>
              <a:off x="3012" y="2317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with VCs</a:t>
              </a:r>
            </a:p>
          </p:txBody>
        </p:sp>
        <p:sp>
          <p:nvSpPr>
            <p:cNvPr id="56337" name="Rectangle 17"/>
            <p:cNvSpPr>
              <a:spLocks noChangeArrowheads="1"/>
            </p:cNvSpPr>
            <p:nvPr/>
          </p:nvSpPr>
          <p:spPr bwMode="auto">
            <a:xfrm>
              <a:off x="4325" y="2312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Datagram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grpSp>
          <p:nvGrpSpPr>
            <p:cNvPr id="56338" name="Group 18"/>
            <p:cNvGrpSpPr>
              <a:grpSpLocks/>
            </p:cNvGrpSpPr>
            <p:nvPr/>
          </p:nvGrpSpPr>
          <p:grpSpPr bwMode="auto">
            <a:xfrm>
              <a:off x="3574" y="1955"/>
              <a:ext cx="1184" cy="361"/>
              <a:chOff x="1009" y="1954"/>
              <a:chExt cx="1184" cy="361"/>
            </a:xfrm>
          </p:grpSpPr>
          <p:grpSp>
            <p:nvGrpSpPr>
              <p:cNvPr id="56339" name="Group 19"/>
              <p:cNvGrpSpPr>
                <a:grpSpLocks/>
              </p:cNvGrpSpPr>
              <p:nvPr/>
            </p:nvGrpSpPr>
            <p:grpSpPr bwMode="auto">
              <a:xfrm>
                <a:off x="1009" y="2114"/>
                <a:ext cx="1184" cy="201"/>
                <a:chOff x="1009" y="2114"/>
                <a:chExt cx="1184" cy="201"/>
              </a:xfrm>
            </p:grpSpPr>
            <p:sp>
              <p:nvSpPr>
                <p:cNvPr id="56341" name="Line 20"/>
                <p:cNvSpPr>
                  <a:spLocks noChangeShapeType="1"/>
                </p:cNvSpPr>
                <p:nvPr/>
              </p:nvSpPr>
              <p:spPr bwMode="auto">
                <a:xfrm>
                  <a:off x="1009" y="2118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6342" name="Line 21"/>
                <p:cNvSpPr>
                  <a:spLocks noChangeShapeType="1"/>
                </p:cNvSpPr>
                <p:nvPr/>
              </p:nvSpPr>
              <p:spPr bwMode="auto">
                <a:xfrm>
                  <a:off x="2193" y="2129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6343" name="Line 22"/>
                <p:cNvSpPr>
                  <a:spLocks noChangeShapeType="1"/>
                </p:cNvSpPr>
                <p:nvPr/>
              </p:nvSpPr>
              <p:spPr bwMode="auto">
                <a:xfrm>
                  <a:off x="1010" y="211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56340" name="Line 23"/>
              <p:cNvSpPr>
                <a:spLocks noChangeShapeType="1"/>
              </p:cNvSpPr>
              <p:nvPr/>
            </p:nvSpPr>
            <p:spPr bwMode="auto">
              <a:xfrm>
                <a:off x="1588" y="1954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6328" name="Group 24"/>
          <p:cNvGrpSpPr>
            <a:grpSpLocks/>
          </p:cNvGrpSpPr>
          <p:nvPr/>
        </p:nvGrpSpPr>
        <p:grpSpPr bwMode="auto">
          <a:xfrm>
            <a:off x="2589213" y="1947863"/>
            <a:ext cx="3816350" cy="573087"/>
            <a:chOff x="1009" y="1954"/>
            <a:chExt cx="1184" cy="361"/>
          </a:xfrm>
        </p:grpSpPr>
        <p:grpSp>
          <p:nvGrpSpPr>
            <p:cNvPr id="56330" name="Group 25"/>
            <p:cNvGrpSpPr>
              <a:grpSpLocks/>
            </p:cNvGrpSpPr>
            <p:nvPr/>
          </p:nvGrpSpPr>
          <p:grpSpPr bwMode="auto">
            <a:xfrm>
              <a:off x="1009" y="2114"/>
              <a:ext cx="1184" cy="201"/>
              <a:chOff x="1009" y="2114"/>
              <a:chExt cx="1184" cy="201"/>
            </a:xfrm>
          </p:grpSpPr>
          <p:sp>
            <p:nvSpPr>
              <p:cNvPr id="56332" name="Line 26"/>
              <p:cNvSpPr>
                <a:spLocks noChangeShapeType="1"/>
              </p:cNvSpPr>
              <p:nvPr/>
            </p:nvSpPr>
            <p:spPr bwMode="auto">
              <a:xfrm>
                <a:off x="1009" y="2118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6333" name="Line 27"/>
              <p:cNvSpPr>
                <a:spLocks noChangeShapeType="1"/>
              </p:cNvSpPr>
              <p:nvPr/>
            </p:nvSpPr>
            <p:spPr bwMode="auto">
              <a:xfrm>
                <a:off x="2193" y="2129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6334" name="Line 28"/>
              <p:cNvSpPr>
                <a:spLocks noChangeShapeType="1"/>
              </p:cNvSpPr>
              <p:nvPr/>
            </p:nvSpPr>
            <p:spPr bwMode="auto">
              <a:xfrm>
                <a:off x="1010" y="2114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6331" name="Line 29"/>
            <p:cNvSpPr>
              <a:spLocks noChangeShapeType="1"/>
            </p:cNvSpPr>
            <p:nvPr/>
          </p:nvSpPr>
          <p:spPr bwMode="auto">
            <a:xfrm>
              <a:off x="1588" y="1954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6329" name="Text Box 30"/>
          <p:cNvSpPr txBox="1">
            <a:spLocks noChangeArrowheads="1"/>
          </p:cNvSpPr>
          <p:nvPr/>
        </p:nvSpPr>
        <p:spPr bwMode="auto">
          <a:xfrm>
            <a:off x="409575" y="4997450"/>
            <a:ext cx="8734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Datagram network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eg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Internet) cannot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be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characterized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either connection-oriented or connectionless.</a:t>
            </a:r>
          </a:p>
          <a:p>
            <a:pPr lvl="1"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 Internet provides both connection-oriented (TCP) and </a:t>
            </a:r>
          </a:p>
          <a:p>
            <a:r>
              <a:rPr lang="en-US" sz="2000" dirty="0">
                <a:latin typeface="Comic Sans MS" pitchFamily="66" charset="0"/>
              </a:rPr>
              <a:t>connectionless services (UDP</a:t>
            </a:r>
            <a:r>
              <a:rPr lang="en-US" sz="2000" dirty="0" smtClean="0">
                <a:latin typeface="Comic Sans MS" pitchFamily="66" charset="0"/>
              </a:rPr>
              <a:t>), at the network edge,  </a:t>
            </a:r>
            <a:r>
              <a:rPr lang="en-US" sz="2000" dirty="0">
                <a:latin typeface="Comic Sans MS" pitchFamily="66" charset="0"/>
              </a:rPr>
              <a:t>to apps.</a:t>
            </a:r>
          </a:p>
        </p:txBody>
      </p:sp>
    </p:spTree>
    <p:extLst>
      <p:ext uri="{BB962C8B-B14F-4D97-AF65-F5344CB8AC3E}">
        <p14:creationId xmlns:p14="http://schemas.microsoft.com/office/powerpoint/2010/main" val="24037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45719" cy="504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2" y="105273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the Internet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 layers</a:t>
            </a:r>
          </a:p>
          <a:p>
            <a:pPr marL="742950" lvl="2" indent="-342900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edge &amp; core of any big network: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service, ways of information transfer, routing</a:t>
            </a:r>
          </a:p>
          <a:p>
            <a:r>
              <a:rPr lang="en-US" sz="2400" dirty="0" smtClean="0"/>
              <a:t>Internet layers &amp; Logical vs physical communication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delays, loss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Network/Internet structure complemented: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net, physical media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backbones, NAPs, ISPs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1197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45719" cy="504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2" y="105273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what’s the Internet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 layers</a:t>
            </a:r>
          </a:p>
          <a:p>
            <a:pPr marL="742950" lvl="2" indent="-342900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edge &amp; core of any big network: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service, ways of information transfer, routing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layers &amp; Logical vs physical communication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delays, loss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Network/Internet structure complemented: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net, physical media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backbones, NAPs, ISPs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20113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35CD77-4842-4EE9-82BA-E977E247A84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en-GB" dirty="0" smtClean="0"/>
              <a:t>Layering – Some “</a:t>
            </a:r>
            <a:r>
              <a:rPr lang="en-GB" dirty="0" err="1" smtClean="0"/>
              <a:t>histrory</a:t>
            </a:r>
            <a:r>
              <a:rPr lang="en-GB" dirty="0" smtClean="0"/>
              <a:t>”: </a:t>
            </a:r>
            <a:br>
              <a:rPr lang="en-GB" dirty="0" smtClean="0"/>
            </a:br>
            <a:r>
              <a:rPr lang="en-GB" sz="3200" dirty="0" smtClean="0"/>
              <a:t>The OSI Reference Model</a:t>
            </a:r>
            <a:endParaRPr lang="sv-SE" dirty="0" smtClean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19869"/>
            <a:ext cx="8229600" cy="52894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ISO (International Standards Organization) defined the OSI (Open Systems </a:t>
            </a:r>
            <a:r>
              <a:rPr lang="en-GB" sz="2400" dirty="0" err="1" smtClean="0"/>
              <a:t>Inerconnect</a:t>
            </a:r>
            <a:r>
              <a:rPr lang="en-GB" sz="2400" dirty="0" smtClean="0"/>
              <a:t>) model to help vendors create interoperable network</a:t>
            </a:r>
            <a:r>
              <a:rPr lang="sv-SE" sz="2400" dirty="0" smtClean="0"/>
              <a:t> </a:t>
            </a:r>
            <a:r>
              <a:rPr lang="en-GB" sz="2400" dirty="0" smtClean="0"/>
              <a:t>implementation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Reduced the problem into smaller and more manageable problems: </a:t>
            </a:r>
            <a:r>
              <a:rPr lang="en-GB" sz="2400" dirty="0" smtClean="0">
                <a:solidFill>
                  <a:srgbClr val="FF0000"/>
                </a:solidFill>
              </a:rPr>
              <a:t>7 layers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sv-SE" sz="2000" dirty="0" smtClean="0"/>
              <a:t>a</a:t>
            </a:r>
            <a:r>
              <a:rPr lang="en-GB" sz="2000" dirty="0" smtClean="0"/>
              <a:t> layer should be created where a different level of abstraction is needed;</a:t>
            </a:r>
            <a:r>
              <a:rPr lang="sv-SE" sz="2000" dirty="0" smtClean="0"/>
              <a:t> </a:t>
            </a:r>
            <a:r>
              <a:rPr lang="en-GB" sz="2000" dirty="0" smtClean="0"/>
              <a:t>each layer should perform a well defined function</a:t>
            </a:r>
            <a:r>
              <a:rPr lang="sv-SE" sz="2000" dirty="0" smtClean="0"/>
              <a:t>)</a:t>
            </a:r>
            <a:endParaRPr lang="en-GB" sz="2000" dirty="0" smtClean="0"/>
          </a:p>
          <a:p>
            <a:pPr lvl="1">
              <a:lnSpc>
                <a:spcPct val="90000"/>
              </a:lnSpc>
            </a:pPr>
            <a:r>
              <a:rPr lang="en-GB" sz="2000" dirty="0" smtClean="0"/>
              <a:t>The function of each layer should be chosen with an eye toward defining</a:t>
            </a:r>
            <a:r>
              <a:rPr lang="sv-SE" sz="2000" dirty="0" smtClean="0"/>
              <a:t> </a:t>
            </a:r>
            <a:r>
              <a:rPr lang="en-GB" sz="2000" dirty="0" smtClean="0"/>
              <a:t>internationally </a:t>
            </a:r>
            <a:r>
              <a:rPr lang="en-GB" sz="2000" dirty="0" smtClean="0">
                <a:solidFill>
                  <a:srgbClr val="FF0000"/>
                </a:solidFill>
              </a:rPr>
              <a:t>standardized</a:t>
            </a:r>
            <a:r>
              <a:rPr lang="en-GB" sz="2000" dirty="0" smtClean="0"/>
              <a:t> protocols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``X dot" series (X.25, X. 400, X.500) OSI model implementation</a:t>
            </a:r>
            <a:r>
              <a:rPr lang="sv-SE" sz="2400" dirty="0" smtClean="0"/>
              <a:t> </a:t>
            </a:r>
            <a:r>
              <a:rPr lang="en-GB" sz="2400" dirty="0" smtClean="0"/>
              <a:t>(protocol stack)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Did not really “fly”…</a:t>
            </a:r>
          </a:p>
        </p:txBody>
      </p:sp>
    </p:spTree>
    <p:extLst>
      <p:ext uri="{BB962C8B-B14F-4D97-AF65-F5344CB8AC3E}">
        <p14:creationId xmlns:p14="http://schemas.microsoft.com/office/powerpoint/2010/main" val="14174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2A188-4F6F-49AD-A35A-0437E602A3D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protocol stack</a:t>
            </a: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6166172" cy="5184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application: </a:t>
            </a:r>
            <a:r>
              <a:rPr lang="en-US" sz="2400" dirty="0" smtClean="0"/>
              <a:t>ftp, </a:t>
            </a:r>
            <a:r>
              <a:rPr lang="en-US" sz="2400" dirty="0" err="1" smtClean="0"/>
              <a:t>smtp</a:t>
            </a:r>
            <a:r>
              <a:rPr lang="en-US" sz="2400" dirty="0" smtClean="0"/>
              <a:t>, http,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transport: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connection-oriented, reliable </a:t>
            </a:r>
            <a:r>
              <a:rPr lang="en-US" dirty="0"/>
              <a:t>data delivery from source to </a:t>
            </a:r>
            <a:r>
              <a:rPr lang="en-US" dirty="0" smtClean="0"/>
              <a:t>destination (TCP);</a:t>
            </a:r>
          </a:p>
          <a:p>
            <a:pPr lvl="1"/>
            <a:r>
              <a:rPr lang="en-US" dirty="0" smtClean="0"/>
              <a:t> connectionless, “best </a:t>
            </a:r>
            <a:r>
              <a:rPr lang="en-US" dirty="0"/>
              <a:t>effort” (unreliable) data </a:t>
            </a:r>
            <a:r>
              <a:rPr lang="en-US" dirty="0" smtClean="0"/>
              <a:t>delivery (UDP)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network:</a:t>
            </a:r>
            <a:r>
              <a:rPr lang="en-US" sz="2400" dirty="0" smtClean="0"/>
              <a:t> </a:t>
            </a:r>
            <a:r>
              <a:rPr lang="en-US" sz="2400" u="sng" dirty="0" smtClean="0"/>
              <a:t>routing of datagrams </a:t>
            </a:r>
            <a:r>
              <a:rPr lang="en-US" sz="2400" dirty="0" smtClean="0"/>
              <a:t>from source to destination; best effort service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IP, routing protocols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link:</a:t>
            </a:r>
            <a:r>
              <a:rPr lang="en-US" sz="2400" dirty="0" smtClean="0"/>
              <a:t> data transfer between neighboring  network elements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Ethernet, </a:t>
            </a:r>
            <a:r>
              <a:rPr lang="en-US" dirty="0" err="1" smtClean="0"/>
              <a:t>WiFi</a:t>
            </a:r>
            <a:r>
              <a:rPr lang="en-US" dirty="0" smtClean="0"/>
              <a:t>, …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physical:</a:t>
            </a:r>
            <a:r>
              <a:rPr lang="en-US" sz="2400" dirty="0" smtClean="0"/>
              <a:t> bits “on the physical medium”</a:t>
            </a:r>
          </a:p>
        </p:txBody>
      </p:sp>
      <p:grpSp>
        <p:nvGrpSpPr>
          <p:cNvPr id="74759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74760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3192" y="949"/>
              <a:ext cx="986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application</a:t>
              </a: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 smtClean="0">
                  <a:latin typeface="Calibri" panose="020F0502020204030204" pitchFamily="34" charset="0"/>
                </a:rPr>
                <a:t>transport</a:t>
              </a:r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network</a:t>
              </a: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 smtClean="0">
                  <a:latin typeface="Calibri" panose="020F0502020204030204" pitchFamily="34" charset="0"/>
                </a:rPr>
                <a:t>link</a:t>
              </a:r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physical</a:t>
              </a:r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5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5961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8B7978-C184-44BB-90BA-07D0A76C2BA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stack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1473200"/>
            <a:ext cx="7156152" cy="38481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584200" y="1473200"/>
            <a:ext cx="7084144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Architecture simple but not as </a:t>
            </a:r>
            <a:r>
              <a:rPr lang="en-US" sz="2000" dirty="0" smtClean="0"/>
              <a:t>thoroughly thought </a:t>
            </a:r>
            <a:r>
              <a:rPr lang="en-US" sz="2000" dirty="0"/>
              <a:t>as OSI‘s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 dirty="0" smtClean="0"/>
              <a:t> no </a:t>
            </a:r>
            <a:r>
              <a:rPr lang="en-US" sz="1800" dirty="0"/>
              <a:t>clear distinction between interface-design and implementations;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 dirty="0"/>
              <a:t> hard to re-implement certain layers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Successful protocol suite (</a:t>
            </a:r>
            <a:r>
              <a:rPr lang="en-US" sz="2000" dirty="0">
                <a:solidFill>
                  <a:srgbClr val="FF0000"/>
                </a:solidFill>
              </a:rPr>
              <a:t>de-facto standard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 dirty="0" smtClean="0"/>
              <a:t> was </a:t>
            </a:r>
            <a:r>
              <a:rPr lang="en-US" sz="1800" dirty="0"/>
              <a:t>there when needed (OSI implementations were too complicated)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 dirty="0" smtClean="0"/>
              <a:t> freely </a:t>
            </a:r>
            <a:r>
              <a:rPr lang="en-US" sz="1800" dirty="0"/>
              <a:t>distributed with UNIX</a:t>
            </a:r>
          </a:p>
          <a:p>
            <a:pPr>
              <a:spcBef>
                <a:spcPct val="500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6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03883-6EBB-443E-A4BF-2DDB89EA94C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536104"/>
          </a:xfrm>
        </p:spPr>
        <p:txBody>
          <a:bodyPr/>
          <a:lstStyle/>
          <a:p>
            <a:r>
              <a:rPr lang="en-US" sz="3200" dirty="0" smtClean="0"/>
              <a:t>Layering: logical communication </a:t>
            </a:r>
            <a:endParaRPr lang="en-US" dirty="0" smtClean="0"/>
          </a:p>
        </p:txBody>
      </p:sp>
      <p:grpSp>
        <p:nvGrpSpPr>
          <p:cNvPr id="23561" name="Group 3"/>
          <p:cNvGrpSpPr>
            <a:grpSpLocks/>
          </p:cNvGrpSpPr>
          <p:nvPr/>
        </p:nvGrpSpPr>
        <p:grpSpPr bwMode="auto">
          <a:xfrm>
            <a:off x="3001963" y="1601788"/>
            <a:ext cx="5943600" cy="4451350"/>
            <a:chOff x="1091" y="1052"/>
            <a:chExt cx="3768" cy="2833"/>
          </a:xfrm>
        </p:grpSpPr>
        <p:sp>
          <p:nvSpPr>
            <p:cNvPr id="23602" name="Freeform 4"/>
            <p:cNvSpPr>
              <a:spLocks/>
            </p:cNvSpPr>
            <p:nvPr/>
          </p:nvSpPr>
          <p:spPr bwMode="auto">
            <a:xfrm>
              <a:off x="1091" y="1052"/>
              <a:ext cx="3768" cy="2833"/>
            </a:xfrm>
            <a:custGeom>
              <a:avLst/>
              <a:gdLst>
                <a:gd name="T0" fmla="*/ 12232 w 1340"/>
                <a:gd name="T1" fmla="*/ 566 h 1191"/>
                <a:gd name="T2" fmla="*/ 1828 w 1340"/>
                <a:gd name="T3" fmla="*/ 809 h 1191"/>
                <a:gd name="T4" fmla="*/ 1288 w 1340"/>
                <a:gd name="T5" fmla="*/ 5409 h 1191"/>
                <a:gd name="T6" fmla="*/ 624 w 1340"/>
                <a:gd name="T7" fmla="*/ 9693 h 1191"/>
                <a:gd name="T8" fmla="*/ 2491 w 1340"/>
                <a:gd name="T9" fmla="*/ 11705 h 1191"/>
                <a:gd name="T10" fmla="*/ 11962 w 1340"/>
                <a:gd name="T11" fmla="*/ 11791 h 1191"/>
                <a:gd name="T12" fmla="*/ 14231 w 1340"/>
                <a:gd name="T13" fmla="*/ 15181 h 1191"/>
                <a:gd name="T14" fmla="*/ 27436 w 1340"/>
                <a:gd name="T15" fmla="*/ 14779 h 1191"/>
                <a:gd name="T16" fmla="*/ 28370 w 1340"/>
                <a:gd name="T17" fmla="*/ 7671 h 1191"/>
                <a:gd name="T18" fmla="*/ 26772 w 1340"/>
                <a:gd name="T19" fmla="*/ 4605 h 1191"/>
                <a:gd name="T20" fmla="*/ 16897 w 1340"/>
                <a:gd name="T21" fmla="*/ 3875 h 1191"/>
                <a:gd name="T22" fmla="*/ 12232 w 1340"/>
                <a:gd name="T23" fmla="*/ 566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3603" name="Group 5"/>
            <p:cNvGrpSpPr>
              <a:grpSpLocks/>
            </p:cNvGrpSpPr>
            <p:nvPr/>
          </p:nvGrpSpPr>
          <p:grpSpPr bwMode="auto">
            <a:xfrm>
              <a:off x="1319" y="1275"/>
              <a:ext cx="1480" cy="568"/>
              <a:chOff x="3552" y="246"/>
              <a:chExt cx="527" cy="248"/>
            </a:xfrm>
          </p:grpSpPr>
          <p:graphicFrame>
            <p:nvGraphicFramePr>
              <p:cNvPr id="23556" name="Object 6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34" name="ClipArt" r:id="rId3" imgW="1305000" imgH="1085760" progId="MS_ClipArt_Gallery.2">
                      <p:embed/>
                    </p:oleObj>
                  </mc:Choice>
                  <mc:Fallback>
                    <p:oleObj name="ClipArt" r:id="rId3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57" name="Object 7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35" name="ClipArt" r:id="rId5" imgW="676440" imgH="485640" progId="MS_ClipArt_Gallery.2">
                      <p:embed/>
                    </p:oleObj>
                  </mc:Choice>
                  <mc:Fallback>
                    <p:oleObj name="ClipArt" r:id="rId5" imgW="676440" imgH="485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652" name="Line 8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4" name="Group 9"/>
            <p:cNvGrpSpPr>
              <a:grpSpLocks/>
            </p:cNvGrpSpPr>
            <p:nvPr/>
          </p:nvGrpSpPr>
          <p:grpSpPr bwMode="auto">
            <a:xfrm>
              <a:off x="1319" y="2336"/>
              <a:ext cx="1480" cy="569"/>
              <a:chOff x="3552" y="246"/>
              <a:chExt cx="527" cy="248"/>
            </a:xfrm>
          </p:grpSpPr>
          <p:graphicFrame>
            <p:nvGraphicFramePr>
              <p:cNvPr id="23554" name="Object 10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36" name="ClipArt" r:id="rId7" imgW="1305000" imgH="1085760" progId="MS_ClipArt_Gallery.2">
                      <p:embed/>
                    </p:oleObj>
                  </mc:Choice>
                  <mc:Fallback>
                    <p:oleObj name="ClipArt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55" name="Object 11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137" name="ClipArt" r:id="rId8" imgW="676440" imgH="485640" progId="MS_ClipArt_Gallery.2">
                      <p:embed/>
                    </p:oleObj>
                  </mc:Choice>
                  <mc:Fallback>
                    <p:oleObj name="ClipArt" r:id="rId8" imgW="676440" imgH="485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651" name="Line 12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5" name="Group 13"/>
            <p:cNvGrpSpPr>
              <a:grpSpLocks/>
            </p:cNvGrpSpPr>
            <p:nvPr/>
          </p:nvGrpSpPr>
          <p:grpSpPr bwMode="auto">
            <a:xfrm>
              <a:off x="2397" y="1939"/>
              <a:ext cx="105" cy="382"/>
              <a:chOff x="3842" y="406"/>
              <a:chExt cx="51" cy="167"/>
            </a:xfrm>
          </p:grpSpPr>
          <p:sp>
            <p:nvSpPr>
              <p:cNvPr id="23648" name="Oval 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9" name="Oval 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50" name="Oval 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6" name="Group 17"/>
            <p:cNvGrpSpPr>
              <a:grpSpLocks/>
            </p:cNvGrpSpPr>
            <p:nvPr/>
          </p:nvGrpSpPr>
          <p:grpSpPr bwMode="auto">
            <a:xfrm>
              <a:off x="3027" y="2854"/>
              <a:ext cx="423" cy="705"/>
              <a:chOff x="4180" y="783"/>
              <a:chExt cx="150" cy="307"/>
            </a:xfrm>
          </p:grpSpPr>
          <p:sp>
            <p:nvSpPr>
              <p:cNvPr id="23640" name="AutoShape 1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1" name="Rectangle 1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2" name="Rectangle 2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3" name="AutoShape 2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4" name="Line 2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5" name="Line 2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6" name="Rectangle 2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7" name="Rectangle 2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7" name="Group 26"/>
            <p:cNvGrpSpPr>
              <a:grpSpLocks/>
            </p:cNvGrpSpPr>
            <p:nvPr/>
          </p:nvGrpSpPr>
          <p:grpSpPr bwMode="auto">
            <a:xfrm rot="-5400000">
              <a:off x="3667" y="2965"/>
              <a:ext cx="145" cy="471"/>
              <a:chOff x="3842" y="406"/>
              <a:chExt cx="51" cy="167"/>
            </a:xfrm>
          </p:grpSpPr>
          <p:sp>
            <p:nvSpPr>
              <p:cNvPr id="23637" name="Oval 2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8" name="Oval 2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9" name="Oval 2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3608" name="Line 30"/>
            <p:cNvSpPr>
              <a:spLocks noChangeShapeType="1"/>
            </p:cNvSpPr>
            <p:nvPr/>
          </p:nvSpPr>
          <p:spPr bwMode="auto">
            <a:xfrm>
              <a:off x="3302" y="2690"/>
              <a:ext cx="100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09" name="Line 31"/>
            <p:cNvSpPr>
              <a:spLocks noChangeShapeType="1"/>
            </p:cNvSpPr>
            <p:nvPr/>
          </p:nvSpPr>
          <p:spPr bwMode="auto">
            <a:xfrm>
              <a:off x="3309" y="2684"/>
              <a:ext cx="3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0" name="Line 32"/>
            <p:cNvSpPr>
              <a:spLocks noChangeShapeType="1"/>
            </p:cNvSpPr>
            <p:nvPr/>
          </p:nvSpPr>
          <p:spPr bwMode="auto">
            <a:xfrm>
              <a:off x="4309" y="2681"/>
              <a:ext cx="3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1" name="Line 33"/>
            <p:cNvSpPr>
              <a:spLocks noChangeShapeType="1"/>
            </p:cNvSpPr>
            <p:nvPr/>
          </p:nvSpPr>
          <p:spPr bwMode="auto">
            <a:xfrm>
              <a:off x="2697" y="1727"/>
              <a:ext cx="583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2" name="Line 34"/>
            <p:cNvSpPr>
              <a:spLocks noChangeShapeType="1"/>
            </p:cNvSpPr>
            <p:nvPr/>
          </p:nvSpPr>
          <p:spPr bwMode="auto">
            <a:xfrm flipV="1">
              <a:off x="2722" y="2237"/>
              <a:ext cx="558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3" name="Line 35"/>
            <p:cNvSpPr>
              <a:spLocks noChangeShapeType="1"/>
            </p:cNvSpPr>
            <p:nvPr/>
          </p:nvSpPr>
          <p:spPr bwMode="auto">
            <a:xfrm flipV="1">
              <a:off x="3786" y="2390"/>
              <a:ext cx="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3614" name="Group 36"/>
            <p:cNvGrpSpPr>
              <a:grpSpLocks/>
            </p:cNvGrpSpPr>
            <p:nvPr/>
          </p:nvGrpSpPr>
          <p:grpSpPr bwMode="auto">
            <a:xfrm>
              <a:off x="4046" y="2831"/>
              <a:ext cx="423" cy="705"/>
              <a:chOff x="4180" y="783"/>
              <a:chExt cx="150" cy="307"/>
            </a:xfrm>
          </p:grpSpPr>
          <p:sp>
            <p:nvSpPr>
              <p:cNvPr id="23629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0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1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2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3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4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5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6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15" name="Group 45"/>
            <p:cNvGrpSpPr>
              <a:grpSpLocks/>
            </p:cNvGrpSpPr>
            <p:nvPr/>
          </p:nvGrpSpPr>
          <p:grpSpPr bwMode="auto">
            <a:xfrm>
              <a:off x="3251" y="1991"/>
              <a:ext cx="1013" cy="416"/>
              <a:chOff x="3600" y="219"/>
              <a:chExt cx="360" cy="175"/>
            </a:xfrm>
          </p:grpSpPr>
          <p:sp>
            <p:nvSpPr>
              <p:cNvPr id="23616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7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8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9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3620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621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62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7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8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622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62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4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5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3302000" y="1362075"/>
            <a:ext cx="5514975" cy="4471988"/>
            <a:chOff x="1291" y="897"/>
            <a:chExt cx="3496" cy="2847"/>
          </a:xfrm>
        </p:grpSpPr>
        <p:grpSp>
          <p:nvGrpSpPr>
            <p:cNvPr id="23564" name="Group 60"/>
            <p:cNvGrpSpPr>
              <a:grpSpLocks/>
            </p:cNvGrpSpPr>
            <p:nvPr/>
          </p:nvGrpSpPr>
          <p:grpSpPr bwMode="auto">
            <a:xfrm>
              <a:off x="1341" y="897"/>
              <a:ext cx="849" cy="965"/>
              <a:chOff x="186" y="1425"/>
              <a:chExt cx="849" cy="965"/>
            </a:xfrm>
          </p:grpSpPr>
          <p:sp>
            <p:nvSpPr>
              <p:cNvPr id="23595" name="Rectangle 61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6" name="Rectangle 62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7" name="Text Box 63"/>
              <p:cNvSpPr txBox="1">
                <a:spLocks noChangeArrowheads="1"/>
              </p:cNvSpPr>
              <p:nvPr/>
            </p:nvSpPr>
            <p:spPr bwMode="auto">
              <a:xfrm>
                <a:off x="186" y="1457"/>
                <a:ext cx="836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98" name="Line 64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9" name="Line 65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00" name="Line 66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01" name="Line 67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5" name="Group 68"/>
            <p:cNvGrpSpPr>
              <a:grpSpLocks/>
            </p:cNvGrpSpPr>
            <p:nvPr/>
          </p:nvGrpSpPr>
          <p:grpSpPr bwMode="auto">
            <a:xfrm>
              <a:off x="1291" y="1985"/>
              <a:ext cx="850" cy="967"/>
              <a:chOff x="185" y="1425"/>
              <a:chExt cx="850" cy="967"/>
            </a:xfrm>
          </p:grpSpPr>
          <p:sp>
            <p:nvSpPr>
              <p:cNvPr id="23588" name="Rectangle 69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9" name="Rectangle 70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0" name="Text Box 71"/>
              <p:cNvSpPr txBox="1">
                <a:spLocks noChangeArrowheads="1"/>
              </p:cNvSpPr>
              <p:nvPr/>
            </p:nvSpPr>
            <p:spPr bwMode="auto">
              <a:xfrm>
                <a:off x="185" y="1459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91" name="Line 72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2" name="Line 73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3" name="Line 74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4" name="Line 75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6" name="Group 76"/>
            <p:cNvGrpSpPr>
              <a:grpSpLocks/>
            </p:cNvGrpSpPr>
            <p:nvPr/>
          </p:nvGrpSpPr>
          <p:grpSpPr bwMode="auto">
            <a:xfrm>
              <a:off x="2814" y="2781"/>
              <a:ext cx="850" cy="963"/>
              <a:chOff x="185" y="1425"/>
              <a:chExt cx="850" cy="963"/>
            </a:xfrm>
          </p:grpSpPr>
          <p:sp>
            <p:nvSpPr>
              <p:cNvPr id="23581" name="Rectangle 77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2" name="Rectangle 78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3" name="Text Box 79"/>
              <p:cNvSpPr txBox="1">
                <a:spLocks noChangeArrowheads="1"/>
              </p:cNvSpPr>
              <p:nvPr/>
            </p:nvSpPr>
            <p:spPr bwMode="auto">
              <a:xfrm>
                <a:off x="185" y="1455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84" name="Line 80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5" name="Line 81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6" name="Line 82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7" name="Line 83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7" name="Group 84"/>
            <p:cNvGrpSpPr>
              <a:grpSpLocks/>
            </p:cNvGrpSpPr>
            <p:nvPr/>
          </p:nvGrpSpPr>
          <p:grpSpPr bwMode="auto">
            <a:xfrm>
              <a:off x="3937" y="2777"/>
              <a:ext cx="850" cy="965"/>
              <a:chOff x="185" y="1425"/>
              <a:chExt cx="850" cy="965"/>
            </a:xfrm>
          </p:grpSpPr>
          <p:sp>
            <p:nvSpPr>
              <p:cNvPr id="23574" name="Rectangle 85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5" name="Rectangle 86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6" name="Text Box 87"/>
              <p:cNvSpPr txBox="1">
                <a:spLocks noChangeArrowheads="1"/>
              </p:cNvSpPr>
              <p:nvPr/>
            </p:nvSpPr>
            <p:spPr bwMode="auto">
              <a:xfrm>
                <a:off x="185" y="1457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77" name="Line 88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8" name="Line 89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9" name="Line 90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0" name="Line 91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8" name="Group 92"/>
            <p:cNvGrpSpPr>
              <a:grpSpLocks/>
            </p:cNvGrpSpPr>
            <p:nvPr/>
          </p:nvGrpSpPr>
          <p:grpSpPr bwMode="auto">
            <a:xfrm>
              <a:off x="3341" y="1815"/>
              <a:ext cx="832" cy="615"/>
              <a:chOff x="4369" y="791"/>
              <a:chExt cx="832" cy="615"/>
            </a:xfrm>
          </p:grpSpPr>
          <p:sp>
            <p:nvSpPr>
              <p:cNvPr id="23569" name="Rectangle 93"/>
              <p:cNvSpPr>
                <a:spLocks noChangeArrowheads="1"/>
              </p:cNvSpPr>
              <p:nvPr/>
            </p:nvSpPr>
            <p:spPr bwMode="auto">
              <a:xfrm>
                <a:off x="4403" y="791"/>
                <a:ext cx="798" cy="5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0" name="Rectangle 94"/>
              <p:cNvSpPr>
                <a:spLocks noChangeArrowheads="1"/>
              </p:cNvSpPr>
              <p:nvPr/>
            </p:nvSpPr>
            <p:spPr bwMode="auto">
              <a:xfrm>
                <a:off x="4369" y="830"/>
                <a:ext cx="798" cy="5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1" name="Text Box 95"/>
              <p:cNvSpPr txBox="1">
                <a:spLocks noChangeArrowheads="1"/>
              </p:cNvSpPr>
              <p:nvPr/>
            </p:nvSpPr>
            <p:spPr bwMode="auto">
              <a:xfrm>
                <a:off x="4437" y="823"/>
                <a:ext cx="664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72" name="Line 96"/>
              <p:cNvSpPr>
                <a:spLocks noChangeShapeType="1"/>
              </p:cNvSpPr>
              <p:nvPr/>
            </p:nvSpPr>
            <p:spPr bwMode="auto">
              <a:xfrm flipV="1">
                <a:off x="4370" y="103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3" name="Line 97"/>
              <p:cNvSpPr>
                <a:spLocks noChangeShapeType="1"/>
              </p:cNvSpPr>
              <p:nvPr/>
            </p:nvSpPr>
            <p:spPr bwMode="auto">
              <a:xfrm flipV="1">
                <a:off x="4382" y="121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3563" name="Rectangle 98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397000"/>
            <a:ext cx="2743200" cy="4648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/>
              <a:t>Each layer: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distributed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“entities” implement layer functions at each node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entities perform actions, exchange messages with peers </a:t>
            </a:r>
          </a:p>
        </p:txBody>
      </p:sp>
    </p:spTree>
    <p:extLst>
      <p:ext uri="{BB962C8B-B14F-4D97-AF65-F5344CB8AC3E}">
        <p14:creationId xmlns:p14="http://schemas.microsoft.com/office/powerpoint/2010/main" val="14258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A8A30D-0E63-4B0C-A973-C0B5C1EDA19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382000" cy="775370"/>
          </a:xfrm>
        </p:spPr>
        <p:txBody>
          <a:bodyPr/>
          <a:lstStyle/>
          <a:p>
            <a:r>
              <a:rPr lang="en-US" sz="3200" dirty="0" smtClean="0"/>
              <a:t>Layering: </a:t>
            </a:r>
            <a:r>
              <a:rPr lang="en-US" sz="3200" i="1" dirty="0" smtClean="0"/>
              <a:t>logical </a:t>
            </a:r>
            <a:r>
              <a:rPr lang="en-US" sz="3200" dirty="0" smtClean="0"/>
              <a:t>communication </a:t>
            </a:r>
            <a:endParaRPr lang="en-US" dirty="0" smtClean="0"/>
          </a:p>
        </p:txBody>
      </p:sp>
      <p:sp>
        <p:nvSpPr>
          <p:cNvPr id="24583" name="Freeform 3"/>
          <p:cNvSpPr>
            <a:spLocks/>
          </p:cNvSpPr>
          <p:nvPr/>
        </p:nvSpPr>
        <p:spPr bwMode="auto">
          <a:xfrm>
            <a:off x="3001963" y="1601788"/>
            <a:ext cx="5943600" cy="445135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66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362325" y="1952625"/>
          <a:ext cx="13239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8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1952625"/>
                        <a:ext cx="132397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Line 5"/>
          <p:cNvSpPr>
            <a:spLocks noChangeShapeType="1"/>
          </p:cNvSpPr>
          <p:nvPr/>
        </p:nvSpPr>
        <p:spPr bwMode="auto">
          <a:xfrm flipV="1">
            <a:off x="4654550" y="2628900"/>
            <a:ext cx="363538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3362325" y="3619500"/>
          <a:ext cx="13239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9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3619500"/>
                        <a:ext cx="132397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Line 7"/>
          <p:cNvSpPr>
            <a:spLocks noChangeShapeType="1"/>
          </p:cNvSpPr>
          <p:nvPr/>
        </p:nvSpPr>
        <p:spPr bwMode="auto">
          <a:xfrm flipV="1">
            <a:off x="4654550" y="4297363"/>
            <a:ext cx="363538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586" name="Group 8"/>
          <p:cNvGrpSpPr>
            <a:grpSpLocks/>
          </p:cNvGrpSpPr>
          <p:nvPr/>
        </p:nvGrpSpPr>
        <p:grpSpPr bwMode="auto">
          <a:xfrm>
            <a:off x="5062538" y="2995613"/>
            <a:ext cx="165100" cy="600075"/>
            <a:chOff x="3842" y="406"/>
            <a:chExt cx="51" cy="167"/>
          </a:xfrm>
        </p:grpSpPr>
        <p:sp>
          <p:nvSpPr>
            <p:cNvPr id="24690" name="Oval 9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91" name="Oval 10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92" name="Oval 11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587" name="Group 12"/>
          <p:cNvGrpSpPr>
            <a:grpSpLocks/>
          </p:cNvGrpSpPr>
          <p:nvPr/>
        </p:nvGrpSpPr>
        <p:grpSpPr bwMode="auto">
          <a:xfrm>
            <a:off x="6056313" y="4433888"/>
            <a:ext cx="666750" cy="1106487"/>
            <a:chOff x="4180" y="783"/>
            <a:chExt cx="150" cy="307"/>
          </a:xfrm>
        </p:grpSpPr>
        <p:sp>
          <p:nvSpPr>
            <p:cNvPr id="24682" name="AutoShape 1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3" name="Rectangle 1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4" name="Rectangle 1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5" name="AutoShape 1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6" name="Line 1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7" name="Line 1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8" name="Rectangle 1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9" name="Rectangle 2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588" name="Group 21"/>
          <p:cNvGrpSpPr>
            <a:grpSpLocks/>
          </p:cNvGrpSpPr>
          <p:nvPr/>
        </p:nvGrpSpPr>
        <p:grpSpPr bwMode="auto">
          <a:xfrm rot="-5400000">
            <a:off x="7066756" y="4606132"/>
            <a:ext cx="227013" cy="742950"/>
            <a:chOff x="3842" y="406"/>
            <a:chExt cx="51" cy="167"/>
          </a:xfrm>
        </p:grpSpPr>
        <p:sp>
          <p:nvSpPr>
            <p:cNvPr id="24679" name="Oval 22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0" name="Oval 23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1" name="Oval 24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4589" name="Line 25"/>
          <p:cNvSpPr>
            <a:spLocks noChangeShapeType="1"/>
          </p:cNvSpPr>
          <p:nvPr/>
        </p:nvSpPr>
        <p:spPr bwMode="auto">
          <a:xfrm>
            <a:off x="6489700" y="4175125"/>
            <a:ext cx="15779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0" name="Line 26"/>
          <p:cNvSpPr>
            <a:spLocks noChangeShapeType="1"/>
          </p:cNvSpPr>
          <p:nvPr/>
        </p:nvSpPr>
        <p:spPr bwMode="auto">
          <a:xfrm>
            <a:off x="6500813" y="4165600"/>
            <a:ext cx="4762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1" name="Line 27"/>
          <p:cNvSpPr>
            <a:spLocks noChangeShapeType="1"/>
          </p:cNvSpPr>
          <p:nvPr/>
        </p:nvSpPr>
        <p:spPr bwMode="auto">
          <a:xfrm>
            <a:off x="8078788" y="4160838"/>
            <a:ext cx="3175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2" name="Line 28"/>
          <p:cNvSpPr>
            <a:spLocks noChangeShapeType="1"/>
          </p:cNvSpPr>
          <p:nvPr/>
        </p:nvSpPr>
        <p:spPr bwMode="auto">
          <a:xfrm>
            <a:off x="5535613" y="2662238"/>
            <a:ext cx="919162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3" name="Line 29"/>
          <p:cNvSpPr>
            <a:spLocks noChangeShapeType="1"/>
          </p:cNvSpPr>
          <p:nvPr/>
        </p:nvSpPr>
        <p:spPr bwMode="auto">
          <a:xfrm flipV="1">
            <a:off x="5575300" y="3463925"/>
            <a:ext cx="879475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4" name="Line 30"/>
          <p:cNvSpPr>
            <a:spLocks noChangeShapeType="1"/>
          </p:cNvSpPr>
          <p:nvPr/>
        </p:nvSpPr>
        <p:spPr bwMode="auto">
          <a:xfrm flipV="1">
            <a:off x="7253288" y="3703638"/>
            <a:ext cx="476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595" name="Group 31"/>
          <p:cNvGrpSpPr>
            <a:grpSpLocks/>
          </p:cNvGrpSpPr>
          <p:nvPr/>
        </p:nvGrpSpPr>
        <p:grpSpPr bwMode="auto">
          <a:xfrm>
            <a:off x="7662863" y="4397375"/>
            <a:ext cx="666750" cy="1108075"/>
            <a:chOff x="4180" y="783"/>
            <a:chExt cx="150" cy="307"/>
          </a:xfrm>
        </p:grpSpPr>
        <p:sp>
          <p:nvSpPr>
            <p:cNvPr id="24671" name="AutoShape 3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2" name="Rectangle 3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3" name="Rectangle 3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4" name="AutoShape 3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5" name="Line 3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6" name="Line 3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7" name="Rectangle 3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8" name="Rectangle 3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596" name="Group 40"/>
          <p:cNvGrpSpPr>
            <a:grpSpLocks/>
          </p:cNvGrpSpPr>
          <p:nvPr/>
        </p:nvGrpSpPr>
        <p:grpSpPr bwMode="auto">
          <a:xfrm>
            <a:off x="6408738" y="3076575"/>
            <a:ext cx="1598612" cy="654050"/>
            <a:chOff x="3600" y="219"/>
            <a:chExt cx="360" cy="175"/>
          </a:xfrm>
        </p:grpSpPr>
        <p:sp>
          <p:nvSpPr>
            <p:cNvPr id="24658" name="Oval 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59" name="Line 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60" name="Line 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61" name="Rectangle 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4662" name="Oval 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4663" name="Group 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8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9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70" name="Line 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64" name="Group 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5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6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7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4597" name="Group 54"/>
          <p:cNvGrpSpPr>
            <a:grpSpLocks/>
          </p:cNvGrpSpPr>
          <p:nvPr/>
        </p:nvGrpSpPr>
        <p:grpSpPr bwMode="auto">
          <a:xfrm>
            <a:off x="3302000" y="1362075"/>
            <a:ext cx="5514975" cy="4471988"/>
            <a:chOff x="1291" y="897"/>
            <a:chExt cx="3496" cy="2847"/>
          </a:xfrm>
        </p:grpSpPr>
        <p:grpSp>
          <p:nvGrpSpPr>
            <p:cNvPr id="24620" name="Group 55"/>
            <p:cNvGrpSpPr>
              <a:grpSpLocks/>
            </p:cNvGrpSpPr>
            <p:nvPr/>
          </p:nvGrpSpPr>
          <p:grpSpPr bwMode="auto">
            <a:xfrm>
              <a:off x="1341" y="897"/>
              <a:ext cx="849" cy="965"/>
              <a:chOff x="186" y="1425"/>
              <a:chExt cx="849" cy="965"/>
            </a:xfrm>
          </p:grpSpPr>
          <p:sp>
            <p:nvSpPr>
              <p:cNvPr id="24651" name="Rectangle 56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2" name="Rectangle 57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3" name="Text Box 58"/>
              <p:cNvSpPr txBox="1">
                <a:spLocks noChangeArrowheads="1"/>
              </p:cNvSpPr>
              <p:nvPr/>
            </p:nvSpPr>
            <p:spPr bwMode="auto">
              <a:xfrm>
                <a:off x="186" y="1457"/>
                <a:ext cx="836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54" name="Line 59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5" name="Line 60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6" name="Line 61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7" name="Line 62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1" name="Group 63"/>
            <p:cNvGrpSpPr>
              <a:grpSpLocks/>
            </p:cNvGrpSpPr>
            <p:nvPr/>
          </p:nvGrpSpPr>
          <p:grpSpPr bwMode="auto">
            <a:xfrm>
              <a:off x="1291" y="1985"/>
              <a:ext cx="850" cy="967"/>
              <a:chOff x="185" y="1425"/>
              <a:chExt cx="850" cy="967"/>
            </a:xfrm>
          </p:grpSpPr>
          <p:sp>
            <p:nvSpPr>
              <p:cNvPr id="24644" name="Rectangle 64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5" name="Rectangle 65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6" name="Text Box 66"/>
              <p:cNvSpPr txBox="1">
                <a:spLocks noChangeArrowheads="1"/>
              </p:cNvSpPr>
              <p:nvPr/>
            </p:nvSpPr>
            <p:spPr bwMode="auto">
              <a:xfrm>
                <a:off x="185" y="1459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47" name="Line 67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8" name="Line 68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9" name="Line 69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0" name="Line 70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2" name="Group 71"/>
            <p:cNvGrpSpPr>
              <a:grpSpLocks/>
            </p:cNvGrpSpPr>
            <p:nvPr/>
          </p:nvGrpSpPr>
          <p:grpSpPr bwMode="auto">
            <a:xfrm>
              <a:off x="2814" y="2781"/>
              <a:ext cx="850" cy="963"/>
              <a:chOff x="185" y="1425"/>
              <a:chExt cx="850" cy="963"/>
            </a:xfrm>
          </p:grpSpPr>
          <p:sp>
            <p:nvSpPr>
              <p:cNvPr id="24637" name="Rectangle 72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8" name="Rectangle 73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9" name="Text Box 74"/>
              <p:cNvSpPr txBox="1">
                <a:spLocks noChangeArrowheads="1"/>
              </p:cNvSpPr>
              <p:nvPr/>
            </p:nvSpPr>
            <p:spPr bwMode="auto">
              <a:xfrm>
                <a:off x="185" y="1455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40" name="Line 75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1" name="Line 76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2" name="Line 77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3" name="Line 78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3" name="Group 79"/>
            <p:cNvGrpSpPr>
              <a:grpSpLocks/>
            </p:cNvGrpSpPr>
            <p:nvPr/>
          </p:nvGrpSpPr>
          <p:grpSpPr bwMode="auto">
            <a:xfrm>
              <a:off x="3937" y="2777"/>
              <a:ext cx="850" cy="965"/>
              <a:chOff x="185" y="1425"/>
              <a:chExt cx="850" cy="965"/>
            </a:xfrm>
          </p:grpSpPr>
          <p:sp>
            <p:nvSpPr>
              <p:cNvPr id="24630" name="Rectangle 80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1" name="Rectangle 81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2" name="Text Box 82"/>
              <p:cNvSpPr txBox="1">
                <a:spLocks noChangeArrowheads="1"/>
              </p:cNvSpPr>
              <p:nvPr/>
            </p:nvSpPr>
            <p:spPr bwMode="auto">
              <a:xfrm>
                <a:off x="185" y="1457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33" name="Line 83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4" name="Line 84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5" name="Line 85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6" name="Line 86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4" name="Group 87"/>
            <p:cNvGrpSpPr>
              <a:grpSpLocks/>
            </p:cNvGrpSpPr>
            <p:nvPr/>
          </p:nvGrpSpPr>
          <p:grpSpPr bwMode="auto">
            <a:xfrm>
              <a:off x="3341" y="1815"/>
              <a:ext cx="832" cy="615"/>
              <a:chOff x="4369" y="791"/>
              <a:chExt cx="832" cy="615"/>
            </a:xfrm>
          </p:grpSpPr>
          <p:sp>
            <p:nvSpPr>
              <p:cNvPr id="24625" name="Rectangle 88"/>
              <p:cNvSpPr>
                <a:spLocks noChangeArrowheads="1"/>
              </p:cNvSpPr>
              <p:nvPr/>
            </p:nvSpPr>
            <p:spPr bwMode="auto">
              <a:xfrm>
                <a:off x="4403" y="791"/>
                <a:ext cx="798" cy="5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26" name="Rectangle 89"/>
              <p:cNvSpPr>
                <a:spLocks noChangeArrowheads="1"/>
              </p:cNvSpPr>
              <p:nvPr/>
            </p:nvSpPr>
            <p:spPr bwMode="auto">
              <a:xfrm>
                <a:off x="4369" y="830"/>
                <a:ext cx="798" cy="5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27" name="Text Box 90"/>
              <p:cNvSpPr txBox="1">
                <a:spLocks noChangeArrowheads="1"/>
              </p:cNvSpPr>
              <p:nvPr/>
            </p:nvSpPr>
            <p:spPr bwMode="auto">
              <a:xfrm>
                <a:off x="4437" y="823"/>
                <a:ext cx="664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28" name="Line 91"/>
              <p:cNvSpPr>
                <a:spLocks noChangeShapeType="1"/>
              </p:cNvSpPr>
              <p:nvPr/>
            </p:nvSpPr>
            <p:spPr bwMode="auto">
              <a:xfrm flipV="1">
                <a:off x="4370" y="103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29" name="Line 92"/>
              <p:cNvSpPr>
                <a:spLocks noChangeShapeType="1"/>
              </p:cNvSpPr>
              <p:nvPr/>
            </p:nvSpPr>
            <p:spPr bwMode="auto">
              <a:xfrm flipV="1">
                <a:off x="4382" y="121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4598" name="Freeform 93"/>
          <p:cNvSpPr>
            <a:spLocks/>
          </p:cNvSpPr>
          <p:nvPr/>
        </p:nvSpPr>
        <p:spPr bwMode="auto">
          <a:xfrm>
            <a:off x="3829050" y="1514475"/>
            <a:ext cx="3724275" cy="3162300"/>
          </a:xfrm>
          <a:custGeom>
            <a:avLst/>
            <a:gdLst>
              <a:gd name="T0" fmla="*/ 2147483647 w 2346"/>
              <a:gd name="T1" fmla="*/ 0 h 1992"/>
              <a:gd name="T2" fmla="*/ 0 w 2346"/>
              <a:gd name="T3" fmla="*/ 2147483647 h 1992"/>
              <a:gd name="T4" fmla="*/ 2147483647 w 2346"/>
              <a:gd name="T5" fmla="*/ 2147483647 h 1992"/>
              <a:gd name="T6" fmla="*/ 2147483647 w 2346"/>
              <a:gd name="T7" fmla="*/ 2147483647 h 1992"/>
              <a:gd name="T8" fmla="*/ 0 60000 65536"/>
              <a:gd name="T9" fmla="*/ 0 60000 65536"/>
              <a:gd name="T10" fmla="*/ 0 60000 65536"/>
              <a:gd name="T11" fmla="*/ 0 60000 65536"/>
              <a:gd name="T12" fmla="*/ 0 w 2346"/>
              <a:gd name="T13" fmla="*/ 0 h 1992"/>
              <a:gd name="T14" fmla="*/ 2346 w 2346"/>
              <a:gd name="T15" fmla="*/ 1992 h 19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6" h="1992">
                <a:moveTo>
                  <a:pt x="12" y="0"/>
                </a:moveTo>
                <a:lnTo>
                  <a:pt x="0" y="288"/>
                </a:lnTo>
                <a:lnTo>
                  <a:pt x="2112" y="1812"/>
                </a:lnTo>
                <a:lnTo>
                  <a:pt x="2346" y="19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599" name="Group 94"/>
          <p:cNvGrpSpPr>
            <a:grpSpLocks/>
          </p:cNvGrpSpPr>
          <p:nvPr/>
        </p:nvGrpSpPr>
        <p:grpSpPr bwMode="auto">
          <a:xfrm>
            <a:off x="7966075" y="4046538"/>
            <a:ext cx="700088" cy="382587"/>
            <a:chOff x="4712" y="2088"/>
            <a:chExt cx="444" cy="244"/>
          </a:xfrm>
        </p:grpSpPr>
        <p:sp>
          <p:nvSpPr>
            <p:cNvPr id="24618" name="Rectangle 95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9" name="Text Box 96"/>
            <p:cNvSpPr txBox="1">
              <a:spLocks noChangeArrowheads="1"/>
            </p:cNvSpPr>
            <p:nvPr/>
          </p:nvSpPr>
          <p:spPr bwMode="auto">
            <a:xfrm>
              <a:off x="4726" y="2098"/>
              <a:ext cx="4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grpSp>
        <p:nvGrpSpPr>
          <p:cNvPr id="24600" name="Group 97"/>
          <p:cNvGrpSpPr>
            <a:grpSpLocks/>
          </p:cNvGrpSpPr>
          <p:nvPr/>
        </p:nvGrpSpPr>
        <p:grpSpPr bwMode="auto">
          <a:xfrm>
            <a:off x="3451225" y="1114425"/>
            <a:ext cx="701675" cy="382588"/>
            <a:chOff x="4712" y="2088"/>
            <a:chExt cx="444" cy="244"/>
          </a:xfrm>
        </p:grpSpPr>
        <p:sp>
          <p:nvSpPr>
            <p:cNvPr id="24616" name="Rectangle 98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7" name="Text Box 99"/>
            <p:cNvSpPr txBox="1">
              <a:spLocks noChangeArrowheads="1"/>
            </p:cNvSpPr>
            <p:nvPr/>
          </p:nvSpPr>
          <p:spPr bwMode="auto">
            <a:xfrm>
              <a:off x="4726" y="2098"/>
              <a:ext cx="41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sp>
        <p:nvSpPr>
          <p:cNvPr id="24601" name="Rectangle 100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397000"/>
            <a:ext cx="2813050" cy="4648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E.g.: transport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take data from app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add addressing, form “datagram”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send datagram to peer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(possibly wait for peer to </a:t>
            </a:r>
            <a:r>
              <a:rPr lang="en-US" sz="2400" dirty="0" err="1" smtClean="0"/>
              <a:t>ack</a:t>
            </a:r>
            <a:r>
              <a:rPr lang="en-US" sz="2400" dirty="0" smtClean="0"/>
              <a:t> receipt)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grpSp>
        <p:nvGrpSpPr>
          <p:cNvPr id="24602" name="Group 101"/>
          <p:cNvGrpSpPr>
            <a:grpSpLocks/>
          </p:cNvGrpSpPr>
          <p:nvPr/>
        </p:nvGrpSpPr>
        <p:grpSpPr bwMode="auto">
          <a:xfrm>
            <a:off x="5308600" y="3408363"/>
            <a:ext cx="700088" cy="382587"/>
            <a:chOff x="4712" y="2088"/>
            <a:chExt cx="444" cy="244"/>
          </a:xfrm>
        </p:grpSpPr>
        <p:sp>
          <p:nvSpPr>
            <p:cNvPr id="24614" name="Rectangle 102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5" name="Text Box 103"/>
            <p:cNvSpPr txBox="1">
              <a:spLocks noChangeArrowheads="1"/>
            </p:cNvSpPr>
            <p:nvPr/>
          </p:nvSpPr>
          <p:spPr bwMode="auto">
            <a:xfrm>
              <a:off x="4726" y="2098"/>
              <a:ext cx="4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sp>
        <p:nvSpPr>
          <p:cNvPr id="24603" name="Line 104"/>
          <p:cNvSpPr>
            <a:spLocks noChangeShapeType="1"/>
          </p:cNvSpPr>
          <p:nvPr/>
        </p:nvSpPr>
        <p:spPr bwMode="auto">
          <a:xfrm>
            <a:off x="6019800" y="3752850"/>
            <a:ext cx="285750" cy="219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04" name="Line 105"/>
          <p:cNvSpPr>
            <a:spLocks noChangeShapeType="1"/>
          </p:cNvSpPr>
          <p:nvPr/>
        </p:nvSpPr>
        <p:spPr bwMode="auto">
          <a:xfrm flipH="1" flipV="1">
            <a:off x="5448300" y="2790825"/>
            <a:ext cx="200025" cy="161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05" name="Rectangle 106"/>
          <p:cNvSpPr>
            <a:spLocks noChangeArrowheads="1"/>
          </p:cNvSpPr>
          <p:nvPr/>
        </p:nvSpPr>
        <p:spPr bwMode="auto">
          <a:xfrm>
            <a:off x="7524750" y="4714875"/>
            <a:ext cx="1257300" cy="276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transport</a:t>
            </a:r>
            <a:endParaRPr lang="en-US"/>
          </a:p>
        </p:txBody>
      </p:sp>
      <p:sp>
        <p:nvSpPr>
          <p:cNvPr id="24606" name="Rectangle 107"/>
          <p:cNvSpPr>
            <a:spLocks noChangeArrowheads="1"/>
          </p:cNvSpPr>
          <p:nvPr/>
        </p:nvSpPr>
        <p:spPr bwMode="auto">
          <a:xfrm>
            <a:off x="3438525" y="1762125"/>
            <a:ext cx="1257300" cy="276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transport</a:t>
            </a:r>
            <a:endParaRPr lang="en-US"/>
          </a:p>
        </p:txBody>
      </p:sp>
      <p:sp>
        <p:nvSpPr>
          <p:cNvPr id="24607" name="Freeform 108"/>
          <p:cNvSpPr>
            <a:spLocks/>
          </p:cNvSpPr>
          <p:nvPr/>
        </p:nvSpPr>
        <p:spPr bwMode="auto">
          <a:xfrm>
            <a:off x="8439150" y="4419600"/>
            <a:ext cx="9525" cy="361950"/>
          </a:xfrm>
          <a:custGeom>
            <a:avLst/>
            <a:gdLst>
              <a:gd name="T0" fmla="*/ 2147483647 w 6"/>
              <a:gd name="T1" fmla="*/ 2147483647 h 228"/>
              <a:gd name="T2" fmla="*/ 0 w 6"/>
              <a:gd name="T3" fmla="*/ 0 h 228"/>
              <a:gd name="T4" fmla="*/ 0 60000 65536"/>
              <a:gd name="T5" fmla="*/ 0 60000 65536"/>
              <a:gd name="T6" fmla="*/ 0 w 6"/>
              <a:gd name="T7" fmla="*/ 0 h 228"/>
              <a:gd name="T8" fmla="*/ 6 w 6"/>
              <a:gd name="T9" fmla="*/ 228 h 2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228">
                <a:moveTo>
                  <a:pt x="6" y="228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08" name="Freeform 109"/>
          <p:cNvSpPr>
            <a:spLocks/>
          </p:cNvSpPr>
          <p:nvPr/>
        </p:nvSpPr>
        <p:spPr bwMode="auto">
          <a:xfrm>
            <a:off x="4824413" y="2206625"/>
            <a:ext cx="890587" cy="519113"/>
          </a:xfrm>
          <a:custGeom>
            <a:avLst/>
            <a:gdLst>
              <a:gd name="T0" fmla="*/ 2147483647 w 1122"/>
              <a:gd name="T1" fmla="*/ 2147483647 h 981"/>
              <a:gd name="T2" fmla="*/ 2147483647 w 1122"/>
              <a:gd name="T3" fmla="*/ 1185315659 h 981"/>
              <a:gd name="T4" fmla="*/ 2147483647 w 1122"/>
              <a:gd name="T5" fmla="*/ 0 h 981"/>
              <a:gd name="T6" fmla="*/ 2147483647 w 1122"/>
              <a:gd name="T7" fmla="*/ 2147483647 h 981"/>
              <a:gd name="T8" fmla="*/ 2147483647 w 1122"/>
              <a:gd name="T9" fmla="*/ 2147483647 h 981"/>
              <a:gd name="T10" fmla="*/ 2147483647 w 1122"/>
              <a:gd name="T11" fmla="*/ 2147483647 h 981"/>
              <a:gd name="T12" fmla="*/ 500250319 w 1122"/>
              <a:gd name="T13" fmla="*/ 2147483647 h 981"/>
              <a:gd name="T14" fmla="*/ 2147483647 w 1122"/>
              <a:gd name="T15" fmla="*/ 2147483647 h 981"/>
              <a:gd name="T16" fmla="*/ 2147483647 w 1122"/>
              <a:gd name="T17" fmla="*/ 2147483647 h 981"/>
              <a:gd name="T18" fmla="*/ 2147483647 w 1122"/>
              <a:gd name="T19" fmla="*/ 2147483647 h 981"/>
              <a:gd name="T20" fmla="*/ 2147483647 w 1122"/>
              <a:gd name="T21" fmla="*/ 2147483647 h 981"/>
              <a:gd name="T22" fmla="*/ 2147483647 w 1122"/>
              <a:gd name="T23" fmla="*/ 2147483647 h 981"/>
              <a:gd name="T24" fmla="*/ 2147483647 w 1122"/>
              <a:gd name="T25" fmla="*/ 2147483647 h 981"/>
              <a:gd name="T26" fmla="*/ 2147483647 w 1122"/>
              <a:gd name="T27" fmla="*/ 2147483647 h 981"/>
              <a:gd name="T28" fmla="*/ 2147483647 w 1122"/>
              <a:gd name="T29" fmla="*/ 2147483647 h 981"/>
              <a:gd name="T30" fmla="*/ 2147483647 w 1122"/>
              <a:gd name="T31" fmla="*/ 2147483647 h 981"/>
              <a:gd name="T32" fmla="*/ 2147483647 w 1122"/>
              <a:gd name="T33" fmla="*/ 2147483647 h 981"/>
              <a:gd name="T34" fmla="*/ 2147483647 w 1122"/>
              <a:gd name="T35" fmla="*/ 2147483647 h 981"/>
              <a:gd name="T36" fmla="*/ 2147483647 w 1122"/>
              <a:gd name="T37" fmla="*/ 2147483647 h 981"/>
              <a:gd name="T38" fmla="*/ 2147483647 w 1122"/>
              <a:gd name="T39" fmla="*/ 2147483647 h 981"/>
              <a:gd name="T40" fmla="*/ 2147483647 w 1122"/>
              <a:gd name="T41" fmla="*/ 2147483647 h 981"/>
              <a:gd name="T42" fmla="*/ 2147483647 w 1122"/>
              <a:gd name="T43" fmla="*/ 2147483647 h 981"/>
              <a:gd name="T44" fmla="*/ 2147483647 w 1122"/>
              <a:gd name="T45" fmla="*/ 2147483647 h 981"/>
              <a:gd name="T46" fmla="*/ 2147483647 w 1122"/>
              <a:gd name="T47" fmla="*/ 2147483647 h 981"/>
              <a:gd name="T48" fmla="*/ 2147483647 w 1122"/>
              <a:gd name="T49" fmla="*/ 2147483647 h 981"/>
              <a:gd name="T50" fmla="*/ 2147483647 w 1122"/>
              <a:gd name="T51" fmla="*/ 2147483647 h 981"/>
              <a:gd name="T52" fmla="*/ 2147483647 w 1122"/>
              <a:gd name="T53" fmla="*/ 2147483647 h 981"/>
              <a:gd name="T54" fmla="*/ 2147483647 w 1122"/>
              <a:gd name="T55" fmla="*/ 2147483647 h 981"/>
              <a:gd name="T56" fmla="*/ 2147483647 w 1122"/>
              <a:gd name="T57" fmla="*/ 2147483647 h 981"/>
              <a:gd name="T58" fmla="*/ 2147483647 w 1122"/>
              <a:gd name="T59" fmla="*/ 2147483647 h 981"/>
              <a:gd name="T60" fmla="*/ 2147483647 w 1122"/>
              <a:gd name="T61" fmla="*/ 2147483647 h 981"/>
              <a:gd name="T62" fmla="*/ 2147483647 w 1122"/>
              <a:gd name="T63" fmla="*/ 2147483647 h 981"/>
              <a:gd name="T64" fmla="*/ 2147483647 w 1122"/>
              <a:gd name="T65" fmla="*/ 2147483647 h 981"/>
              <a:gd name="T66" fmla="*/ 2147483647 w 1122"/>
              <a:gd name="T67" fmla="*/ 2147483647 h 981"/>
              <a:gd name="T68" fmla="*/ 2147483647 w 1122"/>
              <a:gd name="T69" fmla="*/ 2147483647 h 981"/>
              <a:gd name="T70" fmla="*/ 2147483647 w 1122"/>
              <a:gd name="T71" fmla="*/ 2147483647 h 981"/>
              <a:gd name="T72" fmla="*/ 2147483647 w 1122"/>
              <a:gd name="T73" fmla="*/ 2147483647 h 981"/>
              <a:gd name="T74" fmla="*/ 2147483647 w 1122"/>
              <a:gd name="T75" fmla="*/ 2147483647 h 981"/>
              <a:gd name="T76" fmla="*/ 2147483647 w 1122"/>
              <a:gd name="T77" fmla="*/ 2147483647 h 981"/>
              <a:gd name="T78" fmla="*/ 2147483647 w 1122"/>
              <a:gd name="T79" fmla="*/ 2147483647 h 981"/>
              <a:gd name="T80" fmla="*/ 2147483647 w 1122"/>
              <a:gd name="T81" fmla="*/ 2147483647 h 981"/>
              <a:gd name="T82" fmla="*/ 2147483647 w 1122"/>
              <a:gd name="T83" fmla="*/ 2147483647 h 981"/>
              <a:gd name="T84" fmla="*/ 2147483647 w 1122"/>
              <a:gd name="T85" fmla="*/ 2147483647 h 981"/>
              <a:gd name="T86" fmla="*/ 2147483647 w 1122"/>
              <a:gd name="T87" fmla="*/ 2147483647 h 981"/>
              <a:gd name="T88" fmla="*/ 2147483647 w 1122"/>
              <a:gd name="T89" fmla="*/ 2147483647 h 981"/>
              <a:gd name="T90" fmla="*/ 2147483647 w 1122"/>
              <a:gd name="T91" fmla="*/ 2147483647 h 981"/>
              <a:gd name="T92" fmla="*/ 2147483647 w 1122"/>
              <a:gd name="T93" fmla="*/ 2147483647 h 981"/>
              <a:gd name="T94" fmla="*/ 2147483647 w 1122"/>
              <a:gd name="T95" fmla="*/ 2147483647 h 981"/>
              <a:gd name="T96" fmla="*/ 2147483647 w 1122"/>
              <a:gd name="T97" fmla="*/ 2147483647 h 981"/>
              <a:gd name="T98" fmla="*/ 2147483647 w 1122"/>
              <a:gd name="T99" fmla="*/ 2147483647 h 981"/>
              <a:gd name="T100" fmla="*/ 2147483647 w 1122"/>
              <a:gd name="T101" fmla="*/ 2147483647 h 981"/>
              <a:gd name="T102" fmla="*/ 2147483647 w 1122"/>
              <a:gd name="T103" fmla="*/ 2147483647 h 981"/>
              <a:gd name="T104" fmla="*/ 2147483647 w 1122"/>
              <a:gd name="T105" fmla="*/ 2147483647 h 981"/>
              <a:gd name="T106" fmla="*/ 2147483647 w 1122"/>
              <a:gd name="T107" fmla="*/ 2147483647 h 981"/>
              <a:gd name="T108" fmla="*/ 2147483647 w 1122"/>
              <a:gd name="T109" fmla="*/ 2147483647 h 981"/>
              <a:gd name="T110" fmla="*/ 2147483647 w 1122"/>
              <a:gd name="T111" fmla="*/ 2147483647 h 9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2"/>
              <a:gd name="T169" fmla="*/ 0 h 981"/>
              <a:gd name="T170" fmla="*/ 1122 w 1122"/>
              <a:gd name="T171" fmla="*/ 981 h 9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2" h="981">
                <a:moveTo>
                  <a:pt x="986" y="98"/>
                </a:moveTo>
                <a:lnTo>
                  <a:pt x="964" y="84"/>
                </a:lnTo>
                <a:lnTo>
                  <a:pt x="941" y="72"/>
                </a:lnTo>
                <a:lnTo>
                  <a:pt x="918" y="61"/>
                </a:lnTo>
                <a:lnTo>
                  <a:pt x="894" y="52"/>
                </a:lnTo>
                <a:lnTo>
                  <a:pt x="870" y="42"/>
                </a:lnTo>
                <a:lnTo>
                  <a:pt x="847" y="35"/>
                </a:lnTo>
                <a:lnTo>
                  <a:pt x="821" y="28"/>
                </a:lnTo>
                <a:lnTo>
                  <a:pt x="796" y="21"/>
                </a:lnTo>
                <a:lnTo>
                  <a:pt x="770" y="15"/>
                </a:lnTo>
                <a:lnTo>
                  <a:pt x="744" y="11"/>
                </a:lnTo>
                <a:lnTo>
                  <a:pt x="715" y="8"/>
                </a:lnTo>
                <a:lnTo>
                  <a:pt x="687" y="4"/>
                </a:lnTo>
                <a:lnTo>
                  <a:pt x="657" y="3"/>
                </a:lnTo>
                <a:lnTo>
                  <a:pt x="627" y="1"/>
                </a:lnTo>
                <a:lnTo>
                  <a:pt x="594" y="0"/>
                </a:lnTo>
                <a:lnTo>
                  <a:pt x="562" y="0"/>
                </a:lnTo>
                <a:lnTo>
                  <a:pt x="528" y="0"/>
                </a:lnTo>
                <a:lnTo>
                  <a:pt x="496" y="1"/>
                </a:lnTo>
                <a:lnTo>
                  <a:pt x="465" y="3"/>
                </a:lnTo>
                <a:lnTo>
                  <a:pt x="436" y="4"/>
                </a:lnTo>
                <a:lnTo>
                  <a:pt x="407" y="8"/>
                </a:lnTo>
                <a:lnTo>
                  <a:pt x="378" y="11"/>
                </a:lnTo>
                <a:lnTo>
                  <a:pt x="352" y="15"/>
                </a:lnTo>
                <a:lnTo>
                  <a:pt x="326" y="21"/>
                </a:lnTo>
                <a:lnTo>
                  <a:pt x="300" y="28"/>
                </a:lnTo>
                <a:lnTo>
                  <a:pt x="275" y="35"/>
                </a:lnTo>
                <a:lnTo>
                  <a:pt x="252" y="42"/>
                </a:lnTo>
                <a:lnTo>
                  <a:pt x="227" y="52"/>
                </a:lnTo>
                <a:lnTo>
                  <a:pt x="203" y="61"/>
                </a:lnTo>
                <a:lnTo>
                  <a:pt x="181" y="72"/>
                </a:lnTo>
                <a:lnTo>
                  <a:pt x="157" y="84"/>
                </a:lnTo>
                <a:lnTo>
                  <a:pt x="135" y="98"/>
                </a:lnTo>
                <a:lnTo>
                  <a:pt x="94" y="127"/>
                </a:lnTo>
                <a:lnTo>
                  <a:pt x="63" y="160"/>
                </a:lnTo>
                <a:lnTo>
                  <a:pt x="39" y="196"/>
                </a:lnTo>
                <a:lnTo>
                  <a:pt x="22" y="233"/>
                </a:lnTo>
                <a:lnTo>
                  <a:pt x="11" y="269"/>
                </a:lnTo>
                <a:lnTo>
                  <a:pt x="4" y="304"/>
                </a:lnTo>
                <a:lnTo>
                  <a:pt x="1" y="336"/>
                </a:lnTo>
                <a:lnTo>
                  <a:pt x="0" y="364"/>
                </a:lnTo>
                <a:lnTo>
                  <a:pt x="1" y="386"/>
                </a:lnTo>
                <a:lnTo>
                  <a:pt x="6" y="405"/>
                </a:lnTo>
                <a:lnTo>
                  <a:pt x="11" y="421"/>
                </a:lnTo>
                <a:lnTo>
                  <a:pt x="20" y="432"/>
                </a:lnTo>
                <a:lnTo>
                  <a:pt x="30" y="442"/>
                </a:lnTo>
                <a:lnTo>
                  <a:pt x="43" y="447"/>
                </a:lnTo>
                <a:lnTo>
                  <a:pt x="57" y="453"/>
                </a:lnTo>
                <a:lnTo>
                  <a:pt x="73" y="456"/>
                </a:lnTo>
                <a:lnTo>
                  <a:pt x="86" y="457"/>
                </a:lnTo>
                <a:lnTo>
                  <a:pt x="99" y="457"/>
                </a:lnTo>
                <a:lnTo>
                  <a:pt x="113" y="456"/>
                </a:lnTo>
                <a:lnTo>
                  <a:pt x="127" y="453"/>
                </a:lnTo>
                <a:lnTo>
                  <a:pt x="142" y="450"/>
                </a:lnTo>
                <a:lnTo>
                  <a:pt x="155" y="447"/>
                </a:lnTo>
                <a:lnTo>
                  <a:pt x="168" y="442"/>
                </a:lnTo>
                <a:lnTo>
                  <a:pt x="183" y="438"/>
                </a:lnTo>
                <a:lnTo>
                  <a:pt x="195" y="432"/>
                </a:lnTo>
                <a:lnTo>
                  <a:pt x="208" y="426"/>
                </a:lnTo>
                <a:lnTo>
                  <a:pt x="220" y="421"/>
                </a:lnTo>
                <a:lnTo>
                  <a:pt x="231" y="414"/>
                </a:lnTo>
                <a:lnTo>
                  <a:pt x="241" y="408"/>
                </a:lnTo>
                <a:lnTo>
                  <a:pt x="250" y="403"/>
                </a:lnTo>
                <a:lnTo>
                  <a:pt x="258" y="396"/>
                </a:lnTo>
                <a:lnTo>
                  <a:pt x="265" y="390"/>
                </a:lnTo>
                <a:lnTo>
                  <a:pt x="276" y="379"/>
                </a:lnTo>
                <a:lnTo>
                  <a:pt x="286" y="368"/>
                </a:lnTo>
                <a:lnTo>
                  <a:pt x="294" y="357"/>
                </a:lnTo>
                <a:lnTo>
                  <a:pt x="300" y="346"/>
                </a:lnTo>
                <a:lnTo>
                  <a:pt x="304" y="336"/>
                </a:lnTo>
                <a:lnTo>
                  <a:pt x="308" y="325"/>
                </a:lnTo>
                <a:lnTo>
                  <a:pt x="309" y="315"/>
                </a:lnTo>
                <a:lnTo>
                  <a:pt x="308" y="305"/>
                </a:lnTo>
                <a:lnTo>
                  <a:pt x="302" y="283"/>
                </a:lnTo>
                <a:lnTo>
                  <a:pt x="297" y="255"/>
                </a:lnTo>
                <a:lnTo>
                  <a:pt x="294" y="231"/>
                </a:lnTo>
                <a:lnTo>
                  <a:pt x="300" y="216"/>
                </a:lnTo>
                <a:lnTo>
                  <a:pt x="310" y="215"/>
                </a:lnTo>
                <a:lnTo>
                  <a:pt x="318" y="222"/>
                </a:lnTo>
                <a:lnTo>
                  <a:pt x="323" y="237"/>
                </a:lnTo>
                <a:lnTo>
                  <a:pt x="327" y="259"/>
                </a:lnTo>
                <a:lnTo>
                  <a:pt x="328" y="295"/>
                </a:lnTo>
                <a:lnTo>
                  <a:pt x="326" y="332"/>
                </a:lnTo>
                <a:lnTo>
                  <a:pt x="322" y="365"/>
                </a:lnTo>
                <a:lnTo>
                  <a:pt x="317" y="389"/>
                </a:lnTo>
                <a:lnTo>
                  <a:pt x="312" y="401"/>
                </a:lnTo>
                <a:lnTo>
                  <a:pt x="302" y="419"/>
                </a:lnTo>
                <a:lnTo>
                  <a:pt x="290" y="440"/>
                </a:lnTo>
                <a:lnTo>
                  <a:pt x="275" y="464"/>
                </a:lnTo>
                <a:lnTo>
                  <a:pt x="258" y="489"/>
                </a:lnTo>
                <a:lnTo>
                  <a:pt x="243" y="513"/>
                </a:lnTo>
                <a:lnTo>
                  <a:pt x="227" y="535"/>
                </a:lnTo>
                <a:lnTo>
                  <a:pt x="213" y="553"/>
                </a:lnTo>
                <a:lnTo>
                  <a:pt x="200" y="574"/>
                </a:lnTo>
                <a:lnTo>
                  <a:pt x="185" y="606"/>
                </a:lnTo>
                <a:lnTo>
                  <a:pt x="170" y="644"/>
                </a:lnTo>
                <a:lnTo>
                  <a:pt x="154" y="686"/>
                </a:lnTo>
                <a:lnTo>
                  <a:pt x="138" y="730"/>
                </a:lnTo>
                <a:lnTo>
                  <a:pt x="126" y="772"/>
                </a:lnTo>
                <a:lnTo>
                  <a:pt x="116" y="810"/>
                </a:lnTo>
                <a:lnTo>
                  <a:pt x="110" y="840"/>
                </a:lnTo>
                <a:lnTo>
                  <a:pt x="107" y="882"/>
                </a:lnTo>
                <a:lnTo>
                  <a:pt x="108" y="916"/>
                </a:lnTo>
                <a:lnTo>
                  <a:pt x="113" y="941"/>
                </a:lnTo>
                <a:lnTo>
                  <a:pt x="124" y="957"/>
                </a:lnTo>
                <a:lnTo>
                  <a:pt x="139" y="970"/>
                </a:lnTo>
                <a:lnTo>
                  <a:pt x="159" y="977"/>
                </a:lnTo>
                <a:lnTo>
                  <a:pt x="185" y="980"/>
                </a:lnTo>
                <a:lnTo>
                  <a:pt x="217" y="981"/>
                </a:lnTo>
                <a:lnTo>
                  <a:pt x="235" y="981"/>
                </a:lnTo>
                <a:lnTo>
                  <a:pt x="255" y="981"/>
                </a:lnTo>
                <a:lnTo>
                  <a:pt x="277" y="981"/>
                </a:lnTo>
                <a:lnTo>
                  <a:pt x="301" y="981"/>
                </a:lnTo>
                <a:lnTo>
                  <a:pt x="326" y="981"/>
                </a:lnTo>
                <a:lnTo>
                  <a:pt x="352" y="981"/>
                </a:lnTo>
                <a:lnTo>
                  <a:pt x="378" y="981"/>
                </a:lnTo>
                <a:lnTo>
                  <a:pt x="404" y="981"/>
                </a:lnTo>
                <a:lnTo>
                  <a:pt x="430" y="981"/>
                </a:lnTo>
                <a:lnTo>
                  <a:pt x="455" y="981"/>
                </a:lnTo>
                <a:lnTo>
                  <a:pt x="477" y="981"/>
                </a:lnTo>
                <a:lnTo>
                  <a:pt x="499" y="981"/>
                </a:lnTo>
                <a:lnTo>
                  <a:pt x="518" y="981"/>
                </a:lnTo>
                <a:lnTo>
                  <a:pt x="533" y="981"/>
                </a:lnTo>
                <a:lnTo>
                  <a:pt x="546" y="981"/>
                </a:lnTo>
                <a:lnTo>
                  <a:pt x="555" y="981"/>
                </a:lnTo>
                <a:lnTo>
                  <a:pt x="555" y="872"/>
                </a:lnTo>
                <a:lnTo>
                  <a:pt x="535" y="871"/>
                </a:lnTo>
                <a:lnTo>
                  <a:pt x="514" y="867"/>
                </a:lnTo>
                <a:lnTo>
                  <a:pt x="495" y="860"/>
                </a:lnTo>
                <a:lnTo>
                  <a:pt x="477" y="851"/>
                </a:lnTo>
                <a:lnTo>
                  <a:pt x="459" y="842"/>
                </a:lnTo>
                <a:lnTo>
                  <a:pt x="444" y="828"/>
                </a:lnTo>
                <a:lnTo>
                  <a:pt x="428" y="814"/>
                </a:lnTo>
                <a:lnTo>
                  <a:pt x="413" y="797"/>
                </a:lnTo>
                <a:lnTo>
                  <a:pt x="401" y="779"/>
                </a:lnTo>
                <a:lnTo>
                  <a:pt x="389" y="761"/>
                </a:lnTo>
                <a:lnTo>
                  <a:pt x="380" y="740"/>
                </a:lnTo>
                <a:lnTo>
                  <a:pt x="371" y="718"/>
                </a:lnTo>
                <a:lnTo>
                  <a:pt x="364" y="694"/>
                </a:lnTo>
                <a:lnTo>
                  <a:pt x="359" y="670"/>
                </a:lnTo>
                <a:lnTo>
                  <a:pt x="356" y="645"/>
                </a:lnTo>
                <a:lnTo>
                  <a:pt x="355" y="620"/>
                </a:lnTo>
                <a:lnTo>
                  <a:pt x="356" y="595"/>
                </a:lnTo>
                <a:lnTo>
                  <a:pt x="359" y="570"/>
                </a:lnTo>
                <a:lnTo>
                  <a:pt x="364" y="546"/>
                </a:lnTo>
                <a:lnTo>
                  <a:pt x="371" y="523"/>
                </a:lnTo>
                <a:lnTo>
                  <a:pt x="380" y="500"/>
                </a:lnTo>
                <a:lnTo>
                  <a:pt x="389" y="479"/>
                </a:lnTo>
                <a:lnTo>
                  <a:pt x="401" y="461"/>
                </a:lnTo>
                <a:lnTo>
                  <a:pt x="413" y="443"/>
                </a:lnTo>
                <a:lnTo>
                  <a:pt x="428" y="426"/>
                </a:lnTo>
                <a:lnTo>
                  <a:pt x="444" y="412"/>
                </a:lnTo>
                <a:lnTo>
                  <a:pt x="459" y="399"/>
                </a:lnTo>
                <a:lnTo>
                  <a:pt x="477" y="389"/>
                </a:lnTo>
                <a:lnTo>
                  <a:pt x="495" y="380"/>
                </a:lnTo>
                <a:lnTo>
                  <a:pt x="514" y="373"/>
                </a:lnTo>
                <a:lnTo>
                  <a:pt x="535" y="369"/>
                </a:lnTo>
                <a:lnTo>
                  <a:pt x="555" y="368"/>
                </a:lnTo>
                <a:lnTo>
                  <a:pt x="555" y="241"/>
                </a:lnTo>
                <a:lnTo>
                  <a:pt x="546" y="241"/>
                </a:lnTo>
                <a:lnTo>
                  <a:pt x="536" y="241"/>
                </a:lnTo>
                <a:lnTo>
                  <a:pt x="524" y="242"/>
                </a:lnTo>
                <a:lnTo>
                  <a:pt x="513" y="242"/>
                </a:lnTo>
                <a:lnTo>
                  <a:pt x="503" y="242"/>
                </a:lnTo>
                <a:lnTo>
                  <a:pt x="493" y="244"/>
                </a:lnTo>
                <a:lnTo>
                  <a:pt x="484" y="244"/>
                </a:lnTo>
                <a:lnTo>
                  <a:pt x="477" y="244"/>
                </a:lnTo>
                <a:lnTo>
                  <a:pt x="467" y="237"/>
                </a:lnTo>
                <a:lnTo>
                  <a:pt x="462" y="220"/>
                </a:lnTo>
                <a:lnTo>
                  <a:pt x="460" y="203"/>
                </a:lnTo>
                <a:lnTo>
                  <a:pt x="465" y="195"/>
                </a:lnTo>
                <a:lnTo>
                  <a:pt x="471" y="194"/>
                </a:lnTo>
                <a:lnTo>
                  <a:pt x="478" y="194"/>
                </a:lnTo>
                <a:lnTo>
                  <a:pt x="489" y="194"/>
                </a:lnTo>
                <a:lnTo>
                  <a:pt x="501" y="194"/>
                </a:lnTo>
                <a:lnTo>
                  <a:pt x="514" y="194"/>
                </a:lnTo>
                <a:lnTo>
                  <a:pt x="530" y="195"/>
                </a:lnTo>
                <a:lnTo>
                  <a:pt x="546" y="195"/>
                </a:lnTo>
                <a:lnTo>
                  <a:pt x="562" y="195"/>
                </a:lnTo>
                <a:lnTo>
                  <a:pt x="577" y="195"/>
                </a:lnTo>
                <a:lnTo>
                  <a:pt x="593" y="195"/>
                </a:lnTo>
                <a:lnTo>
                  <a:pt x="608" y="194"/>
                </a:lnTo>
                <a:lnTo>
                  <a:pt x="621" y="194"/>
                </a:lnTo>
                <a:lnTo>
                  <a:pt x="633" y="194"/>
                </a:lnTo>
                <a:lnTo>
                  <a:pt x="644" y="194"/>
                </a:lnTo>
                <a:lnTo>
                  <a:pt x="651" y="194"/>
                </a:lnTo>
                <a:lnTo>
                  <a:pt x="657" y="195"/>
                </a:lnTo>
                <a:lnTo>
                  <a:pt x="662" y="203"/>
                </a:lnTo>
                <a:lnTo>
                  <a:pt x="662" y="220"/>
                </a:lnTo>
                <a:lnTo>
                  <a:pt x="655" y="237"/>
                </a:lnTo>
                <a:lnTo>
                  <a:pt x="645" y="244"/>
                </a:lnTo>
                <a:lnTo>
                  <a:pt x="637" y="244"/>
                </a:lnTo>
                <a:lnTo>
                  <a:pt x="628" y="244"/>
                </a:lnTo>
                <a:lnTo>
                  <a:pt x="617" y="242"/>
                </a:lnTo>
                <a:lnTo>
                  <a:pt x="605" y="242"/>
                </a:lnTo>
                <a:lnTo>
                  <a:pt x="593" y="242"/>
                </a:lnTo>
                <a:lnTo>
                  <a:pt x="581" y="241"/>
                </a:lnTo>
                <a:lnTo>
                  <a:pt x="571" y="241"/>
                </a:lnTo>
                <a:lnTo>
                  <a:pt x="562" y="241"/>
                </a:lnTo>
                <a:lnTo>
                  <a:pt x="560" y="241"/>
                </a:lnTo>
                <a:lnTo>
                  <a:pt x="558" y="241"/>
                </a:lnTo>
                <a:lnTo>
                  <a:pt x="557" y="241"/>
                </a:lnTo>
                <a:lnTo>
                  <a:pt x="555" y="241"/>
                </a:lnTo>
                <a:lnTo>
                  <a:pt x="555" y="368"/>
                </a:lnTo>
                <a:lnTo>
                  <a:pt x="556" y="368"/>
                </a:lnTo>
                <a:lnTo>
                  <a:pt x="557" y="368"/>
                </a:lnTo>
                <a:lnTo>
                  <a:pt x="558" y="368"/>
                </a:lnTo>
                <a:lnTo>
                  <a:pt x="580" y="369"/>
                </a:lnTo>
                <a:lnTo>
                  <a:pt x="600" y="373"/>
                </a:lnTo>
                <a:lnTo>
                  <a:pt x="619" y="379"/>
                </a:lnTo>
                <a:lnTo>
                  <a:pt x="638" y="387"/>
                </a:lnTo>
                <a:lnTo>
                  <a:pt x="656" y="399"/>
                </a:lnTo>
                <a:lnTo>
                  <a:pt x="673" y="411"/>
                </a:lnTo>
                <a:lnTo>
                  <a:pt x="688" y="425"/>
                </a:lnTo>
                <a:lnTo>
                  <a:pt x="703" y="442"/>
                </a:lnTo>
                <a:lnTo>
                  <a:pt x="717" y="460"/>
                </a:lnTo>
                <a:lnTo>
                  <a:pt x="728" y="479"/>
                </a:lnTo>
                <a:lnTo>
                  <a:pt x="738" y="500"/>
                </a:lnTo>
                <a:lnTo>
                  <a:pt x="747" y="523"/>
                </a:lnTo>
                <a:lnTo>
                  <a:pt x="754" y="545"/>
                </a:lnTo>
                <a:lnTo>
                  <a:pt x="758" y="570"/>
                </a:lnTo>
                <a:lnTo>
                  <a:pt x="761" y="594"/>
                </a:lnTo>
                <a:lnTo>
                  <a:pt x="763" y="620"/>
                </a:lnTo>
                <a:lnTo>
                  <a:pt x="761" y="647"/>
                </a:lnTo>
                <a:lnTo>
                  <a:pt x="758" y="670"/>
                </a:lnTo>
                <a:lnTo>
                  <a:pt x="754" y="695"/>
                </a:lnTo>
                <a:lnTo>
                  <a:pt x="747" y="718"/>
                </a:lnTo>
                <a:lnTo>
                  <a:pt x="738" y="740"/>
                </a:lnTo>
                <a:lnTo>
                  <a:pt x="728" y="761"/>
                </a:lnTo>
                <a:lnTo>
                  <a:pt x="717" y="780"/>
                </a:lnTo>
                <a:lnTo>
                  <a:pt x="703" y="798"/>
                </a:lnTo>
                <a:lnTo>
                  <a:pt x="688" y="815"/>
                </a:lnTo>
                <a:lnTo>
                  <a:pt x="673" y="829"/>
                </a:lnTo>
                <a:lnTo>
                  <a:pt x="656" y="842"/>
                </a:lnTo>
                <a:lnTo>
                  <a:pt x="638" y="853"/>
                </a:lnTo>
                <a:lnTo>
                  <a:pt x="619" y="861"/>
                </a:lnTo>
                <a:lnTo>
                  <a:pt x="600" y="867"/>
                </a:lnTo>
                <a:lnTo>
                  <a:pt x="580" y="871"/>
                </a:lnTo>
                <a:lnTo>
                  <a:pt x="558" y="872"/>
                </a:lnTo>
                <a:lnTo>
                  <a:pt x="557" y="872"/>
                </a:lnTo>
                <a:lnTo>
                  <a:pt x="556" y="872"/>
                </a:lnTo>
                <a:lnTo>
                  <a:pt x="555" y="872"/>
                </a:lnTo>
                <a:lnTo>
                  <a:pt x="555" y="981"/>
                </a:lnTo>
                <a:lnTo>
                  <a:pt x="558" y="981"/>
                </a:lnTo>
                <a:lnTo>
                  <a:pt x="560" y="981"/>
                </a:lnTo>
                <a:lnTo>
                  <a:pt x="562" y="981"/>
                </a:lnTo>
                <a:lnTo>
                  <a:pt x="564" y="981"/>
                </a:lnTo>
                <a:lnTo>
                  <a:pt x="573" y="981"/>
                </a:lnTo>
                <a:lnTo>
                  <a:pt x="585" y="981"/>
                </a:lnTo>
                <a:lnTo>
                  <a:pt x="602" y="981"/>
                </a:lnTo>
                <a:lnTo>
                  <a:pt x="622" y="981"/>
                </a:lnTo>
                <a:lnTo>
                  <a:pt x="645" y="981"/>
                </a:lnTo>
                <a:lnTo>
                  <a:pt x="671" y="981"/>
                </a:lnTo>
                <a:lnTo>
                  <a:pt x="697" y="981"/>
                </a:lnTo>
                <a:lnTo>
                  <a:pt x="726" y="981"/>
                </a:lnTo>
                <a:lnTo>
                  <a:pt x="754" y="981"/>
                </a:lnTo>
                <a:lnTo>
                  <a:pt x="783" y="981"/>
                </a:lnTo>
                <a:lnTo>
                  <a:pt x="811" y="981"/>
                </a:lnTo>
                <a:lnTo>
                  <a:pt x="838" y="981"/>
                </a:lnTo>
                <a:lnTo>
                  <a:pt x="863" y="981"/>
                </a:lnTo>
                <a:lnTo>
                  <a:pt x="885" y="981"/>
                </a:lnTo>
                <a:lnTo>
                  <a:pt x="905" y="981"/>
                </a:lnTo>
                <a:lnTo>
                  <a:pt x="937" y="980"/>
                </a:lnTo>
                <a:lnTo>
                  <a:pt x="961" y="977"/>
                </a:lnTo>
                <a:lnTo>
                  <a:pt x="983" y="970"/>
                </a:lnTo>
                <a:lnTo>
                  <a:pt x="997" y="957"/>
                </a:lnTo>
                <a:lnTo>
                  <a:pt x="1009" y="941"/>
                </a:lnTo>
                <a:lnTo>
                  <a:pt x="1013" y="916"/>
                </a:lnTo>
                <a:lnTo>
                  <a:pt x="1014" y="882"/>
                </a:lnTo>
                <a:lnTo>
                  <a:pt x="1011" y="840"/>
                </a:lnTo>
                <a:lnTo>
                  <a:pt x="1005" y="810"/>
                </a:lnTo>
                <a:lnTo>
                  <a:pt x="995" y="772"/>
                </a:lnTo>
                <a:lnTo>
                  <a:pt x="983" y="730"/>
                </a:lnTo>
                <a:lnTo>
                  <a:pt x="968" y="686"/>
                </a:lnTo>
                <a:lnTo>
                  <a:pt x="951" y="644"/>
                </a:lnTo>
                <a:lnTo>
                  <a:pt x="936" y="606"/>
                </a:lnTo>
                <a:lnTo>
                  <a:pt x="921" y="574"/>
                </a:lnTo>
                <a:lnTo>
                  <a:pt x="907" y="553"/>
                </a:lnTo>
                <a:lnTo>
                  <a:pt x="894" y="535"/>
                </a:lnTo>
                <a:lnTo>
                  <a:pt x="878" y="513"/>
                </a:lnTo>
                <a:lnTo>
                  <a:pt x="863" y="489"/>
                </a:lnTo>
                <a:lnTo>
                  <a:pt x="846" y="464"/>
                </a:lnTo>
                <a:lnTo>
                  <a:pt x="831" y="440"/>
                </a:lnTo>
                <a:lnTo>
                  <a:pt x="819" y="419"/>
                </a:lnTo>
                <a:lnTo>
                  <a:pt x="809" y="401"/>
                </a:lnTo>
                <a:lnTo>
                  <a:pt x="804" y="389"/>
                </a:lnTo>
                <a:lnTo>
                  <a:pt x="799" y="365"/>
                </a:lnTo>
                <a:lnTo>
                  <a:pt x="795" y="332"/>
                </a:lnTo>
                <a:lnTo>
                  <a:pt x="794" y="295"/>
                </a:lnTo>
                <a:lnTo>
                  <a:pt x="794" y="259"/>
                </a:lnTo>
                <a:lnTo>
                  <a:pt x="797" y="237"/>
                </a:lnTo>
                <a:lnTo>
                  <a:pt x="803" y="222"/>
                </a:lnTo>
                <a:lnTo>
                  <a:pt x="811" y="215"/>
                </a:lnTo>
                <a:lnTo>
                  <a:pt x="821" y="216"/>
                </a:lnTo>
                <a:lnTo>
                  <a:pt x="827" y="231"/>
                </a:lnTo>
                <a:lnTo>
                  <a:pt x="824" y="255"/>
                </a:lnTo>
                <a:lnTo>
                  <a:pt x="819" y="283"/>
                </a:lnTo>
                <a:lnTo>
                  <a:pt x="813" y="305"/>
                </a:lnTo>
                <a:lnTo>
                  <a:pt x="812" y="315"/>
                </a:lnTo>
                <a:lnTo>
                  <a:pt x="813" y="325"/>
                </a:lnTo>
                <a:lnTo>
                  <a:pt x="817" y="336"/>
                </a:lnTo>
                <a:lnTo>
                  <a:pt x="821" y="346"/>
                </a:lnTo>
                <a:lnTo>
                  <a:pt x="827" y="357"/>
                </a:lnTo>
                <a:lnTo>
                  <a:pt x="834" y="368"/>
                </a:lnTo>
                <a:lnTo>
                  <a:pt x="845" y="379"/>
                </a:lnTo>
                <a:lnTo>
                  <a:pt x="856" y="390"/>
                </a:lnTo>
                <a:lnTo>
                  <a:pt x="863" y="396"/>
                </a:lnTo>
                <a:lnTo>
                  <a:pt x="870" y="403"/>
                </a:lnTo>
                <a:lnTo>
                  <a:pt x="879" y="408"/>
                </a:lnTo>
                <a:lnTo>
                  <a:pt x="890" y="414"/>
                </a:lnTo>
                <a:lnTo>
                  <a:pt x="901" y="421"/>
                </a:lnTo>
                <a:lnTo>
                  <a:pt x="913" y="426"/>
                </a:lnTo>
                <a:lnTo>
                  <a:pt x="925" y="432"/>
                </a:lnTo>
                <a:lnTo>
                  <a:pt x="939" y="438"/>
                </a:lnTo>
                <a:lnTo>
                  <a:pt x="952" y="442"/>
                </a:lnTo>
                <a:lnTo>
                  <a:pt x="966" y="447"/>
                </a:lnTo>
                <a:lnTo>
                  <a:pt x="980" y="450"/>
                </a:lnTo>
                <a:lnTo>
                  <a:pt x="994" y="453"/>
                </a:lnTo>
                <a:lnTo>
                  <a:pt x="1009" y="456"/>
                </a:lnTo>
                <a:lnTo>
                  <a:pt x="1022" y="457"/>
                </a:lnTo>
                <a:lnTo>
                  <a:pt x="1036" y="457"/>
                </a:lnTo>
                <a:lnTo>
                  <a:pt x="1048" y="456"/>
                </a:lnTo>
                <a:lnTo>
                  <a:pt x="1064" y="453"/>
                </a:lnTo>
                <a:lnTo>
                  <a:pt x="1078" y="447"/>
                </a:lnTo>
                <a:lnTo>
                  <a:pt x="1091" y="442"/>
                </a:lnTo>
                <a:lnTo>
                  <a:pt x="1102" y="432"/>
                </a:lnTo>
                <a:lnTo>
                  <a:pt x="1110" y="421"/>
                </a:lnTo>
                <a:lnTo>
                  <a:pt x="1116" y="405"/>
                </a:lnTo>
                <a:lnTo>
                  <a:pt x="1121" y="386"/>
                </a:lnTo>
                <a:lnTo>
                  <a:pt x="1122" y="364"/>
                </a:lnTo>
                <a:lnTo>
                  <a:pt x="1121" y="336"/>
                </a:lnTo>
                <a:lnTo>
                  <a:pt x="1118" y="304"/>
                </a:lnTo>
                <a:lnTo>
                  <a:pt x="1111" y="269"/>
                </a:lnTo>
                <a:lnTo>
                  <a:pt x="1100" y="233"/>
                </a:lnTo>
                <a:lnTo>
                  <a:pt x="1082" y="196"/>
                </a:lnTo>
                <a:lnTo>
                  <a:pt x="1058" y="160"/>
                </a:lnTo>
                <a:lnTo>
                  <a:pt x="1027" y="127"/>
                </a:lnTo>
                <a:lnTo>
                  <a:pt x="986" y="9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609" name="Freeform 110"/>
          <p:cNvSpPr>
            <a:spLocks/>
          </p:cNvSpPr>
          <p:nvPr/>
        </p:nvSpPr>
        <p:spPr bwMode="auto">
          <a:xfrm>
            <a:off x="4495800" y="2047875"/>
            <a:ext cx="3822700" cy="2892425"/>
          </a:xfrm>
          <a:custGeom>
            <a:avLst/>
            <a:gdLst>
              <a:gd name="T0" fmla="*/ 0 w 2408"/>
              <a:gd name="T1" fmla="*/ 0 h 1822"/>
              <a:gd name="T2" fmla="*/ 2147483647 w 2408"/>
              <a:gd name="T3" fmla="*/ 2147483647 h 1822"/>
              <a:gd name="T4" fmla="*/ 2147483647 w 2408"/>
              <a:gd name="T5" fmla="*/ 2147483647 h 1822"/>
              <a:gd name="T6" fmla="*/ 0 60000 65536"/>
              <a:gd name="T7" fmla="*/ 0 60000 65536"/>
              <a:gd name="T8" fmla="*/ 0 60000 65536"/>
              <a:gd name="T9" fmla="*/ 0 w 2408"/>
              <a:gd name="T10" fmla="*/ 0 h 1822"/>
              <a:gd name="T11" fmla="*/ 2408 w 2408"/>
              <a:gd name="T12" fmla="*/ 1822 h 18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8" h="1822">
                <a:moveTo>
                  <a:pt x="0" y="0"/>
                </a:moveTo>
                <a:lnTo>
                  <a:pt x="6" y="126"/>
                </a:lnTo>
                <a:lnTo>
                  <a:pt x="2408" y="182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610" name="Group 111"/>
          <p:cNvGrpSpPr>
            <a:grpSpLocks/>
          </p:cNvGrpSpPr>
          <p:nvPr/>
        </p:nvGrpSpPr>
        <p:grpSpPr bwMode="auto">
          <a:xfrm>
            <a:off x="5670550" y="2836863"/>
            <a:ext cx="700088" cy="382587"/>
            <a:chOff x="4712" y="2088"/>
            <a:chExt cx="444" cy="244"/>
          </a:xfrm>
        </p:grpSpPr>
        <p:sp>
          <p:nvSpPr>
            <p:cNvPr id="24612" name="Rectangle 112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3" name="Text Box 113"/>
            <p:cNvSpPr txBox="1">
              <a:spLocks noChangeArrowheads="1"/>
            </p:cNvSpPr>
            <p:nvPr/>
          </p:nvSpPr>
          <p:spPr bwMode="auto">
            <a:xfrm>
              <a:off x="4726" y="2098"/>
              <a:ext cx="3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ack</a:t>
              </a:r>
              <a:endParaRPr lang="en-US"/>
            </a:p>
          </p:txBody>
        </p:sp>
      </p:grpSp>
      <p:sp>
        <p:nvSpPr>
          <p:cNvPr id="24611" name="Freeform 114"/>
          <p:cNvSpPr>
            <a:spLocks/>
          </p:cNvSpPr>
          <p:nvPr/>
        </p:nvSpPr>
        <p:spPr bwMode="auto">
          <a:xfrm>
            <a:off x="4843463" y="3911600"/>
            <a:ext cx="890587" cy="519113"/>
          </a:xfrm>
          <a:custGeom>
            <a:avLst/>
            <a:gdLst>
              <a:gd name="T0" fmla="*/ 2147483647 w 1122"/>
              <a:gd name="T1" fmla="*/ 2147483647 h 981"/>
              <a:gd name="T2" fmla="*/ 2147483647 w 1122"/>
              <a:gd name="T3" fmla="*/ 1185315659 h 981"/>
              <a:gd name="T4" fmla="*/ 2147483647 w 1122"/>
              <a:gd name="T5" fmla="*/ 0 h 981"/>
              <a:gd name="T6" fmla="*/ 2147483647 w 1122"/>
              <a:gd name="T7" fmla="*/ 2147483647 h 981"/>
              <a:gd name="T8" fmla="*/ 2147483647 w 1122"/>
              <a:gd name="T9" fmla="*/ 2147483647 h 981"/>
              <a:gd name="T10" fmla="*/ 2147483647 w 1122"/>
              <a:gd name="T11" fmla="*/ 2147483647 h 981"/>
              <a:gd name="T12" fmla="*/ 500250319 w 1122"/>
              <a:gd name="T13" fmla="*/ 2147483647 h 981"/>
              <a:gd name="T14" fmla="*/ 2147483647 w 1122"/>
              <a:gd name="T15" fmla="*/ 2147483647 h 981"/>
              <a:gd name="T16" fmla="*/ 2147483647 w 1122"/>
              <a:gd name="T17" fmla="*/ 2147483647 h 981"/>
              <a:gd name="T18" fmla="*/ 2147483647 w 1122"/>
              <a:gd name="T19" fmla="*/ 2147483647 h 981"/>
              <a:gd name="T20" fmla="*/ 2147483647 w 1122"/>
              <a:gd name="T21" fmla="*/ 2147483647 h 981"/>
              <a:gd name="T22" fmla="*/ 2147483647 w 1122"/>
              <a:gd name="T23" fmla="*/ 2147483647 h 981"/>
              <a:gd name="T24" fmla="*/ 2147483647 w 1122"/>
              <a:gd name="T25" fmla="*/ 2147483647 h 981"/>
              <a:gd name="T26" fmla="*/ 2147483647 w 1122"/>
              <a:gd name="T27" fmla="*/ 2147483647 h 981"/>
              <a:gd name="T28" fmla="*/ 2147483647 w 1122"/>
              <a:gd name="T29" fmla="*/ 2147483647 h 981"/>
              <a:gd name="T30" fmla="*/ 2147483647 w 1122"/>
              <a:gd name="T31" fmla="*/ 2147483647 h 981"/>
              <a:gd name="T32" fmla="*/ 2147483647 w 1122"/>
              <a:gd name="T33" fmla="*/ 2147483647 h 981"/>
              <a:gd name="T34" fmla="*/ 2147483647 w 1122"/>
              <a:gd name="T35" fmla="*/ 2147483647 h 981"/>
              <a:gd name="T36" fmla="*/ 2147483647 w 1122"/>
              <a:gd name="T37" fmla="*/ 2147483647 h 981"/>
              <a:gd name="T38" fmla="*/ 2147483647 w 1122"/>
              <a:gd name="T39" fmla="*/ 2147483647 h 981"/>
              <a:gd name="T40" fmla="*/ 2147483647 w 1122"/>
              <a:gd name="T41" fmla="*/ 2147483647 h 981"/>
              <a:gd name="T42" fmla="*/ 2147483647 w 1122"/>
              <a:gd name="T43" fmla="*/ 2147483647 h 981"/>
              <a:gd name="T44" fmla="*/ 2147483647 w 1122"/>
              <a:gd name="T45" fmla="*/ 2147483647 h 981"/>
              <a:gd name="T46" fmla="*/ 2147483647 w 1122"/>
              <a:gd name="T47" fmla="*/ 2147483647 h 981"/>
              <a:gd name="T48" fmla="*/ 2147483647 w 1122"/>
              <a:gd name="T49" fmla="*/ 2147483647 h 981"/>
              <a:gd name="T50" fmla="*/ 2147483647 w 1122"/>
              <a:gd name="T51" fmla="*/ 2147483647 h 981"/>
              <a:gd name="T52" fmla="*/ 2147483647 w 1122"/>
              <a:gd name="T53" fmla="*/ 2147483647 h 981"/>
              <a:gd name="T54" fmla="*/ 2147483647 w 1122"/>
              <a:gd name="T55" fmla="*/ 2147483647 h 981"/>
              <a:gd name="T56" fmla="*/ 2147483647 w 1122"/>
              <a:gd name="T57" fmla="*/ 2147483647 h 981"/>
              <a:gd name="T58" fmla="*/ 2147483647 w 1122"/>
              <a:gd name="T59" fmla="*/ 2147483647 h 981"/>
              <a:gd name="T60" fmla="*/ 2147483647 w 1122"/>
              <a:gd name="T61" fmla="*/ 2147483647 h 981"/>
              <a:gd name="T62" fmla="*/ 2147483647 w 1122"/>
              <a:gd name="T63" fmla="*/ 2147483647 h 981"/>
              <a:gd name="T64" fmla="*/ 2147483647 w 1122"/>
              <a:gd name="T65" fmla="*/ 2147483647 h 981"/>
              <a:gd name="T66" fmla="*/ 2147483647 w 1122"/>
              <a:gd name="T67" fmla="*/ 2147483647 h 981"/>
              <a:gd name="T68" fmla="*/ 2147483647 w 1122"/>
              <a:gd name="T69" fmla="*/ 2147483647 h 981"/>
              <a:gd name="T70" fmla="*/ 2147483647 w 1122"/>
              <a:gd name="T71" fmla="*/ 2147483647 h 981"/>
              <a:gd name="T72" fmla="*/ 2147483647 w 1122"/>
              <a:gd name="T73" fmla="*/ 2147483647 h 981"/>
              <a:gd name="T74" fmla="*/ 2147483647 w 1122"/>
              <a:gd name="T75" fmla="*/ 2147483647 h 981"/>
              <a:gd name="T76" fmla="*/ 2147483647 w 1122"/>
              <a:gd name="T77" fmla="*/ 2147483647 h 981"/>
              <a:gd name="T78" fmla="*/ 2147483647 w 1122"/>
              <a:gd name="T79" fmla="*/ 2147483647 h 981"/>
              <a:gd name="T80" fmla="*/ 2147483647 w 1122"/>
              <a:gd name="T81" fmla="*/ 2147483647 h 981"/>
              <a:gd name="T82" fmla="*/ 2147483647 w 1122"/>
              <a:gd name="T83" fmla="*/ 2147483647 h 981"/>
              <a:gd name="T84" fmla="*/ 2147483647 w 1122"/>
              <a:gd name="T85" fmla="*/ 2147483647 h 981"/>
              <a:gd name="T86" fmla="*/ 2147483647 w 1122"/>
              <a:gd name="T87" fmla="*/ 2147483647 h 981"/>
              <a:gd name="T88" fmla="*/ 2147483647 w 1122"/>
              <a:gd name="T89" fmla="*/ 2147483647 h 981"/>
              <a:gd name="T90" fmla="*/ 2147483647 w 1122"/>
              <a:gd name="T91" fmla="*/ 2147483647 h 981"/>
              <a:gd name="T92" fmla="*/ 2147483647 w 1122"/>
              <a:gd name="T93" fmla="*/ 2147483647 h 981"/>
              <a:gd name="T94" fmla="*/ 2147483647 w 1122"/>
              <a:gd name="T95" fmla="*/ 2147483647 h 981"/>
              <a:gd name="T96" fmla="*/ 2147483647 w 1122"/>
              <a:gd name="T97" fmla="*/ 2147483647 h 981"/>
              <a:gd name="T98" fmla="*/ 2147483647 w 1122"/>
              <a:gd name="T99" fmla="*/ 2147483647 h 981"/>
              <a:gd name="T100" fmla="*/ 2147483647 w 1122"/>
              <a:gd name="T101" fmla="*/ 2147483647 h 981"/>
              <a:gd name="T102" fmla="*/ 2147483647 w 1122"/>
              <a:gd name="T103" fmla="*/ 2147483647 h 981"/>
              <a:gd name="T104" fmla="*/ 2147483647 w 1122"/>
              <a:gd name="T105" fmla="*/ 2147483647 h 981"/>
              <a:gd name="T106" fmla="*/ 2147483647 w 1122"/>
              <a:gd name="T107" fmla="*/ 2147483647 h 981"/>
              <a:gd name="T108" fmla="*/ 2147483647 w 1122"/>
              <a:gd name="T109" fmla="*/ 2147483647 h 981"/>
              <a:gd name="T110" fmla="*/ 2147483647 w 1122"/>
              <a:gd name="T111" fmla="*/ 2147483647 h 9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2"/>
              <a:gd name="T169" fmla="*/ 0 h 981"/>
              <a:gd name="T170" fmla="*/ 1122 w 1122"/>
              <a:gd name="T171" fmla="*/ 981 h 9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2" h="981">
                <a:moveTo>
                  <a:pt x="986" y="98"/>
                </a:moveTo>
                <a:lnTo>
                  <a:pt x="964" y="84"/>
                </a:lnTo>
                <a:lnTo>
                  <a:pt x="941" y="72"/>
                </a:lnTo>
                <a:lnTo>
                  <a:pt x="918" y="61"/>
                </a:lnTo>
                <a:lnTo>
                  <a:pt x="894" y="52"/>
                </a:lnTo>
                <a:lnTo>
                  <a:pt x="870" y="42"/>
                </a:lnTo>
                <a:lnTo>
                  <a:pt x="847" y="35"/>
                </a:lnTo>
                <a:lnTo>
                  <a:pt x="821" y="28"/>
                </a:lnTo>
                <a:lnTo>
                  <a:pt x="796" y="21"/>
                </a:lnTo>
                <a:lnTo>
                  <a:pt x="770" y="15"/>
                </a:lnTo>
                <a:lnTo>
                  <a:pt x="744" y="11"/>
                </a:lnTo>
                <a:lnTo>
                  <a:pt x="715" y="8"/>
                </a:lnTo>
                <a:lnTo>
                  <a:pt x="687" y="4"/>
                </a:lnTo>
                <a:lnTo>
                  <a:pt x="657" y="3"/>
                </a:lnTo>
                <a:lnTo>
                  <a:pt x="627" y="1"/>
                </a:lnTo>
                <a:lnTo>
                  <a:pt x="594" y="0"/>
                </a:lnTo>
                <a:lnTo>
                  <a:pt x="562" y="0"/>
                </a:lnTo>
                <a:lnTo>
                  <a:pt x="528" y="0"/>
                </a:lnTo>
                <a:lnTo>
                  <a:pt x="496" y="1"/>
                </a:lnTo>
                <a:lnTo>
                  <a:pt x="465" y="3"/>
                </a:lnTo>
                <a:lnTo>
                  <a:pt x="436" y="4"/>
                </a:lnTo>
                <a:lnTo>
                  <a:pt x="407" y="8"/>
                </a:lnTo>
                <a:lnTo>
                  <a:pt x="378" y="11"/>
                </a:lnTo>
                <a:lnTo>
                  <a:pt x="352" y="15"/>
                </a:lnTo>
                <a:lnTo>
                  <a:pt x="326" y="21"/>
                </a:lnTo>
                <a:lnTo>
                  <a:pt x="300" y="28"/>
                </a:lnTo>
                <a:lnTo>
                  <a:pt x="275" y="35"/>
                </a:lnTo>
                <a:lnTo>
                  <a:pt x="252" y="42"/>
                </a:lnTo>
                <a:lnTo>
                  <a:pt x="227" y="52"/>
                </a:lnTo>
                <a:lnTo>
                  <a:pt x="203" y="61"/>
                </a:lnTo>
                <a:lnTo>
                  <a:pt x="181" y="72"/>
                </a:lnTo>
                <a:lnTo>
                  <a:pt x="157" y="84"/>
                </a:lnTo>
                <a:lnTo>
                  <a:pt x="135" y="98"/>
                </a:lnTo>
                <a:lnTo>
                  <a:pt x="94" y="127"/>
                </a:lnTo>
                <a:lnTo>
                  <a:pt x="63" y="160"/>
                </a:lnTo>
                <a:lnTo>
                  <a:pt x="39" y="196"/>
                </a:lnTo>
                <a:lnTo>
                  <a:pt x="22" y="233"/>
                </a:lnTo>
                <a:lnTo>
                  <a:pt x="11" y="269"/>
                </a:lnTo>
                <a:lnTo>
                  <a:pt x="4" y="304"/>
                </a:lnTo>
                <a:lnTo>
                  <a:pt x="1" y="336"/>
                </a:lnTo>
                <a:lnTo>
                  <a:pt x="0" y="364"/>
                </a:lnTo>
                <a:lnTo>
                  <a:pt x="1" y="386"/>
                </a:lnTo>
                <a:lnTo>
                  <a:pt x="6" y="405"/>
                </a:lnTo>
                <a:lnTo>
                  <a:pt x="11" y="421"/>
                </a:lnTo>
                <a:lnTo>
                  <a:pt x="20" y="432"/>
                </a:lnTo>
                <a:lnTo>
                  <a:pt x="30" y="442"/>
                </a:lnTo>
                <a:lnTo>
                  <a:pt x="43" y="447"/>
                </a:lnTo>
                <a:lnTo>
                  <a:pt x="57" y="453"/>
                </a:lnTo>
                <a:lnTo>
                  <a:pt x="73" y="456"/>
                </a:lnTo>
                <a:lnTo>
                  <a:pt x="86" y="457"/>
                </a:lnTo>
                <a:lnTo>
                  <a:pt x="99" y="457"/>
                </a:lnTo>
                <a:lnTo>
                  <a:pt x="113" y="456"/>
                </a:lnTo>
                <a:lnTo>
                  <a:pt x="127" y="453"/>
                </a:lnTo>
                <a:lnTo>
                  <a:pt x="142" y="450"/>
                </a:lnTo>
                <a:lnTo>
                  <a:pt x="155" y="447"/>
                </a:lnTo>
                <a:lnTo>
                  <a:pt x="168" y="442"/>
                </a:lnTo>
                <a:lnTo>
                  <a:pt x="183" y="438"/>
                </a:lnTo>
                <a:lnTo>
                  <a:pt x="195" y="432"/>
                </a:lnTo>
                <a:lnTo>
                  <a:pt x="208" y="426"/>
                </a:lnTo>
                <a:lnTo>
                  <a:pt x="220" y="421"/>
                </a:lnTo>
                <a:lnTo>
                  <a:pt x="231" y="414"/>
                </a:lnTo>
                <a:lnTo>
                  <a:pt x="241" y="408"/>
                </a:lnTo>
                <a:lnTo>
                  <a:pt x="250" y="403"/>
                </a:lnTo>
                <a:lnTo>
                  <a:pt x="258" y="396"/>
                </a:lnTo>
                <a:lnTo>
                  <a:pt x="265" y="390"/>
                </a:lnTo>
                <a:lnTo>
                  <a:pt x="276" y="379"/>
                </a:lnTo>
                <a:lnTo>
                  <a:pt x="286" y="368"/>
                </a:lnTo>
                <a:lnTo>
                  <a:pt x="294" y="357"/>
                </a:lnTo>
                <a:lnTo>
                  <a:pt x="300" y="346"/>
                </a:lnTo>
                <a:lnTo>
                  <a:pt x="304" y="336"/>
                </a:lnTo>
                <a:lnTo>
                  <a:pt x="308" y="325"/>
                </a:lnTo>
                <a:lnTo>
                  <a:pt x="309" y="315"/>
                </a:lnTo>
                <a:lnTo>
                  <a:pt x="308" y="305"/>
                </a:lnTo>
                <a:lnTo>
                  <a:pt x="302" y="283"/>
                </a:lnTo>
                <a:lnTo>
                  <a:pt x="297" y="255"/>
                </a:lnTo>
                <a:lnTo>
                  <a:pt x="294" y="231"/>
                </a:lnTo>
                <a:lnTo>
                  <a:pt x="300" y="216"/>
                </a:lnTo>
                <a:lnTo>
                  <a:pt x="310" y="215"/>
                </a:lnTo>
                <a:lnTo>
                  <a:pt x="318" y="222"/>
                </a:lnTo>
                <a:lnTo>
                  <a:pt x="323" y="237"/>
                </a:lnTo>
                <a:lnTo>
                  <a:pt x="327" y="259"/>
                </a:lnTo>
                <a:lnTo>
                  <a:pt x="328" y="295"/>
                </a:lnTo>
                <a:lnTo>
                  <a:pt x="326" y="332"/>
                </a:lnTo>
                <a:lnTo>
                  <a:pt x="322" y="365"/>
                </a:lnTo>
                <a:lnTo>
                  <a:pt x="317" y="389"/>
                </a:lnTo>
                <a:lnTo>
                  <a:pt x="312" y="401"/>
                </a:lnTo>
                <a:lnTo>
                  <a:pt x="302" y="419"/>
                </a:lnTo>
                <a:lnTo>
                  <a:pt x="290" y="440"/>
                </a:lnTo>
                <a:lnTo>
                  <a:pt x="275" y="464"/>
                </a:lnTo>
                <a:lnTo>
                  <a:pt x="258" y="489"/>
                </a:lnTo>
                <a:lnTo>
                  <a:pt x="243" y="513"/>
                </a:lnTo>
                <a:lnTo>
                  <a:pt x="227" y="535"/>
                </a:lnTo>
                <a:lnTo>
                  <a:pt x="213" y="553"/>
                </a:lnTo>
                <a:lnTo>
                  <a:pt x="200" y="574"/>
                </a:lnTo>
                <a:lnTo>
                  <a:pt x="185" y="606"/>
                </a:lnTo>
                <a:lnTo>
                  <a:pt x="170" y="644"/>
                </a:lnTo>
                <a:lnTo>
                  <a:pt x="154" y="686"/>
                </a:lnTo>
                <a:lnTo>
                  <a:pt x="138" y="730"/>
                </a:lnTo>
                <a:lnTo>
                  <a:pt x="126" y="772"/>
                </a:lnTo>
                <a:lnTo>
                  <a:pt x="116" y="810"/>
                </a:lnTo>
                <a:lnTo>
                  <a:pt x="110" y="840"/>
                </a:lnTo>
                <a:lnTo>
                  <a:pt x="107" y="882"/>
                </a:lnTo>
                <a:lnTo>
                  <a:pt x="108" y="916"/>
                </a:lnTo>
                <a:lnTo>
                  <a:pt x="113" y="941"/>
                </a:lnTo>
                <a:lnTo>
                  <a:pt x="124" y="957"/>
                </a:lnTo>
                <a:lnTo>
                  <a:pt x="139" y="970"/>
                </a:lnTo>
                <a:lnTo>
                  <a:pt x="159" y="977"/>
                </a:lnTo>
                <a:lnTo>
                  <a:pt x="185" y="980"/>
                </a:lnTo>
                <a:lnTo>
                  <a:pt x="217" y="981"/>
                </a:lnTo>
                <a:lnTo>
                  <a:pt x="235" y="981"/>
                </a:lnTo>
                <a:lnTo>
                  <a:pt x="255" y="981"/>
                </a:lnTo>
                <a:lnTo>
                  <a:pt x="277" y="981"/>
                </a:lnTo>
                <a:lnTo>
                  <a:pt x="301" y="981"/>
                </a:lnTo>
                <a:lnTo>
                  <a:pt x="326" y="981"/>
                </a:lnTo>
                <a:lnTo>
                  <a:pt x="352" y="981"/>
                </a:lnTo>
                <a:lnTo>
                  <a:pt x="378" y="981"/>
                </a:lnTo>
                <a:lnTo>
                  <a:pt x="404" y="981"/>
                </a:lnTo>
                <a:lnTo>
                  <a:pt x="430" y="981"/>
                </a:lnTo>
                <a:lnTo>
                  <a:pt x="455" y="981"/>
                </a:lnTo>
                <a:lnTo>
                  <a:pt x="477" y="981"/>
                </a:lnTo>
                <a:lnTo>
                  <a:pt x="499" y="981"/>
                </a:lnTo>
                <a:lnTo>
                  <a:pt x="518" y="981"/>
                </a:lnTo>
                <a:lnTo>
                  <a:pt x="533" y="981"/>
                </a:lnTo>
                <a:lnTo>
                  <a:pt x="546" y="981"/>
                </a:lnTo>
                <a:lnTo>
                  <a:pt x="555" y="981"/>
                </a:lnTo>
                <a:lnTo>
                  <a:pt x="555" y="872"/>
                </a:lnTo>
                <a:lnTo>
                  <a:pt x="535" y="871"/>
                </a:lnTo>
                <a:lnTo>
                  <a:pt x="514" y="867"/>
                </a:lnTo>
                <a:lnTo>
                  <a:pt x="495" y="860"/>
                </a:lnTo>
                <a:lnTo>
                  <a:pt x="477" y="851"/>
                </a:lnTo>
                <a:lnTo>
                  <a:pt x="459" y="842"/>
                </a:lnTo>
                <a:lnTo>
                  <a:pt x="444" y="828"/>
                </a:lnTo>
                <a:lnTo>
                  <a:pt x="428" y="814"/>
                </a:lnTo>
                <a:lnTo>
                  <a:pt x="413" y="797"/>
                </a:lnTo>
                <a:lnTo>
                  <a:pt x="401" y="779"/>
                </a:lnTo>
                <a:lnTo>
                  <a:pt x="389" y="761"/>
                </a:lnTo>
                <a:lnTo>
                  <a:pt x="380" y="740"/>
                </a:lnTo>
                <a:lnTo>
                  <a:pt x="371" y="718"/>
                </a:lnTo>
                <a:lnTo>
                  <a:pt x="364" y="694"/>
                </a:lnTo>
                <a:lnTo>
                  <a:pt x="359" y="670"/>
                </a:lnTo>
                <a:lnTo>
                  <a:pt x="356" y="645"/>
                </a:lnTo>
                <a:lnTo>
                  <a:pt x="355" y="620"/>
                </a:lnTo>
                <a:lnTo>
                  <a:pt x="356" y="595"/>
                </a:lnTo>
                <a:lnTo>
                  <a:pt x="359" y="570"/>
                </a:lnTo>
                <a:lnTo>
                  <a:pt x="364" y="546"/>
                </a:lnTo>
                <a:lnTo>
                  <a:pt x="371" y="523"/>
                </a:lnTo>
                <a:lnTo>
                  <a:pt x="380" y="500"/>
                </a:lnTo>
                <a:lnTo>
                  <a:pt x="389" y="479"/>
                </a:lnTo>
                <a:lnTo>
                  <a:pt x="401" y="461"/>
                </a:lnTo>
                <a:lnTo>
                  <a:pt x="413" y="443"/>
                </a:lnTo>
                <a:lnTo>
                  <a:pt x="428" y="426"/>
                </a:lnTo>
                <a:lnTo>
                  <a:pt x="444" y="412"/>
                </a:lnTo>
                <a:lnTo>
                  <a:pt x="459" y="399"/>
                </a:lnTo>
                <a:lnTo>
                  <a:pt x="477" y="389"/>
                </a:lnTo>
                <a:lnTo>
                  <a:pt x="495" y="380"/>
                </a:lnTo>
                <a:lnTo>
                  <a:pt x="514" y="373"/>
                </a:lnTo>
                <a:lnTo>
                  <a:pt x="535" y="369"/>
                </a:lnTo>
                <a:lnTo>
                  <a:pt x="555" y="368"/>
                </a:lnTo>
                <a:lnTo>
                  <a:pt x="555" y="241"/>
                </a:lnTo>
                <a:lnTo>
                  <a:pt x="546" y="241"/>
                </a:lnTo>
                <a:lnTo>
                  <a:pt x="536" y="241"/>
                </a:lnTo>
                <a:lnTo>
                  <a:pt x="524" y="242"/>
                </a:lnTo>
                <a:lnTo>
                  <a:pt x="513" y="242"/>
                </a:lnTo>
                <a:lnTo>
                  <a:pt x="503" y="242"/>
                </a:lnTo>
                <a:lnTo>
                  <a:pt x="493" y="244"/>
                </a:lnTo>
                <a:lnTo>
                  <a:pt x="484" y="244"/>
                </a:lnTo>
                <a:lnTo>
                  <a:pt x="477" y="244"/>
                </a:lnTo>
                <a:lnTo>
                  <a:pt x="467" y="237"/>
                </a:lnTo>
                <a:lnTo>
                  <a:pt x="462" y="220"/>
                </a:lnTo>
                <a:lnTo>
                  <a:pt x="460" y="203"/>
                </a:lnTo>
                <a:lnTo>
                  <a:pt x="465" y="195"/>
                </a:lnTo>
                <a:lnTo>
                  <a:pt x="471" y="194"/>
                </a:lnTo>
                <a:lnTo>
                  <a:pt x="478" y="194"/>
                </a:lnTo>
                <a:lnTo>
                  <a:pt x="489" y="194"/>
                </a:lnTo>
                <a:lnTo>
                  <a:pt x="501" y="194"/>
                </a:lnTo>
                <a:lnTo>
                  <a:pt x="514" y="194"/>
                </a:lnTo>
                <a:lnTo>
                  <a:pt x="530" y="195"/>
                </a:lnTo>
                <a:lnTo>
                  <a:pt x="546" y="195"/>
                </a:lnTo>
                <a:lnTo>
                  <a:pt x="562" y="195"/>
                </a:lnTo>
                <a:lnTo>
                  <a:pt x="577" y="195"/>
                </a:lnTo>
                <a:lnTo>
                  <a:pt x="593" y="195"/>
                </a:lnTo>
                <a:lnTo>
                  <a:pt x="608" y="194"/>
                </a:lnTo>
                <a:lnTo>
                  <a:pt x="621" y="194"/>
                </a:lnTo>
                <a:lnTo>
                  <a:pt x="633" y="194"/>
                </a:lnTo>
                <a:lnTo>
                  <a:pt x="644" y="194"/>
                </a:lnTo>
                <a:lnTo>
                  <a:pt x="651" y="194"/>
                </a:lnTo>
                <a:lnTo>
                  <a:pt x="657" y="195"/>
                </a:lnTo>
                <a:lnTo>
                  <a:pt x="662" y="203"/>
                </a:lnTo>
                <a:lnTo>
                  <a:pt x="662" y="220"/>
                </a:lnTo>
                <a:lnTo>
                  <a:pt x="655" y="237"/>
                </a:lnTo>
                <a:lnTo>
                  <a:pt x="645" y="244"/>
                </a:lnTo>
                <a:lnTo>
                  <a:pt x="637" y="244"/>
                </a:lnTo>
                <a:lnTo>
                  <a:pt x="628" y="244"/>
                </a:lnTo>
                <a:lnTo>
                  <a:pt x="617" y="242"/>
                </a:lnTo>
                <a:lnTo>
                  <a:pt x="605" y="242"/>
                </a:lnTo>
                <a:lnTo>
                  <a:pt x="593" y="242"/>
                </a:lnTo>
                <a:lnTo>
                  <a:pt x="581" y="241"/>
                </a:lnTo>
                <a:lnTo>
                  <a:pt x="571" y="241"/>
                </a:lnTo>
                <a:lnTo>
                  <a:pt x="562" y="241"/>
                </a:lnTo>
                <a:lnTo>
                  <a:pt x="560" y="241"/>
                </a:lnTo>
                <a:lnTo>
                  <a:pt x="558" y="241"/>
                </a:lnTo>
                <a:lnTo>
                  <a:pt x="557" y="241"/>
                </a:lnTo>
                <a:lnTo>
                  <a:pt x="555" y="241"/>
                </a:lnTo>
                <a:lnTo>
                  <a:pt x="555" y="368"/>
                </a:lnTo>
                <a:lnTo>
                  <a:pt x="556" y="368"/>
                </a:lnTo>
                <a:lnTo>
                  <a:pt x="557" y="368"/>
                </a:lnTo>
                <a:lnTo>
                  <a:pt x="558" y="368"/>
                </a:lnTo>
                <a:lnTo>
                  <a:pt x="580" y="369"/>
                </a:lnTo>
                <a:lnTo>
                  <a:pt x="600" y="373"/>
                </a:lnTo>
                <a:lnTo>
                  <a:pt x="619" y="379"/>
                </a:lnTo>
                <a:lnTo>
                  <a:pt x="638" y="387"/>
                </a:lnTo>
                <a:lnTo>
                  <a:pt x="656" y="399"/>
                </a:lnTo>
                <a:lnTo>
                  <a:pt x="673" y="411"/>
                </a:lnTo>
                <a:lnTo>
                  <a:pt x="688" y="425"/>
                </a:lnTo>
                <a:lnTo>
                  <a:pt x="703" y="442"/>
                </a:lnTo>
                <a:lnTo>
                  <a:pt x="717" y="460"/>
                </a:lnTo>
                <a:lnTo>
                  <a:pt x="728" y="479"/>
                </a:lnTo>
                <a:lnTo>
                  <a:pt x="738" y="500"/>
                </a:lnTo>
                <a:lnTo>
                  <a:pt x="747" y="523"/>
                </a:lnTo>
                <a:lnTo>
                  <a:pt x="754" y="545"/>
                </a:lnTo>
                <a:lnTo>
                  <a:pt x="758" y="570"/>
                </a:lnTo>
                <a:lnTo>
                  <a:pt x="761" y="594"/>
                </a:lnTo>
                <a:lnTo>
                  <a:pt x="763" y="620"/>
                </a:lnTo>
                <a:lnTo>
                  <a:pt x="761" y="647"/>
                </a:lnTo>
                <a:lnTo>
                  <a:pt x="758" y="670"/>
                </a:lnTo>
                <a:lnTo>
                  <a:pt x="754" y="695"/>
                </a:lnTo>
                <a:lnTo>
                  <a:pt x="747" y="718"/>
                </a:lnTo>
                <a:lnTo>
                  <a:pt x="738" y="740"/>
                </a:lnTo>
                <a:lnTo>
                  <a:pt x="728" y="761"/>
                </a:lnTo>
                <a:lnTo>
                  <a:pt x="717" y="780"/>
                </a:lnTo>
                <a:lnTo>
                  <a:pt x="703" y="798"/>
                </a:lnTo>
                <a:lnTo>
                  <a:pt x="688" y="815"/>
                </a:lnTo>
                <a:lnTo>
                  <a:pt x="673" y="829"/>
                </a:lnTo>
                <a:lnTo>
                  <a:pt x="656" y="842"/>
                </a:lnTo>
                <a:lnTo>
                  <a:pt x="638" y="853"/>
                </a:lnTo>
                <a:lnTo>
                  <a:pt x="619" y="861"/>
                </a:lnTo>
                <a:lnTo>
                  <a:pt x="600" y="867"/>
                </a:lnTo>
                <a:lnTo>
                  <a:pt x="580" y="871"/>
                </a:lnTo>
                <a:lnTo>
                  <a:pt x="558" y="872"/>
                </a:lnTo>
                <a:lnTo>
                  <a:pt x="557" y="872"/>
                </a:lnTo>
                <a:lnTo>
                  <a:pt x="556" y="872"/>
                </a:lnTo>
                <a:lnTo>
                  <a:pt x="555" y="872"/>
                </a:lnTo>
                <a:lnTo>
                  <a:pt x="555" y="981"/>
                </a:lnTo>
                <a:lnTo>
                  <a:pt x="558" y="981"/>
                </a:lnTo>
                <a:lnTo>
                  <a:pt x="560" y="981"/>
                </a:lnTo>
                <a:lnTo>
                  <a:pt x="562" y="981"/>
                </a:lnTo>
                <a:lnTo>
                  <a:pt x="564" y="981"/>
                </a:lnTo>
                <a:lnTo>
                  <a:pt x="573" y="981"/>
                </a:lnTo>
                <a:lnTo>
                  <a:pt x="585" y="981"/>
                </a:lnTo>
                <a:lnTo>
                  <a:pt x="602" y="981"/>
                </a:lnTo>
                <a:lnTo>
                  <a:pt x="622" y="981"/>
                </a:lnTo>
                <a:lnTo>
                  <a:pt x="645" y="981"/>
                </a:lnTo>
                <a:lnTo>
                  <a:pt x="671" y="981"/>
                </a:lnTo>
                <a:lnTo>
                  <a:pt x="697" y="981"/>
                </a:lnTo>
                <a:lnTo>
                  <a:pt x="726" y="981"/>
                </a:lnTo>
                <a:lnTo>
                  <a:pt x="754" y="981"/>
                </a:lnTo>
                <a:lnTo>
                  <a:pt x="783" y="981"/>
                </a:lnTo>
                <a:lnTo>
                  <a:pt x="811" y="981"/>
                </a:lnTo>
                <a:lnTo>
                  <a:pt x="838" y="981"/>
                </a:lnTo>
                <a:lnTo>
                  <a:pt x="863" y="981"/>
                </a:lnTo>
                <a:lnTo>
                  <a:pt x="885" y="981"/>
                </a:lnTo>
                <a:lnTo>
                  <a:pt x="905" y="981"/>
                </a:lnTo>
                <a:lnTo>
                  <a:pt x="937" y="980"/>
                </a:lnTo>
                <a:lnTo>
                  <a:pt x="961" y="977"/>
                </a:lnTo>
                <a:lnTo>
                  <a:pt x="983" y="970"/>
                </a:lnTo>
                <a:lnTo>
                  <a:pt x="997" y="957"/>
                </a:lnTo>
                <a:lnTo>
                  <a:pt x="1009" y="941"/>
                </a:lnTo>
                <a:lnTo>
                  <a:pt x="1013" y="916"/>
                </a:lnTo>
                <a:lnTo>
                  <a:pt x="1014" y="882"/>
                </a:lnTo>
                <a:lnTo>
                  <a:pt x="1011" y="840"/>
                </a:lnTo>
                <a:lnTo>
                  <a:pt x="1005" y="810"/>
                </a:lnTo>
                <a:lnTo>
                  <a:pt x="995" y="772"/>
                </a:lnTo>
                <a:lnTo>
                  <a:pt x="983" y="730"/>
                </a:lnTo>
                <a:lnTo>
                  <a:pt x="968" y="686"/>
                </a:lnTo>
                <a:lnTo>
                  <a:pt x="951" y="644"/>
                </a:lnTo>
                <a:lnTo>
                  <a:pt x="936" y="606"/>
                </a:lnTo>
                <a:lnTo>
                  <a:pt x="921" y="574"/>
                </a:lnTo>
                <a:lnTo>
                  <a:pt x="907" y="553"/>
                </a:lnTo>
                <a:lnTo>
                  <a:pt x="894" y="535"/>
                </a:lnTo>
                <a:lnTo>
                  <a:pt x="878" y="513"/>
                </a:lnTo>
                <a:lnTo>
                  <a:pt x="863" y="489"/>
                </a:lnTo>
                <a:lnTo>
                  <a:pt x="846" y="464"/>
                </a:lnTo>
                <a:lnTo>
                  <a:pt x="831" y="440"/>
                </a:lnTo>
                <a:lnTo>
                  <a:pt x="819" y="419"/>
                </a:lnTo>
                <a:lnTo>
                  <a:pt x="809" y="401"/>
                </a:lnTo>
                <a:lnTo>
                  <a:pt x="804" y="389"/>
                </a:lnTo>
                <a:lnTo>
                  <a:pt x="799" y="365"/>
                </a:lnTo>
                <a:lnTo>
                  <a:pt x="795" y="332"/>
                </a:lnTo>
                <a:lnTo>
                  <a:pt x="794" y="295"/>
                </a:lnTo>
                <a:lnTo>
                  <a:pt x="794" y="259"/>
                </a:lnTo>
                <a:lnTo>
                  <a:pt x="797" y="237"/>
                </a:lnTo>
                <a:lnTo>
                  <a:pt x="803" y="222"/>
                </a:lnTo>
                <a:lnTo>
                  <a:pt x="811" y="215"/>
                </a:lnTo>
                <a:lnTo>
                  <a:pt x="821" y="216"/>
                </a:lnTo>
                <a:lnTo>
                  <a:pt x="827" y="231"/>
                </a:lnTo>
                <a:lnTo>
                  <a:pt x="824" y="255"/>
                </a:lnTo>
                <a:lnTo>
                  <a:pt x="819" y="283"/>
                </a:lnTo>
                <a:lnTo>
                  <a:pt x="813" y="305"/>
                </a:lnTo>
                <a:lnTo>
                  <a:pt x="812" y="315"/>
                </a:lnTo>
                <a:lnTo>
                  <a:pt x="813" y="325"/>
                </a:lnTo>
                <a:lnTo>
                  <a:pt x="817" y="336"/>
                </a:lnTo>
                <a:lnTo>
                  <a:pt x="821" y="346"/>
                </a:lnTo>
                <a:lnTo>
                  <a:pt x="827" y="357"/>
                </a:lnTo>
                <a:lnTo>
                  <a:pt x="834" y="368"/>
                </a:lnTo>
                <a:lnTo>
                  <a:pt x="845" y="379"/>
                </a:lnTo>
                <a:lnTo>
                  <a:pt x="856" y="390"/>
                </a:lnTo>
                <a:lnTo>
                  <a:pt x="863" y="396"/>
                </a:lnTo>
                <a:lnTo>
                  <a:pt x="870" y="403"/>
                </a:lnTo>
                <a:lnTo>
                  <a:pt x="879" y="408"/>
                </a:lnTo>
                <a:lnTo>
                  <a:pt x="890" y="414"/>
                </a:lnTo>
                <a:lnTo>
                  <a:pt x="901" y="421"/>
                </a:lnTo>
                <a:lnTo>
                  <a:pt x="913" y="426"/>
                </a:lnTo>
                <a:lnTo>
                  <a:pt x="925" y="432"/>
                </a:lnTo>
                <a:lnTo>
                  <a:pt x="939" y="438"/>
                </a:lnTo>
                <a:lnTo>
                  <a:pt x="952" y="442"/>
                </a:lnTo>
                <a:lnTo>
                  <a:pt x="966" y="447"/>
                </a:lnTo>
                <a:lnTo>
                  <a:pt x="980" y="450"/>
                </a:lnTo>
                <a:lnTo>
                  <a:pt x="994" y="453"/>
                </a:lnTo>
                <a:lnTo>
                  <a:pt x="1009" y="456"/>
                </a:lnTo>
                <a:lnTo>
                  <a:pt x="1022" y="457"/>
                </a:lnTo>
                <a:lnTo>
                  <a:pt x="1036" y="457"/>
                </a:lnTo>
                <a:lnTo>
                  <a:pt x="1048" y="456"/>
                </a:lnTo>
                <a:lnTo>
                  <a:pt x="1064" y="453"/>
                </a:lnTo>
                <a:lnTo>
                  <a:pt x="1078" y="447"/>
                </a:lnTo>
                <a:lnTo>
                  <a:pt x="1091" y="442"/>
                </a:lnTo>
                <a:lnTo>
                  <a:pt x="1102" y="432"/>
                </a:lnTo>
                <a:lnTo>
                  <a:pt x="1110" y="421"/>
                </a:lnTo>
                <a:lnTo>
                  <a:pt x="1116" y="405"/>
                </a:lnTo>
                <a:lnTo>
                  <a:pt x="1121" y="386"/>
                </a:lnTo>
                <a:lnTo>
                  <a:pt x="1122" y="364"/>
                </a:lnTo>
                <a:lnTo>
                  <a:pt x="1121" y="336"/>
                </a:lnTo>
                <a:lnTo>
                  <a:pt x="1118" y="304"/>
                </a:lnTo>
                <a:lnTo>
                  <a:pt x="1111" y="269"/>
                </a:lnTo>
                <a:lnTo>
                  <a:pt x="1100" y="233"/>
                </a:lnTo>
                <a:lnTo>
                  <a:pt x="1082" y="196"/>
                </a:lnTo>
                <a:lnTo>
                  <a:pt x="1058" y="160"/>
                </a:lnTo>
                <a:lnTo>
                  <a:pt x="1027" y="127"/>
                </a:lnTo>
                <a:lnTo>
                  <a:pt x="986" y="9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6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6A462B-0A8B-4399-B142-45015BE7FB6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80120"/>
          </a:xfrm>
        </p:spPr>
        <p:txBody>
          <a:bodyPr/>
          <a:lstStyle/>
          <a:p>
            <a:r>
              <a:rPr lang="en-US" sz="3200" smtClean="0"/>
              <a:t>Layering: physical communication </a:t>
            </a:r>
            <a:endParaRPr lang="en-US" smtClean="0"/>
          </a:p>
        </p:txBody>
      </p:sp>
      <p:grpSp>
        <p:nvGrpSpPr>
          <p:cNvPr id="25609" name="Group 3"/>
          <p:cNvGrpSpPr>
            <a:grpSpLocks/>
          </p:cNvGrpSpPr>
          <p:nvPr/>
        </p:nvGrpSpPr>
        <p:grpSpPr bwMode="auto">
          <a:xfrm>
            <a:off x="1731963" y="1670050"/>
            <a:ext cx="5981700" cy="4497388"/>
            <a:chOff x="1091" y="1052"/>
            <a:chExt cx="3768" cy="2833"/>
          </a:xfrm>
        </p:grpSpPr>
        <p:sp>
          <p:nvSpPr>
            <p:cNvPr id="25662" name="Freeform 4"/>
            <p:cNvSpPr>
              <a:spLocks/>
            </p:cNvSpPr>
            <p:nvPr/>
          </p:nvSpPr>
          <p:spPr bwMode="auto">
            <a:xfrm>
              <a:off x="1091" y="1052"/>
              <a:ext cx="3768" cy="2833"/>
            </a:xfrm>
            <a:custGeom>
              <a:avLst/>
              <a:gdLst>
                <a:gd name="T0" fmla="*/ 12232 w 1340"/>
                <a:gd name="T1" fmla="*/ 566 h 1191"/>
                <a:gd name="T2" fmla="*/ 1828 w 1340"/>
                <a:gd name="T3" fmla="*/ 809 h 1191"/>
                <a:gd name="T4" fmla="*/ 1288 w 1340"/>
                <a:gd name="T5" fmla="*/ 5409 h 1191"/>
                <a:gd name="T6" fmla="*/ 624 w 1340"/>
                <a:gd name="T7" fmla="*/ 9693 h 1191"/>
                <a:gd name="T8" fmla="*/ 2491 w 1340"/>
                <a:gd name="T9" fmla="*/ 11705 h 1191"/>
                <a:gd name="T10" fmla="*/ 11962 w 1340"/>
                <a:gd name="T11" fmla="*/ 11791 h 1191"/>
                <a:gd name="T12" fmla="*/ 14231 w 1340"/>
                <a:gd name="T13" fmla="*/ 15181 h 1191"/>
                <a:gd name="T14" fmla="*/ 27436 w 1340"/>
                <a:gd name="T15" fmla="*/ 14779 h 1191"/>
                <a:gd name="T16" fmla="*/ 28370 w 1340"/>
                <a:gd name="T17" fmla="*/ 7671 h 1191"/>
                <a:gd name="T18" fmla="*/ 26772 w 1340"/>
                <a:gd name="T19" fmla="*/ 4605 h 1191"/>
                <a:gd name="T20" fmla="*/ 16897 w 1340"/>
                <a:gd name="T21" fmla="*/ 3875 h 1191"/>
                <a:gd name="T22" fmla="*/ 12232 w 1340"/>
                <a:gd name="T23" fmla="*/ 566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663" name="Group 5"/>
            <p:cNvGrpSpPr>
              <a:grpSpLocks/>
            </p:cNvGrpSpPr>
            <p:nvPr/>
          </p:nvGrpSpPr>
          <p:grpSpPr bwMode="auto">
            <a:xfrm>
              <a:off x="1319" y="1275"/>
              <a:ext cx="1480" cy="568"/>
              <a:chOff x="3552" y="246"/>
              <a:chExt cx="527" cy="248"/>
            </a:xfrm>
          </p:grpSpPr>
          <p:graphicFrame>
            <p:nvGraphicFramePr>
              <p:cNvPr id="25604" name="Object 6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182" name="ClipArt" r:id="rId3" imgW="1305000" imgH="1085760" progId="MS_ClipArt_Gallery.2">
                      <p:embed/>
                    </p:oleObj>
                  </mc:Choice>
                  <mc:Fallback>
                    <p:oleObj name="ClipArt" r:id="rId3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5" name="Object 7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183" name="ClipArt" r:id="rId5" imgW="676440" imgH="485640" progId="MS_ClipArt_Gallery.2">
                      <p:embed/>
                    </p:oleObj>
                  </mc:Choice>
                  <mc:Fallback>
                    <p:oleObj name="ClipArt" r:id="rId5" imgW="676440" imgH="485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712" name="Line 8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4" name="Group 9"/>
            <p:cNvGrpSpPr>
              <a:grpSpLocks/>
            </p:cNvGrpSpPr>
            <p:nvPr/>
          </p:nvGrpSpPr>
          <p:grpSpPr bwMode="auto">
            <a:xfrm>
              <a:off x="1319" y="2336"/>
              <a:ext cx="1480" cy="569"/>
              <a:chOff x="3552" y="246"/>
              <a:chExt cx="527" cy="248"/>
            </a:xfrm>
          </p:grpSpPr>
          <p:graphicFrame>
            <p:nvGraphicFramePr>
              <p:cNvPr id="25602" name="Object 10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184" name="ClipArt" r:id="rId7" imgW="1305000" imgH="1085760" progId="MS_ClipArt_Gallery.2">
                      <p:embed/>
                    </p:oleObj>
                  </mc:Choice>
                  <mc:Fallback>
                    <p:oleObj name="ClipArt" r:id="rId7" imgW="1305000" imgH="10857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3" name="Object 11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185" name="ClipArt" r:id="rId8" imgW="676440" imgH="485640" progId="MS_ClipArt_Gallery.2">
                      <p:embed/>
                    </p:oleObj>
                  </mc:Choice>
                  <mc:Fallback>
                    <p:oleObj name="ClipArt" r:id="rId8" imgW="676440" imgH="4856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711" name="Line 12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5" name="Group 13"/>
            <p:cNvGrpSpPr>
              <a:grpSpLocks/>
            </p:cNvGrpSpPr>
            <p:nvPr/>
          </p:nvGrpSpPr>
          <p:grpSpPr bwMode="auto">
            <a:xfrm>
              <a:off x="2397" y="1939"/>
              <a:ext cx="105" cy="382"/>
              <a:chOff x="3842" y="406"/>
              <a:chExt cx="51" cy="167"/>
            </a:xfrm>
          </p:grpSpPr>
          <p:sp>
            <p:nvSpPr>
              <p:cNvPr id="25708" name="Oval 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9" name="Oval 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10" name="Oval 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6" name="Group 17"/>
            <p:cNvGrpSpPr>
              <a:grpSpLocks/>
            </p:cNvGrpSpPr>
            <p:nvPr/>
          </p:nvGrpSpPr>
          <p:grpSpPr bwMode="auto">
            <a:xfrm>
              <a:off x="3027" y="2854"/>
              <a:ext cx="423" cy="705"/>
              <a:chOff x="4180" y="783"/>
              <a:chExt cx="150" cy="307"/>
            </a:xfrm>
          </p:grpSpPr>
          <p:sp>
            <p:nvSpPr>
              <p:cNvPr id="25700" name="AutoShape 1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1" name="Rectangle 1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2" name="Rectangle 2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3" name="AutoShape 2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4" name="Line 2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5" name="Line 2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6" name="Rectangle 2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7" name="Rectangle 2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7" name="Group 26"/>
            <p:cNvGrpSpPr>
              <a:grpSpLocks/>
            </p:cNvGrpSpPr>
            <p:nvPr/>
          </p:nvGrpSpPr>
          <p:grpSpPr bwMode="auto">
            <a:xfrm rot="-5400000">
              <a:off x="3667" y="2965"/>
              <a:ext cx="145" cy="471"/>
              <a:chOff x="3842" y="406"/>
              <a:chExt cx="51" cy="167"/>
            </a:xfrm>
          </p:grpSpPr>
          <p:sp>
            <p:nvSpPr>
              <p:cNvPr id="25697" name="Oval 2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8" name="Oval 2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9" name="Oval 2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5668" name="Line 30"/>
            <p:cNvSpPr>
              <a:spLocks noChangeShapeType="1"/>
            </p:cNvSpPr>
            <p:nvPr/>
          </p:nvSpPr>
          <p:spPr bwMode="auto">
            <a:xfrm>
              <a:off x="3302" y="2690"/>
              <a:ext cx="100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9" name="Line 31"/>
            <p:cNvSpPr>
              <a:spLocks noChangeShapeType="1"/>
            </p:cNvSpPr>
            <p:nvPr/>
          </p:nvSpPr>
          <p:spPr bwMode="auto">
            <a:xfrm>
              <a:off x="3309" y="2684"/>
              <a:ext cx="3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0" name="Line 32"/>
            <p:cNvSpPr>
              <a:spLocks noChangeShapeType="1"/>
            </p:cNvSpPr>
            <p:nvPr/>
          </p:nvSpPr>
          <p:spPr bwMode="auto">
            <a:xfrm>
              <a:off x="4309" y="2681"/>
              <a:ext cx="3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1" name="Line 33"/>
            <p:cNvSpPr>
              <a:spLocks noChangeShapeType="1"/>
            </p:cNvSpPr>
            <p:nvPr/>
          </p:nvSpPr>
          <p:spPr bwMode="auto">
            <a:xfrm>
              <a:off x="2697" y="1727"/>
              <a:ext cx="583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2" name="Line 34"/>
            <p:cNvSpPr>
              <a:spLocks noChangeShapeType="1"/>
            </p:cNvSpPr>
            <p:nvPr/>
          </p:nvSpPr>
          <p:spPr bwMode="auto">
            <a:xfrm flipV="1">
              <a:off x="2722" y="2237"/>
              <a:ext cx="558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3" name="Line 35"/>
            <p:cNvSpPr>
              <a:spLocks noChangeShapeType="1"/>
            </p:cNvSpPr>
            <p:nvPr/>
          </p:nvSpPr>
          <p:spPr bwMode="auto">
            <a:xfrm flipV="1">
              <a:off x="3786" y="2390"/>
              <a:ext cx="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674" name="Group 36"/>
            <p:cNvGrpSpPr>
              <a:grpSpLocks/>
            </p:cNvGrpSpPr>
            <p:nvPr/>
          </p:nvGrpSpPr>
          <p:grpSpPr bwMode="auto">
            <a:xfrm>
              <a:off x="4046" y="2831"/>
              <a:ext cx="423" cy="705"/>
              <a:chOff x="4180" y="783"/>
              <a:chExt cx="150" cy="307"/>
            </a:xfrm>
          </p:grpSpPr>
          <p:sp>
            <p:nvSpPr>
              <p:cNvPr id="25689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0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1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2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3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4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5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6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75" name="Group 45"/>
            <p:cNvGrpSpPr>
              <a:grpSpLocks/>
            </p:cNvGrpSpPr>
            <p:nvPr/>
          </p:nvGrpSpPr>
          <p:grpSpPr bwMode="auto">
            <a:xfrm>
              <a:off x="3251" y="1991"/>
              <a:ext cx="1013" cy="416"/>
              <a:chOff x="3600" y="219"/>
              <a:chExt cx="360" cy="175"/>
            </a:xfrm>
          </p:grpSpPr>
          <p:sp>
            <p:nvSpPr>
              <p:cNvPr id="25676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77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78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79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5680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5681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8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7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8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5682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8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4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5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grpSp>
        <p:nvGrpSpPr>
          <p:cNvPr id="25610" name="Group 59"/>
          <p:cNvGrpSpPr>
            <a:grpSpLocks/>
          </p:cNvGrpSpPr>
          <p:nvPr/>
        </p:nvGrpSpPr>
        <p:grpSpPr bwMode="auto">
          <a:xfrm>
            <a:off x="2116138" y="1427163"/>
            <a:ext cx="1344612" cy="1512887"/>
            <a:chOff x="188" y="1425"/>
            <a:chExt cx="847" cy="953"/>
          </a:xfrm>
        </p:grpSpPr>
        <p:sp>
          <p:nvSpPr>
            <p:cNvPr id="25655" name="Rectangle 60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6" name="Rectangle 61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7" name="Text Box 62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58" name="Line 63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9" name="Line 64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0" name="Line 65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1" name="Line 66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1" name="Group 67"/>
          <p:cNvGrpSpPr>
            <a:grpSpLocks/>
          </p:cNvGrpSpPr>
          <p:nvPr/>
        </p:nvGrpSpPr>
        <p:grpSpPr bwMode="auto">
          <a:xfrm>
            <a:off x="2038350" y="3154363"/>
            <a:ext cx="1344613" cy="1512887"/>
            <a:chOff x="188" y="1425"/>
            <a:chExt cx="847" cy="953"/>
          </a:xfrm>
        </p:grpSpPr>
        <p:sp>
          <p:nvSpPr>
            <p:cNvPr id="25648" name="Rectangle 68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9" name="Rectangle 69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0" name="Text Box 70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51" name="Line 71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2" name="Line 72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3" name="Line 73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4" name="Line 74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2" name="Group 75"/>
          <p:cNvGrpSpPr>
            <a:grpSpLocks/>
          </p:cNvGrpSpPr>
          <p:nvPr/>
        </p:nvGrpSpPr>
        <p:grpSpPr bwMode="auto">
          <a:xfrm>
            <a:off x="4456113" y="4418013"/>
            <a:ext cx="1344612" cy="1512887"/>
            <a:chOff x="188" y="1425"/>
            <a:chExt cx="847" cy="953"/>
          </a:xfrm>
        </p:grpSpPr>
        <p:sp>
          <p:nvSpPr>
            <p:cNvPr id="25641" name="Rectangle 76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2" name="Rectangle 77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3" name="Text Box 78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44" name="Line 79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5" name="Line 80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6" name="Line 81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7" name="Line 82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3" name="Group 83"/>
          <p:cNvGrpSpPr>
            <a:grpSpLocks/>
          </p:cNvGrpSpPr>
          <p:nvPr/>
        </p:nvGrpSpPr>
        <p:grpSpPr bwMode="auto">
          <a:xfrm>
            <a:off x="6238875" y="4411663"/>
            <a:ext cx="1344613" cy="1512887"/>
            <a:chOff x="188" y="1425"/>
            <a:chExt cx="847" cy="953"/>
          </a:xfrm>
        </p:grpSpPr>
        <p:sp>
          <p:nvSpPr>
            <p:cNvPr id="25634" name="Rectangle 84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5" name="Rectangle 85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6" name="Text Box 86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37" name="Line 87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8" name="Line 88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9" name="Line 89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0" name="Line 90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4" name="Group 91"/>
          <p:cNvGrpSpPr>
            <a:grpSpLocks/>
          </p:cNvGrpSpPr>
          <p:nvPr/>
        </p:nvGrpSpPr>
        <p:grpSpPr bwMode="auto">
          <a:xfrm>
            <a:off x="5287963" y="2884488"/>
            <a:ext cx="1320800" cy="963612"/>
            <a:chOff x="4369" y="791"/>
            <a:chExt cx="832" cy="607"/>
          </a:xfrm>
        </p:grpSpPr>
        <p:sp>
          <p:nvSpPr>
            <p:cNvPr id="25629" name="Rectangle 92"/>
            <p:cNvSpPr>
              <a:spLocks noChangeArrowheads="1"/>
            </p:cNvSpPr>
            <p:nvPr/>
          </p:nvSpPr>
          <p:spPr bwMode="auto">
            <a:xfrm>
              <a:off x="4403" y="791"/>
              <a:ext cx="798" cy="5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0" name="Rectangle 93"/>
            <p:cNvSpPr>
              <a:spLocks noChangeArrowheads="1"/>
            </p:cNvSpPr>
            <p:nvPr/>
          </p:nvSpPr>
          <p:spPr bwMode="auto">
            <a:xfrm>
              <a:off x="4369" y="830"/>
              <a:ext cx="798" cy="5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1" name="Text Box 94"/>
            <p:cNvSpPr txBox="1">
              <a:spLocks noChangeArrowheads="1"/>
            </p:cNvSpPr>
            <p:nvPr/>
          </p:nvSpPr>
          <p:spPr bwMode="auto">
            <a:xfrm>
              <a:off x="4439" y="821"/>
              <a:ext cx="66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32" name="Line 95"/>
            <p:cNvSpPr>
              <a:spLocks noChangeShapeType="1"/>
            </p:cNvSpPr>
            <p:nvPr/>
          </p:nvSpPr>
          <p:spPr bwMode="auto">
            <a:xfrm flipV="1">
              <a:off x="4370" y="103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3" name="Line 96"/>
            <p:cNvSpPr>
              <a:spLocks noChangeShapeType="1"/>
            </p:cNvSpPr>
            <p:nvPr/>
          </p:nvSpPr>
          <p:spPr bwMode="auto">
            <a:xfrm flipV="1">
              <a:off x="4382" y="121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6417" name="Line 97"/>
          <p:cNvSpPr>
            <a:spLocks noChangeShapeType="1"/>
          </p:cNvSpPr>
          <p:nvPr/>
        </p:nvSpPr>
        <p:spPr bwMode="auto">
          <a:xfrm>
            <a:off x="2940050" y="1638300"/>
            <a:ext cx="6350" cy="1028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18" name="Line 98"/>
          <p:cNvSpPr>
            <a:spLocks noChangeShapeType="1"/>
          </p:cNvSpPr>
          <p:nvPr/>
        </p:nvSpPr>
        <p:spPr bwMode="auto">
          <a:xfrm>
            <a:off x="6165850" y="3048000"/>
            <a:ext cx="6350" cy="273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19" name="Line 99"/>
          <p:cNvSpPr>
            <a:spLocks noChangeShapeType="1"/>
          </p:cNvSpPr>
          <p:nvPr/>
        </p:nvSpPr>
        <p:spPr bwMode="auto">
          <a:xfrm flipV="1">
            <a:off x="5549900" y="3016250"/>
            <a:ext cx="0" cy="615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0" name="Line 100"/>
          <p:cNvSpPr>
            <a:spLocks noChangeShapeType="1"/>
          </p:cNvSpPr>
          <p:nvPr/>
        </p:nvSpPr>
        <p:spPr bwMode="auto">
          <a:xfrm>
            <a:off x="5543550" y="3035300"/>
            <a:ext cx="62547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1" name="Line 101"/>
          <p:cNvSpPr>
            <a:spLocks noChangeShapeType="1"/>
          </p:cNvSpPr>
          <p:nvPr/>
        </p:nvSpPr>
        <p:spPr bwMode="auto">
          <a:xfrm>
            <a:off x="6165850" y="5765800"/>
            <a:ext cx="78740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2" name="Line 102"/>
          <p:cNvSpPr>
            <a:spLocks noChangeShapeType="1"/>
          </p:cNvSpPr>
          <p:nvPr/>
        </p:nvSpPr>
        <p:spPr bwMode="auto">
          <a:xfrm flipV="1">
            <a:off x="6953250" y="4606925"/>
            <a:ext cx="12700" cy="116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3" name="Line 103"/>
          <p:cNvSpPr>
            <a:spLocks noChangeShapeType="1"/>
          </p:cNvSpPr>
          <p:nvPr/>
        </p:nvSpPr>
        <p:spPr bwMode="auto">
          <a:xfrm flipV="1">
            <a:off x="2971800" y="2682875"/>
            <a:ext cx="1403350" cy="28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4" name="Line 104"/>
          <p:cNvSpPr>
            <a:spLocks noChangeShapeType="1"/>
          </p:cNvSpPr>
          <p:nvPr/>
        </p:nvSpPr>
        <p:spPr bwMode="auto">
          <a:xfrm>
            <a:off x="4346575" y="2698750"/>
            <a:ext cx="1212850" cy="96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7" name="Group 105"/>
          <p:cNvGrpSpPr>
            <a:grpSpLocks/>
          </p:cNvGrpSpPr>
          <p:nvPr/>
        </p:nvGrpSpPr>
        <p:grpSpPr bwMode="auto">
          <a:xfrm>
            <a:off x="6661150" y="4178300"/>
            <a:ext cx="704850" cy="382588"/>
            <a:chOff x="4712" y="2088"/>
            <a:chExt cx="444" cy="241"/>
          </a:xfrm>
        </p:grpSpPr>
        <p:sp>
          <p:nvSpPr>
            <p:cNvPr id="25627" name="Rectangle 106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8" name="Text Box 107"/>
            <p:cNvSpPr txBox="1">
              <a:spLocks noChangeArrowheads="1"/>
            </p:cNvSpPr>
            <p:nvPr/>
          </p:nvSpPr>
          <p:spPr bwMode="auto">
            <a:xfrm>
              <a:off x="4726" y="2098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2609850" y="1257300"/>
            <a:ext cx="704850" cy="382588"/>
            <a:chOff x="4712" y="2088"/>
            <a:chExt cx="444" cy="241"/>
          </a:xfrm>
        </p:grpSpPr>
        <p:sp>
          <p:nvSpPr>
            <p:cNvPr id="25625" name="Rectangle 109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6" name="Text Box 110"/>
            <p:cNvSpPr txBox="1">
              <a:spLocks noChangeArrowheads="1"/>
            </p:cNvSpPr>
            <p:nvPr/>
          </p:nvSpPr>
          <p:spPr bwMode="auto">
            <a:xfrm>
              <a:off x="4726" y="2098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34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17" grpId="0" animBg="1"/>
      <p:bldP spid="56418" grpId="0" animBg="1"/>
      <p:bldP spid="56419" grpId="0" animBg="1"/>
      <p:bldP spid="56420" grpId="0" animBg="1"/>
      <p:bldP spid="56421" grpId="0" animBg="1"/>
      <p:bldP spid="56422" grpId="0" animBg="1"/>
      <p:bldP spid="56423" grpId="0" animBg="1"/>
      <p:bldP spid="564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DF5A4B-AF8F-4CDD-9F60-7A1CE71B1E1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79400"/>
            <a:ext cx="7772400" cy="701328"/>
          </a:xfrm>
        </p:spPr>
        <p:txBody>
          <a:bodyPr/>
          <a:lstStyle/>
          <a:p>
            <a:r>
              <a:rPr lang="en-US" sz="3600" dirty="0" smtClean="0"/>
              <a:t>Protocol layering and data</a:t>
            </a:r>
            <a:endParaRPr lang="en-US" dirty="0" smtClean="0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530350"/>
            <a:ext cx="7772400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Each layer takes data from above</a:t>
            </a:r>
          </a:p>
          <a:p>
            <a:r>
              <a:rPr lang="en-US" sz="2400" smtClean="0"/>
              <a:t>adds header information to create new data unit</a:t>
            </a:r>
          </a:p>
          <a:p>
            <a:r>
              <a:rPr lang="en-US" sz="2400" smtClean="0"/>
              <a:t>passes new data unit to layer below</a:t>
            </a:r>
            <a:endParaRPr lang="en-US" sz="240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mtClean="0"/>
          </a:p>
        </p:txBody>
      </p:sp>
      <p:grpSp>
        <p:nvGrpSpPr>
          <p:cNvPr id="76806" name="Group 4"/>
          <p:cNvGrpSpPr>
            <a:grpSpLocks/>
          </p:cNvGrpSpPr>
          <p:nvPr/>
        </p:nvGrpSpPr>
        <p:grpSpPr bwMode="auto">
          <a:xfrm>
            <a:off x="1892301" y="3617914"/>
            <a:ext cx="1733550" cy="2038350"/>
            <a:chOff x="1842" y="2837"/>
            <a:chExt cx="1092" cy="1284"/>
          </a:xfrm>
        </p:grpSpPr>
        <p:grpSp>
          <p:nvGrpSpPr>
            <p:cNvPr id="76883" name="Group 5"/>
            <p:cNvGrpSpPr>
              <a:grpSpLocks/>
            </p:cNvGrpSpPr>
            <p:nvPr/>
          </p:nvGrpSpPr>
          <p:grpSpPr bwMode="auto">
            <a:xfrm>
              <a:off x="1842" y="2837"/>
              <a:ext cx="1092" cy="1266"/>
              <a:chOff x="1842" y="2837"/>
              <a:chExt cx="834" cy="942"/>
            </a:xfrm>
          </p:grpSpPr>
          <p:sp>
            <p:nvSpPr>
              <p:cNvPr id="76885" name="Rectangle 6"/>
              <p:cNvSpPr>
                <a:spLocks noChangeArrowheads="1"/>
              </p:cNvSpPr>
              <p:nvPr/>
            </p:nvSpPr>
            <p:spPr bwMode="auto">
              <a:xfrm>
                <a:off x="1878" y="2837"/>
                <a:ext cx="798" cy="90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6" name="Rectangle 7"/>
              <p:cNvSpPr>
                <a:spLocks noChangeArrowheads="1"/>
              </p:cNvSpPr>
              <p:nvPr/>
            </p:nvSpPr>
            <p:spPr bwMode="auto">
              <a:xfrm>
                <a:off x="1848" y="2876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7" name="Line 8"/>
              <p:cNvSpPr>
                <a:spLocks noChangeShapeType="1"/>
              </p:cNvSpPr>
              <p:nvPr/>
            </p:nvSpPr>
            <p:spPr bwMode="auto">
              <a:xfrm flipV="1">
                <a:off x="1845" y="307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8" name="Line 9"/>
              <p:cNvSpPr>
                <a:spLocks noChangeShapeType="1"/>
              </p:cNvSpPr>
              <p:nvPr/>
            </p:nvSpPr>
            <p:spPr bwMode="auto">
              <a:xfrm flipV="1">
                <a:off x="1857" y="325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9" name="Line 10"/>
              <p:cNvSpPr>
                <a:spLocks noChangeShapeType="1"/>
              </p:cNvSpPr>
              <p:nvPr/>
            </p:nvSpPr>
            <p:spPr bwMode="auto">
              <a:xfrm flipV="1">
                <a:off x="1857" y="3419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90" name="Line 11"/>
              <p:cNvSpPr>
                <a:spLocks noChangeShapeType="1"/>
              </p:cNvSpPr>
              <p:nvPr/>
            </p:nvSpPr>
            <p:spPr bwMode="auto">
              <a:xfrm flipV="1">
                <a:off x="1842" y="3596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6884" name="Text Box 12"/>
            <p:cNvSpPr txBox="1">
              <a:spLocks noChangeArrowheads="1"/>
            </p:cNvSpPr>
            <p:nvPr/>
          </p:nvSpPr>
          <p:spPr bwMode="auto">
            <a:xfrm>
              <a:off x="1876" y="2900"/>
              <a:ext cx="986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application</a:t>
              </a:r>
            </a:p>
            <a:p>
              <a:pPr algn="ctr"/>
              <a:r>
                <a:rPr lang="en-US" sz="2400" dirty="0" smtClean="0"/>
                <a:t>transport</a:t>
              </a:r>
              <a:endParaRPr lang="en-US" sz="2400" dirty="0"/>
            </a:p>
            <a:p>
              <a:pPr algn="ctr"/>
              <a:r>
                <a:rPr lang="en-US" sz="2400" dirty="0"/>
                <a:t>network</a:t>
              </a:r>
            </a:p>
            <a:p>
              <a:pPr algn="ctr"/>
              <a:r>
                <a:rPr lang="en-US" sz="2400" dirty="0"/>
                <a:t>link</a:t>
              </a:r>
            </a:p>
            <a:p>
              <a:pPr algn="ctr"/>
              <a:r>
                <a:rPr lang="en-US" sz="2400" dirty="0"/>
                <a:t>physical</a:t>
              </a:r>
            </a:p>
          </p:txBody>
        </p:sp>
      </p:grpSp>
      <p:grpSp>
        <p:nvGrpSpPr>
          <p:cNvPr id="76807" name="Group 13"/>
          <p:cNvGrpSpPr>
            <a:grpSpLocks/>
          </p:cNvGrpSpPr>
          <p:nvPr/>
        </p:nvGrpSpPr>
        <p:grpSpPr bwMode="auto">
          <a:xfrm>
            <a:off x="4267201" y="3598864"/>
            <a:ext cx="1733550" cy="2038350"/>
            <a:chOff x="1842" y="2837"/>
            <a:chExt cx="1092" cy="1284"/>
          </a:xfrm>
        </p:grpSpPr>
        <p:grpSp>
          <p:nvGrpSpPr>
            <p:cNvPr id="76875" name="Group 14"/>
            <p:cNvGrpSpPr>
              <a:grpSpLocks/>
            </p:cNvGrpSpPr>
            <p:nvPr/>
          </p:nvGrpSpPr>
          <p:grpSpPr bwMode="auto">
            <a:xfrm>
              <a:off x="1842" y="2837"/>
              <a:ext cx="1092" cy="1266"/>
              <a:chOff x="1842" y="2837"/>
              <a:chExt cx="834" cy="942"/>
            </a:xfrm>
          </p:grpSpPr>
          <p:sp>
            <p:nvSpPr>
              <p:cNvPr id="76877" name="Rectangle 15"/>
              <p:cNvSpPr>
                <a:spLocks noChangeArrowheads="1"/>
              </p:cNvSpPr>
              <p:nvPr/>
            </p:nvSpPr>
            <p:spPr bwMode="auto">
              <a:xfrm>
                <a:off x="1878" y="2837"/>
                <a:ext cx="798" cy="90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78" name="Rectangle 16"/>
              <p:cNvSpPr>
                <a:spLocks noChangeArrowheads="1"/>
              </p:cNvSpPr>
              <p:nvPr/>
            </p:nvSpPr>
            <p:spPr bwMode="auto">
              <a:xfrm>
                <a:off x="1848" y="2876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79" name="Line 17"/>
              <p:cNvSpPr>
                <a:spLocks noChangeShapeType="1"/>
              </p:cNvSpPr>
              <p:nvPr/>
            </p:nvSpPr>
            <p:spPr bwMode="auto">
              <a:xfrm flipV="1">
                <a:off x="1845" y="307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0" name="Line 18"/>
              <p:cNvSpPr>
                <a:spLocks noChangeShapeType="1"/>
              </p:cNvSpPr>
              <p:nvPr/>
            </p:nvSpPr>
            <p:spPr bwMode="auto">
              <a:xfrm flipV="1">
                <a:off x="1857" y="325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1" name="Line 19"/>
              <p:cNvSpPr>
                <a:spLocks noChangeShapeType="1"/>
              </p:cNvSpPr>
              <p:nvPr/>
            </p:nvSpPr>
            <p:spPr bwMode="auto">
              <a:xfrm flipV="1">
                <a:off x="1857" y="3419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2" name="Line 20"/>
              <p:cNvSpPr>
                <a:spLocks noChangeShapeType="1"/>
              </p:cNvSpPr>
              <p:nvPr/>
            </p:nvSpPr>
            <p:spPr bwMode="auto">
              <a:xfrm flipV="1">
                <a:off x="1842" y="3596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6876" name="Text Box 21"/>
            <p:cNvSpPr txBox="1">
              <a:spLocks noChangeArrowheads="1"/>
            </p:cNvSpPr>
            <p:nvPr/>
          </p:nvSpPr>
          <p:spPr bwMode="auto">
            <a:xfrm>
              <a:off x="1877" y="2900"/>
              <a:ext cx="986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application</a:t>
              </a:r>
            </a:p>
            <a:p>
              <a:pPr algn="ctr"/>
              <a:r>
                <a:rPr lang="en-US" sz="2400" dirty="0"/>
                <a:t>transport</a:t>
              </a:r>
            </a:p>
            <a:p>
              <a:pPr algn="ctr"/>
              <a:r>
                <a:rPr lang="en-US" sz="2400" dirty="0"/>
                <a:t>network</a:t>
              </a:r>
            </a:p>
            <a:p>
              <a:pPr algn="ctr"/>
              <a:r>
                <a:rPr lang="en-US" sz="2400" dirty="0"/>
                <a:t>link</a:t>
              </a:r>
            </a:p>
            <a:p>
              <a:pPr algn="ctr"/>
              <a:r>
                <a:rPr lang="en-US" sz="2400" dirty="0"/>
                <a:t>physical</a:t>
              </a:r>
            </a:p>
          </p:txBody>
        </p:sp>
      </p:grpSp>
      <p:sp>
        <p:nvSpPr>
          <p:cNvPr id="76808" name="Text Box 22"/>
          <p:cNvSpPr txBox="1">
            <a:spLocks noChangeArrowheads="1"/>
          </p:cNvSpPr>
          <p:nvPr/>
        </p:nvSpPr>
        <p:spPr bwMode="auto">
          <a:xfrm>
            <a:off x="2212975" y="3084513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sp>
        <p:nvSpPr>
          <p:cNvPr id="76809" name="Text Box 23"/>
          <p:cNvSpPr txBox="1">
            <a:spLocks noChangeArrowheads="1"/>
          </p:cNvSpPr>
          <p:nvPr/>
        </p:nvSpPr>
        <p:spPr bwMode="auto">
          <a:xfrm>
            <a:off x="4270375" y="3141663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sp>
        <p:nvSpPr>
          <p:cNvPr id="57368" name="Freeform 24"/>
          <p:cNvSpPr>
            <a:spLocks/>
          </p:cNvSpPr>
          <p:nvPr/>
        </p:nvSpPr>
        <p:spPr bwMode="auto">
          <a:xfrm>
            <a:off x="1076325" y="3181350"/>
            <a:ext cx="5848350" cy="2828925"/>
          </a:xfrm>
          <a:custGeom>
            <a:avLst/>
            <a:gdLst>
              <a:gd name="T0" fmla="*/ 0 w 4572"/>
              <a:gd name="T1" fmla="*/ 2147483647 h 1752"/>
              <a:gd name="T2" fmla="*/ 0 w 4572"/>
              <a:gd name="T3" fmla="*/ 2147483647 h 1752"/>
              <a:gd name="T4" fmla="*/ 2147483647 w 4572"/>
              <a:gd name="T5" fmla="*/ 2147483647 h 1752"/>
              <a:gd name="T6" fmla="*/ 2147483647 w 4572"/>
              <a:gd name="T7" fmla="*/ 0 h 1752"/>
              <a:gd name="T8" fmla="*/ 0 60000 65536"/>
              <a:gd name="T9" fmla="*/ 0 60000 65536"/>
              <a:gd name="T10" fmla="*/ 0 60000 65536"/>
              <a:gd name="T11" fmla="*/ 0 60000 65536"/>
              <a:gd name="T12" fmla="*/ 0 w 4572"/>
              <a:gd name="T13" fmla="*/ 0 h 1752"/>
              <a:gd name="T14" fmla="*/ 4572 w 4572"/>
              <a:gd name="T15" fmla="*/ 1752 h 1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" h="1752">
                <a:moveTo>
                  <a:pt x="0" y="264"/>
                </a:moveTo>
                <a:lnTo>
                  <a:pt x="0" y="1752"/>
                </a:lnTo>
                <a:lnTo>
                  <a:pt x="4572" y="1746"/>
                </a:lnTo>
                <a:lnTo>
                  <a:pt x="457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6811" name="Group 25"/>
          <p:cNvGrpSpPr>
            <a:grpSpLocks/>
          </p:cNvGrpSpPr>
          <p:nvPr/>
        </p:nvGrpSpPr>
        <p:grpSpPr bwMode="auto">
          <a:xfrm>
            <a:off x="165100" y="3752850"/>
            <a:ext cx="1668463" cy="1552575"/>
            <a:chOff x="230" y="2352"/>
            <a:chExt cx="1051" cy="978"/>
          </a:xfrm>
        </p:grpSpPr>
        <p:sp>
          <p:nvSpPr>
            <p:cNvPr id="76846" name="Rectangle 26"/>
            <p:cNvSpPr>
              <a:spLocks noChangeArrowheads="1"/>
            </p:cNvSpPr>
            <p:nvPr/>
          </p:nvSpPr>
          <p:spPr bwMode="auto">
            <a:xfrm>
              <a:off x="892" y="23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47" name="Rectangle 27"/>
            <p:cNvSpPr>
              <a:spLocks noChangeArrowheads="1"/>
            </p:cNvSpPr>
            <p:nvPr/>
          </p:nvSpPr>
          <p:spPr bwMode="auto">
            <a:xfrm>
              <a:off x="892" y="2610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48" name="Rectangle 28"/>
            <p:cNvSpPr>
              <a:spLocks noChangeArrowheads="1"/>
            </p:cNvSpPr>
            <p:nvPr/>
          </p:nvSpPr>
          <p:spPr bwMode="auto">
            <a:xfrm>
              <a:off x="903" y="28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49" name="Rectangle 29"/>
            <p:cNvSpPr>
              <a:spLocks noChangeArrowheads="1"/>
            </p:cNvSpPr>
            <p:nvPr/>
          </p:nvSpPr>
          <p:spPr bwMode="auto">
            <a:xfrm>
              <a:off x="903" y="309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grpSp>
          <p:nvGrpSpPr>
            <p:cNvPr id="76850" name="Group 30"/>
            <p:cNvGrpSpPr>
              <a:grpSpLocks/>
            </p:cNvGrpSpPr>
            <p:nvPr/>
          </p:nvGrpSpPr>
          <p:grpSpPr bwMode="auto">
            <a:xfrm>
              <a:off x="633" y="2592"/>
              <a:ext cx="307" cy="256"/>
              <a:chOff x="215" y="2368"/>
              <a:chExt cx="307" cy="256"/>
            </a:xfrm>
          </p:grpSpPr>
          <p:sp>
            <p:nvSpPr>
              <p:cNvPr id="76872" name="Rectangle 31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73" name="Rectangle 32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74" name="Text Box 33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51" name="Group 34"/>
            <p:cNvGrpSpPr>
              <a:grpSpLocks/>
            </p:cNvGrpSpPr>
            <p:nvPr/>
          </p:nvGrpSpPr>
          <p:grpSpPr bwMode="auto">
            <a:xfrm>
              <a:off x="646" y="2834"/>
              <a:ext cx="307" cy="256"/>
              <a:chOff x="215" y="2368"/>
              <a:chExt cx="307" cy="256"/>
            </a:xfrm>
          </p:grpSpPr>
          <p:sp>
            <p:nvSpPr>
              <p:cNvPr id="76869" name="Rectangle 35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70" name="Rectangle 36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71" name="Text Box 37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52" name="Group 38"/>
            <p:cNvGrpSpPr>
              <a:grpSpLocks/>
            </p:cNvGrpSpPr>
            <p:nvPr/>
          </p:nvGrpSpPr>
          <p:grpSpPr bwMode="auto">
            <a:xfrm>
              <a:off x="440" y="2834"/>
              <a:ext cx="307" cy="256"/>
              <a:chOff x="215" y="2368"/>
              <a:chExt cx="307" cy="256"/>
            </a:xfrm>
          </p:grpSpPr>
          <p:sp>
            <p:nvSpPr>
              <p:cNvPr id="76866" name="Rectangle 39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67" name="Rectangle 40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68" name="Text Box 41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n</a:t>
                </a:r>
                <a:endParaRPr lang="en-US"/>
              </a:p>
            </p:txBody>
          </p:sp>
        </p:grpSp>
        <p:grpSp>
          <p:nvGrpSpPr>
            <p:cNvPr id="76853" name="Group 42"/>
            <p:cNvGrpSpPr>
              <a:grpSpLocks/>
            </p:cNvGrpSpPr>
            <p:nvPr/>
          </p:nvGrpSpPr>
          <p:grpSpPr bwMode="auto">
            <a:xfrm>
              <a:off x="440" y="3073"/>
              <a:ext cx="513" cy="256"/>
              <a:chOff x="440" y="2834"/>
              <a:chExt cx="513" cy="256"/>
            </a:xfrm>
          </p:grpSpPr>
          <p:grpSp>
            <p:nvGrpSpPr>
              <p:cNvPr id="76858" name="Group 43"/>
              <p:cNvGrpSpPr>
                <a:grpSpLocks/>
              </p:cNvGrpSpPr>
              <p:nvPr/>
            </p:nvGrpSpPr>
            <p:grpSpPr bwMode="auto">
              <a:xfrm>
                <a:off x="646" y="2834"/>
                <a:ext cx="307" cy="256"/>
                <a:chOff x="215" y="2368"/>
                <a:chExt cx="307" cy="256"/>
              </a:xfrm>
            </p:grpSpPr>
            <p:sp>
              <p:nvSpPr>
                <p:cNvPr id="76863" name="Rectangle 44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64" name="Rectangle 45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6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t</a:t>
                  </a:r>
                  <a:endParaRPr lang="en-US"/>
                </a:p>
              </p:txBody>
            </p:sp>
          </p:grpSp>
          <p:grpSp>
            <p:nvGrpSpPr>
              <p:cNvPr id="76859" name="Group 47"/>
              <p:cNvGrpSpPr>
                <a:grpSpLocks/>
              </p:cNvGrpSpPr>
              <p:nvPr/>
            </p:nvGrpSpPr>
            <p:grpSpPr bwMode="auto">
              <a:xfrm>
                <a:off x="440" y="2834"/>
                <a:ext cx="307" cy="256"/>
                <a:chOff x="215" y="2368"/>
                <a:chExt cx="307" cy="256"/>
              </a:xfrm>
            </p:grpSpPr>
            <p:sp>
              <p:nvSpPr>
                <p:cNvPr id="76860" name="Rectangle 48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61" name="Rectangle 49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6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n</a:t>
                  </a:r>
                  <a:endParaRPr lang="en-US"/>
                </a:p>
              </p:txBody>
            </p:sp>
          </p:grpSp>
        </p:grpSp>
        <p:grpSp>
          <p:nvGrpSpPr>
            <p:cNvPr id="76854" name="Group 51"/>
            <p:cNvGrpSpPr>
              <a:grpSpLocks/>
            </p:cNvGrpSpPr>
            <p:nvPr/>
          </p:nvGrpSpPr>
          <p:grpSpPr bwMode="auto">
            <a:xfrm>
              <a:off x="230" y="3074"/>
              <a:ext cx="307" cy="256"/>
              <a:chOff x="215" y="2368"/>
              <a:chExt cx="307" cy="256"/>
            </a:xfrm>
          </p:grpSpPr>
          <p:sp>
            <p:nvSpPr>
              <p:cNvPr id="76855" name="Rectangle 52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56" name="Rectangle 53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57" name="Text Box 54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l</a:t>
                </a:r>
                <a:endParaRPr lang="en-US"/>
              </a:p>
            </p:txBody>
          </p:sp>
        </p:grpSp>
      </p:grpSp>
      <p:grpSp>
        <p:nvGrpSpPr>
          <p:cNvPr id="76812" name="Group 55"/>
          <p:cNvGrpSpPr>
            <a:grpSpLocks/>
          </p:cNvGrpSpPr>
          <p:nvPr/>
        </p:nvGrpSpPr>
        <p:grpSpPr bwMode="auto">
          <a:xfrm>
            <a:off x="6051550" y="3695700"/>
            <a:ext cx="1668463" cy="1552575"/>
            <a:chOff x="230" y="2352"/>
            <a:chExt cx="1051" cy="978"/>
          </a:xfrm>
        </p:grpSpPr>
        <p:sp>
          <p:nvSpPr>
            <p:cNvPr id="76817" name="Rectangle 56"/>
            <p:cNvSpPr>
              <a:spLocks noChangeArrowheads="1"/>
            </p:cNvSpPr>
            <p:nvPr/>
          </p:nvSpPr>
          <p:spPr bwMode="auto">
            <a:xfrm>
              <a:off x="892" y="23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18" name="Rectangle 57"/>
            <p:cNvSpPr>
              <a:spLocks noChangeArrowheads="1"/>
            </p:cNvSpPr>
            <p:nvPr/>
          </p:nvSpPr>
          <p:spPr bwMode="auto">
            <a:xfrm>
              <a:off x="892" y="2610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19" name="Rectangle 58"/>
            <p:cNvSpPr>
              <a:spLocks noChangeArrowheads="1"/>
            </p:cNvSpPr>
            <p:nvPr/>
          </p:nvSpPr>
          <p:spPr bwMode="auto">
            <a:xfrm>
              <a:off x="903" y="28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20" name="Rectangle 59"/>
            <p:cNvSpPr>
              <a:spLocks noChangeArrowheads="1"/>
            </p:cNvSpPr>
            <p:nvPr/>
          </p:nvSpPr>
          <p:spPr bwMode="auto">
            <a:xfrm>
              <a:off x="903" y="309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grpSp>
          <p:nvGrpSpPr>
            <p:cNvPr id="76821" name="Group 60"/>
            <p:cNvGrpSpPr>
              <a:grpSpLocks/>
            </p:cNvGrpSpPr>
            <p:nvPr/>
          </p:nvGrpSpPr>
          <p:grpSpPr bwMode="auto">
            <a:xfrm>
              <a:off x="633" y="2592"/>
              <a:ext cx="307" cy="256"/>
              <a:chOff x="215" y="2368"/>
              <a:chExt cx="307" cy="256"/>
            </a:xfrm>
          </p:grpSpPr>
          <p:sp>
            <p:nvSpPr>
              <p:cNvPr id="76843" name="Rectangle 61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44" name="Rectangle 62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45" name="Text Box 63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22" name="Group 64"/>
            <p:cNvGrpSpPr>
              <a:grpSpLocks/>
            </p:cNvGrpSpPr>
            <p:nvPr/>
          </p:nvGrpSpPr>
          <p:grpSpPr bwMode="auto">
            <a:xfrm>
              <a:off x="646" y="2834"/>
              <a:ext cx="307" cy="256"/>
              <a:chOff x="215" y="2368"/>
              <a:chExt cx="307" cy="256"/>
            </a:xfrm>
          </p:grpSpPr>
          <p:sp>
            <p:nvSpPr>
              <p:cNvPr id="76840" name="Rectangle 65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41" name="Rectangle 66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42" name="Text Box 67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23" name="Group 68"/>
            <p:cNvGrpSpPr>
              <a:grpSpLocks/>
            </p:cNvGrpSpPr>
            <p:nvPr/>
          </p:nvGrpSpPr>
          <p:grpSpPr bwMode="auto">
            <a:xfrm>
              <a:off x="440" y="2834"/>
              <a:ext cx="307" cy="256"/>
              <a:chOff x="215" y="2368"/>
              <a:chExt cx="307" cy="256"/>
            </a:xfrm>
          </p:grpSpPr>
          <p:sp>
            <p:nvSpPr>
              <p:cNvPr id="76837" name="Rectangle 69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38" name="Rectangle 70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39" name="Text Box 71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n</a:t>
                </a:r>
                <a:endParaRPr lang="en-US"/>
              </a:p>
            </p:txBody>
          </p:sp>
        </p:grpSp>
        <p:grpSp>
          <p:nvGrpSpPr>
            <p:cNvPr id="76824" name="Group 72"/>
            <p:cNvGrpSpPr>
              <a:grpSpLocks/>
            </p:cNvGrpSpPr>
            <p:nvPr/>
          </p:nvGrpSpPr>
          <p:grpSpPr bwMode="auto">
            <a:xfrm>
              <a:off x="440" y="3073"/>
              <a:ext cx="513" cy="256"/>
              <a:chOff x="440" y="2834"/>
              <a:chExt cx="513" cy="256"/>
            </a:xfrm>
          </p:grpSpPr>
          <p:grpSp>
            <p:nvGrpSpPr>
              <p:cNvPr id="76829" name="Group 73"/>
              <p:cNvGrpSpPr>
                <a:grpSpLocks/>
              </p:cNvGrpSpPr>
              <p:nvPr/>
            </p:nvGrpSpPr>
            <p:grpSpPr bwMode="auto">
              <a:xfrm>
                <a:off x="646" y="2834"/>
                <a:ext cx="307" cy="256"/>
                <a:chOff x="215" y="2368"/>
                <a:chExt cx="307" cy="256"/>
              </a:xfrm>
            </p:grpSpPr>
            <p:sp>
              <p:nvSpPr>
                <p:cNvPr id="76834" name="Rectangle 74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35" name="Rectangle 75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3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t</a:t>
                  </a:r>
                  <a:endParaRPr lang="en-US"/>
                </a:p>
              </p:txBody>
            </p:sp>
          </p:grpSp>
          <p:grpSp>
            <p:nvGrpSpPr>
              <p:cNvPr id="76830" name="Group 77"/>
              <p:cNvGrpSpPr>
                <a:grpSpLocks/>
              </p:cNvGrpSpPr>
              <p:nvPr/>
            </p:nvGrpSpPr>
            <p:grpSpPr bwMode="auto">
              <a:xfrm>
                <a:off x="440" y="2834"/>
                <a:ext cx="307" cy="256"/>
                <a:chOff x="215" y="2368"/>
                <a:chExt cx="307" cy="256"/>
              </a:xfrm>
            </p:grpSpPr>
            <p:sp>
              <p:nvSpPr>
                <p:cNvPr id="76831" name="Rectangle 78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32" name="Rectangle 79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33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n</a:t>
                  </a:r>
                  <a:endParaRPr lang="en-US"/>
                </a:p>
              </p:txBody>
            </p:sp>
          </p:grpSp>
        </p:grpSp>
        <p:grpSp>
          <p:nvGrpSpPr>
            <p:cNvPr id="76825" name="Group 81"/>
            <p:cNvGrpSpPr>
              <a:grpSpLocks/>
            </p:cNvGrpSpPr>
            <p:nvPr/>
          </p:nvGrpSpPr>
          <p:grpSpPr bwMode="auto">
            <a:xfrm>
              <a:off x="230" y="3074"/>
              <a:ext cx="307" cy="256"/>
              <a:chOff x="215" y="2368"/>
              <a:chExt cx="307" cy="256"/>
            </a:xfrm>
          </p:grpSpPr>
          <p:sp>
            <p:nvSpPr>
              <p:cNvPr id="76826" name="Rectangle 82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27" name="Rectangle 83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28" name="Text Box 84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l</a:t>
                </a:r>
                <a:endParaRPr lang="en-US"/>
              </a:p>
            </p:txBody>
          </p:sp>
        </p:grpSp>
      </p:grpSp>
      <p:sp>
        <p:nvSpPr>
          <p:cNvPr id="76813" name="Text Box 85"/>
          <p:cNvSpPr txBox="1">
            <a:spLocks noChangeArrowheads="1"/>
          </p:cNvSpPr>
          <p:nvPr/>
        </p:nvSpPr>
        <p:spPr bwMode="auto">
          <a:xfrm>
            <a:off x="7794625" y="3646488"/>
            <a:ext cx="117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6814" name="Text Box 86"/>
          <p:cNvSpPr txBox="1">
            <a:spLocks noChangeArrowheads="1"/>
          </p:cNvSpPr>
          <p:nvPr/>
        </p:nvSpPr>
        <p:spPr bwMode="auto">
          <a:xfrm>
            <a:off x="7794625" y="4046538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6815" name="Text Box 87"/>
          <p:cNvSpPr txBox="1">
            <a:spLocks noChangeArrowheads="1"/>
          </p:cNvSpPr>
          <p:nvPr/>
        </p:nvSpPr>
        <p:spPr bwMode="auto">
          <a:xfrm>
            <a:off x="7823200" y="4456113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6816" name="Text Box 88"/>
          <p:cNvSpPr txBox="1">
            <a:spLocks noChangeArrowheads="1"/>
          </p:cNvSpPr>
          <p:nvPr/>
        </p:nvSpPr>
        <p:spPr bwMode="auto">
          <a:xfrm>
            <a:off x="7908925" y="4865688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45719" cy="504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3" y="371703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the Internet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 layers</a:t>
            </a:r>
          </a:p>
          <a:p>
            <a:pPr marL="742950" lvl="2" indent="-342900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edge &amp; core of any big network: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service, ways of information transfer, routing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layers &amp; Logical vs physical communication </a:t>
            </a:r>
          </a:p>
          <a:p>
            <a:r>
              <a:rPr lang="en-US" sz="2400" dirty="0" smtClean="0"/>
              <a:t>Performance:</a:t>
            </a:r>
          </a:p>
          <a:p>
            <a:pPr lvl="1"/>
            <a:r>
              <a:rPr lang="en-US" dirty="0" smtClean="0"/>
              <a:t>delays, loss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Network/Internet structure complemented: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net, physical media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backbones, NAPs, ISPs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1197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FC1A4-3ACB-44D3-8BB3-F2377B5EDF8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88640"/>
            <a:ext cx="7772400" cy="570012"/>
          </a:xfrm>
        </p:spPr>
        <p:txBody>
          <a:bodyPr/>
          <a:lstStyle/>
          <a:p>
            <a:r>
              <a:rPr lang="en-US" sz="3600" dirty="0" smtClean="0"/>
              <a:t>Delay in packet-switched networks</a:t>
            </a:r>
            <a:endParaRPr lang="en-US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908720"/>
            <a:ext cx="3810000" cy="291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1. nodal processing</a:t>
            </a:r>
            <a:r>
              <a:rPr lang="en-US" sz="24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check bit errors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determine output link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2. queuing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time waiting at output link for transmission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depends on congestion level of router</a:t>
            </a:r>
          </a:p>
        </p:txBody>
      </p:sp>
      <p:grpSp>
        <p:nvGrpSpPr>
          <p:cNvPr id="9225" name="Group 5"/>
          <p:cNvGrpSpPr>
            <a:grpSpLocks/>
          </p:cNvGrpSpPr>
          <p:nvPr/>
        </p:nvGrpSpPr>
        <p:grpSpPr bwMode="auto">
          <a:xfrm>
            <a:off x="631825" y="4197350"/>
            <a:ext cx="6021388" cy="2174875"/>
            <a:chOff x="494" y="2702"/>
            <a:chExt cx="3793" cy="1370"/>
          </a:xfrm>
        </p:grpSpPr>
        <p:graphicFrame>
          <p:nvGraphicFramePr>
            <p:cNvPr id="9218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9228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229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9267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7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9268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9230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1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2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9233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9219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4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4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9250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9252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9254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9257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25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925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6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5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6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9260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2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3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148930" y="980729"/>
            <a:ext cx="4662150" cy="1656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3. Transmission delay:</a:t>
            </a:r>
            <a:endParaRPr lang="en-US" sz="2400" dirty="0" smtClean="0"/>
          </a:p>
          <a:p>
            <a:r>
              <a:rPr lang="en-US" sz="2000" dirty="0" smtClean="0"/>
              <a:t>R=link bandwidth (bps)</a:t>
            </a:r>
          </a:p>
          <a:p>
            <a:r>
              <a:rPr lang="en-US" sz="2000" dirty="0" smtClean="0"/>
              <a:t>L=packet length (bits)</a:t>
            </a:r>
          </a:p>
          <a:p>
            <a:r>
              <a:rPr lang="en-US" sz="2000" dirty="0" smtClean="0"/>
              <a:t>time to send bits into link = L/R</a:t>
            </a: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3933828" y="2753409"/>
            <a:ext cx="4877252" cy="1863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000" dirty="0" smtClean="0"/>
              <a:t>d = length of physical link</a:t>
            </a:r>
          </a:p>
          <a:p>
            <a:r>
              <a:rPr lang="en-US" sz="2000" dirty="0" smtClean="0"/>
              <a:t>s = propagation speed in medium (~2x10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m/sec)</a:t>
            </a:r>
          </a:p>
          <a:p>
            <a:r>
              <a:rPr lang="en-US" sz="2000" dirty="0" smtClean="0"/>
              <a:t>propagation delay = d/s</a:t>
            </a:r>
          </a:p>
        </p:txBody>
      </p:sp>
    </p:spTree>
    <p:extLst>
      <p:ext uri="{BB962C8B-B14F-4D97-AF65-F5344CB8AC3E}">
        <p14:creationId xmlns:p14="http://schemas.microsoft.com/office/powerpoint/2010/main" val="24630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uiExpand="1" build="p" animBg="1"/>
      <p:bldP spid="60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E595F0E-8906-4A6B-8445-20DB12CAB3F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8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Network Core: </a:t>
            </a:r>
            <a:r>
              <a:rPr lang="en-US" sz="3600" u="sng" dirty="0" smtClean="0"/>
              <a:t>Circuit</a:t>
            </a:r>
            <a:r>
              <a:rPr lang="en-US" sz="3600" dirty="0" smtClean="0"/>
              <a:t> Switching</a:t>
            </a:r>
            <a:endParaRPr lang="en-US" dirty="0" smtClean="0"/>
          </a:p>
        </p:txBody>
      </p:sp>
      <p:sp>
        <p:nvSpPr>
          <p:cNvPr id="718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68067" y="1066800"/>
            <a:ext cx="4921861" cy="2668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End-end resources reserved/dedicated for “call” (analogue telephony)</a:t>
            </a:r>
          </a:p>
          <a:p>
            <a:r>
              <a:rPr lang="en-US" sz="2000" dirty="0" smtClean="0"/>
              <a:t>link bandwidth,  switch capacity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dedicated resources: no sharing</a:t>
            </a:r>
          </a:p>
          <a:p>
            <a:r>
              <a:rPr lang="en-US" sz="2000" dirty="0" smtClean="0"/>
              <a:t>circuit-like (guaranteed) performance</a:t>
            </a:r>
          </a:p>
          <a:p>
            <a:r>
              <a:rPr lang="en-US" sz="2000" dirty="0" smtClean="0"/>
              <a:t>call setup required</a:t>
            </a:r>
          </a:p>
          <a:p>
            <a:endParaRPr lang="en-US" sz="2400" dirty="0" smtClean="0"/>
          </a:p>
        </p:txBody>
      </p:sp>
      <p:grpSp>
        <p:nvGrpSpPr>
          <p:cNvPr id="7187" name="Group 157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7190" name="Freeform 1574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1" name="Freeform 1575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2" name="Freeform 1576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193" name="Group 1577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7490" name="Rectangle 1578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91" name="AutoShape 1579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7194" name="Group 1580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7460" name="Line 158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1" name="Line 158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2" name="Line 158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3" name="Line 158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4" name="Line 158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5" name="Line 158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6" name="Line 158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7" name="Line 158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8" name="Line 158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9" name="Line 159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0" name="Line 159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1" name="Line 159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2" name="Line 159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3" name="Line 159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4" name="Line 159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7475" name="Group 159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486" name="Line 15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7" name="Line 15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8" name="Line 15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9" name="Line 16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7476" name="Group 160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482" name="Line 160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3" name="Line 16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4" name="Line 160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5" name="Line 160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7477" name="Group 160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478" name="Line 16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79" name="Line 16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0" name="Line 16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1" name="Line 16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195" name="Group 1611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7457" name="Picture 16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58" name="Line 16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59" name="Line 16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7196" name="Picture 16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97" name="Group 1616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7181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23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2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24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98" name="Group 1619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7444" name="Oval 162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5" name="Line 162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6" name="Line 162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7" name="Rectangle 162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48" name="Oval 162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49" name="Group 162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54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5" name="Line 16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6" name="Line 16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50" name="Group 162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5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2" name="Line 16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3" name="Line 16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199" name="Group 1633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7431" name="Oval 163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2" name="Line 163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3" name="Line 163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4" name="Rectangle 163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35" name="Oval 163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36" name="Group 163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4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2" name="Line 16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3" name="Line 16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37" name="Group 164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38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39" name="Line 16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0" name="Line 16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0" name="Group 1647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7418" name="Oval 16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19" name="Line 16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20" name="Line 16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21" name="Rectangle 16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22" name="Oval 16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23" name="Group 16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28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9" name="Line 16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30" name="Line 16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24" name="Group 16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25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6" name="Line 16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7" name="Line 16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1" name="Group 1661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7405" name="Oval 166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6" name="Line 166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7" name="Line 166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8" name="Rectangle 166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09" name="Oval 166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10" name="Group 166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15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6" name="Line 166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7" name="Line 167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11" name="Group 167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12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3" name="Line 16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4" name="Line 16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2" name="Group 1675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7392" name="Oval 167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3" name="Line 167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4" name="Line 167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5" name="Rectangle 167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96" name="Oval 168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97" name="Group 168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02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3" name="Line 168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4" name="Line 168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98" name="Group 168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99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0" name="Line 168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1" name="Line 168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3" name="Group 1689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7379" name="Oval 169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0" name="Line 169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1" name="Line 169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2" name="Rectangle 169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83" name="Oval 169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84" name="Group 169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89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90" name="Line 16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91" name="Line 16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85" name="Group 169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86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87" name="Line 170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88" name="Line 170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4" name="Group 1703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7366" name="Oval 170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7" name="Line 170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8" name="Line 170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9" name="Rectangle 170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70" name="Oval 170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71" name="Group 170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76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7" name="Line 171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8" name="Line 171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72" name="Group 171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73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4" name="Line 17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5" name="Line 17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5" name="Group 1717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7353" name="Oval 171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4" name="Line 171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5" name="Line 172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6" name="Rectangle 172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57" name="Oval 172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58" name="Group 172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63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4" name="Line 172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5" name="Line 172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59" name="Group 172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60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1" name="Line 17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2" name="Line 17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6" name="Group 1731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7340" name="Oval 17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1" name="Line 17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2" name="Line 17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3" name="Rectangle 17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44" name="Oval 17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45" name="Group 17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50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51" name="Line 17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52" name="Line 17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46" name="Group 17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47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48" name="Line 17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49" name="Line 17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7207" name="Line 1745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08" name="Line 1746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09" name="Line 1747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0" name="Line 1748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1" name="Line 1749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212" name="Group 1750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7179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25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80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26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13" name="Group 1753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7323" name="Picture 1754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24" name="Freeform 1755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5" name="Freeform 1756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6" name="Freeform 1757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7" name="Freeform 1758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8" name="Freeform 1759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9" name="Freeform 1760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0" name="Freeform 1761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1" name="Freeform 1762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2" name="Freeform 1763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3" name="Freeform 1764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4" name="Freeform 1765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5" name="Freeform 1766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6" name="Freeform 1767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7" name="Freeform 1768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8" name="Freeform 1769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9" name="Freeform 1770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27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4" name="Line 1772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5" name="Line 1773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6" name="Freeform 1774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7" name="Line 1775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218" name="Group 1776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7315" name="AutoShape 177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6" name="Rectangle 177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7" name="Rectangle 177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8" name="AutoShape 178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9" name="Line 178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0" name="Line 178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1" name="Rectangle 178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2" name="Rectangle 178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219" name="Line 1785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20" name="Line 1786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221" name="Group 1787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7302" name="Oval 178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3" name="Line 178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4" name="Line 179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5" name="Rectangle 179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06" name="Oval 179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07" name="Group 179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12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3" name="Line 17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4" name="Line 17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08" name="Group 179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0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0" name="Line 17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1" name="Line 18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22" name="Group 1801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7289" name="Oval 180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0" name="Line 180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1" name="Line 180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2" name="Rectangle 180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293" name="Oval 180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294" name="Group 180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9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00" name="Line 180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01" name="Line 18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295" name="Group 181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96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97" name="Line 18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98" name="Line 18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23" name="Group 1815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7276" name="Oval 18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7" name="Line 18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8" name="Line 18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9" name="Rectangle 18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280" name="Oval 18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281" name="Group 18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86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7" name="Line 18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8" name="Line 18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282" name="Group 18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83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4" name="Line 18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5" name="Line 18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7224" name="Line 1829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5" name="Line 1830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6" name="Line 1831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7" name="Line 1832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8" name="Line 1833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9" name="Line 1834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0" name="Line 1835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1" name="Line 1836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2" name="Line 1837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3" name="Line 1838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28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29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30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31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34" name="Group 1843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7177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32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8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33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5" name="Group 1846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7175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34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76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335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36" name="Group 1849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7259" name="Picture 1850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60" name="Freeform 1851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1" name="Freeform 1852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2" name="Freeform 1853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3" name="Freeform 1854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4" name="Freeform 1855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5" name="Freeform 1856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6" name="Freeform 1857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7" name="Freeform 1858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8" name="Freeform 1859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9" name="Freeform 1860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0" name="Freeform 1861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1" name="Freeform 1862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2" name="Freeform 1863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3" name="Freeform 1864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4" name="Freeform 1865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5" name="Freeform 1866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237" name="Line 1867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8" name="Line 1868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239" name="Group 1869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7251" name="AutoShape 187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2" name="Rectangle 187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3" name="Rectangle 187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4" name="AutoShape 187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5" name="Line 187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6" name="Line 187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7" name="Rectangle 187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8" name="Rectangle 187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240" name="Line 1878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1" name="Line 1879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2" name="Line 1880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3" name="Line 1881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4" name="Line 1882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5" name="Line 1883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6" name="Line 1884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7" name="Line 1885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8" name="Line 1886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9" name="Line 1887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50" name="Line 1888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188" name="Freeform 1889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>
              <a:gd name="T0" fmla="*/ 0 w 1628"/>
              <a:gd name="T1" fmla="*/ 0 h 2037"/>
              <a:gd name="T2" fmla="*/ 2147483647 w 1628"/>
              <a:gd name="T3" fmla="*/ 2147483647 h 2037"/>
              <a:gd name="T4" fmla="*/ 2147483647 w 1628"/>
              <a:gd name="T5" fmla="*/ 2147483647 h 2037"/>
              <a:gd name="T6" fmla="*/ 2147483647 w 1628"/>
              <a:gd name="T7" fmla="*/ 2147483647 h 2037"/>
              <a:gd name="T8" fmla="*/ 2147483647 w 1628"/>
              <a:gd name="T9" fmla="*/ 2147483647 h 2037"/>
              <a:gd name="T10" fmla="*/ 2147483647 w 1628"/>
              <a:gd name="T11" fmla="*/ 2147483647 h 2037"/>
              <a:gd name="T12" fmla="*/ 2147483647 w 1628"/>
              <a:gd name="T13" fmla="*/ 2147483647 h 2037"/>
              <a:gd name="T14" fmla="*/ 2147483647 w 1628"/>
              <a:gd name="T15" fmla="*/ 2147483647 h 2037"/>
              <a:gd name="T16" fmla="*/ 2147483647 w 1628"/>
              <a:gd name="T17" fmla="*/ 2147483647 h 20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8"/>
              <a:gd name="T28" fmla="*/ 0 h 2037"/>
              <a:gd name="T29" fmla="*/ 1628 w 1628"/>
              <a:gd name="T30" fmla="*/ 2037 h 20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7189" name="Freeform 1890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>
              <a:gd name="T0" fmla="*/ 0 w 1037"/>
              <a:gd name="T1" fmla="*/ 0 h 1244"/>
              <a:gd name="T2" fmla="*/ 2147483647 w 1037"/>
              <a:gd name="T3" fmla="*/ 2147483647 h 1244"/>
              <a:gd name="T4" fmla="*/ 2147483647 w 1037"/>
              <a:gd name="T5" fmla="*/ 2147483647 h 1244"/>
              <a:gd name="T6" fmla="*/ 2147483647 w 1037"/>
              <a:gd name="T7" fmla="*/ 2147483647 h 1244"/>
              <a:gd name="T8" fmla="*/ 2147483647 w 1037"/>
              <a:gd name="T9" fmla="*/ 2147483647 h 1244"/>
              <a:gd name="T10" fmla="*/ 2147483647 w 1037"/>
              <a:gd name="T11" fmla="*/ 2147483647 h 1244"/>
              <a:gd name="T12" fmla="*/ 2147483647 w 1037"/>
              <a:gd name="T13" fmla="*/ 2147483647 h 1244"/>
              <a:gd name="T14" fmla="*/ 2147483647 w 1037"/>
              <a:gd name="T15" fmla="*/ 2147483647 h 1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7"/>
              <a:gd name="T25" fmla="*/ 0 h 1244"/>
              <a:gd name="T26" fmla="*/ 1037 w 1037"/>
              <a:gd name="T27" fmla="*/ 1244 h 1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pic>
        <p:nvPicPr>
          <p:cNvPr id="8002" name="Picture 8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729039"/>
            <a:ext cx="38576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5661248"/>
            <a:ext cx="4614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nice video for Circuit  vs packet switching</a:t>
            </a:r>
            <a:endParaRPr lang="en-US" dirty="0">
              <a:hlinkClick r:id="rId24"/>
            </a:endParaRPr>
          </a:p>
          <a:p>
            <a:pPr marL="400050" lvl="1" indent="0">
              <a:buNone/>
            </a:pPr>
            <a:r>
              <a:rPr lang="en-US" dirty="0">
                <a:hlinkClick r:id="rId24"/>
              </a:rPr>
              <a:t>http://www.youtube.com/watch?v=Dq1zpiDN9k4&amp;feature=related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69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0A1EF11-F35A-4D4A-9154-96AB69C006E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697820"/>
          </a:xfrm>
        </p:spPr>
        <p:txBody>
          <a:bodyPr/>
          <a:lstStyle/>
          <a:p>
            <a:r>
              <a:rPr lang="en-US" sz="3200" dirty="0" smtClean="0"/>
              <a:t>the Internet: “nuts and bolts” view (1)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2225" y="945850"/>
            <a:ext cx="3779838" cy="1765301"/>
          </a:xfrm>
        </p:spPr>
        <p:txBody>
          <a:bodyPr/>
          <a:lstStyle/>
          <a:p>
            <a:r>
              <a:rPr lang="en-US" sz="2400" dirty="0" smtClean="0"/>
              <a:t>millions of connected computing devices: </a:t>
            </a:r>
            <a:r>
              <a:rPr lang="en-US" sz="2400" i="1" dirty="0" smtClean="0">
                <a:solidFill>
                  <a:srgbClr val="FF0000"/>
                </a:solidFill>
              </a:rPr>
              <a:t>hosts = end systems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dirty="0" smtClean="0"/>
              <a:t> </a:t>
            </a:r>
            <a:r>
              <a:rPr lang="en-US" dirty="0" smtClean="0"/>
              <a:t>running </a:t>
            </a:r>
            <a:r>
              <a:rPr lang="en-US" i="1" dirty="0" smtClean="0">
                <a:solidFill>
                  <a:srgbClr val="FF0000"/>
                </a:solidFill>
              </a:rPr>
              <a:t>network apps</a:t>
            </a:r>
            <a:endParaRPr lang="en-US" dirty="0" smtClean="0"/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82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1" name="Object 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83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84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9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85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86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87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88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89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90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91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7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92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93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94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95" name="Clip" r:id="rId23" imgW="819000" imgH="847800" progId="MS_ClipArt_Gallery.2">
                      <p:embed/>
                    </p:oleObj>
                  </mc:Choice>
                  <mc:Fallback>
                    <p:oleObj name="Clip" r:id="rId23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496" name="Clip" r:id="rId24" imgW="1266840" imgH="1200240" progId="MS_ClipArt_Gallery.2">
                      <p:embed/>
                    </p:oleObj>
                  </mc:Choice>
                  <mc:Fallback>
                    <p:oleObj name="Clip" r:id="rId2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97" name="Clip" r:id="rId25" imgW="1305000" imgH="1085760" progId="MS_ClipArt_Gallery.2">
                    <p:embed/>
                  </p:oleObj>
                </mc:Choice>
                <mc:Fallback>
                  <p:oleObj name="Clip" r:id="rId2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720712" y="3140968"/>
            <a:ext cx="3715384" cy="1647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communication links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/>
              <a:t>transmission rate = </a:t>
            </a:r>
            <a:r>
              <a:rPr lang="en-US" sz="2000" i="1" dirty="0">
                <a:solidFill>
                  <a:srgbClr val="FF0000"/>
                </a:solidFill>
              </a:rPr>
              <a:t>bandwidth</a:t>
            </a:r>
            <a:endParaRPr lang="en-US" sz="2000" dirty="0"/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720712" y="5307013"/>
            <a:ext cx="3589838" cy="7072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routers:</a:t>
            </a:r>
            <a:r>
              <a:rPr lang="en-US" sz="2000" dirty="0"/>
              <a:t> forward packets (chunks of data)</a:t>
            </a:r>
          </a:p>
        </p:txBody>
      </p:sp>
      <p:pic>
        <p:nvPicPr>
          <p:cNvPr id="1490" name="Picture 466" descr="C:\Users\ptrianta.NET\AppData\Local\Microsoft\Windows\Temporary Internet Files\Content.IE5\QPGOOOCX\MP900309459[1]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88" y="83267"/>
            <a:ext cx="2145500" cy="14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766" grpId="0" animBg="1"/>
      <p:bldP spid="476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274F0-9F02-4EF5-9E57-951A6BD7E33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07" y="228600"/>
            <a:ext cx="9038493" cy="536104"/>
          </a:xfrm>
        </p:spPr>
        <p:txBody>
          <a:bodyPr/>
          <a:lstStyle/>
          <a:p>
            <a:r>
              <a:rPr lang="en-US" sz="3200" dirty="0" smtClean="0"/>
              <a:t>Visualize delays: Circuit, message, packet switching</a:t>
            </a:r>
            <a:endParaRPr lang="en-US" dirty="0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2232" y="1579868"/>
            <a:ext cx="2764094" cy="2713228"/>
          </a:xfrm>
        </p:spPr>
        <p:txBody>
          <a:bodyPr/>
          <a:lstStyle/>
          <a:p>
            <a:r>
              <a:rPr lang="en-US" sz="2400" dirty="0" smtClean="0"/>
              <a:t>store and forward behavior + other delays’ visualization </a:t>
            </a:r>
            <a:r>
              <a:rPr lang="en-US" sz="2000" i="1" dirty="0" smtClean="0"/>
              <a:t>(fig. from “Computer Networks” by A. </a:t>
            </a:r>
            <a:r>
              <a:rPr lang="en-US" sz="2000" i="1" dirty="0" err="1" smtClean="0"/>
              <a:t>Tanenbaum</a:t>
            </a:r>
            <a:r>
              <a:rPr lang="en-US" sz="2000" i="1" dirty="0" smtClean="0"/>
              <a:t>,)</a:t>
            </a:r>
            <a:endParaRPr lang="en-GB" sz="2000" i="1" dirty="0" smtClean="0"/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GB" sz="2400" smtClean="0"/>
          </a:p>
        </p:txBody>
      </p:sp>
      <p:pic>
        <p:nvPicPr>
          <p:cNvPr id="50183" name="Picture 5" descr="tan-del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567" y="761297"/>
            <a:ext cx="6299200" cy="59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7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32659-BCD6-4BDC-B839-D29E1DD4155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680120"/>
          </a:xfrm>
        </p:spPr>
        <p:txBody>
          <a:bodyPr/>
          <a:lstStyle/>
          <a:p>
            <a:r>
              <a:rPr lang="en-US" sz="2800" dirty="0" smtClean="0"/>
              <a:t>Packet switching versus classical circuit switching</a:t>
            </a:r>
            <a:endParaRPr lang="en-US" sz="3600" dirty="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00808"/>
            <a:ext cx="3810000" cy="4824536"/>
          </a:xfrm>
        </p:spPr>
        <p:txBody>
          <a:bodyPr/>
          <a:lstStyle/>
          <a:p>
            <a:r>
              <a:rPr lang="en-US" sz="2000" dirty="0" smtClean="0"/>
              <a:t>1 Mbit link</a:t>
            </a:r>
          </a:p>
          <a:p>
            <a:r>
              <a:rPr lang="en-US" sz="2000" dirty="0" smtClean="0"/>
              <a:t>each </a:t>
            </a:r>
            <a:r>
              <a:rPr lang="en-US" sz="2000" dirty="0" smtClean="0"/>
              <a:t>user/connection: </a:t>
            </a:r>
            <a:endParaRPr lang="en-US" sz="2000" dirty="0" smtClean="0"/>
          </a:p>
          <a:p>
            <a:pPr lvl="1"/>
            <a:r>
              <a:rPr lang="en-US" sz="1800" dirty="0" smtClean="0"/>
              <a:t>100Kbps when “active”</a:t>
            </a:r>
          </a:p>
          <a:p>
            <a:pPr lvl="1"/>
            <a:r>
              <a:rPr lang="en-US" sz="1800" dirty="0" smtClean="0"/>
              <a:t>active 10% of time (</a:t>
            </a:r>
            <a:r>
              <a:rPr lang="en-US" sz="1800" dirty="0" err="1" smtClean="0"/>
              <a:t>bursty</a:t>
            </a:r>
            <a:r>
              <a:rPr lang="en-US" sz="1800" dirty="0" smtClean="0"/>
              <a:t>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000" dirty="0" smtClean="0"/>
              <a:t>circuit-switching how many users/connections?: </a:t>
            </a:r>
            <a:endParaRPr lang="en-US" sz="2000" dirty="0" smtClean="0"/>
          </a:p>
          <a:p>
            <a:pPr lvl="1"/>
            <a:r>
              <a:rPr lang="en-US" sz="1800" dirty="0" smtClean="0"/>
              <a:t>10 </a:t>
            </a:r>
          </a:p>
          <a:p>
            <a:r>
              <a:rPr lang="en-US" sz="2000" dirty="0" smtClean="0"/>
              <a:t>packet switching: </a:t>
            </a:r>
          </a:p>
          <a:p>
            <a:pPr lvl="1"/>
            <a:r>
              <a:rPr lang="en-US" sz="1800" dirty="0" smtClean="0"/>
              <a:t>with 35 </a:t>
            </a:r>
            <a:r>
              <a:rPr lang="en-US" sz="1800" dirty="0" smtClean="0"/>
              <a:t>users, probability </a:t>
            </a:r>
            <a:r>
              <a:rPr lang="en-US" sz="1800" dirty="0" smtClean="0"/>
              <a:t>&gt; 10 active less than 0.0004 (</a:t>
            </a:r>
            <a:r>
              <a:rPr lang="en-US" sz="1800" dirty="0" smtClean="0">
                <a:sym typeface="Symbol" pitchFamily="18" charset="2"/>
              </a:rPr>
              <a:t> almost all of the </a:t>
            </a:r>
            <a:r>
              <a:rPr lang="en-US" sz="1800" dirty="0" smtClean="0">
                <a:sym typeface="Symbol" pitchFamily="18" charset="2"/>
              </a:rPr>
              <a:t>time, </a:t>
            </a:r>
            <a:r>
              <a:rPr lang="en-US" sz="1800" dirty="0" smtClean="0">
                <a:sym typeface="Symbol" pitchFamily="18" charset="2"/>
              </a:rPr>
              <a:t>same </a:t>
            </a:r>
            <a:r>
              <a:rPr lang="en-US" sz="1800" dirty="0" smtClean="0">
                <a:sym typeface="Symbol" pitchFamily="18" charset="2"/>
              </a:rPr>
              <a:t>the queuing </a:t>
            </a:r>
            <a:r>
              <a:rPr lang="en-US" sz="1800" dirty="0" err="1" smtClean="0">
                <a:sym typeface="Symbol" pitchFamily="18" charset="2"/>
              </a:rPr>
              <a:t>behaviour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dirty="0" smtClean="0">
                <a:sym typeface="Symbol" pitchFamily="18" charset="2"/>
              </a:rPr>
              <a:t>is as in circuit </a:t>
            </a:r>
            <a:r>
              <a:rPr lang="en-US" sz="1800" dirty="0" smtClean="0">
                <a:sym typeface="Symbol" pitchFamily="18" charset="2"/>
              </a:rPr>
              <a:t>switching)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1052736"/>
            <a:ext cx="7620000" cy="609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dirty="0" smtClean="0"/>
              <a:t>Packet switching allows more users to use the network!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629150" y="30289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629150" y="46291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1209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0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1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2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3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51214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grpSp>
        <p:nvGrpSpPr>
          <p:cNvPr id="51215" name="Group 46"/>
          <p:cNvGrpSpPr>
            <a:grpSpLocks/>
          </p:cNvGrpSpPr>
          <p:nvPr/>
        </p:nvGrpSpPr>
        <p:grpSpPr bwMode="auto">
          <a:xfrm>
            <a:off x="5864225" y="3503613"/>
            <a:ext cx="1208088" cy="666750"/>
            <a:chOff x="4072" y="1331"/>
            <a:chExt cx="761" cy="420"/>
          </a:xfrm>
        </p:grpSpPr>
        <p:sp>
          <p:nvSpPr>
            <p:cNvPr id="51217" name="Oval 21"/>
            <p:cNvSpPr>
              <a:spLocks noChangeArrowheads="1"/>
            </p:cNvSpPr>
            <p:nvPr/>
          </p:nvSpPr>
          <p:spPr bwMode="auto">
            <a:xfrm>
              <a:off x="4072" y="1518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218" name="Rectangle 22"/>
            <p:cNvSpPr>
              <a:spLocks noChangeArrowheads="1"/>
            </p:cNvSpPr>
            <p:nvPr/>
          </p:nvSpPr>
          <p:spPr bwMode="auto">
            <a:xfrm>
              <a:off x="4072" y="14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1219" name="Oval 23"/>
            <p:cNvSpPr>
              <a:spLocks noChangeArrowheads="1"/>
            </p:cNvSpPr>
            <p:nvPr/>
          </p:nvSpPr>
          <p:spPr bwMode="auto">
            <a:xfrm>
              <a:off x="4078" y="1331"/>
              <a:ext cx="755" cy="271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1220" name="Group 24"/>
            <p:cNvGrpSpPr>
              <a:grpSpLocks/>
            </p:cNvGrpSpPr>
            <p:nvPr/>
          </p:nvGrpSpPr>
          <p:grpSpPr bwMode="auto">
            <a:xfrm>
              <a:off x="4302" y="1410"/>
              <a:ext cx="314" cy="75"/>
              <a:chOff x="2208" y="2184"/>
              <a:chExt cx="176" cy="69"/>
            </a:xfrm>
          </p:grpSpPr>
          <p:grpSp>
            <p:nvGrpSpPr>
              <p:cNvPr id="51221" name="Group 25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7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1222" name="Group 29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5122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4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5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sp>
        <p:nvSpPr>
          <p:cNvPr id="51216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46082" name="Picture 2" descr=" f(k;n,p) = \Pr(X = k) = {n\choose k}p^k(1-p)^{n-k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7" y="5823545"/>
            <a:ext cx="34575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9456" y="5158932"/>
            <a:ext cx="457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Hint: The </a:t>
            </a:r>
            <a:r>
              <a:rPr lang="en-US" dirty="0"/>
              <a:t>probability of  </a:t>
            </a:r>
            <a:r>
              <a:rPr lang="en-US" i="1" dirty="0"/>
              <a:t>k</a:t>
            </a:r>
            <a:r>
              <a:rPr lang="en-US" dirty="0"/>
              <a:t> </a:t>
            </a:r>
            <a:r>
              <a:rPr lang="en-US" dirty="0"/>
              <a:t> </a:t>
            </a:r>
            <a:r>
              <a:rPr lang="en-US" dirty="0" smtClean="0"/>
              <a:t>out of </a:t>
            </a:r>
            <a:r>
              <a:rPr lang="en-US" dirty="0"/>
              <a:t> </a:t>
            </a:r>
            <a:r>
              <a:rPr lang="en-US" i="1" dirty="0"/>
              <a:t>n</a:t>
            </a:r>
            <a:r>
              <a:rPr lang="en-US" dirty="0"/>
              <a:t> </a:t>
            </a:r>
            <a:r>
              <a:rPr lang="en-US" dirty="0" smtClean="0"/>
              <a:t>users active  (p=0.1 in our example)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498004"/>
          </a:xfrm>
        </p:spPr>
        <p:txBody>
          <a:bodyPr/>
          <a:lstStyle/>
          <a:p>
            <a:r>
              <a:rPr lang="en-US" sz="3600" dirty="0" smtClean="0"/>
              <a:t> </a:t>
            </a:r>
            <a:r>
              <a:rPr lang="en-US" sz="3600" dirty="0" err="1" smtClean="0"/>
              <a:t>Queueing</a:t>
            </a:r>
            <a:r>
              <a:rPr lang="en-US" sz="3600" dirty="0" smtClean="0"/>
              <a:t> delay (revisited) …</a:t>
            </a:r>
            <a:endParaRPr lang="en-US" dirty="0" smtClean="0"/>
          </a:p>
        </p:txBody>
      </p:sp>
      <p:sp>
        <p:nvSpPr>
          <p:cNvPr id="522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7046B2-78F3-4A1E-9F15-484069EBF77D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52229" name="Picture 2" descr="queueDe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1331913"/>
            <a:ext cx="51625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638300"/>
            <a:ext cx="3810000" cy="1781175"/>
          </a:xfrm>
        </p:spPr>
        <p:txBody>
          <a:bodyPr/>
          <a:lstStyle/>
          <a:p>
            <a:r>
              <a:rPr lang="en-US" sz="2400" smtClean="0"/>
              <a:t>R=link bandwidth (bps)</a:t>
            </a:r>
          </a:p>
          <a:p>
            <a:r>
              <a:rPr lang="en-US" sz="2400" smtClean="0"/>
              <a:t>L=packet length (bits)</a:t>
            </a:r>
          </a:p>
          <a:p>
            <a:r>
              <a:rPr lang="en-US" sz="2400" smtClean="0"/>
              <a:t>a=average packet arrival rate</a:t>
            </a:r>
            <a:endParaRPr lang="en-GB" sz="2400" smtClean="0"/>
          </a:p>
        </p:txBody>
      </p:sp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714375" y="35528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traffic intensity = La/R</a:t>
            </a:r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571500" y="4448175"/>
            <a:ext cx="8191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latin typeface="Comic Sans MS" pitchFamily="66" charset="0"/>
              </a:rPr>
              <a:t>La/R ~ 0: average </a:t>
            </a:r>
            <a:r>
              <a:rPr lang="en-US" dirty="0" err="1">
                <a:latin typeface="Comic Sans MS" pitchFamily="66" charset="0"/>
              </a:rPr>
              <a:t>queueing</a:t>
            </a:r>
            <a:r>
              <a:rPr lang="en-US" dirty="0">
                <a:latin typeface="Comic Sans MS" pitchFamily="66" charset="0"/>
              </a:rPr>
              <a:t> delay small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latin typeface="Comic Sans MS" pitchFamily="66" charset="0"/>
              </a:rPr>
              <a:t>La/R -&gt; 1: delays become large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latin typeface="Comic Sans MS" pitchFamily="66" charset="0"/>
              </a:rPr>
              <a:t>La/R &gt; 1: more “work” arriving than can be serviced, average delay infinite!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Queues may grow unlimited, </a:t>
            </a:r>
            <a:r>
              <a:rPr lang="en-US" dirty="0">
                <a:latin typeface="Comic Sans MS" pitchFamily="66" charset="0"/>
              </a:rPr>
              <a:t>packets can be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4448908"/>
          </a:xfrm>
        </p:spPr>
        <p:txBody>
          <a:bodyPr/>
          <a:lstStyle/>
          <a:p>
            <a:r>
              <a:rPr lang="sv-SE" dirty="0" err="1" smtClean="0"/>
              <a:t>Related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delays</a:t>
            </a:r>
            <a:r>
              <a:rPr lang="sv-SE" dirty="0" smtClean="0"/>
              <a:t>…</a:t>
            </a:r>
            <a:br>
              <a:rPr lang="sv-SE" dirty="0" smtClean="0"/>
            </a:br>
            <a:r>
              <a:rPr lang="sv-SE" u="none" dirty="0"/>
              <a:t/>
            </a:r>
            <a:br>
              <a:rPr lang="sv-SE" u="none" dirty="0"/>
            </a:br>
            <a:r>
              <a:rPr lang="sv-SE" u="none" dirty="0" smtClean="0"/>
              <a:t>- packet loss</a:t>
            </a:r>
            <a:br>
              <a:rPr lang="sv-SE" u="none" dirty="0" smtClean="0"/>
            </a:br>
            <a:r>
              <a:rPr lang="sv-SE" u="none" dirty="0" smtClean="0"/>
              <a:t>- </a:t>
            </a:r>
            <a:r>
              <a:rPr lang="sv-SE" u="none" dirty="0" err="1" smtClean="0"/>
              <a:t>throughput</a:t>
            </a:r>
            <a:r>
              <a:rPr lang="sv-SE" u="none" dirty="0" smtClean="0"/>
              <a:t/>
            </a:r>
            <a:br>
              <a:rPr lang="sv-SE" u="non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743200" y="6248400"/>
            <a:ext cx="3733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F79E3-C32C-4C74-B54C-700675AE447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9711938-21A6-4574-AEA6-686FA695845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loss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2026791"/>
          </a:xfrm>
        </p:spPr>
        <p:txBody>
          <a:bodyPr/>
          <a:lstStyle/>
          <a:p>
            <a:r>
              <a:rPr lang="en-US" smtClean="0"/>
              <a:t>queue (aka buffer) preceding link has finite capacity</a:t>
            </a:r>
          </a:p>
          <a:p>
            <a:r>
              <a:rPr lang="en-US" smtClean="0"/>
              <a:t>packet arriving to full queue dropped (aka lost)</a:t>
            </a:r>
          </a:p>
          <a:p>
            <a:r>
              <a:rPr lang="en-US" smtClean="0"/>
              <a:t>lost packet may be retransmitted by previous node, by source end system, or not at all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34670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1229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29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12325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2330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31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32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326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2327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8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9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433705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1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2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3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4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5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6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7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8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9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>
              <a:gd name="T0" fmla="*/ 0 w 111"/>
              <a:gd name="T1" fmla="*/ 2147483647 h 67"/>
              <a:gd name="T2" fmla="*/ 0 w 111"/>
              <a:gd name="T3" fmla="*/ 0 h 67"/>
              <a:gd name="T4" fmla="*/ 2147483647 w 111"/>
              <a:gd name="T5" fmla="*/ 2147483647 h 67"/>
              <a:gd name="T6" fmla="*/ 0 60000 65536"/>
              <a:gd name="T7" fmla="*/ 0 60000 65536"/>
              <a:gd name="T8" fmla="*/ 0 60000 65536"/>
              <a:gd name="T9" fmla="*/ 0 w 111"/>
              <a:gd name="T10" fmla="*/ 0 h 67"/>
              <a:gd name="T11" fmla="*/ 111 w 11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0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1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12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13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12314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5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6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7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8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9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0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1" name="Line 63"/>
          <p:cNvSpPr>
            <a:spLocks noChangeShapeType="1"/>
          </p:cNvSpPr>
          <p:nvPr/>
        </p:nvSpPr>
        <p:spPr bwMode="auto">
          <a:xfrm rot="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2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12323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12324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2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BCF4A68-FF13-4325-9441-5CA8A2F482D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331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2053208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throughput:</a:t>
            </a:r>
            <a:r>
              <a:rPr lang="en-US" smtClean="0"/>
              <a:t> rate (bits/time unit) at which bits transferred between sender/receiver</a:t>
            </a:r>
          </a:p>
          <a:p>
            <a:pPr lvl="1"/>
            <a:r>
              <a:rPr lang="en-US" i="1" smtClean="0">
                <a:solidFill>
                  <a:srgbClr val="FF3300"/>
                </a:solidFill>
              </a:rPr>
              <a:t>instantaneous</a:t>
            </a:r>
            <a:r>
              <a:rPr lang="en-US" i="1" smtClean="0"/>
              <a:t>:</a:t>
            </a:r>
            <a:r>
              <a:rPr lang="en-US" smtClean="0"/>
              <a:t> rate at given point in time</a:t>
            </a:r>
          </a:p>
          <a:p>
            <a:pPr lvl="1"/>
            <a:r>
              <a:rPr lang="en-US" i="1" smtClean="0">
                <a:solidFill>
                  <a:srgbClr val="FF3300"/>
                </a:solidFill>
              </a:rPr>
              <a:t>average:</a:t>
            </a:r>
            <a:r>
              <a:rPr lang="en-US" smtClean="0"/>
              <a:t> rate over longer period of time</a:t>
            </a:r>
          </a:p>
        </p:txBody>
      </p:sp>
      <p:grpSp>
        <p:nvGrpSpPr>
          <p:cNvPr id="13320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3355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6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7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8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3359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60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65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6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7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3361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62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3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4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4062413"/>
                        <a:ext cx="785813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1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1334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4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4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3322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1332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2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332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6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1334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3345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334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27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8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9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0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13335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3339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3336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32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3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 dirty="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B95F1A2C-90F9-4DDA-B0BC-AA593BE986D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 (more)</a:t>
            </a:r>
          </a:p>
        </p:txBody>
      </p:sp>
      <p:sp>
        <p:nvSpPr>
          <p:cNvPr id="143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R</a:t>
            </a:r>
            <a:r>
              <a:rPr lang="en-US" i="1" baseline="-25000" smtClean="0">
                <a:solidFill>
                  <a:srgbClr val="FF3300"/>
                </a:solidFill>
              </a:rPr>
              <a:t>s</a:t>
            </a:r>
            <a:r>
              <a:rPr lang="en-US" i="1" smtClean="0">
                <a:solidFill>
                  <a:srgbClr val="FF3300"/>
                </a:solidFill>
              </a:rPr>
              <a:t> &lt; R</a:t>
            </a:r>
            <a:r>
              <a:rPr lang="en-US" i="1" baseline="-25000" smtClean="0">
                <a:solidFill>
                  <a:srgbClr val="FF3300"/>
                </a:solidFill>
              </a:rPr>
              <a:t>c</a:t>
            </a:r>
            <a:r>
              <a:rPr lang="en-US" i="1" smtClean="0">
                <a:solidFill>
                  <a:srgbClr val="FF3300"/>
                </a:solidFill>
              </a:rPr>
              <a:t>  </a:t>
            </a:r>
            <a:r>
              <a:rPr lang="en-US" smtClean="0"/>
              <a:t>What is average end-end throughput?</a:t>
            </a:r>
          </a:p>
        </p:txBody>
      </p:sp>
      <p:sp>
        <p:nvSpPr>
          <p:cNvPr id="14344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34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1441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2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21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442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42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2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3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442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2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2454275"/>
                        <a:ext cx="7223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6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14410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1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2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3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4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5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6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7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4347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348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4408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1434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4350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351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352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4400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404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401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14353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14359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14360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4361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14387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8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9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90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4391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4392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3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8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9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4393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394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5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6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1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8" y="2739"/>
                          <a:ext cx="455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62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14379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0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1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2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3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4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5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6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4363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4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365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377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366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14367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373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36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14369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0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14356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7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14358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0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D5C6AD0-7D92-4CEE-85E1-92542FBEE4C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582712"/>
          </a:xfrm>
        </p:spPr>
        <p:txBody>
          <a:bodyPr/>
          <a:lstStyle/>
          <a:p>
            <a:r>
              <a:rPr lang="en-US" dirty="0" smtClean="0"/>
              <a:t>Throughput: Internet scenario</a:t>
            </a:r>
          </a:p>
        </p:txBody>
      </p:sp>
      <p:sp>
        <p:nvSpPr>
          <p:cNvPr id="15368" name="Text Box 44"/>
          <p:cNvSpPr txBox="1">
            <a:spLocks noChangeArrowheads="1"/>
          </p:cNvSpPr>
          <p:nvPr/>
        </p:nvSpPr>
        <p:spPr bwMode="auto">
          <a:xfrm>
            <a:off x="539552" y="1089025"/>
            <a:ext cx="47380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10 connections (fairly) share backbone bottleneck </a:t>
            </a:r>
            <a:r>
              <a:rPr lang="en-US" sz="2000" dirty="0" smtClean="0">
                <a:latin typeface="Comic Sans MS" pitchFamily="66" charset="0"/>
              </a:rPr>
              <a:t>link of </a:t>
            </a:r>
            <a:r>
              <a:rPr lang="en-US" sz="2000" dirty="0">
                <a:latin typeface="Comic Sans MS" pitchFamily="66" charset="0"/>
              </a:rPr>
              <a:t>R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bits/sec</a:t>
            </a:r>
          </a:p>
        </p:txBody>
      </p:sp>
      <p:sp>
        <p:nvSpPr>
          <p:cNvPr id="15369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370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1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3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4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5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6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7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8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1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4532313"/>
                        <a:ext cx="5461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5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7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388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89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0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1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2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3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4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5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98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0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3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5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8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10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6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538" y="4987925"/>
                        <a:ext cx="544512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1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2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3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4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5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6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7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8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1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3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6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8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799013"/>
                        <a:ext cx="5461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9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0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1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2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3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4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5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6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7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15438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4770" y="3068960"/>
            <a:ext cx="4476466" cy="2786066"/>
          </a:xfrm>
        </p:spPr>
        <p:txBody>
          <a:bodyPr/>
          <a:lstStyle/>
          <a:p>
            <a:r>
              <a:rPr lang="en-US" dirty="0" smtClean="0"/>
              <a:t>per-connection end-end throughput: min(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err="1" smtClean="0"/>
              <a:t>,R</a:t>
            </a:r>
            <a:r>
              <a:rPr lang="en-US" baseline="-25000" dirty="0" err="1" smtClean="0"/>
              <a:t>s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/10 (if fair)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practice: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 or R</a:t>
            </a:r>
            <a:r>
              <a:rPr lang="en-US" baseline="-25000" dirty="0" smtClean="0"/>
              <a:t>s</a:t>
            </a:r>
            <a:r>
              <a:rPr lang="en-US" dirty="0" smtClean="0"/>
              <a:t> is often bottleneck</a:t>
            </a:r>
          </a:p>
        </p:txBody>
      </p:sp>
    </p:spTree>
    <p:extLst>
      <p:ext uri="{BB962C8B-B14F-4D97-AF65-F5344CB8AC3E}">
        <p14:creationId xmlns:p14="http://schemas.microsoft.com/office/powerpoint/2010/main" val="29015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D4797-87EA-4469-8588-A7490D3A711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536104"/>
          </a:xfrm>
        </p:spPr>
        <p:txBody>
          <a:bodyPr/>
          <a:lstStyle/>
          <a:p>
            <a:r>
              <a:rPr lang="en-US" sz="3200" dirty="0" smtClean="0"/>
              <a:t>… “Real” Internet delays and routes (1)…</a:t>
            </a:r>
            <a:r>
              <a:rPr lang="en-US" sz="3600" dirty="0" smtClean="0"/>
              <a:t> 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smtClean="0"/>
              <a:t>What do “real” Internet delay &amp; loss look like? </a:t>
            </a:r>
          </a:p>
          <a:p>
            <a:r>
              <a:rPr lang="en-US" sz="2400" u="sng" smtClean="0">
                <a:solidFill>
                  <a:srgbClr val="FF0000"/>
                </a:solidFill>
              </a:rPr>
              <a:t>Traceroute program:</a:t>
            </a:r>
            <a:r>
              <a:rPr lang="en-US" sz="2400" smtClean="0"/>
              <a:t> provides delay measurement from source to router along end-end Internet path towards destination.  For all </a:t>
            </a:r>
            <a:r>
              <a:rPr lang="en-US" sz="2400" i="1" smtClean="0"/>
              <a:t>i:</a:t>
            </a:r>
          </a:p>
          <a:p>
            <a:pPr lvl="1"/>
            <a:r>
              <a:rPr lang="en-US" sz="2000" smtClean="0"/>
              <a:t>sends three packets that will reach router </a:t>
            </a:r>
            <a:r>
              <a:rPr lang="en-US" sz="2000" i="1" smtClean="0"/>
              <a:t>i</a:t>
            </a:r>
            <a:r>
              <a:rPr lang="en-US" sz="2000" smtClean="0"/>
              <a:t> on path towards destination</a:t>
            </a:r>
          </a:p>
          <a:p>
            <a:pPr lvl="1"/>
            <a:r>
              <a:rPr lang="en-US" sz="2000" smtClean="0"/>
              <a:t>router </a:t>
            </a:r>
            <a:r>
              <a:rPr lang="en-US" sz="2000" i="1" smtClean="0"/>
              <a:t>i</a:t>
            </a:r>
            <a:r>
              <a:rPr lang="en-US" sz="2000" smtClean="0"/>
              <a:t> will return packets to sender</a:t>
            </a:r>
          </a:p>
          <a:p>
            <a:pPr lvl="1"/>
            <a:r>
              <a:rPr lang="en-US" sz="2000" smtClean="0"/>
              <a:t>sender times interval between transmission and reply.</a:t>
            </a:r>
            <a:endParaRPr 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5078413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Line 5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3" name="Line 6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4" name="Line 7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5" name="Line 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6" name="Line 9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77" name="Group 10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11346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7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8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9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50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51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5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5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78" name="Group 24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11333" name="Oval 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4" name="Line 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5" name="Line 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6" name="Rectangle 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37" name="Oval 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38" name="Group 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39" name="Group 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40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1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2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79" name="Group 38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11320" name="Oval 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1" name="Line 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2" name="Line 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3" name="Rectangle 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24" name="Oval 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25" name="Group 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26" name="Group 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27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8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9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1280" name="Line 52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1" name="Line 53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82" name="Group 54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11307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08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09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10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11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12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17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8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9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13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14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5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6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83" name="Group 68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11294" name="Oval 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5" name="Line 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6" name="Line 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7" name="Rectangle 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298" name="Oval 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299" name="Group 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04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5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6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00" name="Group 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01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2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3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1267" name="Object 82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5180013"/>
                        <a:ext cx="4159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Line 83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5" name="Line 84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6" name="Line 85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7" name="Line 86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4775" name="Freeform 87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76" name="Text Box 88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7" name="Freeform 89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78" name="Text Box 90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9" name="Freeform 91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80" name="Text Box 92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  <p:extLst>
      <p:ext uri="{BB962C8B-B14F-4D97-AF65-F5344CB8AC3E}">
        <p14:creationId xmlns:p14="http://schemas.microsoft.com/office/powerpoint/2010/main" val="34038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75" grpId="0" animBg="1"/>
      <p:bldP spid="114776" grpId="0"/>
      <p:bldP spid="114777" grpId="0" animBg="1"/>
      <p:bldP spid="114778" grpId="0"/>
      <p:bldP spid="114779" grpId="0" animBg="1"/>
      <p:bldP spid="1147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29D63D-359C-428F-9B23-A8983E796A9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08112"/>
          </a:xfrm>
        </p:spPr>
        <p:txBody>
          <a:bodyPr/>
          <a:lstStyle/>
          <a:p>
            <a:r>
              <a:rPr lang="en-US" sz="3200" dirty="0" smtClean="0"/>
              <a:t>…“Real” Internet delays and routes (2)…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53257" name="Line 7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8" name="Line 8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9" name="Line 9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60" name="Line 10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61" name="Text Box 11"/>
          <p:cNvSpPr txBox="1">
            <a:spLocks noChangeArrowheads="1"/>
          </p:cNvSpPr>
          <p:nvPr/>
        </p:nvSpPr>
        <p:spPr bwMode="auto">
          <a:xfrm>
            <a:off x="2830513" y="5564188"/>
            <a:ext cx="602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reponse (probe lost, router not replying)</a:t>
            </a:r>
          </a:p>
        </p:txBody>
      </p:sp>
      <p:sp>
        <p:nvSpPr>
          <p:cNvPr id="53262" name="Freeform 12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3263" name="Text Box 13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343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41B4E779-40A7-4FB2-981E-DC2876EF073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700881"/>
          </a:xfrm>
        </p:spPr>
        <p:txBody>
          <a:bodyPr/>
          <a:lstStyle/>
          <a:p>
            <a:r>
              <a:rPr lang="en-US" sz="3200" dirty="0" smtClean="0"/>
              <a:t>the Internet: “nuts and bolts” view (2)</a:t>
            </a:r>
            <a:endParaRPr lang="en-US" dirty="0" smtClean="0"/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353215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protocols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control sending, receiving of </a:t>
            </a:r>
            <a:r>
              <a:rPr lang="en-US" sz="2400" dirty="0" err="1" smtClean="0"/>
              <a:t>msgs</a:t>
            </a:r>
            <a:endParaRPr lang="en-US" sz="2400" dirty="0" smtClean="0"/>
          </a:p>
          <a:p>
            <a:pPr lvl="1"/>
            <a:r>
              <a:rPr lang="en-US" sz="2000" dirty="0" smtClean="0"/>
              <a:t>e.g., TCP, IP, HTTP, Skype,  Ethernet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Internet: </a:t>
            </a:r>
            <a:r>
              <a:rPr lang="en-US" sz="2400" dirty="0" smtClean="0">
                <a:solidFill>
                  <a:srgbClr val="FF0000"/>
                </a:solidFill>
              </a:rPr>
              <a:t>“network of networks”</a:t>
            </a:r>
          </a:p>
          <a:p>
            <a:pPr lvl="1"/>
            <a:r>
              <a:rPr lang="en-US" sz="2000" dirty="0" smtClean="0"/>
              <a:t>loosely hierarchical</a:t>
            </a:r>
          </a:p>
          <a:p>
            <a:pPr lvl="1"/>
            <a:r>
              <a:rPr lang="en-US" sz="2000" dirty="0" smtClean="0"/>
              <a:t>public Internet versus private intranet</a:t>
            </a:r>
          </a:p>
        </p:txBody>
      </p:sp>
      <p:grpSp>
        <p:nvGrpSpPr>
          <p:cNvPr id="2067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2068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9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70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71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2373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74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2072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2343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4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5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6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7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8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9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0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1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2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3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4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5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6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7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2358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369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0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1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2359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365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6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7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2360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361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2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3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4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3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2340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41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2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2074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75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2061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27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2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28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7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23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37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8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9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33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34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5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6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7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2314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5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6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7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18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19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24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5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6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2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2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8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2301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2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3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4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05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06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1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07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08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09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0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9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2288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9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90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91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92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93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98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9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00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94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95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6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7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0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2275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6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7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8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79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80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85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6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7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81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82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3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4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1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2262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3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4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5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66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67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68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69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0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1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2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2249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0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1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2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53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54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9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0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1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55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6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57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58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3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2236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7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8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9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40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41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6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7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8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42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4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5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4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2223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4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5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6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27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28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3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4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5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29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0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1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2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085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6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7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8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9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0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2059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29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0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30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91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2206" name="Picture 441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07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8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9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0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1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2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3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4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5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6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7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8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9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0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1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2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1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3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4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5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096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2198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9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0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1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2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3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4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5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97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98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099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218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8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9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5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6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7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91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2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3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4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100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2172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3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4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5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76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77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2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3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4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7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7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101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2159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0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1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2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63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64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65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6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7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8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102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3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4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5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6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7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8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9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0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1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2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3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4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35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12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2057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36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37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1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2055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38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239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14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2142" name="Picture 537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43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4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5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6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7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8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9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0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1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2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3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4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5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6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7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8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115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6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17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2134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5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6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7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8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9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0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1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118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9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0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1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2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3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4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5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6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7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8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9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2130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2131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2132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2133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pic>
        <p:nvPicPr>
          <p:cNvPr id="2427" name="Picture 37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4" y="219075"/>
            <a:ext cx="21463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EAF58E-FEBF-4B6C-B2D9-FBCDC84B14E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680120"/>
          </a:xfrm>
        </p:spPr>
        <p:txBody>
          <a:bodyPr/>
          <a:lstStyle/>
          <a:p>
            <a:r>
              <a:rPr lang="en-US" sz="2800" dirty="0" smtClean="0"/>
              <a:t>Packet switching properties</a:t>
            </a:r>
            <a:endParaRPr lang="en-US" sz="3600" dirty="0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092" y="1196752"/>
            <a:ext cx="8323997" cy="2592288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PS: Good: </a:t>
            </a:r>
            <a:r>
              <a:rPr lang="en-US" sz="2400" dirty="0" smtClean="0"/>
              <a:t>Great for </a:t>
            </a:r>
            <a:r>
              <a:rPr lang="en-US" sz="2400" dirty="0" err="1" smtClean="0"/>
              <a:t>bursty</a:t>
            </a:r>
            <a:r>
              <a:rPr lang="en-US" sz="2400" dirty="0" smtClean="0"/>
              <a:t> data</a:t>
            </a:r>
          </a:p>
          <a:p>
            <a:pPr lvl="1"/>
            <a:r>
              <a:rPr lang="en-US" dirty="0" smtClean="0"/>
              <a:t>resource sharing</a:t>
            </a:r>
          </a:p>
          <a:p>
            <a:pPr lvl="1"/>
            <a:r>
              <a:rPr lang="en-US" dirty="0" smtClean="0"/>
              <a:t>no call setup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PS: Not so good? Excessive congestion:</a:t>
            </a:r>
            <a:r>
              <a:rPr lang="en-US" sz="2400" dirty="0" smtClean="0"/>
              <a:t> packet delay and loss</a:t>
            </a:r>
          </a:p>
          <a:p>
            <a:pPr lvl="1"/>
            <a:r>
              <a:rPr lang="en-US" dirty="0" smtClean="0"/>
              <a:t>protocols needed for reliable data transfer, congestion </a:t>
            </a:r>
            <a:r>
              <a:rPr lang="en-US" dirty="0" smtClean="0"/>
              <a:t>control</a:t>
            </a:r>
            <a:endParaRPr lang="en-US" dirty="0" smtClean="0"/>
          </a:p>
        </p:txBody>
      </p:sp>
      <p:pic>
        <p:nvPicPr>
          <p:cNvPr id="36866" name="Picture 2" descr="http://m.eet.com/media/1060694/VEFigur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-99392"/>
            <a:ext cx="38576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185486"/>
            <a:ext cx="8064896" cy="1791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Q: How to provide </a:t>
            </a:r>
            <a:r>
              <a:rPr lang="en-US" sz="2400" b="1" u="sng" dirty="0">
                <a:solidFill>
                  <a:srgbClr val="FF0000"/>
                </a:solidFill>
              </a:rPr>
              <a:t>circuit-like</a:t>
            </a:r>
            <a:r>
              <a:rPr lang="en-US" sz="2400" b="1" dirty="0">
                <a:solidFill>
                  <a:srgbClr val="FF0000"/>
                </a:solidFill>
              </a:rPr>
              <a:t> behavior?</a:t>
            </a:r>
            <a:endParaRPr lang="en-US" sz="2400" b="1" dirty="0">
              <a:solidFill>
                <a:prstClr val="black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b="1" dirty="0">
                <a:solidFill>
                  <a:prstClr val="black"/>
                </a:solidFill>
              </a:rPr>
              <a:t>bandwidth guarantees are needed for some apps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400" b="1" dirty="0">
                <a:solidFill>
                  <a:prstClr val="black"/>
                </a:solidFill>
              </a:rPr>
              <a:t>Some </a:t>
            </a:r>
            <a:r>
              <a:rPr lang="en-US" sz="2400" b="1" dirty="0">
                <a:solidFill>
                  <a:srgbClr val="FF0000"/>
                </a:solidFill>
              </a:rPr>
              <a:t>routing policies </a:t>
            </a:r>
            <a:r>
              <a:rPr lang="en-US" sz="2400" b="1" dirty="0">
                <a:solidFill>
                  <a:prstClr val="black"/>
                </a:solidFill>
              </a:rPr>
              <a:t>can help??? 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b="1" dirty="0" err="1">
                <a:solidFill>
                  <a:prstClr val="black"/>
                </a:solidFill>
              </a:rPr>
              <a:t>Cf</a:t>
            </a:r>
            <a:r>
              <a:rPr lang="en-US" sz="2400" b="1" dirty="0">
                <a:solidFill>
                  <a:prstClr val="black"/>
                </a:solidFill>
              </a:rPr>
              <a:t> virtual circuit</a:t>
            </a:r>
          </a:p>
        </p:txBody>
      </p:sp>
    </p:spTree>
    <p:extLst>
      <p:ext uri="{BB962C8B-B14F-4D97-AF65-F5344CB8AC3E}">
        <p14:creationId xmlns:p14="http://schemas.microsoft.com/office/powerpoint/2010/main" val="5658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45719" cy="504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2" y="473370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the Internet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 layers</a:t>
            </a:r>
          </a:p>
          <a:p>
            <a:pPr marL="742950" lvl="2" indent="-342900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edge &amp; core of any big network: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service, ways of information transfer, routing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layers &amp; Logical vs physical communication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delays, loss</a:t>
            </a:r>
          </a:p>
          <a:p>
            <a:r>
              <a:rPr lang="en-US" sz="2400" dirty="0" smtClean="0"/>
              <a:t>Network/Internet structure complemented:</a:t>
            </a:r>
          </a:p>
          <a:p>
            <a:pPr lvl="1"/>
            <a:r>
              <a:rPr lang="en-US" dirty="0" smtClean="0"/>
              <a:t>access net, physical media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backbones, NAPs, ISPs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1197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E8EA50-10DB-446F-A145-5B5A289EFD9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64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536104"/>
          </a:xfrm>
        </p:spPr>
        <p:txBody>
          <a:bodyPr/>
          <a:lstStyle/>
          <a:p>
            <a:r>
              <a:rPr lang="en-US" sz="3200" dirty="0" smtClean="0"/>
              <a:t>Access networks and physical media</a:t>
            </a:r>
            <a:endParaRPr lang="en-US" dirty="0" smtClean="0"/>
          </a:p>
        </p:txBody>
      </p:sp>
      <p:sp>
        <p:nvSpPr>
          <p:cNvPr id="164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10025" cy="4157664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Q: How to connect end systems to edge router?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residential access nets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institutional access networks (school, company)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2400" dirty="0" smtClean="0"/>
              <a:t>mobile access networks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Considerations</a:t>
            </a:r>
            <a:r>
              <a:rPr lang="en-US" sz="2400" i="1" dirty="0" smtClean="0">
                <a:solidFill>
                  <a:srgbClr val="FF0000"/>
                </a:solidFill>
              </a:rPr>
              <a:t>: 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bandwidth (bits per second) of access network?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shared or dedicated?</a:t>
            </a:r>
          </a:p>
        </p:txBody>
      </p:sp>
      <p:sp>
        <p:nvSpPr>
          <p:cNvPr id="16405" name="Freeform 4"/>
          <p:cNvSpPr>
            <a:spLocks/>
          </p:cNvSpPr>
          <p:nvPr/>
        </p:nvSpPr>
        <p:spPr bwMode="auto">
          <a:xfrm>
            <a:off x="6807200" y="1800225"/>
            <a:ext cx="1989138" cy="20097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6" name="Freeform 5"/>
          <p:cNvSpPr>
            <a:spLocks/>
          </p:cNvSpPr>
          <p:nvPr/>
        </p:nvSpPr>
        <p:spPr bwMode="auto">
          <a:xfrm>
            <a:off x="4727575" y="1628775"/>
            <a:ext cx="2065338" cy="19065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7" name="Freeform 6"/>
          <p:cNvSpPr>
            <a:spLocks/>
          </p:cNvSpPr>
          <p:nvPr/>
        </p:nvSpPr>
        <p:spPr bwMode="auto">
          <a:xfrm>
            <a:off x="5124450" y="3357563"/>
            <a:ext cx="3290888" cy="266223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4857750" y="1790700"/>
          <a:ext cx="4603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1790700"/>
                        <a:ext cx="4603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5359400" y="1931988"/>
          <a:ext cx="309563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6" name="Clip" r:id="rId5" imgW="676440" imgH="485640" progId="MS_ClipArt_Gallery.2">
                  <p:embed/>
                </p:oleObj>
              </mc:Choice>
              <mc:Fallback>
                <p:oleObj name="Clip" r:id="rId5" imgW="676440" imgH="48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1931988"/>
                        <a:ext cx="309563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8" name="Line 9"/>
          <p:cNvSpPr>
            <a:spLocks noChangeShapeType="1"/>
          </p:cNvSpPr>
          <p:nvPr/>
        </p:nvSpPr>
        <p:spPr bwMode="auto">
          <a:xfrm flipV="1">
            <a:off x="5307013" y="2081213"/>
            <a:ext cx="1270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88" name="Object 10"/>
          <p:cNvGraphicFramePr>
            <a:graphicFrameLocks noChangeAspect="1"/>
          </p:cNvGraphicFramePr>
          <p:nvPr/>
        </p:nvGraphicFramePr>
        <p:xfrm>
          <a:off x="4857750" y="2505075"/>
          <a:ext cx="4603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7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505075"/>
                        <a:ext cx="4603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1"/>
          <p:cNvGraphicFramePr>
            <a:graphicFrameLocks noChangeAspect="1"/>
          </p:cNvGraphicFramePr>
          <p:nvPr/>
        </p:nvGraphicFramePr>
        <p:xfrm>
          <a:off x="5359400" y="2646363"/>
          <a:ext cx="309563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8" name="Clip" r:id="rId8" imgW="676440" imgH="485640" progId="MS_ClipArt_Gallery.2">
                  <p:embed/>
                </p:oleObj>
              </mc:Choice>
              <mc:Fallback>
                <p:oleObj name="Clip" r:id="rId8" imgW="676440" imgH="48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646363"/>
                        <a:ext cx="309563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Line 12"/>
          <p:cNvSpPr>
            <a:spLocks noChangeShapeType="1"/>
          </p:cNvSpPr>
          <p:nvPr/>
        </p:nvSpPr>
        <p:spPr bwMode="auto">
          <a:xfrm flipV="1">
            <a:off x="5307013" y="2795588"/>
            <a:ext cx="1270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10" name="Group 13"/>
          <p:cNvGrpSpPr>
            <a:grpSpLocks/>
          </p:cNvGrpSpPr>
          <p:nvPr/>
        </p:nvGrpSpPr>
        <p:grpSpPr bwMode="auto">
          <a:xfrm>
            <a:off x="5273675" y="2249488"/>
            <a:ext cx="77788" cy="257175"/>
            <a:chOff x="3842" y="406"/>
            <a:chExt cx="51" cy="167"/>
          </a:xfrm>
        </p:grpSpPr>
        <p:sp>
          <p:nvSpPr>
            <p:cNvPr id="16624" name="Oval 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5" name="Oval 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6" name="Oval 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11" name="Group 17"/>
          <p:cNvGrpSpPr>
            <a:grpSpLocks/>
          </p:cNvGrpSpPr>
          <p:nvPr/>
        </p:nvGrpSpPr>
        <p:grpSpPr bwMode="auto">
          <a:xfrm>
            <a:off x="5792788" y="2852738"/>
            <a:ext cx="231775" cy="474662"/>
            <a:chOff x="4180" y="783"/>
            <a:chExt cx="150" cy="307"/>
          </a:xfrm>
        </p:grpSpPr>
        <p:sp>
          <p:nvSpPr>
            <p:cNvPr id="16616" name="AutoShape 1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7" name="Rectangle 1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8" name="Rectangle 2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9" name="AutoShape 2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0" name="Line 2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1" name="Line 2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2" name="Rectangle 2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3" name="Rectangle 2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12" name="Group 26"/>
          <p:cNvGrpSpPr>
            <a:grpSpLocks/>
          </p:cNvGrpSpPr>
          <p:nvPr/>
        </p:nvGrpSpPr>
        <p:grpSpPr bwMode="auto">
          <a:xfrm rot="-5400000">
            <a:off x="6135688" y="2957512"/>
            <a:ext cx="96838" cy="258763"/>
            <a:chOff x="3842" y="406"/>
            <a:chExt cx="51" cy="167"/>
          </a:xfrm>
        </p:grpSpPr>
        <p:sp>
          <p:nvSpPr>
            <p:cNvPr id="16613" name="Oval 2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4" name="Oval 2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5" name="Oval 2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413" name="Line 30"/>
          <p:cNvSpPr>
            <a:spLocks noChangeShapeType="1"/>
          </p:cNvSpPr>
          <p:nvPr/>
        </p:nvSpPr>
        <p:spPr bwMode="auto">
          <a:xfrm>
            <a:off x="5945188" y="2743200"/>
            <a:ext cx="547687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4" name="Line 31"/>
          <p:cNvSpPr>
            <a:spLocks noChangeShapeType="1"/>
          </p:cNvSpPr>
          <p:nvPr/>
        </p:nvSpPr>
        <p:spPr bwMode="auto">
          <a:xfrm>
            <a:off x="5948363" y="2738438"/>
            <a:ext cx="1587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5" name="Line 32"/>
          <p:cNvSpPr>
            <a:spLocks noChangeShapeType="1"/>
          </p:cNvSpPr>
          <p:nvPr/>
        </p:nvSpPr>
        <p:spPr bwMode="auto">
          <a:xfrm>
            <a:off x="6496050" y="2736850"/>
            <a:ext cx="1588" cy="100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>
            <a:off x="5613400" y="2095500"/>
            <a:ext cx="319088" cy="317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 flipV="1">
            <a:off x="5626100" y="2438400"/>
            <a:ext cx="306388" cy="395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8" name="Line 35"/>
          <p:cNvSpPr>
            <a:spLocks noChangeShapeType="1"/>
          </p:cNvSpPr>
          <p:nvPr/>
        </p:nvSpPr>
        <p:spPr bwMode="auto">
          <a:xfrm flipV="1">
            <a:off x="6210300" y="2541588"/>
            <a:ext cx="1588" cy="195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19" name="Group 36"/>
          <p:cNvGrpSpPr>
            <a:grpSpLocks/>
          </p:cNvGrpSpPr>
          <p:nvPr/>
        </p:nvGrpSpPr>
        <p:grpSpPr bwMode="auto">
          <a:xfrm>
            <a:off x="6342063" y="2827338"/>
            <a:ext cx="231775" cy="473075"/>
            <a:chOff x="4180" y="783"/>
            <a:chExt cx="150" cy="307"/>
          </a:xfrm>
        </p:grpSpPr>
        <p:sp>
          <p:nvSpPr>
            <p:cNvPr id="16605" name="AutoShape 3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6" name="Rectangle 3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7" name="Rectangle 3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8" name="AutoShape 4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9" name="Line 4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0" name="Line 4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1" name="Rectangle 4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2" name="Rectangle 4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16390" name="Object 45"/>
          <p:cNvGraphicFramePr>
            <a:graphicFrameLocks noChangeAspect="1"/>
          </p:cNvGraphicFramePr>
          <p:nvPr/>
        </p:nvGraphicFramePr>
        <p:xfrm>
          <a:off x="5283200" y="3570288"/>
          <a:ext cx="4603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9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3570288"/>
                        <a:ext cx="4603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0" name="Line 46"/>
          <p:cNvSpPr>
            <a:spLocks noChangeShapeType="1"/>
          </p:cNvSpPr>
          <p:nvPr/>
        </p:nvSpPr>
        <p:spPr bwMode="auto">
          <a:xfrm flipV="1">
            <a:off x="5734050" y="3865563"/>
            <a:ext cx="79375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1" name="Object 47"/>
          <p:cNvGraphicFramePr>
            <a:graphicFrameLocks noChangeAspect="1"/>
          </p:cNvGraphicFramePr>
          <p:nvPr/>
        </p:nvGraphicFramePr>
        <p:xfrm>
          <a:off x="5283200" y="4283075"/>
          <a:ext cx="4603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0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283075"/>
                        <a:ext cx="4603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5734050" y="4584700"/>
            <a:ext cx="7937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22" name="Group 49"/>
          <p:cNvGrpSpPr>
            <a:grpSpLocks/>
          </p:cNvGrpSpPr>
          <p:nvPr/>
        </p:nvGrpSpPr>
        <p:grpSpPr bwMode="auto">
          <a:xfrm>
            <a:off x="5421313" y="3979863"/>
            <a:ext cx="79375" cy="266700"/>
            <a:chOff x="3842" y="406"/>
            <a:chExt cx="51" cy="167"/>
          </a:xfrm>
        </p:grpSpPr>
        <p:sp>
          <p:nvSpPr>
            <p:cNvPr id="16602" name="Oval 50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3" name="Oval 51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4" name="Oval 52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423" name="Line 53"/>
          <p:cNvSpPr>
            <a:spLocks noChangeShapeType="1"/>
          </p:cNvSpPr>
          <p:nvPr/>
        </p:nvSpPr>
        <p:spPr bwMode="auto">
          <a:xfrm>
            <a:off x="5807075" y="3862388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2" name="Object 54"/>
          <p:cNvGraphicFramePr>
            <a:graphicFrameLocks noChangeAspect="1"/>
          </p:cNvGraphicFramePr>
          <p:nvPr/>
        </p:nvGraphicFramePr>
        <p:xfrm>
          <a:off x="6243638" y="4781550"/>
          <a:ext cx="4619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1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4781550"/>
                        <a:ext cx="4619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55"/>
          <p:cNvGraphicFramePr>
            <a:graphicFrameLocks noChangeAspect="1"/>
          </p:cNvGraphicFramePr>
          <p:nvPr/>
        </p:nvGraphicFramePr>
        <p:xfrm>
          <a:off x="5564188" y="4767263"/>
          <a:ext cx="458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2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4767263"/>
                        <a:ext cx="4587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4" name="Line 56"/>
          <p:cNvSpPr>
            <a:spLocks noChangeShapeType="1"/>
          </p:cNvSpPr>
          <p:nvPr/>
        </p:nvSpPr>
        <p:spPr bwMode="auto">
          <a:xfrm rot="-5400000">
            <a:off x="6488906" y="4752182"/>
            <a:ext cx="7302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5" name="Line 57"/>
          <p:cNvSpPr>
            <a:spLocks noChangeShapeType="1"/>
          </p:cNvSpPr>
          <p:nvPr/>
        </p:nvSpPr>
        <p:spPr bwMode="auto">
          <a:xfrm rot="5400000" flipH="1">
            <a:off x="5795963" y="4741863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6" name="Line 58"/>
          <p:cNvSpPr>
            <a:spLocks noChangeShapeType="1"/>
          </p:cNvSpPr>
          <p:nvPr/>
        </p:nvSpPr>
        <p:spPr bwMode="auto">
          <a:xfrm rot="16200000" flipV="1">
            <a:off x="6182519" y="4363244"/>
            <a:ext cx="0" cy="693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7" name="Line 59"/>
          <p:cNvSpPr>
            <a:spLocks noChangeShapeType="1"/>
          </p:cNvSpPr>
          <p:nvPr/>
        </p:nvSpPr>
        <p:spPr bwMode="auto">
          <a:xfrm>
            <a:off x="5803900" y="4256088"/>
            <a:ext cx="112713" cy="4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8" name="Line 60"/>
          <p:cNvSpPr>
            <a:spLocks noChangeShapeType="1"/>
          </p:cNvSpPr>
          <p:nvPr/>
        </p:nvSpPr>
        <p:spPr bwMode="auto">
          <a:xfrm>
            <a:off x="6478588" y="4316413"/>
            <a:ext cx="334962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9" name="Line 61"/>
          <p:cNvSpPr>
            <a:spLocks noChangeShapeType="1"/>
          </p:cNvSpPr>
          <p:nvPr/>
        </p:nvSpPr>
        <p:spPr bwMode="auto">
          <a:xfrm flipH="1">
            <a:off x="7358063" y="4313238"/>
            <a:ext cx="309562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4" name="Object 62"/>
          <p:cNvGraphicFramePr>
            <a:graphicFrameLocks noChangeAspect="1"/>
          </p:cNvGraphicFramePr>
          <p:nvPr/>
        </p:nvGraphicFramePr>
        <p:xfrm>
          <a:off x="7554913" y="3775075"/>
          <a:ext cx="2254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3" name="Clip" r:id="rId13" imgW="981000" imgH="1209600" progId="MS_ClipArt_Gallery.2">
                  <p:embed/>
                </p:oleObj>
              </mc:Choice>
              <mc:Fallback>
                <p:oleObj name="Clip" r:id="rId13" imgW="981000" imgH="1209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913" y="3775075"/>
                        <a:ext cx="22542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63"/>
          <p:cNvGraphicFramePr>
            <a:graphicFrameLocks noChangeAspect="1"/>
          </p:cNvGraphicFramePr>
          <p:nvPr/>
        </p:nvGraphicFramePr>
        <p:xfrm>
          <a:off x="6076950" y="3871913"/>
          <a:ext cx="22383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4" name="Clip" r:id="rId15" imgW="981000" imgH="1209600" progId="MS_ClipArt_Gallery.2">
                  <p:embed/>
                </p:oleObj>
              </mc:Choice>
              <mc:Fallback>
                <p:oleObj name="Clip" r:id="rId15" imgW="981000" imgH="1209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3871913"/>
                        <a:ext cx="223838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30" name="Freeform 64"/>
          <p:cNvSpPr>
            <a:spLocks/>
          </p:cNvSpPr>
          <p:nvPr/>
        </p:nvSpPr>
        <p:spPr bwMode="auto">
          <a:xfrm>
            <a:off x="6165850" y="3602038"/>
            <a:ext cx="1498600" cy="365125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6" name="Object 65"/>
          <p:cNvGraphicFramePr>
            <a:graphicFrameLocks noChangeAspect="1"/>
          </p:cNvGraphicFramePr>
          <p:nvPr/>
        </p:nvGraphicFramePr>
        <p:xfrm>
          <a:off x="6461125" y="5308600"/>
          <a:ext cx="4191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5" name="Clip" r:id="rId16" imgW="819000" imgH="847800" progId="MS_ClipArt_Gallery.2">
                  <p:embed/>
                </p:oleObj>
              </mc:Choice>
              <mc:Fallback>
                <p:oleObj name="Clip" r:id="rId16" imgW="819000" imgH="847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5" y="5308600"/>
                        <a:ext cx="4191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66"/>
          <p:cNvGraphicFramePr>
            <a:graphicFrameLocks noChangeAspect="1"/>
          </p:cNvGraphicFramePr>
          <p:nvPr/>
        </p:nvGraphicFramePr>
        <p:xfrm>
          <a:off x="6527800" y="5443538"/>
          <a:ext cx="3825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6" name="Clip" r:id="rId18" imgW="1266840" imgH="1200240" progId="MS_ClipArt_Gallery.2">
                  <p:embed/>
                </p:oleObj>
              </mc:Choice>
              <mc:Fallback>
                <p:oleObj name="Clip" r:id="rId18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5443538"/>
                        <a:ext cx="38258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31" name="Group 67"/>
          <p:cNvGrpSpPr>
            <a:grpSpLocks/>
          </p:cNvGrpSpPr>
          <p:nvPr/>
        </p:nvGrpSpPr>
        <p:grpSpPr bwMode="auto">
          <a:xfrm>
            <a:off x="7321550" y="5346700"/>
            <a:ext cx="449263" cy="512763"/>
            <a:chOff x="2870" y="1518"/>
            <a:chExt cx="292" cy="320"/>
          </a:xfrm>
        </p:grpSpPr>
        <p:graphicFrame>
          <p:nvGraphicFramePr>
            <p:cNvPr id="16399" name="Object 6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17" name="Clip" r:id="rId20" imgW="819000" imgH="847800" progId="MS_ClipArt_Gallery.2">
                    <p:embed/>
                  </p:oleObj>
                </mc:Choice>
                <mc:Fallback>
                  <p:oleObj name="Clip" r:id="rId20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0" name="Object 6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18" name="Clip" r:id="rId21" imgW="1266840" imgH="1200240" progId="MS_ClipArt_Gallery.2">
                    <p:embed/>
                  </p:oleObj>
                </mc:Choice>
                <mc:Fallback>
                  <p:oleObj name="Clip" r:id="rId2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32" name="Group 70"/>
          <p:cNvGrpSpPr>
            <a:grpSpLocks/>
          </p:cNvGrpSpPr>
          <p:nvPr/>
        </p:nvGrpSpPr>
        <p:grpSpPr bwMode="auto">
          <a:xfrm>
            <a:off x="6862763" y="5005388"/>
            <a:ext cx="419100" cy="452437"/>
            <a:chOff x="4733" y="2082"/>
            <a:chExt cx="272" cy="282"/>
          </a:xfrm>
        </p:grpSpPr>
        <p:graphicFrame>
          <p:nvGraphicFramePr>
            <p:cNvPr id="16398" name="Object 71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19" name="Clip" r:id="rId22" imgW="819000" imgH="847800" progId="MS_ClipArt_Gallery.2">
                    <p:embed/>
                  </p:oleObj>
                </mc:Choice>
                <mc:Fallback>
                  <p:oleObj name="Clip" r:id="rId22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01" name="Rectangle 72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33" name="Group 73"/>
          <p:cNvGrpSpPr>
            <a:grpSpLocks/>
          </p:cNvGrpSpPr>
          <p:nvPr/>
        </p:nvGrpSpPr>
        <p:grpSpPr bwMode="auto">
          <a:xfrm>
            <a:off x="7999413" y="4198938"/>
            <a:ext cx="230187" cy="490537"/>
            <a:chOff x="4180" y="783"/>
            <a:chExt cx="150" cy="307"/>
          </a:xfrm>
        </p:grpSpPr>
        <p:sp>
          <p:nvSpPr>
            <p:cNvPr id="16593" name="AutoShape 7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4" name="Rectangle 7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5" name="Rectangle 7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6" name="AutoShape 7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7" name="Line 7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8" name="Line 7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9" name="Rectangle 8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0" name="Rectangle 8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34" name="Group 82"/>
          <p:cNvGrpSpPr>
            <a:grpSpLocks/>
          </p:cNvGrpSpPr>
          <p:nvPr/>
        </p:nvGrpSpPr>
        <p:grpSpPr bwMode="auto">
          <a:xfrm>
            <a:off x="7985125" y="4732338"/>
            <a:ext cx="230188" cy="490537"/>
            <a:chOff x="4180" y="783"/>
            <a:chExt cx="150" cy="307"/>
          </a:xfrm>
        </p:grpSpPr>
        <p:sp>
          <p:nvSpPr>
            <p:cNvPr id="16585" name="AutoShape 8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6" name="Rectangle 8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7" name="Rectangle 8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8" name="AutoShape 8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9" name="Line 8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0" name="Line 8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1" name="Rectangle 8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2" name="Rectangle 9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435" name="Line 91"/>
          <p:cNvSpPr>
            <a:spLocks noChangeShapeType="1"/>
          </p:cNvSpPr>
          <p:nvPr/>
        </p:nvSpPr>
        <p:spPr bwMode="auto">
          <a:xfrm rot="5400000" flipH="1">
            <a:off x="7542212" y="4646613"/>
            <a:ext cx="733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6" name="Line 92"/>
          <p:cNvSpPr>
            <a:spLocks noChangeShapeType="1"/>
          </p:cNvSpPr>
          <p:nvPr/>
        </p:nvSpPr>
        <p:spPr bwMode="auto">
          <a:xfrm rot="-5400000">
            <a:off x="7962900" y="4954588"/>
            <a:ext cx="0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7" name="Line 93"/>
          <p:cNvSpPr>
            <a:spLocks noChangeShapeType="1"/>
          </p:cNvSpPr>
          <p:nvPr/>
        </p:nvSpPr>
        <p:spPr bwMode="auto">
          <a:xfrm rot="-5400000">
            <a:off x="7951788" y="4391025"/>
            <a:ext cx="0" cy="9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8" name="Line 94"/>
          <p:cNvSpPr>
            <a:spLocks noChangeShapeType="1"/>
          </p:cNvSpPr>
          <p:nvPr/>
        </p:nvSpPr>
        <p:spPr bwMode="auto">
          <a:xfrm flipV="1">
            <a:off x="6491288" y="2155825"/>
            <a:ext cx="506412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9" name="Line 95"/>
          <p:cNvSpPr>
            <a:spLocks noChangeShapeType="1"/>
          </p:cNvSpPr>
          <p:nvPr/>
        </p:nvSpPr>
        <p:spPr bwMode="auto">
          <a:xfrm>
            <a:off x="7524750" y="2136775"/>
            <a:ext cx="538163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0" name="Line 96"/>
          <p:cNvSpPr>
            <a:spLocks noChangeShapeType="1"/>
          </p:cNvSpPr>
          <p:nvPr/>
        </p:nvSpPr>
        <p:spPr bwMode="auto">
          <a:xfrm flipH="1">
            <a:off x="8099425" y="2541588"/>
            <a:ext cx="266700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1" name="Line 97"/>
          <p:cNvSpPr>
            <a:spLocks noChangeShapeType="1"/>
          </p:cNvSpPr>
          <p:nvPr/>
        </p:nvSpPr>
        <p:spPr bwMode="auto">
          <a:xfrm>
            <a:off x="7246938" y="2273300"/>
            <a:ext cx="0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2" name="Line 98"/>
          <p:cNvSpPr>
            <a:spLocks noChangeShapeType="1"/>
          </p:cNvSpPr>
          <p:nvPr/>
        </p:nvSpPr>
        <p:spPr bwMode="auto">
          <a:xfrm>
            <a:off x="7275513" y="3049588"/>
            <a:ext cx="592137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3" name="Line 99"/>
          <p:cNvSpPr>
            <a:spLocks noChangeShapeType="1"/>
          </p:cNvSpPr>
          <p:nvPr/>
        </p:nvSpPr>
        <p:spPr bwMode="auto">
          <a:xfrm flipH="1">
            <a:off x="7785100" y="3608388"/>
            <a:ext cx="295275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4" name="Line 100"/>
          <p:cNvSpPr>
            <a:spLocks noChangeShapeType="1"/>
          </p:cNvSpPr>
          <p:nvPr/>
        </p:nvSpPr>
        <p:spPr bwMode="auto">
          <a:xfrm flipH="1">
            <a:off x="7534275" y="2503488"/>
            <a:ext cx="61912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5" name="Line 101"/>
          <p:cNvSpPr>
            <a:spLocks noChangeShapeType="1"/>
          </p:cNvSpPr>
          <p:nvPr/>
        </p:nvSpPr>
        <p:spPr bwMode="auto">
          <a:xfrm flipH="1">
            <a:off x="7543800" y="1830388"/>
            <a:ext cx="388938" cy="306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6" name="Line 102"/>
          <p:cNvSpPr>
            <a:spLocks noChangeShapeType="1"/>
          </p:cNvSpPr>
          <p:nvPr/>
        </p:nvSpPr>
        <p:spPr bwMode="auto">
          <a:xfrm flipH="1">
            <a:off x="8337550" y="2041525"/>
            <a:ext cx="223838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47" name="Group 103"/>
          <p:cNvGrpSpPr>
            <a:grpSpLocks/>
          </p:cNvGrpSpPr>
          <p:nvPr/>
        </p:nvGrpSpPr>
        <p:grpSpPr bwMode="auto">
          <a:xfrm>
            <a:off x="5916613" y="2273300"/>
            <a:ext cx="554037" cy="279400"/>
            <a:chOff x="3600" y="219"/>
            <a:chExt cx="360" cy="175"/>
          </a:xfrm>
        </p:grpSpPr>
        <p:sp>
          <p:nvSpPr>
            <p:cNvPr id="16572" name="Oval 10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73" name="Line 10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74" name="Line 10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75" name="Rectangle 10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76" name="Oval 10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77" name="Group 10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82" name="Line 1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3" name="Line 1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4" name="Line 1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78" name="Group 1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79" name="Line 1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0" name="Line 1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1" name="Line 1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48" name="Group 117"/>
          <p:cNvGrpSpPr>
            <a:grpSpLocks/>
          </p:cNvGrpSpPr>
          <p:nvPr/>
        </p:nvGrpSpPr>
        <p:grpSpPr bwMode="auto">
          <a:xfrm>
            <a:off x="6970713" y="1998663"/>
            <a:ext cx="554037" cy="279400"/>
            <a:chOff x="3600" y="219"/>
            <a:chExt cx="360" cy="175"/>
          </a:xfrm>
        </p:grpSpPr>
        <p:sp>
          <p:nvSpPr>
            <p:cNvPr id="16559" name="Oval 1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60" name="Line 1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61" name="Line 1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62" name="Rectangle 1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63" name="Oval 1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64" name="Group 1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69" name="Line 1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70" name="Line 1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71" name="Line 1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65" name="Group 1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66" name="Line 1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67" name="Line 1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68" name="Line 1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49" name="Group 131"/>
          <p:cNvGrpSpPr>
            <a:grpSpLocks/>
          </p:cNvGrpSpPr>
          <p:nvPr/>
        </p:nvGrpSpPr>
        <p:grpSpPr bwMode="auto">
          <a:xfrm>
            <a:off x="6989763" y="2786063"/>
            <a:ext cx="554037" cy="280987"/>
            <a:chOff x="3600" y="219"/>
            <a:chExt cx="360" cy="175"/>
          </a:xfrm>
        </p:grpSpPr>
        <p:sp>
          <p:nvSpPr>
            <p:cNvPr id="16546" name="Oval 1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47" name="Line 1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48" name="Line 1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49" name="Rectangle 1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50" name="Oval 1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51" name="Group 1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56" name="Line 1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7" name="Line 1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8" name="Line 1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52" name="Group 1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53" name="Line 1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4" name="Line 1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5" name="Line 1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0" name="Group 145"/>
          <p:cNvGrpSpPr>
            <a:grpSpLocks/>
          </p:cNvGrpSpPr>
          <p:nvPr/>
        </p:nvGrpSpPr>
        <p:grpSpPr bwMode="auto">
          <a:xfrm>
            <a:off x="8062913" y="2247900"/>
            <a:ext cx="552450" cy="279400"/>
            <a:chOff x="3600" y="219"/>
            <a:chExt cx="360" cy="175"/>
          </a:xfrm>
        </p:grpSpPr>
        <p:sp>
          <p:nvSpPr>
            <p:cNvPr id="16533" name="Oval 1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34" name="Line 1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35" name="Line 1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36" name="Rectangle 1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37" name="Oval 1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38" name="Group 1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43" name="Line 1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4" name="Line 1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5" name="Line 1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39" name="Group 1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40" name="Line 1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1" name="Line 1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2" name="Line 1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1" name="Group 159"/>
          <p:cNvGrpSpPr>
            <a:grpSpLocks/>
          </p:cNvGrpSpPr>
          <p:nvPr/>
        </p:nvGrpSpPr>
        <p:grpSpPr bwMode="auto">
          <a:xfrm>
            <a:off x="7848600" y="3324225"/>
            <a:ext cx="554038" cy="279400"/>
            <a:chOff x="3600" y="219"/>
            <a:chExt cx="360" cy="175"/>
          </a:xfrm>
        </p:grpSpPr>
        <p:sp>
          <p:nvSpPr>
            <p:cNvPr id="16520" name="Oval 1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21" name="Line 1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22" name="Line 1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23" name="Rectangle 1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24" name="Oval 1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25" name="Group 1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30" name="Line 1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31" name="Line 1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32" name="Line 1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26" name="Group 1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27" name="Line 1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8" name="Line 1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9" name="Line 1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2" name="Group 173"/>
          <p:cNvGrpSpPr>
            <a:grpSpLocks/>
          </p:cNvGrpSpPr>
          <p:nvPr/>
        </p:nvGrpSpPr>
        <p:grpSpPr bwMode="auto">
          <a:xfrm>
            <a:off x="7478713" y="4024313"/>
            <a:ext cx="555625" cy="282575"/>
            <a:chOff x="3600" y="219"/>
            <a:chExt cx="360" cy="175"/>
          </a:xfrm>
        </p:grpSpPr>
        <p:sp>
          <p:nvSpPr>
            <p:cNvPr id="16507" name="Oval 17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08" name="Line 17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09" name="Line 17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10" name="Rectangle 17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11" name="Oval 17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12" name="Group 17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17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8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9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13" name="Group 18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14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5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6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3" name="Group 187"/>
          <p:cNvGrpSpPr>
            <a:grpSpLocks/>
          </p:cNvGrpSpPr>
          <p:nvPr/>
        </p:nvGrpSpPr>
        <p:grpSpPr bwMode="auto">
          <a:xfrm>
            <a:off x="6805613" y="4611688"/>
            <a:ext cx="552450" cy="279400"/>
            <a:chOff x="3600" y="219"/>
            <a:chExt cx="360" cy="175"/>
          </a:xfrm>
        </p:grpSpPr>
        <p:sp>
          <p:nvSpPr>
            <p:cNvPr id="16494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95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96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97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498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99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04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5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6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00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01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2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3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4" name="Group 201"/>
          <p:cNvGrpSpPr>
            <a:grpSpLocks/>
          </p:cNvGrpSpPr>
          <p:nvPr/>
        </p:nvGrpSpPr>
        <p:grpSpPr bwMode="auto">
          <a:xfrm>
            <a:off x="5916613" y="4160838"/>
            <a:ext cx="554037" cy="279400"/>
            <a:chOff x="3600" y="219"/>
            <a:chExt cx="360" cy="175"/>
          </a:xfrm>
        </p:grpSpPr>
        <p:sp>
          <p:nvSpPr>
            <p:cNvPr id="16481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2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3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4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485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86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491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2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3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487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488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89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0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6455" name="Line 215"/>
          <p:cNvSpPr>
            <a:spLocks noChangeShapeType="1"/>
          </p:cNvSpPr>
          <p:nvPr/>
        </p:nvSpPr>
        <p:spPr bwMode="auto">
          <a:xfrm>
            <a:off x="6192838" y="4430713"/>
            <a:ext cx="1587" cy="273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56" name="Group 216"/>
          <p:cNvGrpSpPr>
            <a:grpSpLocks/>
          </p:cNvGrpSpPr>
          <p:nvPr/>
        </p:nvGrpSpPr>
        <p:grpSpPr bwMode="auto">
          <a:xfrm>
            <a:off x="6022975" y="4889500"/>
            <a:ext cx="1179513" cy="287338"/>
            <a:chOff x="3794" y="3080"/>
            <a:chExt cx="743" cy="181"/>
          </a:xfrm>
        </p:grpSpPr>
        <p:sp>
          <p:nvSpPr>
            <p:cNvPr id="16471" name="Oval 217"/>
            <p:cNvSpPr>
              <a:spLocks noChangeArrowheads="1"/>
            </p:cNvSpPr>
            <p:nvPr/>
          </p:nvSpPr>
          <p:spPr bwMode="auto">
            <a:xfrm rot="-5400000">
              <a:off x="3793" y="3084"/>
              <a:ext cx="47" cy="4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2" name="Oval 218"/>
            <p:cNvSpPr>
              <a:spLocks noChangeArrowheads="1"/>
            </p:cNvSpPr>
            <p:nvPr/>
          </p:nvSpPr>
          <p:spPr bwMode="auto">
            <a:xfrm rot="-5400000">
              <a:off x="3852" y="3082"/>
              <a:ext cx="48" cy="4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3" name="Oval 219"/>
            <p:cNvSpPr>
              <a:spLocks noChangeArrowheads="1"/>
            </p:cNvSpPr>
            <p:nvPr/>
          </p:nvSpPr>
          <p:spPr bwMode="auto">
            <a:xfrm rot="-5400000">
              <a:off x="3906" y="3086"/>
              <a:ext cx="47" cy="4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4" name="Line 220"/>
            <p:cNvSpPr>
              <a:spLocks noChangeShapeType="1"/>
            </p:cNvSpPr>
            <p:nvPr/>
          </p:nvSpPr>
          <p:spPr bwMode="auto">
            <a:xfrm>
              <a:off x="4537" y="3080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5" name="Freeform 221"/>
            <p:cNvSpPr>
              <a:spLocks/>
            </p:cNvSpPr>
            <p:nvPr/>
          </p:nvSpPr>
          <p:spPr bwMode="auto">
            <a:xfrm>
              <a:off x="4366" y="3174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6" name="Freeform 222"/>
            <p:cNvSpPr>
              <a:spLocks/>
            </p:cNvSpPr>
            <p:nvPr/>
          </p:nvSpPr>
          <p:spPr bwMode="auto">
            <a:xfrm>
              <a:off x="4330" y="3158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7" name="Freeform 223"/>
            <p:cNvSpPr>
              <a:spLocks/>
            </p:cNvSpPr>
            <p:nvPr/>
          </p:nvSpPr>
          <p:spPr bwMode="auto">
            <a:xfrm>
              <a:off x="4295" y="3148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8" name="Freeform 224"/>
            <p:cNvSpPr>
              <a:spLocks/>
            </p:cNvSpPr>
            <p:nvPr/>
          </p:nvSpPr>
          <p:spPr bwMode="auto">
            <a:xfrm flipH="1" flipV="1">
              <a:off x="4423" y="3165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9" name="Freeform 225"/>
            <p:cNvSpPr>
              <a:spLocks/>
            </p:cNvSpPr>
            <p:nvPr/>
          </p:nvSpPr>
          <p:spPr bwMode="auto">
            <a:xfrm flipH="1" flipV="1">
              <a:off x="4440" y="3149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0" name="Freeform 226"/>
            <p:cNvSpPr>
              <a:spLocks/>
            </p:cNvSpPr>
            <p:nvPr/>
          </p:nvSpPr>
          <p:spPr bwMode="auto">
            <a:xfrm flipH="1" flipV="1">
              <a:off x="4454" y="3127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57" name="Group 227"/>
          <p:cNvGrpSpPr>
            <a:grpSpLocks/>
          </p:cNvGrpSpPr>
          <p:nvPr/>
        </p:nvGrpSpPr>
        <p:grpSpPr bwMode="auto">
          <a:xfrm>
            <a:off x="7304088" y="5316538"/>
            <a:ext cx="368300" cy="212725"/>
            <a:chOff x="3479" y="3685"/>
            <a:chExt cx="232" cy="134"/>
          </a:xfrm>
        </p:grpSpPr>
        <p:sp>
          <p:nvSpPr>
            <p:cNvPr id="16465" name="Freeform 228"/>
            <p:cNvSpPr>
              <a:spLocks/>
            </p:cNvSpPr>
            <p:nvPr/>
          </p:nvSpPr>
          <p:spPr bwMode="auto">
            <a:xfrm>
              <a:off x="3550" y="3732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6" name="Freeform 229"/>
            <p:cNvSpPr>
              <a:spLocks/>
            </p:cNvSpPr>
            <p:nvPr/>
          </p:nvSpPr>
          <p:spPr bwMode="auto">
            <a:xfrm>
              <a:off x="3514" y="3716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7" name="Freeform 230"/>
            <p:cNvSpPr>
              <a:spLocks/>
            </p:cNvSpPr>
            <p:nvPr/>
          </p:nvSpPr>
          <p:spPr bwMode="auto">
            <a:xfrm>
              <a:off x="3479" y="3706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8" name="Freeform 231"/>
            <p:cNvSpPr>
              <a:spLocks/>
            </p:cNvSpPr>
            <p:nvPr/>
          </p:nvSpPr>
          <p:spPr bwMode="auto">
            <a:xfrm flipH="1" flipV="1">
              <a:off x="3607" y="3723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9" name="Freeform 232"/>
            <p:cNvSpPr>
              <a:spLocks/>
            </p:cNvSpPr>
            <p:nvPr/>
          </p:nvSpPr>
          <p:spPr bwMode="auto">
            <a:xfrm flipH="1" flipV="1">
              <a:off x="3624" y="3707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0" name="Freeform 233"/>
            <p:cNvSpPr>
              <a:spLocks/>
            </p:cNvSpPr>
            <p:nvPr/>
          </p:nvSpPr>
          <p:spPr bwMode="auto">
            <a:xfrm flipH="1" flipV="1">
              <a:off x="3638" y="3685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58" name="Group 234"/>
          <p:cNvGrpSpPr>
            <a:grpSpLocks/>
          </p:cNvGrpSpPr>
          <p:nvPr/>
        </p:nvGrpSpPr>
        <p:grpSpPr bwMode="auto">
          <a:xfrm>
            <a:off x="6399213" y="5268913"/>
            <a:ext cx="368300" cy="212725"/>
            <a:chOff x="3479" y="3685"/>
            <a:chExt cx="232" cy="134"/>
          </a:xfrm>
        </p:grpSpPr>
        <p:sp>
          <p:nvSpPr>
            <p:cNvPr id="16459" name="Freeform 235"/>
            <p:cNvSpPr>
              <a:spLocks/>
            </p:cNvSpPr>
            <p:nvPr/>
          </p:nvSpPr>
          <p:spPr bwMode="auto">
            <a:xfrm>
              <a:off x="3550" y="3732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0" name="Freeform 236"/>
            <p:cNvSpPr>
              <a:spLocks/>
            </p:cNvSpPr>
            <p:nvPr/>
          </p:nvSpPr>
          <p:spPr bwMode="auto">
            <a:xfrm>
              <a:off x="3514" y="3716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1" name="Freeform 237"/>
            <p:cNvSpPr>
              <a:spLocks/>
            </p:cNvSpPr>
            <p:nvPr/>
          </p:nvSpPr>
          <p:spPr bwMode="auto">
            <a:xfrm>
              <a:off x="3479" y="3706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2" name="Freeform 238"/>
            <p:cNvSpPr>
              <a:spLocks/>
            </p:cNvSpPr>
            <p:nvPr/>
          </p:nvSpPr>
          <p:spPr bwMode="auto">
            <a:xfrm flipH="1" flipV="1">
              <a:off x="3607" y="3723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3" name="Freeform 239"/>
            <p:cNvSpPr>
              <a:spLocks/>
            </p:cNvSpPr>
            <p:nvPr/>
          </p:nvSpPr>
          <p:spPr bwMode="auto">
            <a:xfrm flipH="1" flipV="1">
              <a:off x="3624" y="3707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4" name="Freeform 240"/>
            <p:cNvSpPr>
              <a:spLocks/>
            </p:cNvSpPr>
            <p:nvPr/>
          </p:nvSpPr>
          <p:spPr bwMode="auto">
            <a:xfrm flipH="1" flipV="1">
              <a:off x="3638" y="3685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708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42"/>
          <p:cNvGrpSpPr>
            <a:grpSpLocks/>
          </p:cNvGrpSpPr>
          <p:nvPr/>
        </p:nvGrpSpPr>
        <p:grpSpPr bwMode="auto">
          <a:xfrm>
            <a:off x="1169988" y="1319213"/>
            <a:ext cx="6375400" cy="2293937"/>
            <a:chOff x="1182688" y="1198563"/>
            <a:chExt cx="6375400" cy="2293937"/>
          </a:xfrm>
        </p:grpSpPr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1349375" y="1966913"/>
            <a:ext cx="611188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1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9375" y="1966913"/>
                          <a:ext cx="611188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2105025" y="2009775"/>
              <a:ext cx="206375" cy="414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1952625" y="2205038"/>
              <a:ext cx="1397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3043238" y="1387475"/>
              <a:ext cx="2046287" cy="2049463"/>
            </a:xfrm>
            <a:custGeom>
              <a:avLst/>
              <a:gdLst>
                <a:gd name="T0" fmla="*/ 599522467 w 1292"/>
                <a:gd name="T1" fmla="*/ 18667259 h 1255"/>
                <a:gd name="T2" fmla="*/ 87795524 w 1292"/>
                <a:gd name="T3" fmla="*/ 418689716 h 1255"/>
                <a:gd name="T4" fmla="*/ 72746134 w 1292"/>
                <a:gd name="T5" fmla="*/ 1394743539 h 1255"/>
                <a:gd name="T6" fmla="*/ 132948469 w 1292"/>
                <a:gd name="T7" fmla="*/ 2147483647 h 1255"/>
                <a:gd name="T8" fmla="*/ 614573441 w 1292"/>
                <a:gd name="T9" fmla="*/ 2147483647 h 1255"/>
                <a:gd name="T10" fmla="*/ 1622976206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1186732107 h 1255"/>
                <a:gd name="T18" fmla="*/ 2147483647 w 1292"/>
                <a:gd name="T19" fmla="*/ 562697607 h 1255"/>
                <a:gd name="T20" fmla="*/ 1878839987 w 1292"/>
                <a:gd name="T21" fmla="*/ 306682932 h 1255"/>
                <a:gd name="T22" fmla="*/ 599522467 w 1292"/>
                <a:gd name="T23" fmla="*/ 18667259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3227388" y="1857375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4543425" y="2163763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4017963" y="2701925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20" name="Line 14"/>
            <p:cNvSpPr>
              <a:spLocks noChangeShapeType="1"/>
            </p:cNvSpPr>
            <p:nvPr/>
          </p:nvSpPr>
          <p:spPr bwMode="auto">
            <a:xfrm flipV="1">
              <a:off x="2312988" y="1981200"/>
              <a:ext cx="928687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1" name="Line 15"/>
            <p:cNvSpPr>
              <a:spLocks noChangeShapeType="1"/>
            </p:cNvSpPr>
            <p:nvPr/>
          </p:nvSpPr>
          <p:spPr bwMode="auto">
            <a:xfrm>
              <a:off x="3367088" y="200818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2" name="Line 16"/>
            <p:cNvSpPr>
              <a:spLocks noChangeShapeType="1"/>
            </p:cNvSpPr>
            <p:nvPr/>
          </p:nvSpPr>
          <p:spPr bwMode="auto">
            <a:xfrm flipV="1">
              <a:off x="4197350" y="2312988"/>
              <a:ext cx="388938" cy="403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3" name="Text Box 17"/>
            <p:cNvSpPr txBox="1">
              <a:spLocks noChangeArrowheads="1"/>
            </p:cNvSpPr>
            <p:nvPr/>
          </p:nvSpPr>
          <p:spPr bwMode="auto">
            <a:xfrm>
              <a:off x="3816350" y="1517650"/>
              <a:ext cx="9937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telephone</a:t>
              </a:r>
            </a:p>
            <a:p>
              <a:r>
                <a:rPr lang="en-US" sz="1400"/>
                <a:t>network</a:t>
              </a:r>
            </a:p>
          </p:txBody>
        </p:sp>
        <p:sp>
          <p:nvSpPr>
            <p:cNvPr id="17424" name="Line 19"/>
            <p:cNvSpPr>
              <a:spLocks noChangeShapeType="1"/>
            </p:cNvSpPr>
            <p:nvPr/>
          </p:nvSpPr>
          <p:spPr bwMode="auto">
            <a:xfrm flipV="1">
              <a:off x="4681538" y="2244725"/>
              <a:ext cx="485775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5" name="Freeform 20"/>
            <p:cNvSpPr>
              <a:spLocks/>
            </p:cNvSpPr>
            <p:nvPr/>
          </p:nvSpPr>
          <p:spPr bwMode="auto">
            <a:xfrm>
              <a:off x="5511800" y="1443038"/>
              <a:ext cx="2046288" cy="2049462"/>
            </a:xfrm>
            <a:custGeom>
              <a:avLst/>
              <a:gdLst>
                <a:gd name="T0" fmla="*/ 599524344 w 1292"/>
                <a:gd name="T1" fmla="*/ 18667250 h 1255"/>
                <a:gd name="T2" fmla="*/ 87797150 w 1292"/>
                <a:gd name="T3" fmla="*/ 418689512 h 1255"/>
                <a:gd name="T4" fmla="*/ 72746169 w 1292"/>
                <a:gd name="T5" fmla="*/ 1394742858 h 1255"/>
                <a:gd name="T6" fmla="*/ 132948534 w 1292"/>
                <a:gd name="T7" fmla="*/ 2147483647 h 1255"/>
                <a:gd name="T8" fmla="*/ 614573741 w 1292"/>
                <a:gd name="T9" fmla="*/ 2147483647 h 1255"/>
                <a:gd name="T10" fmla="*/ 1622978583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1186731528 h 1255"/>
                <a:gd name="T18" fmla="*/ 2147483647 w 1292"/>
                <a:gd name="T19" fmla="*/ 562697332 h 1255"/>
                <a:gd name="T20" fmla="*/ 1878842489 w 1292"/>
                <a:gd name="T21" fmla="*/ 306682783 h 1255"/>
                <a:gd name="T22" fmla="*/ 599524344 w 1292"/>
                <a:gd name="T23" fmla="*/ 18667250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7426" name="Group 21"/>
            <p:cNvGrpSpPr>
              <a:grpSpLocks/>
            </p:cNvGrpSpPr>
            <p:nvPr/>
          </p:nvGrpSpPr>
          <p:grpSpPr bwMode="auto">
            <a:xfrm>
              <a:off x="5665788" y="2116138"/>
              <a:ext cx="569912" cy="285750"/>
              <a:chOff x="533" y="321"/>
              <a:chExt cx="359" cy="180"/>
            </a:xfrm>
          </p:grpSpPr>
          <p:grpSp>
            <p:nvGrpSpPr>
              <p:cNvPr id="17435" name="Group 22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17437" name="Oval 23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38" name="Line 24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39" name="Line 25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40" name="Rectangle 26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7441" name="Oval 27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17442" name="Group 28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17447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17443" name="Group 32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1744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17436" name="Line 36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7427" name="Line 37"/>
            <p:cNvSpPr>
              <a:spLocks noChangeShapeType="1"/>
            </p:cNvSpPr>
            <p:nvPr/>
          </p:nvSpPr>
          <p:spPr bwMode="auto">
            <a:xfrm flipH="1" flipV="1">
              <a:off x="5346700" y="2244725"/>
              <a:ext cx="319088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8" name="Text Box 38"/>
            <p:cNvSpPr txBox="1">
              <a:spLocks noChangeArrowheads="1"/>
            </p:cNvSpPr>
            <p:nvPr/>
          </p:nvSpPr>
          <p:spPr bwMode="auto">
            <a:xfrm>
              <a:off x="6045200" y="1727200"/>
              <a:ext cx="915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  <p:sp>
          <p:nvSpPr>
            <p:cNvPr id="17429" name="Text Box 39"/>
            <p:cNvSpPr txBox="1">
              <a:spLocks noChangeArrowheads="1"/>
            </p:cNvSpPr>
            <p:nvPr/>
          </p:nvSpPr>
          <p:spPr bwMode="auto">
            <a:xfrm>
              <a:off x="2070100" y="2500313"/>
              <a:ext cx="7556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  <a:br>
                <a:rPr lang="en-US" sz="1400"/>
              </a:br>
              <a:r>
                <a:rPr lang="en-US" sz="1400"/>
                <a:t>dial-up</a:t>
              </a:r>
            </a:p>
            <a:p>
              <a:r>
                <a:rPr lang="en-US" sz="1400"/>
                <a:t>modem</a:t>
              </a:r>
            </a:p>
          </p:txBody>
        </p:sp>
        <p:sp>
          <p:nvSpPr>
            <p:cNvPr id="17430" name="Text Box 40"/>
            <p:cNvSpPr txBox="1">
              <a:spLocks noChangeArrowheads="1"/>
            </p:cNvSpPr>
            <p:nvPr/>
          </p:nvSpPr>
          <p:spPr bwMode="auto">
            <a:xfrm>
              <a:off x="4992688" y="2584450"/>
              <a:ext cx="1065212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ISP</a:t>
              </a:r>
              <a:br>
                <a:rPr lang="en-US" sz="1400"/>
              </a:br>
              <a:r>
                <a:rPr lang="en-US" sz="1400"/>
                <a:t>modem</a:t>
              </a:r>
            </a:p>
            <a:p>
              <a:r>
                <a:rPr lang="en-US" sz="1400"/>
                <a:t>(e.g., AOL)</a:t>
              </a:r>
            </a:p>
          </p:txBody>
        </p:sp>
        <p:sp>
          <p:nvSpPr>
            <p:cNvPr id="17431" name="Text Box 41"/>
            <p:cNvSpPr txBox="1">
              <a:spLocks noChangeArrowheads="1"/>
            </p:cNvSpPr>
            <p:nvPr/>
          </p:nvSpPr>
          <p:spPr bwMode="auto">
            <a:xfrm>
              <a:off x="1182688" y="2598738"/>
              <a:ext cx="6159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PC</a:t>
              </a:r>
            </a:p>
          </p:txBody>
        </p:sp>
        <p:sp>
          <p:nvSpPr>
            <p:cNvPr id="17432" name="Rectangle 44"/>
            <p:cNvSpPr>
              <a:spLocks noChangeArrowheads="1"/>
            </p:cNvSpPr>
            <p:nvPr/>
          </p:nvSpPr>
          <p:spPr bwMode="auto">
            <a:xfrm>
              <a:off x="3019425" y="1677988"/>
              <a:ext cx="623888" cy="541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33" name="Text Box 45"/>
            <p:cNvSpPr txBox="1">
              <a:spLocks noChangeArrowheads="1"/>
            </p:cNvSpPr>
            <p:nvPr/>
          </p:nvSpPr>
          <p:spPr bwMode="auto">
            <a:xfrm>
              <a:off x="2554288" y="1198563"/>
              <a:ext cx="8286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 </a:t>
              </a:r>
              <a:br>
                <a:rPr lang="en-US" sz="1400"/>
              </a:br>
              <a:r>
                <a:rPr lang="en-US" sz="1400"/>
                <a:t>office</a:t>
              </a:r>
            </a:p>
          </p:txBody>
        </p:sp>
        <p:sp>
          <p:nvSpPr>
            <p:cNvPr id="17434" name="Rectangle 46"/>
            <p:cNvSpPr>
              <a:spLocks noChangeArrowheads="1"/>
            </p:cNvSpPr>
            <p:nvPr/>
          </p:nvSpPr>
          <p:spPr bwMode="auto">
            <a:xfrm>
              <a:off x="5095386" y="2052417"/>
              <a:ext cx="206375" cy="414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717550" y="3867150"/>
            <a:ext cx="7920038" cy="2587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lang="en-US" kern="0" dirty="0"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Uses existing telephony infrastructure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Home is connected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central office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up to 56Kbps direct access to router (often less)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Can’t surf and phone at same time: not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“always on”</a:t>
            </a:r>
            <a:endParaRPr lang="en-US" sz="2000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413" name="Title 41"/>
          <p:cNvSpPr>
            <a:spLocks noGrp="1"/>
          </p:cNvSpPr>
          <p:nvPr>
            <p:ph type="title"/>
          </p:nvPr>
        </p:nvSpPr>
        <p:spPr>
          <a:xfrm>
            <a:off x="392113" y="0"/>
            <a:ext cx="7772400" cy="1143000"/>
          </a:xfrm>
        </p:spPr>
        <p:txBody>
          <a:bodyPr/>
          <a:lstStyle/>
          <a:p>
            <a:r>
              <a:rPr lang="en-US" smtClean="0"/>
              <a:t>Dial-up Modem</a:t>
            </a:r>
          </a:p>
        </p:txBody>
      </p:sp>
    </p:spTree>
    <p:extLst>
      <p:ext uri="{BB962C8B-B14F-4D97-AF65-F5344CB8AC3E}">
        <p14:creationId xmlns:p14="http://schemas.microsoft.com/office/powerpoint/2010/main" val="1363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51"/>
          <p:cNvGrpSpPr>
            <a:grpSpLocks/>
          </p:cNvGrpSpPr>
          <p:nvPr/>
        </p:nvGrpSpPr>
        <p:grpSpPr bwMode="auto">
          <a:xfrm>
            <a:off x="854075" y="1017588"/>
            <a:ext cx="5551488" cy="3759200"/>
            <a:chOff x="738188" y="979488"/>
            <a:chExt cx="5551487" cy="3759200"/>
          </a:xfrm>
        </p:grpSpPr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768350" y="3381375"/>
            <a:ext cx="611188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36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350" y="3381375"/>
                          <a:ext cx="611188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9" name="Rectangle 3"/>
            <p:cNvSpPr>
              <a:spLocks noChangeArrowheads="1"/>
            </p:cNvSpPr>
            <p:nvPr/>
          </p:nvSpPr>
          <p:spPr bwMode="auto">
            <a:xfrm>
              <a:off x="1731963" y="2867025"/>
              <a:ext cx="288925" cy="6238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grpSp>
          <p:nvGrpSpPr>
            <p:cNvPr id="18440" name="Group 44"/>
            <p:cNvGrpSpPr>
              <a:grpSpLocks/>
            </p:cNvGrpSpPr>
            <p:nvPr/>
          </p:nvGrpSpPr>
          <p:grpSpPr bwMode="auto">
            <a:xfrm>
              <a:off x="4192588" y="2689225"/>
              <a:ext cx="2097087" cy="2049463"/>
              <a:chOff x="1769" y="1380"/>
              <a:chExt cx="1321" cy="1291"/>
            </a:xfrm>
          </p:grpSpPr>
          <p:sp>
            <p:nvSpPr>
              <p:cNvPr id="18476" name="Freeform 5"/>
              <p:cNvSpPr>
                <a:spLocks/>
              </p:cNvSpPr>
              <p:nvPr/>
            </p:nvSpPr>
            <p:spPr bwMode="auto">
              <a:xfrm>
                <a:off x="1769" y="1380"/>
                <a:ext cx="1289" cy="1291"/>
              </a:xfrm>
              <a:custGeom>
                <a:avLst/>
                <a:gdLst>
                  <a:gd name="T0" fmla="*/ 237 w 1292"/>
                  <a:gd name="T1" fmla="*/ 7 h 1255"/>
                  <a:gd name="T2" fmla="*/ 35 w 1292"/>
                  <a:gd name="T3" fmla="*/ 167 h 1255"/>
                  <a:gd name="T4" fmla="*/ 29 w 1292"/>
                  <a:gd name="T5" fmla="*/ 553 h 1255"/>
                  <a:gd name="T6" fmla="*/ 53 w 1292"/>
                  <a:gd name="T7" fmla="*/ 877 h 1255"/>
                  <a:gd name="T8" fmla="*/ 243 w 1292"/>
                  <a:gd name="T9" fmla="*/ 922 h 1255"/>
                  <a:gd name="T10" fmla="*/ 644 w 1292"/>
                  <a:gd name="T11" fmla="*/ 1194 h 1255"/>
                  <a:gd name="T12" fmla="*/ 991 w 1292"/>
                  <a:gd name="T13" fmla="*/ 1308 h 1255"/>
                  <a:gd name="T14" fmla="*/ 1193 w 1292"/>
                  <a:gd name="T15" fmla="*/ 1080 h 1255"/>
                  <a:gd name="T16" fmla="*/ 1265 w 1292"/>
                  <a:gd name="T17" fmla="*/ 471 h 1255"/>
                  <a:gd name="T18" fmla="*/ 1199 w 1292"/>
                  <a:gd name="T19" fmla="*/ 223 h 1255"/>
                  <a:gd name="T20" fmla="*/ 745 w 1292"/>
                  <a:gd name="T21" fmla="*/ 121 h 1255"/>
                  <a:gd name="T22" fmla="*/ 237 w 1292"/>
                  <a:gd name="T23" fmla="*/ 7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77" name="Oval 6"/>
              <p:cNvSpPr>
                <a:spLocks noChangeArrowheads="1"/>
              </p:cNvSpPr>
              <p:nvPr/>
            </p:nvSpPr>
            <p:spPr bwMode="auto">
              <a:xfrm>
                <a:off x="1885" y="1676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78" name="Oval 7"/>
              <p:cNvSpPr>
                <a:spLocks noChangeArrowheads="1"/>
              </p:cNvSpPr>
              <p:nvPr/>
            </p:nvSpPr>
            <p:spPr bwMode="auto">
              <a:xfrm>
                <a:off x="2714" y="1869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79" name="Oval 8"/>
              <p:cNvSpPr>
                <a:spLocks noChangeArrowheads="1"/>
              </p:cNvSpPr>
              <p:nvPr/>
            </p:nvSpPr>
            <p:spPr bwMode="auto">
              <a:xfrm>
                <a:off x="2383" y="2208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80" name="Line 10"/>
              <p:cNvSpPr>
                <a:spLocks noChangeShapeType="1"/>
              </p:cNvSpPr>
              <p:nvPr/>
            </p:nvSpPr>
            <p:spPr bwMode="auto">
              <a:xfrm>
                <a:off x="1973" y="1771"/>
                <a:ext cx="45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481" name="Line 11"/>
              <p:cNvSpPr>
                <a:spLocks noChangeShapeType="1"/>
              </p:cNvSpPr>
              <p:nvPr/>
            </p:nvSpPr>
            <p:spPr bwMode="auto">
              <a:xfrm flipV="1">
                <a:off x="2496" y="1963"/>
                <a:ext cx="245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482" name="Text Box 12"/>
              <p:cNvSpPr txBox="1">
                <a:spLocks noChangeArrowheads="1"/>
              </p:cNvSpPr>
              <p:nvPr/>
            </p:nvSpPr>
            <p:spPr bwMode="auto">
              <a:xfrm>
                <a:off x="2063" y="1514"/>
                <a:ext cx="6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telephone</a:t>
                </a:r>
              </a:p>
              <a:p>
                <a:r>
                  <a:rPr lang="en-US" sz="1400"/>
                  <a:t>network</a:t>
                </a:r>
              </a:p>
            </p:txBody>
          </p:sp>
          <p:sp>
            <p:nvSpPr>
              <p:cNvPr id="18483" name="Line 14"/>
              <p:cNvSpPr>
                <a:spLocks noChangeShapeType="1"/>
              </p:cNvSpPr>
              <p:nvPr/>
            </p:nvSpPr>
            <p:spPr bwMode="auto">
              <a:xfrm flipV="1">
                <a:off x="2784" y="1911"/>
                <a:ext cx="306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18441" name="Text Box 34"/>
            <p:cNvSpPr txBox="1">
              <a:spLocks noChangeArrowheads="1"/>
            </p:cNvSpPr>
            <p:nvPr/>
          </p:nvSpPr>
          <p:spPr bwMode="auto">
            <a:xfrm>
              <a:off x="1585913" y="3511550"/>
              <a:ext cx="7556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DSL</a:t>
              </a:r>
            </a:p>
            <a:p>
              <a:r>
                <a:rPr lang="en-US" sz="1400"/>
                <a:t>modem</a:t>
              </a:r>
            </a:p>
          </p:txBody>
        </p:sp>
        <p:sp>
          <p:nvSpPr>
            <p:cNvPr id="18442" name="Text Box 36"/>
            <p:cNvSpPr txBox="1">
              <a:spLocks noChangeArrowheads="1"/>
            </p:cNvSpPr>
            <p:nvPr/>
          </p:nvSpPr>
          <p:spPr bwMode="auto">
            <a:xfrm>
              <a:off x="738188" y="3983038"/>
              <a:ext cx="6159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PC</a:t>
              </a:r>
            </a:p>
          </p:txBody>
        </p: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1179513" y="2239963"/>
            <a:ext cx="490537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37" name="Clip" r:id="rId5" imgW="676440" imgH="485640" progId="MS_ClipArt_Gallery.2">
                    <p:embed/>
                  </p:oleObj>
                </mc:Choice>
                <mc:Fallback>
                  <p:oleObj name="Clip" r:id="rId5" imgW="676440" imgH="4856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513" y="2239963"/>
                          <a:ext cx="490537" cy="369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3" name="Text Box 40"/>
            <p:cNvSpPr txBox="1">
              <a:spLocks noChangeArrowheads="1"/>
            </p:cNvSpPr>
            <p:nvPr/>
          </p:nvSpPr>
          <p:spPr bwMode="auto">
            <a:xfrm>
              <a:off x="1001713" y="1641475"/>
              <a:ext cx="6667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phone</a:t>
              </a:r>
            </a:p>
          </p:txBody>
        </p:sp>
        <p:sp>
          <p:nvSpPr>
            <p:cNvPr id="18444" name="Line 41"/>
            <p:cNvSpPr>
              <a:spLocks noChangeShapeType="1"/>
            </p:cNvSpPr>
            <p:nvPr/>
          </p:nvSpPr>
          <p:spPr bwMode="auto">
            <a:xfrm>
              <a:off x="1568450" y="2479675"/>
              <a:ext cx="885825" cy="525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45" name="Line 42"/>
            <p:cNvSpPr>
              <a:spLocks noChangeShapeType="1"/>
            </p:cNvSpPr>
            <p:nvPr/>
          </p:nvSpPr>
          <p:spPr bwMode="auto">
            <a:xfrm flipV="1">
              <a:off x="1233488" y="3227388"/>
              <a:ext cx="511175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46" name="Rectangle 47"/>
            <p:cNvSpPr>
              <a:spLocks noChangeArrowheads="1"/>
            </p:cNvSpPr>
            <p:nvPr/>
          </p:nvSpPr>
          <p:spPr bwMode="auto">
            <a:xfrm>
              <a:off x="3700463" y="2728913"/>
              <a:ext cx="288925" cy="6238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8447" name="Line 48"/>
            <p:cNvSpPr>
              <a:spLocks noChangeShapeType="1"/>
            </p:cNvSpPr>
            <p:nvPr/>
          </p:nvSpPr>
          <p:spPr bwMode="auto">
            <a:xfrm>
              <a:off x="2438400" y="3089275"/>
              <a:ext cx="1247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48" name="Freeform 52"/>
            <p:cNvSpPr>
              <a:spLocks/>
            </p:cNvSpPr>
            <p:nvPr/>
          </p:nvSpPr>
          <p:spPr bwMode="auto">
            <a:xfrm rot="4873784">
              <a:off x="4356101" y="1041400"/>
              <a:ext cx="1770062" cy="1646237"/>
            </a:xfrm>
            <a:custGeom>
              <a:avLst/>
              <a:gdLst>
                <a:gd name="T0" fmla="*/ 448590157 w 1292"/>
                <a:gd name="T1" fmla="*/ 12044421 h 1255"/>
                <a:gd name="T2" fmla="*/ 65693683 w 1292"/>
                <a:gd name="T3" fmla="*/ 270145501 h 1255"/>
                <a:gd name="T4" fmla="*/ 54430777 w 1292"/>
                <a:gd name="T5" fmla="*/ 899909203 h 1255"/>
                <a:gd name="T6" fmla="*/ 99478312 w 1292"/>
                <a:gd name="T7" fmla="*/ 1426434947 h 1255"/>
                <a:gd name="T8" fmla="*/ 459851693 w 1292"/>
                <a:gd name="T9" fmla="*/ 1498702756 h 1255"/>
                <a:gd name="T10" fmla="*/ 1214384347 w 1292"/>
                <a:gd name="T11" fmla="*/ 1942634329 h 1255"/>
                <a:gd name="T12" fmla="*/ 1867561981 w 1292"/>
                <a:gd name="T13" fmla="*/ 2128467524 h 1255"/>
                <a:gd name="T14" fmla="*/ 2147483647 w 1292"/>
                <a:gd name="T15" fmla="*/ 1756802447 h 1255"/>
                <a:gd name="T16" fmla="*/ 2147483647 w 1292"/>
                <a:gd name="T17" fmla="*/ 765696996 h 1255"/>
                <a:gd name="T18" fmla="*/ 2147483647 w 1292"/>
                <a:gd name="T19" fmla="*/ 363061524 h 1255"/>
                <a:gd name="T20" fmla="*/ 1405833194 w 1292"/>
                <a:gd name="T21" fmla="*/ 197876381 h 1255"/>
                <a:gd name="T22" fmla="*/ 448590157 w 1292"/>
                <a:gd name="T23" fmla="*/ 1204442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9" name="Text Box 53"/>
            <p:cNvSpPr txBox="1">
              <a:spLocks noChangeArrowheads="1"/>
            </p:cNvSpPr>
            <p:nvPr/>
          </p:nvSpPr>
          <p:spPr bwMode="auto">
            <a:xfrm>
              <a:off x="5062538" y="1350963"/>
              <a:ext cx="9159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  <p:grpSp>
          <p:nvGrpSpPr>
            <p:cNvPr id="18450" name="Group 54"/>
            <p:cNvGrpSpPr>
              <a:grpSpLocks/>
            </p:cNvGrpSpPr>
            <p:nvPr/>
          </p:nvGrpSpPr>
          <p:grpSpPr bwMode="auto">
            <a:xfrm>
              <a:off x="4144963" y="2365375"/>
              <a:ext cx="473075" cy="244475"/>
              <a:chOff x="533" y="321"/>
              <a:chExt cx="359" cy="180"/>
            </a:xfrm>
          </p:grpSpPr>
          <p:grpSp>
            <p:nvGrpSpPr>
              <p:cNvPr id="18461" name="Group 5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18463" name="Oval 5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64" name="Line 5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65" name="Line 5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6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8467" name="Oval 6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18468" name="Group 61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18473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18469" name="Group 65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18470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18462" name="Line 6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8451" name="Line 70"/>
            <p:cNvSpPr>
              <a:spLocks noChangeShapeType="1"/>
            </p:cNvSpPr>
            <p:nvPr/>
          </p:nvSpPr>
          <p:spPr bwMode="auto">
            <a:xfrm flipV="1">
              <a:off x="3989388" y="2563813"/>
              <a:ext cx="392112" cy="442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52" name="Line 71"/>
            <p:cNvSpPr>
              <a:spLocks noChangeShapeType="1"/>
            </p:cNvSpPr>
            <p:nvPr/>
          </p:nvSpPr>
          <p:spPr bwMode="auto">
            <a:xfrm>
              <a:off x="3976688" y="3200400"/>
              <a:ext cx="484187" cy="5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53" name="Text Box 72"/>
            <p:cNvSpPr txBox="1">
              <a:spLocks noChangeArrowheads="1"/>
            </p:cNvSpPr>
            <p:nvPr/>
          </p:nvSpPr>
          <p:spPr bwMode="auto">
            <a:xfrm>
              <a:off x="3425825" y="2493963"/>
              <a:ext cx="730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DSLAM</a:t>
              </a:r>
            </a:p>
          </p:txBody>
        </p:sp>
        <p:sp>
          <p:nvSpPr>
            <p:cNvPr id="18454" name="AutoShape 73"/>
            <p:cNvSpPr>
              <a:spLocks noChangeArrowheads="1"/>
            </p:cNvSpPr>
            <p:nvPr/>
          </p:nvSpPr>
          <p:spPr bwMode="auto">
            <a:xfrm>
              <a:off x="2438400" y="1262063"/>
              <a:ext cx="2009775" cy="930275"/>
            </a:xfrm>
            <a:prstGeom prst="wedgeRoundRectCallout">
              <a:avLst>
                <a:gd name="adj1" fmla="val -27171"/>
                <a:gd name="adj2" fmla="val 13600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/>
            </a:p>
          </p:txBody>
        </p:sp>
        <p:sp>
          <p:nvSpPr>
            <p:cNvPr id="18455" name="Text Box 74"/>
            <p:cNvSpPr txBox="1">
              <a:spLocks noChangeArrowheads="1"/>
            </p:cNvSpPr>
            <p:nvPr/>
          </p:nvSpPr>
          <p:spPr bwMode="auto">
            <a:xfrm>
              <a:off x="2384425" y="1558905"/>
              <a:ext cx="20447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Existing phone line:</a:t>
              </a:r>
              <a:br>
                <a:rPr lang="en-US" sz="1400" dirty="0"/>
              </a:br>
              <a:endParaRPr lang="en-US" sz="1400" dirty="0"/>
            </a:p>
          </p:txBody>
        </p:sp>
        <p:sp>
          <p:nvSpPr>
            <p:cNvPr id="18456" name="Rectangle 76"/>
            <p:cNvSpPr>
              <a:spLocks noChangeArrowheads="1"/>
            </p:cNvSpPr>
            <p:nvPr/>
          </p:nvSpPr>
          <p:spPr bwMode="auto">
            <a:xfrm>
              <a:off x="2273300" y="2951163"/>
              <a:ext cx="207963" cy="2349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7" name="Line 77"/>
            <p:cNvSpPr>
              <a:spLocks noChangeShapeType="1"/>
            </p:cNvSpPr>
            <p:nvPr/>
          </p:nvSpPr>
          <p:spPr bwMode="auto">
            <a:xfrm>
              <a:off x="2008188" y="3089275"/>
              <a:ext cx="29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58" name="Text Box 78"/>
            <p:cNvSpPr txBox="1">
              <a:spLocks noChangeArrowheads="1"/>
            </p:cNvSpPr>
            <p:nvPr/>
          </p:nvSpPr>
          <p:spPr bwMode="auto">
            <a:xfrm>
              <a:off x="2000250" y="3157538"/>
              <a:ext cx="993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splitter</a:t>
              </a:r>
            </a:p>
          </p:txBody>
        </p:sp>
        <p:sp>
          <p:nvSpPr>
            <p:cNvPr id="18459" name="Rectangle 80"/>
            <p:cNvSpPr>
              <a:spLocks noChangeArrowheads="1"/>
            </p:cNvSpPr>
            <p:nvPr/>
          </p:nvSpPr>
          <p:spPr bwMode="auto">
            <a:xfrm>
              <a:off x="3406775" y="2287588"/>
              <a:ext cx="1233488" cy="1343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0" name="Text Box 81"/>
            <p:cNvSpPr txBox="1">
              <a:spLocks noChangeArrowheads="1"/>
            </p:cNvSpPr>
            <p:nvPr/>
          </p:nvSpPr>
          <p:spPr bwMode="auto">
            <a:xfrm>
              <a:off x="3316288" y="3638550"/>
              <a:ext cx="13083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 Office: </a:t>
              </a:r>
            </a:p>
            <a:p>
              <a:r>
                <a:rPr lang="en-US" sz="1400"/>
                <a:t>multiplexer</a:t>
              </a:r>
            </a:p>
          </p:txBody>
        </p:sp>
      </p:grpSp>
      <p:sp>
        <p:nvSpPr>
          <p:cNvPr id="18437" name="Title 50"/>
          <p:cNvSpPr>
            <a:spLocks noGrp="1"/>
          </p:cNvSpPr>
          <p:nvPr>
            <p:ph type="title"/>
          </p:nvPr>
        </p:nvSpPr>
        <p:spPr>
          <a:xfrm>
            <a:off x="520700" y="0"/>
            <a:ext cx="7772400" cy="1143000"/>
          </a:xfrm>
        </p:spPr>
        <p:txBody>
          <a:bodyPr/>
          <a:lstStyle/>
          <a:p>
            <a:r>
              <a:rPr lang="en-US" smtClean="0"/>
              <a:t>Digital Subscriber Line (DSL)</a:t>
            </a:r>
          </a:p>
        </p:txBody>
      </p:sp>
      <p:sp>
        <p:nvSpPr>
          <p:cNvPr id="18438" name="Rectangle 52"/>
          <p:cNvSpPr>
            <a:spLocks noChangeArrowheads="1"/>
          </p:cNvSpPr>
          <p:nvPr/>
        </p:nvSpPr>
        <p:spPr bwMode="auto">
          <a:xfrm>
            <a:off x="180975" y="4548954"/>
            <a:ext cx="8693150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/>
              <a:t>Also uses existing telephone </a:t>
            </a:r>
            <a:r>
              <a:rPr lang="en-US" sz="2000" dirty="0" smtClean="0"/>
              <a:t>infrastructure</a:t>
            </a:r>
            <a:endParaRPr lang="en-US" sz="2000" dirty="0"/>
          </a:p>
          <a:p>
            <a:pPr marL="1200150" lvl="2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/>
              <a:t>dedicated physical line to telephone central office</a:t>
            </a:r>
            <a:endParaRPr lang="en-US" dirty="0">
              <a:solidFill>
                <a:schemeClr val="accent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err="1" smtClean="0"/>
              <a:t>Asymmertic</a:t>
            </a:r>
            <a:r>
              <a:rPr lang="en-US" sz="2000" dirty="0" smtClean="0"/>
              <a:t>: commonly up </a:t>
            </a:r>
            <a:r>
              <a:rPr lang="en-US" sz="2000" dirty="0"/>
              <a:t>to </a:t>
            </a:r>
            <a:r>
              <a:rPr lang="en-US" sz="2000" dirty="0" smtClean="0"/>
              <a:t>2.5 </a:t>
            </a:r>
            <a:r>
              <a:rPr lang="en-US" sz="2000" dirty="0"/>
              <a:t>Mbps </a:t>
            </a:r>
            <a:r>
              <a:rPr lang="en-US" sz="2000" dirty="0" smtClean="0"/>
              <a:t>upstream; up </a:t>
            </a:r>
            <a:r>
              <a:rPr lang="en-US" sz="2000" dirty="0"/>
              <a:t>to </a:t>
            </a:r>
            <a:r>
              <a:rPr lang="en-US" sz="2000" dirty="0" smtClean="0"/>
              <a:t>24 </a:t>
            </a:r>
            <a:r>
              <a:rPr lang="en-US" sz="2000" dirty="0"/>
              <a:t>Mbps downstream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954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6400" y="2290763"/>
            <a:ext cx="3092450" cy="1417637"/>
            <a:chOff x="256" y="1443"/>
            <a:chExt cx="1948" cy="893"/>
          </a:xfrm>
        </p:grpSpPr>
        <p:sp>
          <p:nvSpPr>
            <p:cNvPr id="55474" name="Text Box 6"/>
            <p:cNvSpPr txBox="1">
              <a:spLocks noChangeArrowheads="1"/>
            </p:cNvSpPr>
            <p:nvPr/>
          </p:nvSpPr>
          <p:spPr bwMode="auto">
            <a:xfrm>
              <a:off x="256" y="1885"/>
              <a:ext cx="194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data, TV transmitted at different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frequencies over </a:t>
              </a:r>
              <a:r>
                <a:rPr lang="en-US" sz="1600" i="1">
                  <a:solidFill>
                    <a:srgbClr val="CC0000"/>
                  </a:solidFill>
                </a:rPr>
                <a:t>shared </a:t>
              </a:r>
              <a:r>
                <a:rPr lang="en-US" sz="1600" i="1"/>
                <a:t>cable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distribution network</a:t>
              </a:r>
            </a:p>
          </p:txBody>
        </p:sp>
        <p:sp>
          <p:nvSpPr>
            <p:cNvPr id="55475" name="Line 7"/>
            <p:cNvSpPr>
              <a:spLocks noChangeShapeType="1"/>
            </p:cNvSpPr>
            <p:nvPr/>
          </p:nvSpPr>
          <p:spPr bwMode="auto">
            <a:xfrm flipV="1">
              <a:off x="1452" y="1443"/>
              <a:ext cx="282" cy="4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55299" name="Rectangle 9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5300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sv-SE"/>
          </a:p>
        </p:txBody>
      </p:sp>
      <p:sp>
        <p:nvSpPr>
          <p:cNvPr id="55301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5302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5303" name="Group 13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5468" name="Rectangle 14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69" name="Rectangle 15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0" name="Rectangle 16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1" name="Rectangle 17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2" name="Rectangle 18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5473" name="AutoShape 19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5304" name="AutoShape 21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5305" name="Rectangle 22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306" name="Freeform 23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07" name="Line 24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5308" name="Picture 25" descr="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9" name="Group 26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5452" name="AutoShape 27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53" name="Group 28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54" name="Rectangle 2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55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56" name="Group 31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62" name="Rectangle 32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4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5" name="Rectangle 35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6" name="Rectangle 36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67" name="AutoShape 37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57" name="Picture 38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58" name="Rectangle 39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59" name="Freeform 40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60" name="Line 41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61" name="Picture 42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0" name="Group 43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5436" name="AutoShape 44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37" name="Group 45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38" name="Rectangle 46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39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40" name="Group 48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46" name="Rectangle 49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7" name="Rectangle 50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8" name="Rectangle 51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49" name="Rectangle 52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50" name="Rectangle 53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51" name="AutoShape 54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41" name="Picture 5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42" name="Rectangle 56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43" name="Freeform 57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44" name="Line 58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45" name="Picture 59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1" name="Group 60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5420" name="AutoShape 6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21" name="Group 6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22" name="Rectangle 6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23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24" name="Group 6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30" name="Rectangle 6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1" name="Rectangle 6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2" name="Rectangle 6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3" name="Rectangle 6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4" name="Rectangle 7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35" name="AutoShape 7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25" name="Picture 7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26" name="Rectangle 7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27" name="Freeform 7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28" name="Line 7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29" name="Picture 76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5312" name="Group 77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5404" name="AutoShape 78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405" name="Group 79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406" name="Rectangle 80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07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408" name="Group 82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414" name="Rectangle 83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5" name="Rectangle 84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6" name="Rectangle 85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7" name="Rectangle 86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8" name="Rectangle 87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19" name="AutoShape 88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409" name="Picture 89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410" name="Rectangle 90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411" name="Freeform 91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412" name="Line 92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413" name="Picture 93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3" name="Line 94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55314" name="Group 95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5388" name="AutoShape 9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5389" name="Group 9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5390" name="Rectangle 9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391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55392" name="Group 10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5398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39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0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1" name="Rectangle 10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5403" name="AutoShape 10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pic>
            <p:nvPicPr>
              <p:cNvPr id="55393" name="Picture 10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94" name="Rectangle 10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395" name="Freeform 10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96" name="Line 11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55397" name="Picture 111" descr="tv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5315" name="Text Box 112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969696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5316" name="Line 113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7" name="Line 114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8" name="Line 115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19" name="Freeform 116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0" name="Freeform 117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1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>
              <a:latin typeface="Times New Roman" pitchFamily="18" charset="0"/>
            </a:endParaRPr>
          </a:p>
        </p:txBody>
      </p:sp>
      <p:sp>
        <p:nvSpPr>
          <p:cNvPr id="55322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55323" name="Freeform 120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5324" name="Freeform 121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5325" name="Line 122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6" name="Line 123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7" name="Freeform 124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8" name="Freeform 125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5329" name="Text Box 126"/>
          <p:cNvSpPr txBox="1">
            <a:spLocks noChangeArrowheads="1"/>
          </p:cNvSpPr>
          <p:nvPr/>
        </p:nvSpPr>
        <p:spPr bwMode="auto">
          <a:xfrm>
            <a:off x="5711825" y="2449513"/>
            <a:ext cx="950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CMTS</a:t>
            </a:r>
          </a:p>
        </p:txBody>
      </p:sp>
      <p:sp>
        <p:nvSpPr>
          <p:cNvPr id="55330" name="AutoShape 127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5331" name="Group 128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534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4" name="Line 130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5535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53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8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8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8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84" name="Line 14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8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53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7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7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7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77" name="Line 15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53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6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7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7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68" name="Line 16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6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5535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53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sv-SE">
                  <a:latin typeface="Times New Roman" pitchFamily="18" charset="0"/>
                </a:endParaRPr>
              </a:p>
            </p:txBody>
          </p:sp>
          <p:sp>
            <p:nvSpPr>
              <p:cNvPr id="553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>
                  <a:latin typeface="Times New Roman" pitchFamily="18" charset="0"/>
                </a:endParaRPr>
              </a:p>
            </p:txBody>
          </p:sp>
          <p:grpSp>
            <p:nvGrpSpPr>
              <p:cNvPr id="5535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536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5536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5536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5361" name="Line 17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55354" name="Line 172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5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800"/>
                <a:t>ISP</a:t>
              </a:r>
            </a:p>
          </p:txBody>
        </p:sp>
      </p:grpSp>
      <p:sp>
        <p:nvSpPr>
          <p:cNvPr id="55332" name="Freeform 174"/>
          <p:cNvSpPr>
            <a:spLocks/>
          </p:cNvSpPr>
          <p:nvPr/>
        </p:nvSpPr>
        <p:spPr bwMode="auto">
          <a:xfrm>
            <a:off x="6251575" y="2193925"/>
            <a:ext cx="206375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28" name="Group 175"/>
          <p:cNvGrpSpPr>
            <a:grpSpLocks/>
          </p:cNvGrpSpPr>
          <p:nvPr/>
        </p:nvGrpSpPr>
        <p:grpSpPr bwMode="auto">
          <a:xfrm>
            <a:off x="6210300" y="2355850"/>
            <a:ext cx="2517775" cy="508000"/>
            <a:chOff x="3912" y="1484"/>
            <a:chExt cx="1586" cy="320"/>
          </a:xfrm>
        </p:grpSpPr>
        <p:sp>
          <p:nvSpPr>
            <p:cNvPr id="55341" name="Line 176"/>
            <p:cNvSpPr>
              <a:spLocks noChangeShapeType="1"/>
            </p:cNvSpPr>
            <p:nvPr/>
          </p:nvSpPr>
          <p:spPr bwMode="auto">
            <a:xfrm flipH="1" flipV="1">
              <a:off x="3912" y="1497"/>
              <a:ext cx="711" cy="9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55342" name="Text Box 177"/>
            <p:cNvSpPr txBox="1">
              <a:spLocks noChangeArrowheads="1"/>
            </p:cNvSpPr>
            <p:nvPr/>
          </p:nvSpPr>
          <p:spPr bwMode="auto">
            <a:xfrm>
              <a:off x="4307" y="1484"/>
              <a:ext cx="119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600" i="1"/>
                <a:t>cable modem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termination system</a:t>
              </a:r>
            </a:p>
          </p:txBody>
        </p:sp>
      </p:grpSp>
      <p:sp>
        <p:nvSpPr>
          <p:cNvPr id="55334" name="Rectangle 3"/>
          <p:cNvSpPr>
            <a:spLocks noChangeArrowheads="1"/>
          </p:cNvSpPr>
          <p:nvPr/>
        </p:nvSpPr>
        <p:spPr bwMode="auto">
          <a:xfrm>
            <a:off x="373063" y="4246563"/>
            <a:ext cx="8401050" cy="20907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solidFill>
                  <a:srgbClr val="000099"/>
                </a:solidFill>
                <a:latin typeface="Gill Sans MT" pitchFamily="34" charset="0"/>
              </a:rPr>
              <a:t>HFC: hybrid fiber coax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>
                <a:latin typeface="Gill Sans MT" pitchFamily="34" charset="0"/>
              </a:rPr>
              <a:t>asymmetric: up to 30Mbps downstream transmission rate, 2 Mbps upstream transmission rate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solidFill>
                  <a:srgbClr val="000099"/>
                </a:solidFill>
                <a:latin typeface="Gill Sans MT" pitchFamily="34" charset="0"/>
              </a:rPr>
              <a:t>network </a:t>
            </a:r>
            <a:r>
              <a:rPr lang="en-US" dirty="0">
                <a:latin typeface="Gill Sans MT" pitchFamily="34" charset="0"/>
              </a:rPr>
              <a:t>of cable, </a:t>
            </a:r>
            <a:r>
              <a:rPr lang="en-US" dirty="0" smtClean="0">
                <a:latin typeface="Gill Sans MT" pitchFamily="34" charset="0"/>
              </a:rPr>
              <a:t>attaches </a:t>
            </a:r>
            <a:r>
              <a:rPr lang="en-US" dirty="0">
                <a:latin typeface="Gill Sans MT" pitchFamily="34" charset="0"/>
              </a:rPr>
              <a:t>homes to ISP router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>
                <a:latin typeface="Gill Sans MT" pitchFamily="34" charset="0"/>
              </a:rPr>
              <a:t>homes </a:t>
            </a:r>
            <a:r>
              <a:rPr lang="en-US" i="1" dirty="0">
                <a:solidFill>
                  <a:srgbClr val="CC0000"/>
                </a:solidFill>
                <a:latin typeface="Gill Sans MT" pitchFamily="34" charset="0"/>
              </a:rPr>
              <a:t>share access network</a:t>
            </a:r>
            <a:r>
              <a:rPr lang="en-US" dirty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dirty="0">
                <a:latin typeface="Gill Sans MT" pitchFamily="34" charset="0"/>
              </a:rPr>
              <a:t>to cable </a:t>
            </a:r>
            <a:r>
              <a:rPr lang="en-US" dirty="0" err="1">
                <a:latin typeface="Gill Sans MT" pitchFamily="34" charset="0"/>
              </a:rPr>
              <a:t>headend</a:t>
            </a:r>
            <a:r>
              <a:rPr lang="en-US" dirty="0">
                <a:latin typeface="Gill Sans MT" pitchFamily="34" charset="0"/>
              </a:rPr>
              <a:t>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dirty="0">
                <a:latin typeface="Gill Sans MT" pitchFamily="34" charset="0"/>
              </a:rPr>
              <a:t>unlike DSL, which has dedicated access to central </a:t>
            </a:r>
            <a:r>
              <a:rPr lang="en-US" dirty="0" smtClean="0">
                <a:latin typeface="Gill Sans MT" pitchFamily="34" charset="0"/>
              </a:rPr>
              <a:t>office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itchFamily="34" charset="0"/>
              </a:rPr>
              <a:t>Related: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fiber to the home</a:t>
            </a:r>
            <a:endParaRPr lang="en-US" sz="20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55335" name="Title 41"/>
          <p:cNvSpPr>
            <a:spLocks/>
          </p:cNvSpPr>
          <p:nvPr/>
        </p:nvSpPr>
        <p:spPr bwMode="auto">
          <a:xfrm>
            <a:off x="381000" y="239714"/>
            <a:ext cx="5622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cable network</a:t>
            </a:r>
          </a:p>
        </p:txBody>
      </p:sp>
      <p:grpSp>
        <p:nvGrpSpPr>
          <p:cNvPr id="55337" name="Group 181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5339" name="Picture 18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40" name="Freeform 18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55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>
                <a:latin typeface="Tahoma" pitchFamily="34" charset="0"/>
              </a:rPr>
              <a:t>1-</a:t>
            </a:r>
            <a:fld id="{A73F3A5C-C928-4B93-BAF0-525A7F31BAC2}" type="slidenum">
              <a:rPr lang="en-US" sz="1200">
                <a:latin typeface="Tahoma" pitchFamily="34" charset="0"/>
              </a:rPr>
              <a:pPr/>
              <a:t>45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890BB9-B7D1-4BE4-B6D1-51C6559B656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536104"/>
          </a:xfrm>
        </p:spPr>
        <p:txBody>
          <a:bodyPr/>
          <a:lstStyle/>
          <a:p>
            <a:r>
              <a:rPr lang="en-US" sz="3200" dirty="0" smtClean="0"/>
              <a:t>Institutional access: local area </a:t>
            </a:r>
            <a:r>
              <a:rPr lang="en-US" sz="3200" dirty="0" smtClean="0"/>
              <a:t>networks </a:t>
            </a:r>
            <a:endParaRPr lang="en-US" dirty="0" smtClean="0"/>
          </a:p>
        </p:txBody>
      </p:sp>
      <p:sp>
        <p:nvSpPr>
          <p:cNvPr id="194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419600" cy="3641576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local area network</a:t>
            </a:r>
            <a:r>
              <a:rPr lang="en-US" sz="2400" dirty="0" smtClean="0"/>
              <a:t> (LAN) connects end system to edge router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E.g. Ethernet: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Mbs</a:t>
            </a:r>
            <a:r>
              <a:rPr lang="en-US" dirty="0" smtClean="0"/>
              <a:t>, 100Mbps, Gigabit Ethernet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deployment:</a:t>
            </a:r>
            <a:r>
              <a:rPr lang="en-US" sz="2400" dirty="0" smtClean="0"/>
              <a:t> institutions, home LANs </a:t>
            </a:r>
          </a:p>
        </p:txBody>
      </p:sp>
      <p:grpSp>
        <p:nvGrpSpPr>
          <p:cNvPr id="19466" name="Group 119"/>
          <p:cNvGrpSpPr>
            <a:grpSpLocks/>
          </p:cNvGrpSpPr>
          <p:nvPr/>
        </p:nvGrpSpPr>
        <p:grpSpPr bwMode="auto">
          <a:xfrm>
            <a:off x="5416550" y="2427288"/>
            <a:ext cx="2798763" cy="2351087"/>
            <a:chOff x="3328" y="2249"/>
            <a:chExt cx="1355" cy="1013"/>
          </a:xfrm>
        </p:grpSpPr>
        <p:graphicFrame>
          <p:nvGraphicFramePr>
            <p:cNvPr id="19458" name="Object 5"/>
            <p:cNvGraphicFramePr>
              <a:graphicFrameLocks noChangeAspect="1"/>
            </p:cNvGraphicFramePr>
            <p:nvPr/>
          </p:nvGraphicFramePr>
          <p:xfrm>
            <a:off x="3328" y="2249"/>
            <a:ext cx="29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6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8" y="2249"/>
                          <a:ext cx="290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7" name="Line 6"/>
            <p:cNvSpPr>
              <a:spLocks noChangeShapeType="1"/>
            </p:cNvSpPr>
            <p:nvPr/>
          </p:nvSpPr>
          <p:spPr bwMode="auto">
            <a:xfrm flipV="1">
              <a:off x="3612" y="2435"/>
              <a:ext cx="50" cy="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9459" name="Object 7"/>
            <p:cNvGraphicFramePr>
              <a:graphicFrameLocks noChangeAspect="1"/>
            </p:cNvGraphicFramePr>
            <p:nvPr/>
          </p:nvGraphicFramePr>
          <p:xfrm>
            <a:off x="3328" y="2698"/>
            <a:ext cx="29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6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8" y="2698"/>
                          <a:ext cx="290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8" name="Line 8"/>
            <p:cNvSpPr>
              <a:spLocks noChangeShapeType="1"/>
            </p:cNvSpPr>
            <p:nvPr/>
          </p:nvSpPr>
          <p:spPr bwMode="auto">
            <a:xfrm flipV="1">
              <a:off x="3612" y="2888"/>
              <a:ext cx="50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469" name="Group 9"/>
            <p:cNvGrpSpPr>
              <a:grpSpLocks/>
            </p:cNvGrpSpPr>
            <p:nvPr/>
          </p:nvGrpSpPr>
          <p:grpSpPr bwMode="auto">
            <a:xfrm>
              <a:off x="3415" y="2507"/>
              <a:ext cx="50" cy="168"/>
              <a:chOff x="3842" y="406"/>
              <a:chExt cx="51" cy="167"/>
            </a:xfrm>
          </p:grpSpPr>
          <p:sp>
            <p:nvSpPr>
              <p:cNvPr id="19511" name="Oval 1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2" name="Oval 1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3" name="Oval 1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9470" name="Line 13"/>
            <p:cNvSpPr>
              <a:spLocks noChangeShapeType="1"/>
            </p:cNvSpPr>
            <p:nvPr/>
          </p:nvSpPr>
          <p:spPr bwMode="auto">
            <a:xfrm>
              <a:off x="3658" y="2433"/>
              <a:ext cx="0" cy="4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9460" name="Object 14"/>
            <p:cNvGraphicFramePr>
              <a:graphicFrameLocks noChangeAspect="1"/>
            </p:cNvGraphicFramePr>
            <p:nvPr/>
          </p:nvGraphicFramePr>
          <p:xfrm>
            <a:off x="3933" y="3012"/>
            <a:ext cx="291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64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" y="3012"/>
                          <a:ext cx="291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15"/>
            <p:cNvGraphicFramePr>
              <a:graphicFrameLocks noChangeAspect="1"/>
            </p:cNvGraphicFramePr>
            <p:nvPr/>
          </p:nvGraphicFramePr>
          <p:xfrm>
            <a:off x="3505" y="3003"/>
            <a:ext cx="289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65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" y="3003"/>
                          <a:ext cx="289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1" name="Line 16"/>
            <p:cNvSpPr>
              <a:spLocks noChangeShapeType="1"/>
            </p:cNvSpPr>
            <p:nvPr/>
          </p:nvSpPr>
          <p:spPr bwMode="auto">
            <a:xfrm rot="-5400000">
              <a:off x="4088" y="2993"/>
              <a:ext cx="46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2" name="Line 17"/>
            <p:cNvSpPr>
              <a:spLocks noChangeShapeType="1"/>
            </p:cNvSpPr>
            <p:nvPr/>
          </p:nvSpPr>
          <p:spPr bwMode="auto">
            <a:xfrm rot="5400000" flipH="1">
              <a:off x="3651" y="2987"/>
              <a:ext cx="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3" name="Line 18"/>
            <p:cNvSpPr>
              <a:spLocks noChangeShapeType="1"/>
            </p:cNvSpPr>
            <p:nvPr/>
          </p:nvSpPr>
          <p:spPr bwMode="auto">
            <a:xfrm rot="16200000" flipV="1">
              <a:off x="3895" y="2748"/>
              <a:ext cx="0" cy="4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4" name="Line 19"/>
            <p:cNvSpPr>
              <a:spLocks noChangeShapeType="1"/>
            </p:cNvSpPr>
            <p:nvPr/>
          </p:nvSpPr>
          <p:spPr bwMode="auto">
            <a:xfrm>
              <a:off x="3656" y="2681"/>
              <a:ext cx="71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475" name="Group 28"/>
            <p:cNvGrpSpPr>
              <a:grpSpLocks/>
            </p:cNvGrpSpPr>
            <p:nvPr/>
          </p:nvGrpSpPr>
          <p:grpSpPr bwMode="auto">
            <a:xfrm>
              <a:off x="4343" y="2819"/>
              <a:ext cx="145" cy="309"/>
              <a:chOff x="4180" y="783"/>
              <a:chExt cx="150" cy="307"/>
            </a:xfrm>
          </p:grpSpPr>
          <p:sp>
            <p:nvSpPr>
              <p:cNvPr id="19503" name="AutoShape 2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4" name="Rectangle 3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5" name="Rectangle 3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6" name="AutoShape 3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7" name="Line 3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8" name="Line 3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9" name="Rectangle 3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0" name="Rectangle 3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9476" name="Group 37"/>
            <p:cNvGrpSpPr>
              <a:grpSpLocks/>
            </p:cNvGrpSpPr>
            <p:nvPr/>
          </p:nvGrpSpPr>
          <p:grpSpPr bwMode="auto">
            <a:xfrm>
              <a:off x="4538" y="2819"/>
              <a:ext cx="145" cy="309"/>
              <a:chOff x="4180" y="783"/>
              <a:chExt cx="150" cy="307"/>
            </a:xfrm>
          </p:grpSpPr>
          <p:sp>
            <p:nvSpPr>
              <p:cNvPr id="19495" name="AutoShape 3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6" name="Rectangle 3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7" name="Rectangle 4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8" name="AutoShape 4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9" name="Line 4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0" name="Line 4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1" name="Rectangle 4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2" name="Rectangle 4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9477" name="Line 46"/>
            <p:cNvSpPr>
              <a:spLocks noChangeShapeType="1"/>
            </p:cNvSpPr>
            <p:nvPr/>
          </p:nvSpPr>
          <p:spPr bwMode="auto">
            <a:xfrm rot="-5400000">
              <a:off x="4349" y="2441"/>
              <a:ext cx="0" cy="5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8" name="Line 48"/>
            <p:cNvSpPr>
              <a:spLocks noChangeShapeType="1"/>
            </p:cNvSpPr>
            <p:nvPr/>
          </p:nvSpPr>
          <p:spPr bwMode="auto">
            <a:xfrm rot="-5400000">
              <a:off x="4385" y="2768"/>
              <a:ext cx="1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479" name="Group 78"/>
            <p:cNvGrpSpPr>
              <a:grpSpLocks/>
            </p:cNvGrpSpPr>
            <p:nvPr/>
          </p:nvGrpSpPr>
          <p:grpSpPr bwMode="auto">
            <a:xfrm>
              <a:off x="3727" y="2621"/>
              <a:ext cx="349" cy="176"/>
              <a:chOff x="3600" y="219"/>
              <a:chExt cx="360" cy="175"/>
            </a:xfrm>
          </p:grpSpPr>
          <p:sp>
            <p:nvSpPr>
              <p:cNvPr id="19482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83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84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85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9486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9487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492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3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4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9488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48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0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1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9480" name="Line 92"/>
            <p:cNvSpPr>
              <a:spLocks noChangeShapeType="1"/>
            </p:cNvSpPr>
            <p:nvPr/>
          </p:nvSpPr>
          <p:spPr bwMode="auto">
            <a:xfrm>
              <a:off x="3901" y="2791"/>
              <a:ext cx="1" cy="1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81" name="Line 118"/>
            <p:cNvSpPr>
              <a:spLocks noChangeShapeType="1"/>
            </p:cNvSpPr>
            <p:nvPr/>
          </p:nvSpPr>
          <p:spPr bwMode="auto">
            <a:xfrm rot="-5400000">
              <a:off x="4559" y="2768"/>
              <a:ext cx="1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07904" y="5805264"/>
            <a:ext cx="37362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(a </a:t>
            </a:r>
            <a:r>
              <a:rPr lang="sv-SE" dirty="0" err="1" smtClean="0"/>
              <a:t>lot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on </a:t>
            </a:r>
            <a:r>
              <a:rPr lang="sv-SE" dirty="0" err="1" smtClean="0"/>
              <a:t>this</a:t>
            </a:r>
            <a:r>
              <a:rPr lang="sv-SE" dirty="0" smtClean="0"/>
              <a:t> later in the </a:t>
            </a:r>
            <a:r>
              <a:rPr lang="sv-SE" dirty="0" err="1" smtClean="0"/>
              <a:t>course</a:t>
            </a:r>
            <a:r>
              <a:rPr lang="sv-SE" dirty="0" smtClean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05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3BB6A19-5287-43D4-929B-4A063EE2BCF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04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08112"/>
          </a:xfrm>
        </p:spPr>
        <p:txBody>
          <a:bodyPr/>
          <a:lstStyle/>
          <a:p>
            <a:r>
              <a:rPr lang="en-US" sz="3200" dirty="0" smtClean="0"/>
              <a:t>Wireless access networks</a:t>
            </a:r>
            <a:endParaRPr lang="en-US" dirty="0" smtClean="0"/>
          </a:p>
        </p:txBody>
      </p:sp>
      <p:sp>
        <p:nvSpPr>
          <p:cNvPr id="20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322388"/>
            <a:ext cx="4927600" cy="4122836"/>
          </a:xfrm>
        </p:spPr>
        <p:txBody>
          <a:bodyPr/>
          <a:lstStyle/>
          <a:p>
            <a:r>
              <a:rPr lang="en-US" sz="2400" dirty="0" smtClean="0"/>
              <a:t>shared </a:t>
            </a:r>
            <a:r>
              <a:rPr lang="en-US" sz="2400" i="1" dirty="0" smtClean="0"/>
              <a:t>wireless</a:t>
            </a:r>
            <a:r>
              <a:rPr lang="en-US" sz="2400" dirty="0" smtClean="0"/>
              <a:t> access network connects end system to router</a:t>
            </a:r>
          </a:p>
          <a:p>
            <a:pPr lvl="1"/>
            <a:r>
              <a:rPr lang="en-US" sz="2000" dirty="0" smtClean="0"/>
              <a:t>via base station aka “access point”, or “</a:t>
            </a:r>
            <a:r>
              <a:rPr lang="en-US" sz="2000" dirty="0" err="1" smtClean="0"/>
              <a:t>adhoc</a:t>
            </a:r>
            <a:r>
              <a:rPr lang="en-US" sz="2000" dirty="0" smtClean="0"/>
              <a:t>”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wireless LANs:</a:t>
            </a:r>
            <a:endParaRPr lang="en-US" sz="2400" dirty="0" smtClean="0"/>
          </a:p>
          <a:p>
            <a:pPr lvl="1"/>
            <a:r>
              <a:rPr lang="en-US" sz="2000" dirty="0" smtClean="0"/>
              <a:t>802.11b/g (</a:t>
            </a:r>
            <a:r>
              <a:rPr lang="en-US" sz="2000" dirty="0" err="1" smtClean="0"/>
              <a:t>WiFi</a:t>
            </a:r>
            <a:r>
              <a:rPr lang="en-US" sz="2000" dirty="0" smtClean="0"/>
              <a:t>): 11 or 54  Mbps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wider-area wireless access</a:t>
            </a:r>
            <a:endParaRPr lang="en-US" sz="2400" dirty="0" smtClean="0"/>
          </a:p>
          <a:p>
            <a:pPr lvl="1"/>
            <a:r>
              <a:rPr lang="en-US" sz="2000" dirty="0" smtClean="0"/>
              <a:t>provided by </a:t>
            </a:r>
            <a:r>
              <a:rPr lang="en-US" sz="2000" dirty="0" err="1" smtClean="0"/>
              <a:t>telco</a:t>
            </a:r>
            <a:r>
              <a:rPr lang="en-US" sz="2000" dirty="0" smtClean="0"/>
              <a:t> operator</a:t>
            </a:r>
          </a:p>
          <a:p>
            <a:pPr lvl="1"/>
            <a:r>
              <a:rPr lang="en-US" sz="2000" dirty="0" smtClean="0"/>
              <a:t>~1Mbps over cellular system</a:t>
            </a:r>
          </a:p>
          <a:p>
            <a:pPr lvl="1"/>
            <a:r>
              <a:rPr lang="en-US" sz="2000" dirty="0" err="1" smtClean="0"/>
              <a:t>WiMAX</a:t>
            </a:r>
            <a:r>
              <a:rPr lang="en-US" sz="2000" dirty="0" smtClean="0"/>
              <a:t> (10’s Mbps) over wide area</a:t>
            </a:r>
          </a:p>
        </p:txBody>
      </p:sp>
      <p:grpSp>
        <p:nvGrpSpPr>
          <p:cNvPr id="20494" name="Group 5"/>
          <p:cNvGrpSpPr>
            <a:grpSpLocks/>
          </p:cNvGrpSpPr>
          <p:nvPr/>
        </p:nvGrpSpPr>
        <p:grpSpPr bwMode="auto">
          <a:xfrm>
            <a:off x="6221413" y="4048125"/>
            <a:ext cx="622300" cy="793750"/>
            <a:chOff x="3908" y="2375"/>
            <a:chExt cx="392" cy="500"/>
          </a:xfrm>
        </p:grpSpPr>
        <p:graphicFrame>
          <p:nvGraphicFramePr>
            <p:cNvPr id="20488" name="Object 6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0" name="Clip" r:id="rId4" imgW="819000" imgH="847800" progId="MS_ClipArt_Gallery.2">
                    <p:embed/>
                  </p:oleObj>
                </mc:Choice>
                <mc:Fallback>
                  <p:oleObj name="Clip" r:id="rId4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375"/>
                          <a:ext cx="366" cy="4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7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1" name="Clip" r:id="rId6" imgW="1266840" imgH="1200240" progId="MS_ClipArt_Gallery.2">
                    <p:embed/>
                  </p:oleObj>
                </mc:Choice>
                <mc:Fallback>
                  <p:oleObj name="Clip" r:id="rId6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" y="2506"/>
                          <a:ext cx="334" cy="3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5" name="Group 8"/>
          <p:cNvGrpSpPr>
            <a:grpSpLocks/>
          </p:cNvGrpSpPr>
          <p:nvPr/>
        </p:nvGrpSpPr>
        <p:grpSpPr bwMode="auto">
          <a:xfrm>
            <a:off x="7377113" y="3962400"/>
            <a:ext cx="622300" cy="793750"/>
            <a:chOff x="2870" y="1518"/>
            <a:chExt cx="292" cy="320"/>
          </a:xfrm>
        </p:grpSpPr>
        <p:graphicFrame>
          <p:nvGraphicFramePr>
            <p:cNvPr id="20486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2" name="Clip" r:id="rId8" imgW="819000" imgH="847800" progId="MS_ClipArt_Gallery.2">
                    <p:embed/>
                  </p:oleObj>
                </mc:Choice>
                <mc:Fallback>
                  <p:oleObj name="Clip" r:id="rId8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3" name="Clip" r:id="rId9" imgW="1266840" imgH="1200240" progId="MS_ClipArt_Gallery.2">
                    <p:embed/>
                  </p:oleObj>
                </mc:Choice>
                <mc:Fallback>
                  <p:oleObj name="Clip" r:id="rId9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6496050" y="2387600"/>
            <a:ext cx="760413" cy="239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6496050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7256463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6496050" y="2366963"/>
            <a:ext cx="754063" cy="14605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6489700" y="2193925"/>
            <a:ext cx="760413" cy="279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01" name="Group 20"/>
          <p:cNvGrpSpPr>
            <a:grpSpLocks/>
          </p:cNvGrpSpPr>
          <p:nvPr/>
        </p:nvGrpSpPr>
        <p:grpSpPr bwMode="auto">
          <a:xfrm>
            <a:off x="6672263" y="2255838"/>
            <a:ext cx="377825" cy="163512"/>
            <a:chOff x="2848" y="848"/>
            <a:chExt cx="140" cy="98"/>
          </a:xfrm>
        </p:grpSpPr>
        <p:sp>
          <p:nvSpPr>
            <p:cNvPr id="20551" name="Line 2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2" name="Line 2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3" name="Line 2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0502" name="Group 24"/>
          <p:cNvGrpSpPr>
            <a:grpSpLocks/>
          </p:cNvGrpSpPr>
          <p:nvPr/>
        </p:nvGrpSpPr>
        <p:grpSpPr bwMode="auto">
          <a:xfrm flipV="1">
            <a:off x="6672263" y="2252663"/>
            <a:ext cx="377825" cy="163512"/>
            <a:chOff x="2848" y="848"/>
            <a:chExt cx="140" cy="98"/>
          </a:xfrm>
        </p:grpSpPr>
        <p:sp>
          <p:nvSpPr>
            <p:cNvPr id="2054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4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0503" name="Line 28"/>
          <p:cNvSpPr>
            <a:spLocks noChangeShapeType="1"/>
          </p:cNvSpPr>
          <p:nvPr/>
        </p:nvSpPr>
        <p:spPr bwMode="auto">
          <a:xfrm flipV="1">
            <a:off x="6886575" y="26193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04" name="Group 29"/>
          <p:cNvGrpSpPr>
            <a:grpSpLocks/>
          </p:cNvGrpSpPr>
          <p:nvPr/>
        </p:nvGrpSpPr>
        <p:grpSpPr bwMode="auto">
          <a:xfrm>
            <a:off x="7621588" y="2359025"/>
            <a:ext cx="622300" cy="793750"/>
            <a:chOff x="2870" y="1518"/>
            <a:chExt cx="292" cy="320"/>
          </a:xfrm>
        </p:grpSpPr>
        <p:graphicFrame>
          <p:nvGraphicFramePr>
            <p:cNvPr id="20484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4" name="Clip" r:id="rId10" imgW="819000" imgH="847800" progId="MS_ClipArt_Gallery.2">
                    <p:embed/>
                  </p:oleObj>
                </mc:Choice>
                <mc:Fallback>
                  <p:oleObj name="Clip" r:id="rId10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5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5" name="Clip" r:id="rId11" imgW="1266840" imgH="1200240" progId="MS_ClipArt_Gallery.2">
                    <p:embed/>
                  </p:oleObj>
                </mc:Choice>
                <mc:Fallback>
                  <p:oleObj name="Clip" r:id="rId11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5" name="Group 32"/>
          <p:cNvGrpSpPr>
            <a:grpSpLocks/>
          </p:cNvGrpSpPr>
          <p:nvPr/>
        </p:nvGrpSpPr>
        <p:grpSpPr bwMode="auto">
          <a:xfrm>
            <a:off x="8070850" y="3421063"/>
            <a:ext cx="622300" cy="793750"/>
            <a:chOff x="2870" y="1518"/>
            <a:chExt cx="292" cy="320"/>
          </a:xfrm>
        </p:grpSpPr>
        <p:graphicFrame>
          <p:nvGraphicFramePr>
            <p:cNvPr id="20482" name="Object 3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6" name="Clip" r:id="rId12" imgW="819000" imgH="847800" progId="MS_ClipArt_Gallery.2">
                    <p:embed/>
                  </p:oleObj>
                </mc:Choice>
                <mc:Fallback>
                  <p:oleObj name="Clip" r:id="rId12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3" name="Object 3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7" name="Clip" r:id="rId13" imgW="1266840" imgH="1200240" progId="MS_ClipArt_Gallery.2">
                    <p:embed/>
                  </p:oleObj>
                </mc:Choice>
                <mc:Fallback>
                  <p:oleObj name="Clip" r:id="rId13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06" name="Text Box 35"/>
          <p:cNvSpPr txBox="1">
            <a:spLocks noChangeArrowheads="1"/>
          </p:cNvSpPr>
          <p:nvPr/>
        </p:nvSpPr>
        <p:spPr bwMode="auto">
          <a:xfrm>
            <a:off x="5081588" y="2874963"/>
            <a:ext cx="1179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base</a:t>
            </a:r>
          </a:p>
          <a:p>
            <a:pPr algn="r"/>
            <a:r>
              <a:rPr lang="en-US">
                <a:latin typeface="Comic Sans MS" pitchFamily="66" charset="0"/>
              </a:rPr>
              <a:t>station</a:t>
            </a:r>
            <a:endParaRPr lang="en-US"/>
          </a:p>
        </p:txBody>
      </p:sp>
      <p:sp>
        <p:nvSpPr>
          <p:cNvPr id="20507" name="Text Box 36"/>
          <p:cNvSpPr txBox="1">
            <a:spLocks noChangeArrowheads="1"/>
          </p:cNvSpPr>
          <p:nvPr/>
        </p:nvSpPr>
        <p:spPr bwMode="auto">
          <a:xfrm>
            <a:off x="7435850" y="4867275"/>
            <a:ext cx="109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mobile</a:t>
            </a:r>
          </a:p>
          <a:p>
            <a:pPr algn="r"/>
            <a:r>
              <a:rPr lang="en-US">
                <a:latin typeface="Comic Sans MS" pitchFamily="66" charset="0"/>
              </a:rPr>
              <a:t>hosts</a:t>
            </a:r>
            <a:endParaRPr lang="en-US"/>
          </a:p>
        </p:txBody>
      </p:sp>
      <p:sp>
        <p:nvSpPr>
          <p:cNvPr id="20508" name="Line 37"/>
          <p:cNvSpPr>
            <a:spLocks noChangeShapeType="1"/>
          </p:cNvSpPr>
          <p:nvPr/>
        </p:nvSpPr>
        <p:spPr bwMode="auto">
          <a:xfrm flipV="1">
            <a:off x="6829425" y="17430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09" name="Text Box 38"/>
          <p:cNvSpPr txBox="1">
            <a:spLocks noChangeArrowheads="1"/>
          </p:cNvSpPr>
          <p:nvPr/>
        </p:nvSpPr>
        <p:spPr bwMode="auto">
          <a:xfrm>
            <a:off x="5410200" y="2162175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router</a:t>
            </a:r>
            <a:endParaRPr lang="en-US"/>
          </a:p>
        </p:txBody>
      </p:sp>
      <p:grpSp>
        <p:nvGrpSpPr>
          <p:cNvPr id="20510" name="Group 104"/>
          <p:cNvGrpSpPr>
            <a:grpSpLocks/>
          </p:cNvGrpSpPr>
          <p:nvPr/>
        </p:nvGrpSpPr>
        <p:grpSpPr bwMode="auto">
          <a:xfrm>
            <a:off x="6445250" y="2717800"/>
            <a:ext cx="681038" cy="820738"/>
            <a:chOff x="3221" y="3127"/>
            <a:chExt cx="429" cy="517"/>
          </a:xfrm>
        </p:grpSpPr>
        <p:sp>
          <p:nvSpPr>
            <p:cNvPr id="20511" name="Freeform 6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>
                <a:gd name="T0" fmla="*/ 10 w 199"/>
                <a:gd name="T1" fmla="*/ 4 h 232"/>
                <a:gd name="T2" fmla="*/ 8 w 199"/>
                <a:gd name="T3" fmla="*/ 5 h 232"/>
                <a:gd name="T4" fmla="*/ 6 w 199"/>
                <a:gd name="T5" fmla="*/ 7 h 232"/>
                <a:gd name="T6" fmla="*/ 5 w 199"/>
                <a:gd name="T7" fmla="*/ 8 h 232"/>
                <a:gd name="T8" fmla="*/ 3 w 199"/>
                <a:gd name="T9" fmla="*/ 10 h 232"/>
                <a:gd name="T10" fmla="*/ 2 w 199"/>
                <a:gd name="T11" fmla="*/ 12 h 232"/>
                <a:gd name="T12" fmla="*/ 1 w 199"/>
                <a:gd name="T13" fmla="*/ 15 h 232"/>
                <a:gd name="T14" fmla="*/ 0 w 199"/>
                <a:gd name="T15" fmla="*/ 17 h 232"/>
                <a:gd name="T16" fmla="*/ 0 w 199"/>
                <a:gd name="T17" fmla="*/ 19 h 232"/>
                <a:gd name="T18" fmla="*/ 0 w 199"/>
                <a:gd name="T19" fmla="*/ 22 h 232"/>
                <a:gd name="T20" fmla="*/ 2 w 199"/>
                <a:gd name="T21" fmla="*/ 25 h 232"/>
                <a:gd name="T22" fmla="*/ 4 w 199"/>
                <a:gd name="T23" fmla="*/ 27 h 232"/>
                <a:gd name="T24" fmla="*/ 7 w 199"/>
                <a:gd name="T25" fmla="*/ 29 h 232"/>
                <a:gd name="T26" fmla="*/ 10 w 199"/>
                <a:gd name="T27" fmla="*/ 30 h 232"/>
                <a:gd name="T28" fmla="*/ 13 w 199"/>
                <a:gd name="T29" fmla="*/ 31 h 232"/>
                <a:gd name="T30" fmla="*/ 17 w 199"/>
                <a:gd name="T31" fmla="*/ 31 h 232"/>
                <a:gd name="T32" fmla="*/ 20 w 199"/>
                <a:gd name="T33" fmla="*/ 31 h 232"/>
                <a:gd name="T34" fmla="*/ 21 w 199"/>
                <a:gd name="T35" fmla="*/ 31 h 232"/>
                <a:gd name="T36" fmla="*/ 21 w 199"/>
                <a:gd name="T37" fmla="*/ 30 h 232"/>
                <a:gd name="T38" fmla="*/ 22 w 199"/>
                <a:gd name="T39" fmla="*/ 30 h 232"/>
                <a:gd name="T40" fmla="*/ 22 w 199"/>
                <a:gd name="T41" fmla="*/ 29 h 232"/>
                <a:gd name="T42" fmla="*/ 22 w 199"/>
                <a:gd name="T43" fmla="*/ 29 h 232"/>
                <a:gd name="T44" fmla="*/ 21 w 199"/>
                <a:gd name="T45" fmla="*/ 28 h 232"/>
                <a:gd name="T46" fmla="*/ 20 w 199"/>
                <a:gd name="T47" fmla="*/ 27 h 232"/>
                <a:gd name="T48" fmla="*/ 19 w 199"/>
                <a:gd name="T49" fmla="*/ 27 h 232"/>
                <a:gd name="T50" fmla="*/ 17 w 199"/>
                <a:gd name="T51" fmla="*/ 26 h 232"/>
                <a:gd name="T52" fmla="*/ 16 w 199"/>
                <a:gd name="T53" fmla="*/ 26 h 232"/>
                <a:gd name="T54" fmla="*/ 14 w 199"/>
                <a:gd name="T55" fmla="*/ 26 h 232"/>
                <a:gd name="T56" fmla="*/ 12 w 199"/>
                <a:gd name="T57" fmla="*/ 26 h 232"/>
                <a:gd name="T58" fmla="*/ 11 w 199"/>
                <a:gd name="T59" fmla="*/ 25 h 232"/>
                <a:gd name="T60" fmla="*/ 9 w 199"/>
                <a:gd name="T61" fmla="*/ 25 h 232"/>
                <a:gd name="T62" fmla="*/ 8 w 199"/>
                <a:gd name="T63" fmla="*/ 23 h 232"/>
                <a:gd name="T64" fmla="*/ 7 w 199"/>
                <a:gd name="T65" fmla="*/ 22 h 232"/>
                <a:gd name="T66" fmla="*/ 6 w 199"/>
                <a:gd name="T67" fmla="*/ 17 h 232"/>
                <a:gd name="T68" fmla="*/ 7 w 199"/>
                <a:gd name="T69" fmla="*/ 13 h 232"/>
                <a:gd name="T70" fmla="*/ 10 w 199"/>
                <a:gd name="T71" fmla="*/ 10 h 232"/>
                <a:gd name="T72" fmla="*/ 14 w 199"/>
                <a:gd name="T73" fmla="*/ 7 h 232"/>
                <a:gd name="T74" fmla="*/ 18 w 199"/>
                <a:gd name="T75" fmla="*/ 4 h 232"/>
                <a:gd name="T76" fmla="*/ 22 w 199"/>
                <a:gd name="T77" fmla="*/ 3 h 232"/>
                <a:gd name="T78" fmla="*/ 27 w 199"/>
                <a:gd name="T79" fmla="*/ 1 h 232"/>
                <a:gd name="T80" fmla="*/ 30 w 199"/>
                <a:gd name="T81" fmla="*/ 0 h 232"/>
                <a:gd name="T82" fmla="*/ 28 w 199"/>
                <a:gd name="T83" fmla="*/ 0 h 232"/>
                <a:gd name="T84" fmla="*/ 26 w 199"/>
                <a:gd name="T85" fmla="*/ 0 h 232"/>
                <a:gd name="T86" fmla="*/ 23 w 199"/>
                <a:gd name="T87" fmla="*/ 0 h 232"/>
                <a:gd name="T88" fmla="*/ 21 w 199"/>
                <a:gd name="T89" fmla="*/ 0 h 232"/>
                <a:gd name="T90" fmla="*/ 18 w 199"/>
                <a:gd name="T91" fmla="*/ 1 h 232"/>
                <a:gd name="T92" fmla="*/ 15 w 199"/>
                <a:gd name="T93" fmla="*/ 2 h 232"/>
                <a:gd name="T94" fmla="*/ 13 w 199"/>
                <a:gd name="T95" fmla="*/ 3 h 232"/>
                <a:gd name="T96" fmla="*/ 10 w 199"/>
                <a:gd name="T97" fmla="*/ 4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2" name="Freeform 6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>
                <a:gd name="T0" fmla="*/ 18 w 128"/>
                <a:gd name="T1" fmla="*/ 8 h 180"/>
                <a:gd name="T2" fmla="*/ 19 w 128"/>
                <a:gd name="T3" fmla="*/ 10 h 180"/>
                <a:gd name="T4" fmla="*/ 18 w 128"/>
                <a:gd name="T5" fmla="*/ 12 h 180"/>
                <a:gd name="T6" fmla="*/ 17 w 128"/>
                <a:gd name="T7" fmla="*/ 15 h 180"/>
                <a:gd name="T8" fmla="*/ 15 w 128"/>
                <a:gd name="T9" fmla="*/ 16 h 180"/>
                <a:gd name="T10" fmla="*/ 13 w 128"/>
                <a:gd name="T11" fmla="*/ 18 h 180"/>
                <a:gd name="T12" fmla="*/ 10 w 128"/>
                <a:gd name="T13" fmla="*/ 19 h 180"/>
                <a:gd name="T14" fmla="*/ 7 w 128"/>
                <a:gd name="T15" fmla="*/ 21 h 180"/>
                <a:gd name="T16" fmla="*/ 5 w 128"/>
                <a:gd name="T17" fmla="*/ 22 h 180"/>
                <a:gd name="T18" fmla="*/ 4 w 128"/>
                <a:gd name="T19" fmla="*/ 23 h 180"/>
                <a:gd name="T20" fmla="*/ 4 w 128"/>
                <a:gd name="T21" fmla="*/ 23 h 180"/>
                <a:gd name="T22" fmla="*/ 4 w 128"/>
                <a:gd name="T23" fmla="*/ 23 h 180"/>
                <a:gd name="T24" fmla="*/ 4 w 128"/>
                <a:gd name="T25" fmla="*/ 24 h 180"/>
                <a:gd name="T26" fmla="*/ 5 w 128"/>
                <a:gd name="T27" fmla="*/ 24 h 180"/>
                <a:gd name="T28" fmla="*/ 6 w 128"/>
                <a:gd name="T29" fmla="*/ 24 h 180"/>
                <a:gd name="T30" fmla="*/ 6 w 128"/>
                <a:gd name="T31" fmla="*/ 24 h 180"/>
                <a:gd name="T32" fmla="*/ 7 w 128"/>
                <a:gd name="T33" fmla="*/ 24 h 180"/>
                <a:gd name="T34" fmla="*/ 10 w 128"/>
                <a:gd name="T35" fmla="*/ 23 h 180"/>
                <a:gd name="T36" fmla="*/ 13 w 128"/>
                <a:gd name="T37" fmla="*/ 21 h 180"/>
                <a:gd name="T38" fmla="*/ 15 w 128"/>
                <a:gd name="T39" fmla="*/ 19 h 180"/>
                <a:gd name="T40" fmla="*/ 18 w 128"/>
                <a:gd name="T41" fmla="*/ 18 h 180"/>
                <a:gd name="T42" fmla="*/ 20 w 128"/>
                <a:gd name="T43" fmla="*/ 15 h 180"/>
                <a:gd name="T44" fmla="*/ 21 w 128"/>
                <a:gd name="T45" fmla="*/ 13 h 180"/>
                <a:gd name="T46" fmla="*/ 21 w 128"/>
                <a:gd name="T47" fmla="*/ 10 h 180"/>
                <a:gd name="T48" fmla="*/ 20 w 128"/>
                <a:gd name="T49" fmla="*/ 7 h 180"/>
                <a:gd name="T50" fmla="*/ 19 w 128"/>
                <a:gd name="T51" fmla="*/ 5 h 180"/>
                <a:gd name="T52" fmla="*/ 16 w 128"/>
                <a:gd name="T53" fmla="*/ 3 h 180"/>
                <a:gd name="T54" fmla="*/ 13 w 128"/>
                <a:gd name="T55" fmla="*/ 2 h 180"/>
                <a:gd name="T56" fmla="*/ 9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0 h 180"/>
                <a:gd name="T66" fmla="*/ 2 w 128"/>
                <a:gd name="T67" fmla="*/ 1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3 h 180"/>
                <a:gd name="T74" fmla="*/ 13 w 128"/>
                <a:gd name="T75" fmla="*/ 4 h 180"/>
                <a:gd name="T76" fmla="*/ 15 w 128"/>
                <a:gd name="T77" fmla="*/ 5 h 180"/>
                <a:gd name="T78" fmla="*/ 17 w 128"/>
                <a:gd name="T79" fmla="*/ 6 h 180"/>
                <a:gd name="T80" fmla="*/ 18 w 128"/>
                <a:gd name="T81" fmla="*/ 8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3" name="Freeform 6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>
                <a:gd name="T0" fmla="*/ 15 w 322"/>
                <a:gd name="T1" fmla="*/ 9 h 378"/>
                <a:gd name="T2" fmla="*/ 8 w 322"/>
                <a:gd name="T3" fmla="*/ 15 h 378"/>
                <a:gd name="T4" fmla="*/ 3 w 322"/>
                <a:gd name="T5" fmla="*/ 22 h 378"/>
                <a:gd name="T6" fmla="*/ 0 w 322"/>
                <a:gd name="T7" fmla="*/ 30 h 378"/>
                <a:gd name="T8" fmla="*/ 0 w 322"/>
                <a:gd name="T9" fmla="*/ 35 h 378"/>
                <a:gd name="T10" fmla="*/ 2 w 322"/>
                <a:gd name="T11" fmla="*/ 38 h 378"/>
                <a:gd name="T12" fmla="*/ 3 w 322"/>
                <a:gd name="T13" fmla="*/ 39 h 378"/>
                <a:gd name="T14" fmla="*/ 5 w 322"/>
                <a:gd name="T15" fmla="*/ 41 h 378"/>
                <a:gd name="T16" fmla="*/ 9 w 322"/>
                <a:gd name="T17" fmla="*/ 43 h 378"/>
                <a:gd name="T18" fmla="*/ 13 w 322"/>
                <a:gd name="T19" fmla="*/ 45 h 378"/>
                <a:gd name="T20" fmla="*/ 18 w 322"/>
                <a:gd name="T21" fmla="*/ 47 h 378"/>
                <a:gd name="T22" fmla="*/ 23 w 322"/>
                <a:gd name="T23" fmla="*/ 48 h 378"/>
                <a:gd name="T24" fmla="*/ 29 w 322"/>
                <a:gd name="T25" fmla="*/ 49 h 378"/>
                <a:gd name="T26" fmla="*/ 34 w 322"/>
                <a:gd name="T27" fmla="*/ 49 h 378"/>
                <a:gd name="T28" fmla="*/ 39 w 322"/>
                <a:gd name="T29" fmla="*/ 50 h 378"/>
                <a:gd name="T30" fmla="*/ 44 w 322"/>
                <a:gd name="T31" fmla="*/ 50 h 378"/>
                <a:gd name="T32" fmla="*/ 48 w 322"/>
                <a:gd name="T33" fmla="*/ 50 h 378"/>
                <a:gd name="T34" fmla="*/ 49 w 322"/>
                <a:gd name="T35" fmla="*/ 49 h 378"/>
                <a:gd name="T36" fmla="*/ 49 w 322"/>
                <a:gd name="T37" fmla="*/ 48 h 378"/>
                <a:gd name="T38" fmla="*/ 48 w 322"/>
                <a:gd name="T39" fmla="*/ 47 h 378"/>
                <a:gd name="T40" fmla="*/ 45 w 322"/>
                <a:gd name="T41" fmla="*/ 46 h 378"/>
                <a:gd name="T42" fmla="*/ 40 w 322"/>
                <a:gd name="T43" fmla="*/ 45 h 378"/>
                <a:gd name="T44" fmla="*/ 36 w 322"/>
                <a:gd name="T45" fmla="*/ 45 h 378"/>
                <a:gd name="T46" fmla="*/ 31 w 322"/>
                <a:gd name="T47" fmla="*/ 44 h 378"/>
                <a:gd name="T48" fmla="*/ 26 w 322"/>
                <a:gd name="T49" fmla="*/ 43 h 378"/>
                <a:gd name="T50" fmla="*/ 21 w 322"/>
                <a:gd name="T51" fmla="*/ 42 h 378"/>
                <a:gd name="T52" fmla="*/ 17 w 322"/>
                <a:gd name="T53" fmla="*/ 41 h 378"/>
                <a:gd name="T54" fmla="*/ 12 w 322"/>
                <a:gd name="T55" fmla="*/ 39 h 378"/>
                <a:gd name="T56" fmla="*/ 9 w 322"/>
                <a:gd name="T57" fmla="*/ 38 h 378"/>
                <a:gd name="T58" fmla="*/ 6 w 322"/>
                <a:gd name="T59" fmla="*/ 35 h 378"/>
                <a:gd name="T60" fmla="*/ 5 w 322"/>
                <a:gd name="T61" fmla="*/ 31 h 378"/>
                <a:gd name="T62" fmla="*/ 6 w 322"/>
                <a:gd name="T63" fmla="*/ 27 h 378"/>
                <a:gd name="T64" fmla="*/ 8 w 322"/>
                <a:gd name="T65" fmla="*/ 23 h 378"/>
                <a:gd name="T66" fmla="*/ 11 w 322"/>
                <a:gd name="T67" fmla="*/ 18 h 378"/>
                <a:gd name="T68" fmla="*/ 14 w 322"/>
                <a:gd name="T69" fmla="*/ 15 h 378"/>
                <a:gd name="T70" fmla="*/ 19 w 322"/>
                <a:gd name="T71" fmla="*/ 11 h 378"/>
                <a:gd name="T72" fmla="*/ 23 w 322"/>
                <a:gd name="T73" fmla="*/ 8 h 378"/>
                <a:gd name="T74" fmla="*/ 30 w 322"/>
                <a:gd name="T75" fmla="*/ 5 h 378"/>
                <a:gd name="T76" fmla="*/ 36 w 322"/>
                <a:gd name="T77" fmla="*/ 3 h 378"/>
                <a:gd name="T78" fmla="*/ 40 w 322"/>
                <a:gd name="T79" fmla="*/ 1 h 378"/>
                <a:gd name="T80" fmla="*/ 39 w 322"/>
                <a:gd name="T81" fmla="*/ 0 h 378"/>
                <a:gd name="T82" fmla="*/ 34 w 322"/>
                <a:gd name="T83" fmla="*/ 0 h 378"/>
                <a:gd name="T84" fmla="*/ 27 w 322"/>
                <a:gd name="T85" fmla="*/ 3 h 378"/>
                <a:gd name="T86" fmla="*/ 22 w 322"/>
                <a:gd name="T87" fmla="*/ 5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4" name="Freeform 6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>
                <a:gd name="T0" fmla="*/ 35 w 283"/>
                <a:gd name="T1" fmla="*/ 10 h 252"/>
                <a:gd name="T2" fmla="*/ 37 w 283"/>
                <a:gd name="T3" fmla="*/ 12 h 252"/>
                <a:gd name="T4" fmla="*/ 39 w 283"/>
                <a:gd name="T5" fmla="*/ 14 h 252"/>
                <a:gd name="T6" fmla="*/ 39 w 283"/>
                <a:gd name="T7" fmla="*/ 16 h 252"/>
                <a:gd name="T8" fmla="*/ 39 w 283"/>
                <a:gd name="T9" fmla="*/ 19 h 252"/>
                <a:gd name="T10" fmla="*/ 39 w 283"/>
                <a:gd name="T11" fmla="*/ 21 h 252"/>
                <a:gd name="T12" fmla="*/ 38 w 283"/>
                <a:gd name="T13" fmla="*/ 23 h 252"/>
                <a:gd name="T14" fmla="*/ 37 w 283"/>
                <a:gd name="T15" fmla="*/ 24 h 252"/>
                <a:gd name="T16" fmla="*/ 36 w 283"/>
                <a:gd name="T17" fmla="*/ 26 h 252"/>
                <a:gd name="T18" fmla="*/ 34 w 283"/>
                <a:gd name="T19" fmla="*/ 27 h 252"/>
                <a:gd name="T20" fmla="*/ 33 w 283"/>
                <a:gd name="T21" fmla="*/ 28 h 252"/>
                <a:gd name="T22" fmla="*/ 31 w 283"/>
                <a:gd name="T23" fmla="*/ 30 h 252"/>
                <a:gd name="T24" fmla="*/ 29 w 283"/>
                <a:gd name="T25" fmla="*/ 31 h 252"/>
                <a:gd name="T26" fmla="*/ 29 w 283"/>
                <a:gd name="T27" fmla="*/ 32 h 252"/>
                <a:gd name="T28" fmla="*/ 29 w 283"/>
                <a:gd name="T29" fmla="*/ 32 h 252"/>
                <a:gd name="T30" fmla="*/ 29 w 283"/>
                <a:gd name="T31" fmla="*/ 32 h 252"/>
                <a:gd name="T32" fmla="*/ 29 w 283"/>
                <a:gd name="T33" fmla="*/ 33 h 252"/>
                <a:gd name="T34" fmla="*/ 30 w 283"/>
                <a:gd name="T35" fmla="*/ 33 h 252"/>
                <a:gd name="T36" fmla="*/ 31 w 283"/>
                <a:gd name="T37" fmla="*/ 34 h 252"/>
                <a:gd name="T38" fmla="*/ 31 w 283"/>
                <a:gd name="T39" fmla="*/ 33 h 252"/>
                <a:gd name="T40" fmla="*/ 31 w 283"/>
                <a:gd name="T41" fmla="*/ 33 h 252"/>
                <a:gd name="T42" fmla="*/ 35 w 283"/>
                <a:gd name="T43" fmla="*/ 31 h 252"/>
                <a:gd name="T44" fmla="*/ 38 w 283"/>
                <a:gd name="T45" fmla="*/ 28 h 252"/>
                <a:gd name="T46" fmla="*/ 40 w 283"/>
                <a:gd name="T47" fmla="*/ 26 h 252"/>
                <a:gd name="T48" fmla="*/ 42 w 283"/>
                <a:gd name="T49" fmla="*/ 22 h 252"/>
                <a:gd name="T50" fmla="*/ 43 w 283"/>
                <a:gd name="T51" fmla="*/ 19 h 252"/>
                <a:gd name="T52" fmla="*/ 42 w 283"/>
                <a:gd name="T53" fmla="*/ 15 h 252"/>
                <a:gd name="T54" fmla="*/ 41 w 283"/>
                <a:gd name="T55" fmla="*/ 12 h 252"/>
                <a:gd name="T56" fmla="*/ 38 w 283"/>
                <a:gd name="T57" fmla="*/ 9 h 252"/>
                <a:gd name="T58" fmla="*/ 36 w 283"/>
                <a:gd name="T59" fmla="*/ 8 h 252"/>
                <a:gd name="T60" fmla="*/ 33 w 283"/>
                <a:gd name="T61" fmla="*/ 7 h 252"/>
                <a:gd name="T62" fmla="*/ 31 w 283"/>
                <a:gd name="T63" fmla="*/ 5 h 252"/>
                <a:gd name="T64" fmla="*/ 28 w 283"/>
                <a:gd name="T65" fmla="*/ 4 h 252"/>
                <a:gd name="T66" fmla="*/ 25 w 283"/>
                <a:gd name="T67" fmla="*/ 3 h 252"/>
                <a:gd name="T68" fmla="*/ 22 w 283"/>
                <a:gd name="T69" fmla="*/ 2 h 252"/>
                <a:gd name="T70" fmla="*/ 19 w 283"/>
                <a:gd name="T71" fmla="*/ 2 h 252"/>
                <a:gd name="T72" fmla="*/ 16 w 283"/>
                <a:gd name="T73" fmla="*/ 1 h 252"/>
                <a:gd name="T74" fmla="*/ 12 w 283"/>
                <a:gd name="T75" fmla="*/ 1 h 252"/>
                <a:gd name="T76" fmla="*/ 10 w 283"/>
                <a:gd name="T77" fmla="*/ 0 h 252"/>
                <a:gd name="T78" fmla="*/ 7 w 283"/>
                <a:gd name="T79" fmla="*/ 0 h 252"/>
                <a:gd name="T80" fmla="*/ 5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3 w 283"/>
                <a:gd name="T93" fmla="*/ 1 h 252"/>
                <a:gd name="T94" fmla="*/ 6 w 283"/>
                <a:gd name="T95" fmla="*/ 1 h 252"/>
                <a:gd name="T96" fmla="*/ 8 w 283"/>
                <a:gd name="T97" fmla="*/ 2 h 252"/>
                <a:gd name="T98" fmla="*/ 10 w 283"/>
                <a:gd name="T99" fmla="*/ 2 h 252"/>
                <a:gd name="T100" fmla="*/ 12 w 283"/>
                <a:gd name="T101" fmla="*/ 3 h 252"/>
                <a:gd name="T102" fmla="*/ 15 w 283"/>
                <a:gd name="T103" fmla="*/ 3 h 252"/>
                <a:gd name="T104" fmla="*/ 17 w 283"/>
                <a:gd name="T105" fmla="*/ 3 h 252"/>
                <a:gd name="T106" fmla="*/ 19 w 283"/>
                <a:gd name="T107" fmla="*/ 4 h 252"/>
                <a:gd name="T108" fmla="*/ 22 w 283"/>
                <a:gd name="T109" fmla="*/ 4 h 252"/>
                <a:gd name="T110" fmla="*/ 24 w 283"/>
                <a:gd name="T111" fmla="*/ 5 h 252"/>
                <a:gd name="T112" fmla="*/ 27 w 283"/>
                <a:gd name="T113" fmla="*/ 6 h 252"/>
                <a:gd name="T114" fmla="*/ 29 w 283"/>
                <a:gd name="T115" fmla="*/ 7 h 252"/>
                <a:gd name="T116" fmla="*/ 31 w 283"/>
                <a:gd name="T117" fmla="*/ 8 h 252"/>
                <a:gd name="T118" fmla="*/ 33 w 283"/>
                <a:gd name="T119" fmla="*/ 9 h 252"/>
                <a:gd name="T120" fmla="*/ 35 w 283"/>
                <a:gd name="T121" fmla="*/ 1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5" name="Freeform 7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>
                <a:gd name="T0" fmla="*/ 0 w 114"/>
                <a:gd name="T1" fmla="*/ 16 h 238"/>
                <a:gd name="T2" fmla="*/ 0 w 114"/>
                <a:gd name="T3" fmla="*/ 19 h 238"/>
                <a:gd name="T4" fmla="*/ 1 w 114"/>
                <a:gd name="T5" fmla="*/ 21 h 238"/>
                <a:gd name="T6" fmla="*/ 2 w 114"/>
                <a:gd name="T7" fmla="*/ 24 h 238"/>
                <a:gd name="T8" fmla="*/ 3 w 114"/>
                <a:gd name="T9" fmla="*/ 25 h 238"/>
                <a:gd name="T10" fmla="*/ 6 w 114"/>
                <a:gd name="T11" fmla="*/ 27 h 238"/>
                <a:gd name="T12" fmla="*/ 8 w 114"/>
                <a:gd name="T13" fmla="*/ 29 h 238"/>
                <a:gd name="T14" fmla="*/ 11 w 114"/>
                <a:gd name="T15" fmla="*/ 30 h 238"/>
                <a:gd name="T16" fmla="*/ 14 w 114"/>
                <a:gd name="T17" fmla="*/ 30 h 238"/>
                <a:gd name="T18" fmla="*/ 15 w 114"/>
                <a:gd name="T19" fmla="*/ 30 h 238"/>
                <a:gd name="T20" fmla="*/ 15 w 114"/>
                <a:gd name="T21" fmla="*/ 30 h 238"/>
                <a:gd name="T22" fmla="*/ 16 w 114"/>
                <a:gd name="T23" fmla="*/ 30 h 238"/>
                <a:gd name="T24" fmla="*/ 17 w 114"/>
                <a:gd name="T25" fmla="*/ 29 h 238"/>
                <a:gd name="T26" fmla="*/ 17 w 114"/>
                <a:gd name="T27" fmla="*/ 28 h 238"/>
                <a:gd name="T28" fmla="*/ 16 w 114"/>
                <a:gd name="T29" fmla="*/ 28 h 238"/>
                <a:gd name="T30" fmla="*/ 16 w 114"/>
                <a:gd name="T31" fmla="*/ 27 h 238"/>
                <a:gd name="T32" fmla="*/ 15 w 114"/>
                <a:gd name="T33" fmla="*/ 27 h 238"/>
                <a:gd name="T34" fmla="*/ 12 w 114"/>
                <a:gd name="T35" fmla="*/ 26 h 238"/>
                <a:gd name="T36" fmla="*/ 10 w 114"/>
                <a:gd name="T37" fmla="*/ 25 h 238"/>
                <a:gd name="T38" fmla="*/ 7 w 114"/>
                <a:gd name="T39" fmla="*/ 23 h 238"/>
                <a:gd name="T40" fmla="*/ 6 w 114"/>
                <a:gd name="T41" fmla="*/ 21 h 238"/>
                <a:gd name="T42" fmla="*/ 5 w 114"/>
                <a:gd name="T43" fmla="*/ 19 h 238"/>
                <a:gd name="T44" fmla="*/ 4 w 114"/>
                <a:gd name="T45" fmla="*/ 17 h 238"/>
                <a:gd name="T46" fmla="*/ 4 w 114"/>
                <a:gd name="T47" fmla="*/ 14 h 238"/>
                <a:gd name="T48" fmla="*/ 5 w 114"/>
                <a:gd name="T49" fmla="*/ 12 h 238"/>
                <a:gd name="T50" fmla="*/ 6 w 114"/>
                <a:gd name="T51" fmla="*/ 10 h 238"/>
                <a:gd name="T52" fmla="*/ 8 w 114"/>
                <a:gd name="T53" fmla="*/ 8 h 238"/>
                <a:gd name="T54" fmla="*/ 9 w 114"/>
                <a:gd name="T55" fmla="*/ 6 h 238"/>
                <a:gd name="T56" fmla="*/ 11 w 114"/>
                <a:gd name="T57" fmla="*/ 5 h 238"/>
                <a:gd name="T58" fmla="*/ 12 w 114"/>
                <a:gd name="T59" fmla="*/ 4 h 238"/>
                <a:gd name="T60" fmla="*/ 14 w 114"/>
                <a:gd name="T61" fmla="*/ 2 h 238"/>
                <a:gd name="T62" fmla="*/ 16 w 114"/>
                <a:gd name="T63" fmla="*/ 1 h 238"/>
                <a:gd name="T64" fmla="*/ 17 w 114"/>
                <a:gd name="T65" fmla="*/ 0 h 238"/>
                <a:gd name="T66" fmla="*/ 16 w 114"/>
                <a:gd name="T67" fmla="*/ 0 h 238"/>
                <a:gd name="T68" fmla="*/ 14 w 114"/>
                <a:gd name="T69" fmla="*/ 1 h 238"/>
                <a:gd name="T70" fmla="*/ 11 w 114"/>
                <a:gd name="T71" fmla="*/ 2 h 238"/>
                <a:gd name="T72" fmla="*/ 8 w 114"/>
                <a:gd name="T73" fmla="*/ 5 h 238"/>
                <a:gd name="T74" fmla="*/ 5 w 114"/>
                <a:gd name="T75" fmla="*/ 7 h 238"/>
                <a:gd name="T76" fmla="*/ 3 w 114"/>
                <a:gd name="T77" fmla="*/ 10 h 238"/>
                <a:gd name="T78" fmla="*/ 1 w 114"/>
                <a:gd name="T79" fmla="*/ 14 h 238"/>
                <a:gd name="T80" fmla="*/ 0 w 114"/>
                <a:gd name="T81" fmla="*/ 16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6" name="Freeform 7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>
                <a:gd name="T0" fmla="*/ 32 w 246"/>
                <a:gd name="T1" fmla="*/ 17 h 310"/>
                <a:gd name="T2" fmla="*/ 33 w 246"/>
                <a:gd name="T3" fmla="*/ 19 h 310"/>
                <a:gd name="T4" fmla="*/ 34 w 246"/>
                <a:gd name="T5" fmla="*/ 22 h 310"/>
                <a:gd name="T6" fmla="*/ 34 w 246"/>
                <a:gd name="T7" fmla="*/ 25 h 310"/>
                <a:gd name="T8" fmla="*/ 32 w 246"/>
                <a:gd name="T9" fmla="*/ 28 h 310"/>
                <a:gd name="T10" fmla="*/ 28 w 246"/>
                <a:gd name="T11" fmla="*/ 31 h 310"/>
                <a:gd name="T12" fmla="*/ 25 w 246"/>
                <a:gd name="T13" fmla="*/ 33 h 310"/>
                <a:gd name="T14" fmla="*/ 22 w 246"/>
                <a:gd name="T15" fmla="*/ 36 h 310"/>
                <a:gd name="T16" fmla="*/ 20 w 246"/>
                <a:gd name="T17" fmla="*/ 38 h 310"/>
                <a:gd name="T18" fmla="*/ 19 w 246"/>
                <a:gd name="T19" fmla="*/ 39 h 310"/>
                <a:gd name="T20" fmla="*/ 18 w 246"/>
                <a:gd name="T21" fmla="*/ 40 h 310"/>
                <a:gd name="T22" fmla="*/ 18 w 246"/>
                <a:gd name="T23" fmla="*/ 41 h 310"/>
                <a:gd name="T24" fmla="*/ 20 w 246"/>
                <a:gd name="T25" fmla="*/ 42 h 310"/>
                <a:gd name="T26" fmla="*/ 21 w 246"/>
                <a:gd name="T27" fmla="*/ 42 h 310"/>
                <a:gd name="T28" fmla="*/ 23 w 246"/>
                <a:gd name="T29" fmla="*/ 40 h 310"/>
                <a:gd name="T30" fmla="*/ 27 w 246"/>
                <a:gd name="T31" fmla="*/ 36 h 310"/>
                <a:gd name="T32" fmla="*/ 32 w 246"/>
                <a:gd name="T33" fmla="*/ 33 h 310"/>
                <a:gd name="T34" fmla="*/ 35 w 246"/>
                <a:gd name="T35" fmla="*/ 30 h 310"/>
                <a:gd name="T36" fmla="*/ 37 w 246"/>
                <a:gd name="T37" fmla="*/ 25 h 310"/>
                <a:gd name="T38" fmla="*/ 37 w 246"/>
                <a:gd name="T39" fmla="*/ 21 h 310"/>
                <a:gd name="T40" fmla="*/ 35 w 246"/>
                <a:gd name="T41" fmla="*/ 16 h 310"/>
                <a:gd name="T42" fmla="*/ 30 w 246"/>
                <a:gd name="T43" fmla="*/ 13 h 310"/>
                <a:gd name="T44" fmla="*/ 27 w 246"/>
                <a:gd name="T45" fmla="*/ 10 h 310"/>
                <a:gd name="T46" fmla="*/ 23 w 246"/>
                <a:gd name="T47" fmla="*/ 8 h 310"/>
                <a:gd name="T48" fmla="*/ 19 w 246"/>
                <a:gd name="T49" fmla="*/ 6 h 310"/>
                <a:gd name="T50" fmla="*/ 15 w 246"/>
                <a:gd name="T51" fmla="*/ 4 h 310"/>
                <a:gd name="T52" fmla="*/ 11 w 246"/>
                <a:gd name="T53" fmla="*/ 2 h 310"/>
                <a:gd name="T54" fmla="*/ 7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4 w 246"/>
                <a:gd name="T63" fmla="*/ 2 h 310"/>
                <a:gd name="T64" fmla="*/ 8 w 246"/>
                <a:gd name="T65" fmla="*/ 3 h 310"/>
                <a:gd name="T66" fmla="*/ 12 w 246"/>
                <a:gd name="T67" fmla="*/ 5 h 310"/>
                <a:gd name="T68" fmla="*/ 16 w 246"/>
                <a:gd name="T69" fmla="*/ 7 h 310"/>
                <a:gd name="T70" fmla="*/ 20 w 246"/>
                <a:gd name="T71" fmla="*/ 9 h 310"/>
                <a:gd name="T72" fmla="*/ 25 w 246"/>
                <a:gd name="T73" fmla="*/ 12 h 310"/>
                <a:gd name="T74" fmla="*/ 28 w 246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7" name="Freeform 7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0 w 83"/>
                <a:gd name="T13" fmla="*/ 1 h 187"/>
                <a:gd name="T14" fmla="*/ 0 w 83"/>
                <a:gd name="T15" fmla="*/ 1 h 187"/>
                <a:gd name="T16" fmla="*/ 0 w 83"/>
                <a:gd name="T17" fmla="*/ 2 h 187"/>
                <a:gd name="T18" fmla="*/ 1 w 83"/>
                <a:gd name="T19" fmla="*/ 5 h 187"/>
                <a:gd name="T20" fmla="*/ 2 w 83"/>
                <a:gd name="T21" fmla="*/ 9 h 187"/>
                <a:gd name="T22" fmla="*/ 4 w 83"/>
                <a:gd name="T23" fmla="*/ 13 h 187"/>
                <a:gd name="T24" fmla="*/ 6 w 83"/>
                <a:gd name="T25" fmla="*/ 17 h 187"/>
                <a:gd name="T26" fmla="*/ 9 w 83"/>
                <a:gd name="T27" fmla="*/ 20 h 187"/>
                <a:gd name="T28" fmla="*/ 11 w 83"/>
                <a:gd name="T29" fmla="*/ 23 h 187"/>
                <a:gd name="T30" fmla="*/ 12 w 83"/>
                <a:gd name="T31" fmla="*/ 24 h 187"/>
                <a:gd name="T32" fmla="*/ 13 w 83"/>
                <a:gd name="T33" fmla="*/ 25 h 187"/>
                <a:gd name="T34" fmla="*/ 13 w 83"/>
                <a:gd name="T35" fmla="*/ 23 h 187"/>
                <a:gd name="T36" fmla="*/ 12 w 83"/>
                <a:gd name="T37" fmla="*/ 21 h 187"/>
                <a:gd name="T38" fmla="*/ 11 w 83"/>
                <a:gd name="T39" fmla="*/ 18 h 187"/>
                <a:gd name="T40" fmla="*/ 9 w 83"/>
                <a:gd name="T41" fmla="*/ 15 h 187"/>
                <a:gd name="T42" fmla="*/ 8 w 83"/>
                <a:gd name="T43" fmla="*/ 12 h 187"/>
                <a:gd name="T44" fmla="*/ 7 w 83"/>
                <a:gd name="T45" fmla="*/ 8 h 187"/>
                <a:gd name="T46" fmla="*/ 6 w 83"/>
                <a:gd name="T47" fmla="*/ 5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8" name="Freeform 7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>
                <a:gd name="T0" fmla="*/ 3 w 44"/>
                <a:gd name="T1" fmla="*/ 1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0 h 94"/>
                <a:gd name="T14" fmla="*/ 0 w 44"/>
                <a:gd name="T15" fmla="*/ 1 h 94"/>
                <a:gd name="T16" fmla="*/ 0 w 44"/>
                <a:gd name="T17" fmla="*/ 1 h 94"/>
                <a:gd name="T18" fmla="*/ 0 w 44"/>
                <a:gd name="T19" fmla="*/ 3 h 94"/>
                <a:gd name="T20" fmla="*/ 1 w 44"/>
                <a:gd name="T21" fmla="*/ 5 h 94"/>
                <a:gd name="T22" fmla="*/ 1 w 44"/>
                <a:gd name="T23" fmla="*/ 7 h 94"/>
                <a:gd name="T24" fmla="*/ 2 w 44"/>
                <a:gd name="T25" fmla="*/ 9 h 94"/>
                <a:gd name="T26" fmla="*/ 3 w 44"/>
                <a:gd name="T27" fmla="*/ 11 h 94"/>
                <a:gd name="T28" fmla="*/ 4 w 44"/>
                <a:gd name="T29" fmla="*/ 12 h 94"/>
                <a:gd name="T30" fmla="*/ 5 w 44"/>
                <a:gd name="T31" fmla="*/ 13 h 94"/>
                <a:gd name="T32" fmla="*/ 6 w 44"/>
                <a:gd name="T33" fmla="*/ 13 h 94"/>
                <a:gd name="T34" fmla="*/ 7 w 44"/>
                <a:gd name="T35" fmla="*/ 10 h 94"/>
                <a:gd name="T36" fmla="*/ 6 w 44"/>
                <a:gd name="T37" fmla="*/ 7 h 94"/>
                <a:gd name="T38" fmla="*/ 5 w 44"/>
                <a:gd name="T39" fmla="*/ 4 h 94"/>
                <a:gd name="T40" fmla="*/ 3 w 44"/>
                <a:gd name="T41" fmla="*/ 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9" name="Freeform 7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0 h 54"/>
                <a:gd name="T12" fmla="*/ 2 w 38"/>
                <a:gd name="T13" fmla="*/ 0 h 54"/>
                <a:gd name="T14" fmla="*/ 1 w 38"/>
                <a:gd name="T15" fmla="*/ 0 h 54"/>
                <a:gd name="T16" fmla="*/ 1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1 h 54"/>
                <a:gd name="T24" fmla="*/ 0 w 38"/>
                <a:gd name="T25" fmla="*/ 1 h 54"/>
                <a:gd name="T26" fmla="*/ 0 w 38"/>
                <a:gd name="T27" fmla="*/ 2 h 54"/>
                <a:gd name="T28" fmla="*/ 0 w 38"/>
                <a:gd name="T29" fmla="*/ 3 h 54"/>
                <a:gd name="T30" fmla="*/ 1 w 38"/>
                <a:gd name="T31" fmla="*/ 4 h 54"/>
                <a:gd name="T32" fmla="*/ 2 w 38"/>
                <a:gd name="T33" fmla="*/ 5 h 54"/>
                <a:gd name="T34" fmla="*/ 3 w 38"/>
                <a:gd name="T35" fmla="*/ 6 h 54"/>
                <a:gd name="T36" fmla="*/ 4 w 38"/>
                <a:gd name="T37" fmla="*/ 7 h 54"/>
                <a:gd name="T38" fmla="*/ 4 w 38"/>
                <a:gd name="T39" fmla="*/ 7 h 54"/>
                <a:gd name="T40" fmla="*/ 5 w 38"/>
                <a:gd name="T41" fmla="*/ 7 h 54"/>
                <a:gd name="T42" fmla="*/ 5 w 38"/>
                <a:gd name="T43" fmla="*/ 6 h 54"/>
                <a:gd name="T44" fmla="*/ 4 w 38"/>
                <a:gd name="T45" fmla="*/ 4 h 54"/>
                <a:gd name="T46" fmla="*/ 3 w 38"/>
                <a:gd name="T47" fmla="*/ 2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0" name="Freeform 7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>
                <a:gd name="T0" fmla="*/ 5 w 52"/>
                <a:gd name="T1" fmla="*/ 4 h 36"/>
                <a:gd name="T2" fmla="*/ 6 w 52"/>
                <a:gd name="T3" fmla="*/ 3 h 36"/>
                <a:gd name="T4" fmla="*/ 6 w 52"/>
                <a:gd name="T5" fmla="*/ 3 h 36"/>
                <a:gd name="T6" fmla="*/ 6 w 52"/>
                <a:gd name="T7" fmla="*/ 2 h 36"/>
                <a:gd name="T8" fmla="*/ 6 w 52"/>
                <a:gd name="T9" fmla="*/ 1 h 36"/>
                <a:gd name="T10" fmla="*/ 6 w 52"/>
                <a:gd name="T11" fmla="*/ 1 h 36"/>
                <a:gd name="T12" fmla="*/ 6 w 52"/>
                <a:gd name="T13" fmla="*/ 0 h 36"/>
                <a:gd name="T14" fmla="*/ 5 w 52"/>
                <a:gd name="T15" fmla="*/ 0 h 36"/>
                <a:gd name="T16" fmla="*/ 4 w 52"/>
                <a:gd name="T17" fmla="*/ 0 h 36"/>
                <a:gd name="T18" fmla="*/ 4 w 52"/>
                <a:gd name="T19" fmla="*/ 0 h 36"/>
                <a:gd name="T20" fmla="*/ 3 w 52"/>
                <a:gd name="T21" fmla="*/ 0 h 36"/>
                <a:gd name="T22" fmla="*/ 2 w 52"/>
                <a:gd name="T23" fmla="*/ 0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3 h 36"/>
                <a:gd name="T30" fmla="*/ 0 w 52"/>
                <a:gd name="T31" fmla="*/ 4 h 36"/>
                <a:gd name="T32" fmla="*/ 0 w 52"/>
                <a:gd name="T33" fmla="*/ 4 h 36"/>
                <a:gd name="T34" fmla="*/ 0 w 52"/>
                <a:gd name="T35" fmla="*/ 4 h 36"/>
                <a:gd name="T36" fmla="*/ 1 w 52"/>
                <a:gd name="T37" fmla="*/ 5 h 36"/>
                <a:gd name="T38" fmla="*/ 2 w 52"/>
                <a:gd name="T39" fmla="*/ 5 h 36"/>
                <a:gd name="T40" fmla="*/ 2 w 52"/>
                <a:gd name="T41" fmla="*/ 5 h 36"/>
                <a:gd name="T42" fmla="*/ 3 w 52"/>
                <a:gd name="T43" fmla="*/ 4 h 36"/>
                <a:gd name="T44" fmla="*/ 3 w 52"/>
                <a:gd name="T45" fmla="*/ 4 h 36"/>
                <a:gd name="T46" fmla="*/ 4 w 52"/>
                <a:gd name="T47" fmla="*/ 4 h 36"/>
                <a:gd name="T48" fmla="*/ 5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1" name="Freeform 7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>
                <a:gd name="T0" fmla="*/ 11 w 198"/>
                <a:gd name="T1" fmla="*/ 5 h 236"/>
                <a:gd name="T2" fmla="*/ 9 w 198"/>
                <a:gd name="T3" fmla="*/ 6 h 236"/>
                <a:gd name="T4" fmla="*/ 7 w 198"/>
                <a:gd name="T5" fmla="*/ 8 h 236"/>
                <a:gd name="T6" fmla="*/ 5 w 198"/>
                <a:gd name="T7" fmla="*/ 9 h 236"/>
                <a:gd name="T8" fmla="*/ 4 w 198"/>
                <a:gd name="T9" fmla="*/ 11 h 236"/>
                <a:gd name="T10" fmla="*/ 2 w 198"/>
                <a:gd name="T11" fmla="*/ 13 h 236"/>
                <a:gd name="T12" fmla="*/ 1 w 198"/>
                <a:gd name="T13" fmla="*/ 15 h 236"/>
                <a:gd name="T14" fmla="*/ 0 w 198"/>
                <a:gd name="T15" fmla="*/ 17 h 236"/>
                <a:gd name="T16" fmla="*/ 0 w 198"/>
                <a:gd name="T17" fmla="*/ 19 h 236"/>
                <a:gd name="T18" fmla="*/ 0 w 198"/>
                <a:gd name="T19" fmla="*/ 23 h 236"/>
                <a:gd name="T20" fmla="*/ 2 w 198"/>
                <a:gd name="T21" fmla="*/ 25 h 236"/>
                <a:gd name="T22" fmla="*/ 4 w 198"/>
                <a:gd name="T23" fmla="*/ 27 h 236"/>
                <a:gd name="T24" fmla="*/ 7 w 198"/>
                <a:gd name="T25" fmla="*/ 29 h 236"/>
                <a:gd name="T26" fmla="*/ 10 w 198"/>
                <a:gd name="T27" fmla="*/ 30 h 236"/>
                <a:gd name="T28" fmla="*/ 13 w 198"/>
                <a:gd name="T29" fmla="*/ 31 h 236"/>
                <a:gd name="T30" fmla="*/ 17 w 198"/>
                <a:gd name="T31" fmla="*/ 31 h 236"/>
                <a:gd name="T32" fmla="*/ 20 w 198"/>
                <a:gd name="T33" fmla="*/ 31 h 236"/>
                <a:gd name="T34" fmla="*/ 21 w 198"/>
                <a:gd name="T35" fmla="*/ 31 h 236"/>
                <a:gd name="T36" fmla="*/ 21 w 198"/>
                <a:gd name="T37" fmla="*/ 31 h 236"/>
                <a:gd name="T38" fmla="*/ 22 w 198"/>
                <a:gd name="T39" fmla="*/ 30 h 236"/>
                <a:gd name="T40" fmla="*/ 22 w 198"/>
                <a:gd name="T41" fmla="*/ 30 h 236"/>
                <a:gd name="T42" fmla="*/ 22 w 198"/>
                <a:gd name="T43" fmla="*/ 29 h 236"/>
                <a:gd name="T44" fmla="*/ 21 w 198"/>
                <a:gd name="T45" fmla="*/ 29 h 236"/>
                <a:gd name="T46" fmla="*/ 21 w 198"/>
                <a:gd name="T47" fmla="*/ 29 h 236"/>
                <a:gd name="T48" fmla="*/ 20 w 198"/>
                <a:gd name="T49" fmla="*/ 29 h 236"/>
                <a:gd name="T50" fmla="*/ 19 w 198"/>
                <a:gd name="T51" fmla="*/ 29 h 236"/>
                <a:gd name="T52" fmla="*/ 18 w 198"/>
                <a:gd name="T53" fmla="*/ 29 h 236"/>
                <a:gd name="T54" fmla="*/ 17 w 198"/>
                <a:gd name="T55" fmla="*/ 29 h 236"/>
                <a:gd name="T56" fmla="*/ 16 w 198"/>
                <a:gd name="T57" fmla="*/ 29 h 236"/>
                <a:gd name="T58" fmla="*/ 15 w 198"/>
                <a:gd name="T59" fmla="*/ 29 h 236"/>
                <a:gd name="T60" fmla="*/ 13 w 198"/>
                <a:gd name="T61" fmla="*/ 28 h 236"/>
                <a:gd name="T62" fmla="*/ 11 w 198"/>
                <a:gd name="T63" fmla="*/ 28 h 236"/>
                <a:gd name="T64" fmla="*/ 9 w 198"/>
                <a:gd name="T65" fmla="*/ 28 h 236"/>
                <a:gd name="T66" fmla="*/ 8 w 198"/>
                <a:gd name="T67" fmla="*/ 27 h 236"/>
                <a:gd name="T68" fmla="*/ 6 w 198"/>
                <a:gd name="T69" fmla="*/ 27 h 236"/>
                <a:gd name="T70" fmla="*/ 4 w 198"/>
                <a:gd name="T71" fmla="*/ 25 h 236"/>
                <a:gd name="T72" fmla="*/ 3 w 198"/>
                <a:gd name="T73" fmla="*/ 23 h 236"/>
                <a:gd name="T74" fmla="*/ 2 w 198"/>
                <a:gd name="T75" fmla="*/ 21 h 236"/>
                <a:gd name="T76" fmla="*/ 2 w 198"/>
                <a:gd name="T77" fmla="*/ 19 h 236"/>
                <a:gd name="T78" fmla="*/ 3 w 198"/>
                <a:gd name="T79" fmla="*/ 16 h 236"/>
                <a:gd name="T80" fmla="*/ 4 w 198"/>
                <a:gd name="T81" fmla="*/ 15 h 236"/>
                <a:gd name="T82" fmla="*/ 6 w 198"/>
                <a:gd name="T83" fmla="*/ 13 h 236"/>
                <a:gd name="T84" fmla="*/ 7 w 198"/>
                <a:gd name="T85" fmla="*/ 11 h 236"/>
                <a:gd name="T86" fmla="*/ 9 w 198"/>
                <a:gd name="T87" fmla="*/ 9 h 236"/>
                <a:gd name="T88" fmla="*/ 12 w 198"/>
                <a:gd name="T89" fmla="*/ 8 h 236"/>
                <a:gd name="T90" fmla="*/ 14 w 198"/>
                <a:gd name="T91" fmla="*/ 7 h 236"/>
                <a:gd name="T92" fmla="*/ 17 w 198"/>
                <a:gd name="T93" fmla="*/ 5 h 236"/>
                <a:gd name="T94" fmla="*/ 19 w 198"/>
                <a:gd name="T95" fmla="*/ 4 h 236"/>
                <a:gd name="T96" fmla="*/ 21 w 198"/>
                <a:gd name="T97" fmla="*/ 3 h 236"/>
                <a:gd name="T98" fmla="*/ 24 w 198"/>
                <a:gd name="T99" fmla="*/ 3 h 236"/>
                <a:gd name="T100" fmla="*/ 26 w 198"/>
                <a:gd name="T101" fmla="*/ 2 h 236"/>
                <a:gd name="T102" fmla="*/ 28 w 198"/>
                <a:gd name="T103" fmla="*/ 1 h 236"/>
                <a:gd name="T104" fmla="*/ 30 w 198"/>
                <a:gd name="T105" fmla="*/ 1 h 236"/>
                <a:gd name="T106" fmla="*/ 29 w 198"/>
                <a:gd name="T107" fmla="*/ 0 h 236"/>
                <a:gd name="T108" fmla="*/ 27 w 198"/>
                <a:gd name="T109" fmla="*/ 0 h 236"/>
                <a:gd name="T110" fmla="*/ 24 w 198"/>
                <a:gd name="T111" fmla="*/ 0 h 236"/>
                <a:gd name="T112" fmla="*/ 22 w 198"/>
                <a:gd name="T113" fmla="*/ 1 h 236"/>
                <a:gd name="T114" fmla="*/ 19 w 198"/>
                <a:gd name="T115" fmla="*/ 1 h 236"/>
                <a:gd name="T116" fmla="*/ 16 w 198"/>
                <a:gd name="T117" fmla="*/ 3 h 236"/>
                <a:gd name="T118" fmla="*/ 13 w 198"/>
                <a:gd name="T119" fmla="*/ 4 h 236"/>
                <a:gd name="T120" fmla="*/ 11 w 198"/>
                <a:gd name="T121" fmla="*/ 5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2" name="Freeform 7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>
                <a:gd name="T0" fmla="*/ 18 w 128"/>
                <a:gd name="T1" fmla="*/ 8 h 183"/>
                <a:gd name="T2" fmla="*/ 18 w 128"/>
                <a:gd name="T3" fmla="*/ 10 h 183"/>
                <a:gd name="T4" fmla="*/ 18 w 128"/>
                <a:gd name="T5" fmla="*/ 13 h 183"/>
                <a:gd name="T6" fmla="*/ 17 w 128"/>
                <a:gd name="T7" fmla="*/ 14 h 183"/>
                <a:gd name="T8" fmla="*/ 15 w 128"/>
                <a:gd name="T9" fmla="*/ 16 h 183"/>
                <a:gd name="T10" fmla="*/ 12 w 128"/>
                <a:gd name="T11" fmla="*/ 17 h 183"/>
                <a:gd name="T12" fmla="*/ 10 w 128"/>
                <a:gd name="T13" fmla="*/ 19 h 183"/>
                <a:gd name="T14" fmla="*/ 7 w 128"/>
                <a:gd name="T15" fmla="*/ 20 h 183"/>
                <a:gd name="T16" fmla="*/ 5 w 128"/>
                <a:gd name="T17" fmla="*/ 22 h 183"/>
                <a:gd name="T18" fmla="*/ 4 w 128"/>
                <a:gd name="T19" fmla="*/ 22 h 183"/>
                <a:gd name="T20" fmla="*/ 4 w 128"/>
                <a:gd name="T21" fmla="*/ 22 h 183"/>
                <a:gd name="T22" fmla="*/ 4 w 128"/>
                <a:gd name="T23" fmla="*/ 23 h 183"/>
                <a:gd name="T24" fmla="*/ 4 w 128"/>
                <a:gd name="T25" fmla="*/ 23 h 183"/>
                <a:gd name="T26" fmla="*/ 5 w 128"/>
                <a:gd name="T27" fmla="*/ 24 h 183"/>
                <a:gd name="T28" fmla="*/ 6 w 128"/>
                <a:gd name="T29" fmla="*/ 24 h 183"/>
                <a:gd name="T30" fmla="*/ 6 w 128"/>
                <a:gd name="T31" fmla="*/ 24 h 183"/>
                <a:gd name="T32" fmla="*/ 7 w 128"/>
                <a:gd name="T33" fmla="*/ 24 h 183"/>
                <a:gd name="T34" fmla="*/ 10 w 128"/>
                <a:gd name="T35" fmla="*/ 22 h 183"/>
                <a:gd name="T36" fmla="*/ 13 w 128"/>
                <a:gd name="T37" fmla="*/ 21 h 183"/>
                <a:gd name="T38" fmla="*/ 15 w 128"/>
                <a:gd name="T39" fmla="*/ 19 h 183"/>
                <a:gd name="T40" fmla="*/ 18 w 128"/>
                <a:gd name="T41" fmla="*/ 17 h 183"/>
                <a:gd name="T42" fmla="*/ 19 w 128"/>
                <a:gd name="T43" fmla="*/ 15 h 183"/>
                <a:gd name="T44" fmla="*/ 21 w 128"/>
                <a:gd name="T45" fmla="*/ 13 h 183"/>
                <a:gd name="T46" fmla="*/ 21 w 128"/>
                <a:gd name="T47" fmla="*/ 10 h 183"/>
                <a:gd name="T48" fmla="*/ 20 w 128"/>
                <a:gd name="T49" fmla="*/ 8 h 183"/>
                <a:gd name="T50" fmla="*/ 18 w 128"/>
                <a:gd name="T51" fmla="*/ 5 h 183"/>
                <a:gd name="T52" fmla="*/ 16 w 128"/>
                <a:gd name="T53" fmla="*/ 4 h 183"/>
                <a:gd name="T54" fmla="*/ 13 w 128"/>
                <a:gd name="T55" fmla="*/ 2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1 h 183"/>
                <a:gd name="T68" fmla="*/ 5 w 128"/>
                <a:gd name="T69" fmla="*/ 2 h 183"/>
                <a:gd name="T70" fmla="*/ 8 w 128"/>
                <a:gd name="T71" fmla="*/ 2 h 183"/>
                <a:gd name="T72" fmla="*/ 11 w 128"/>
                <a:gd name="T73" fmla="*/ 3 h 183"/>
                <a:gd name="T74" fmla="*/ 13 w 128"/>
                <a:gd name="T75" fmla="*/ 4 h 183"/>
                <a:gd name="T76" fmla="*/ 15 w 128"/>
                <a:gd name="T77" fmla="*/ 5 h 183"/>
                <a:gd name="T78" fmla="*/ 17 w 128"/>
                <a:gd name="T79" fmla="*/ 6 h 183"/>
                <a:gd name="T80" fmla="*/ 18 w 128"/>
                <a:gd name="T81" fmla="*/ 8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3" name="Freeform 7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>
                <a:gd name="T0" fmla="*/ 15 w 323"/>
                <a:gd name="T1" fmla="*/ 9 h 379"/>
                <a:gd name="T2" fmla="*/ 8 w 323"/>
                <a:gd name="T3" fmla="*/ 15 h 379"/>
                <a:gd name="T4" fmla="*/ 3 w 323"/>
                <a:gd name="T5" fmla="*/ 22 h 379"/>
                <a:gd name="T6" fmla="*/ 0 w 323"/>
                <a:gd name="T7" fmla="*/ 30 h 379"/>
                <a:gd name="T8" fmla="*/ 1 w 323"/>
                <a:gd name="T9" fmla="*/ 35 h 379"/>
                <a:gd name="T10" fmla="*/ 2 w 323"/>
                <a:gd name="T11" fmla="*/ 38 h 379"/>
                <a:gd name="T12" fmla="*/ 3 w 323"/>
                <a:gd name="T13" fmla="*/ 40 h 379"/>
                <a:gd name="T14" fmla="*/ 5 w 323"/>
                <a:gd name="T15" fmla="*/ 41 h 379"/>
                <a:gd name="T16" fmla="*/ 8 w 323"/>
                <a:gd name="T17" fmla="*/ 43 h 379"/>
                <a:gd name="T18" fmla="*/ 13 w 323"/>
                <a:gd name="T19" fmla="*/ 45 h 379"/>
                <a:gd name="T20" fmla="*/ 18 w 323"/>
                <a:gd name="T21" fmla="*/ 47 h 379"/>
                <a:gd name="T22" fmla="*/ 23 w 323"/>
                <a:gd name="T23" fmla="*/ 48 h 379"/>
                <a:gd name="T24" fmla="*/ 28 w 323"/>
                <a:gd name="T25" fmla="*/ 49 h 379"/>
                <a:gd name="T26" fmla="*/ 33 w 323"/>
                <a:gd name="T27" fmla="*/ 49 h 379"/>
                <a:gd name="T28" fmla="*/ 38 w 323"/>
                <a:gd name="T29" fmla="*/ 50 h 379"/>
                <a:gd name="T30" fmla="*/ 43 w 323"/>
                <a:gd name="T31" fmla="*/ 50 h 379"/>
                <a:gd name="T32" fmla="*/ 46 w 323"/>
                <a:gd name="T33" fmla="*/ 50 h 379"/>
                <a:gd name="T34" fmla="*/ 47 w 323"/>
                <a:gd name="T35" fmla="*/ 49 h 379"/>
                <a:gd name="T36" fmla="*/ 48 w 323"/>
                <a:gd name="T37" fmla="*/ 48 h 379"/>
                <a:gd name="T38" fmla="*/ 46 w 323"/>
                <a:gd name="T39" fmla="*/ 47 h 379"/>
                <a:gd name="T40" fmla="*/ 43 w 323"/>
                <a:gd name="T41" fmla="*/ 47 h 379"/>
                <a:gd name="T42" fmla="*/ 39 w 323"/>
                <a:gd name="T43" fmla="*/ 46 h 379"/>
                <a:gd name="T44" fmla="*/ 34 w 323"/>
                <a:gd name="T45" fmla="*/ 46 h 379"/>
                <a:gd name="T46" fmla="*/ 30 w 323"/>
                <a:gd name="T47" fmla="*/ 46 h 379"/>
                <a:gd name="T48" fmla="*/ 25 w 323"/>
                <a:gd name="T49" fmla="*/ 45 h 379"/>
                <a:gd name="T50" fmla="*/ 20 w 323"/>
                <a:gd name="T51" fmla="*/ 44 h 379"/>
                <a:gd name="T52" fmla="*/ 16 w 323"/>
                <a:gd name="T53" fmla="*/ 43 h 379"/>
                <a:gd name="T54" fmla="*/ 11 w 323"/>
                <a:gd name="T55" fmla="*/ 40 h 379"/>
                <a:gd name="T56" fmla="*/ 8 w 323"/>
                <a:gd name="T57" fmla="*/ 39 h 379"/>
                <a:gd name="T58" fmla="*/ 5 w 323"/>
                <a:gd name="T59" fmla="*/ 36 h 379"/>
                <a:gd name="T60" fmla="*/ 5 w 323"/>
                <a:gd name="T61" fmla="*/ 32 h 379"/>
                <a:gd name="T62" fmla="*/ 6 w 323"/>
                <a:gd name="T63" fmla="*/ 26 h 379"/>
                <a:gd name="T64" fmla="*/ 8 w 323"/>
                <a:gd name="T65" fmla="*/ 22 h 379"/>
                <a:gd name="T66" fmla="*/ 10 w 323"/>
                <a:gd name="T67" fmla="*/ 18 h 379"/>
                <a:gd name="T68" fmla="*/ 13 w 323"/>
                <a:gd name="T69" fmla="*/ 15 h 379"/>
                <a:gd name="T70" fmla="*/ 17 w 323"/>
                <a:gd name="T71" fmla="*/ 12 h 379"/>
                <a:gd name="T72" fmla="*/ 21 w 323"/>
                <a:gd name="T73" fmla="*/ 8 h 379"/>
                <a:gd name="T74" fmla="*/ 26 w 323"/>
                <a:gd name="T75" fmla="*/ 5 h 379"/>
                <a:gd name="T76" fmla="*/ 32 w 323"/>
                <a:gd name="T77" fmla="*/ 3 h 379"/>
                <a:gd name="T78" fmla="*/ 37 w 323"/>
                <a:gd name="T79" fmla="*/ 1 h 379"/>
                <a:gd name="T80" fmla="*/ 38 w 323"/>
                <a:gd name="T81" fmla="*/ 0 h 379"/>
                <a:gd name="T82" fmla="*/ 33 w 323"/>
                <a:gd name="T83" fmla="*/ 1 h 379"/>
                <a:gd name="T84" fmla="*/ 26 w 323"/>
                <a:gd name="T85" fmla="*/ 3 h 379"/>
                <a:gd name="T86" fmla="*/ 21 w 323"/>
                <a:gd name="T87" fmla="*/ 5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4" name="Freeform 7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>
                <a:gd name="T0" fmla="*/ 36 w 282"/>
                <a:gd name="T1" fmla="*/ 10 h 253"/>
                <a:gd name="T2" fmla="*/ 39 w 282"/>
                <a:gd name="T3" fmla="*/ 12 h 253"/>
                <a:gd name="T4" fmla="*/ 39 w 282"/>
                <a:gd name="T5" fmla="*/ 14 h 253"/>
                <a:gd name="T6" fmla="*/ 40 w 282"/>
                <a:gd name="T7" fmla="*/ 16 h 253"/>
                <a:gd name="T8" fmla="*/ 40 w 282"/>
                <a:gd name="T9" fmla="*/ 19 h 253"/>
                <a:gd name="T10" fmla="*/ 40 w 282"/>
                <a:gd name="T11" fmla="*/ 21 h 253"/>
                <a:gd name="T12" fmla="*/ 39 w 282"/>
                <a:gd name="T13" fmla="*/ 23 h 253"/>
                <a:gd name="T14" fmla="*/ 38 w 282"/>
                <a:gd name="T15" fmla="*/ 24 h 253"/>
                <a:gd name="T16" fmla="*/ 37 w 282"/>
                <a:gd name="T17" fmla="*/ 26 h 253"/>
                <a:gd name="T18" fmla="*/ 35 w 282"/>
                <a:gd name="T19" fmla="*/ 27 h 253"/>
                <a:gd name="T20" fmla="*/ 33 w 282"/>
                <a:gd name="T21" fmla="*/ 28 h 253"/>
                <a:gd name="T22" fmla="*/ 31 w 282"/>
                <a:gd name="T23" fmla="*/ 30 h 253"/>
                <a:gd name="T24" fmla="*/ 30 w 282"/>
                <a:gd name="T25" fmla="*/ 31 h 253"/>
                <a:gd name="T26" fmla="*/ 30 w 282"/>
                <a:gd name="T27" fmla="*/ 32 h 253"/>
                <a:gd name="T28" fmla="*/ 30 w 282"/>
                <a:gd name="T29" fmla="*/ 32 h 253"/>
                <a:gd name="T30" fmla="*/ 30 w 282"/>
                <a:gd name="T31" fmla="*/ 32 h 253"/>
                <a:gd name="T32" fmla="*/ 30 w 282"/>
                <a:gd name="T33" fmla="*/ 33 h 253"/>
                <a:gd name="T34" fmla="*/ 31 w 282"/>
                <a:gd name="T35" fmla="*/ 33 h 253"/>
                <a:gd name="T36" fmla="*/ 31 w 282"/>
                <a:gd name="T37" fmla="*/ 33 h 253"/>
                <a:gd name="T38" fmla="*/ 32 w 282"/>
                <a:gd name="T39" fmla="*/ 33 h 253"/>
                <a:gd name="T40" fmla="*/ 32 w 282"/>
                <a:gd name="T41" fmla="*/ 33 h 253"/>
                <a:gd name="T42" fmla="*/ 36 w 282"/>
                <a:gd name="T43" fmla="*/ 31 h 253"/>
                <a:gd name="T44" fmla="*/ 39 w 282"/>
                <a:gd name="T45" fmla="*/ 28 h 253"/>
                <a:gd name="T46" fmla="*/ 41 w 282"/>
                <a:gd name="T47" fmla="*/ 25 h 253"/>
                <a:gd name="T48" fmla="*/ 43 w 282"/>
                <a:gd name="T49" fmla="*/ 22 h 253"/>
                <a:gd name="T50" fmla="*/ 44 w 282"/>
                <a:gd name="T51" fmla="*/ 19 h 253"/>
                <a:gd name="T52" fmla="*/ 43 w 282"/>
                <a:gd name="T53" fmla="*/ 15 h 253"/>
                <a:gd name="T54" fmla="*/ 42 w 282"/>
                <a:gd name="T55" fmla="*/ 12 h 253"/>
                <a:gd name="T56" fmla="*/ 39 w 282"/>
                <a:gd name="T57" fmla="*/ 9 h 253"/>
                <a:gd name="T58" fmla="*/ 37 w 282"/>
                <a:gd name="T59" fmla="*/ 8 h 253"/>
                <a:gd name="T60" fmla="*/ 34 w 282"/>
                <a:gd name="T61" fmla="*/ 6 h 253"/>
                <a:gd name="T62" fmla="*/ 31 w 282"/>
                <a:gd name="T63" fmla="*/ 5 h 253"/>
                <a:gd name="T64" fmla="*/ 28 w 282"/>
                <a:gd name="T65" fmla="*/ 4 h 253"/>
                <a:gd name="T66" fmla="*/ 25 w 282"/>
                <a:gd name="T67" fmla="*/ 3 h 253"/>
                <a:gd name="T68" fmla="*/ 22 w 282"/>
                <a:gd name="T69" fmla="*/ 3 h 253"/>
                <a:gd name="T70" fmla="*/ 19 w 282"/>
                <a:gd name="T71" fmla="*/ 2 h 253"/>
                <a:gd name="T72" fmla="*/ 16 w 282"/>
                <a:gd name="T73" fmla="*/ 1 h 253"/>
                <a:gd name="T74" fmla="*/ 13 w 282"/>
                <a:gd name="T75" fmla="*/ 1 h 253"/>
                <a:gd name="T76" fmla="*/ 10 w 282"/>
                <a:gd name="T77" fmla="*/ 0 h 253"/>
                <a:gd name="T78" fmla="*/ 7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0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1 h 253"/>
                <a:gd name="T96" fmla="*/ 8 w 282"/>
                <a:gd name="T97" fmla="*/ 2 h 253"/>
                <a:gd name="T98" fmla="*/ 10 w 282"/>
                <a:gd name="T99" fmla="*/ 2 h 253"/>
                <a:gd name="T100" fmla="*/ 13 w 282"/>
                <a:gd name="T101" fmla="*/ 3 h 253"/>
                <a:gd name="T102" fmla="*/ 15 w 282"/>
                <a:gd name="T103" fmla="*/ 3 h 253"/>
                <a:gd name="T104" fmla="*/ 18 w 282"/>
                <a:gd name="T105" fmla="*/ 3 h 253"/>
                <a:gd name="T106" fmla="*/ 20 w 282"/>
                <a:gd name="T107" fmla="*/ 4 h 253"/>
                <a:gd name="T108" fmla="*/ 22 w 282"/>
                <a:gd name="T109" fmla="*/ 5 h 253"/>
                <a:gd name="T110" fmla="*/ 25 w 282"/>
                <a:gd name="T111" fmla="*/ 5 h 253"/>
                <a:gd name="T112" fmla="*/ 28 w 282"/>
                <a:gd name="T113" fmla="*/ 6 h 253"/>
                <a:gd name="T114" fmla="*/ 30 w 282"/>
                <a:gd name="T115" fmla="*/ 7 h 253"/>
                <a:gd name="T116" fmla="*/ 32 w 282"/>
                <a:gd name="T117" fmla="*/ 8 h 253"/>
                <a:gd name="T118" fmla="*/ 34 w 282"/>
                <a:gd name="T119" fmla="*/ 9 h 253"/>
                <a:gd name="T120" fmla="*/ 36 w 282"/>
                <a:gd name="T121" fmla="*/ 1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5" name="Freeform 8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>
                <a:gd name="T0" fmla="*/ 0 w 115"/>
                <a:gd name="T1" fmla="*/ 17 h 236"/>
                <a:gd name="T2" fmla="*/ 0 w 115"/>
                <a:gd name="T3" fmla="*/ 19 h 236"/>
                <a:gd name="T4" fmla="*/ 1 w 115"/>
                <a:gd name="T5" fmla="*/ 22 h 236"/>
                <a:gd name="T6" fmla="*/ 2 w 115"/>
                <a:gd name="T7" fmla="*/ 24 h 236"/>
                <a:gd name="T8" fmla="*/ 4 w 115"/>
                <a:gd name="T9" fmla="*/ 26 h 236"/>
                <a:gd name="T10" fmla="*/ 6 w 115"/>
                <a:gd name="T11" fmla="*/ 27 h 236"/>
                <a:gd name="T12" fmla="*/ 9 w 115"/>
                <a:gd name="T13" fmla="*/ 29 h 236"/>
                <a:gd name="T14" fmla="*/ 11 w 115"/>
                <a:gd name="T15" fmla="*/ 30 h 236"/>
                <a:gd name="T16" fmla="*/ 14 w 115"/>
                <a:gd name="T17" fmla="*/ 31 h 236"/>
                <a:gd name="T18" fmla="*/ 15 w 115"/>
                <a:gd name="T19" fmla="*/ 31 h 236"/>
                <a:gd name="T20" fmla="*/ 16 w 115"/>
                <a:gd name="T21" fmla="*/ 30 h 236"/>
                <a:gd name="T22" fmla="*/ 17 w 115"/>
                <a:gd name="T23" fmla="*/ 30 h 236"/>
                <a:gd name="T24" fmla="*/ 17 w 115"/>
                <a:gd name="T25" fmla="*/ 29 h 236"/>
                <a:gd name="T26" fmla="*/ 17 w 115"/>
                <a:gd name="T27" fmla="*/ 28 h 236"/>
                <a:gd name="T28" fmla="*/ 17 w 115"/>
                <a:gd name="T29" fmla="*/ 28 h 236"/>
                <a:gd name="T30" fmla="*/ 16 w 115"/>
                <a:gd name="T31" fmla="*/ 27 h 236"/>
                <a:gd name="T32" fmla="*/ 16 w 115"/>
                <a:gd name="T33" fmla="*/ 27 h 236"/>
                <a:gd name="T34" fmla="*/ 13 w 115"/>
                <a:gd name="T35" fmla="*/ 26 h 236"/>
                <a:gd name="T36" fmla="*/ 10 w 115"/>
                <a:gd name="T37" fmla="*/ 25 h 236"/>
                <a:gd name="T38" fmla="*/ 8 w 115"/>
                <a:gd name="T39" fmla="*/ 23 h 236"/>
                <a:gd name="T40" fmla="*/ 6 w 115"/>
                <a:gd name="T41" fmla="*/ 21 h 236"/>
                <a:gd name="T42" fmla="*/ 5 w 115"/>
                <a:gd name="T43" fmla="*/ 19 h 236"/>
                <a:gd name="T44" fmla="*/ 4 w 115"/>
                <a:gd name="T45" fmla="*/ 17 h 236"/>
                <a:gd name="T46" fmla="*/ 4 w 115"/>
                <a:gd name="T47" fmla="*/ 14 h 236"/>
                <a:gd name="T48" fmla="*/ 5 w 115"/>
                <a:gd name="T49" fmla="*/ 12 h 236"/>
                <a:gd name="T50" fmla="*/ 7 w 115"/>
                <a:gd name="T51" fmla="*/ 10 h 236"/>
                <a:gd name="T52" fmla="*/ 9 w 115"/>
                <a:gd name="T53" fmla="*/ 8 h 236"/>
                <a:gd name="T54" fmla="*/ 11 w 115"/>
                <a:gd name="T55" fmla="*/ 6 h 236"/>
                <a:gd name="T56" fmla="*/ 13 w 115"/>
                <a:gd name="T57" fmla="*/ 4 h 236"/>
                <a:gd name="T58" fmla="*/ 15 w 115"/>
                <a:gd name="T59" fmla="*/ 3 h 236"/>
                <a:gd name="T60" fmla="*/ 17 w 115"/>
                <a:gd name="T61" fmla="*/ 1 h 236"/>
                <a:gd name="T62" fmla="*/ 18 w 115"/>
                <a:gd name="T63" fmla="*/ 1 h 236"/>
                <a:gd name="T64" fmla="*/ 18 w 115"/>
                <a:gd name="T65" fmla="*/ 0 h 236"/>
                <a:gd name="T66" fmla="*/ 16 w 115"/>
                <a:gd name="T67" fmla="*/ 0 h 236"/>
                <a:gd name="T68" fmla="*/ 13 w 115"/>
                <a:gd name="T69" fmla="*/ 1 h 236"/>
                <a:gd name="T70" fmla="*/ 11 w 115"/>
                <a:gd name="T71" fmla="*/ 3 h 236"/>
                <a:gd name="T72" fmla="*/ 7 w 115"/>
                <a:gd name="T73" fmla="*/ 5 h 236"/>
                <a:gd name="T74" fmla="*/ 5 w 115"/>
                <a:gd name="T75" fmla="*/ 8 h 236"/>
                <a:gd name="T76" fmla="*/ 3 w 115"/>
                <a:gd name="T77" fmla="*/ 11 h 236"/>
                <a:gd name="T78" fmla="*/ 1 w 115"/>
                <a:gd name="T79" fmla="*/ 14 h 236"/>
                <a:gd name="T80" fmla="*/ 0 w 115"/>
                <a:gd name="T81" fmla="*/ 17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6" name="Freeform 8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>
                <a:gd name="T0" fmla="*/ 32 w 245"/>
                <a:gd name="T1" fmla="*/ 17 h 310"/>
                <a:gd name="T2" fmla="*/ 34 w 245"/>
                <a:gd name="T3" fmla="*/ 19 h 310"/>
                <a:gd name="T4" fmla="*/ 35 w 245"/>
                <a:gd name="T5" fmla="*/ 22 h 310"/>
                <a:gd name="T6" fmla="*/ 34 w 245"/>
                <a:gd name="T7" fmla="*/ 25 h 310"/>
                <a:gd name="T8" fmla="*/ 32 w 245"/>
                <a:gd name="T9" fmla="*/ 28 h 310"/>
                <a:gd name="T10" fmla="*/ 29 w 245"/>
                <a:gd name="T11" fmla="*/ 31 h 310"/>
                <a:gd name="T12" fmla="*/ 25 w 245"/>
                <a:gd name="T13" fmla="*/ 33 h 310"/>
                <a:gd name="T14" fmla="*/ 22 w 245"/>
                <a:gd name="T15" fmla="*/ 36 h 310"/>
                <a:gd name="T16" fmla="*/ 20 w 245"/>
                <a:gd name="T17" fmla="*/ 38 h 310"/>
                <a:gd name="T18" fmla="*/ 19 w 245"/>
                <a:gd name="T19" fmla="*/ 39 h 310"/>
                <a:gd name="T20" fmla="*/ 18 w 245"/>
                <a:gd name="T21" fmla="*/ 40 h 310"/>
                <a:gd name="T22" fmla="*/ 19 w 245"/>
                <a:gd name="T23" fmla="*/ 42 h 310"/>
                <a:gd name="T24" fmla="*/ 20 w 245"/>
                <a:gd name="T25" fmla="*/ 42 h 310"/>
                <a:gd name="T26" fmla="*/ 21 w 245"/>
                <a:gd name="T27" fmla="*/ 42 h 310"/>
                <a:gd name="T28" fmla="*/ 24 w 245"/>
                <a:gd name="T29" fmla="*/ 39 h 310"/>
                <a:gd name="T30" fmla="*/ 28 w 245"/>
                <a:gd name="T31" fmla="*/ 36 h 310"/>
                <a:gd name="T32" fmla="*/ 32 w 245"/>
                <a:gd name="T33" fmla="*/ 33 h 310"/>
                <a:gd name="T34" fmla="*/ 35 w 245"/>
                <a:gd name="T35" fmla="*/ 30 h 310"/>
                <a:gd name="T36" fmla="*/ 38 w 245"/>
                <a:gd name="T37" fmla="*/ 25 h 310"/>
                <a:gd name="T38" fmla="*/ 37 w 245"/>
                <a:gd name="T39" fmla="*/ 21 h 310"/>
                <a:gd name="T40" fmla="*/ 35 w 245"/>
                <a:gd name="T41" fmla="*/ 16 h 310"/>
                <a:gd name="T42" fmla="*/ 31 w 245"/>
                <a:gd name="T43" fmla="*/ 13 h 310"/>
                <a:gd name="T44" fmla="*/ 27 w 245"/>
                <a:gd name="T45" fmla="*/ 10 h 310"/>
                <a:gd name="T46" fmla="*/ 23 w 245"/>
                <a:gd name="T47" fmla="*/ 8 h 310"/>
                <a:gd name="T48" fmla="*/ 19 w 245"/>
                <a:gd name="T49" fmla="*/ 6 h 310"/>
                <a:gd name="T50" fmla="*/ 14 w 245"/>
                <a:gd name="T51" fmla="*/ 4 h 310"/>
                <a:gd name="T52" fmla="*/ 10 w 245"/>
                <a:gd name="T53" fmla="*/ 3 h 310"/>
                <a:gd name="T54" fmla="*/ 6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5 w 245"/>
                <a:gd name="T63" fmla="*/ 3 h 310"/>
                <a:gd name="T64" fmla="*/ 9 w 245"/>
                <a:gd name="T65" fmla="*/ 4 h 310"/>
                <a:gd name="T66" fmla="*/ 13 w 245"/>
                <a:gd name="T67" fmla="*/ 6 h 310"/>
                <a:gd name="T68" fmla="*/ 17 w 245"/>
                <a:gd name="T69" fmla="*/ 8 h 310"/>
                <a:gd name="T70" fmla="*/ 21 w 245"/>
                <a:gd name="T71" fmla="*/ 10 h 310"/>
                <a:gd name="T72" fmla="*/ 25 w 245"/>
                <a:gd name="T73" fmla="*/ 12 h 310"/>
                <a:gd name="T74" fmla="*/ 29 w 245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527" name="Group 8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0542" name="Rectangle 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3" name="Rectangle 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4" name="Rectangle 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5" name="Rectangle 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6" name="Rectangle 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7" name="Rectangle 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28" name="Group 91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0540" name="Rectangle 8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1" name="Rectangle 9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29" name="Group 9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9" name="Rectangle 9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30" name="Group 9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0536" name="Rectangle 9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7" name="Rectangle 9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31" name="Group 9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0534" name="Rectangle 9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5" name="Rectangle 10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532" name="Rectangle 102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33" name="Rectangle 103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707904" y="5805264"/>
            <a:ext cx="37362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(a </a:t>
            </a:r>
            <a:r>
              <a:rPr lang="sv-SE" dirty="0" err="1" smtClean="0"/>
              <a:t>lot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on </a:t>
            </a:r>
            <a:r>
              <a:rPr lang="sv-SE" dirty="0" err="1" smtClean="0"/>
              <a:t>this</a:t>
            </a:r>
            <a:r>
              <a:rPr lang="sv-SE" dirty="0" smtClean="0"/>
              <a:t> later in the </a:t>
            </a:r>
            <a:r>
              <a:rPr lang="sv-SE" dirty="0" err="1" smtClean="0"/>
              <a:t>course</a:t>
            </a:r>
            <a:r>
              <a:rPr lang="sv-SE" dirty="0" smtClean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69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4AE9A9-616D-4D76-8C6B-E6C2EEABD372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649387"/>
          </a:xfrm>
        </p:spPr>
        <p:txBody>
          <a:bodyPr/>
          <a:lstStyle/>
          <a:p>
            <a:r>
              <a:rPr lang="en-US" sz="3200" dirty="0" smtClean="0"/>
              <a:t>Home networks</a:t>
            </a:r>
            <a:endParaRPr lang="en-US" dirty="0" smtClean="0"/>
          </a:p>
        </p:txBody>
      </p:sp>
      <p:sp>
        <p:nvSpPr>
          <p:cNvPr id="21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6"/>
            <a:ext cx="6208316" cy="231933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Typical home network components: </a:t>
            </a:r>
          </a:p>
          <a:p>
            <a:r>
              <a:rPr lang="en-US" sz="2400" dirty="0" smtClean="0"/>
              <a:t>DSL or cable </a:t>
            </a:r>
            <a:r>
              <a:rPr lang="en-US" sz="2400" dirty="0" smtClean="0"/>
              <a:t>modem or Fiber to the home</a:t>
            </a:r>
            <a:endParaRPr lang="en-US" sz="2400" dirty="0" smtClean="0"/>
          </a:p>
          <a:p>
            <a:r>
              <a:rPr lang="en-US" sz="2400" dirty="0" smtClean="0"/>
              <a:t>router/firewall/NAT</a:t>
            </a:r>
          </a:p>
          <a:p>
            <a:r>
              <a:rPr lang="en-US" sz="2400" dirty="0" smtClean="0"/>
              <a:t>Ethernet</a:t>
            </a:r>
          </a:p>
          <a:p>
            <a:r>
              <a:rPr lang="en-US" sz="2400" dirty="0" smtClean="0"/>
              <a:t>wireless access point</a:t>
            </a:r>
          </a:p>
        </p:txBody>
      </p:sp>
      <p:grpSp>
        <p:nvGrpSpPr>
          <p:cNvPr id="21517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21511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3" name="Clip" r:id="rId3" imgW="819000" imgH="847800" progId="MS_ClipArt_Gallery.2">
                    <p:embed/>
                  </p:oleObj>
                </mc:Choice>
                <mc:Fallback>
                  <p:oleObj name="Clip" r:id="rId3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375"/>
                          <a:ext cx="366" cy="4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2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4" name="Clip" r:id="rId5" imgW="1266840" imgH="1200240" progId="MS_ClipArt_Gallery.2">
                    <p:embed/>
                  </p:oleObj>
                </mc:Choice>
                <mc:Fallback>
                  <p:oleObj name="Clip" r:id="rId5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6" y="2506"/>
                          <a:ext cx="334" cy="3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18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21509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5" name="Clip" r:id="rId7" imgW="819000" imgH="847800" progId="MS_ClipArt_Gallery.2">
                    <p:embed/>
                  </p:oleObj>
                </mc:Choice>
                <mc:Fallback>
                  <p:oleObj name="Clip" r:id="rId7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0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6" name="Clip" r:id="rId8" imgW="1266840" imgH="1200240" progId="MS_ClipArt_Gallery.2">
                    <p:embed/>
                  </p:oleObj>
                </mc:Choice>
                <mc:Fallback>
                  <p:oleObj name="Clip" r:id="rId8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19" name="Group 10"/>
          <p:cNvGrpSpPr>
            <a:grpSpLocks/>
          </p:cNvGrpSpPr>
          <p:nvPr/>
        </p:nvGrpSpPr>
        <p:grpSpPr bwMode="auto">
          <a:xfrm>
            <a:off x="6108700" y="3937000"/>
            <a:ext cx="539750" cy="633413"/>
            <a:chOff x="4733" y="2082"/>
            <a:chExt cx="272" cy="282"/>
          </a:xfrm>
        </p:grpSpPr>
        <p:graphicFrame>
          <p:nvGraphicFramePr>
            <p:cNvPr id="21508" name="Object 11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17" name="Clip" r:id="rId9" imgW="819000" imgH="847800" progId="MS_ClipArt_Gallery.2">
                    <p:embed/>
                  </p:oleObj>
                </mc:Choice>
                <mc:Fallback>
                  <p:oleObj name="Clip" r:id="rId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0" name="Rectangle 12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1520" name="Text Box 13"/>
          <p:cNvSpPr txBox="1">
            <a:spLocks noChangeArrowheads="1"/>
          </p:cNvSpPr>
          <p:nvPr/>
        </p:nvSpPr>
        <p:spPr bwMode="auto">
          <a:xfrm>
            <a:off x="6013565" y="5133975"/>
            <a:ext cx="2077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Point (54 Mbps)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521" name="Text Box 14"/>
          <p:cNvSpPr txBox="1">
            <a:spLocks noChangeArrowheads="1"/>
          </p:cNvSpPr>
          <p:nvPr/>
        </p:nvSpPr>
        <p:spPr bwMode="auto">
          <a:xfrm>
            <a:off x="7570788" y="3981450"/>
            <a:ext cx="114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devices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522" name="Text Box 15"/>
          <p:cNvSpPr txBox="1">
            <a:spLocks noChangeArrowheads="1"/>
          </p:cNvSpPr>
          <p:nvPr/>
        </p:nvSpPr>
        <p:spPr bwMode="auto">
          <a:xfrm>
            <a:off x="3578085" y="4498975"/>
            <a:ext cx="1124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Firewall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NAT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523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>
              <a:gd name="T0" fmla="*/ 2147483647 w 489"/>
              <a:gd name="T1" fmla="*/ 2147483647 h 427"/>
              <a:gd name="T2" fmla="*/ 2147483647 w 489"/>
              <a:gd name="T3" fmla="*/ 2147483647 h 427"/>
              <a:gd name="T4" fmla="*/ 0 w 489"/>
              <a:gd name="T5" fmla="*/ 0 h 427"/>
              <a:gd name="T6" fmla="*/ 0 60000 65536"/>
              <a:gd name="T7" fmla="*/ 0 60000 65536"/>
              <a:gd name="T8" fmla="*/ 0 60000 65536"/>
              <a:gd name="T9" fmla="*/ 0 w 489"/>
              <a:gd name="T10" fmla="*/ 0 h 427"/>
              <a:gd name="T11" fmla="*/ 489 w 489"/>
              <a:gd name="T12" fmla="*/ 427 h 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1506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8" name="Clip" r:id="rId10" imgW="1305000" imgH="1085760" progId="MS_ClipArt_Gallery.5">
                  <p:embed/>
                </p:oleObj>
              </mc:Choice>
              <mc:Fallback>
                <p:oleObj name="Clip" r:id="rId10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3222625"/>
                        <a:ext cx="59848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>
              <a:gd name="T0" fmla="*/ 0 w 513"/>
              <a:gd name="T1" fmla="*/ 0 h 1"/>
              <a:gd name="T2" fmla="*/ 2147483647 w 513"/>
              <a:gd name="T3" fmla="*/ 0 h 1"/>
              <a:gd name="T4" fmla="*/ 0 60000 65536"/>
              <a:gd name="T5" fmla="*/ 0 60000 65536"/>
              <a:gd name="T6" fmla="*/ 0 w 513"/>
              <a:gd name="T7" fmla="*/ 0 h 1"/>
              <a:gd name="T8" fmla="*/ 513 w 5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1507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9" name="Clip" r:id="rId12" imgW="1305000" imgH="1085760" progId="MS_ClipArt_Gallery.5">
                  <p:embed/>
                </p:oleObj>
              </mc:Choice>
              <mc:Fallback>
                <p:oleObj name="Clip" r:id="rId12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4951413"/>
                        <a:ext cx="598488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44269549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44269549 h 21600"/>
              <a:gd name="T8" fmla="*/ 2147483647 w 21600"/>
              <a:gd name="T9" fmla="*/ 185602058 h 21600"/>
              <a:gd name="T10" fmla="*/ 0 w 21600"/>
              <a:gd name="T11" fmla="*/ 185602058 h 21600"/>
              <a:gd name="T12" fmla="*/ 2147483647 w 21600"/>
              <a:gd name="T13" fmla="*/ 0 h 21600"/>
              <a:gd name="T14" fmla="*/ 2147483647 w 21600"/>
              <a:gd name="T15" fmla="*/ 185602058 h 21600"/>
              <a:gd name="T16" fmla="*/ 0 w 21600"/>
              <a:gd name="T17" fmla="*/ 114935832 h 21600"/>
              <a:gd name="T18" fmla="*/ 2147483647 w 21600"/>
              <a:gd name="T19" fmla="*/ 114935832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26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>
              <a:gd name="T0" fmla="*/ 0 w 513"/>
              <a:gd name="T1" fmla="*/ 0 h 1"/>
              <a:gd name="T2" fmla="*/ 2147483647 w 513"/>
              <a:gd name="T3" fmla="*/ 0 h 1"/>
              <a:gd name="T4" fmla="*/ 0 60000 65536"/>
              <a:gd name="T5" fmla="*/ 0 60000 65536"/>
              <a:gd name="T6" fmla="*/ 0 w 513"/>
              <a:gd name="T7" fmla="*/ 0 h 1"/>
              <a:gd name="T8" fmla="*/ 513 w 5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527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>
              <a:gd name="T0" fmla="*/ 2147483647 w 489"/>
              <a:gd name="T1" fmla="*/ 2147483647 h 427"/>
              <a:gd name="T2" fmla="*/ 2147483647 w 489"/>
              <a:gd name="T3" fmla="*/ 2147483647 h 427"/>
              <a:gd name="T4" fmla="*/ 0 w 489"/>
              <a:gd name="T5" fmla="*/ 0 h 427"/>
              <a:gd name="T6" fmla="*/ 0 60000 65536"/>
              <a:gd name="T7" fmla="*/ 0 60000 65536"/>
              <a:gd name="T8" fmla="*/ 0 60000 65536"/>
              <a:gd name="T9" fmla="*/ 0 w 489"/>
              <a:gd name="T10" fmla="*/ 0 h 427"/>
              <a:gd name="T11" fmla="*/ 489 w 489"/>
              <a:gd name="T12" fmla="*/ 427 h 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1529" name="Text Box 24"/>
          <p:cNvSpPr txBox="1">
            <a:spLocks noChangeArrowheads="1"/>
          </p:cNvSpPr>
          <p:nvPr/>
        </p:nvSpPr>
        <p:spPr bwMode="auto">
          <a:xfrm>
            <a:off x="2015867" y="4484688"/>
            <a:ext cx="18261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Cable or DSL 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000" i="1" dirty="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1530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31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 dirty="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 dirty="0" err="1">
                <a:latin typeface="Comic Sans MS" pitchFamily="66" charset="0"/>
              </a:rPr>
              <a:t>headend</a:t>
            </a:r>
            <a:endParaRPr lang="en-US" sz="2000" dirty="0"/>
          </a:p>
        </p:txBody>
      </p:sp>
      <p:grpSp>
        <p:nvGrpSpPr>
          <p:cNvPr id="21532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21537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38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39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0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1541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42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47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8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9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543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44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5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6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1533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534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1535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1536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6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D4EA6-91E1-4AFE-B2DA-96184C5EC2C6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Physical Media</a:t>
            </a:r>
            <a:endParaRPr lang="en-US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239000" cy="254888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physical link:</a:t>
            </a:r>
            <a:r>
              <a:rPr lang="en-US" sz="2400" smtClean="0"/>
              <a:t> transmitted data bit propagates across link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guided media:</a:t>
            </a:r>
            <a:r>
              <a:rPr lang="en-US" sz="2000" smtClean="0"/>
              <a:t> </a:t>
            </a:r>
          </a:p>
          <a:p>
            <a:pPr lvl="2"/>
            <a:r>
              <a:rPr lang="en-US" sz="1800" smtClean="0"/>
              <a:t>signals propagate in solid media: copper, fiber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unguided media:</a:t>
            </a:r>
            <a:r>
              <a:rPr lang="en-US" sz="2000" smtClean="0"/>
              <a:t> </a:t>
            </a:r>
          </a:p>
          <a:p>
            <a:pPr lvl="2"/>
            <a:r>
              <a:rPr lang="en-US" sz="1800" smtClean="0"/>
              <a:t>signals propagate freely e.g., radio</a:t>
            </a:r>
          </a:p>
        </p:txBody>
      </p:sp>
    </p:spTree>
    <p:extLst>
      <p:ext uri="{BB962C8B-B14F-4D97-AF65-F5344CB8AC3E}">
        <p14:creationId xmlns:p14="http://schemas.microsoft.com/office/powerpoint/2010/main" val="42432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9DC95F7-9250-4436-91D9-997163725BE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346243" cy="671050"/>
          </a:xfrm>
        </p:spPr>
        <p:txBody>
          <a:bodyPr/>
          <a:lstStyle/>
          <a:p>
            <a:r>
              <a:rPr lang="en-US" sz="3200" dirty="0" smtClean="0"/>
              <a:t>the Internet: service view</a:t>
            </a:r>
            <a:endParaRPr lang="en-US" dirty="0" smtClean="0"/>
          </a:p>
        </p:txBody>
      </p:sp>
      <p:sp>
        <p:nvSpPr>
          <p:cNvPr id="3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411" y="870957"/>
            <a:ext cx="4888449" cy="4243365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communication </a:t>
            </a:r>
            <a:r>
              <a:rPr lang="en-US" sz="2400" i="1" dirty="0" smtClean="0">
                <a:solidFill>
                  <a:srgbClr val="FF0000"/>
                </a:solidFill>
              </a:rPr>
              <a:t>infrastructure </a:t>
            </a:r>
            <a:r>
              <a:rPr lang="en-US" sz="2400" dirty="0" smtClean="0"/>
              <a:t>enables distributed applications:</a:t>
            </a:r>
          </a:p>
          <a:p>
            <a:pPr lvl="1"/>
            <a:r>
              <a:rPr lang="en-US" dirty="0" smtClean="0"/>
              <a:t>Web, VoIP, email, games, e-commerce, file sharing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communication </a:t>
            </a:r>
            <a:r>
              <a:rPr lang="en-US" sz="2400" i="1" dirty="0" smtClean="0">
                <a:solidFill>
                  <a:srgbClr val="FF0000"/>
                </a:solidFill>
              </a:rPr>
              <a:t>services</a:t>
            </a:r>
            <a:r>
              <a:rPr lang="en-US" sz="2400" dirty="0" smtClean="0">
                <a:solidFill>
                  <a:srgbClr val="FF0000"/>
                </a:solidFill>
              </a:rPr>
              <a:t> provided to apps:</a:t>
            </a:r>
            <a:endParaRPr lang="en-US" sz="2400" dirty="0" smtClean="0"/>
          </a:p>
          <a:p>
            <a:pPr lvl="1"/>
            <a:r>
              <a:rPr lang="en-US" dirty="0" smtClean="0"/>
              <a:t>reliable data delivery from source to destination</a:t>
            </a:r>
          </a:p>
          <a:p>
            <a:pPr lvl="1"/>
            <a:r>
              <a:rPr lang="en-US" dirty="0" smtClean="0"/>
              <a:t>“best effort” (unreliable) data delivery</a:t>
            </a:r>
          </a:p>
        </p:txBody>
      </p:sp>
      <p:grpSp>
        <p:nvGrpSpPr>
          <p:cNvPr id="3091" name="Group 583"/>
          <p:cNvGrpSpPr>
            <a:grpSpLocks/>
          </p:cNvGrpSpPr>
          <p:nvPr/>
        </p:nvGrpSpPr>
        <p:grpSpPr bwMode="auto">
          <a:xfrm>
            <a:off x="4989513" y="1914208"/>
            <a:ext cx="3470275" cy="4168775"/>
            <a:chOff x="3143" y="1033"/>
            <a:chExt cx="2186" cy="2626"/>
          </a:xfrm>
        </p:grpSpPr>
        <p:sp>
          <p:nvSpPr>
            <p:cNvPr id="3092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3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4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095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92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93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096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2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3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4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5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6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7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8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9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0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1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2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3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4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5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6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3377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88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9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90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91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3378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84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5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6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7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337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8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097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59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0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61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309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9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52" name="Clip" r:id="rId6" imgW="819000" imgH="847800" progId="MS_ClipArt_Gallery.2">
                      <p:embed/>
                    </p:oleObj>
                  </mc:Choice>
                  <mc:Fallback>
                    <p:oleObj name="Clip" r:id="rId6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6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53" name="Clip" r:id="rId8" imgW="1266840" imgH="1200240" progId="MS_ClipArt_Gallery.2">
                      <p:embed/>
                    </p:oleObj>
                  </mc:Choice>
                  <mc:Fallback>
                    <p:oleObj name="Clip" r:id="rId8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00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46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7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8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9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50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51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5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7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8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5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5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1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33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4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5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6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37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38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4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39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4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1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2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2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20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1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2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3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24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25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3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31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32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26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2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8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9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3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0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0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0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1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1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1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1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8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9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13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14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5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6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4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294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5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6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7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98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99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04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5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6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0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0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5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281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2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3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4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85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86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87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89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0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268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69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70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71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72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73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9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80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74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75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6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7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7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255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6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7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8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59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60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6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6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7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61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3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4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8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242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3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4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5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46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47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2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3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4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48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0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1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3109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0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1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2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3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114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54" name="Clip" r:id="rId10" imgW="819000" imgH="847800" progId="MS_ClipArt_Gallery.2">
                      <p:embed/>
                    </p:oleObj>
                  </mc:Choice>
                  <mc:Fallback>
                    <p:oleObj name="Clip" r:id="rId10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4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55" name="Clip" r:id="rId11" imgW="1266840" imgH="1200240" progId="MS_ClipArt_Gallery.2">
                      <p:embed/>
                    </p:oleObj>
                  </mc:Choice>
                  <mc:Fallback>
                    <p:oleObj name="Clip" r:id="rId11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15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225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6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7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8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9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0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1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2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3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4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5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6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7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8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9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40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41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6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6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7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8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9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20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217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18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19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0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1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2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3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4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3121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22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23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204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5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6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7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08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09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1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5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6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1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2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191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2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3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4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195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196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97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98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99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0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25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178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9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80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81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182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183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88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9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90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84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85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6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7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3126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7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8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9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0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1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2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3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4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5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7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8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9" name="Clip" r:id="rId17" imgW="1305000" imgH="1085760" progId="MS_ClipArt_Gallery.2">
                    <p:embed/>
                  </p:oleObj>
                </mc:Choice>
                <mc:Fallback>
                  <p:oleObj name="Clip" r:id="rId1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0" name="Clip" r:id="rId18" imgW="1305000" imgH="1085760" progId="MS_ClipArt_Gallery.2">
                    <p:embed/>
                  </p:oleObj>
                </mc:Choice>
                <mc:Fallback>
                  <p:oleObj name="Clip" r:id="rId1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3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61" name="Clip" r:id="rId19" imgW="819000" imgH="847800" progId="MS_ClipArt_Gallery.2">
                      <p:embed/>
                    </p:oleObj>
                  </mc:Choice>
                  <mc:Fallback>
                    <p:oleObj name="Clip" r:id="rId19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2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62" name="Clip" r:id="rId20" imgW="1266840" imgH="1200240" progId="MS_ClipArt_Gallery.2">
                      <p:embed/>
                    </p:oleObj>
                  </mc:Choice>
                  <mc:Fallback>
                    <p:oleObj name="Clip" r:id="rId20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7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63" name="Clip" r:id="rId21" imgW="819000" imgH="847800" progId="MS_ClipArt_Gallery.2">
                      <p:embed/>
                    </p:oleObj>
                  </mc:Choice>
                  <mc:Fallback>
                    <p:oleObj name="Clip" r:id="rId21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0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64" name="Clip" r:id="rId22" imgW="1266840" imgH="1200240" progId="MS_ClipArt_Gallery.2">
                      <p:embed/>
                    </p:oleObj>
                  </mc:Choice>
                  <mc:Fallback>
                    <p:oleObj name="Clip" r:id="rId22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8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161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62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3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4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5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6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7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8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9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0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1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2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3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4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5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6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7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3139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0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141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15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6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3142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3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4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5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6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7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8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9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0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1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2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3530" name="Picture 45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32" y="259888"/>
            <a:ext cx="16462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" name="Picture 460" descr="C:\Users\ptrianta.NET\AppData\Local\Microsoft\Windows\Temporary Internet Files\Content.IE5\T6MCOZFP\MC900127675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2" y="609983"/>
            <a:ext cx="1712807" cy="92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" name="Content Placeholder 2"/>
          <p:cNvSpPr>
            <a:spLocks noGrp="1"/>
          </p:cNvSpPr>
          <p:nvPr>
            <p:ph sz="half" idx="1"/>
          </p:nvPr>
        </p:nvSpPr>
        <p:spPr>
          <a:xfrm>
            <a:off x="179513" y="5249518"/>
            <a:ext cx="5246563" cy="127582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Internet </a:t>
            </a:r>
            <a:r>
              <a:rPr lang="en-US" sz="2400" b="1" dirty="0" smtClean="0">
                <a:solidFill>
                  <a:srgbClr val="FF0000"/>
                </a:solidFill>
              </a:rPr>
              <a:t>standards</a:t>
            </a:r>
          </a:p>
          <a:p>
            <a:r>
              <a:rPr lang="en-US" sz="2400" dirty="0" smtClean="0"/>
              <a:t>RFC</a:t>
            </a:r>
            <a:r>
              <a:rPr lang="en-US" sz="2400" dirty="0"/>
              <a:t>: Request for comments</a:t>
            </a:r>
          </a:p>
          <a:p>
            <a:r>
              <a:rPr lang="en-US" sz="2400" dirty="0"/>
              <a:t>IETF: Internet Engineering Task Force</a:t>
            </a:r>
          </a:p>
        </p:txBody>
      </p:sp>
      <p:pic>
        <p:nvPicPr>
          <p:cNvPr id="3438" name="Picture 36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90" y="5210757"/>
            <a:ext cx="1003424" cy="98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7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3DCC87-3D82-4479-99A0-DC66F64587D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80120"/>
          </a:xfrm>
        </p:spPr>
        <p:txBody>
          <a:bodyPr/>
          <a:lstStyle/>
          <a:p>
            <a:r>
              <a:rPr lang="en-US" sz="3200" dirty="0" smtClean="0"/>
              <a:t>Physical media: wireless</a:t>
            </a:r>
            <a:endParaRPr lang="en-US" dirty="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1"/>
            <a:ext cx="7600950" cy="26334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signal carried in electromagnetic spectrum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Omnidirectional</a:t>
            </a:r>
            <a:r>
              <a:rPr lang="en-US" sz="2000" dirty="0" smtClean="0"/>
              <a:t>: signal spreads, can be received by many antennas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Directional</a:t>
            </a:r>
            <a:r>
              <a:rPr lang="en-US" sz="2000" dirty="0" smtClean="0"/>
              <a:t>: antennas communicate with focused el-magnetic beams and must be aligned (requires higher frequency ranges)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propagation environment effects: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reflection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obstruction by objects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33546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628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Signal can fade with distance, can get obstructed, can take many different paths between sender and receiver due to reflection, scattering, diffraction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16632"/>
            <a:ext cx="8420100" cy="68012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Wireless: properties</a:t>
            </a:r>
            <a:br>
              <a:rPr lang="en-US" sz="2800" dirty="0" smtClean="0"/>
            </a:br>
            <a:r>
              <a:rPr lang="en-US" sz="2800" dirty="0" smtClean="0"/>
              <a:t>Attenuation, Multipath propagation</a:t>
            </a:r>
          </a:p>
        </p:txBody>
      </p:sp>
      <p:grpSp>
        <p:nvGrpSpPr>
          <p:cNvPr id="1031" name="Group 4"/>
          <p:cNvGrpSpPr>
            <a:grpSpLocks/>
          </p:cNvGrpSpPr>
          <p:nvPr/>
        </p:nvGrpSpPr>
        <p:grpSpPr bwMode="auto">
          <a:xfrm>
            <a:off x="1682750" y="2457450"/>
            <a:ext cx="895350" cy="168275"/>
            <a:chOff x="1358" y="1340"/>
            <a:chExt cx="564" cy="106"/>
          </a:xfrm>
        </p:grpSpPr>
        <p:sp>
          <p:nvSpPr>
            <p:cNvPr id="1068" name="Freeform 5"/>
            <p:cNvSpPr>
              <a:spLocks/>
            </p:cNvSpPr>
            <p:nvPr/>
          </p:nvSpPr>
          <p:spPr bwMode="auto">
            <a:xfrm>
              <a:off x="1747" y="1384"/>
              <a:ext cx="175" cy="62"/>
            </a:xfrm>
            <a:custGeom>
              <a:avLst/>
              <a:gdLst>
                <a:gd name="T0" fmla="*/ 0 w 701"/>
                <a:gd name="T1" fmla="*/ 0 h 368"/>
                <a:gd name="T2" fmla="*/ 0 w 701"/>
                <a:gd name="T3" fmla="*/ 0 h 368"/>
                <a:gd name="T4" fmla="*/ 0 w 701"/>
                <a:gd name="T5" fmla="*/ 0 h 368"/>
                <a:gd name="T6" fmla="*/ 0 w 701"/>
                <a:gd name="T7" fmla="*/ 0 h 368"/>
                <a:gd name="T8" fmla="*/ 0 w 701"/>
                <a:gd name="T9" fmla="*/ 0 h 368"/>
                <a:gd name="T10" fmla="*/ 0 w 701"/>
                <a:gd name="T11" fmla="*/ 0 h 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1"/>
                <a:gd name="T19" fmla="*/ 0 h 368"/>
                <a:gd name="T20" fmla="*/ 701 w 701"/>
                <a:gd name="T21" fmla="*/ 368 h 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1" h="368">
                  <a:moveTo>
                    <a:pt x="0" y="368"/>
                  </a:moveTo>
                  <a:lnTo>
                    <a:pt x="185" y="242"/>
                  </a:lnTo>
                  <a:lnTo>
                    <a:pt x="197" y="303"/>
                  </a:lnTo>
                  <a:lnTo>
                    <a:pt x="483" y="99"/>
                  </a:lnTo>
                  <a:lnTo>
                    <a:pt x="495" y="134"/>
                  </a:lnTo>
                  <a:lnTo>
                    <a:pt x="701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9" name="Freeform 6"/>
            <p:cNvSpPr>
              <a:spLocks/>
            </p:cNvSpPr>
            <p:nvPr/>
          </p:nvSpPr>
          <p:spPr bwMode="auto">
            <a:xfrm>
              <a:off x="1669" y="1340"/>
              <a:ext cx="122" cy="93"/>
            </a:xfrm>
            <a:custGeom>
              <a:avLst/>
              <a:gdLst>
                <a:gd name="T0" fmla="*/ 0 w 488"/>
                <a:gd name="T1" fmla="*/ 0 h 559"/>
                <a:gd name="T2" fmla="*/ 0 w 488"/>
                <a:gd name="T3" fmla="*/ 0 h 559"/>
                <a:gd name="T4" fmla="*/ 0 w 488"/>
                <a:gd name="T5" fmla="*/ 0 h 559"/>
                <a:gd name="T6" fmla="*/ 0 w 488"/>
                <a:gd name="T7" fmla="*/ 0 h 559"/>
                <a:gd name="T8" fmla="*/ 0 w 488"/>
                <a:gd name="T9" fmla="*/ 0 h 559"/>
                <a:gd name="T10" fmla="*/ 0 w 488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8"/>
                <a:gd name="T19" fmla="*/ 0 h 559"/>
                <a:gd name="T20" fmla="*/ 488 w 488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8" h="559">
                  <a:moveTo>
                    <a:pt x="0" y="559"/>
                  </a:moveTo>
                  <a:lnTo>
                    <a:pt x="69" y="398"/>
                  </a:lnTo>
                  <a:lnTo>
                    <a:pt x="152" y="449"/>
                  </a:lnTo>
                  <a:lnTo>
                    <a:pt x="308" y="158"/>
                  </a:lnTo>
                  <a:lnTo>
                    <a:pt x="373" y="197"/>
                  </a:lnTo>
                  <a:lnTo>
                    <a:pt x="488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0" name="Freeform 7"/>
            <p:cNvSpPr>
              <a:spLocks/>
            </p:cNvSpPr>
            <p:nvPr/>
          </p:nvSpPr>
          <p:spPr bwMode="auto">
            <a:xfrm>
              <a:off x="1487" y="1340"/>
              <a:ext cx="123" cy="93"/>
            </a:xfrm>
            <a:custGeom>
              <a:avLst/>
              <a:gdLst>
                <a:gd name="T0" fmla="*/ 0 w 492"/>
                <a:gd name="T1" fmla="*/ 0 h 559"/>
                <a:gd name="T2" fmla="*/ 0 w 492"/>
                <a:gd name="T3" fmla="*/ 0 h 559"/>
                <a:gd name="T4" fmla="*/ 0 w 492"/>
                <a:gd name="T5" fmla="*/ 0 h 559"/>
                <a:gd name="T6" fmla="*/ 0 w 492"/>
                <a:gd name="T7" fmla="*/ 0 h 559"/>
                <a:gd name="T8" fmla="*/ 0 w 492"/>
                <a:gd name="T9" fmla="*/ 0 h 559"/>
                <a:gd name="T10" fmla="*/ 0 w 492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2"/>
                <a:gd name="T19" fmla="*/ 0 h 559"/>
                <a:gd name="T20" fmla="*/ 492 w 492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2" h="559">
                  <a:moveTo>
                    <a:pt x="492" y="559"/>
                  </a:moveTo>
                  <a:lnTo>
                    <a:pt x="418" y="404"/>
                  </a:lnTo>
                  <a:lnTo>
                    <a:pt x="330" y="451"/>
                  </a:lnTo>
                  <a:lnTo>
                    <a:pt x="170" y="158"/>
                  </a:lnTo>
                  <a:lnTo>
                    <a:pt x="109" y="203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1" name="Freeform 8"/>
            <p:cNvSpPr>
              <a:spLocks/>
            </p:cNvSpPr>
            <p:nvPr/>
          </p:nvSpPr>
          <p:spPr bwMode="auto">
            <a:xfrm>
              <a:off x="1358" y="1385"/>
              <a:ext cx="173" cy="61"/>
            </a:xfrm>
            <a:custGeom>
              <a:avLst/>
              <a:gdLst>
                <a:gd name="T0" fmla="*/ 0 w 690"/>
                <a:gd name="T1" fmla="*/ 0 h 367"/>
                <a:gd name="T2" fmla="*/ 0 w 690"/>
                <a:gd name="T3" fmla="*/ 0 h 367"/>
                <a:gd name="T4" fmla="*/ 0 w 690"/>
                <a:gd name="T5" fmla="*/ 0 h 367"/>
                <a:gd name="T6" fmla="*/ 0 w 690"/>
                <a:gd name="T7" fmla="*/ 0 h 367"/>
                <a:gd name="T8" fmla="*/ 0 w 690"/>
                <a:gd name="T9" fmla="*/ 0 h 367"/>
                <a:gd name="T10" fmla="*/ 0 w 690"/>
                <a:gd name="T11" fmla="*/ 0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367"/>
                <a:gd name="T20" fmla="*/ 690 w 690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367">
                  <a:moveTo>
                    <a:pt x="690" y="367"/>
                  </a:moveTo>
                  <a:lnTo>
                    <a:pt x="504" y="232"/>
                  </a:lnTo>
                  <a:lnTo>
                    <a:pt x="500" y="293"/>
                  </a:lnTo>
                  <a:lnTo>
                    <a:pt x="218" y="86"/>
                  </a:lnTo>
                  <a:lnTo>
                    <a:pt x="200" y="13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E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2046288" y="2643188"/>
            <a:ext cx="177800" cy="796925"/>
            <a:chOff x="1587" y="1457"/>
            <a:chExt cx="112" cy="502"/>
          </a:xfrm>
        </p:grpSpPr>
        <p:sp>
          <p:nvSpPr>
            <p:cNvPr id="1052" name="Line 10"/>
            <p:cNvSpPr>
              <a:spLocks noChangeShapeType="1"/>
            </p:cNvSpPr>
            <p:nvPr/>
          </p:nvSpPr>
          <p:spPr bwMode="auto">
            <a:xfrm>
              <a:off x="1627" y="1637"/>
              <a:ext cx="36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53" name="Group 11"/>
            <p:cNvGrpSpPr>
              <a:grpSpLocks/>
            </p:cNvGrpSpPr>
            <p:nvPr/>
          </p:nvGrpSpPr>
          <p:grpSpPr bwMode="auto">
            <a:xfrm>
              <a:off x="1587" y="1457"/>
              <a:ext cx="112" cy="502"/>
              <a:chOff x="1587" y="1457"/>
              <a:chExt cx="112" cy="502"/>
            </a:xfrm>
          </p:grpSpPr>
          <p:sp>
            <p:nvSpPr>
              <p:cNvPr id="1054" name="Line 12"/>
              <p:cNvSpPr>
                <a:spLocks noChangeShapeType="1"/>
              </p:cNvSpPr>
              <p:nvPr/>
            </p:nvSpPr>
            <p:spPr bwMode="auto">
              <a:xfrm flipV="1">
                <a:off x="1643" y="1464"/>
                <a:ext cx="1" cy="10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5" name="Line 13"/>
              <p:cNvSpPr>
                <a:spLocks noChangeShapeType="1"/>
              </p:cNvSpPr>
              <p:nvPr/>
            </p:nvSpPr>
            <p:spPr bwMode="auto">
              <a:xfrm flipV="1">
                <a:off x="1587" y="1562"/>
                <a:ext cx="45" cy="39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" name="Line 14"/>
              <p:cNvSpPr>
                <a:spLocks noChangeShapeType="1"/>
              </p:cNvSpPr>
              <p:nvPr/>
            </p:nvSpPr>
            <p:spPr bwMode="auto">
              <a:xfrm>
                <a:off x="1654" y="1563"/>
                <a:ext cx="45" cy="3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7" name="Line 15"/>
              <p:cNvSpPr>
                <a:spLocks noChangeShapeType="1"/>
              </p:cNvSpPr>
              <p:nvPr/>
            </p:nvSpPr>
            <p:spPr bwMode="auto">
              <a:xfrm>
                <a:off x="1590" y="1948"/>
                <a:ext cx="108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8" name="Line 16"/>
              <p:cNvSpPr>
                <a:spLocks noChangeShapeType="1"/>
              </p:cNvSpPr>
              <p:nvPr/>
            </p:nvSpPr>
            <p:spPr bwMode="auto">
              <a:xfrm>
                <a:off x="1603" y="1840"/>
                <a:ext cx="85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9" name="Line 17"/>
              <p:cNvSpPr>
                <a:spLocks noChangeShapeType="1"/>
              </p:cNvSpPr>
              <p:nvPr/>
            </p:nvSpPr>
            <p:spPr bwMode="auto">
              <a:xfrm>
                <a:off x="1602" y="1841"/>
                <a:ext cx="93" cy="11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0" name="Line 18"/>
              <p:cNvSpPr>
                <a:spLocks noChangeShapeType="1"/>
              </p:cNvSpPr>
              <p:nvPr/>
            </p:nvSpPr>
            <p:spPr bwMode="auto">
              <a:xfrm flipH="1">
                <a:off x="1592" y="1840"/>
                <a:ext cx="94" cy="10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1" name="Line 19"/>
              <p:cNvSpPr>
                <a:spLocks noChangeShapeType="1"/>
              </p:cNvSpPr>
              <p:nvPr/>
            </p:nvSpPr>
            <p:spPr bwMode="auto">
              <a:xfrm>
                <a:off x="1615" y="1735"/>
                <a:ext cx="59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2" name="Line 20"/>
              <p:cNvSpPr>
                <a:spLocks noChangeShapeType="1"/>
              </p:cNvSpPr>
              <p:nvPr/>
            </p:nvSpPr>
            <p:spPr bwMode="auto">
              <a:xfrm>
                <a:off x="1614" y="1734"/>
                <a:ext cx="69" cy="106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3" name="Line 21"/>
              <p:cNvSpPr>
                <a:spLocks noChangeShapeType="1"/>
              </p:cNvSpPr>
              <p:nvPr/>
            </p:nvSpPr>
            <p:spPr bwMode="auto">
              <a:xfrm flipV="1">
                <a:off x="1599" y="1734"/>
                <a:ext cx="72" cy="105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4" name="Line 22"/>
              <p:cNvSpPr>
                <a:spLocks noChangeShapeType="1"/>
              </p:cNvSpPr>
              <p:nvPr/>
            </p:nvSpPr>
            <p:spPr bwMode="auto">
              <a:xfrm>
                <a:off x="1622" y="1637"/>
                <a:ext cx="53" cy="99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5" name="Line 23"/>
              <p:cNvSpPr>
                <a:spLocks noChangeShapeType="1"/>
              </p:cNvSpPr>
              <p:nvPr/>
            </p:nvSpPr>
            <p:spPr bwMode="auto">
              <a:xfrm flipV="1">
                <a:off x="1611" y="1636"/>
                <a:ext cx="50" cy="100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6" name="Line 24"/>
              <p:cNvSpPr>
                <a:spLocks noChangeShapeType="1"/>
              </p:cNvSpPr>
              <p:nvPr/>
            </p:nvSpPr>
            <p:spPr bwMode="auto">
              <a:xfrm flipV="1">
                <a:off x="1620" y="1563"/>
                <a:ext cx="35" cy="77"/>
              </a:xfrm>
              <a:prstGeom prst="line">
                <a:avLst/>
              </a:prstGeom>
              <a:noFill/>
              <a:ln w="793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67" name="Oval 25"/>
              <p:cNvSpPr>
                <a:spLocks noChangeArrowheads="1"/>
              </p:cNvSpPr>
              <p:nvPr/>
            </p:nvSpPr>
            <p:spPr bwMode="auto">
              <a:xfrm>
                <a:off x="1629" y="1457"/>
                <a:ext cx="29" cy="1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33" name="Line 26"/>
          <p:cNvSpPr>
            <a:spLocks noChangeShapeType="1"/>
          </p:cNvSpPr>
          <p:nvPr/>
        </p:nvSpPr>
        <p:spPr bwMode="auto">
          <a:xfrm>
            <a:off x="5868988" y="3052763"/>
            <a:ext cx="7937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sv-SE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76850" y="2159000"/>
          <a:ext cx="5905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3" name="Clip" r:id="rId4" imgW="2849040" imgH="3902040" progId="">
                  <p:embed/>
                </p:oleObj>
              </mc:Choice>
              <mc:Fallback>
                <p:oleObj name="Clip" r:id="rId4" imgW="2849040" imgH="3902040" progId="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159000"/>
                        <a:ext cx="5905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75125" y="3302000"/>
          <a:ext cx="3762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4" name="Clip" r:id="rId6" imgW="2033280" imgH="3390840" progId="">
                  <p:embed/>
                </p:oleObj>
              </mc:Choice>
              <mc:Fallback>
                <p:oleObj name="Clip" r:id="rId6" imgW="2033280" imgH="3390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3302000"/>
                        <a:ext cx="376238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Freeform 29"/>
          <p:cNvSpPr>
            <a:spLocks/>
          </p:cNvSpPr>
          <p:nvPr/>
        </p:nvSpPr>
        <p:spPr bwMode="auto">
          <a:xfrm>
            <a:off x="2193925" y="2644775"/>
            <a:ext cx="3673475" cy="657225"/>
          </a:xfrm>
          <a:custGeom>
            <a:avLst/>
            <a:gdLst>
              <a:gd name="T0" fmla="*/ 0 w 2976"/>
              <a:gd name="T1" fmla="*/ 0 h 414"/>
              <a:gd name="T2" fmla="*/ 2147483647 w 2976"/>
              <a:gd name="T3" fmla="*/ 2147483647 h 414"/>
              <a:gd name="T4" fmla="*/ 2147483647 w 2976"/>
              <a:gd name="T5" fmla="*/ 2147483647 h 414"/>
              <a:gd name="T6" fmla="*/ 0 60000 65536"/>
              <a:gd name="T7" fmla="*/ 0 60000 65536"/>
              <a:gd name="T8" fmla="*/ 0 60000 65536"/>
              <a:gd name="T9" fmla="*/ 0 w 2976"/>
              <a:gd name="T10" fmla="*/ 0 h 414"/>
              <a:gd name="T11" fmla="*/ 2976 w 2976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414">
                <a:moveTo>
                  <a:pt x="0" y="0"/>
                </a:moveTo>
                <a:lnTo>
                  <a:pt x="1854" y="414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5" name="Freeform 30"/>
          <p:cNvSpPr>
            <a:spLocks/>
          </p:cNvSpPr>
          <p:nvPr/>
        </p:nvSpPr>
        <p:spPr bwMode="auto">
          <a:xfrm>
            <a:off x="2193925" y="2644775"/>
            <a:ext cx="3673475" cy="428625"/>
          </a:xfrm>
          <a:custGeom>
            <a:avLst/>
            <a:gdLst>
              <a:gd name="T0" fmla="*/ 0 w 2976"/>
              <a:gd name="T1" fmla="*/ 0 h 270"/>
              <a:gd name="T2" fmla="*/ 2147483647 w 2976"/>
              <a:gd name="T3" fmla="*/ 2147483647 h 270"/>
              <a:gd name="T4" fmla="*/ 2147483647 w 2976"/>
              <a:gd name="T5" fmla="*/ 2147483647 h 270"/>
              <a:gd name="T6" fmla="*/ 0 60000 65536"/>
              <a:gd name="T7" fmla="*/ 0 60000 65536"/>
              <a:gd name="T8" fmla="*/ 0 60000 65536"/>
              <a:gd name="T9" fmla="*/ 0 w 2976"/>
              <a:gd name="T10" fmla="*/ 0 h 270"/>
              <a:gd name="T11" fmla="*/ 2976 w 2976"/>
              <a:gd name="T12" fmla="*/ 270 h 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270">
                <a:moveTo>
                  <a:pt x="0" y="0"/>
                </a:moveTo>
                <a:lnTo>
                  <a:pt x="2592" y="102"/>
                </a:lnTo>
                <a:lnTo>
                  <a:pt x="2976" y="2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6" name="Freeform 31"/>
          <p:cNvSpPr>
            <a:spLocks/>
          </p:cNvSpPr>
          <p:nvPr/>
        </p:nvSpPr>
        <p:spPr bwMode="auto">
          <a:xfrm>
            <a:off x="2193925" y="2654300"/>
            <a:ext cx="3673475" cy="419100"/>
          </a:xfrm>
          <a:custGeom>
            <a:avLst/>
            <a:gdLst>
              <a:gd name="T0" fmla="*/ 0 w 2982"/>
              <a:gd name="T1" fmla="*/ 0 h 264"/>
              <a:gd name="T2" fmla="*/ 2147483647 w 2982"/>
              <a:gd name="T3" fmla="*/ 2147483647 h 264"/>
              <a:gd name="T4" fmla="*/ 0 60000 65536"/>
              <a:gd name="T5" fmla="*/ 0 60000 65536"/>
              <a:gd name="T6" fmla="*/ 0 w 2982"/>
              <a:gd name="T7" fmla="*/ 0 h 264"/>
              <a:gd name="T8" fmla="*/ 2982 w 2982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82" h="264">
                <a:moveTo>
                  <a:pt x="0" y="0"/>
                </a:moveTo>
                <a:lnTo>
                  <a:pt x="2982" y="2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724525" y="3230563"/>
          <a:ext cx="11191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" name="Clip" r:id="rId8" imgW="2238840" imgH="1209240" progId="">
                  <p:embed/>
                </p:oleObj>
              </mc:Choice>
              <mc:Fallback>
                <p:oleObj name="Clip" r:id="rId8" imgW="2238840" imgH="120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30563"/>
                        <a:ext cx="1119188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33"/>
          <p:cNvSpPr txBox="1">
            <a:spLocks noChangeArrowheads="1"/>
          </p:cNvSpPr>
          <p:nvPr/>
        </p:nvSpPr>
        <p:spPr bwMode="auto">
          <a:xfrm>
            <a:off x="685800" y="3759200"/>
            <a:ext cx="1435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  <a:cs typeface="Arial" charset="0"/>
              </a:rPr>
              <a:t>signal at sender</a:t>
            </a:r>
          </a:p>
        </p:txBody>
      </p:sp>
      <p:sp>
        <p:nvSpPr>
          <p:cNvPr id="1038" name="Text Box 34"/>
          <p:cNvSpPr txBox="1">
            <a:spLocks noChangeArrowheads="1"/>
          </p:cNvSpPr>
          <p:nvPr/>
        </p:nvSpPr>
        <p:spPr bwMode="auto">
          <a:xfrm>
            <a:off x="7010400" y="3987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  <a:cs typeface="Arial" charset="0"/>
              </a:rPr>
              <a:t>signal at receiver</a:t>
            </a:r>
          </a:p>
        </p:txBody>
      </p:sp>
      <p:grpSp>
        <p:nvGrpSpPr>
          <p:cNvPr id="1039" name="Group 37"/>
          <p:cNvGrpSpPr>
            <a:grpSpLocks/>
          </p:cNvGrpSpPr>
          <p:nvPr/>
        </p:nvGrpSpPr>
        <p:grpSpPr bwMode="auto">
          <a:xfrm>
            <a:off x="854075" y="2997200"/>
            <a:ext cx="1127125" cy="674688"/>
            <a:chOff x="480" y="1680"/>
            <a:chExt cx="432" cy="288"/>
          </a:xfrm>
        </p:grpSpPr>
        <p:sp>
          <p:nvSpPr>
            <p:cNvPr id="1049" name="Line 38"/>
            <p:cNvSpPr>
              <a:spLocks noChangeShapeType="1"/>
            </p:cNvSpPr>
            <p:nvPr/>
          </p:nvSpPr>
          <p:spPr bwMode="auto">
            <a:xfrm flipV="1">
              <a:off x="480" y="16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0" name="Line 39"/>
            <p:cNvSpPr>
              <a:spLocks noChangeShapeType="1"/>
            </p:cNvSpPr>
            <p:nvPr/>
          </p:nvSpPr>
          <p:spPr bwMode="auto">
            <a:xfrm>
              <a:off x="480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1" name="Freeform 40"/>
            <p:cNvSpPr>
              <a:spLocks/>
            </p:cNvSpPr>
            <p:nvPr/>
          </p:nvSpPr>
          <p:spPr bwMode="auto">
            <a:xfrm>
              <a:off x="528" y="1680"/>
              <a:ext cx="48" cy="288"/>
            </a:xfrm>
            <a:custGeom>
              <a:avLst/>
              <a:gdLst>
                <a:gd name="T0" fmla="*/ 48 w 48"/>
                <a:gd name="T1" fmla="*/ 288 h 288"/>
                <a:gd name="T2" fmla="*/ 48 w 48"/>
                <a:gd name="T3" fmla="*/ 96 h 288"/>
                <a:gd name="T4" fmla="*/ 48 w 48"/>
                <a:gd name="T5" fmla="*/ 0 h 288"/>
                <a:gd name="T6" fmla="*/ 0 w 48"/>
                <a:gd name="T7" fmla="*/ 0 h 288"/>
                <a:gd name="T8" fmla="*/ 0 w 48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88"/>
                <a:gd name="T17" fmla="*/ 48 w 4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88">
                  <a:moveTo>
                    <a:pt x="48" y="288"/>
                  </a:moveTo>
                  <a:lnTo>
                    <a:pt x="48" y="96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40" name="Freeform 41"/>
          <p:cNvSpPr>
            <a:spLocks/>
          </p:cNvSpPr>
          <p:nvPr/>
        </p:nvSpPr>
        <p:spPr bwMode="auto">
          <a:xfrm>
            <a:off x="1328738" y="3222625"/>
            <a:ext cx="125412" cy="449263"/>
          </a:xfrm>
          <a:custGeom>
            <a:avLst/>
            <a:gdLst>
              <a:gd name="T0" fmla="*/ 0 w 48"/>
              <a:gd name="T1" fmla="*/ 2147483647 h 192"/>
              <a:gd name="T2" fmla="*/ 0 w 48"/>
              <a:gd name="T3" fmla="*/ 0 h 192"/>
              <a:gd name="T4" fmla="*/ 2147483647 w 48"/>
              <a:gd name="T5" fmla="*/ 0 h 192"/>
              <a:gd name="T6" fmla="*/ 2147483647 w 48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192"/>
              <a:gd name="T14" fmla="*/ 48 w 4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192">
                <a:moveTo>
                  <a:pt x="0" y="192"/>
                </a:moveTo>
                <a:lnTo>
                  <a:pt x="0" y="0"/>
                </a:lnTo>
                <a:lnTo>
                  <a:pt x="48" y="0"/>
                </a:lnTo>
                <a:lnTo>
                  <a:pt x="48" y="192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41" name="Group 43"/>
          <p:cNvGrpSpPr>
            <a:grpSpLocks/>
          </p:cNvGrpSpPr>
          <p:nvPr/>
        </p:nvGrpSpPr>
        <p:grpSpPr bwMode="auto">
          <a:xfrm>
            <a:off x="7254875" y="3302000"/>
            <a:ext cx="1279525" cy="685800"/>
            <a:chOff x="4896" y="1680"/>
            <a:chExt cx="624" cy="240"/>
          </a:xfrm>
        </p:grpSpPr>
        <p:sp>
          <p:nvSpPr>
            <p:cNvPr id="1046" name="Line 44"/>
            <p:cNvSpPr>
              <a:spLocks noChangeShapeType="1"/>
            </p:cNvSpPr>
            <p:nvPr/>
          </p:nvSpPr>
          <p:spPr bwMode="auto">
            <a:xfrm flipV="1">
              <a:off x="4896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7" name="Line 45"/>
            <p:cNvSpPr>
              <a:spLocks noChangeShapeType="1"/>
            </p:cNvSpPr>
            <p:nvPr/>
          </p:nvSpPr>
          <p:spPr bwMode="auto">
            <a:xfrm>
              <a:off x="4896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1" hangingPunct="1"/>
              <a:endParaRPr lang="sv-S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8" name="Freeform 46"/>
            <p:cNvSpPr>
              <a:spLocks/>
            </p:cNvSpPr>
            <p:nvPr/>
          </p:nvSpPr>
          <p:spPr bwMode="auto">
            <a:xfrm>
              <a:off x="4992" y="1776"/>
              <a:ext cx="288" cy="144"/>
            </a:xfrm>
            <a:custGeom>
              <a:avLst/>
              <a:gdLst>
                <a:gd name="T0" fmla="*/ 0 w 288"/>
                <a:gd name="T1" fmla="*/ 144 h 144"/>
                <a:gd name="T2" fmla="*/ 48 w 288"/>
                <a:gd name="T3" fmla="*/ 0 h 144"/>
                <a:gd name="T4" fmla="*/ 96 w 288"/>
                <a:gd name="T5" fmla="*/ 144 h 144"/>
                <a:gd name="T6" fmla="*/ 144 w 288"/>
                <a:gd name="T7" fmla="*/ 48 h 144"/>
                <a:gd name="T8" fmla="*/ 192 w 288"/>
                <a:gd name="T9" fmla="*/ 144 h 144"/>
                <a:gd name="T10" fmla="*/ 246 w 288"/>
                <a:gd name="T11" fmla="*/ 90 h 144"/>
                <a:gd name="T12" fmla="*/ 288 w 288"/>
                <a:gd name="T13" fmla="*/ 144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144"/>
                <a:gd name="T23" fmla="*/ 288 w 288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144">
                  <a:moveTo>
                    <a:pt x="0" y="144"/>
                  </a:moveTo>
                  <a:lnTo>
                    <a:pt x="48" y="0"/>
                  </a:lnTo>
                  <a:lnTo>
                    <a:pt x="96" y="144"/>
                  </a:lnTo>
                  <a:lnTo>
                    <a:pt x="144" y="48"/>
                  </a:lnTo>
                  <a:lnTo>
                    <a:pt x="192" y="144"/>
                  </a:lnTo>
                  <a:lnTo>
                    <a:pt x="246" y="90"/>
                  </a:lnTo>
                  <a:lnTo>
                    <a:pt x="288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42" name="Freeform 47"/>
          <p:cNvSpPr>
            <a:spLocks/>
          </p:cNvSpPr>
          <p:nvPr/>
        </p:nvSpPr>
        <p:spPr bwMode="auto">
          <a:xfrm>
            <a:off x="7824788" y="3713163"/>
            <a:ext cx="590550" cy="274637"/>
          </a:xfrm>
          <a:custGeom>
            <a:avLst/>
            <a:gdLst>
              <a:gd name="T0" fmla="*/ 0 w 288"/>
              <a:gd name="T1" fmla="*/ 2147483647 h 96"/>
              <a:gd name="T2" fmla="*/ 2147483647 w 288"/>
              <a:gd name="T3" fmla="*/ 0 h 96"/>
              <a:gd name="T4" fmla="*/ 2147483647 w 288"/>
              <a:gd name="T5" fmla="*/ 2147483647 h 96"/>
              <a:gd name="T6" fmla="*/ 2147483647 w 288"/>
              <a:gd name="T7" fmla="*/ 2147483647 h 96"/>
              <a:gd name="T8" fmla="*/ 2147483647 w 288"/>
              <a:gd name="T9" fmla="*/ 2147483647 h 96"/>
              <a:gd name="T10" fmla="*/ 2147483647 w 288"/>
              <a:gd name="T11" fmla="*/ 2147483647 h 96"/>
              <a:gd name="T12" fmla="*/ 2147483647 w 288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"/>
              <a:gd name="T22" fmla="*/ 0 h 96"/>
              <a:gd name="T23" fmla="*/ 288 w 288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  <a:lnTo>
                  <a:pt x="144" y="48"/>
                </a:lnTo>
                <a:lnTo>
                  <a:pt x="192" y="96"/>
                </a:lnTo>
                <a:lnTo>
                  <a:pt x="240" y="48"/>
                </a:lnTo>
                <a:lnTo>
                  <a:pt x="288" y="9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43" name="Picture 3" descr="urban-micr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" y="4229100"/>
            <a:ext cx="3067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5" descr="horizontal-polarizati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050" y="4335463"/>
            <a:ext cx="3028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4" descr="wavepropagati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5525" y="4395788"/>
            <a:ext cx="214153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4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1F2D0F-35DF-4884-AC9A-E6524D79C88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08112"/>
          </a:xfrm>
        </p:spPr>
        <p:txBody>
          <a:bodyPr/>
          <a:lstStyle/>
          <a:p>
            <a:r>
              <a:rPr lang="en-US" sz="3200" dirty="0" smtClean="0"/>
              <a:t>Physical Media: coax, </a:t>
            </a:r>
            <a:r>
              <a:rPr lang="en-US" sz="3200" dirty="0" smtClean="0"/>
              <a:t>fiber, twisted pair</a:t>
            </a:r>
            <a:endParaRPr lang="en-US" dirty="0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8"/>
            <a:ext cx="4248472" cy="349756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Coaxial cable:</a:t>
            </a:r>
            <a:endParaRPr lang="en-US" sz="2400" dirty="0" smtClean="0"/>
          </a:p>
          <a:p>
            <a:r>
              <a:rPr lang="en-US" sz="2400" dirty="0" smtClean="0"/>
              <a:t>wire (signal carrier) within a wire (shield)</a:t>
            </a:r>
          </a:p>
          <a:p>
            <a:pPr lvl="1"/>
            <a:r>
              <a:rPr lang="en-US" sz="2000" dirty="0" smtClean="0"/>
              <a:t>baseband: single channel on cable (common use in 10Mbs Ethernet)</a:t>
            </a:r>
          </a:p>
          <a:p>
            <a:pPr lvl="1"/>
            <a:r>
              <a:rPr lang="en-US" sz="2000" dirty="0" smtClean="0"/>
              <a:t>broadband: multiple channels </a:t>
            </a:r>
            <a:r>
              <a:rPr lang="en-US" sz="2000" dirty="0" smtClean="0"/>
              <a:t>multiplexed on cable(commonly </a:t>
            </a:r>
            <a:r>
              <a:rPr lang="en-US" sz="2000" dirty="0" smtClean="0"/>
              <a:t>used for cable TV)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6566" name="Picture 5" descr="co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716" y="3910653"/>
            <a:ext cx="2501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4800600" y="958602"/>
            <a:ext cx="4343400" cy="2974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Fiber optic cable:</a:t>
            </a:r>
            <a:endParaRPr lang="en-US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glass fiber carrying light pulses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low attenuation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high-speed operation: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100Mbps Ethernet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high-speed point-to-point transmission (e.g., 5 </a:t>
            </a:r>
            <a:r>
              <a:rPr lang="en-US" sz="2000" dirty="0" err="1">
                <a:latin typeface="Calibri" panose="020F0502020204030204" pitchFamily="34" charset="0"/>
              </a:rPr>
              <a:t>Gps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>low error rate</a:t>
            </a:r>
          </a:p>
        </p:txBody>
      </p:sp>
      <p:pic>
        <p:nvPicPr>
          <p:cNvPr id="66568" name="Picture 7" descr="f-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648" y="3562644"/>
            <a:ext cx="2371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7544" y="4858044"/>
            <a:ext cx="8064896" cy="16687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Twisted Pair (TP)</a:t>
            </a:r>
            <a:endParaRPr lang="en-US" sz="2400" dirty="0" smtClean="0"/>
          </a:p>
          <a:p>
            <a:r>
              <a:rPr lang="en-US" sz="2400" dirty="0" smtClean="0"/>
              <a:t>two insulated copper wires</a:t>
            </a:r>
          </a:p>
          <a:p>
            <a:pPr lvl="1"/>
            <a:r>
              <a:rPr lang="en-US" sz="2000" dirty="0" smtClean="0"/>
              <a:t>Category 3: traditional phone wires, 10 Mbps Ethernet</a:t>
            </a:r>
          </a:p>
          <a:p>
            <a:pPr lvl="1"/>
            <a:r>
              <a:rPr lang="en-US" sz="2000" dirty="0" smtClean="0"/>
              <a:t>Category 5 TP: more twists, higher insulation: high-speed Ethernet</a:t>
            </a:r>
            <a:endParaRPr lang="en-US" sz="2000" dirty="0" smtClean="0"/>
          </a:p>
        </p:txBody>
      </p:sp>
      <p:pic>
        <p:nvPicPr>
          <p:cNvPr id="9" name="Picture 5" descr="grentwi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9666" y="5257800"/>
            <a:ext cx="4111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3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45719" cy="504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2" y="554187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the Internet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 layers</a:t>
            </a:r>
          </a:p>
          <a:p>
            <a:pPr marL="742950" lvl="2" indent="-342900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edge &amp; core of any big network: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service, ways of information transfer, routing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layers &amp; Logical vs physical communication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delays, loss</a:t>
            </a:r>
          </a:p>
          <a:p>
            <a:r>
              <a:rPr lang="en-US" sz="2400" dirty="0" smtClean="0"/>
              <a:t>Network/Internet structure complemented:</a:t>
            </a:r>
          </a:p>
          <a:p>
            <a:pPr lvl="1"/>
            <a:r>
              <a:rPr lang="en-US" dirty="0" smtClean="0"/>
              <a:t>access net, physical media</a:t>
            </a:r>
          </a:p>
          <a:p>
            <a:pPr lvl="1"/>
            <a:r>
              <a:rPr lang="en-US" dirty="0" smtClean="0"/>
              <a:t>backbones, NAPs, ISPs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1197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E6B4D0-B853-46DF-8372-C27C3DBE9D86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608112"/>
          </a:xfrm>
        </p:spPr>
        <p:txBody>
          <a:bodyPr/>
          <a:lstStyle/>
          <a:p>
            <a:r>
              <a:rPr lang="en-US" sz="3200" dirty="0" smtClean="0"/>
              <a:t>Internet structure: network of networks</a:t>
            </a:r>
            <a:endParaRPr lang="en-US" dirty="0" smtClean="0"/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4829175" cy="4052887"/>
          </a:xfrm>
        </p:spPr>
        <p:txBody>
          <a:bodyPr/>
          <a:lstStyle/>
          <a:p>
            <a:r>
              <a:rPr lang="en-US" sz="2000" dirty="0" smtClean="0"/>
              <a:t>roughly hierarchical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national/international backbone providers (NBPs)- tier 1 providers</a:t>
            </a:r>
          </a:p>
          <a:p>
            <a:pPr lvl="1"/>
            <a:r>
              <a:rPr lang="en-US" sz="1800" dirty="0" smtClean="0"/>
              <a:t>e.g. BBN/GTE, Sprint, AT&amp;T, IBM, UUNet/Verizon, </a:t>
            </a:r>
            <a:r>
              <a:rPr lang="en-US" sz="1800" dirty="0" err="1" smtClean="0"/>
              <a:t>TeliaSonera</a:t>
            </a:r>
            <a:endParaRPr lang="en-US" sz="1800" dirty="0" smtClean="0"/>
          </a:p>
          <a:p>
            <a:pPr lvl="1"/>
            <a:r>
              <a:rPr lang="en-US" sz="1800" dirty="0" smtClean="0"/>
              <a:t>interconnect (peer) with each other privately, or at public Network Access Point (NAPs: routers or NWs of routers)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regional ISPs, tier 2 providers</a:t>
            </a:r>
          </a:p>
          <a:p>
            <a:pPr lvl="1"/>
            <a:r>
              <a:rPr lang="en-US" sz="1800" dirty="0" smtClean="0"/>
              <a:t>connect into NBPs; e.g. Tele2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local ISP</a:t>
            </a:r>
            <a:r>
              <a:rPr lang="en-US" sz="2000" dirty="0" smtClean="0"/>
              <a:t>, company</a:t>
            </a:r>
          </a:p>
          <a:p>
            <a:pPr lvl="1"/>
            <a:r>
              <a:rPr lang="en-US" sz="1800" dirty="0" smtClean="0"/>
              <a:t>connect into regional ISPs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77830" name="Oval 4"/>
          <p:cNvSpPr>
            <a:spLocks noChangeArrowheads="1"/>
          </p:cNvSpPr>
          <p:nvPr/>
        </p:nvSpPr>
        <p:spPr bwMode="auto">
          <a:xfrm>
            <a:off x="4924425" y="4191000"/>
            <a:ext cx="38481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NBP A</a:t>
            </a:r>
            <a:endParaRPr lang="en-US"/>
          </a:p>
        </p:txBody>
      </p:sp>
      <p:sp>
        <p:nvSpPr>
          <p:cNvPr id="77831" name="Oval 5"/>
          <p:cNvSpPr>
            <a:spLocks noChangeArrowheads="1"/>
          </p:cNvSpPr>
          <p:nvPr/>
        </p:nvSpPr>
        <p:spPr bwMode="auto">
          <a:xfrm>
            <a:off x="4981575" y="2962275"/>
            <a:ext cx="3848100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NBP B</a:t>
            </a:r>
            <a:endParaRPr lang="en-US"/>
          </a:p>
        </p:txBody>
      </p:sp>
      <p:grpSp>
        <p:nvGrpSpPr>
          <p:cNvPr id="77832" name="Group 6"/>
          <p:cNvGrpSpPr>
            <a:grpSpLocks/>
          </p:cNvGrpSpPr>
          <p:nvPr/>
        </p:nvGrpSpPr>
        <p:grpSpPr bwMode="auto">
          <a:xfrm>
            <a:off x="4784725" y="3751263"/>
            <a:ext cx="808038" cy="457200"/>
            <a:chOff x="3272" y="3455"/>
            <a:chExt cx="509" cy="288"/>
          </a:xfrm>
        </p:grpSpPr>
        <p:sp>
          <p:nvSpPr>
            <p:cNvPr id="77857" name="Rectangle 7"/>
            <p:cNvSpPr>
              <a:spLocks noChangeArrowheads="1"/>
            </p:cNvSpPr>
            <p:nvPr/>
          </p:nvSpPr>
          <p:spPr bwMode="auto">
            <a:xfrm>
              <a:off x="3276" y="3474"/>
              <a:ext cx="504" cy="2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8" name="Text Box 8"/>
            <p:cNvSpPr txBox="1">
              <a:spLocks noChangeArrowheads="1"/>
            </p:cNvSpPr>
            <p:nvPr/>
          </p:nvSpPr>
          <p:spPr bwMode="auto">
            <a:xfrm>
              <a:off x="3272" y="3455"/>
              <a:ext cx="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/>
            </a:p>
          </p:txBody>
        </p:sp>
      </p:grpSp>
      <p:grpSp>
        <p:nvGrpSpPr>
          <p:cNvPr id="77833" name="Group 9"/>
          <p:cNvGrpSpPr>
            <a:grpSpLocks/>
          </p:cNvGrpSpPr>
          <p:nvPr/>
        </p:nvGrpSpPr>
        <p:grpSpPr bwMode="auto">
          <a:xfrm>
            <a:off x="8080375" y="3760788"/>
            <a:ext cx="808038" cy="457200"/>
            <a:chOff x="3272" y="3455"/>
            <a:chExt cx="509" cy="288"/>
          </a:xfrm>
        </p:grpSpPr>
        <p:sp>
          <p:nvSpPr>
            <p:cNvPr id="77855" name="Rectangle 10"/>
            <p:cNvSpPr>
              <a:spLocks noChangeArrowheads="1"/>
            </p:cNvSpPr>
            <p:nvPr/>
          </p:nvSpPr>
          <p:spPr bwMode="auto">
            <a:xfrm>
              <a:off x="3276" y="3474"/>
              <a:ext cx="504" cy="2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6" name="Text Box 11"/>
            <p:cNvSpPr txBox="1">
              <a:spLocks noChangeArrowheads="1"/>
            </p:cNvSpPr>
            <p:nvPr/>
          </p:nvSpPr>
          <p:spPr bwMode="auto">
            <a:xfrm>
              <a:off x="3272" y="3455"/>
              <a:ext cx="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/>
            </a:p>
          </p:txBody>
        </p:sp>
      </p:grpSp>
      <p:sp>
        <p:nvSpPr>
          <p:cNvPr id="77834" name="Oval 12"/>
          <p:cNvSpPr>
            <a:spLocks noChangeArrowheads="1"/>
          </p:cNvSpPr>
          <p:nvPr/>
        </p:nvSpPr>
        <p:spPr bwMode="auto">
          <a:xfrm>
            <a:off x="6753225" y="3848100"/>
            <a:ext cx="180975" cy="190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 flipV="1">
            <a:off x="5238750" y="3524250"/>
            <a:ext cx="400050" cy="257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6" name="Line 14"/>
          <p:cNvSpPr>
            <a:spLocks noChangeShapeType="1"/>
          </p:cNvSpPr>
          <p:nvPr/>
        </p:nvSpPr>
        <p:spPr bwMode="auto">
          <a:xfrm flipH="1" flipV="1">
            <a:off x="8210550" y="3590925"/>
            <a:ext cx="342900" cy="200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7" name="Line 15"/>
          <p:cNvSpPr>
            <a:spLocks noChangeShapeType="1"/>
          </p:cNvSpPr>
          <p:nvPr/>
        </p:nvSpPr>
        <p:spPr bwMode="auto">
          <a:xfrm flipH="1" flipV="1">
            <a:off x="6810375" y="3648075"/>
            <a:ext cx="28575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5229225" y="4152900"/>
            <a:ext cx="390525" cy="3333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9" name="Line 17"/>
          <p:cNvSpPr>
            <a:spLocks noChangeShapeType="1"/>
          </p:cNvSpPr>
          <p:nvPr/>
        </p:nvSpPr>
        <p:spPr bwMode="auto">
          <a:xfrm flipH="1">
            <a:off x="8477250" y="4181475"/>
            <a:ext cx="247650" cy="190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0" name="Line 18"/>
          <p:cNvSpPr>
            <a:spLocks noChangeShapeType="1"/>
          </p:cNvSpPr>
          <p:nvPr/>
        </p:nvSpPr>
        <p:spPr bwMode="auto">
          <a:xfrm>
            <a:off x="6829425" y="4057650"/>
            <a:ext cx="0" cy="266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1" name="Oval 19"/>
          <p:cNvSpPr>
            <a:spLocks noChangeArrowheads="1"/>
          </p:cNvSpPr>
          <p:nvPr/>
        </p:nvSpPr>
        <p:spPr bwMode="auto">
          <a:xfrm>
            <a:off x="6772275" y="2600325"/>
            <a:ext cx="1952625" cy="590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2" name="Oval 20"/>
          <p:cNvSpPr>
            <a:spLocks noChangeArrowheads="1"/>
          </p:cNvSpPr>
          <p:nvPr/>
        </p:nvSpPr>
        <p:spPr bwMode="auto">
          <a:xfrm>
            <a:off x="7010400" y="295275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3" name="Text Box 21"/>
          <p:cNvSpPr txBox="1">
            <a:spLocks noChangeArrowheads="1"/>
          </p:cNvSpPr>
          <p:nvPr/>
        </p:nvSpPr>
        <p:spPr bwMode="auto">
          <a:xfrm>
            <a:off x="7108825" y="2717800"/>
            <a:ext cx="149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regional ISP</a:t>
            </a:r>
            <a:endParaRPr lang="en-US"/>
          </a:p>
        </p:txBody>
      </p:sp>
      <p:sp>
        <p:nvSpPr>
          <p:cNvPr id="77844" name="Oval 22"/>
          <p:cNvSpPr>
            <a:spLocks noChangeArrowheads="1"/>
          </p:cNvSpPr>
          <p:nvPr/>
        </p:nvSpPr>
        <p:spPr bwMode="auto">
          <a:xfrm>
            <a:off x="5086350" y="4695825"/>
            <a:ext cx="1952625" cy="590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5" name="Oval 23"/>
          <p:cNvSpPr>
            <a:spLocks noChangeArrowheads="1"/>
          </p:cNvSpPr>
          <p:nvPr/>
        </p:nvSpPr>
        <p:spPr bwMode="auto">
          <a:xfrm>
            <a:off x="6296025" y="4724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6" name="Text Box 24"/>
          <p:cNvSpPr txBox="1">
            <a:spLocks noChangeArrowheads="1"/>
          </p:cNvSpPr>
          <p:nvPr/>
        </p:nvSpPr>
        <p:spPr bwMode="auto">
          <a:xfrm>
            <a:off x="5251450" y="4813300"/>
            <a:ext cx="149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regional ISP</a:t>
            </a:r>
            <a:endParaRPr lang="en-US"/>
          </a:p>
        </p:txBody>
      </p:sp>
      <p:grpSp>
        <p:nvGrpSpPr>
          <p:cNvPr id="77847" name="Group 25"/>
          <p:cNvGrpSpPr>
            <a:grpSpLocks/>
          </p:cNvGrpSpPr>
          <p:nvPr/>
        </p:nvGrpSpPr>
        <p:grpSpPr bwMode="auto">
          <a:xfrm>
            <a:off x="7419975" y="2066925"/>
            <a:ext cx="1057275" cy="695325"/>
            <a:chOff x="4314" y="1086"/>
            <a:chExt cx="666" cy="438"/>
          </a:xfrm>
        </p:grpSpPr>
        <p:sp>
          <p:nvSpPr>
            <p:cNvPr id="77853" name="Oval 2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4" name="Text Box 2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ISP</a:t>
              </a:r>
              <a:endParaRPr lang="en-US"/>
            </a:p>
          </p:txBody>
        </p:sp>
      </p:grpSp>
      <p:grpSp>
        <p:nvGrpSpPr>
          <p:cNvPr id="77848" name="Group 28"/>
          <p:cNvGrpSpPr>
            <a:grpSpLocks/>
          </p:cNvGrpSpPr>
          <p:nvPr/>
        </p:nvGrpSpPr>
        <p:grpSpPr bwMode="auto">
          <a:xfrm>
            <a:off x="5429250" y="5133975"/>
            <a:ext cx="1057275" cy="695325"/>
            <a:chOff x="4314" y="1086"/>
            <a:chExt cx="666" cy="438"/>
          </a:xfrm>
        </p:grpSpPr>
        <p:sp>
          <p:nvSpPr>
            <p:cNvPr id="77851" name="Oval 2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2" name="Text Box 3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ISP</a:t>
              </a:r>
              <a:endParaRPr lang="en-US"/>
            </a:p>
          </p:txBody>
        </p:sp>
      </p:grpSp>
      <p:sp>
        <p:nvSpPr>
          <p:cNvPr id="77849" name="Oval 31"/>
          <p:cNvSpPr>
            <a:spLocks noChangeArrowheads="1"/>
          </p:cNvSpPr>
          <p:nvPr/>
        </p:nvSpPr>
        <p:spPr bwMode="auto">
          <a:xfrm>
            <a:off x="6124575" y="5181600"/>
            <a:ext cx="104775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50" name="Oval 32"/>
          <p:cNvSpPr>
            <a:spLocks noChangeArrowheads="1"/>
          </p:cNvSpPr>
          <p:nvPr/>
        </p:nvSpPr>
        <p:spPr bwMode="auto">
          <a:xfrm>
            <a:off x="8010525" y="2609850"/>
            <a:ext cx="104775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A698C4B-5121-46C1-8A18-C209C8BAACF9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680120"/>
          </a:xfrm>
        </p:spPr>
        <p:txBody>
          <a:bodyPr/>
          <a:lstStyle/>
          <a:p>
            <a:r>
              <a:rPr lang="en-US" sz="3200" dirty="0" smtClean="0"/>
              <a:t>Internet structure: network of networks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“Tier-2” ISPs: smaller (often regional) ISPs</a:t>
            </a:r>
          </a:p>
          <a:p>
            <a:pPr lvl="1"/>
            <a:r>
              <a:rPr lang="en-US" sz="2000" smtClean="0"/>
              <a:t>Connect to one or more tier-1 ISPs, possibly other tier-2 ISPs</a:t>
            </a:r>
          </a:p>
          <a:p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78854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6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7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58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59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0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1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2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8865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8877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97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8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9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78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94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5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6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79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91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2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3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80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8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89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0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81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5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86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87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8882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83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84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78874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1800" dirty="0"/>
                <a:t> tier-2 ISP is c</a:t>
              </a:r>
              <a:r>
                <a:rPr lang="en-US" sz="1800" i="1" dirty="0"/>
                <a:t>ustomer</a:t>
              </a:r>
              <a:r>
                <a:rPr lang="en-US" sz="1800" dirty="0"/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1800" dirty="0"/>
                <a:t>tier-1 provider</a:t>
              </a:r>
            </a:p>
          </p:txBody>
        </p:sp>
        <p:sp>
          <p:nvSpPr>
            <p:cNvPr id="78875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76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78869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70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Tier-2 ISPs also peer privately with each other.</a:t>
              </a:r>
            </a:p>
          </p:txBody>
        </p:sp>
        <p:sp>
          <p:nvSpPr>
            <p:cNvPr id="78871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72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73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888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F4A00B8-723B-4BB0-9177-2D58C5ADC486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680120"/>
          </a:xfrm>
        </p:spPr>
        <p:txBody>
          <a:bodyPr/>
          <a:lstStyle/>
          <a:p>
            <a:r>
              <a:rPr lang="en-US" sz="3200" dirty="0" smtClean="0"/>
              <a:t>Internet structure: network of networks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“Tier-3” ISPs and local ISPs </a:t>
            </a:r>
          </a:p>
          <a:p>
            <a:pPr lvl="1"/>
            <a:r>
              <a:rPr lang="en-US" sz="2000" dirty="0" smtClean="0"/>
              <a:t>last hop (“access”) network (closest to end systems)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7987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7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8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8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988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988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7989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9928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994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5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2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9945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6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7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0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994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9939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0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1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2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993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3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3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993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993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93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79891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92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93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79901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79926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7" name="Text Box 6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2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79924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5" name="Text Box 6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3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79922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3" name="Text Box 61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4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79920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1" name="Text Box 7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5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79918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9" name="Text Box 7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6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79916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7" name="Text Box 70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Tier 3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7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79914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5" name="Text Box 79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8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79912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3" name="Text Box 8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9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79910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1" name="Text Box 8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79896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Local and tier- 3 ISPs are </a:t>
              </a:r>
              <a:r>
                <a:rPr lang="en-US" sz="1800" i="1" dirty="0"/>
                <a:t>customers</a:t>
              </a:r>
              <a:r>
                <a:rPr lang="en-US" sz="1800" dirty="0"/>
                <a:t> of</a:t>
              </a:r>
            </a:p>
            <a:p>
              <a:r>
                <a:rPr lang="en-US" sz="1800" dirty="0"/>
                <a:t>higher tier ISPs</a:t>
              </a:r>
            </a:p>
            <a:p>
              <a:r>
                <a:rPr lang="en-US" sz="1800" dirty="0"/>
                <a:t>connecting them to rest of Internet</a:t>
              </a:r>
            </a:p>
          </p:txBody>
        </p:sp>
        <p:sp>
          <p:nvSpPr>
            <p:cNvPr id="79897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898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899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900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989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7B98640-9292-44BF-9D45-3575E67A54C9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536104"/>
          </a:xfrm>
        </p:spPr>
        <p:txBody>
          <a:bodyPr/>
          <a:lstStyle/>
          <a:p>
            <a:r>
              <a:rPr lang="en-US" sz="3200" dirty="0" smtClean="0"/>
              <a:t>Internet structure: network of networks</a:t>
            </a:r>
            <a:endParaRPr lang="en-US" dirty="0" smtClean="0"/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 packet passes through many networks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663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6644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26676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26696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7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8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7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26693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4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5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8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2669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9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26687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8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89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80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26684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5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86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668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8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68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6645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6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7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664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26674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5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4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26672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3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26670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1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26668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9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26666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7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26664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5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26662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3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26660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1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26658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59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26626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1431448480 w 4192"/>
              <a:gd name="T3" fmla="*/ 665321163 h 2280"/>
              <a:gd name="T4" fmla="*/ 2147483647 w 4192"/>
              <a:gd name="T5" fmla="*/ 1491932258 h 2280"/>
              <a:gd name="T6" fmla="*/ 2147483647 w 4192"/>
              <a:gd name="T7" fmla="*/ 211693113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1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58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45719" cy="504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2" y="105273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the Internet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 layers</a:t>
            </a:r>
          </a:p>
          <a:p>
            <a:pPr marL="742950" lvl="2" indent="-342900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edge &amp; core of any big network: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service, ways of information transfer, routing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layers &amp; Logical vs physical communication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delays, loss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Network/Internet structure complemented: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net, physical media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backbones, NAPs, ISPs</a:t>
            </a:r>
          </a:p>
          <a:p>
            <a:r>
              <a:rPr lang="en-US" sz="2400" dirty="0" smtClean="0"/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1197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A5E7F09-4241-4C15-8D4C-0BE875C06B9F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Security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The field of network security is about:</a:t>
            </a:r>
          </a:p>
          <a:p>
            <a:pPr lvl="1"/>
            <a:r>
              <a:rPr lang="en-US" dirty="0" smtClean="0"/>
              <a:t>how adversaries can attack computer networks</a:t>
            </a:r>
          </a:p>
          <a:p>
            <a:pPr lvl="1"/>
            <a:r>
              <a:rPr lang="en-US" dirty="0" smtClean="0"/>
              <a:t>how we can defend networks against attacks</a:t>
            </a:r>
          </a:p>
          <a:p>
            <a:pPr lvl="1"/>
            <a:r>
              <a:rPr lang="en-US" dirty="0" smtClean="0"/>
              <a:t>how to design architectures that are immune to attacks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Internet not originally designed with (much) security in mind</a:t>
            </a:r>
          </a:p>
          <a:p>
            <a:pPr lvl="1"/>
            <a:r>
              <a:rPr lang="en-US" i="1" dirty="0" smtClean="0"/>
              <a:t>original vision:</a:t>
            </a:r>
            <a:r>
              <a:rPr lang="en-US" dirty="0" smtClean="0"/>
              <a:t> “a group of mutually trusting users attached to a transparent network”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Internet protocol designers playing “catch-up”</a:t>
            </a:r>
          </a:p>
          <a:p>
            <a:pPr lvl="1"/>
            <a:r>
              <a:rPr lang="en-US" dirty="0" smtClean="0"/>
              <a:t>Security considerations in all layers!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0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45719" cy="504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2" y="154071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the Internet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protocol layers</a:t>
            </a:r>
          </a:p>
          <a:p>
            <a:pPr marL="742950" lvl="2" indent="-342900"/>
            <a:r>
              <a:rPr lang="en-US" sz="2400" dirty="0" smtClean="0"/>
              <a:t>Communication </a:t>
            </a:r>
            <a:r>
              <a:rPr lang="en-US" sz="2400" dirty="0"/>
              <a:t>through </a:t>
            </a:r>
            <a:r>
              <a:rPr lang="en-US" sz="2400" dirty="0" smtClean="0"/>
              <a:t>layers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edge &amp; core of any big network: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service, ways of information transfer, routing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layers &amp; Logical vs physical communication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delays, loss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Network/Internet structure complemented: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net, physical media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backbones, NAPs, ISPs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1197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FD68FE1-7617-4583-80EF-D13482D5B98C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75066"/>
            <a:ext cx="8219256" cy="761646"/>
          </a:xfrm>
        </p:spPr>
        <p:txBody>
          <a:bodyPr/>
          <a:lstStyle/>
          <a:p>
            <a:r>
              <a:rPr lang="en-US" sz="2800" dirty="0" smtClean="0"/>
              <a:t>Bad guys can put malware into hosts via Internet</a:t>
            </a:r>
          </a:p>
        </p:txBody>
      </p:sp>
      <p:sp>
        <p:nvSpPr>
          <p:cNvPr id="8602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7710488" cy="4772025"/>
          </a:xfrm>
        </p:spPr>
        <p:txBody>
          <a:bodyPr/>
          <a:lstStyle/>
          <a:p>
            <a:r>
              <a:rPr lang="en-US" sz="2400" smtClean="0"/>
              <a:t>Malware can get in host from a </a:t>
            </a:r>
            <a:r>
              <a:rPr lang="en-US" sz="2400" smtClean="0">
                <a:solidFill>
                  <a:schemeClr val="accent2"/>
                </a:solidFill>
              </a:rPr>
              <a:t>virus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accent2"/>
                </a:solidFill>
              </a:rPr>
              <a:t>worm</a:t>
            </a:r>
            <a:r>
              <a:rPr lang="en-US" sz="2400" smtClean="0"/>
              <a:t>, or </a:t>
            </a:r>
            <a:r>
              <a:rPr lang="en-US" sz="2400" smtClean="0">
                <a:solidFill>
                  <a:schemeClr val="accent2"/>
                </a:solidFill>
              </a:rPr>
              <a:t>trojan horse</a:t>
            </a:r>
            <a:r>
              <a:rPr lang="en-US" sz="2400" smtClean="0"/>
              <a:t>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>
                <a:solidFill>
                  <a:schemeClr val="accent2"/>
                </a:solidFill>
              </a:rPr>
              <a:t>Spyware malware</a:t>
            </a:r>
            <a:r>
              <a:rPr lang="en-US" sz="2400" smtClean="0"/>
              <a:t> can record keystrokes, web sites visited, upload info to collection site.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Infected host can be enrolled in a </a:t>
            </a:r>
            <a:r>
              <a:rPr lang="en-US" sz="2400" smtClean="0">
                <a:solidFill>
                  <a:schemeClr val="accent2"/>
                </a:solidFill>
              </a:rPr>
              <a:t>botnet</a:t>
            </a:r>
            <a:r>
              <a:rPr lang="en-US" sz="2400" smtClean="0"/>
              <a:t>, used for spam and DDoS attacks.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Malware is often </a:t>
            </a:r>
            <a:r>
              <a:rPr lang="en-US" sz="2400" smtClean="0">
                <a:solidFill>
                  <a:schemeClr val="accent2"/>
                </a:solidFill>
              </a:rPr>
              <a:t>self-replicating</a:t>
            </a:r>
            <a:r>
              <a:rPr lang="en-US" sz="2400" smtClean="0"/>
              <a:t>: from an infected host, seeks entry into other hosts</a:t>
            </a:r>
          </a:p>
        </p:txBody>
      </p:sp>
    </p:spTree>
    <p:extLst>
      <p:ext uri="{BB962C8B-B14F-4D97-AF65-F5344CB8AC3E}">
        <p14:creationId xmlns:p14="http://schemas.microsoft.com/office/powerpoint/2010/main" val="29176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BFCC54CE-28F0-4593-AEC7-3A2E98D5798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types of malware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3863975" cy="4094163"/>
          </a:xfrm>
        </p:spPr>
        <p:txBody>
          <a:bodyPr/>
          <a:lstStyle/>
          <a:p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lvl="1"/>
            <a:r>
              <a:rPr lang="en-US" sz="2000" smtClean="0"/>
              <a:t>Hidden part of some otherwise useful software</a:t>
            </a:r>
          </a:p>
          <a:p>
            <a:pPr lvl="1"/>
            <a:r>
              <a:rPr lang="en-US" sz="2000" smtClean="0"/>
              <a:t>Today often on a Web page (Active-X, plugin)</a:t>
            </a:r>
          </a:p>
          <a:p>
            <a:r>
              <a:rPr lang="en-US" sz="2400" smtClean="0">
                <a:solidFill>
                  <a:srgbClr val="FF3300"/>
                </a:solidFill>
              </a:rPr>
              <a:t>Virus</a:t>
            </a:r>
          </a:p>
          <a:p>
            <a:pPr lvl="1"/>
            <a:r>
              <a:rPr lang="en-US" sz="2000" smtClean="0"/>
              <a:t>infection by receiving object (e.g., e-mail attachment), actively executing</a:t>
            </a:r>
          </a:p>
          <a:p>
            <a:pPr lvl="1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4621212" y="1516063"/>
            <a:ext cx="4251325" cy="18409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dirty="0">
                <a:solidFill>
                  <a:srgbClr val="FF3300"/>
                </a:solidFill>
              </a:rPr>
              <a:t>Worm: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/>
              <a:t>infection by passively receiving object that gets itself executed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/>
              <a:t>self- replicating: propagates to other hosts, users</a:t>
            </a:r>
          </a:p>
        </p:txBody>
      </p:sp>
      <p:pic>
        <p:nvPicPr>
          <p:cNvPr id="870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25" y="3787775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6"/>
          <p:cNvSpPr txBox="1">
            <a:spLocks noChangeArrowheads="1"/>
          </p:cNvSpPr>
          <p:nvPr/>
        </p:nvSpPr>
        <p:spPr bwMode="auto">
          <a:xfrm>
            <a:off x="4621213" y="3722688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</p:spTree>
    <p:extLst>
      <p:ext uri="{BB962C8B-B14F-4D97-AF65-F5344CB8AC3E}">
        <p14:creationId xmlns:p14="http://schemas.microsoft.com/office/powerpoint/2010/main" val="35239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F3C89391-6AA4-410F-9CD1-D3DD4D64933C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28689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93" y="188640"/>
            <a:ext cx="8219256" cy="576064"/>
          </a:xfrm>
        </p:spPr>
        <p:txBody>
          <a:bodyPr/>
          <a:lstStyle/>
          <a:p>
            <a:r>
              <a:rPr lang="en-US" sz="2800" dirty="0" smtClean="0"/>
              <a:t>Bad guys can attack servers and network infrastructure</a:t>
            </a:r>
          </a:p>
        </p:txBody>
      </p:sp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167" y="1614488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Denial of service (DoS):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87338" y="278606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/>
            </a:pPr>
            <a:r>
              <a:rPr lang="en-US" dirty="0">
                <a:latin typeface="Comic Sans MS" pitchFamily="66" charset="0"/>
              </a:rPr>
              <a:t>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47650" y="330517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r>
              <a:rPr lang="en-US" dirty="0">
                <a:latin typeface="Comic Sans MS" pitchFamily="66" charset="0"/>
              </a:rPr>
              <a:t>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261938" y="444023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3"/>
            </a:pPr>
            <a:r>
              <a:rPr lang="en-US" dirty="0">
                <a:latin typeface="Comic Sans MS" pitchFamily="66" charset="0"/>
              </a:rPr>
              <a:t>send packets toward target from compromised hosts</a:t>
            </a:r>
          </a:p>
        </p:txBody>
      </p:sp>
      <p:grpSp>
        <p:nvGrpSpPr>
          <p:cNvPr id="28694" name="Group 74"/>
          <p:cNvGrpSpPr>
            <a:grpSpLocks/>
          </p:cNvGrpSpPr>
          <p:nvPr/>
        </p:nvGrpSpPr>
        <p:grpSpPr bwMode="auto">
          <a:xfrm>
            <a:off x="4519613" y="2995613"/>
            <a:ext cx="3641725" cy="3559175"/>
            <a:chOff x="2820" y="1549"/>
            <a:chExt cx="2294" cy="2242"/>
          </a:xfrm>
        </p:grpSpPr>
        <p:grpSp>
          <p:nvGrpSpPr>
            <p:cNvPr id="28695" name="Group 20"/>
            <p:cNvGrpSpPr>
              <a:grpSpLocks/>
            </p:cNvGrpSpPr>
            <p:nvPr/>
          </p:nvGrpSpPr>
          <p:grpSpPr bwMode="auto">
            <a:xfrm>
              <a:off x="4029" y="2155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28674" name="Object 2"/>
            <p:cNvGraphicFramePr>
              <a:graphicFrameLocks noChangeAspect="1"/>
            </p:cNvGraphicFramePr>
            <p:nvPr/>
          </p:nvGraphicFramePr>
          <p:xfrm>
            <a:off x="4513" y="154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47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154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895" y="2707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mic Sans MS" pitchFamily="66" charset="0"/>
                </a:rPr>
                <a:t>target</a:t>
              </a:r>
            </a:p>
          </p:txBody>
        </p:sp>
        <p:graphicFrame>
          <p:nvGraphicFramePr>
            <p:cNvPr id="28675" name="Object 3"/>
            <p:cNvGraphicFramePr>
              <a:graphicFrameLocks noChangeAspect="1"/>
            </p:cNvGraphicFramePr>
            <p:nvPr/>
          </p:nvGraphicFramePr>
          <p:xfrm>
            <a:off x="3894" y="1633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48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4" y="1633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6" name="Object 4"/>
            <p:cNvGraphicFramePr>
              <a:graphicFrameLocks noChangeAspect="1"/>
            </p:cNvGraphicFramePr>
            <p:nvPr/>
          </p:nvGraphicFramePr>
          <p:xfrm>
            <a:off x="3274" y="1651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49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4" y="1651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7" name="Object 5"/>
            <p:cNvGraphicFramePr>
              <a:graphicFrameLocks noChangeAspect="1"/>
            </p:cNvGraphicFramePr>
            <p:nvPr/>
          </p:nvGraphicFramePr>
          <p:xfrm>
            <a:off x="3553" y="206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50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" y="206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4679" y="2070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51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" y="2070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9" name="Object 7"/>
            <p:cNvGraphicFramePr>
              <a:graphicFrameLocks noChangeAspect="1"/>
            </p:cNvGraphicFramePr>
            <p:nvPr/>
          </p:nvGraphicFramePr>
          <p:xfrm>
            <a:off x="4733" y="3029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52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3029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0" name="Object 8"/>
            <p:cNvGraphicFramePr>
              <a:graphicFrameLocks noChangeAspect="1"/>
            </p:cNvGraphicFramePr>
            <p:nvPr/>
          </p:nvGraphicFramePr>
          <p:xfrm>
            <a:off x="2820" y="209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53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0" y="209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1" name="Object 9"/>
            <p:cNvGraphicFramePr>
              <a:graphicFrameLocks noChangeAspect="1"/>
            </p:cNvGraphicFramePr>
            <p:nvPr/>
          </p:nvGraphicFramePr>
          <p:xfrm>
            <a:off x="3230" y="2558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54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2558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2" name="Object 10"/>
            <p:cNvGraphicFramePr>
              <a:graphicFrameLocks noChangeAspect="1"/>
            </p:cNvGraphicFramePr>
            <p:nvPr/>
          </p:nvGraphicFramePr>
          <p:xfrm>
            <a:off x="3545" y="2951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55" name="Clip" r:id="rId12" imgW="1305000" imgH="1085760" progId="MS_ClipArt_Gallery.2">
                    <p:embed/>
                  </p:oleObj>
                </mc:Choice>
                <mc:Fallback>
                  <p:oleObj name="Clip" r:id="rId12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5" y="2951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3" name="Object 11"/>
            <p:cNvGraphicFramePr>
              <a:graphicFrameLocks noChangeAspect="1"/>
            </p:cNvGraphicFramePr>
            <p:nvPr/>
          </p:nvGraphicFramePr>
          <p:xfrm>
            <a:off x="4713" y="250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56" name="Clip" r:id="rId13" imgW="1305000" imgH="1085760" progId="MS_ClipArt_Gallery.2">
                    <p:embed/>
                  </p:oleObj>
                </mc:Choice>
                <mc:Fallback>
                  <p:oleObj name="Clip" r:id="rId1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" y="250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4" name="Object 12"/>
            <p:cNvGraphicFramePr>
              <a:graphicFrameLocks noChangeAspect="1"/>
            </p:cNvGraphicFramePr>
            <p:nvPr/>
          </p:nvGraphicFramePr>
          <p:xfrm>
            <a:off x="4113" y="319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57" name="Clip" r:id="rId14" imgW="1305000" imgH="1085760" progId="MS_ClipArt_Gallery.2">
                    <p:embed/>
                  </p:oleObj>
                </mc:Choice>
                <mc:Fallback>
                  <p:oleObj name="Clip" r:id="rId1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3" y="319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5" name="Object 13"/>
            <p:cNvGraphicFramePr>
              <a:graphicFrameLocks noChangeAspect="1"/>
            </p:cNvGraphicFramePr>
            <p:nvPr/>
          </p:nvGraphicFramePr>
          <p:xfrm>
            <a:off x="3719" y="3457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58" name="Clip" r:id="rId15" imgW="1305000" imgH="1085760" progId="MS_ClipArt_Gallery.2">
                    <p:embed/>
                  </p:oleObj>
                </mc:Choice>
                <mc:Fallback>
                  <p:oleObj name="Clip" r:id="rId1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9" y="3457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6" name="Object 14"/>
            <p:cNvGraphicFramePr>
              <a:graphicFrameLocks noChangeAspect="1"/>
            </p:cNvGraphicFramePr>
            <p:nvPr/>
          </p:nvGraphicFramePr>
          <p:xfrm>
            <a:off x="2951" y="3126"/>
            <a:ext cx="34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359" name="Clip" r:id="rId16" imgW="1305000" imgH="1085760" progId="MS_ClipArt_Gallery.2">
                    <p:embed/>
                  </p:oleObj>
                </mc:Choice>
                <mc:Fallback>
                  <p:oleObj name="Clip" r:id="rId1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" y="3126"/>
                          <a:ext cx="344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697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40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698" name="Picture 5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94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699" name="Picture 5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93" y="21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0" name="Picture 5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43" y="254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1" name="Picture 5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93" y="29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2" name="Picture 5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60" y="343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3" name="Picture 5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17" y="305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4" name="Picture 6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31" y="208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5" name="Picture 6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87" y="3141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6" name="Picture 6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25" y="157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sp>
          <p:nvSpPr>
            <p:cNvPr id="28707" name="Line 63"/>
            <p:cNvSpPr>
              <a:spLocks noChangeShapeType="1"/>
            </p:cNvSpPr>
            <p:nvPr/>
          </p:nvSpPr>
          <p:spPr bwMode="auto">
            <a:xfrm flipV="1">
              <a:off x="3570" y="2487"/>
              <a:ext cx="436" cy="16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8" name="Line 64"/>
            <p:cNvSpPr>
              <a:spLocks noChangeShapeType="1"/>
            </p:cNvSpPr>
            <p:nvPr/>
          </p:nvSpPr>
          <p:spPr bwMode="auto">
            <a:xfrm flipV="1">
              <a:off x="3823" y="2696"/>
              <a:ext cx="226" cy="3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9" name="Line 65"/>
            <p:cNvSpPr>
              <a:spLocks noChangeShapeType="1"/>
            </p:cNvSpPr>
            <p:nvPr/>
          </p:nvSpPr>
          <p:spPr bwMode="auto">
            <a:xfrm flipH="1" flipV="1">
              <a:off x="4267" y="2643"/>
              <a:ext cx="595" cy="45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0" name="Line 66"/>
            <p:cNvSpPr>
              <a:spLocks noChangeShapeType="1"/>
            </p:cNvSpPr>
            <p:nvPr/>
          </p:nvSpPr>
          <p:spPr bwMode="auto">
            <a:xfrm>
              <a:off x="4145" y="1781"/>
              <a:ext cx="16" cy="46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1" name="Line 67"/>
            <p:cNvSpPr>
              <a:spLocks noChangeShapeType="1"/>
            </p:cNvSpPr>
            <p:nvPr/>
          </p:nvSpPr>
          <p:spPr bwMode="auto">
            <a:xfrm flipH="1">
              <a:off x="4239" y="2237"/>
              <a:ext cx="473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2" name="Line 68"/>
            <p:cNvSpPr>
              <a:spLocks noChangeShapeType="1"/>
            </p:cNvSpPr>
            <p:nvPr/>
          </p:nvSpPr>
          <p:spPr bwMode="auto">
            <a:xfrm>
              <a:off x="3148" y="2309"/>
              <a:ext cx="879" cy="11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3" name="Line 69"/>
            <p:cNvSpPr>
              <a:spLocks noChangeShapeType="1"/>
            </p:cNvSpPr>
            <p:nvPr/>
          </p:nvSpPr>
          <p:spPr bwMode="auto">
            <a:xfrm flipV="1">
              <a:off x="3209" y="2588"/>
              <a:ext cx="800" cy="64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4" name="Line 70"/>
            <p:cNvSpPr>
              <a:spLocks noChangeShapeType="1"/>
            </p:cNvSpPr>
            <p:nvPr/>
          </p:nvSpPr>
          <p:spPr bwMode="auto">
            <a:xfrm flipH="1">
              <a:off x="4262" y="1849"/>
              <a:ext cx="352" cy="3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5" name="Line 71"/>
            <p:cNvSpPr>
              <a:spLocks noChangeShapeType="1"/>
            </p:cNvSpPr>
            <p:nvPr/>
          </p:nvSpPr>
          <p:spPr bwMode="auto">
            <a:xfrm flipV="1">
              <a:off x="3904" y="2808"/>
              <a:ext cx="198" cy="6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6" name="Line 72"/>
            <p:cNvSpPr>
              <a:spLocks noChangeShapeType="1"/>
            </p:cNvSpPr>
            <p:nvPr/>
          </p:nvSpPr>
          <p:spPr bwMode="auto">
            <a:xfrm>
              <a:off x="3572" y="1964"/>
              <a:ext cx="416" cy="2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7" name="Line 73"/>
            <p:cNvSpPr>
              <a:spLocks noChangeShapeType="1"/>
            </p:cNvSpPr>
            <p:nvPr/>
          </p:nvSpPr>
          <p:spPr bwMode="auto">
            <a:xfrm flipH="1" flipV="1">
              <a:off x="4319" y="2514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0021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496B1F7-2D51-4743-ADB7-C16A62BC9041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71323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dirty="0" smtClean="0">
                <a:solidFill>
                  <a:srgbClr val="FF3300"/>
                </a:solidFill>
              </a:rPr>
              <a:t>Packet sniffing: </a:t>
            </a:r>
          </a:p>
          <a:p>
            <a:pPr lvl="1"/>
            <a:r>
              <a:rPr lang="en-US" dirty="0" smtClean="0"/>
              <a:t>broadcast media (shared Ethernet, wireless)</a:t>
            </a:r>
          </a:p>
          <a:p>
            <a:pPr lvl="1"/>
            <a:r>
              <a:rPr lang="en-US" dirty="0" smtClean="0"/>
              <a:t>promiscuous network interface reads/records all packets (e.g., including passwords) passing by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0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4791075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4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9705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972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9729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3422650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29713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73088" y="5360988"/>
            <a:ext cx="7772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 err="1">
                <a:latin typeface="Comic Sans MS" pitchFamily="66" charset="0"/>
              </a:rPr>
              <a:t>Wireshark</a:t>
            </a:r>
            <a:r>
              <a:rPr lang="en-US" dirty="0">
                <a:latin typeface="Comic Sans MS" pitchFamily="66" charset="0"/>
              </a:rPr>
              <a:t>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32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DBE17A58-5997-4031-95DE-B2F220381B29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6"/>
            <a:ext cx="8077200" cy="6985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IP spoofing: </a:t>
            </a:r>
            <a:r>
              <a:rPr lang="en-US" sz="2400" dirty="0" smtClean="0"/>
              <a:t>send packet with false source address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411913" y="3695700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3695700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8" name="Group 46"/>
          <p:cNvGrpSpPr>
            <a:grpSpLocks/>
          </p:cNvGrpSpPr>
          <p:nvPr/>
        </p:nvGrpSpPr>
        <p:grpSpPr bwMode="auto">
          <a:xfrm>
            <a:off x="2022475" y="2265363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0729" name="Group 55"/>
          <p:cNvGrpSpPr>
            <a:grpSpLocks/>
          </p:cNvGrpSpPr>
          <p:nvPr/>
        </p:nvGrpSpPr>
        <p:grpSpPr bwMode="auto">
          <a:xfrm>
            <a:off x="2976563" y="3756025"/>
            <a:ext cx="642937" cy="328613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0750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0751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554538" y="2327275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2327275"/>
                        <a:ext cx="668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2990850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860675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3829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0941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2796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74332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2574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838450"/>
            <a:ext cx="2967037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30738" name="Group 78"/>
          <p:cNvGrpSpPr>
            <a:grpSpLocks/>
          </p:cNvGrpSpPr>
          <p:nvPr/>
        </p:nvGrpSpPr>
        <p:grpSpPr bwMode="auto">
          <a:xfrm>
            <a:off x="2598738" y="3321050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0750" y="23526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2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C66AD75E-1133-448D-8124-98128619426C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731963"/>
            <a:ext cx="8077200" cy="14843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record-and-playback</a:t>
            </a:r>
            <a:r>
              <a:rPr lang="en-US" sz="2400" dirty="0" smtClean="0"/>
              <a:t>: sniff sensitive info (e.g., password), and use later</a:t>
            </a:r>
          </a:p>
          <a:p>
            <a:pPr lvl="1"/>
            <a:r>
              <a:rPr lang="en-US" dirty="0" smtClean="0"/>
              <a:t>password holder </a:t>
            </a:r>
            <a:r>
              <a:rPr lang="en-US" i="1" dirty="0" smtClean="0"/>
              <a:t>is </a:t>
            </a:r>
            <a:r>
              <a:rPr lang="en-US" dirty="0" smtClean="0"/>
              <a:t>that user from system point of view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099175" y="5414963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8" name="ClipArt" r:id="rId3" imgW="1305000" imgH="1085760" progId="MS_ClipArt_Gallery.2">
                  <p:embed/>
                </p:oleObj>
              </mc:Choice>
              <mc:Fallback>
                <p:oleObj name="ClipArt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5414963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2" name="Group 44"/>
          <p:cNvGrpSpPr>
            <a:grpSpLocks/>
          </p:cNvGrpSpPr>
          <p:nvPr/>
        </p:nvGrpSpPr>
        <p:grpSpPr bwMode="auto">
          <a:xfrm>
            <a:off x="1709738" y="39846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1753" name="Group 53"/>
          <p:cNvGrpSpPr>
            <a:grpSpLocks/>
          </p:cNvGrpSpPr>
          <p:nvPr/>
        </p:nvGrpSpPr>
        <p:grpSpPr bwMode="auto">
          <a:xfrm>
            <a:off x="2663825" y="54752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776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1777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241800" y="4046538"/>
          <a:ext cx="668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" name="ClipArt" r:id="rId5" imgW="1305000" imgH="1085760" progId="MS_ClipArt_Gallery.2">
                  <p:embed/>
                </p:oleObj>
              </mc:Choice>
              <mc:Fallback>
                <p:oleObj name="ClipArt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4046538"/>
                        <a:ext cx="66833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809750" y="4710113"/>
            <a:ext cx="4587875" cy="728662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641850" y="4579938"/>
            <a:ext cx="4763" cy="522287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984500" y="51022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3003550" y="58134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257300" y="39989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742113" y="54625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365625" y="36163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31761" name="Group 84"/>
          <p:cNvGrpSpPr>
            <a:grpSpLocks/>
          </p:cNvGrpSpPr>
          <p:nvPr/>
        </p:nvGrpSpPr>
        <p:grpSpPr bwMode="auto">
          <a:xfrm>
            <a:off x="4800600" y="47958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727575" y="47720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731963" y="4751388"/>
            <a:ext cx="4510087" cy="674687"/>
          </a:xfrm>
          <a:custGeom>
            <a:avLst/>
            <a:gdLst>
              <a:gd name="T0" fmla="*/ 2147483647 w 2841"/>
              <a:gd name="T1" fmla="*/ 2147483647 h 425"/>
              <a:gd name="T2" fmla="*/ 2147483647 w 2841"/>
              <a:gd name="T3" fmla="*/ 2147483647 h 425"/>
              <a:gd name="T4" fmla="*/ 0 w 2841"/>
              <a:gd name="T5" fmla="*/ 2147483647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749800" y="45815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0290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7088" y="42846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8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66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542223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260" y="1023164"/>
            <a:ext cx="45719" cy="5040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92398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47524" y="980728"/>
            <a:ext cx="7799724" cy="47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what’s the Internet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 layers</a:t>
            </a:r>
          </a:p>
          <a:p>
            <a:pPr marL="742950" lvl="2" indent="-342900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layers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edge &amp; core of any big network: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service, ways of information transfer, routing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layers &amp; Logical vs physical communication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delays, loss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Network/Internet structure complemented: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net, physical media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backbones, NAPs, ISPs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 prelude</a:t>
            </a:r>
          </a:p>
        </p:txBody>
      </p:sp>
    </p:spTree>
    <p:extLst>
      <p:ext uri="{BB962C8B-B14F-4D97-AF65-F5344CB8AC3E}">
        <p14:creationId xmlns:p14="http://schemas.microsoft.com/office/powerpoint/2010/main" val="36286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1B8B1-38EF-46D5-81B2-B2107F3ABBCB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1: Summary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216025"/>
            <a:ext cx="4089400" cy="509329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what’s the Internet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protocol layers, service models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network edge (types of service)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network core (ways of transfer, routing)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/>
              <a:t>performance, delays, loss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access net, physical media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backbones, NAPs, ISPs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Security concerns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/>
              <a:t>(history: read more  corresponding section, interesting &amp; fun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r>
              <a:rPr lang="en-US" sz="1800" dirty="0"/>
              <a:t>)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880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6157" y="1268760"/>
            <a:ext cx="3724275" cy="252028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You now hopefully have: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context, overview, “feel” of networking</a:t>
            </a:r>
          </a:p>
          <a:p>
            <a:r>
              <a:rPr lang="en-US" sz="2400" dirty="0" smtClean="0"/>
              <a:t>A point of reference for context in the focused discussions to come</a:t>
            </a:r>
          </a:p>
        </p:txBody>
      </p:sp>
    </p:spTree>
    <p:extLst>
      <p:ext uri="{BB962C8B-B14F-4D97-AF65-F5344CB8AC3E}">
        <p14:creationId xmlns:p14="http://schemas.microsoft.com/office/powerpoint/2010/main" val="27793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821"/>
            <a:ext cx="7772400" cy="523891"/>
          </a:xfrm>
        </p:spPr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3327950"/>
              </p:ext>
            </p:extLst>
          </p:nvPr>
        </p:nvGraphicFramePr>
        <p:xfrm>
          <a:off x="902369" y="1976219"/>
          <a:ext cx="6364706" cy="2040156"/>
        </p:xfrm>
        <a:graphic>
          <a:graphicData uri="http://schemas.openxmlformats.org/drawingml/2006/table">
            <a:tbl>
              <a:tblPr/>
              <a:tblGrid>
                <a:gridCol w="4020152"/>
                <a:gridCol w="2344554"/>
              </a:tblGrid>
              <a:tr h="1020078">
                <a:tc>
                  <a:txBody>
                    <a:bodyPr/>
                    <a:lstStyle/>
                    <a:p>
                      <a:r>
                        <a:rPr lang="sv-SE" sz="1800" b="1" dirty="0" err="1"/>
                        <a:t>Careful</a:t>
                      </a:r>
                      <a:endParaRPr lang="sv-SE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/>
                        <a:t>Quick</a:t>
                      </a:r>
                      <a:endParaRPr lang="sv-SE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0078">
                <a:tc>
                  <a:txBody>
                    <a:bodyPr/>
                    <a:lstStyle/>
                    <a:p>
                      <a:r>
                        <a:rPr lang="sv-SE" sz="1800" dirty="0"/>
                        <a:t>4/e,5/e,6/e: 1.3, 1.4, 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4/e,5/e,6/e: the rest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3787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697832" y="1756611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1. </a:t>
            </a:r>
            <a:r>
              <a:rPr lang="sv-SE" dirty="0" err="1" smtClean="0"/>
              <a:t>Kurose</a:t>
            </a:r>
            <a:r>
              <a:rPr lang="sv-SE" dirty="0" smtClean="0"/>
              <a:t> Ross </a:t>
            </a:r>
            <a:r>
              <a:rPr lang="sv-SE" dirty="0" err="1" smtClean="0"/>
              <a:t>book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850232" y="4024429"/>
            <a:ext cx="70373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Reading (optional)</a:t>
            </a:r>
          </a:p>
          <a:p>
            <a:r>
              <a:rPr lang="en-US" dirty="0" smtClean="0"/>
              <a:t>Computer </a:t>
            </a:r>
            <a:r>
              <a:rPr lang="en-US" dirty="0"/>
              <a:t>and Network Organization: An Introduction,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Maarten van Steen and </a:t>
            </a:r>
            <a:r>
              <a:rPr lang="en-US" dirty="0" err="1"/>
              <a:t>Henk</a:t>
            </a:r>
            <a:r>
              <a:rPr lang="en-US" dirty="0"/>
              <a:t> Sips, Prentice Hall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very good introductory book for non-CSE </a:t>
            </a:r>
            <a:r>
              <a:rPr lang="en-US" dirty="0" smtClean="0"/>
              <a:t>students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2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15200" cy="1396752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Review </a:t>
            </a:r>
            <a:r>
              <a:rPr lang="sv-SE" sz="2000" dirty="0" err="1" smtClean="0"/>
              <a:t>questions</a:t>
            </a:r>
            <a:r>
              <a:rPr lang="sv-SE" sz="2000" dirty="0" smtClean="0"/>
              <a:t> from </a:t>
            </a:r>
            <a:r>
              <a:rPr lang="sv-SE" sz="2000" dirty="0" err="1" smtClean="0"/>
              <a:t>Kurose</a:t>
            </a:r>
            <a:r>
              <a:rPr lang="sv-SE" sz="2000" dirty="0" smtClean="0"/>
              <a:t>-Ross </a:t>
            </a:r>
            <a:r>
              <a:rPr lang="sv-SE" sz="2000" dirty="0" err="1" smtClean="0"/>
              <a:t>book</a:t>
            </a:r>
            <a:r>
              <a:rPr lang="sv-SE" sz="2000" dirty="0" smtClean="0"/>
              <a:t>, </a:t>
            </a:r>
            <a:r>
              <a:rPr lang="sv-SE" sz="2000" dirty="0" err="1" smtClean="0"/>
              <a:t>chapter</a:t>
            </a:r>
            <a:r>
              <a:rPr lang="sv-SE" sz="2000" dirty="0" smtClean="0"/>
              <a:t> 1 (for </a:t>
            </a:r>
            <a:r>
              <a:rPr lang="sv-SE" sz="2000" dirty="0" err="1" smtClean="0"/>
              <a:t>basic</a:t>
            </a:r>
            <a:r>
              <a:rPr lang="sv-SE" sz="2000" dirty="0" smtClean="0"/>
              <a:t> </a:t>
            </a:r>
            <a:r>
              <a:rPr lang="sv-SE" sz="2000" dirty="0" err="1" smtClean="0"/>
              <a:t>study</a:t>
            </a:r>
            <a:r>
              <a:rPr lang="sv-SE" sz="2000" dirty="0" smtClean="0"/>
              <a:t>)</a:t>
            </a:r>
          </a:p>
          <a:p>
            <a:r>
              <a:rPr lang="sv-SE" sz="2000" dirty="0" smtClean="0"/>
              <a:t>R11, R12, R13, R16, 17, R18, R19, R20, R21, R22, R23, R24, R25, R28.</a:t>
            </a:r>
            <a:endParaRPr lang="sv-SE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4005064"/>
            <a:ext cx="7910264" cy="1656184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 smtClean="0"/>
              <a:t>Extra  </a:t>
            </a:r>
            <a:r>
              <a:rPr lang="sv-SE" sz="2000" dirty="0" err="1" smtClean="0"/>
              <a:t>questions</a:t>
            </a:r>
            <a:r>
              <a:rPr lang="sv-SE" sz="2000" dirty="0" smtClean="0"/>
              <a:t>, for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study</a:t>
            </a:r>
            <a:r>
              <a:rPr lang="sv-SE" sz="2000" dirty="0" smtClean="0"/>
              <a:t>: </a:t>
            </a:r>
            <a:r>
              <a:rPr lang="sv-SE" sz="2000" dirty="0" err="1" smtClean="0"/>
              <a:t>delay</a:t>
            </a:r>
            <a:r>
              <a:rPr lang="sv-SE" sz="2000" dirty="0" smtClean="0"/>
              <a:t> </a:t>
            </a:r>
            <a:r>
              <a:rPr lang="sv-SE" sz="2000" dirty="0" err="1" smtClean="0"/>
              <a:t>analysis</a:t>
            </a:r>
            <a:r>
              <a:rPr lang="sv-SE" sz="2000" dirty="0" smtClean="0"/>
              <a:t> in packet switched </a:t>
            </a:r>
            <a:r>
              <a:rPr lang="sv-SE" sz="2000" dirty="0" err="1" smtClean="0"/>
              <a:t>networks</a:t>
            </a:r>
            <a:r>
              <a:rPr lang="sv-SE" sz="2000" dirty="0" smtClean="0"/>
              <a:t>: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>
                <a:hlinkClick r:id="rId2"/>
              </a:rPr>
              <a:t>http://www.comm.utoronto.ca/~</a:t>
            </a:r>
            <a:r>
              <a:rPr lang="sv-SE" sz="2000" dirty="0" smtClean="0">
                <a:hlinkClick r:id="rId2"/>
              </a:rPr>
              <a:t>jorg/teaching/ece466/material/466-SimpleAnalysis.pdf</a:t>
            </a:r>
            <a:endParaRPr lang="sv-SE" sz="2000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5CEA-66AA-453A-9448-C4F0E142837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F45DB9-ED10-4AED-B839-1D03E16C35B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356956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Networks are complex </a:t>
            </a:r>
          </a:p>
          <a:p>
            <a:r>
              <a:rPr lang="en-US" sz="2400" dirty="0" smtClean="0"/>
              <a:t>many “pieces”:</a:t>
            </a:r>
          </a:p>
          <a:p>
            <a:pPr lvl="1"/>
            <a:r>
              <a:rPr lang="en-US" dirty="0" smtClean="0"/>
              <a:t>hosts</a:t>
            </a:r>
          </a:p>
          <a:p>
            <a:pPr lvl="1"/>
            <a:r>
              <a:rPr lang="en-US" dirty="0" smtClean="0"/>
              <a:t>routers</a:t>
            </a:r>
          </a:p>
          <a:p>
            <a:pPr lvl="1"/>
            <a:r>
              <a:rPr lang="en-US" dirty="0" smtClean="0"/>
              <a:t>links of various media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hardware, software</a:t>
            </a:r>
            <a:endParaRPr lang="en-US" sz="2000" dirty="0" smtClean="0"/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52950" y="2266950"/>
            <a:ext cx="3943350" cy="2619375"/>
          </a:xfrm>
        </p:spPr>
        <p:txBody>
          <a:bodyPr/>
          <a:lstStyle/>
          <a:p>
            <a:pPr algn="ctr"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Question:</a:t>
            </a:r>
            <a:r>
              <a:rPr lang="en-US" sz="2000" u="sng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Font typeface="ZapfDingbats" pitchFamily="82" charset="2"/>
              <a:buNone/>
            </a:pPr>
            <a:r>
              <a:rPr lang="en-US" sz="2000" dirty="0" smtClean="0"/>
              <a:t>Is there any hope of </a:t>
            </a:r>
            <a:r>
              <a:rPr lang="en-US" sz="2000" i="1" dirty="0" smtClean="0"/>
              <a:t>organizing</a:t>
            </a:r>
            <a:r>
              <a:rPr lang="en-US" sz="2000" dirty="0" smtClean="0"/>
              <a:t> structure, study, development of networks?</a:t>
            </a:r>
          </a:p>
          <a:p>
            <a:pPr algn="ctr">
              <a:buFont typeface="ZapfDingbats" pitchFamily="82" charset="2"/>
              <a:buNone/>
            </a:pPr>
            <a:endParaRPr lang="en-US" sz="2000" dirty="0" smtClean="0"/>
          </a:p>
          <a:p>
            <a:pPr algn="ctr">
              <a:buFont typeface="ZapfDingbats" pitchFamily="82" charset="2"/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2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2B285-1438-4F46-8119-DDCC1D95DCC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abstraction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/>
              <a:t>Dealing with complex systems:</a:t>
            </a:r>
          </a:p>
          <a:p>
            <a:r>
              <a:rPr lang="en-US" sz="2400" smtClean="0"/>
              <a:t>explicit structure allows identification, relationship of complex system’s pieces</a:t>
            </a:r>
            <a:endParaRPr lang="en-US" smtClean="0"/>
          </a:p>
          <a:p>
            <a:pPr lvl="1"/>
            <a:r>
              <a:rPr lang="en-US" smtClean="0"/>
              <a:t>layered </a:t>
            </a:r>
            <a:r>
              <a:rPr lang="en-US" smtClean="0">
                <a:solidFill>
                  <a:srgbClr val="FF0000"/>
                </a:solidFill>
              </a:rPr>
              <a:t>reference model</a:t>
            </a:r>
            <a:r>
              <a:rPr lang="en-US" smtClean="0"/>
              <a:t> for discussion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modularization eases maintenance</a:t>
            </a:r>
            <a:r>
              <a:rPr lang="en-US" sz="2400" smtClean="0"/>
              <a:t>/es</a:t>
            </a:r>
          </a:p>
          <a:p>
            <a:pPr lvl="1"/>
            <a:r>
              <a:rPr lang="en-US" smtClean="0"/>
              <a:t>change of implementation of layer’s service transparent to rest of system</a:t>
            </a:r>
          </a:p>
          <a:p>
            <a:pPr lvl="1"/>
            <a:r>
              <a:rPr lang="en-US" smtClean="0"/>
              <a:t>e.g., change in gate procedure doesn’t affect rest of system</a:t>
            </a:r>
          </a:p>
        </p:txBody>
      </p:sp>
    </p:spTree>
    <p:extLst>
      <p:ext uri="{BB962C8B-B14F-4D97-AF65-F5344CB8AC3E}">
        <p14:creationId xmlns:p14="http://schemas.microsoft.com/office/powerpoint/2010/main" val="32047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779DA9-9E4C-4695-90CC-52E7C9B454A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6104"/>
          </a:xfrm>
        </p:spPr>
        <p:txBody>
          <a:bodyPr/>
          <a:lstStyle/>
          <a:p>
            <a:r>
              <a:rPr lang="en-GB" sz="3600" dirty="0" smtClean="0"/>
              <a:t>Terminology: Protocols, Interfaces</a:t>
            </a:r>
            <a:endParaRPr lang="sv-SE" sz="3600" dirty="0" smtClean="0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168400"/>
            <a:ext cx="4707632" cy="5080000"/>
          </a:xfrm>
        </p:spPr>
        <p:txBody>
          <a:bodyPr/>
          <a:lstStyle/>
          <a:p>
            <a:r>
              <a:rPr lang="en-GB" sz="2400" dirty="0" smtClean="0"/>
              <a:t>Each </a:t>
            </a:r>
            <a:r>
              <a:rPr lang="en-GB" sz="2400" dirty="0" smtClean="0">
                <a:solidFill>
                  <a:srgbClr val="FF0000"/>
                </a:solidFill>
              </a:rPr>
              <a:t>layer offers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services</a:t>
            </a:r>
            <a:r>
              <a:rPr lang="sv-SE" sz="2400" dirty="0" smtClean="0"/>
              <a:t> </a:t>
            </a:r>
            <a:r>
              <a:rPr lang="en-GB" sz="2400" dirty="0" smtClean="0"/>
              <a:t>to the upper layers</a:t>
            </a:r>
            <a:r>
              <a:rPr lang="sv-SE" sz="2400" dirty="0" smtClean="0"/>
              <a:t> (</a:t>
            </a:r>
            <a:r>
              <a:rPr lang="en-GB" sz="2400" dirty="0" smtClean="0">
                <a:solidFill>
                  <a:srgbClr val="FF0000"/>
                </a:solidFill>
              </a:rPr>
              <a:t>shielding</a:t>
            </a:r>
            <a:r>
              <a:rPr lang="en-GB" sz="2400" dirty="0" smtClean="0"/>
              <a:t> from the implementation details) 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service interface</a:t>
            </a:r>
            <a:r>
              <a:rPr lang="sv-SE" sz="2000" dirty="0" smtClean="0">
                <a:solidFill>
                  <a:srgbClr val="FF0000"/>
                </a:solidFill>
              </a:rPr>
              <a:t>: </a:t>
            </a:r>
            <a:r>
              <a:rPr lang="sv-SE" sz="2000" dirty="0" err="1" smtClean="0"/>
              <a:t>across</a:t>
            </a:r>
            <a:r>
              <a:rPr lang="sv-SE" sz="2000" dirty="0" smtClean="0"/>
              <a:t> </a:t>
            </a:r>
            <a:r>
              <a:rPr lang="sv-SE" sz="2000" dirty="0" err="1" smtClean="0"/>
              <a:t>layers</a:t>
            </a:r>
            <a:r>
              <a:rPr lang="sv-SE" sz="2000" dirty="0" smtClean="0"/>
              <a:t> in same </a:t>
            </a:r>
            <a:r>
              <a:rPr lang="sv-SE" sz="2000" dirty="0" err="1" smtClean="0"/>
              <a:t>host</a:t>
            </a:r>
            <a:endParaRPr lang="en-GB" sz="2000" dirty="0" smtClean="0"/>
          </a:p>
          <a:p>
            <a:r>
              <a:rPr lang="en-GB" sz="2400" dirty="0" smtClean="0"/>
              <a:t>Layer </a:t>
            </a:r>
            <a:r>
              <a:rPr lang="en-GB" sz="2400" i="1" dirty="0" smtClean="0"/>
              <a:t>n</a:t>
            </a:r>
            <a:r>
              <a:rPr lang="en-GB" sz="2400" dirty="0" smtClean="0"/>
              <a:t> on a host carries a </a:t>
            </a:r>
            <a:r>
              <a:rPr lang="en-GB" sz="2400" dirty="0" smtClean="0">
                <a:solidFill>
                  <a:srgbClr val="FF0000"/>
                </a:solidFill>
              </a:rPr>
              <a:t>conversation</a:t>
            </a:r>
            <a:r>
              <a:rPr lang="en-GB" sz="2400" dirty="0" smtClean="0"/>
              <a:t> with layer </a:t>
            </a:r>
            <a:r>
              <a:rPr lang="en-GB" sz="2400" i="1" dirty="0" smtClean="0"/>
              <a:t>n</a:t>
            </a:r>
            <a:r>
              <a:rPr lang="en-GB" sz="2400" dirty="0" smtClean="0"/>
              <a:t> on another host</a:t>
            </a:r>
            <a:r>
              <a:rPr lang="sv-SE" sz="2400" dirty="0" smtClean="0"/>
              <a:t> </a:t>
            </a:r>
          </a:p>
          <a:p>
            <a:pPr lvl="1"/>
            <a:r>
              <a:rPr lang="en-GB" sz="1800" b="1" dirty="0" smtClean="0">
                <a:solidFill>
                  <a:srgbClr val="FF0000"/>
                </a:solidFill>
              </a:rPr>
              <a:t>host-to-host</a:t>
            </a:r>
            <a:r>
              <a:rPr lang="sv-SE" sz="1800" b="1" dirty="0" smtClean="0">
                <a:solidFill>
                  <a:srgbClr val="FF0000"/>
                </a:solidFill>
              </a:rPr>
              <a:t> </a:t>
            </a:r>
            <a:r>
              <a:rPr lang="en-GB" sz="1800" b="1" dirty="0" smtClean="0">
                <a:solidFill>
                  <a:srgbClr val="FF0000"/>
                </a:solidFill>
              </a:rPr>
              <a:t>interface</a:t>
            </a:r>
            <a:r>
              <a:rPr lang="en-GB" sz="1800" dirty="0" smtClean="0"/>
              <a:t>: defines messages exchanged with peer</a:t>
            </a:r>
            <a:r>
              <a:rPr lang="sv-SE" sz="1800" dirty="0" smtClean="0"/>
              <a:t> </a:t>
            </a:r>
            <a:r>
              <a:rPr lang="sv-SE" sz="1800" dirty="0" err="1" smtClean="0"/>
              <a:t>entity</a:t>
            </a:r>
            <a:endParaRPr lang="en-GB" sz="18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Network architecture</a:t>
            </a:r>
            <a:r>
              <a:rPr lang="sv-SE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(set of layers, interfaces) </a:t>
            </a:r>
            <a:r>
              <a:rPr lang="en-GB" sz="2400" dirty="0" err="1" smtClean="0"/>
              <a:t>vs</a:t>
            </a:r>
            <a:r>
              <a:rPr lang="sv-SE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protocol </a:t>
            </a:r>
            <a:r>
              <a:rPr lang="en-GB" sz="2400" dirty="0" smtClean="0">
                <a:solidFill>
                  <a:srgbClr val="FF0000"/>
                </a:solidFill>
              </a:rPr>
              <a:t>stack</a:t>
            </a:r>
            <a:r>
              <a:rPr lang="en-GB" sz="2400" dirty="0" smtClean="0"/>
              <a:t> (protocol implementation)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82" y="1106129"/>
            <a:ext cx="72850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7447</TotalTime>
  <Words>4233</Words>
  <Application>Microsoft Office PowerPoint</Application>
  <PresentationFormat>On-screen Show (4:3)</PresentationFormat>
  <Paragraphs>1019</Paragraphs>
  <Slides>69</Slides>
  <Notes>14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Office Theme</vt:lpstr>
      <vt:lpstr>Clip</vt:lpstr>
      <vt:lpstr>ClipArt</vt:lpstr>
      <vt:lpstr>Course on Computer Communication and Networks   Lecture 1 &amp; part of lecture 2 Chapter 1: Introduction</vt:lpstr>
      <vt:lpstr>Roadmap</vt:lpstr>
      <vt:lpstr>the Internet: “nuts and bolts” view (1)</vt:lpstr>
      <vt:lpstr>the Internet: “nuts and bolts” view (2)</vt:lpstr>
      <vt:lpstr>the Internet: service view</vt:lpstr>
      <vt:lpstr>Roadmap</vt:lpstr>
      <vt:lpstr>PowerPoint Presentation</vt:lpstr>
      <vt:lpstr>Layers of abstraction</vt:lpstr>
      <vt:lpstr>Terminology: Protocols, Interfaces</vt:lpstr>
      <vt:lpstr>What’s a protocol?</vt:lpstr>
      <vt:lpstr>Roadmap</vt:lpstr>
      <vt:lpstr>A closer look at (any big) network’s structure:</vt:lpstr>
      <vt:lpstr>The network edge:</vt:lpstr>
      <vt:lpstr>The Network Core</vt:lpstr>
      <vt:lpstr>Network Core: Packet Switching</vt:lpstr>
      <vt:lpstr>Packet-switched networks: routing</vt:lpstr>
      <vt:lpstr>Virtual circuits: </vt:lpstr>
      <vt:lpstr>Network Taxonomy</vt:lpstr>
      <vt:lpstr>Roadmap</vt:lpstr>
      <vt:lpstr>Layering – Some “histrory”:  The OSI Reference Model</vt:lpstr>
      <vt:lpstr>Internet protocol stack</vt:lpstr>
      <vt:lpstr>Internet protocol stack</vt:lpstr>
      <vt:lpstr>Layering: logical communication </vt:lpstr>
      <vt:lpstr>Layering: logical communication </vt:lpstr>
      <vt:lpstr>Layering: physical communication </vt:lpstr>
      <vt:lpstr>Protocol layering and data</vt:lpstr>
      <vt:lpstr>Roadmap</vt:lpstr>
      <vt:lpstr>Delay in packet-switched networks</vt:lpstr>
      <vt:lpstr>Network Core: Circuit Switching</vt:lpstr>
      <vt:lpstr>Visualize delays: Circuit, message, packet switching</vt:lpstr>
      <vt:lpstr>Packet switching versus classical circuit switching</vt:lpstr>
      <vt:lpstr> Queueing delay (revisited) …</vt:lpstr>
      <vt:lpstr>Related with delays…  - packet loss - throughput  </vt:lpstr>
      <vt:lpstr>Packet loss</vt:lpstr>
      <vt:lpstr>Throughput</vt:lpstr>
      <vt:lpstr>Throughput (more)</vt:lpstr>
      <vt:lpstr>Throughput: Internet scenario</vt:lpstr>
      <vt:lpstr>… “Real” Internet delays and routes (1)… </vt:lpstr>
      <vt:lpstr>…“Real” Internet delays and routes (2)…</vt:lpstr>
      <vt:lpstr>Packet switching properties</vt:lpstr>
      <vt:lpstr>Roadmap</vt:lpstr>
      <vt:lpstr>Access networks and physical media</vt:lpstr>
      <vt:lpstr>Dial-up Modem</vt:lpstr>
      <vt:lpstr>Digital Subscriber Line (DSL)</vt:lpstr>
      <vt:lpstr>PowerPoint Presentation</vt:lpstr>
      <vt:lpstr>Institutional access: local area networks </vt:lpstr>
      <vt:lpstr>Wireless access networks</vt:lpstr>
      <vt:lpstr>Home networks</vt:lpstr>
      <vt:lpstr>Physical Media</vt:lpstr>
      <vt:lpstr>Physical media: wireless</vt:lpstr>
      <vt:lpstr>Wireless: properties Attenuation, Multipath propagation</vt:lpstr>
      <vt:lpstr>Physical Media: coax, fiber, twisted pair</vt:lpstr>
      <vt:lpstr>Roadmap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Roadmap</vt:lpstr>
      <vt:lpstr>Network Security</vt:lpstr>
      <vt:lpstr>Bad guys can put malware into hosts via Internet</vt:lpstr>
      <vt:lpstr>Example types of malware</vt:lpstr>
      <vt:lpstr>Bad guys can attack servers and network infrastructure</vt:lpstr>
      <vt:lpstr>The bad guys can sniff packets</vt:lpstr>
      <vt:lpstr>The bad guys can use false source addresses</vt:lpstr>
      <vt:lpstr>The bad guys can record and playback</vt:lpstr>
      <vt:lpstr>Roadmap</vt:lpstr>
      <vt:lpstr>Chapter 1: Summary</vt:lpstr>
      <vt:lpstr>Reading instructions</vt:lpstr>
      <vt:lpstr>Review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358</cp:revision>
  <dcterms:created xsi:type="dcterms:W3CDTF">2012-10-29T16:37:44Z</dcterms:created>
  <dcterms:modified xsi:type="dcterms:W3CDTF">2015-01-20T21:36:25Z</dcterms:modified>
</cp:coreProperties>
</file>