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6"/>
  </p:notesMasterIdLst>
  <p:sldIdLst>
    <p:sldId id="558" r:id="rId2"/>
    <p:sldId id="560" r:id="rId3"/>
    <p:sldId id="561" r:id="rId4"/>
    <p:sldId id="635" r:id="rId5"/>
    <p:sldId id="634" r:id="rId6"/>
    <p:sldId id="559" r:id="rId7"/>
    <p:sldId id="563" r:id="rId8"/>
    <p:sldId id="661" r:id="rId9"/>
    <p:sldId id="565" r:id="rId10"/>
    <p:sldId id="566" r:id="rId11"/>
    <p:sldId id="567" r:id="rId12"/>
    <p:sldId id="654" r:id="rId13"/>
    <p:sldId id="631" r:id="rId14"/>
    <p:sldId id="569" r:id="rId15"/>
    <p:sldId id="572" r:id="rId16"/>
    <p:sldId id="574" r:id="rId17"/>
    <p:sldId id="575" r:id="rId18"/>
    <p:sldId id="638" r:id="rId19"/>
    <p:sldId id="578" r:id="rId20"/>
    <p:sldId id="580" r:id="rId21"/>
    <p:sldId id="660" r:id="rId22"/>
    <p:sldId id="655" r:id="rId23"/>
    <p:sldId id="570" r:id="rId24"/>
    <p:sldId id="640" r:id="rId25"/>
    <p:sldId id="583" r:id="rId26"/>
    <p:sldId id="656" r:id="rId27"/>
    <p:sldId id="585" r:id="rId28"/>
    <p:sldId id="586" r:id="rId29"/>
    <p:sldId id="657" r:id="rId30"/>
    <p:sldId id="599" r:id="rId31"/>
    <p:sldId id="658" r:id="rId32"/>
    <p:sldId id="643" r:id="rId33"/>
    <p:sldId id="606" r:id="rId34"/>
    <p:sldId id="607" r:id="rId35"/>
    <p:sldId id="610" r:id="rId36"/>
    <p:sldId id="611" r:id="rId37"/>
    <p:sldId id="659" r:id="rId38"/>
    <p:sldId id="644" r:id="rId39"/>
    <p:sldId id="616" r:id="rId40"/>
    <p:sldId id="617" r:id="rId41"/>
    <p:sldId id="618" r:id="rId42"/>
    <p:sldId id="619" r:id="rId43"/>
    <p:sldId id="620" r:id="rId44"/>
    <p:sldId id="622" r:id="rId45"/>
    <p:sldId id="623" r:id="rId46"/>
    <p:sldId id="624" r:id="rId47"/>
    <p:sldId id="625" r:id="rId48"/>
    <p:sldId id="626" r:id="rId49"/>
    <p:sldId id="627" r:id="rId50"/>
    <p:sldId id="628" r:id="rId51"/>
    <p:sldId id="629" r:id="rId52"/>
    <p:sldId id="630" r:id="rId53"/>
    <p:sldId id="642" r:id="rId54"/>
    <p:sldId id="637" r:id="rId55"/>
    <p:sldId id="639" r:id="rId56"/>
    <p:sldId id="641" r:id="rId57"/>
    <p:sldId id="647" r:id="rId58"/>
    <p:sldId id="648" r:id="rId59"/>
    <p:sldId id="649" r:id="rId60"/>
    <p:sldId id="650" r:id="rId61"/>
    <p:sldId id="632" r:id="rId62"/>
    <p:sldId id="633" r:id="rId63"/>
    <p:sldId id="652" r:id="rId64"/>
    <p:sldId id="653" r:id="rId65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14" autoAdjust="0"/>
    <p:restoredTop sz="94660"/>
  </p:normalViewPr>
  <p:slideViewPr>
    <p:cSldViewPr>
      <p:cViewPr>
        <p:scale>
          <a:sx n="50" d="100"/>
          <a:sy n="50" d="100"/>
        </p:scale>
        <p:origin x="1410" y="8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200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2016-01-19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E4B522-25AE-45F1-81B5-F5955C595D7D}" type="slidenum">
              <a:rPr lang="en-US" altLang="zh-CN" sz="1300"/>
              <a:pPr/>
              <a:t>2</a:t>
            </a:fld>
            <a:endParaRPr lang="en-US" altLang="zh-CN" sz="1300"/>
          </a:p>
        </p:txBody>
      </p:sp>
    </p:spTree>
    <p:extLst>
      <p:ext uri="{BB962C8B-B14F-4D97-AF65-F5344CB8AC3E}">
        <p14:creationId xmlns:p14="http://schemas.microsoft.com/office/powerpoint/2010/main" val="29351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EFECFC7-3D80-4DE0-978C-0553558BF338}" type="slidenum">
              <a:rPr lang="en-US" altLang="zh-CN" sz="1300">
                <a:ea typeface="ＭＳ Ｐゴシック" pitchFamily="34" charset="-128"/>
              </a:rPr>
              <a:pPr/>
              <a:t>23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212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C1D11B8-9B7F-44E5-8474-351CA8133307}" type="slidenum">
              <a:rPr lang="en-US" altLang="sv-SE" sz="1300">
                <a:latin typeface="Times New Roman" panose="02020603050405020304" pitchFamily="18" charset="0"/>
              </a:rPr>
              <a:pPr/>
              <a:t>24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23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C22B072-8943-40FB-B53F-12ACCE8E87B1}" type="slidenum">
              <a:rPr lang="en-US" altLang="sv-SE" sz="1300">
                <a:latin typeface="Times New Roman" panose="02020603050405020304" pitchFamily="18" charset="0"/>
              </a:rPr>
              <a:pPr/>
              <a:t>30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3776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BAB645A-A62C-44F1-8B1F-D74F3664FA3A}" type="slidenum">
              <a:rPr lang="en-US" altLang="sv-SE" sz="1300">
                <a:latin typeface="Times New Roman" panose="02020603050405020304" pitchFamily="18" charset="0"/>
              </a:rPr>
              <a:pPr/>
              <a:t>33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6283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95B35A-2819-47C2-859E-0579C4BBF7F9}" type="slidenum">
              <a:rPr lang="en-US" altLang="sv-SE" sz="1300">
                <a:latin typeface="Times New Roman" panose="02020603050405020304" pitchFamily="18" charset="0"/>
              </a:rPr>
              <a:pPr/>
              <a:t>34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718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1974C5F-1339-435A-8AEA-14C8FC147A00}" type="slidenum">
              <a:rPr lang="en-US" altLang="sv-SE" sz="1300">
                <a:latin typeface="Times New Roman" panose="02020603050405020304" pitchFamily="18" charset="0"/>
              </a:rPr>
              <a:pPr/>
              <a:t>35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63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14A906B-ECEE-4260-B3F7-2FEA7DAF184A}" type="slidenum">
              <a:rPr lang="en-US" altLang="sv-SE" sz="1300">
                <a:latin typeface="Times New Roman" panose="02020603050405020304" pitchFamily="18" charset="0"/>
              </a:rPr>
              <a:pPr/>
              <a:t>36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972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291D07D-3685-48D4-87BE-88BF1B896983}" type="slidenum">
              <a:rPr lang="en-US" altLang="sv-SE" sz="1300">
                <a:latin typeface="Times New Roman" panose="02020603050405020304" pitchFamily="18" charset="0"/>
              </a:rPr>
              <a:pPr/>
              <a:t>40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6998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2CF8B85-59C0-4CC2-AED8-3373A36FBFFC}" type="slidenum">
              <a:rPr lang="en-US" altLang="sv-SE" sz="1300">
                <a:latin typeface="Times New Roman" panose="02020603050405020304" pitchFamily="18" charset="0"/>
              </a:rPr>
              <a:pPr/>
              <a:t>41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37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52AF7E0-5CBB-435C-9E5F-2823B2FFE9AE}" type="slidenum">
              <a:rPr lang="en-US" altLang="sv-SE" sz="1300">
                <a:latin typeface="Times New Roman" panose="02020603050405020304" pitchFamily="18" charset="0"/>
              </a:rPr>
              <a:pPr/>
              <a:t>43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154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EDA1B69-7DF0-4C26-A5AE-939C40B320D7}" type="slidenum">
              <a:rPr lang="en-US" altLang="sv-SE" sz="1300">
                <a:latin typeface="Times New Roman" panose="02020603050405020304" pitchFamily="18" charset="0"/>
              </a:rPr>
              <a:pPr/>
              <a:t>4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315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277CBB3-043C-4ADC-B639-B363F7734D0D}" type="slidenum">
              <a:rPr lang="en-US" altLang="sv-SE" sz="1300">
                <a:latin typeface="Times New Roman" panose="02020603050405020304" pitchFamily="18" charset="0"/>
              </a:rPr>
              <a:pPr/>
              <a:t>44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97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9F8F7B0-5F1E-4283-BE9A-E190252ACA4C}" type="slidenum">
              <a:rPr lang="en-US" altLang="sv-SE" sz="1300">
                <a:latin typeface="Times New Roman" panose="02020603050405020304" pitchFamily="18" charset="0"/>
              </a:rPr>
              <a:pPr/>
              <a:t>45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591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08459A6-86D9-4BC9-A45A-9076B453D298}" type="slidenum">
              <a:rPr lang="en-US" altLang="sv-SE" sz="1300">
                <a:latin typeface="Times New Roman" panose="02020603050405020304" pitchFamily="18" charset="0"/>
              </a:rPr>
              <a:pPr/>
              <a:t>46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464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CF0752AD-CD1E-41C6-A634-FBC80C9AD4DE}" type="slidenum">
              <a:rPr lang="en-US" altLang="sv-SE" sz="1300">
                <a:latin typeface="Times New Roman" panose="02020603050405020304" pitchFamily="18" charset="0"/>
              </a:rPr>
              <a:pPr/>
              <a:t>47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9837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AD09B15-5BAC-42B8-855A-322EAC325966}" type="slidenum">
              <a:rPr lang="en-US" altLang="sv-SE" sz="1300">
                <a:latin typeface="Times New Roman" panose="02020603050405020304" pitchFamily="18" charset="0"/>
              </a:rPr>
              <a:pPr/>
              <a:t>48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897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501F906-A63C-406E-B5C2-512C9F33B240}" type="slidenum">
              <a:rPr lang="en-US" altLang="sv-SE" sz="1300">
                <a:latin typeface="Times New Roman" panose="02020603050405020304" pitchFamily="18" charset="0"/>
              </a:rPr>
              <a:pPr/>
              <a:t>49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92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5BBFDEE-D011-4BAA-827A-869E0BE95370}" type="slidenum">
              <a:rPr lang="en-US" altLang="sv-SE" sz="1300">
                <a:latin typeface="Times New Roman" panose="02020603050405020304" pitchFamily="18" charset="0"/>
              </a:rPr>
              <a:pPr/>
              <a:t>50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54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B7AB8B1-52B6-4EBA-AA02-83B4B80874FC}" type="slidenum">
              <a:rPr lang="en-US" altLang="zh-CN" sz="1300">
                <a:ea typeface="ＭＳ Ｐゴシック" pitchFamily="34" charset="-128"/>
              </a:rPr>
              <a:pPr/>
              <a:t>57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3476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585AC4-D95D-486D-9A17-122D58A97A3F}" type="slidenum">
              <a:rPr lang="en-US" altLang="zh-CN" sz="1300">
                <a:ea typeface="ＭＳ Ｐゴシック" pitchFamily="34" charset="-128"/>
              </a:rPr>
              <a:pPr/>
              <a:t>58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8998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C5FA89B-EDD3-42B4-AB10-BED36080BCC2}" type="slidenum">
              <a:rPr lang="en-US" altLang="zh-CN" sz="1300">
                <a:ea typeface="ＭＳ Ｐゴシック" pitchFamily="34" charset="-128"/>
              </a:rPr>
              <a:pPr/>
              <a:t>59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45561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8DD701E-7C01-4BFF-BDE4-5DA153B1A57C}" type="slidenum">
              <a:rPr lang="en-US" altLang="sv-SE" sz="1300">
                <a:latin typeface="Times New Roman" panose="02020603050405020304" pitchFamily="18" charset="0"/>
              </a:rPr>
              <a:pPr/>
              <a:t>5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5427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1E3ACF9-5734-4D69-A222-8D3C244D338B}" type="slidenum">
              <a:rPr lang="en-US" altLang="zh-CN" sz="1300">
                <a:ea typeface="ＭＳ Ｐゴシック" pitchFamily="34" charset="-128"/>
              </a:rPr>
              <a:pPr/>
              <a:t>60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5070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8FBBDFB-4E77-49A0-8747-64773B06BD66}" type="slidenum">
              <a:rPr lang="en-US" altLang="sv-SE" sz="1300">
                <a:latin typeface="Times New Roman" panose="02020603050405020304" pitchFamily="18" charset="0"/>
              </a:rPr>
              <a:pPr/>
              <a:t>61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886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155B4A4-94F8-4ACC-8C2D-DB68AC12ABFF}" type="slidenum">
              <a:rPr lang="en-US" altLang="sv-SE" sz="1300">
                <a:latin typeface="Times New Roman" panose="02020603050405020304" pitchFamily="18" charset="0"/>
              </a:rPr>
              <a:pPr/>
              <a:t>62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9028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B183421-036A-4CBE-B965-7D6D13D7DADC}" type="slidenum">
              <a:rPr lang="en-US" altLang="sv-SE" sz="1300">
                <a:latin typeface="Times New Roman" panose="02020603050405020304" pitchFamily="18" charset="0"/>
              </a:rPr>
              <a:pPr/>
              <a:t>63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62569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5BFCEFA-EA0C-4394-BC11-4062B5B576E9}" type="slidenum">
              <a:rPr lang="en-US" altLang="sv-SE" sz="1300">
                <a:latin typeface="Times New Roman" panose="02020603050405020304" pitchFamily="18" charset="0"/>
              </a:rPr>
              <a:pPr/>
              <a:t>64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76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013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C54FE14-A550-452C-A889-BD1934A258DC}" type="slidenum">
              <a:rPr lang="en-US" altLang="sv-SE" sz="1300">
                <a:latin typeface="Times New Roman" panose="02020603050405020304" pitchFamily="18" charset="0"/>
              </a:rPr>
              <a:pPr/>
              <a:t>13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691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C9C6C4D-6D8E-45F2-8FE9-729D4999CA84}" type="slidenum">
              <a:rPr lang="en-US" altLang="zh-CN" sz="1300">
                <a:ea typeface="ＭＳ Ｐゴシック" pitchFamily="34" charset="-128"/>
              </a:rPr>
              <a:pPr/>
              <a:t>14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5398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A3A4E9B-85EF-46CB-B710-26C76AC3318F}" type="slidenum">
              <a:rPr lang="en-US" altLang="zh-CN" sz="1300">
                <a:ea typeface="ＭＳ Ｐゴシック" pitchFamily="34" charset="-128"/>
              </a:rPr>
              <a:pPr/>
              <a:t>17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330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21F6A49-2306-4217-B416-211DC55D419F}" type="slidenum">
              <a:rPr lang="en-US" altLang="sv-SE" sz="1300">
                <a:latin typeface="Times New Roman" panose="02020603050405020304" pitchFamily="18" charset="0"/>
              </a:rPr>
              <a:pPr/>
              <a:t>18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886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5F08C4B-558A-4AEA-95E8-E00C6E0C1353}" type="slidenum">
              <a:rPr lang="en-US" altLang="zh-CN" sz="1300">
                <a:ea typeface="ＭＳ Ｐゴシック" pitchFamily="34" charset="-128"/>
              </a:rPr>
              <a:pPr/>
              <a:t>19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3996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>
              <a:ea typeface="ＭＳ Ｐゴシック" pitchFamily="34" charset="-128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763" indent="-309524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098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337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8576" indent="-247620" defTabSz="1000796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3815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054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4293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09532" indent="-247620" algn="ctr" defTabSz="100079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87FE09F-457D-48D6-9271-A96E5248A16C}" type="slidenum">
              <a:rPr lang="en-US" altLang="zh-CN" sz="1300">
                <a:ea typeface="ＭＳ Ｐゴシック" pitchFamily="34" charset="-128"/>
              </a:rPr>
              <a:pPr/>
              <a:t>20</a:t>
            </a:fld>
            <a:endParaRPr lang="en-US" altLang="zh-CN" sz="130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599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C9026-0FDF-4765-800E-BA6E6BE89F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3402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012692-A241-4177-B45D-C44F3B7455D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156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000500"/>
            <a:ext cx="7772400" cy="224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v-SE"/>
              <a:t>2-</a:t>
            </a:r>
            <a:fld id="{37D579C9-7C85-4830-B364-C07CFBA5A2C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68725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866EF228-180D-495A-A3D2-BF1CAE9B82F3}" type="datetime1">
              <a:rPr lang="en-US" altLang="sv-SE"/>
              <a:pPr/>
              <a:t>1/19/2016</a:t>
            </a:fld>
            <a:endParaRPr lang="en-US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v-SE"/>
              <a:t>2-</a:t>
            </a:r>
            <a:fld id="{DD90BD27-5A03-4220-B95F-9B9AC7338964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22226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66CE986-100E-49F2-B8DC-F8357EF8DB51}" type="datetime1">
              <a:rPr lang="en-US" altLang="sv-SE"/>
              <a:pPr/>
              <a:t>1/19/2016</a:t>
            </a:fld>
            <a:endParaRPr lang="en-US" altLang="sv-SE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Application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sv-SE"/>
              <a:t>2-</a:t>
            </a:r>
            <a:fld id="{4D8EA861-BAEC-4BC1-952B-F0B159ADD5BC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065464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323528" y="6559931"/>
            <a:ext cx="846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Marina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Application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layer</a:t>
            </a:r>
            <a:endParaRPr lang="sv-SE" sz="1600" b="1" baseline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oleObject" Target="../embeddings/oleObject9.bin"/><Relationship Id="rId18" Type="http://schemas.openxmlformats.org/officeDocument/2006/relationships/oleObject" Target="../embeddings/oleObject12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4.bin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5.wmf"/><Relationship Id="rId2" Type="http://schemas.openxmlformats.org/officeDocument/2006/relationships/slideLayout" Target="../slideLayouts/slideLayout3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6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4.wmf"/><Relationship Id="rId22" Type="http://schemas.openxmlformats.org/officeDocument/2006/relationships/oleObject" Target="../embeddings/oleObject1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2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</a:t>
            </a:r>
            <a:r>
              <a:rPr lang="sv-SE" dirty="0"/>
              <a:t>3</a:t>
            </a:r>
            <a:r>
              <a:rPr lang="sv-SE" dirty="0" smtClean="0"/>
              <a:t>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Chapter</a:t>
            </a:r>
            <a:r>
              <a:rPr lang="sv-SE" dirty="0" smtClean="0"/>
              <a:t> </a:t>
            </a:r>
            <a:r>
              <a:rPr lang="sv-SE" dirty="0" smtClean="0"/>
              <a:t>2: </a:t>
            </a:r>
            <a:r>
              <a:rPr lang="en-US" dirty="0" smtClean="0"/>
              <a:t>A</a:t>
            </a:r>
            <a:r>
              <a:rPr lang="en-US" dirty="0" smtClean="0"/>
              <a:t>pplication-layer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4BF7F5F-5DF2-41A6-84F2-91D44003286D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Services by Internet transport protocols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09575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u="sng" dirty="0" smtClean="0">
                <a:solidFill>
                  <a:srgbClr val="FF0000"/>
                </a:solidFill>
                <a:ea typeface="宋体" charset="-122"/>
              </a:rPr>
              <a:t>TCP service:</a:t>
            </a:r>
            <a:endParaRPr lang="en-US" altLang="zh-CN" sz="24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connection-oriented reliable transport </a:t>
            </a:r>
            <a:r>
              <a:rPr lang="en-US" altLang="zh-CN" sz="2000" dirty="0" smtClean="0">
                <a:ea typeface="宋体" charset="-122"/>
              </a:rPr>
              <a:t>between </a:t>
            </a:r>
            <a:r>
              <a:rPr lang="en-US" altLang="zh-CN" sz="2000" dirty="0">
                <a:ea typeface="宋体" charset="-122"/>
              </a:rPr>
              <a:t>sending and receiving </a:t>
            </a:r>
            <a:r>
              <a:rPr lang="en-US" altLang="zh-CN" sz="2000" dirty="0" smtClean="0">
                <a:ea typeface="宋体" charset="-122"/>
              </a:rPr>
              <a:t>process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>
                <a:ea typeface="宋体" charset="-122"/>
              </a:rPr>
              <a:t>c</a:t>
            </a:r>
            <a:r>
              <a:rPr lang="en-US" altLang="zh-CN" sz="1600" dirty="0" smtClean="0">
                <a:ea typeface="宋体" charset="-122"/>
              </a:rPr>
              <a:t>orrect, in-order delivery of data</a:t>
            </a:r>
          </a:p>
          <a:p>
            <a:pPr lvl="1">
              <a:lnSpc>
                <a:spcPct val="90000"/>
              </a:lnSpc>
            </a:pPr>
            <a:r>
              <a:rPr lang="en-US" altLang="zh-CN" sz="1600" dirty="0" smtClean="0">
                <a:ea typeface="宋体" charset="-122"/>
              </a:rPr>
              <a:t>setup </a:t>
            </a:r>
            <a:r>
              <a:rPr lang="en-US" altLang="zh-CN" sz="1600" dirty="0" smtClean="0">
                <a:ea typeface="宋体" charset="-122"/>
              </a:rPr>
              <a:t>required between client, server</a:t>
            </a:r>
          </a:p>
          <a:p>
            <a:pPr>
              <a:lnSpc>
                <a:spcPct val="90000"/>
              </a:lnSpc>
            </a:pPr>
            <a:endParaRPr lang="en-US" altLang="zh-CN" sz="2000" dirty="0" smtClean="0">
              <a:solidFill>
                <a:schemeClr val="accent2"/>
              </a:solidFill>
              <a:ea typeface="宋体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+ </a:t>
            </a: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more, </a:t>
            </a: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will </a:t>
            </a: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focus in the TCP study</a:t>
            </a:r>
          </a:p>
          <a:p>
            <a:pPr>
              <a:lnSpc>
                <a:spcPct val="90000"/>
              </a:lnSpc>
            </a:pP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flow control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charset="-122"/>
              </a:rPr>
              <a:t>:</a:t>
            </a:r>
            <a:r>
              <a:rPr lang="en-US" altLang="zh-CN" sz="2000" dirty="0" smtClean="0">
                <a:ea typeface="宋体" charset="-122"/>
              </a:rPr>
              <a:t> sender won’t overwhelm receiver</a:t>
            </a:r>
          </a:p>
          <a:p>
            <a:pPr>
              <a:lnSpc>
                <a:spcPct val="90000"/>
              </a:lnSpc>
            </a:pP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congestion control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charset="-122"/>
              </a:rPr>
              <a:t>:</a:t>
            </a:r>
            <a:r>
              <a:rPr lang="en-US" altLang="zh-CN" sz="2000" dirty="0" smtClean="0">
                <a:ea typeface="宋体" charset="-122"/>
              </a:rPr>
              <a:t> </a:t>
            </a:r>
            <a:r>
              <a:rPr lang="en-US" altLang="zh-CN" sz="2000" dirty="0" smtClean="0">
                <a:ea typeface="宋体" charset="-122"/>
              </a:rPr>
              <a:t>sender won’t overwhelm the network links</a:t>
            </a:r>
          </a:p>
          <a:p>
            <a:pPr>
              <a:lnSpc>
                <a:spcPct val="90000"/>
              </a:lnSpc>
            </a:pPr>
            <a:endParaRPr lang="en-US" altLang="zh-CN" sz="2000" i="1" dirty="0" smtClean="0">
              <a:solidFill>
                <a:schemeClr val="accent2"/>
              </a:solidFill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does </a:t>
            </a:r>
            <a:r>
              <a:rPr lang="en-US" altLang="zh-CN" sz="2000" b="1" i="1" u="sng" dirty="0" smtClean="0">
                <a:solidFill>
                  <a:srgbClr val="C00000"/>
                </a:solidFill>
                <a:ea typeface="宋体" charset="-122"/>
              </a:rPr>
              <a:t>not</a:t>
            </a: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 provide</a:t>
            </a:r>
            <a:r>
              <a:rPr lang="en-US" altLang="zh-CN" sz="2000" i="1" dirty="0" smtClean="0">
                <a:solidFill>
                  <a:schemeClr val="accent2"/>
                </a:solidFill>
                <a:ea typeface="宋体" charset="-122"/>
              </a:rPr>
              <a:t>:</a:t>
            </a:r>
            <a:r>
              <a:rPr lang="en-US" altLang="zh-CN" sz="2000" dirty="0" smtClean="0">
                <a:ea typeface="宋体" charset="-122"/>
              </a:rPr>
              <a:t> </a:t>
            </a:r>
            <a:r>
              <a:rPr lang="en-US" altLang="zh-CN" sz="2000" dirty="0" smtClean="0">
                <a:ea typeface="宋体" charset="-122"/>
              </a:rPr>
              <a:t>timing,  </a:t>
            </a:r>
            <a:r>
              <a:rPr lang="en-US" altLang="zh-CN" sz="2000" dirty="0" smtClean="0">
                <a:ea typeface="宋体" charset="-122"/>
              </a:rPr>
              <a:t>bandwidth guarantees</a:t>
            </a:r>
            <a:endParaRPr lang="en-US" altLang="zh-CN" sz="2400" dirty="0" smtClean="0">
              <a:ea typeface="宋体" charset="-122"/>
            </a:endParaRP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33925" y="1778000"/>
            <a:ext cx="3870523" cy="3237961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u="sng" dirty="0" smtClean="0">
                <a:solidFill>
                  <a:srgbClr val="FF0000"/>
                </a:solidFill>
                <a:ea typeface="宋体" charset="-122"/>
              </a:rPr>
              <a:t>UDP service:</a:t>
            </a:r>
            <a:endParaRPr lang="en-US" altLang="zh-CN" sz="2400" dirty="0" smtClean="0">
              <a:ea typeface="宋体" charset="-122"/>
            </a:endParaRPr>
          </a:p>
          <a:p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connectionless</a:t>
            </a:r>
          </a:p>
          <a:p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Unreliable, “best-effort” </a:t>
            </a: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transport</a:t>
            </a:r>
            <a:r>
              <a:rPr lang="en-US" altLang="zh-CN" sz="2000" dirty="0" smtClean="0">
                <a:solidFill>
                  <a:srgbClr val="C00000"/>
                </a:solidFill>
                <a:ea typeface="宋体" charset="-122"/>
              </a:rPr>
              <a:t> </a:t>
            </a:r>
            <a:r>
              <a:rPr lang="en-US" altLang="zh-CN" sz="2000" dirty="0" smtClean="0">
                <a:ea typeface="宋体" charset="-122"/>
              </a:rPr>
              <a:t>between sending and receiving process</a:t>
            </a:r>
          </a:p>
          <a:p>
            <a:pPr marL="0" indent="0">
              <a:buNone/>
            </a:pPr>
            <a:endParaRPr lang="en-US" altLang="zh-CN" sz="2000" dirty="0" smtClean="0">
              <a:ea typeface="宋体" charset="-122"/>
            </a:endParaRPr>
          </a:p>
          <a:p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does </a:t>
            </a:r>
            <a:r>
              <a:rPr lang="en-US" altLang="zh-CN" sz="2000" b="1" i="1" u="sng" dirty="0" smtClean="0">
                <a:solidFill>
                  <a:srgbClr val="C00000"/>
                </a:solidFill>
                <a:ea typeface="宋体" charset="-122"/>
              </a:rPr>
              <a:t>not</a:t>
            </a:r>
            <a:r>
              <a:rPr lang="en-US" altLang="zh-CN" sz="2000" i="1" dirty="0" smtClean="0">
                <a:solidFill>
                  <a:srgbClr val="C00000"/>
                </a:solidFill>
                <a:ea typeface="宋体" charset="-122"/>
              </a:rPr>
              <a:t> provide</a:t>
            </a:r>
            <a:r>
              <a:rPr lang="en-US" altLang="zh-CN" sz="2000" dirty="0" smtClean="0">
                <a:ea typeface="宋体" charset="-122"/>
              </a:rPr>
              <a:t>: flow control, congestion control, timing, or bandwidth guarantee </a:t>
            </a:r>
          </a:p>
          <a:p>
            <a:endParaRPr lang="en-US" altLang="zh-CN" sz="2000" dirty="0" smtClean="0">
              <a:ea typeface="宋体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9" y="1547831"/>
            <a:ext cx="690122" cy="6901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033" y="1778000"/>
            <a:ext cx="489017" cy="48901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67997" y="5582451"/>
            <a:ext cx="3661195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buFont typeface="ZapfDingbats" pitchFamily="82" charset="2"/>
              <a:buNone/>
            </a:pPr>
            <a:r>
              <a:rPr lang="en-US" altLang="zh-CN" u="sng" dirty="0">
                <a:solidFill>
                  <a:srgbClr val="FF0000"/>
                </a:solidFill>
                <a:ea typeface="宋体" charset="-122"/>
              </a:rPr>
              <a:t>Q:</a:t>
            </a:r>
            <a:r>
              <a:rPr lang="en-US" altLang="zh-CN" dirty="0">
                <a:ea typeface="宋体" charset="-122"/>
              </a:rPr>
              <a:t> why bother?  Why is there a UDP?</a:t>
            </a:r>
          </a:p>
        </p:txBody>
      </p:sp>
    </p:spTree>
    <p:extLst>
      <p:ext uri="{BB962C8B-B14F-4D97-AF65-F5344CB8AC3E}">
        <p14:creationId xmlns:p14="http://schemas.microsoft.com/office/powerpoint/2010/main" val="15071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 animBg="1"/>
      <p:bldP spid="38916" grpId="0" uiExpand="1" build="p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2: Application Layer</a:t>
            </a:r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6E5098C-A782-478D-87F4-6EE9F9857EB0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1025" cy="608112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Internet apps: their protocols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2533" name="Text Box 3"/>
          <p:cNvSpPr txBox="1">
            <a:spLocks noChangeArrowheads="1"/>
          </p:cNvSpPr>
          <p:nvPr/>
        </p:nvSpPr>
        <p:spPr bwMode="auto">
          <a:xfrm>
            <a:off x="-38100" y="1773238"/>
            <a:ext cx="31607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Arial" charset="0"/>
                <a:ea typeface="宋体" charset="-122"/>
              </a:rPr>
              <a:t>Application</a:t>
            </a:r>
            <a:endParaRPr lang="en-US" altLang="zh-CN" sz="2000">
              <a:latin typeface="Arial" charset="0"/>
              <a:ea typeface="宋体" charset="-122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charset="0"/>
              <a:ea typeface="宋体" charset="-122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 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 remote terminal access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 Web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streaming multimedia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charset="0"/>
              <a:ea typeface="宋体" charset="-122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remote file server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Internet telephony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charset="0"/>
              <a:ea typeface="宋体" charset="-122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nslookup and many others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22534" name="Text Box 4"/>
          <p:cNvSpPr txBox="1">
            <a:spLocks noChangeArrowheads="1"/>
          </p:cNvSpPr>
          <p:nvPr/>
        </p:nvSpPr>
        <p:spPr bwMode="auto">
          <a:xfrm>
            <a:off x="3302000" y="1458913"/>
            <a:ext cx="3244850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Arial" charset="0"/>
                <a:ea typeface="宋体" charset="-122"/>
              </a:rPr>
              <a:t>Application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Arial" charset="0"/>
                <a:ea typeface="宋体" charset="-122"/>
              </a:rPr>
              <a:t>layer protocol</a:t>
            </a:r>
            <a:endParaRPr lang="en-US" altLang="zh-CN" sz="200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latin typeface="Arial" charset="0"/>
                <a:ea typeface="宋体" charset="-122"/>
                <a:cs typeface="Courier New" pitchFamily="49" charset="0"/>
              </a:rPr>
              <a:t>»</a:t>
            </a:r>
            <a:r>
              <a:rPr lang="en-US" altLang="zh-CN" sz="2000">
                <a:latin typeface="Arial" charset="0"/>
                <a:ea typeface="宋体" charset="-122"/>
              </a:rPr>
              <a:t> smtp [RFC 821]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telnet [RFC 854]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latin typeface="Arial" charset="0"/>
                <a:ea typeface="宋体" charset="-122"/>
              </a:rPr>
              <a:t>»</a:t>
            </a:r>
            <a:r>
              <a:rPr lang="en-US" altLang="zh-CN" sz="2000">
                <a:latin typeface="Arial" charset="0"/>
                <a:ea typeface="宋体" charset="-122"/>
              </a:rPr>
              <a:t> http [RFC 2068]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ftp [RFC 959]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proprietary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(e.g. RealNetworks)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NSF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SIP, RTP,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 proprietary (e.g., Skype)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FF0000"/>
                </a:solidFill>
                <a:latin typeface="Arial" charset="0"/>
                <a:ea typeface="宋体" charset="-122"/>
              </a:rPr>
              <a:t>»</a:t>
            </a:r>
            <a:r>
              <a:rPr lang="en-US" altLang="zh-CN" sz="2000">
                <a:latin typeface="Arial" charset="0"/>
                <a:ea typeface="宋体" charset="-122"/>
              </a:rPr>
              <a:t> DNS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[RFC 882, 883,1034,1035] </a:t>
            </a:r>
          </a:p>
        </p:txBody>
      </p:sp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6130925" y="1477963"/>
            <a:ext cx="26241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Arial" charset="0"/>
                <a:ea typeface="宋体" charset="-122"/>
              </a:rPr>
              <a:t>Underlying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Arial" charset="0"/>
                <a:ea typeface="宋体" charset="-122"/>
              </a:rPr>
              <a:t>transport protocol</a:t>
            </a:r>
            <a:endParaRPr lang="en-US" altLang="zh-CN" sz="200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TCP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TCP or UDP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typically UDP, TCP also possible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      UDP</a:t>
            </a: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>
            <a:off x="1171575" y="2152650"/>
            <a:ext cx="73342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1123950" y="2743200"/>
            <a:ext cx="7324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1133475" y="3038475"/>
            <a:ext cx="72961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2539" name="Line 10"/>
          <p:cNvSpPr>
            <a:spLocks noChangeShapeType="1"/>
          </p:cNvSpPr>
          <p:nvPr/>
        </p:nvSpPr>
        <p:spPr bwMode="auto">
          <a:xfrm flipV="1">
            <a:off x="1143000" y="3333750"/>
            <a:ext cx="7277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2540" name="Line 11"/>
          <p:cNvSpPr>
            <a:spLocks noChangeShapeType="1"/>
          </p:cNvSpPr>
          <p:nvPr/>
        </p:nvSpPr>
        <p:spPr bwMode="auto">
          <a:xfrm flipV="1">
            <a:off x="1162050" y="3657600"/>
            <a:ext cx="7258050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2541" name="Line 12"/>
          <p:cNvSpPr>
            <a:spLocks noChangeShapeType="1"/>
          </p:cNvSpPr>
          <p:nvPr/>
        </p:nvSpPr>
        <p:spPr bwMode="auto">
          <a:xfrm flipV="1">
            <a:off x="1114425" y="425767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2542" name="Line 13"/>
          <p:cNvSpPr>
            <a:spLocks noChangeShapeType="1"/>
          </p:cNvSpPr>
          <p:nvPr/>
        </p:nvSpPr>
        <p:spPr bwMode="auto">
          <a:xfrm flipV="1">
            <a:off x="1114425" y="4581525"/>
            <a:ext cx="731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2543" name="Line 14"/>
          <p:cNvSpPr>
            <a:spLocks noChangeShapeType="1"/>
          </p:cNvSpPr>
          <p:nvPr/>
        </p:nvSpPr>
        <p:spPr bwMode="auto">
          <a:xfrm flipV="1">
            <a:off x="962025" y="5181600"/>
            <a:ext cx="73437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31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7" y="1222576"/>
            <a:ext cx="45719" cy="37906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7" y="168044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/>
              <a:t>General description and functionality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Caching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and proxies</a:t>
            </a:r>
            <a:endParaRPr lang="en-US" altLang="sv-SE" sz="2400" dirty="0">
              <a:solidFill>
                <a:schemeClr val="bg1">
                  <a:lumMod val="65000"/>
                </a:scheme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FTP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27163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100354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E70F8D0-4732-4C4E-95F9-4A1E26FF13A0}" type="slidenum">
              <a:rPr lang="en-US" altLang="sv-SE" sz="1200" smtClean="0">
                <a:latin typeface="Tahoma" panose="020B0604030504040204" pitchFamily="34" charset="0"/>
              </a:rPr>
              <a:pPr/>
              <a:t>13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>
          <a:xfrm>
            <a:off x="400050" y="201613"/>
            <a:ext cx="7772400" cy="892175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Web and HTTP</a:t>
            </a:r>
          </a:p>
        </p:txBody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0488"/>
            <a:ext cx="7772400" cy="31257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sv-SE" i="1" dirty="0" smtClean="0">
                <a:ea typeface="ＭＳ Ｐゴシック" panose="020B0600070205080204" pitchFamily="34" charset="-128"/>
              </a:rPr>
              <a:t>First, some jargon…</a:t>
            </a:r>
          </a:p>
          <a:p>
            <a:r>
              <a:rPr lang="en-US" altLang="sv-SE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web page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consists of </a:t>
            </a:r>
            <a:r>
              <a:rPr lang="en-US" altLang="sv-SE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objects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object can be HTML file, JPEG image, Java applet, audio file,…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web page consists of </a:t>
            </a:r>
            <a:r>
              <a:rPr lang="en-US" altLang="sv-SE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base HTML-file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which includes </a:t>
            </a:r>
            <a:r>
              <a:rPr lang="en-US" altLang="sv-SE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several referenced objects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each object is addressable by a </a:t>
            </a:r>
            <a:r>
              <a:rPr lang="en-US" altLang="sv-SE" sz="2400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URL,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e.g.,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100357" name="Group 10"/>
          <p:cNvGrpSpPr>
            <a:grpSpLocks/>
          </p:cNvGrpSpPr>
          <p:nvPr/>
        </p:nvGrpSpPr>
        <p:grpSpPr bwMode="auto">
          <a:xfrm>
            <a:off x="1201738" y="4486275"/>
            <a:ext cx="6835775" cy="1144588"/>
            <a:chOff x="788" y="2955"/>
            <a:chExt cx="4306" cy="721"/>
          </a:xfrm>
        </p:grpSpPr>
        <p:sp>
          <p:nvSpPr>
            <p:cNvPr id="100359" name="Text Box 5"/>
            <p:cNvSpPr txBox="1">
              <a:spLocks noChangeArrowheads="1"/>
            </p:cNvSpPr>
            <p:nvPr/>
          </p:nvSpPr>
          <p:spPr bwMode="auto">
            <a:xfrm>
              <a:off x="788" y="2955"/>
              <a:ext cx="414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400" dirty="0">
                  <a:latin typeface="Courier New" panose="02070309020205020404" pitchFamily="49" charset="0"/>
                </a:rPr>
                <a:t>www.someschool.edu/someDept/pic.gif</a:t>
              </a:r>
            </a:p>
          </p:txBody>
        </p:sp>
        <p:sp>
          <p:nvSpPr>
            <p:cNvPr id="100360" name="AutoShape 6"/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100361" name="AutoShape 7"/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100362" name="Text Box 8"/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400"/>
                <a:t>host name</a:t>
              </a:r>
            </a:p>
          </p:txBody>
        </p:sp>
        <p:sp>
          <p:nvSpPr>
            <p:cNvPr id="100363" name="Text Box 9"/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400"/>
                <a:t>path</a:t>
              </a:r>
              <a:r>
                <a:rPr lang="en-US" altLang="sv-SE" sz="2400">
                  <a:latin typeface="Comic Sans MS" panose="030F0702030302020204" pitchFamily="66" charset="0"/>
                </a:rPr>
                <a:t> </a:t>
              </a:r>
              <a:r>
                <a:rPr lang="en-US" altLang="sv-SE" sz="240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465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270625"/>
            <a:ext cx="581025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5A2D7B17-789A-44B4-915F-3F476DEB15EC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2" y="260649"/>
            <a:ext cx="8513763" cy="504056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HTTP: </a:t>
            </a:r>
            <a:r>
              <a:rPr lang="en-US" altLang="zh-CN" dirty="0">
                <a:solidFill>
                  <a:srgbClr val="CC0000"/>
                </a:solidFill>
                <a:ea typeface="ＭＳ Ｐゴシック" pitchFamily="34" charset="-128"/>
              </a:rPr>
              <a:t>hypertext transfer </a:t>
            </a:r>
            <a:r>
              <a:rPr lang="en-US" altLang="zh-CN" dirty="0" smtClean="0">
                <a:solidFill>
                  <a:srgbClr val="CC0000"/>
                </a:solidFill>
                <a:ea typeface="ＭＳ Ｐゴシック" pitchFamily="34" charset="-128"/>
              </a:rPr>
              <a:t>protocol </a:t>
            </a:r>
            <a:r>
              <a:rPr lang="en-US" altLang="zh-CN" dirty="0" smtClean="0">
                <a:ea typeface="ＭＳ Ｐゴシック" pitchFamily="34" charset="-128"/>
              </a:rPr>
              <a:t>overview</a:t>
            </a:r>
            <a:endParaRPr lang="en-US" altLang="zh-CN" dirty="0" smtClean="0">
              <a:ea typeface="ＭＳ Ｐゴシック" pitchFamily="34" charset="-128"/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8385" y="1051444"/>
            <a:ext cx="4474270" cy="2005682"/>
          </a:xfrm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zh-CN" dirty="0" smtClean="0">
                <a:ea typeface="ＭＳ Ｐゴシック" pitchFamily="34" charset="-128"/>
              </a:rPr>
              <a:t>Web</a:t>
            </a:r>
            <a:r>
              <a:rPr lang="ja-JP" altLang="en-US" dirty="0" smtClean="0">
                <a:ea typeface="ＭＳ Ｐゴシック" pitchFamily="34" charset="-128"/>
              </a:rPr>
              <a:t>’</a:t>
            </a:r>
            <a:r>
              <a:rPr lang="en-US" altLang="ja-JP" dirty="0" smtClean="0">
                <a:ea typeface="ＭＳ Ｐゴシック" pitchFamily="34" charset="-128"/>
              </a:rPr>
              <a:t>s application layer protocol</a:t>
            </a:r>
          </a:p>
          <a:p>
            <a:pPr>
              <a:lnSpc>
                <a:spcPct val="75000"/>
              </a:lnSpc>
            </a:pPr>
            <a:r>
              <a:rPr lang="en-US" altLang="zh-CN" sz="2200" i="1" dirty="0" smtClean="0">
                <a:solidFill>
                  <a:srgbClr val="CC0000"/>
                </a:solidFill>
                <a:ea typeface="ＭＳ Ｐゴシック" pitchFamily="34" charset="-128"/>
              </a:rPr>
              <a:t>http client</a:t>
            </a:r>
            <a:r>
              <a:rPr lang="en-US" altLang="zh-CN" sz="2200" i="1" dirty="0" smtClean="0">
                <a:solidFill>
                  <a:srgbClr val="FF0000"/>
                </a:solidFill>
                <a:ea typeface="ＭＳ Ｐゴシック" pitchFamily="34" charset="-128"/>
              </a:rPr>
              <a:t>:</a:t>
            </a:r>
            <a:r>
              <a:rPr lang="en-US" altLang="zh-CN" sz="2200" dirty="0" smtClean="0">
                <a:ea typeface="ＭＳ Ｐゴシック" pitchFamily="34" charset="-128"/>
              </a:rPr>
              <a:t> </a:t>
            </a:r>
            <a:r>
              <a:rPr lang="en-US" altLang="zh-CN" sz="2200" dirty="0" smtClean="0">
                <a:ea typeface="ＭＳ Ｐゴシック" pitchFamily="34" charset="-128"/>
              </a:rPr>
              <a:t>web browser; requests</a:t>
            </a:r>
            <a:r>
              <a:rPr lang="en-US" altLang="zh-CN" sz="2200" dirty="0" smtClean="0">
                <a:ea typeface="ＭＳ Ｐゴシック" pitchFamily="34" charset="-128"/>
              </a:rPr>
              <a:t>, receives, </a:t>
            </a:r>
            <a:r>
              <a:rPr lang="en-US" altLang="ja-JP" sz="2200" dirty="0" smtClean="0">
                <a:ea typeface="ＭＳ Ｐゴシック" pitchFamily="34" charset="-128"/>
              </a:rPr>
              <a:t>displays </a:t>
            </a:r>
            <a:r>
              <a:rPr lang="en-US" altLang="ja-JP" sz="2200" dirty="0" smtClean="0">
                <a:ea typeface="ＭＳ Ｐゴシック" pitchFamily="34" charset="-128"/>
              </a:rPr>
              <a:t>Web objects </a:t>
            </a:r>
          </a:p>
          <a:p>
            <a:pPr>
              <a:lnSpc>
                <a:spcPct val="75000"/>
              </a:lnSpc>
            </a:pPr>
            <a:r>
              <a:rPr lang="en-US" altLang="zh-CN" sz="2200" i="1" dirty="0" smtClean="0">
                <a:solidFill>
                  <a:srgbClr val="CC0000"/>
                </a:solidFill>
                <a:ea typeface="ＭＳ Ｐゴシック" pitchFamily="34" charset="-128"/>
              </a:rPr>
              <a:t>http server</a:t>
            </a:r>
            <a:r>
              <a:rPr lang="en-US" altLang="zh-CN" sz="2200" i="1" dirty="0" smtClean="0">
                <a:solidFill>
                  <a:srgbClr val="CC0000"/>
                </a:solidFill>
                <a:ea typeface="ＭＳ Ｐゴシック" pitchFamily="34" charset="-128"/>
              </a:rPr>
              <a:t>:</a:t>
            </a:r>
            <a:r>
              <a:rPr lang="en-US" altLang="zh-CN" sz="2200" dirty="0" smtClean="0">
                <a:ea typeface="ＭＳ Ｐゴシック" pitchFamily="34" charset="-128"/>
              </a:rPr>
              <a:t> Web server sends </a:t>
            </a:r>
            <a:r>
              <a:rPr lang="en-US" altLang="zh-CN" sz="2200" dirty="0" smtClean="0">
                <a:ea typeface="ＭＳ Ｐゴシック" pitchFamily="34" charset="-128"/>
              </a:rPr>
              <a:t>objects</a:t>
            </a:r>
            <a:endParaRPr lang="en-US" altLang="zh-CN" sz="2200" dirty="0" smtClean="0">
              <a:ea typeface="ＭＳ Ｐゴシック" pitchFamily="34" charset="-128"/>
            </a:endParaRP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565650" y="2455863"/>
            <a:ext cx="1584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PC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Firefox browser</a:t>
            </a:r>
            <a:endParaRPr lang="en-US" altLang="zh-CN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3" name="Text Box 9"/>
          <p:cNvSpPr txBox="1">
            <a:spLocks noChangeArrowheads="1"/>
          </p:cNvSpPr>
          <p:nvPr/>
        </p:nvSpPr>
        <p:spPr bwMode="auto">
          <a:xfrm>
            <a:off x="7508875" y="3836988"/>
            <a:ext cx="13462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server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Apache Web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server</a:t>
            </a:r>
            <a:endParaRPr lang="en-US" altLang="zh-CN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4584" name="Text Box 23"/>
          <p:cNvSpPr txBox="1">
            <a:spLocks noChangeArrowheads="1"/>
          </p:cNvSpPr>
          <p:nvPr/>
        </p:nvSpPr>
        <p:spPr bwMode="auto">
          <a:xfrm>
            <a:off x="4819650" y="5218113"/>
            <a:ext cx="15255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iphone running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Safari browser</a:t>
            </a:r>
            <a:endParaRPr lang="en-US" altLang="zh-CN" sz="2400"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5778500" y="2136775"/>
            <a:ext cx="2101850" cy="946150"/>
            <a:chOff x="3640" y="1346"/>
            <a:chExt cx="1324" cy="596"/>
          </a:xfrm>
        </p:grpSpPr>
        <p:sp>
          <p:nvSpPr>
            <p:cNvPr id="24632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3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request</a:t>
              </a:r>
              <a:endParaRPr lang="en-US" altLang="zh-CN"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889625" y="2344738"/>
            <a:ext cx="1971675" cy="904875"/>
            <a:chOff x="4141" y="394"/>
            <a:chExt cx="1242" cy="570"/>
          </a:xfrm>
        </p:grpSpPr>
        <p:sp>
          <p:nvSpPr>
            <p:cNvPr id="24630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1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response</a:t>
              </a:r>
              <a:endParaRPr lang="en-US" altLang="zh-CN"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 rot="-3183056">
            <a:off x="5754688" y="3630613"/>
            <a:ext cx="2101850" cy="946150"/>
            <a:chOff x="3640" y="1346"/>
            <a:chExt cx="1324" cy="596"/>
          </a:xfrm>
        </p:grpSpPr>
        <p:sp>
          <p:nvSpPr>
            <p:cNvPr id="24628" name="Line 19"/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9" name="Text Box 24"/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request</a:t>
              </a:r>
              <a:endParaRPr lang="en-US" altLang="zh-CN"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-3264937">
            <a:off x="5800725" y="3870325"/>
            <a:ext cx="1971675" cy="904875"/>
            <a:chOff x="4141" y="394"/>
            <a:chExt cx="1242" cy="570"/>
          </a:xfrm>
        </p:grpSpPr>
        <p:sp>
          <p:nvSpPr>
            <p:cNvPr id="24626" name="Line 20"/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7" name="Text Box 26"/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HTTP response</a:t>
              </a:r>
              <a:endParaRPr lang="en-US" altLang="zh-CN" sz="2400">
                <a:solidFill>
                  <a:srgbClr val="CC0000"/>
                </a:solidFill>
                <a:latin typeface="Arial" charset="0"/>
                <a:ea typeface="ＭＳ Ｐゴシック" pitchFamily="34" charset="-128"/>
              </a:endParaRPr>
            </a:p>
          </p:txBody>
        </p:sp>
      </p:grpSp>
      <p:pic>
        <p:nvPicPr>
          <p:cNvPr id="24589" name="Picture 43" descr="iphone_stylized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86250"/>
            <a:ext cx="38258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90" name="Group 44"/>
          <p:cNvGrpSpPr>
            <a:grpSpLocks/>
          </p:cNvGrpSpPr>
          <p:nvPr/>
        </p:nvGrpSpPr>
        <p:grpSpPr bwMode="auto">
          <a:xfrm>
            <a:off x="4757738" y="1468438"/>
            <a:ext cx="1066800" cy="1079500"/>
            <a:chOff x="-44" y="1473"/>
            <a:chExt cx="981" cy="1105"/>
          </a:xfrm>
        </p:grpSpPr>
        <p:pic>
          <p:nvPicPr>
            <p:cNvPr id="2462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2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24591" name="Group 47"/>
          <p:cNvGrpSpPr>
            <a:grpSpLocks/>
          </p:cNvGrpSpPr>
          <p:nvPr/>
        </p:nvGrpSpPr>
        <p:grpSpPr bwMode="auto">
          <a:xfrm>
            <a:off x="7878763" y="2633663"/>
            <a:ext cx="695325" cy="1282700"/>
            <a:chOff x="4140" y="429"/>
            <a:chExt cx="1425" cy="2396"/>
          </a:xfrm>
        </p:grpSpPr>
        <p:sp>
          <p:nvSpPr>
            <p:cNvPr id="24592" name="Freeform 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593" name="Rectangle 49"/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594" name="Freeform 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595" name="Freeform 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596" name="Rectangle 52"/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24597" name="Group 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4622" name="AutoShape 54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623" name="AutoShape 55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24598" name="Rectangle 56"/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24599" name="Group 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4620" name="AutoShape 58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621" name="AutoShape 59"/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24600" name="Rectangle 60"/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01" name="Rectangle 61"/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24602" name="Group 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4618" name="AutoShape 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619" name="AutoShape 64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24603" name="Freeform 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4604" name="Group 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4616" name="AutoShape 6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24617" name="AutoShape 68"/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24605" name="Rectangle 69"/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06" name="Freeform 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607" name="Freeform 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608" name="Oval 72"/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09" name="Freeform 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4610" name="AutoShape 74"/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11" name="AutoShape 75"/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12" name="Oval 76"/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13" name="Oval 77"/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24614" name="Oval 78"/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24615" name="Rectangle 79"/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232286" y="3257746"/>
            <a:ext cx="4479880" cy="30128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i="1" dirty="0" smtClean="0">
                <a:solidFill>
                  <a:srgbClr val="CC0000"/>
                </a:solidFill>
                <a:ea typeface="ＭＳ Ｐゴシック" pitchFamily="34" charset="-128"/>
              </a:rPr>
              <a:t>uses TCP:</a:t>
            </a:r>
          </a:p>
          <a:p>
            <a:r>
              <a:rPr lang="en-US" altLang="zh-CN" sz="2200" dirty="0" smtClean="0">
                <a:ea typeface="ＭＳ Ｐゴシック" pitchFamily="34" charset="-128"/>
              </a:rPr>
              <a:t>client initiates TCP connection to server,  port 80</a:t>
            </a:r>
          </a:p>
          <a:p>
            <a:r>
              <a:rPr lang="en-US" altLang="zh-CN" sz="2200" dirty="0" smtClean="0">
                <a:ea typeface="ＭＳ Ｐゴシック" pitchFamily="34" charset="-128"/>
              </a:rPr>
              <a:t>server accepts TCP connection </a:t>
            </a:r>
          </a:p>
          <a:p>
            <a:r>
              <a:rPr lang="en-US" altLang="zh-CN" sz="2200" dirty="0" smtClean="0">
                <a:ea typeface="ＭＳ Ｐゴシック" pitchFamily="34" charset="-128"/>
              </a:rPr>
              <a:t>HTTP messages (application-layer protocol messages) exchanged </a:t>
            </a:r>
          </a:p>
          <a:p>
            <a:r>
              <a:rPr lang="en-US" altLang="zh-CN" sz="2200" dirty="0" smtClean="0">
                <a:ea typeface="ＭＳ Ｐゴシック" pitchFamily="34" charset="-128"/>
              </a:rPr>
              <a:t>TCP connection closed</a:t>
            </a:r>
            <a:endParaRPr lang="en-US" altLang="zh-CN" sz="22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956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B2CEAA6-8847-4F16-AEC5-2FB1AB1BB89F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7652" name="Line 11"/>
          <p:cNvSpPr>
            <a:spLocks noChangeShapeType="1"/>
          </p:cNvSpPr>
          <p:nvPr/>
        </p:nvSpPr>
        <p:spPr bwMode="auto">
          <a:xfrm>
            <a:off x="476250" y="2095500"/>
            <a:ext cx="0" cy="449580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7653" name="Rectangle 13"/>
          <p:cNvSpPr>
            <a:spLocks noChangeArrowheads="1"/>
          </p:cNvSpPr>
          <p:nvPr/>
        </p:nvSpPr>
        <p:spPr bwMode="auto">
          <a:xfrm>
            <a:off x="238125" y="6019800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257175"/>
            <a:ext cx="7772400" cy="507529"/>
          </a:xfrm>
        </p:spPr>
        <p:txBody>
          <a:bodyPr/>
          <a:lstStyle/>
          <a:p>
            <a:r>
              <a:rPr lang="en-US" altLang="zh-CN" sz="3600" dirty="0" smtClean="0">
                <a:ea typeface="宋体" charset="-122"/>
              </a:rPr>
              <a:t>http example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76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964729"/>
            <a:ext cx="6638131" cy="78898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dirty="0" smtClean="0">
                <a:ea typeface="宋体" charset="-122"/>
              </a:rPr>
              <a:t>user </a:t>
            </a:r>
            <a:r>
              <a:rPr lang="en-US" altLang="zh-CN" sz="2400" dirty="0" smtClean="0">
                <a:ea typeface="宋体" charset="-122"/>
              </a:rPr>
              <a:t>enters URL </a:t>
            </a:r>
            <a:endParaRPr lang="en-US" altLang="zh-CN" sz="2400" dirty="0" smtClean="0">
              <a:ea typeface="宋体" charset="-122"/>
            </a:endParaRPr>
          </a:p>
          <a:p>
            <a:pPr>
              <a:buFont typeface="ZapfDingbats" pitchFamily="82" charset="2"/>
              <a:buNone/>
            </a:pPr>
            <a:r>
              <a:rPr lang="en-US" altLang="zh-CN" sz="2400" dirty="0" err="1" smtClean="0">
                <a:ea typeface="宋体" charset="-122"/>
              </a:rPr>
              <a:t>eg</a:t>
            </a:r>
            <a:r>
              <a:rPr lang="en-US" altLang="zh-CN" sz="2400" dirty="0" smtClean="0">
                <a:ea typeface="宋体" charset="-122"/>
              </a:rPr>
              <a:t> </a:t>
            </a:r>
            <a:r>
              <a:rPr lang="en-US" altLang="zh-CN" sz="2000" dirty="0" smtClean="0">
                <a:latin typeface="Arial" charset="0"/>
                <a:ea typeface="宋体" charset="-122"/>
              </a:rPr>
              <a:t>www.someSchool.edu/someDepartment/home.index</a:t>
            </a:r>
            <a:endParaRPr lang="en-US" altLang="zh-CN" sz="2400" dirty="0" smtClean="0">
              <a:ea typeface="宋体" charset="-122"/>
            </a:endParaRPr>
          </a:p>
        </p:txBody>
      </p:sp>
      <p:sp>
        <p:nvSpPr>
          <p:cNvPr id="276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40151" y="1901797"/>
            <a:ext cx="3810000" cy="13335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1a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.</a:t>
            </a:r>
            <a:r>
              <a:rPr lang="en-US" altLang="zh-CN" sz="1800" dirty="0" smtClean="0">
                <a:ea typeface="宋体" charset="-122"/>
              </a:rPr>
              <a:t> </a:t>
            </a:r>
            <a:r>
              <a:rPr lang="en-US" altLang="zh-CN" sz="1800" b="1" dirty="0" smtClean="0">
                <a:ea typeface="宋体" charset="-122"/>
              </a:rPr>
              <a:t>http client </a:t>
            </a:r>
            <a:r>
              <a:rPr lang="en-US" altLang="zh-CN" sz="1800" dirty="0" smtClean="0">
                <a:ea typeface="宋体" charset="-122"/>
              </a:rPr>
              <a:t>initiates TCP connection to http server (process) at </a:t>
            </a:r>
            <a:r>
              <a:rPr lang="en-US" altLang="zh-CN" sz="1800" dirty="0" smtClean="0">
                <a:latin typeface="Arial" charset="0"/>
                <a:ea typeface="宋体" charset="-122"/>
              </a:rPr>
              <a:t>www.someSchool.edu.</a:t>
            </a:r>
            <a:r>
              <a:rPr lang="en-US" altLang="zh-CN" sz="1800" dirty="0" smtClean="0">
                <a:ea typeface="宋体" charset="-122"/>
              </a:rPr>
              <a:t> Port 80 is default for http server.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27657" name="Rectangle 5"/>
          <p:cNvSpPr>
            <a:spLocks noChangeArrowheads="1"/>
          </p:cNvSpPr>
          <p:nvPr/>
        </p:nvSpPr>
        <p:spPr bwMode="auto">
          <a:xfrm>
            <a:off x="619125" y="3422677"/>
            <a:ext cx="3810000" cy="9191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charset="-122"/>
              </a:rPr>
              <a:t>2.</a:t>
            </a:r>
            <a:r>
              <a:rPr lang="en-US" altLang="zh-CN" sz="2000" dirty="0">
                <a:latin typeface="+mn-lt"/>
                <a:ea typeface="宋体" charset="-122"/>
              </a:rPr>
              <a:t> </a:t>
            </a:r>
            <a:r>
              <a:rPr lang="en-US" altLang="zh-CN" sz="1800" dirty="0" smtClean="0">
                <a:latin typeface="+mn-lt"/>
                <a:ea typeface="宋体" charset="-122"/>
              </a:rPr>
              <a:t>client </a:t>
            </a:r>
            <a:r>
              <a:rPr lang="en-US" altLang="zh-CN" sz="1800" dirty="0">
                <a:latin typeface="+mn-lt"/>
                <a:ea typeface="宋体" charset="-122"/>
              </a:rPr>
              <a:t>sends http </a:t>
            </a:r>
            <a:r>
              <a:rPr lang="en-US" altLang="zh-CN" sz="1800" i="1" dirty="0">
                <a:solidFill>
                  <a:schemeClr val="accent2"/>
                </a:solidFill>
                <a:latin typeface="+mn-lt"/>
                <a:ea typeface="宋体" charset="-122"/>
              </a:rPr>
              <a:t>request message</a:t>
            </a:r>
            <a:r>
              <a:rPr lang="en-US" altLang="zh-CN" sz="1800" dirty="0">
                <a:latin typeface="+mn-lt"/>
                <a:ea typeface="宋体" charset="-122"/>
              </a:rPr>
              <a:t> (containing URL) into TCP connection socket</a:t>
            </a:r>
          </a:p>
        </p:txBody>
      </p:sp>
      <p:sp>
        <p:nvSpPr>
          <p:cNvPr id="27658" name="Rectangle 6"/>
          <p:cNvSpPr>
            <a:spLocks noChangeArrowheads="1"/>
          </p:cNvSpPr>
          <p:nvPr/>
        </p:nvSpPr>
        <p:spPr bwMode="auto">
          <a:xfrm>
            <a:off x="4991100" y="2133204"/>
            <a:ext cx="4055740" cy="12961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charset="-122"/>
              </a:rPr>
              <a:t>1b.</a:t>
            </a:r>
            <a:r>
              <a:rPr lang="en-US" altLang="zh-CN" sz="2000" dirty="0">
                <a:latin typeface="+mn-lt"/>
                <a:ea typeface="宋体" charset="-122"/>
              </a:rPr>
              <a:t> </a:t>
            </a:r>
            <a:r>
              <a:rPr lang="en-US" altLang="zh-CN" sz="1800" b="1" dirty="0">
                <a:latin typeface="+mn-lt"/>
                <a:ea typeface="宋体" charset="-122"/>
              </a:rPr>
              <a:t>http server </a:t>
            </a:r>
            <a:r>
              <a:rPr lang="en-US" altLang="zh-CN" sz="1800" dirty="0">
                <a:latin typeface="+mn-lt"/>
                <a:ea typeface="宋体" charset="-122"/>
              </a:rPr>
              <a:t>at host www.someSchool.edu waiting for TCP connection at port 80.  “accepts” connection, notifying client</a:t>
            </a:r>
            <a:endParaRPr lang="en-US" altLang="zh-CN" sz="2000" dirty="0">
              <a:latin typeface="+mn-lt"/>
              <a:ea typeface="宋体" charset="-122"/>
            </a:endParaRPr>
          </a:p>
        </p:txBody>
      </p:sp>
      <p:sp>
        <p:nvSpPr>
          <p:cNvPr id="27659" name="Rectangle 7"/>
          <p:cNvSpPr>
            <a:spLocks noChangeArrowheads="1"/>
          </p:cNvSpPr>
          <p:nvPr/>
        </p:nvSpPr>
        <p:spPr bwMode="auto">
          <a:xfrm>
            <a:off x="4885346" y="3693775"/>
            <a:ext cx="4235388" cy="11715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charset="-122"/>
              </a:rPr>
              <a:t>3.</a:t>
            </a:r>
            <a:r>
              <a:rPr lang="en-US" altLang="zh-CN" sz="2000" dirty="0">
                <a:latin typeface="+mn-lt"/>
                <a:ea typeface="宋体" charset="-122"/>
              </a:rPr>
              <a:t> </a:t>
            </a:r>
            <a:r>
              <a:rPr lang="en-US" altLang="zh-CN" sz="1800" dirty="0" smtClean="0">
                <a:latin typeface="+mn-lt"/>
                <a:ea typeface="宋体" charset="-122"/>
              </a:rPr>
              <a:t>server </a:t>
            </a:r>
            <a:r>
              <a:rPr lang="en-US" altLang="zh-CN" sz="1800" dirty="0">
                <a:latin typeface="+mn-lt"/>
                <a:ea typeface="宋体" charset="-122"/>
              </a:rPr>
              <a:t>receives </a:t>
            </a:r>
            <a:r>
              <a:rPr lang="en-US" altLang="zh-CN" sz="1800" dirty="0" smtClean="0">
                <a:latin typeface="+mn-lt"/>
                <a:ea typeface="宋体" charset="-122"/>
              </a:rPr>
              <a:t>request, </a:t>
            </a:r>
            <a:r>
              <a:rPr lang="en-US" altLang="zh-CN" sz="1800" dirty="0">
                <a:latin typeface="+mn-lt"/>
                <a:ea typeface="宋体" charset="-122"/>
              </a:rPr>
              <a:t>forms </a:t>
            </a:r>
            <a:r>
              <a:rPr lang="en-US" altLang="zh-CN" sz="1800" i="1" dirty="0">
                <a:solidFill>
                  <a:schemeClr val="accent2"/>
                </a:solidFill>
                <a:latin typeface="+mn-lt"/>
                <a:ea typeface="宋体" charset="-122"/>
              </a:rPr>
              <a:t>response message</a:t>
            </a:r>
            <a:r>
              <a:rPr lang="en-US" altLang="zh-CN" sz="1800" dirty="0">
                <a:latin typeface="+mn-lt"/>
                <a:ea typeface="宋体" charset="-122"/>
              </a:rPr>
              <a:t> </a:t>
            </a:r>
            <a:r>
              <a:rPr lang="en-US" altLang="zh-CN" sz="1800" dirty="0" smtClean="0">
                <a:latin typeface="+mn-lt"/>
                <a:ea typeface="宋体" charset="-122"/>
              </a:rPr>
              <a:t>with </a:t>
            </a:r>
            <a:r>
              <a:rPr lang="en-US" altLang="zh-CN" sz="1800" dirty="0" smtClean="0">
                <a:latin typeface="+mn-lt"/>
                <a:ea typeface="宋体" charset="-122"/>
              </a:rPr>
              <a:t>requested object (</a:t>
            </a:r>
            <a:r>
              <a:rPr lang="en-US" altLang="zh-CN" sz="1800" dirty="0" err="1" smtClean="0">
                <a:latin typeface="+mn-lt"/>
                <a:ea typeface="宋体" charset="-122"/>
              </a:rPr>
              <a:t>someDepartment</a:t>
            </a:r>
            <a:r>
              <a:rPr lang="en-US" altLang="zh-CN" sz="1800" dirty="0" smtClean="0">
                <a:latin typeface="+mn-lt"/>
                <a:ea typeface="宋体" charset="-122"/>
              </a:rPr>
              <a:t>/</a:t>
            </a:r>
            <a:r>
              <a:rPr lang="en-US" altLang="zh-CN" sz="1800" dirty="0" err="1" smtClean="0">
                <a:latin typeface="+mn-lt"/>
                <a:ea typeface="宋体" charset="-122"/>
              </a:rPr>
              <a:t>home.index</a:t>
            </a:r>
            <a:r>
              <a:rPr lang="en-US" altLang="zh-CN" sz="1800" dirty="0">
                <a:latin typeface="+mn-lt"/>
                <a:ea typeface="宋体" charset="-122"/>
              </a:rPr>
              <a:t>), sends message into socket</a:t>
            </a:r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048125" y="264795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933825" y="38862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7663" name="Text Box 12"/>
          <p:cNvSpPr txBox="1">
            <a:spLocks noChangeArrowheads="1"/>
          </p:cNvSpPr>
          <p:nvPr/>
        </p:nvSpPr>
        <p:spPr bwMode="auto">
          <a:xfrm>
            <a:off x="12546" y="5819745"/>
            <a:ext cx="6639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chemeClr val="accent2"/>
                </a:solidFill>
                <a:latin typeface="+mn-lt"/>
                <a:ea typeface="宋体" charset="-122"/>
              </a:rPr>
              <a:t>time</a:t>
            </a:r>
            <a:endParaRPr lang="en-US" altLang="zh-CN" sz="2000" dirty="0">
              <a:latin typeface="+mn-lt"/>
              <a:ea typeface="宋体" charset="-122"/>
            </a:endParaRP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4019550" y="3162300"/>
            <a:ext cx="1095375" cy="523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7665" name="Text Box 15"/>
          <p:cNvSpPr txBox="1">
            <a:spLocks noChangeArrowheads="1"/>
          </p:cNvSpPr>
          <p:nvPr/>
        </p:nvSpPr>
        <p:spPr bwMode="auto">
          <a:xfrm>
            <a:off x="7148190" y="942974"/>
            <a:ext cx="1898650" cy="91598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  <a:extLst/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Arial" charset="0"/>
                <a:ea typeface="宋体" charset="-122"/>
              </a:rPr>
              <a:t>(contains text,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Arial" charset="0"/>
                <a:ea typeface="宋体" charset="-122"/>
              </a:rPr>
              <a:t>references to 10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dirty="0">
                <a:latin typeface="Arial" charset="0"/>
                <a:ea typeface="宋体" charset="-122"/>
              </a:rPr>
              <a:t>jpeg images)</a:t>
            </a:r>
            <a:endParaRPr lang="en-US" altLang="zh-CN" sz="2400" dirty="0">
              <a:latin typeface="Times New Roman" pitchFamily="18" charset="0"/>
              <a:ea typeface="宋体" charset="-122"/>
            </a:endParaRPr>
          </a:p>
        </p:txBody>
      </p:sp>
      <p:sp>
        <p:nvSpPr>
          <p:cNvPr id="18" name="Rectangle 6"/>
          <p:cNvSpPr txBox="1">
            <a:spLocks noChangeArrowheads="1"/>
          </p:cNvSpPr>
          <p:nvPr/>
        </p:nvSpPr>
        <p:spPr bwMode="auto">
          <a:xfrm>
            <a:off x="633412" y="4548214"/>
            <a:ext cx="3810000" cy="1222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4</a:t>
            </a: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.</a:t>
            </a:r>
            <a:r>
              <a:rPr lang="en-US" altLang="zh-CN" sz="1800" dirty="0" smtClean="0">
                <a:ea typeface="宋体" charset="-122"/>
              </a:rPr>
              <a:t> client receives response </a:t>
            </a:r>
            <a:r>
              <a:rPr lang="en-US" altLang="zh-CN" sz="1800" dirty="0" err="1" smtClean="0">
                <a:ea typeface="宋体" charset="-122"/>
              </a:rPr>
              <a:t>msg</a:t>
            </a:r>
            <a:r>
              <a:rPr lang="en-US" altLang="zh-CN" sz="1800" dirty="0" smtClean="0">
                <a:ea typeface="宋体" charset="-122"/>
              </a:rPr>
              <a:t> with file, displays html.  Parsing html file, finds 10 referenced jpeg  objects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14375" y="7370762"/>
            <a:ext cx="381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charset="-122"/>
              </a:rPr>
              <a:t>6.</a:t>
            </a:r>
            <a:r>
              <a:rPr lang="en-US" altLang="zh-CN" sz="2000" dirty="0">
                <a:latin typeface="+mn-lt"/>
                <a:ea typeface="宋体" charset="-122"/>
              </a:rPr>
              <a:t> </a:t>
            </a:r>
            <a:r>
              <a:rPr lang="en-US" altLang="zh-CN" sz="1800" dirty="0">
                <a:latin typeface="+mn-lt"/>
                <a:ea typeface="宋体" charset="-122"/>
              </a:rPr>
              <a:t>Steps 1-5 repeated for each of 10 jpeg objects</a:t>
            </a: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4991100" y="5042005"/>
            <a:ext cx="4055740" cy="4333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4a</a:t>
            </a:r>
            <a:r>
              <a:rPr lang="en-US" altLang="zh-CN" sz="2000" dirty="0" smtClean="0">
                <a:solidFill>
                  <a:srgbClr val="FF0000"/>
                </a:solidFill>
                <a:latin typeface="+mn-lt"/>
                <a:ea typeface="宋体" charset="-122"/>
              </a:rPr>
              <a:t>.</a:t>
            </a:r>
            <a:r>
              <a:rPr lang="en-US" altLang="zh-CN" sz="2000" dirty="0" smtClean="0">
                <a:latin typeface="+mn-lt"/>
                <a:ea typeface="宋体" charset="-122"/>
              </a:rPr>
              <a:t> </a:t>
            </a:r>
            <a:r>
              <a:rPr lang="en-US" altLang="zh-CN" sz="1800" dirty="0" smtClean="0">
                <a:latin typeface="+mn-lt"/>
                <a:ea typeface="宋体" charset="-122"/>
              </a:rPr>
              <a:t>server </a:t>
            </a:r>
            <a:r>
              <a:rPr lang="en-US" altLang="zh-CN" sz="1800" dirty="0">
                <a:latin typeface="+mn-lt"/>
                <a:ea typeface="宋体" charset="-122"/>
              </a:rPr>
              <a:t>closes TCP connection. </a:t>
            </a:r>
            <a:endParaRPr lang="en-US" altLang="zh-CN" sz="2000" dirty="0">
              <a:latin typeface="+mn-lt"/>
              <a:ea typeface="宋体" charset="-122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04800" y="7408862"/>
            <a:ext cx="342900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3895725" y="4729605"/>
            <a:ext cx="1095375" cy="5238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640151" y="5880880"/>
            <a:ext cx="3810000" cy="666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+mn-lt"/>
                <a:ea typeface="宋体" charset="-122"/>
              </a:rPr>
              <a:t>6.</a:t>
            </a:r>
            <a:r>
              <a:rPr lang="en-US" altLang="zh-CN" sz="2000" dirty="0">
                <a:latin typeface="+mn-lt"/>
                <a:ea typeface="宋体" charset="-122"/>
              </a:rPr>
              <a:t> </a:t>
            </a:r>
            <a:r>
              <a:rPr lang="en-US" altLang="zh-CN" sz="1800" dirty="0">
                <a:latin typeface="+mn-lt"/>
                <a:ea typeface="宋体" charset="-122"/>
              </a:rPr>
              <a:t>Steps 1-5 repeated for each of 10 jpeg objects</a:t>
            </a:r>
          </a:p>
        </p:txBody>
      </p:sp>
    </p:spTree>
    <p:extLst>
      <p:ext uri="{BB962C8B-B14F-4D97-AF65-F5344CB8AC3E}">
        <p14:creationId xmlns:p14="http://schemas.microsoft.com/office/powerpoint/2010/main" val="157389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2" grpId="0" animBg="1"/>
      <p:bldP spid="41993" grpId="0" animBg="1"/>
      <p:bldP spid="41998" grpId="0" animBg="1"/>
      <p:bldP spid="4199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2181936-10C3-46EC-93A5-B991673A5DB3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87" y="0"/>
            <a:ext cx="7772400" cy="838200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Non-persistent and persistent </a:t>
            </a:r>
            <a:r>
              <a:rPr lang="en-US" altLang="zh-CN" sz="2800" dirty="0" smtClean="0">
                <a:ea typeface="宋体" charset="-122"/>
              </a:rPr>
              <a:t>http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1" y="940296"/>
            <a:ext cx="4249613" cy="241094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Non-persistent</a:t>
            </a:r>
            <a:endParaRPr lang="en-US" altLang="zh-CN" sz="20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server </a:t>
            </a:r>
            <a:r>
              <a:rPr lang="en-US" altLang="zh-CN" sz="2000" dirty="0" smtClean="0">
                <a:ea typeface="宋体" charset="-122"/>
              </a:rPr>
              <a:t>parses request, </a:t>
            </a:r>
            <a:r>
              <a:rPr lang="en-US" altLang="zh-CN" sz="2000" dirty="0" smtClean="0">
                <a:ea typeface="宋体" charset="-122"/>
              </a:rPr>
              <a:t>responds, closes </a:t>
            </a:r>
            <a:r>
              <a:rPr lang="en-US" altLang="zh-CN" sz="2000" dirty="0" smtClean="0">
                <a:ea typeface="宋体" charset="-122"/>
              </a:rPr>
              <a:t>TCP connection</a:t>
            </a:r>
          </a:p>
          <a:p>
            <a:pPr>
              <a:lnSpc>
                <a:spcPct val="90000"/>
              </a:lnSpc>
            </a:pPr>
            <a:r>
              <a:rPr lang="en-US" altLang="zh-CN" sz="2000" i="1" dirty="0" smtClean="0">
                <a:ea typeface="宋体" charset="-122"/>
              </a:rPr>
              <a:t>non-persistent </a:t>
            </a:r>
            <a:r>
              <a:rPr lang="en-US" altLang="zh-CN" sz="2000" i="1" dirty="0">
                <a:ea typeface="宋体" charset="-122"/>
              </a:rPr>
              <a:t>HTTP response time =  </a:t>
            </a:r>
            <a:r>
              <a:rPr lang="en-US" altLang="zh-CN" sz="2000" i="1" dirty="0" smtClean="0">
                <a:ea typeface="宋体" charset="-122"/>
              </a:rPr>
              <a:t>2RTT</a:t>
            </a:r>
            <a:r>
              <a:rPr lang="en-US" altLang="zh-CN" sz="2000" i="1" dirty="0">
                <a:ea typeface="宋体" charset="-122"/>
              </a:rPr>
              <a:t>+ file transmission  time</a:t>
            </a:r>
          </a:p>
          <a:p>
            <a:pPr>
              <a:lnSpc>
                <a:spcPct val="90000"/>
              </a:lnSpc>
            </a:pPr>
            <a:r>
              <a:rPr lang="en-US" altLang="zh-CN" sz="2000" dirty="0">
                <a:solidFill>
                  <a:srgbClr val="FF0000"/>
                </a:solidFill>
                <a:ea typeface="宋体" charset="-122"/>
              </a:rPr>
              <a:t>new TCP connection for each object </a:t>
            </a:r>
            <a:r>
              <a:rPr lang="en-US" altLang="zh-CN" sz="2000" dirty="0">
                <a:ea typeface="宋体" charset="-122"/>
              </a:rPr>
              <a:t>=&gt; extra overhead per object</a:t>
            </a:r>
          </a:p>
          <a:p>
            <a:pPr>
              <a:lnSpc>
                <a:spcPct val="90000"/>
              </a:lnSpc>
            </a:pP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2970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971550"/>
            <a:ext cx="4301655" cy="2889498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Persistent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on 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same TCP connection:</a:t>
            </a:r>
            <a:r>
              <a:rPr lang="en-US" altLang="zh-CN" sz="2000" dirty="0" smtClean="0">
                <a:ea typeface="宋体" charset="-122"/>
              </a:rPr>
              <a:t> server parses request, responds, parses new request,..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Client sends requests for all referenced objects as soon as it receives base HTML; 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Less overhead per object 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rgbClr val="C00000"/>
                </a:solidFill>
                <a:ea typeface="宋体" charset="-122"/>
              </a:rPr>
              <a:t>But o</a:t>
            </a:r>
            <a:r>
              <a:rPr lang="en-US" altLang="zh-CN" sz="2000" dirty="0" smtClean="0">
                <a:solidFill>
                  <a:srgbClr val="C00000"/>
                </a:solidFill>
                <a:ea typeface="宋体" charset="-122"/>
              </a:rPr>
              <a:t>bjects </a:t>
            </a:r>
            <a:r>
              <a:rPr lang="en-US" altLang="zh-CN" sz="2000" dirty="0" smtClean="0">
                <a:solidFill>
                  <a:srgbClr val="C00000"/>
                </a:solidFill>
                <a:ea typeface="宋体" charset="-122"/>
              </a:rPr>
              <a:t>are fetched sequentially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zh-CN" sz="2000" dirty="0" smtClean="0">
              <a:ea typeface="宋体" charset="-122"/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zh-CN" sz="2000" dirty="0" smtClean="0">
              <a:ea typeface="宋体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62" y="3608856"/>
            <a:ext cx="2719301" cy="30470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9124" y="4826662"/>
            <a:ext cx="4013623" cy="7571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C00000"/>
                </a:solidFill>
                <a:ea typeface="宋体" charset="-122"/>
              </a:rPr>
              <a:t>With both, browsers can open parallel </a:t>
            </a:r>
            <a:r>
              <a:rPr lang="en-US" altLang="zh-CN" sz="2400" dirty="0" smtClean="0">
                <a:solidFill>
                  <a:srgbClr val="C00000"/>
                </a:solidFill>
                <a:ea typeface="宋体" charset="-122"/>
              </a:rPr>
              <a:t>sessions</a:t>
            </a:r>
            <a:endParaRPr lang="en-US" altLang="zh-CN" sz="2400" dirty="0">
              <a:solidFill>
                <a:srgbClr val="C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182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70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7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7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uiExpand="1" build="p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F84FDF2-C505-4BD5-8BD9-36741BF3A3B3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5425"/>
            <a:ext cx="7772400" cy="467271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HTTP request message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3503"/>
            <a:ext cx="8229600" cy="1440160"/>
          </a:xfrm>
        </p:spPr>
        <p:txBody>
          <a:bodyPr/>
          <a:lstStyle/>
          <a:p>
            <a:r>
              <a:rPr lang="en-US" altLang="zh-CN" sz="2400" dirty="0" smtClean="0">
                <a:ea typeface="ＭＳ Ｐゴシック" pitchFamily="34" charset="-128"/>
              </a:rPr>
              <a:t>two types of HTTP messages: </a:t>
            </a:r>
            <a:r>
              <a:rPr lang="en-US" altLang="zh-CN" sz="2400" i="1" dirty="0" smtClean="0">
                <a:solidFill>
                  <a:srgbClr val="CC0000"/>
                </a:solidFill>
                <a:ea typeface="ＭＳ Ｐゴシック" pitchFamily="34" charset="-128"/>
              </a:rPr>
              <a:t>request</a:t>
            </a:r>
            <a:r>
              <a:rPr lang="en-US" altLang="zh-CN" sz="2400" dirty="0" smtClean="0">
                <a:solidFill>
                  <a:srgbClr val="CC0000"/>
                </a:solidFill>
                <a:ea typeface="ＭＳ Ｐゴシック" pitchFamily="34" charset="-128"/>
              </a:rPr>
              <a:t>, </a:t>
            </a:r>
            <a:r>
              <a:rPr lang="en-US" altLang="zh-CN" sz="2400" i="1" dirty="0" smtClean="0">
                <a:solidFill>
                  <a:srgbClr val="CC0000"/>
                </a:solidFill>
                <a:ea typeface="ＭＳ Ｐゴシック" pitchFamily="34" charset="-128"/>
              </a:rPr>
              <a:t>response</a:t>
            </a:r>
          </a:p>
          <a:p>
            <a:r>
              <a:rPr lang="en-US" altLang="zh-CN" sz="2400" dirty="0" smtClean="0">
                <a:solidFill>
                  <a:srgbClr val="CC0000"/>
                </a:solidFill>
                <a:ea typeface="ＭＳ Ｐゴシック" pitchFamily="34" charset="-128"/>
              </a:rPr>
              <a:t>HTTP request message:</a:t>
            </a:r>
          </a:p>
          <a:p>
            <a:pPr lvl="1"/>
            <a:r>
              <a:rPr lang="en-US" altLang="zh-CN" sz="2000" dirty="0" smtClean="0">
                <a:ea typeface="ＭＳ Ｐゴシック" pitchFamily="34" charset="-128"/>
              </a:rPr>
              <a:t>ASCII (human-readable format)</a:t>
            </a:r>
            <a:endParaRPr lang="en-US" altLang="zh-CN" dirty="0" smtClean="0">
              <a:solidFill>
                <a:schemeClr val="accent2"/>
              </a:solidFill>
              <a:ea typeface="ＭＳ Ｐゴシック" pitchFamily="34" charset="-128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222250" y="3036888"/>
            <a:ext cx="2286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request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(GET, POST,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HEAD commands</a:t>
            </a:r>
            <a:r>
              <a:rPr lang="en-US" altLang="zh-CN" sz="200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)</a:t>
            </a:r>
            <a:endParaRPr lang="en-US" altLang="zh-CN" sz="2400">
              <a:solidFill>
                <a:srgbClr val="000099"/>
              </a:solidFill>
              <a:latin typeface="Gill Sans MT" pitchFamily="34" charset="0"/>
              <a:ea typeface="ＭＳ Ｐゴシック" pitchFamily="34" charset="-128"/>
            </a:endParaRPr>
          </a:p>
        </p:txBody>
      </p:sp>
      <p:sp>
        <p:nvSpPr>
          <p:cNvPr id="30727" name="Line 6"/>
          <p:cNvSpPr>
            <a:spLocks noChangeShapeType="1"/>
          </p:cNvSpPr>
          <p:nvPr/>
        </p:nvSpPr>
        <p:spPr bwMode="auto">
          <a:xfrm>
            <a:off x="1925638" y="3368675"/>
            <a:ext cx="868362" cy="1460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728" name="Freeform 7"/>
          <p:cNvSpPr>
            <a:spLocks/>
          </p:cNvSpPr>
          <p:nvPr/>
        </p:nvSpPr>
        <p:spPr bwMode="auto">
          <a:xfrm>
            <a:off x="2776538" y="3705225"/>
            <a:ext cx="149225" cy="1957388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1739900" y="4222750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 lines</a:t>
            </a:r>
            <a:endParaRPr lang="en-US" altLang="zh-CN" sz="2400">
              <a:solidFill>
                <a:srgbClr val="0000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>
            <a:off x="2309813" y="5789613"/>
            <a:ext cx="511175" cy="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88913" y="5121275"/>
            <a:ext cx="23431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carriage return,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line feed at start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of line indicates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000099"/>
                </a:solidFill>
                <a:latin typeface="Arial" charset="0"/>
                <a:ea typeface="ＭＳ Ｐゴシック" pitchFamily="34" charset="-128"/>
              </a:rPr>
              <a:t>end of header lines</a:t>
            </a:r>
            <a:endParaRPr lang="en-US" altLang="zh-CN" sz="2400">
              <a:solidFill>
                <a:srgbClr val="000099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32" name="Text Box 16"/>
          <p:cNvSpPr txBox="1">
            <a:spLocks noChangeArrowheads="1"/>
          </p:cNvSpPr>
          <p:nvPr/>
        </p:nvSpPr>
        <p:spPr bwMode="auto">
          <a:xfrm>
            <a:off x="2809875" y="3403600"/>
            <a:ext cx="6054725" cy="256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GET /index.html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Host: www-net.cs.umass.edu\r\n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User-Agent: Firefox/3.6.10\r\n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Accept: text/html,application/xhtml+xml\r\n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Accept-Language: en-us,en;q=0.5\r\n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Accept-Encoding: gzip,deflate\r\n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Accept-Charset: ISO-8859-1,utf-8;q=0.7\r\n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Keep-Alive: 115\r\n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ＭＳ Ｐゴシック" pitchFamily="34" charset="-128"/>
              </a:rPr>
              <a:t>\r\n</a:t>
            </a:r>
          </a:p>
        </p:txBody>
      </p:sp>
      <p:sp>
        <p:nvSpPr>
          <p:cNvPr id="30733" name="Line 17"/>
          <p:cNvSpPr>
            <a:spLocks noChangeShapeType="1"/>
          </p:cNvSpPr>
          <p:nvPr/>
        </p:nvSpPr>
        <p:spPr bwMode="auto">
          <a:xfrm flipH="1">
            <a:off x="6334125" y="2921000"/>
            <a:ext cx="166688" cy="514350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34" name="Text Box 18"/>
          <p:cNvSpPr txBox="1">
            <a:spLocks noChangeArrowheads="1"/>
          </p:cNvSpPr>
          <p:nvPr/>
        </p:nvSpPr>
        <p:spPr bwMode="auto">
          <a:xfrm>
            <a:off x="6384925" y="2633663"/>
            <a:ext cx="24114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carriage return character</a:t>
            </a:r>
          </a:p>
        </p:txBody>
      </p:sp>
      <p:sp>
        <p:nvSpPr>
          <p:cNvPr id="30735" name="Text Box 19"/>
          <p:cNvSpPr txBox="1">
            <a:spLocks noChangeArrowheads="1"/>
          </p:cNvSpPr>
          <p:nvPr/>
        </p:nvSpPr>
        <p:spPr bwMode="auto">
          <a:xfrm>
            <a:off x="6537325" y="2930525"/>
            <a:ext cx="18669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line-feed character</a:t>
            </a:r>
          </a:p>
        </p:txBody>
      </p:sp>
      <p:sp>
        <p:nvSpPr>
          <p:cNvPr id="30736" name="Line 20"/>
          <p:cNvSpPr>
            <a:spLocks noChangeShapeType="1"/>
          </p:cNvSpPr>
          <p:nvPr/>
        </p:nvSpPr>
        <p:spPr bwMode="auto">
          <a:xfrm flipH="1">
            <a:off x="6615113" y="3230563"/>
            <a:ext cx="80962" cy="252412"/>
          </a:xfrm>
          <a:prstGeom prst="line">
            <a:avLst/>
          </a:prstGeom>
          <a:noFill/>
          <a:ln w="952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056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2-</a:t>
            </a:r>
            <a:fld id="{2F399586-EA4F-451A-8BD9-645737C35CB2}" type="slidenum">
              <a:rPr lang="en-US" altLang="sv-SE" sz="1200">
                <a:latin typeface="Tahoma" panose="020B0604030504040204" pitchFamily="34" charset="0"/>
              </a:rPr>
              <a:pPr/>
              <a:t>18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1187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z="3600" smtClean="0">
                <a:ea typeface="ＭＳ Ｐゴシック" panose="020B0600070205080204" pitchFamily="34" charset="-128"/>
              </a:rPr>
              <a:t>HTTP request message: general format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908720"/>
            <a:ext cx="5012725" cy="2835696"/>
          </a:xfrm>
          <a:prstGeom prst="rect">
            <a:avLst/>
          </a:prstGeom>
        </p:spPr>
      </p:pic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179512" y="3960440"/>
            <a:ext cx="4091880" cy="25578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CC0000"/>
                </a:solidFill>
                <a:ea typeface="ＭＳ Ｐゴシック" pitchFamily="34" charset="-128"/>
              </a:rPr>
              <a:t>HTTP/1.0 (non-persistent)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GET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POST (</a:t>
            </a:r>
            <a:r>
              <a:rPr lang="en-US" altLang="zh-CN" sz="2400" dirty="0" err="1" smtClean="0">
                <a:ea typeface="ＭＳ Ｐゴシック" pitchFamily="34" charset="-128"/>
              </a:rPr>
              <a:t>eg</a:t>
            </a:r>
            <a:r>
              <a:rPr lang="en-US" altLang="zh-CN" sz="2400" dirty="0" smtClean="0">
                <a:ea typeface="ＭＳ Ｐゴシック" pitchFamily="34" charset="-128"/>
              </a:rPr>
              <a:t> data to some input form)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HEAD: asks server to send only header</a:t>
            </a:r>
            <a:endParaRPr lang="en-US" altLang="zh-CN" sz="2400" dirty="0" smtClean="0">
              <a:ea typeface="ＭＳ Ｐゴシック" pitchFamily="34" charset="-128"/>
            </a:endParaRPr>
          </a:p>
        </p:txBody>
      </p:sp>
      <p:sp>
        <p:nvSpPr>
          <p:cNvPr id="75" name="Rectangle 4"/>
          <p:cNvSpPr txBox="1">
            <a:spLocks noChangeArrowheads="1"/>
          </p:cNvSpPr>
          <p:nvPr/>
        </p:nvSpPr>
        <p:spPr>
          <a:xfrm>
            <a:off x="4495800" y="3960439"/>
            <a:ext cx="4396680" cy="25578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zh-CN" dirty="0" smtClean="0">
                <a:solidFill>
                  <a:srgbClr val="CC0000"/>
                </a:solidFill>
                <a:ea typeface="ＭＳ Ｐゴシック" pitchFamily="34" charset="-128"/>
              </a:rPr>
              <a:t>HTTP/1.1 (persistent)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GET, POST, HEAD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PUT: uploads file in body to path specified in URL field</a:t>
            </a:r>
          </a:p>
          <a:p>
            <a:r>
              <a:rPr lang="en-US" altLang="zh-CN" sz="2400" dirty="0" smtClean="0">
                <a:ea typeface="ＭＳ Ｐゴシック" pitchFamily="34" charset="-128"/>
              </a:rPr>
              <a:t>DELETE: deletes file specified in the URL field</a:t>
            </a:r>
            <a:endParaRPr lang="en-US" altLang="zh-CN" sz="2400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517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16416" y="5656485"/>
            <a:ext cx="730424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B7F84B12-CFB4-42E7-B0E3-5EE895AA47C1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8750"/>
            <a:ext cx="7772400" cy="736600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HTTP response message</a:t>
            </a:r>
          </a:p>
        </p:txBody>
      </p:sp>
      <p:sp>
        <p:nvSpPr>
          <p:cNvPr id="33798" name="Text Box 5"/>
          <p:cNvSpPr txBox="1">
            <a:spLocks noChangeArrowheads="1"/>
          </p:cNvSpPr>
          <p:nvPr/>
        </p:nvSpPr>
        <p:spPr bwMode="auto">
          <a:xfrm>
            <a:off x="10319" y="993998"/>
            <a:ext cx="1790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status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(protocol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status code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status phrase)</a:t>
            </a:r>
            <a:endParaRPr lang="en-US" altLang="zh-CN" sz="2400" dirty="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799" name="Line 6"/>
          <p:cNvSpPr>
            <a:spLocks noChangeShapeType="1"/>
          </p:cNvSpPr>
          <p:nvPr/>
        </p:nvSpPr>
        <p:spPr bwMode="auto">
          <a:xfrm>
            <a:off x="2771800" y="917005"/>
            <a:ext cx="923925" cy="25717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3800" name="Freeform 7"/>
          <p:cNvSpPr>
            <a:spLocks/>
          </p:cNvSpPr>
          <p:nvPr/>
        </p:nvSpPr>
        <p:spPr bwMode="auto">
          <a:xfrm>
            <a:off x="2057400" y="1443261"/>
            <a:ext cx="257175" cy="2941638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3801" name="Text Box 8"/>
          <p:cNvSpPr txBox="1">
            <a:spLocks noChangeArrowheads="1"/>
          </p:cNvSpPr>
          <p:nvPr/>
        </p:nvSpPr>
        <p:spPr bwMode="auto">
          <a:xfrm>
            <a:off x="893763" y="2424336"/>
            <a:ext cx="974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lines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802" name="Line 9"/>
          <p:cNvSpPr>
            <a:spLocks noChangeShapeType="1"/>
          </p:cNvSpPr>
          <p:nvPr/>
        </p:nvSpPr>
        <p:spPr bwMode="auto">
          <a:xfrm flipV="1">
            <a:off x="1550591" y="4238055"/>
            <a:ext cx="757238" cy="2127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3803" name="Text Box 10"/>
          <p:cNvSpPr txBox="1">
            <a:spLocks noChangeArrowheads="1"/>
          </p:cNvSpPr>
          <p:nvPr/>
        </p:nvSpPr>
        <p:spPr bwMode="auto">
          <a:xfrm>
            <a:off x="200422" y="4013423"/>
            <a:ext cx="137953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data, e.g.,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requested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HTML file</a:t>
            </a:r>
            <a:endParaRPr lang="en-US" altLang="zh-CN" sz="2400" dirty="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3804" name="Rectangle 15"/>
          <p:cNvSpPr>
            <a:spLocks noChangeArrowheads="1"/>
          </p:cNvSpPr>
          <p:nvPr/>
        </p:nvSpPr>
        <p:spPr bwMode="auto">
          <a:xfrm>
            <a:off x="2243138" y="1182911"/>
            <a:ext cx="6900862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HTTP/1.1 200 OK\r\n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Date: Sun, 26 Sep 2010 20:09:20 GMT\r\n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Server: Apache/2.0.52 (CentOS)\r\n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Last-Modified: Tue, 30 Oct 2007 17:00:02 GMT\r\n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ETag: "17dc6-a5c-bf716880"\r\n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Accept-Ranges: bytes\r\n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Content-Length: 2652\r\n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Keep-Alive: timeout=10, max=100\r\n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Content-Type: text/html; charset=ISO-8859-1\r\n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latin typeface="Courier New" pitchFamily="49" charset="0"/>
                <a:ea typeface="宋体" charset="-122"/>
              </a:rPr>
              <a:t>\r\n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altLang="zh-CN" sz="1800" b="1">
              <a:latin typeface="Courier New" pitchFamily="49" charset="0"/>
              <a:ea typeface="宋体" charset="-122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altLang="zh-CN" sz="1800" b="1">
                <a:latin typeface="Courier New" pitchFamily="49" charset="0"/>
                <a:ea typeface="宋体" charset="-122"/>
              </a:rPr>
              <a:t>data data data data data ... </a:t>
            </a:r>
            <a:endParaRPr lang="en-US" altLang="zh-CN" sz="1800" b="1">
              <a:latin typeface="Courier New" pitchFamily="49" charset="0"/>
              <a:ea typeface="宋体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77207" y="4580842"/>
            <a:ext cx="7269633" cy="21512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200 OK</a:t>
            </a:r>
            <a:r>
              <a:rPr lang="en-US" altLang="zh-CN" sz="2000" dirty="0" smtClean="0">
                <a:ea typeface="宋体" charset="-122"/>
              </a:rPr>
              <a:t>: </a:t>
            </a:r>
            <a:r>
              <a:rPr lang="en-US" altLang="zh-CN" sz="1800" dirty="0" smtClean="0">
                <a:ea typeface="宋体" charset="-122"/>
              </a:rPr>
              <a:t>request succeeded, requested object  in this </a:t>
            </a:r>
            <a:r>
              <a:rPr lang="en-US" altLang="zh-CN" sz="1800" dirty="0" err="1" smtClean="0">
                <a:ea typeface="宋体" charset="-122"/>
              </a:rPr>
              <a:t>msg</a:t>
            </a:r>
            <a:endParaRPr lang="en-US" altLang="zh-CN" sz="1800" dirty="0" smtClean="0">
              <a:ea typeface="宋体" charset="-122"/>
            </a:endParaRPr>
          </a:p>
          <a:p>
            <a:pPr>
              <a:buFont typeface="ZapfDingbats" pitchFamily="8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301 Moved Permanently</a:t>
            </a:r>
            <a:r>
              <a:rPr lang="en-US" altLang="zh-CN" sz="2000" dirty="0" smtClean="0">
                <a:ea typeface="宋体" charset="-122"/>
              </a:rPr>
              <a:t>: </a:t>
            </a:r>
            <a:r>
              <a:rPr lang="en-US" altLang="zh-CN" sz="1800" dirty="0" smtClean="0">
                <a:ea typeface="宋体" charset="-122"/>
              </a:rPr>
              <a:t>requested object moved, new location specified later in this message (Location:)</a:t>
            </a:r>
          </a:p>
          <a:p>
            <a:pPr>
              <a:buFont typeface="ZapfDingbats" pitchFamily="8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400 Bad Request: </a:t>
            </a:r>
            <a:r>
              <a:rPr lang="en-US" altLang="zh-CN" sz="1800" dirty="0" smtClean="0">
                <a:ea typeface="宋体" charset="-122"/>
              </a:rPr>
              <a:t>request message not understood </a:t>
            </a:r>
          </a:p>
          <a:p>
            <a:pPr>
              <a:buFont typeface="ZapfDingbats" pitchFamily="8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404 Not Found</a:t>
            </a:r>
            <a:r>
              <a:rPr lang="en-US" altLang="zh-CN" sz="2000" dirty="0" smtClean="0">
                <a:ea typeface="宋体" charset="-122"/>
              </a:rPr>
              <a:t>: </a:t>
            </a:r>
            <a:r>
              <a:rPr lang="en-US" altLang="zh-CN" sz="1800" dirty="0" smtClean="0">
                <a:ea typeface="宋体" charset="-122"/>
              </a:rPr>
              <a:t>requested document not found on this server</a:t>
            </a:r>
          </a:p>
          <a:p>
            <a:pPr>
              <a:buFont typeface="ZapfDingbats" pitchFamily="8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Courier New" pitchFamily="49" charset="0"/>
                <a:ea typeface="宋体" charset="-122"/>
              </a:rPr>
              <a:t>505 HTTP Version Not Supported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2" name="Oval 1"/>
          <p:cNvSpPr/>
          <p:nvPr/>
        </p:nvSpPr>
        <p:spPr>
          <a:xfrm>
            <a:off x="3497091" y="1182911"/>
            <a:ext cx="432048" cy="3000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412921" y="2375346"/>
            <a:ext cx="1609157" cy="2205496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76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E16CF80-CE10-43FD-90BF-A253106B3BA0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Chapter 2: Application Layer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241744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2400" u="sng" dirty="0" smtClean="0">
                <a:solidFill>
                  <a:srgbClr val="FF0000"/>
                </a:solidFill>
                <a:ea typeface="宋体" charset="-122"/>
              </a:rPr>
              <a:t>Chapter goals:</a:t>
            </a:r>
            <a:r>
              <a:rPr lang="en-US" altLang="zh-CN" sz="2400" dirty="0" smtClean="0">
                <a:ea typeface="宋体" charset="-12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altLang="zh-CN" sz="2400" dirty="0" smtClean="0">
                <a:ea typeface="宋体" charset="-122"/>
              </a:rPr>
              <a:t>conceptual + implementation aspects of network application protocols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ea typeface="宋体" charset="-122"/>
              </a:rPr>
              <a:t>client </a:t>
            </a:r>
            <a:r>
              <a:rPr lang="en-US" altLang="zh-CN" dirty="0" smtClean="0">
                <a:ea typeface="宋体" charset="-122"/>
              </a:rPr>
              <a:t>server paradigm</a:t>
            </a:r>
            <a:endParaRPr lang="en-US" altLang="zh-CN" dirty="0">
              <a:ea typeface="宋体" charset="-122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371600"/>
            <a:ext cx="3667125" cy="241744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endParaRPr lang="en-US" altLang="zh-CN" sz="2000" dirty="0" smtClean="0">
              <a:ea typeface="宋体" charset="-122"/>
            </a:endParaRPr>
          </a:p>
          <a:p>
            <a:pPr>
              <a:lnSpc>
                <a:spcPct val="80000"/>
              </a:lnSpc>
            </a:pPr>
            <a:r>
              <a:rPr lang="en-US" altLang="zh-CN" sz="3200" dirty="0" smtClean="0">
                <a:ea typeface="宋体" charset="-122"/>
              </a:rPr>
              <a:t>specific </a:t>
            </a:r>
            <a:r>
              <a:rPr lang="en-US" altLang="zh-CN" sz="3200" dirty="0" smtClean="0">
                <a:ea typeface="宋体" charset="-122"/>
              </a:rPr>
              <a:t>protocols:</a:t>
            </a:r>
          </a:p>
          <a:p>
            <a:pPr lvl="1">
              <a:lnSpc>
                <a:spcPct val="80000"/>
              </a:lnSpc>
            </a:pPr>
            <a:r>
              <a:rPr lang="en-US" altLang="zh-CN" dirty="0" smtClean="0">
                <a:ea typeface="宋体" charset="-122"/>
              </a:rPr>
              <a:t>http</a:t>
            </a:r>
            <a:r>
              <a:rPr lang="en-US" altLang="zh-CN" dirty="0" smtClean="0">
                <a:ea typeface="宋体" charset="-122"/>
              </a:rPr>
              <a:t>, (ftp), </a:t>
            </a:r>
            <a:r>
              <a:rPr lang="en-US" altLang="zh-CN" dirty="0" err="1" smtClean="0">
                <a:ea typeface="宋体" charset="-122"/>
              </a:rPr>
              <a:t>smtp</a:t>
            </a:r>
            <a:r>
              <a:rPr lang="en-US" altLang="zh-CN" dirty="0" smtClean="0">
                <a:ea typeface="宋体" charset="-122"/>
              </a:rPr>
              <a:t>, pop, </a:t>
            </a:r>
            <a:r>
              <a:rPr lang="en-US" altLang="zh-CN" dirty="0" err="1" smtClean="0">
                <a:ea typeface="宋体" charset="-122"/>
              </a:rPr>
              <a:t>dns</a:t>
            </a:r>
            <a:r>
              <a:rPr lang="en-US" altLang="zh-CN" dirty="0" smtClean="0">
                <a:ea typeface="宋体" charset="-122"/>
              </a:rPr>
              <a:t>, </a:t>
            </a:r>
            <a:r>
              <a:rPr lang="en-US" altLang="zh-CN" i="1" dirty="0" smtClean="0">
                <a:ea typeface="宋体" charset="-122"/>
              </a:rPr>
              <a:t>(p2p file sharing later in the course</a:t>
            </a:r>
            <a:r>
              <a:rPr lang="en-US" altLang="zh-CN" i="1" dirty="0" smtClean="0">
                <a:ea typeface="宋体" charset="-122"/>
              </a:rPr>
              <a:t>)</a:t>
            </a:r>
            <a:endParaRPr lang="en-US" altLang="zh-CN" i="1" dirty="0" smtClean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5300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96486C5-F7F7-4777-A98D-92EBC8ECEC40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2088"/>
            <a:ext cx="8455025" cy="687387"/>
          </a:xfrm>
        </p:spPr>
        <p:txBody>
          <a:bodyPr/>
          <a:lstStyle/>
          <a:p>
            <a:r>
              <a:rPr lang="en-US" altLang="zh-CN" sz="3600" dirty="0" smtClean="0">
                <a:ea typeface="ＭＳ Ｐゴシック" pitchFamily="34" charset="-128"/>
              </a:rPr>
              <a:t>Trying out HTTP (client side) for yourself</a:t>
            </a:r>
            <a:endParaRPr lang="en-US" altLang="zh-CN" dirty="0" smtClean="0">
              <a:ea typeface="ＭＳ Ｐゴシック" pitchFamily="34" charset="-128"/>
            </a:endParaRP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8766" y="1112395"/>
            <a:ext cx="8096250" cy="466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sz="2400" dirty="0" smtClean="0">
                <a:ea typeface="ＭＳ Ｐゴシック" pitchFamily="34" charset="-128"/>
              </a:rPr>
              <a:t>1. Telnet to </a:t>
            </a:r>
            <a:r>
              <a:rPr lang="en-US" altLang="zh-CN" sz="2400" dirty="0">
                <a:ea typeface="ＭＳ Ｐゴシック" pitchFamily="34" charset="-128"/>
              </a:rPr>
              <a:t>a</a:t>
            </a:r>
            <a:r>
              <a:rPr lang="en-US" altLang="zh-CN" sz="2400" dirty="0" smtClean="0">
                <a:ea typeface="ＭＳ Ｐゴシック" pitchFamily="34" charset="-128"/>
              </a:rPr>
              <a:t> </a:t>
            </a:r>
            <a:r>
              <a:rPr lang="en-US" altLang="zh-CN" sz="2400" dirty="0" smtClean="0">
                <a:ea typeface="ＭＳ Ｐゴシック" pitchFamily="34" charset="-128"/>
              </a:rPr>
              <a:t>Web server:</a:t>
            </a:r>
          </a:p>
          <a:p>
            <a:pPr lvl="2">
              <a:buFontTx/>
              <a:buNone/>
            </a:pPr>
            <a:endParaRPr lang="en-US" altLang="zh-CN" sz="1800" dirty="0" smtClean="0">
              <a:ea typeface="ＭＳ Ｐゴシック" pitchFamily="34" charset="-128"/>
            </a:endParaRPr>
          </a:p>
        </p:txBody>
      </p:sp>
      <p:sp>
        <p:nvSpPr>
          <p:cNvPr id="35847" name="Text Box 5"/>
          <p:cNvSpPr txBox="1">
            <a:spLocks noChangeArrowheads="1"/>
          </p:cNvSpPr>
          <p:nvPr/>
        </p:nvSpPr>
        <p:spPr bwMode="auto">
          <a:xfrm>
            <a:off x="3981450" y="2155825"/>
            <a:ext cx="44259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opens TCP connection to port 80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(default HTTP server port) at cis.poly.edu.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anything typed in sent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to port 80 at cis.poly.edu</a:t>
            </a:r>
            <a:endParaRPr lang="en-US" altLang="zh-CN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692150" y="2190750"/>
            <a:ext cx="3187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telnet cis.poly.edu 80</a:t>
            </a:r>
            <a:endParaRPr lang="en-US" altLang="zh-CN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361950" y="3600450"/>
            <a:ext cx="8096250" cy="466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latin typeface="+mn-lt"/>
                <a:ea typeface="宋体" charset="-122"/>
              </a:rPr>
              <a:t>2. type in a GET HTTP request:</a:t>
            </a:r>
          </a:p>
          <a:p>
            <a:pPr lvl="2" algn="ctr">
              <a:spcBef>
                <a:spcPct val="0"/>
              </a:spcBef>
              <a:buFontTx/>
              <a:buNone/>
            </a:pPr>
            <a:endParaRPr lang="en-US" altLang="zh-CN" sz="1800" dirty="0">
              <a:ea typeface="宋体" charset="-122"/>
            </a:endParaRP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1382713" y="4184650"/>
            <a:ext cx="2914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GET /~ross/ HTTP/1.1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 b="1" dirty="0">
                <a:solidFill>
                  <a:srgbClr val="CC0000"/>
                </a:solidFill>
                <a:latin typeface="Courier New" pitchFamily="49" charset="0"/>
                <a:ea typeface="ＭＳ Ｐゴシック" pitchFamily="34" charset="-128"/>
              </a:rPr>
              <a:t>Host: cis.poly.edu</a:t>
            </a:r>
            <a:endParaRPr lang="en-US" altLang="zh-CN" sz="1800" dirty="0">
              <a:solidFill>
                <a:srgbClr val="CC0000"/>
              </a:solidFill>
              <a:latin typeface="Courier New" pitchFamily="49" charset="0"/>
              <a:ea typeface="ＭＳ Ｐゴシック" pitchFamily="34" charset="-128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4848225" y="4098925"/>
            <a:ext cx="30924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by typing this in (hit carriage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return twice), you send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this minimal (but complete)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GET request to HTTP server</a:t>
            </a:r>
            <a:endParaRPr lang="en-US" altLang="zh-CN" sz="24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5852" name="Freeform 12"/>
          <p:cNvSpPr>
            <a:spLocks/>
          </p:cNvSpPr>
          <p:nvPr/>
        </p:nvSpPr>
        <p:spPr bwMode="auto">
          <a:xfrm>
            <a:off x="4029075" y="2162175"/>
            <a:ext cx="247650" cy="1181100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4829175" y="4067175"/>
            <a:ext cx="257175" cy="1190625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61950" y="5429250"/>
            <a:ext cx="8096250" cy="4667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/>
          <a:p>
            <a:pPr marL="342900" indent="-342900" algn="l">
              <a:defRPr/>
            </a:pPr>
            <a:r>
              <a:rPr lang="en-US" altLang="zh-CN" sz="2400" dirty="0">
                <a:latin typeface="+mn-lt"/>
              </a:rPr>
              <a:t>3. look at response message sent by HTTP server!</a:t>
            </a:r>
          </a:p>
        </p:txBody>
      </p:sp>
    </p:spTree>
    <p:extLst>
      <p:ext uri="{BB962C8B-B14F-4D97-AF65-F5344CB8AC3E}">
        <p14:creationId xmlns:p14="http://schemas.microsoft.com/office/powerpoint/2010/main" val="22139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58"/>
            <a:ext cx="9144000" cy="761646"/>
          </a:xfrm>
        </p:spPr>
        <p:txBody>
          <a:bodyPr/>
          <a:lstStyle/>
          <a:p>
            <a:r>
              <a:rPr lang="sv-SE" dirty="0" err="1" smtClean="0"/>
              <a:t>Topic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the </a:t>
            </a:r>
            <a:r>
              <a:rPr lang="sv-SE" dirty="0" err="1" smtClean="0"/>
              <a:t>programming</a:t>
            </a:r>
            <a:r>
              <a:rPr lang="sv-SE" dirty="0" smtClean="0"/>
              <a:t> </a:t>
            </a:r>
            <a:r>
              <a:rPr lang="sv-SE" dirty="0" err="1" smtClean="0"/>
              <a:t>assignment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347048" cy="4525963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http server</a:t>
            </a:r>
          </a:p>
          <a:p>
            <a:r>
              <a:rPr lang="sv-SE" dirty="0" err="1" smtClean="0"/>
              <a:t>Study</a:t>
            </a:r>
            <a:r>
              <a:rPr lang="sv-SE" dirty="0" smtClean="0"/>
              <a:t> RFC </a:t>
            </a:r>
          </a:p>
          <a:p>
            <a:r>
              <a:rPr lang="sv-SE" dirty="0" err="1" smtClean="0"/>
              <a:t>Work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the </a:t>
            </a:r>
            <a:r>
              <a:rPr lang="sv-SE" dirty="0" err="1" smtClean="0"/>
              <a:t>implemantation</a:t>
            </a:r>
            <a:r>
              <a:rPr lang="sv-SE" dirty="0" smtClean="0"/>
              <a:t> </a:t>
            </a:r>
          </a:p>
          <a:p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will</a:t>
            </a:r>
            <a:r>
              <a:rPr lang="sv-SE" dirty="0" smtClean="0"/>
              <a:t> </a:t>
            </a:r>
            <a:r>
              <a:rPr lang="sv-SE" dirty="0" err="1" smtClean="0"/>
              <a:t>learn</a:t>
            </a:r>
            <a:r>
              <a:rPr lang="sv-SE" dirty="0" smtClean="0"/>
              <a:t> </a:t>
            </a:r>
            <a:r>
              <a:rPr lang="sv-SE" dirty="0" err="1" smtClean="0"/>
              <a:t>godd</a:t>
            </a:r>
            <a:r>
              <a:rPr lang="sv-SE" dirty="0" smtClean="0"/>
              <a:t> </a:t>
            </a:r>
            <a:r>
              <a:rPr lang="sv-SE" dirty="0" err="1" smtClean="0"/>
              <a:t>things</a:t>
            </a:r>
            <a:endParaRPr lang="sv-SE" dirty="0"/>
          </a:p>
          <a:p>
            <a:r>
              <a:rPr lang="sv-SE" dirty="0" smtClean="0"/>
              <a:t>It is </a:t>
            </a:r>
            <a:r>
              <a:rPr lang="sv-SE" dirty="0" err="1" smtClean="0"/>
              <a:t>optional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8" y="249519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/>
              <a:t>General description and functionality</a:t>
            </a:r>
          </a:p>
          <a:p>
            <a:pPr lvl="1"/>
            <a:r>
              <a:rPr lang="en-US" sz="2000" dirty="0"/>
              <a:t>Authentication, cookies and related aspects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Caching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and proxies</a:t>
            </a:r>
            <a:endParaRPr lang="en-US" altLang="sv-SE" sz="2400" dirty="0">
              <a:solidFill>
                <a:schemeClr val="bg1">
                  <a:lumMod val="65000"/>
                </a:scheme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FTP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294628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6117" y="6408105"/>
            <a:ext cx="681037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1040F52-A7B1-4442-AECD-87CD4AB4E2BA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25604" name="Rectangle 7"/>
          <p:cNvSpPr>
            <a:spLocks noChangeArrowheads="1"/>
          </p:cNvSpPr>
          <p:nvPr/>
        </p:nvSpPr>
        <p:spPr bwMode="auto">
          <a:xfrm>
            <a:off x="251519" y="2252030"/>
            <a:ext cx="3838575" cy="2711450"/>
          </a:xfrm>
          <a:prstGeom prst="rect">
            <a:avLst/>
          </a:prstGeom>
          <a:solidFill>
            <a:srgbClr val="FFFFFF"/>
          </a:solidFill>
          <a:ln w="190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ea typeface="宋体" charset="-122"/>
            </a:endParaRPr>
          </a:p>
        </p:txBody>
      </p:sp>
      <p:sp>
        <p:nvSpPr>
          <p:cNvPr id="25605" name="Rectangle 9"/>
          <p:cNvSpPr>
            <a:spLocks noChangeArrowheads="1"/>
          </p:cNvSpPr>
          <p:nvPr/>
        </p:nvSpPr>
        <p:spPr bwMode="auto">
          <a:xfrm>
            <a:off x="3137594" y="2090105"/>
            <a:ext cx="828675" cy="2952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ea typeface="宋体" charset="-122"/>
            </a:endParaRPr>
          </a:p>
        </p:txBody>
      </p:sp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3428"/>
            <a:ext cx="7772400" cy="417041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HTTP </a:t>
            </a:r>
            <a:r>
              <a:rPr lang="en-US" altLang="zh-CN" i="1" dirty="0" smtClean="0">
                <a:solidFill>
                  <a:schemeClr val="tx2">
                    <a:lumMod val="75000"/>
                  </a:schemeClr>
                </a:solidFill>
                <a:latin typeface="+mn-lt"/>
                <a:ea typeface="ＭＳ Ｐゴシック" pitchFamily="34" charset="-128"/>
              </a:rPr>
              <a:t>is </a:t>
            </a:r>
            <a:r>
              <a:rPr lang="ja-JP" altLang="en-US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“</a:t>
            </a:r>
            <a:r>
              <a:rPr lang="en-US" altLang="ja-JP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stateless</a:t>
            </a:r>
            <a:r>
              <a:rPr lang="ja-JP" altLang="en-US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”</a:t>
            </a:r>
            <a:endParaRPr lang="en-US" altLang="zh-CN" dirty="0" smtClean="0">
              <a:solidFill>
                <a:schemeClr val="tx2">
                  <a:lumMod val="75000"/>
                </a:schemeClr>
              </a:solidFill>
              <a:latin typeface="+mn-lt"/>
              <a:ea typeface="ＭＳ Ｐゴシック" pitchFamily="34" charset="-128"/>
            </a:endParaRPr>
          </a:p>
        </p:txBody>
      </p:sp>
      <p:sp>
        <p:nvSpPr>
          <p:cNvPr id="256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251519" y="1161691"/>
            <a:ext cx="8368605" cy="53911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zh-CN" i="1" dirty="0" smtClean="0">
                <a:solidFill>
                  <a:srgbClr val="CC0000"/>
                </a:solidFill>
                <a:ea typeface="ＭＳ Ｐゴシック" pitchFamily="34" charset="-128"/>
              </a:rPr>
              <a:t>HTTP </a:t>
            </a:r>
            <a:r>
              <a:rPr lang="en-US" altLang="zh-CN" sz="2400" dirty="0" smtClean="0">
                <a:ea typeface="ＭＳ Ｐゴシック" pitchFamily="34" charset="-128"/>
              </a:rPr>
              <a:t>server </a:t>
            </a:r>
            <a:r>
              <a:rPr lang="en-US" altLang="zh-CN" sz="2400" dirty="0" smtClean="0">
                <a:ea typeface="ＭＳ Ｐゴシック" pitchFamily="34" charset="-128"/>
              </a:rPr>
              <a:t>maintains no information about past client requests</a:t>
            </a:r>
          </a:p>
        </p:txBody>
      </p:sp>
      <p:sp>
        <p:nvSpPr>
          <p:cNvPr id="25609" name="Rectangle 6"/>
          <p:cNvSpPr>
            <a:spLocks noChangeArrowheads="1"/>
          </p:cNvSpPr>
          <p:nvPr/>
        </p:nvSpPr>
        <p:spPr bwMode="auto">
          <a:xfrm>
            <a:off x="389632" y="2315530"/>
            <a:ext cx="37528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dirty="0">
                <a:solidFill>
                  <a:srgbClr val="000099"/>
                </a:solidFill>
                <a:latin typeface="Gill Sans MT" pitchFamily="34" charset="0"/>
                <a:ea typeface="宋体" charset="-122"/>
              </a:rPr>
              <a:t>protocols that maintain 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400" dirty="0">
                <a:solidFill>
                  <a:srgbClr val="000099"/>
                </a:solidFill>
                <a:latin typeface="Gill Sans MT" pitchFamily="34" charset="0"/>
                <a:ea typeface="ＭＳ Ｐゴシック" pitchFamily="34" charset="-128"/>
              </a:rPr>
              <a:t> are complex!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zh-CN" sz="2400" dirty="0">
                <a:latin typeface="Gill Sans MT" pitchFamily="34" charset="0"/>
                <a:ea typeface="宋体" charset="-122"/>
              </a:rPr>
              <a:t>past history (state) must be maintained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</a:pPr>
            <a:r>
              <a:rPr lang="en-US" altLang="zh-CN" sz="2400" dirty="0">
                <a:latin typeface="Gill Sans MT" pitchFamily="34" charset="0"/>
                <a:ea typeface="宋体" charset="-122"/>
              </a:rPr>
              <a:t>if server/client crashes, their views of </a:t>
            </a:r>
            <a:r>
              <a:rPr lang="ja-JP" altLang="en-US" sz="2400" dirty="0">
                <a:latin typeface="Gill Sans MT" pitchFamily="34" charset="0"/>
                <a:ea typeface="ＭＳ Ｐゴシック" pitchFamily="34" charset="-128"/>
              </a:rPr>
              <a:t>“</a:t>
            </a:r>
            <a:r>
              <a:rPr lang="en-US" altLang="ja-JP" sz="2400" dirty="0">
                <a:latin typeface="Gill Sans MT" pitchFamily="34" charset="0"/>
                <a:ea typeface="ＭＳ Ｐゴシック" pitchFamily="34" charset="-128"/>
              </a:rPr>
              <a:t>state</a:t>
            </a:r>
            <a:r>
              <a:rPr lang="ja-JP" altLang="en-US" sz="2400" dirty="0">
                <a:latin typeface="Gill Sans MT" pitchFamily="34" charset="0"/>
                <a:ea typeface="ＭＳ Ｐゴシック" pitchFamily="34" charset="-128"/>
              </a:rPr>
              <a:t>”</a:t>
            </a:r>
            <a:r>
              <a:rPr lang="en-US" altLang="ja-JP" sz="2400" dirty="0">
                <a:latin typeface="Gill Sans MT" pitchFamily="34" charset="0"/>
                <a:ea typeface="ＭＳ Ｐゴシック" pitchFamily="34" charset="-128"/>
              </a:rPr>
              <a:t> may be inconsistent, must be reconciled</a:t>
            </a:r>
          </a:p>
          <a:p>
            <a:pPr algn="ctr">
              <a:spcBef>
                <a:spcPct val="0"/>
              </a:spcBef>
              <a:buClrTx/>
              <a:buSzTx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</p:txBody>
      </p:sp>
      <p:sp>
        <p:nvSpPr>
          <p:cNvPr id="25610" name="Text Box 8"/>
          <p:cNvSpPr txBox="1">
            <a:spLocks noChangeArrowheads="1"/>
          </p:cNvSpPr>
          <p:nvPr/>
        </p:nvSpPr>
        <p:spPr bwMode="auto">
          <a:xfrm>
            <a:off x="3147119" y="201231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aside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435821" y="2469518"/>
            <a:ext cx="3793779" cy="117550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zh-CN" i="1" dirty="0" smtClean="0">
                <a:solidFill>
                  <a:srgbClr val="CC0000"/>
                </a:solidFill>
                <a:ea typeface="ＭＳ Ｐゴシック" pitchFamily="34" charset="-128"/>
              </a:rPr>
              <a:t>Q: how do web applications keep state though?</a:t>
            </a:r>
          </a:p>
        </p:txBody>
      </p:sp>
    </p:spTree>
    <p:extLst>
      <p:ext uri="{BB962C8B-B14F-4D97-AF65-F5344CB8AC3E}">
        <p14:creationId xmlns:p14="http://schemas.microsoft.com/office/powerpoint/2010/main" val="131361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dirty="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13312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2-</a:t>
            </a:r>
            <a:fld id="{14C8CC6B-30A2-455D-907D-BA98624E7A42}" type="slidenum">
              <a:rPr lang="en-US" altLang="sv-SE" sz="1200">
                <a:latin typeface="Tahoma" panose="020B0604030504040204" pitchFamily="34" charset="0"/>
              </a:rPr>
              <a:pPr/>
              <a:t>24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pic>
        <p:nvPicPr>
          <p:cNvPr id="133123" name="Picture 5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788988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53988"/>
            <a:ext cx="7772400" cy="773112"/>
          </a:xfrm>
        </p:spPr>
        <p:txBody>
          <a:bodyPr/>
          <a:lstStyle/>
          <a:p>
            <a:r>
              <a:rPr lang="en-US" altLang="sv-SE" sz="3600" dirty="0" smtClean="0">
                <a:ea typeface="ＭＳ Ｐゴシック" panose="020B0600070205080204" pitchFamily="34" charset="-128"/>
              </a:rPr>
              <a:t>Cookies: keeping </a:t>
            </a:r>
            <a:r>
              <a:rPr lang="ja-JP" altLang="en-US" sz="36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3600" dirty="0" smtClean="0">
                <a:ea typeface="ＭＳ Ｐゴシック" panose="020B0600070205080204" pitchFamily="34" charset="-128"/>
              </a:rPr>
              <a:t>state</a:t>
            </a:r>
            <a:r>
              <a:rPr lang="ja-JP" altLang="en-US" sz="36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3600" dirty="0" smtClean="0">
                <a:ea typeface="ＭＳ Ｐゴシック" panose="020B0600070205080204" pitchFamily="34" charset="-128"/>
              </a:rPr>
              <a:t> 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1052513" y="122713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>
                <a:solidFill>
                  <a:srgbClr val="CC0000"/>
                </a:solidFill>
              </a:rPr>
              <a:t>client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5973763" y="1273175"/>
            <a:ext cx="88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>
                <a:solidFill>
                  <a:srgbClr val="CC0000"/>
                </a:solidFill>
              </a:rPr>
              <a:t>server</a:t>
            </a: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133207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208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133209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210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usual http response msg</a:t>
                </a:r>
                <a:endParaRPr lang="en-US" altLang="sv-SE" sz="2400"/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6145213"/>
            <a:ext cx="3305175" cy="407987"/>
            <a:chOff x="1392" y="3605"/>
            <a:chExt cx="2082" cy="257"/>
          </a:xfrm>
        </p:grpSpPr>
        <p:sp>
          <p:nvSpPr>
            <p:cNvPr id="133203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204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133205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206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usual http response msg</a:t>
                </a:r>
                <a:endParaRPr lang="en-US" altLang="sv-SE" sz="2400"/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981075" y="2454275"/>
            <a:ext cx="1787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/>
              <a:t>cookie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0" y="4878388"/>
            <a:ext cx="1733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/>
              <a:t>one week later:</a:t>
            </a:r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28700"/>
            <a:chOff x="1392" y="2261"/>
            <a:chExt cx="3552" cy="648"/>
          </a:xfrm>
        </p:grpSpPr>
        <p:sp>
          <p:nvSpPr>
            <p:cNvPr id="133196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197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b="1"/>
                <a:t>cookie: 1678</a:t>
              </a:r>
            </a:p>
          </p:txBody>
        </p:sp>
        <p:sp>
          <p:nvSpPr>
            <p:cNvPr id="133198" name="Text Box 28"/>
            <p:cNvSpPr txBox="1">
              <a:spLocks noChangeArrowheads="1"/>
            </p:cNvSpPr>
            <p:nvPr/>
          </p:nvSpPr>
          <p:spPr bwMode="auto">
            <a:xfrm>
              <a:off x="3554" y="233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133199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200" name="Group 83"/>
            <p:cNvGrpSpPr>
              <a:grpSpLocks/>
            </p:cNvGrpSpPr>
            <p:nvPr/>
          </p:nvGrpSpPr>
          <p:grpSpPr bwMode="auto">
            <a:xfrm>
              <a:off x="4306" y="2363"/>
              <a:ext cx="564" cy="231"/>
              <a:chOff x="4306" y="2273"/>
              <a:chExt cx="564" cy="231"/>
            </a:xfrm>
          </p:grpSpPr>
          <p:sp>
            <p:nvSpPr>
              <p:cNvPr id="133201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202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64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access</a:t>
                </a:r>
              </a:p>
            </p:txBody>
          </p:sp>
        </p:grpSp>
      </p:grpSp>
      <p:grpSp>
        <p:nvGrpSpPr>
          <p:cNvPr id="133132" name="Group 81"/>
          <p:cNvGrpSpPr>
            <a:grpSpLocks/>
          </p:cNvGrpSpPr>
          <p:nvPr/>
        </p:nvGrpSpPr>
        <p:grpSpPr bwMode="auto">
          <a:xfrm>
            <a:off x="936625" y="1922463"/>
            <a:ext cx="1068388" cy="565150"/>
            <a:chOff x="476" y="1047"/>
            <a:chExt cx="906" cy="486"/>
          </a:xfrm>
        </p:grpSpPr>
        <p:sp>
          <p:nvSpPr>
            <p:cNvPr id="133194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133195" name="Text Box 60"/>
            <p:cNvSpPr txBox="1">
              <a:spLocks noChangeArrowheads="1"/>
            </p:cNvSpPr>
            <p:nvPr/>
          </p:nvSpPr>
          <p:spPr bwMode="auto">
            <a:xfrm>
              <a:off x="476" y="1134"/>
              <a:ext cx="87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 b="1">
                  <a:solidFill>
                    <a:schemeClr val="bg1"/>
                  </a:solidFill>
                </a:rPr>
                <a:t>ebay 8734</a:t>
              </a:r>
            </a:p>
          </p:txBody>
        </p:sp>
      </p:grp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133187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188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usual http request msg</a:t>
              </a:r>
            </a:p>
          </p:txBody>
        </p:sp>
        <p:sp>
          <p:nvSpPr>
            <p:cNvPr id="133189" name="Text Box 31"/>
            <p:cNvSpPr txBox="1">
              <a:spLocks noChangeArrowheads="1"/>
            </p:cNvSpPr>
            <p:nvPr/>
          </p:nvSpPr>
          <p:spPr bwMode="auto">
            <a:xfrm>
              <a:off x="3341" y="1390"/>
              <a:ext cx="1084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1678 for user</a:t>
              </a:r>
            </a:p>
          </p:txBody>
        </p:sp>
        <p:grpSp>
          <p:nvGrpSpPr>
            <p:cNvPr id="13319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133191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192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193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919163" y="2676525"/>
            <a:ext cx="4392612" cy="871538"/>
            <a:chOff x="459" y="1637"/>
            <a:chExt cx="3027" cy="704"/>
          </a:xfrm>
        </p:grpSpPr>
        <p:sp>
          <p:nvSpPr>
            <p:cNvPr id="133182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183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4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b="1"/>
                <a:t>set-cookie: 1678</a:t>
              </a:r>
              <a:r>
                <a:rPr lang="en-US" altLang="sv-SE" b="1">
                  <a:latin typeface="Courier New" panose="02070309020205020404" pitchFamily="49" charset="0"/>
                </a:rPr>
                <a:t> </a:t>
              </a:r>
            </a:p>
          </p:txBody>
        </p:sp>
        <p:grpSp>
          <p:nvGrpSpPr>
            <p:cNvPr id="133184" name="Group 76"/>
            <p:cNvGrpSpPr>
              <a:grpSpLocks/>
            </p:cNvGrpSpPr>
            <p:nvPr/>
          </p:nvGrpSpPr>
          <p:grpSpPr bwMode="auto">
            <a:xfrm>
              <a:off x="459" y="1836"/>
              <a:ext cx="1004" cy="505"/>
              <a:chOff x="684" y="1746"/>
              <a:chExt cx="1004" cy="505"/>
            </a:xfrm>
          </p:grpSpPr>
          <p:sp>
            <p:nvSpPr>
              <p:cNvPr id="133185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33186" name="Text Box 75"/>
              <p:cNvSpPr txBox="1">
                <a:spLocks noChangeArrowheads="1"/>
              </p:cNvSpPr>
              <p:nvPr/>
            </p:nvSpPr>
            <p:spPr bwMode="auto">
              <a:xfrm>
                <a:off x="684" y="1833"/>
                <a:ext cx="1004" cy="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400" b="1" dirty="0" err="1">
                    <a:solidFill>
                      <a:schemeClr val="bg1"/>
                    </a:solidFill>
                  </a:rPr>
                  <a:t>ebay</a:t>
                </a:r>
                <a:r>
                  <a:rPr lang="en-US" altLang="sv-SE" sz="1400" b="1" dirty="0">
                    <a:solidFill>
                      <a:schemeClr val="bg1"/>
                    </a:solidFill>
                  </a:rPr>
                  <a:t>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sv-SE" sz="1400" b="1" dirty="0">
                    <a:solidFill>
                      <a:schemeClr val="bg1"/>
                    </a:solidFill>
                  </a:rPr>
                  <a:t>amazon 1678</a:t>
                </a: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603750"/>
            <a:ext cx="5705475" cy="1901825"/>
            <a:chOff x="1374" y="2641"/>
            <a:chExt cx="3594" cy="1198"/>
          </a:xfrm>
        </p:grpSpPr>
        <p:sp>
          <p:nvSpPr>
            <p:cNvPr id="133177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178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usual http request msg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b="1"/>
                <a:t>cookie: 1678</a:t>
              </a:r>
            </a:p>
          </p:txBody>
        </p:sp>
        <p:sp>
          <p:nvSpPr>
            <p:cNvPr id="133179" name="Text Box 29"/>
            <p:cNvSpPr txBox="1">
              <a:spLocks noChangeArrowheads="1"/>
            </p:cNvSpPr>
            <p:nvPr/>
          </p:nvSpPr>
          <p:spPr bwMode="auto">
            <a:xfrm>
              <a:off x="3584" y="3262"/>
              <a:ext cx="596" cy="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rgbClr val="000099"/>
                  </a:solidFill>
                </a:rPr>
                <a:t>action</a:t>
              </a:r>
            </a:p>
          </p:txBody>
        </p:sp>
        <p:sp>
          <p:nvSpPr>
            <p:cNvPr id="133180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181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6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65188" y="5351463"/>
            <a:ext cx="1389062" cy="633412"/>
            <a:chOff x="684" y="1746"/>
            <a:chExt cx="1004" cy="486"/>
          </a:xfrm>
        </p:grpSpPr>
        <p:sp>
          <p:nvSpPr>
            <p:cNvPr id="133175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133176" name="Text Box 79"/>
            <p:cNvSpPr txBox="1">
              <a:spLocks noChangeArrowheads="1"/>
            </p:cNvSpPr>
            <p:nvPr/>
          </p:nvSpPr>
          <p:spPr bwMode="auto">
            <a:xfrm>
              <a:off x="684" y="1833"/>
              <a:ext cx="1004" cy="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 b="1">
                  <a:solidFill>
                    <a:schemeClr val="bg1"/>
                  </a:solidFill>
                </a:rPr>
                <a:t>ebay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400" b="1">
                  <a:solidFill>
                    <a:schemeClr val="bg1"/>
                  </a:solidFill>
                </a:rPr>
                <a:t>amazon 1678</a:t>
              </a:r>
            </a:p>
          </p:txBody>
        </p:sp>
      </p:grpSp>
      <p:sp>
        <p:nvSpPr>
          <p:cNvPr id="133137" name="Text Box 80"/>
          <p:cNvSpPr txBox="1">
            <a:spLocks noChangeArrowheads="1"/>
          </p:cNvSpPr>
          <p:nvPr/>
        </p:nvSpPr>
        <p:spPr bwMode="auto">
          <a:xfrm>
            <a:off x="7842250" y="2692400"/>
            <a:ext cx="1123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</a:rPr>
              <a:t>database</a:t>
            </a:r>
          </a:p>
        </p:txBody>
      </p:sp>
      <p:sp>
        <p:nvSpPr>
          <p:cNvPr id="133138" name="AutoShape 327"/>
          <p:cNvSpPr>
            <a:spLocks noChangeArrowheads="1"/>
          </p:cNvSpPr>
          <p:nvPr/>
        </p:nvSpPr>
        <p:spPr bwMode="auto">
          <a:xfrm>
            <a:off x="8112125" y="3313113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altLang="sv-SE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33139" name="Group 63"/>
          <p:cNvGrpSpPr>
            <a:grpSpLocks/>
          </p:cNvGrpSpPr>
          <p:nvPr/>
        </p:nvGrpSpPr>
        <p:grpSpPr bwMode="auto">
          <a:xfrm>
            <a:off x="5475288" y="1119188"/>
            <a:ext cx="411162" cy="771525"/>
            <a:chOff x="4140" y="429"/>
            <a:chExt cx="1425" cy="2396"/>
          </a:xfrm>
        </p:grpSpPr>
        <p:sp>
          <p:nvSpPr>
            <p:cNvPr id="133143" name="Freeform 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44" name="Rectangle 65"/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45" name="Freeform 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46" name="Freeform 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47" name="Rectangle 68"/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33148" name="Group 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33173" name="AutoShape 70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33174" name="AutoShape 71"/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33149" name="Rectangle 72"/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33150" name="Group 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33171" name="AutoShape 74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33172" name="AutoShape 75"/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33151" name="Rectangle 76"/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52" name="Rectangle 77"/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grpSp>
          <p:nvGrpSpPr>
            <p:cNvPr id="133153" name="Group 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33169" name="AutoShape 79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33170" name="AutoShape 80"/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33154" name="Freeform 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33155" name="Group 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33167" name="AutoShape 83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133168" name="AutoShape 84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sp>
          <p:nvSpPr>
            <p:cNvPr id="133156" name="Rectangle 85"/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57" name="Freeform 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58" name="Freeform 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7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59" name="Oval 88"/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60" name="Freeform 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33161" name="AutoShape 9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62" name="AutoShape 91"/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63" name="Oval 92"/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64" name="Oval 93"/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3165" name="Oval 94"/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  <p:sp>
          <p:nvSpPr>
            <p:cNvPr id="133166" name="Rectangle 95"/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sv-SE" altLang="sv-SE"/>
            </a:p>
          </p:txBody>
        </p:sp>
      </p:grpSp>
      <p:grpSp>
        <p:nvGrpSpPr>
          <p:cNvPr id="133140" name="Group 96"/>
          <p:cNvGrpSpPr>
            <a:grpSpLocks/>
          </p:cNvGrpSpPr>
          <p:nvPr/>
        </p:nvGrpSpPr>
        <p:grpSpPr bwMode="auto">
          <a:xfrm>
            <a:off x="1806575" y="1117600"/>
            <a:ext cx="687388" cy="731838"/>
            <a:chOff x="-44" y="1473"/>
            <a:chExt cx="981" cy="1105"/>
          </a:xfrm>
        </p:grpSpPr>
        <p:pic>
          <p:nvPicPr>
            <p:cNvPr id="133141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42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570216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43D5556-A18E-4946-A813-D5979445E642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charset="-122"/>
              </a:rPr>
              <a:t>Cookies (continued)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77963"/>
            <a:ext cx="3810000" cy="2671117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u="sng" dirty="0" smtClean="0">
                <a:solidFill>
                  <a:srgbClr val="FF0000"/>
                </a:solidFill>
                <a:ea typeface="宋体" charset="-122"/>
              </a:rPr>
              <a:t>cookies can bring:</a:t>
            </a:r>
            <a:endParaRPr lang="en-US" altLang="zh-CN" sz="2400" dirty="0" smtClean="0">
              <a:ea typeface="宋体" charset="-122"/>
            </a:endParaRPr>
          </a:p>
          <a:p>
            <a:r>
              <a:rPr lang="en-US" altLang="zh-CN" sz="2400" dirty="0" smtClean="0">
                <a:ea typeface="宋体" charset="-122"/>
              </a:rPr>
              <a:t>authorization</a:t>
            </a:r>
          </a:p>
          <a:p>
            <a:r>
              <a:rPr lang="en-US" altLang="zh-CN" sz="2400" dirty="0" smtClean="0">
                <a:ea typeface="宋体" charset="-122"/>
              </a:rPr>
              <a:t>shopping carts</a:t>
            </a:r>
          </a:p>
          <a:p>
            <a:r>
              <a:rPr lang="en-US" altLang="zh-CN" sz="2400" dirty="0" smtClean="0">
                <a:ea typeface="宋体" charset="-122"/>
              </a:rPr>
              <a:t>recommendations</a:t>
            </a:r>
          </a:p>
          <a:p>
            <a:r>
              <a:rPr lang="en-US" altLang="zh-CN" sz="2400" dirty="0" smtClean="0">
                <a:ea typeface="宋体" charset="-122"/>
              </a:rPr>
              <a:t>user session state</a:t>
            </a:r>
          </a:p>
        </p:txBody>
      </p:sp>
      <p:sp>
        <p:nvSpPr>
          <p:cNvPr id="38918" name="Rectangle 4"/>
          <p:cNvSpPr>
            <a:spLocks noChangeArrowheads="1"/>
          </p:cNvSpPr>
          <p:nvPr/>
        </p:nvSpPr>
        <p:spPr bwMode="auto">
          <a:xfrm>
            <a:off x="4911725" y="1411288"/>
            <a:ext cx="3810000" cy="4648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400" u="sng">
                <a:solidFill>
                  <a:srgbClr val="FF0000"/>
                </a:solidFill>
                <a:ea typeface="宋体" charset="-122"/>
              </a:rPr>
              <a:t>Cookies and privacy:</a:t>
            </a:r>
            <a:endParaRPr lang="en-US" altLang="zh-CN" sz="2400">
              <a:ea typeface="宋体" charset="-122"/>
            </a:endParaRPr>
          </a:p>
          <a:p>
            <a:r>
              <a:rPr lang="en-US" altLang="zh-CN" sz="2400">
                <a:ea typeface="宋体" charset="-122"/>
              </a:rPr>
              <a:t>cookies permit sites to learn a lot about you</a:t>
            </a:r>
          </a:p>
          <a:p>
            <a:r>
              <a:rPr lang="en-US" altLang="zh-CN" sz="2400">
                <a:ea typeface="宋体" charset="-122"/>
              </a:rPr>
              <a:t>you may supply name and e-mail to sites</a:t>
            </a:r>
          </a:p>
          <a:p>
            <a:r>
              <a:rPr lang="en-US" altLang="zh-CN" sz="2400">
                <a:ea typeface="宋体" charset="-122"/>
              </a:rPr>
              <a:t>search engines use  cookies to learn yet more</a:t>
            </a:r>
          </a:p>
          <a:p>
            <a:r>
              <a:rPr lang="en-US" altLang="zh-CN" sz="2400">
                <a:ea typeface="宋体" charset="-122"/>
              </a:rPr>
              <a:t>advertising  companies  obtain info across sites</a:t>
            </a:r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7321550" y="1177925"/>
            <a:ext cx="798513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accent2"/>
                </a:solidFill>
                <a:ea typeface="宋体" charset="-122"/>
              </a:rPr>
              <a:t>aside</a:t>
            </a:r>
            <a:endParaRPr lang="en-US" altLang="zh-CN" sz="1600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2450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8" y="271451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</a:t>
            </a:r>
            <a:r>
              <a:rPr lang="en-US" altLang="sv-SE" sz="2400" dirty="0">
                <a:ea typeface="ＭＳ Ｐゴシック" panose="020B0600070205080204" pitchFamily="34" charset="-128"/>
              </a:rPr>
              <a:t>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/>
              <a:t>General description and functionality</a:t>
            </a:r>
          </a:p>
          <a:p>
            <a:pPr lvl="1"/>
            <a:r>
              <a:rPr lang="en-US" sz="2000" dirty="0"/>
              <a:t>Authentication, cookies and related aspects</a:t>
            </a:r>
          </a:p>
          <a:p>
            <a:pPr lvl="1"/>
            <a:r>
              <a:rPr lang="en-US" sz="2000" dirty="0"/>
              <a:t>Caching </a:t>
            </a:r>
            <a:r>
              <a:rPr lang="en-US" sz="2000" dirty="0" smtClean="0"/>
              <a:t>and proxies</a:t>
            </a:r>
            <a:endParaRPr lang="en-US" altLang="sv-SE" sz="2400" dirty="0"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FTP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7003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2: Application Layer</a:t>
            </a:r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409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CABD38D-7538-4453-BEE8-29276E593A95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宋体" charset="-122"/>
              </a:rPr>
              <a:t>Web Caches (proxy server)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8450" y="1763713"/>
            <a:ext cx="4000500" cy="4410075"/>
          </a:xfrm>
        </p:spPr>
        <p:txBody>
          <a:bodyPr/>
          <a:lstStyle/>
          <a:p>
            <a:r>
              <a:rPr lang="en-US" altLang="zh-CN" sz="1800" dirty="0" smtClean="0">
                <a:ea typeface="宋体" charset="-122"/>
              </a:rPr>
              <a:t>user configures browser: Web accesses via web cache</a:t>
            </a:r>
          </a:p>
          <a:p>
            <a:r>
              <a:rPr lang="en-US" altLang="zh-CN" sz="1800" dirty="0" smtClean="0">
                <a:ea typeface="宋体" charset="-122"/>
              </a:rPr>
              <a:t>client sends all http requests to  web cache; the cache(proxy) server</a:t>
            </a:r>
          </a:p>
          <a:p>
            <a:pPr lvl="1"/>
            <a:r>
              <a:rPr lang="en-US" altLang="zh-CN" sz="1800" dirty="0" smtClean="0">
                <a:ea typeface="宋体" charset="-122"/>
              </a:rPr>
              <a:t>if object at web cache, return object in http response </a:t>
            </a:r>
          </a:p>
          <a:p>
            <a:pPr lvl="1"/>
            <a:r>
              <a:rPr lang="en-US" altLang="zh-CN" sz="1800" dirty="0" smtClean="0">
                <a:ea typeface="宋体" charset="-122"/>
              </a:rPr>
              <a:t>else request object from origin server (or from next cache), then return http response to client</a:t>
            </a:r>
          </a:p>
          <a:p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Hierarchical, cooperative caching, ICP: Internet Caching Protocol (RFC2187)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600075" y="1174750"/>
            <a:ext cx="7200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400">
                <a:solidFill>
                  <a:srgbClr val="FF0000"/>
                </a:solidFill>
                <a:ea typeface="宋体" charset="-122"/>
              </a:rPr>
              <a:t>Goal:</a:t>
            </a:r>
            <a:r>
              <a:rPr lang="en-US" altLang="zh-CN" sz="2000">
                <a:ea typeface="宋体" charset="-122"/>
              </a:rPr>
              <a:t> satisfy client request without involving origin server</a:t>
            </a:r>
            <a:endParaRPr lang="en-US" altLang="zh-CN" sz="2400">
              <a:ea typeface="宋体" charset="-122"/>
            </a:endParaRPr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4203700" y="2955925"/>
          <a:ext cx="515938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2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2955925"/>
                        <a:ext cx="515938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8" name="Text Box 8"/>
          <p:cNvSpPr txBox="1">
            <a:spLocks noChangeArrowheads="1"/>
          </p:cNvSpPr>
          <p:nvPr/>
        </p:nvSpPr>
        <p:spPr bwMode="auto">
          <a:xfrm>
            <a:off x="4143375" y="3368675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client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4268788" y="4826000"/>
          <a:ext cx="5159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53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8788" y="4826000"/>
                        <a:ext cx="515937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024563" y="2774950"/>
            <a:ext cx="955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ea typeface="宋体" charset="-122"/>
              </a:rPr>
              <a:t>Proxy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ea typeface="宋体" charset="-122"/>
              </a:rPr>
              <a:t>server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grpSp>
        <p:nvGrpSpPr>
          <p:cNvPr id="40971" name="Group 11"/>
          <p:cNvGrpSpPr>
            <a:grpSpLocks/>
          </p:cNvGrpSpPr>
          <p:nvPr/>
        </p:nvGrpSpPr>
        <p:grpSpPr bwMode="auto">
          <a:xfrm>
            <a:off x="6249988" y="3556000"/>
            <a:ext cx="346075" cy="742950"/>
            <a:chOff x="4180" y="783"/>
            <a:chExt cx="150" cy="307"/>
          </a:xfrm>
        </p:grpSpPr>
        <p:sp>
          <p:nvSpPr>
            <p:cNvPr id="41009" name="AutoShape 1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10" name="Rectangle 1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11" name="Rectangle 1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12" name="AutoShape 1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13" name="Line 1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014" name="Line 1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015" name="Rectangle 1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16" name="Rectangle 1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0972" name="Line 20"/>
          <p:cNvSpPr>
            <a:spLocks noChangeShapeType="1"/>
          </p:cNvSpPr>
          <p:nvPr/>
        </p:nvSpPr>
        <p:spPr bwMode="auto">
          <a:xfrm>
            <a:off x="4765675" y="3144838"/>
            <a:ext cx="1428750" cy="668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73" name="Line 21"/>
          <p:cNvSpPr>
            <a:spLocks noChangeShapeType="1"/>
          </p:cNvSpPr>
          <p:nvPr/>
        </p:nvSpPr>
        <p:spPr bwMode="auto">
          <a:xfrm flipH="1" flipV="1">
            <a:off x="4803775" y="3284538"/>
            <a:ext cx="1350963" cy="627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74" name="Line 22"/>
          <p:cNvSpPr>
            <a:spLocks noChangeShapeType="1"/>
          </p:cNvSpPr>
          <p:nvPr/>
        </p:nvSpPr>
        <p:spPr bwMode="auto">
          <a:xfrm flipV="1">
            <a:off x="4759325" y="4095750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75" name="Line 23"/>
          <p:cNvSpPr>
            <a:spLocks noChangeShapeType="1"/>
          </p:cNvSpPr>
          <p:nvPr/>
        </p:nvSpPr>
        <p:spPr bwMode="auto">
          <a:xfrm flipH="1">
            <a:off x="4810125" y="4183063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76" name="Text Box 24"/>
          <p:cNvSpPr txBox="1">
            <a:spLocks noChangeArrowheads="1"/>
          </p:cNvSpPr>
          <p:nvPr/>
        </p:nvSpPr>
        <p:spPr bwMode="auto">
          <a:xfrm>
            <a:off x="4298950" y="5284788"/>
            <a:ext cx="714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client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77" name="Text Box 25"/>
          <p:cNvSpPr txBox="1">
            <a:spLocks noChangeArrowheads="1"/>
          </p:cNvSpPr>
          <p:nvPr/>
        </p:nvSpPr>
        <p:spPr bwMode="auto">
          <a:xfrm rot="1422049">
            <a:off x="4848225" y="3195638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request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78" name="Text Box 26"/>
          <p:cNvSpPr txBox="1">
            <a:spLocks noChangeArrowheads="1"/>
          </p:cNvSpPr>
          <p:nvPr/>
        </p:nvSpPr>
        <p:spPr bwMode="auto">
          <a:xfrm rot="-1692639">
            <a:off x="4625975" y="4200525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request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79" name="Text Box 27"/>
          <p:cNvSpPr txBox="1">
            <a:spLocks noChangeArrowheads="1"/>
          </p:cNvSpPr>
          <p:nvPr/>
        </p:nvSpPr>
        <p:spPr bwMode="auto">
          <a:xfrm rot="1411598">
            <a:off x="4664075" y="3562350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response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80" name="Text Box 28"/>
          <p:cNvSpPr txBox="1">
            <a:spLocks noChangeArrowheads="1"/>
          </p:cNvSpPr>
          <p:nvPr/>
        </p:nvSpPr>
        <p:spPr bwMode="auto">
          <a:xfrm rot="-1737783">
            <a:off x="4832350" y="4519613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response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grpSp>
        <p:nvGrpSpPr>
          <p:cNvPr id="40981" name="Group 30"/>
          <p:cNvGrpSpPr>
            <a:grpSpLocks/>
          </p:cNvGrpSpPr>
          <p:nvPr/>
        </p:nvGrpSpPr>
        <p:grpSpPr bwMode="auto">
          <a:xfrm>
            <a:off x="8174038" y="2765425"/>
            <a:ext cx="346075" cy="742950"/>
            <a:chOff x="4180" y="783"/>
            <a:chExt cx="150" cy="307"/>
          </a:xfrm>
        </p:grpSpPr>
        <p:sp>
          <p:nvSpPr>
            <p:cNvPr id="41001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2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3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4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5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006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1007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8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0982" name="Group 39"/>
          <p:cNvGrpSpPr>
            <a:grpSpLocks/>
          </p:cNvGrpSpPr>
          <p:nvPr/>
        </p:nvGrpSpPr>
        <p:grpSpPr bwMode="auto">
          <a:xfrm>
            <a:off x="8174038" y="4670425"/>
            <a:ext cx="346075" cy="742950"/>
            <a:chOff x="4180" y="783"/>
            <a:chExt cx="150" cy="307"/>
          </a:xfrm>
        </p:grpSpPr>
        <p:sp>
          <p:nvSpPr>
            <p:cNvPr id="40993" name="AutoShape 4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0994" name="Rectangle 4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0995" name="Rectangle 4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0996" name="AutoShape 4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0997" name="Line 4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0998" name="Line 4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0999" name="Rectangle 4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1000" name="Rectangle 4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0983" name="Line 48"/>
          <p:cNvSpPr>
            <a:spLocks noChangeShapeType="1"/>
          </p:cNvSpPr>
          <p:nvPr/>
        </p:nvSpPr>
        <p:spPr bwMode="auto">
          <a:xfrm flipV="1">
            <a:off x="6692900" y="3095625"/>
            <a:ext cx="1401763" cy="7604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84" name="Line 49"/>
          <p:cNvSpPr>
            <a:spLocks noChangeShapeType="1"/>
          </p:cNvSpPr>
          <p:nvPr/>
        </p:nvSpPr>
        <p:spPr bwMode="auto">
          <a:xfrm flipH="1">
            <a:off x="6743700" y="3182938"/>
            <a:ext cx="1403350" cy="78581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85" name="Text Box 50"/>
          <p:cNvSpPr txBox="1">
            <a:spLocks noChangeArrowheads="1"/>
          </p:cNvSpPr>
          <p:nvPr/>
        </p:nvSpPr>
        <p:spPr bwMode="auto">
          <a:xfrm rot="-1692639">
            <a:off x="6559550" y="3200400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request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86" name="Text Box 51"/>
          <p:cNvSpPr txBox="1">
            <a:spLocks noChangeArrowheads="1"/>
          </p:cNvSpPr>
          <p:nvPr/>
        </p:nvSpPr>
        <p:spPr bwMode="auto">
          <a:xfrm rot="-1737783">
            <a:off x="6765925" y="3519488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response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87" name="Line 52"/>
          <p:cNvSpPr>
            <a:spLocks noChangeShapeType="1"/>
          </p:cNvSpPr>
          <p:nvPr/>
        </p:nvSpPr>
        <p:spPr bwMode="auto">
          <a:xfrm>
            <a:off x="6651625" y="4259263"/>
            <a:ext cx="1428750" cy="6683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88" name="Line 53"/>
          <p:cNvSpPr>
            <a:spLocks noChangeShapeType="1"/>
          </p:cNvSpPr>
          <p:nvPr/>
        </p:nvSpPr>
        <p:spPr bwMode="auto">
          <a:xfrm flipH="1" flipV="1">
            <a:off x="6689725" y="4398963"/>
            <a:ext cx="1350963" cy="627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0989" name="Text Box 54"/>
          <p:cNvSpPr txBox="1">
            <a:spLocks noChangeArrowheads="1"/>
          </p:cNvSpPr>
          <p:nvPr/>
        </p:nvSpPr>
        <p:spPr bwMode="auto">
          <a:xfrm rot="1422049">
            <a:off x="6734175" y="4310063"/>
            <a:ext cx="1387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request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90" name="Text Box 55"/>
          <p:cNvSpPr txBox="1">
            <a:spLocks noChangeArrowheads="1"/>
          </p:cNvSpPr>
          <p:nvPr/>
        </p:nvSpPr>
        <p:spPr bwMode="auto">
          <a:xfrm rot="1411598">
            <a:off x="6550025" y="4676775"/>
            <a:ext cx="1498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FF0000"/>
                </a:solidFill>
                <a:ea typeface="宋体" charset="-122"/>
              </a:rPr>
              <a:t>http response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91" name="Text Box 56"/>
          <p:cNvSpPr txBox="1">
            <a:spLocks noChangeArrowheads="1"/>
          </p:cNvSpPr>
          <p:nvPr/>
        </p:nvSpPr>
        <p:spPr bwMode="auto">
          <a:xfrm>
            <a:off x="7885113" y="5465763"/>
            <a:ext cx="80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server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0992" name="Text Box 57"/>
          <p:cNvSpPr txBox="1">
            <a:spLocks noChangeArrowheads="1"/>
          </p:cNvSpPr>
          <p:nvPr/>
        </p:nvSpPr>
        <p:spPr bwMode="auto">
          <a:xfrm>
            <a:off x="7913688" y="2132013"/>
            <a:ext cx="800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origin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server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472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DA10E44-81B9-483D-9D08-364866B60520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41988" name="Line 67"/>
          <p:cNvSpPr>
            <a:spLocks noChangeShapeType="1"/>
          </p:cNvSpPr>
          <p:nvPr/>
        </p:nvSpPr>
        <p:spPr bwMode="auto">
          <a:xfrm>
            <a:off x="5067300" y="2076450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宋体" charset="-122"/>
              </a:rPr>
              <a:t>Why Web Caching?</a:t>
            </a:r>
            <a:endParaRPr lang="en-US" altLang="zh-CN" smtClean="0">
              <a:ea typeface="宋体" charset="-122"/>
            </a:endParaRP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0500" y="1170137"/>
            <a:ext cx="4537076" cy="4139689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Assume:</a:t>
            </a:r>
            <a:r>
              <a:rPr lang="en-US" altLang="zh-CN" sz="2400" dirty="0" smtClean="0">
                <a:ea typeface="宋体" charset="-122"/>
              </a:rPr>
              <a:t> cache is </a:t>
            </a:r>
            <a:r>
              <a:rPr lang="en-US" altLang="zh-CN" sz="2400" dirty="0" smtClean="0">
                <a:ea typeface="宋体" charset="-122"/>
              </a:rPr>
              <a:t>close </a:t>
            </a:r>
            <a:r>
              <a:rPr lang="en-US" altLang="zh-CN" sz="2400" dirty="0" smtClean="0">
                <a:ea typeface="宋体" charset="-122"/>
              </a:rPr>
              <a:t>to client (e.g., in same network)</a:t>
            </a:r>
          </a:p>
          <a:p>
            <a:r>
              <a:rPr lang="en-US" altLang="zh-CN" sz="2400" dirty="0" smtClean="0">
                <a:ea typeface="宋体" charset="-122"/>
              </a:rPr>
              <a:t>smaller response </a:t>
            </a:r>
            <a:r>
              <a:rPr lang="en-US" altLang="zh-CN" sz="2400" dirty="0" smtClean="0">
                <a:ea typeface="宋体" charset="-122"/>
              </a:rPr>
              <a:t>time</a:t>
            </a:r>
          </a:p>
          <a:p>
            <a:r>
              <a:rPr lang="en-US" altLang="zh-CN" sz="2400" dirty="0" smtClean="0">
                <a:ea typeface="宋体" charset="-122"/>
              </a:rPr>
              <a:t>decrease </a:t>
            </a:r>
            <a:r>
              <a:rPr lang="en-US" altLang="zh-CN" sz="2400" dirty="0" smtClean="0">
                <a:ea typeface="宋体" charset="-122"/>
              </a:rPr>
              <a:t>traffic to distant servers</a:t>
            </a:r>
          </a:p>
          <a:p>
            <a:pPr lvl="1"/>
            <a:r>
              <a:rPr lang="en-US" altLang="zh-CN" sz="2000" dirty="0" smtClean="0">
                <a:ea typeface="宋体" charset="-122"/>
              </a:rPr>
              <a:t>link out of institutional/local ISP network </a:t>
            </a:r>
            <a:r>
              <a:rPr lang="en-US" altLang="zh-CN" sz="2000" dirty="0" smtClean="0">
                <a:ea typeface="宋体" charset="-122"/>
              </a:rPr>
              <a:t>can be</a:t>
            </a:r>
            <a:r>
              <a:rPr lang="en-US" altLang="zh-CN" sz="2000" dirty="0" smtClean="0">
                <a:ea typeface="宋体" charset="-122"/>
              </a:rPr>
              <a:t> </a:t>
            </a:r>
            <a:r>
              <a:rPr lang="en-US" altLang="zh-CN" sz="2000" dirty="0" smtClean="0">
                <a:ea typeface="宋体" charset="-122"/>
              </a:rPr>
              <a:t>bottleneck </a:t>
            </a:r>
          </a:p>
          <a:p>
            <a:r>
              <a:rPr lang="en-US" altLang="zh-CN" sz="2400" dirty="0" smtClean="0">
                <a:ea typeface="宋体" charset="-122"/>
              </a:rPr>
              <a:t>Important for large data applications (e.g. video,…)</a:t>
            </a: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C00000"/>
                </a:solidFill>
                <a:ea typeface="宋体" charset="-122"/>
              </a:rPr>
              <a:t>Performance effect:</a:t>
            </a:r>
          </a:p>
          <a:p>
            <a:pPr lvl="1">
              <a:buFont typeface="ZapfDingbats" pitchFamily="82" charset="2"/>
              <a:buNone/>
            </a:pPr>
            <a:r>
              <a:rPr lang="en-US" altLang="zh-CN" sz="1800" dirty="0" smtClean="0">
                <a:ea typeface="宋体" charset="-122"/>
              </a:rPr>
              <a:t> </a:t>
            </a:r>
          </a:p>
        </p:txBody>
      </p:sp>
      <p:grpSp>
        <p:nvGrpSpPr>
          <p:cNvPr id="41991" name="Group 6"/>
          <p:cNvGrpSpPr>
            <a:grpSpLocks/>
          </p:cNvGrpSpPr>
          <p:nvPr/>
        </p:nvGrpSpPr>
        <p:grpSpPr bwMode="auto">
          <a:xfrm>
            <a:off x="4878388" y="1698625"/>
            <a:ext cx="184150" cy="542925"/>
            <a:chOff x="4180" y="783"/>
            <a:chExt cx="150" cy="307"/>
          </a:xfrm>
        </p:grpSpPr>
        <p:sp>
          <p:nvSpPr>
            <p:cNvPr id="42092" name="AutoShape 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3" name="Rectangle 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4" name="Rectangle 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5" name="AutoShape 1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6" name="Line 1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97" name="Line 1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98" name="Rectangle 1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9" name="Rectangle 1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1992" name="Group 15"/>
          <p:cNvGrpSpPr>
            <a:grpSpLocks/>
          </p:cNvGrpSpPr>
          <p:nvPr/>
        </p:nvGrpSpPr>
        <p:grpSpPr bwMode="auto">
          <a:xfrm>
            <a:off x="5802313" y="1155700"/>
            <a:ext cx="184150" cy="542925"/>
            <a:chOff x="4180" y="783"/>
            <a:chExt cx="150" cy="307"/>
          </a:xfrm>
        </p:grpSpPr>
        <p:sp>
          <p:nvSpPr>
            <p:cNvPr id="42084" name="AutoShape 16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5" name="Rectangle 17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6" name="Rectangle 18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7" name="AutoShape 19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8" name="Line 20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89" name="Line 21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90" name="Rectangle 22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91" name="Rectangle 23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1993" name="Group 24"/>
          <p:cNvGrpSpPr>
            <a:grpSpLocks/>
          </p:cNvGrpSpPr>
          <p:nvPr/>
        </p:nvGrpSpPr>
        <p:grpSpPr bwMode="auto">
          <a:xfrm>
            <a:off x="6478588" y="1184275"/>
            <a:ext cx="184150" cy="542925"/>
            <a:chOff x="4180" y="783"/>
            <a:chExt cx="150" cy="307"/>
          </a:xfrm>
        </p:grpSpPr>
        <p:sp>
          <p:nvSpPr>
            <p:cNvPr id="42076" name="AutoShape 2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7" name="Rectangle 2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8" name="Rectangle 2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9" name="AutoShape 2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0" name="Line 2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81" name="Line 3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82" name="Rectangle 3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83" name="Rectangle 3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1994" name="Group 33"/>
          <p:cNvGrpSpPr>
            <a:grpSpLocks/>
          </p:cNvGrpSpPr>
          <p:nvPr/>
        </p:nvGrpSpPr>
        <p:grpSpPr bwMode="auto">
          <a:xfrm>
            <a:off x="7059613" y="1365250"/>
            <a:ext cx="184150" cy="542925"/>
            <a:chOff x="4180" y="783"/>
            <a:chExt cx="150" cy="307"/>
          </a:xfrm>
        </p:grpSpPr>
        <p:sp>
          <p:nvSpPr>
            <p:cNvPr id="42068" name="AutoShape 3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9" name="Rectangle 3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0" name="Rectangle 3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1" name="AutoShape 3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2" name="Line 3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73" name="Line 3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74" name="Rectangle 4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75" name="Rectangle 4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1995" name="Group 42"/>
          <p:cNvGrpSpPr>
            <a:grpSpLocks/>
          </p:cNvGrpSpPr>
          <p:nvPr/>
        </p:nvGrpSpPr>
        <p:grpSpPr bwMode="auto">
          <a:xfrm>
            <a:off x="7373938" y="2155825"/>
            <a:ext cx="184150" cy="542925"/>
            <a:chOff x="4180" y="783"/>
            <a:chExt cx="150" cy="307"/>
          </a:xfrm>
        </p:grpSpPr>
        <p:sp>
          <p:nvSpPr>
            <p:cNvPr id="42060" name="AutoShape 4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1" name="Rectangle 4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2" name="Rectangle 4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3" name="AutoShape 4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4" name="Line 4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65" name="Line 4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66" name="Rectangle 4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67" name="Rectangle 5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1996" name="Text Box 66"/>
          <p:cNvSpPr txBox="1">
            <a:spLocks noChangeArrowheads="1"/>
          </p:cNvSpPr>
          <p:nvPr/>
        </p:nvSpPr>
        <p:spPr bwMode="auto">
          <a:xfrm>
            <a:off x="7600950" y="1208088"/>
            <a:ext cx="1079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ea typeface="宋体" charset="-122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ea typeface="宋体" charset="-122"/>
              </a:rPr>
              <a:t>servers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41997" name="Line 68"/>
          <p:cNvSpPr>
            <a:spLocks noChangeShapeType="1"/>
          </p:cNvSpPr>
          <p:nvPr/>
        </p:nvSpPr>
        <p:spPr bwMode="auto">
          <a:xfrm>
            <a:off x="5876925" y="1695450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98" name="Line 69"/>
          <p:cNvSpPr>
            <a:spLocks noChangeShapeType="1"/>
          </p:cNvSpPr>
          <p:nvPr/>
        </p:nvSpPr>
        <p:spPr bwMode="auto">
          <a:xfrm flipH="1">
            <a:off x="6505575" y="1733550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1999" name="Line 70"/>
          <p:cNvSpPr>
            <a:spLocks noChangeShapeType="1"/>
          </p:cNvSpPr>
          <p:nvPr/>
        </p:nvSpPr>
        <p:spPr bwMode="auto">
          <a:xfrm flipH="1">
            <a:off x="6962775" y="1895475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00" name="Line 71"/>
          <p:cNvSpPr>
            <a:spLocks noChangeShapeType="1"/>
          </p:cNvSpPr>
          <p:nvPr/>
        </p:nvSpPr>
        <p:spPr bwMode="auto">
          <a:xfrm flipH="1" flipV="1">
            <a:off x="7124700" y="2657475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01" name="Freeform 51"/>
          <p:cNvSpPr>
            <a:spLocks/>
          </p:cNvSpPr>
          <p:nvPr/>
        </p:nvSpPr>
        <p:spPr bwMode="auto">
          <a:xfrm>
            <a:off x="5162550" y="1689100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42002" name="Group 52"/>
          <p:cNvGrpSpPr>
            <a:grpSpLocks/>
          </p:cNvGrpSpPr>
          <p:nvPr/>
        </p:nvGrpSpPr>
        <p:grpSpPr bwMode="auto">
          <a:xfrm>
            <a:off x="6145213" y="2890838"/>
            <a:ext cx="501650" cy="233362"/>
            <a:chOff x="3600" y="219"/>
            <a:chExt cx="360" cy="175"/>
          </a:xfrm>
        </p:grpSpPr>
        <p:sp>
          <p:nvSpPr>
            <p:cNvPr id="42047" name="Oval 5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48" name="Line 5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49" name="Line 5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50" name="Rectangle 5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51" name="Oval 5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2052" name="Group 5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05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5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5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42053" name="Group 6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054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55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56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42003" name="Text Box 72"/>
          <p:cNvSpPr txBox="1">
            <a:spLocks noChangeArrowheads="1"/>
          </p:cNvSpPr>
          <p:nvPr/>
        </p:nvSpPr>
        <p:spPr bwMode="auto">
          <a:xfrm>
            <a:off x="5595938" y="1998663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 Internet</a:t>
            </a:r>
            <a:endParaRPr lang="en-US" altLang="zh-CN" sz="240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2004" name="Freeform 73"/>
          <p:cNvSpPr>
            <a:spLocks/>
          </p:cNvSpPr>
          <p:nvPr/>
        </p:nvSpPr>
        <p:spPr bwMode="auto">
          <a:xfrm>
            <a:off x="4732338" y="4059238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42005" name="Object 74"/>
          <p:cNvGraphicFramePr>
            <a:graphicFrameLocks noChangeAspect="1"/>
          </p:cNvGraphicFramePr>
          <p:nvPr/>
        </p:nvGraphicFramePr>
        <p:xfrm>
          <a:off x="4979988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8" name="Clip" r:id="rId3" imgW="1307263" imgH="1084139" progId="MS_ClipArt_Gallery.2">
                  <p:embed/>
                </p:oleObj>
              </mc:Choice>
              <mc:Fallback>
                <p:oleObj name="Clip" r:id="rId3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988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6" name="Object 75"/>
          <p:cNvGraphicFramePr>
            <a:graphicFrameLocks noChangeAspect="1"/>
          </p:cNvGraphicFramePr>
          <p:nvPr/>
        </p:nvGraphicFramePr>
        <p:xfrm>
          <a:off x="548481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599" name="Clip" r:id="rId5" imgW="1307263" imgH="1084139" progId="MS_ClipArt_Gallery.2">
                  <p:embed/>
                </p:oleObj>
              </mc:Choice>
              <mc:Fallback>
                <p:oleObj name="Clip" r:id="rId5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481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7" name="Object 76"/>
          <p:cNvGraphicFramePr>
            <a:graphicFrameLocks noChangeAspect="1"/>
          </p:cNvGraphicFramePr>
          <p:nvPr/>
        </p:nvGraphicFramePr>
        <p:xfrm>
          <a:off x="6018213" y="4794250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0" name="Clip" r:id="rId6" imgW="1307263" imgH="1084139" progId="MS_ClipArt_Gallery.2">
                  <p:embed/>
                </p:oleObj>
              </mc:Choice>
              <mc:Fallback>
                <p:oleObj name="Clip" r:id="rId6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4794250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008" name="Object 77"/>
          <p:cNvGraphicFramePr>
            <a:graphicFrameLocks noChangeAspect="1"/>
          </p:cNvGraphicFramePr>
          <p:nvPr/>
        </p:nvGraphicFramePr>
        <p:xfrm>
          <a:off x="6532563" y="4803775"/>
          <a:ext cx="4445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601" name="Clip" r:id="rId7" imgW="1307263" imgH="1084139" progId="MS_ClipArt_Gallery.2">
                  <p:embed/>
                </p:oleObj>
              </mc:Choice>
              <mc:Fallback>
                <p:oleObj name="Clip" r:id="rId7" imgW="1307263" imgH="1084139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563" y="4803775"/>
                        <a:ext cx="444500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09" name="Line 89"/>
          <p:cNvSpPr>
            <a:spLocks noChangeShapeType="1"/>
          </p:cNvSpPr>
          <p:nvPr/>
        </p:nvSpPr>
        <p:spPr bwMode="auto">
          <a:xfrm>
            <a:off x="5172075" y="4605338"/>
            <a:ext cx="22050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0" name="Line 90"/>
          <p:cNvSpPr>
            <a:spLocks noChangeShapeType="1"/>
          </p:cNvSpPr>
          <p:nvPr/>
        </p:nvSpPr>
        <p:spPr bwMode="auto">
          <a:xfrm>
            <a:off x="5181600" y="4605338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1" name="Line 91"/>
          <p:cNvSpPr>
            <a:spLocks noChangeShapeType="1"/>
          </p:cNvSpPr>
          <p:nvPr/>
        </p:nvSpPr>
        <p:spPr bwMode="auto">
          <a:xfrm>
            <a:off x="5691188" y="4614863"/>
            <a:ext cx="0" cy="195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2" name="Line 92"/>
          <p:cNvSpPr>
            <a:spLocks noChangeShapeType="1"/>
          </p:cNvSpPr>
          <p:nvPr/>
        </p:nvSpPr>
        <p:spPr bwMode="auto">
          <a:xfrm>
            <a:off x="6229350" y="4610100"/>
            <a:ext cx="0" cy="195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3" name="Line 93"/>
          <p:cNvSpPr>
            <a:spLocks noChangeShapeType="1"/>
          </p:cNvSpPr>
          <p:nvPr/>
        </p:nvSpPr>
        <p:spPr bwMode="auto">
          <a:xfrm>
            <a:off x="6729413" y="4610100"/>
            <a:ext cx="0" cy="2238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4" name="Line 94"/>
          <p:cNvSpPr>
            <a:spLocks noChangeShapeType="1"/>
          </p:cNvSpPr>
          <p:nvPr/>
        </p:nvSpPr>
        <p:spPr bwMode="auto">
          <a:xfrm>
            <a:off x="7367588" y="4605338"/>
            <a:ext cx="0" cy="2238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42015" name="Group 88"/>
          <p:cNvGrpSpPr>
            <a:grpSpLocks/>
          </p:cNvGrpSpPr>
          <p:nvPr/>
        </p:nvGrpSpPr>
        <p:grpSpPr bwMode="auto">
          <a:xfrm>
            <a:off x="7142163" y="4689475"/>
            <a:ext cx="347662" cy="695325"/>
            <a:chOff x="4730" y="2897"/>
            <a:chExt cx="219" cy="438"/>
          </a:xfrm>
        </p:grpSpPr>
        <p:sp>
          <p:nvSpPr>
            <p:cNvPr id="42037" name="Freeform 8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2038" name="Group 7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2039" name="AutoShape 7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2040" name="Rectangle 8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2041" name="Rectangle 8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2042" name="AutoShape 8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2043" name="Line 8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44" name="Line 8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45" name="Rectangle 8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2046" name="Rectangle 8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</p:grpSp>
      <p:grpSp>
        <p:nvGrpSpPr>
          <p:cNvPr id="42016" name="Group 95"/>
          <p:cNvGrpSpPr>
            <a:grpSpLocks/>
          </p:cNvGrpSpPr>
          <p:nvPr/>
        </p:nvGrpSpPr>
        <p:grpSpPr bwMode="auto">
          <a:xfrm>
            <a:off x="6145213" y="4181475"/>
            <a:ext cx="501650" cy="233363"/>
            <a:chOff x="3600" y="219"/>
            <a:chExt cx="360" cy="175"/>
          </a:xfrm>
        </p:grpSpPr>
        <p:sp>
          <p:nvSpPr>
            <p:cNvPr id="42024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25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6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027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GB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2028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2029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034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35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36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42030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42031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32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33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42017" name="Line 109"/>
          <p:cNvSpPr>
            <a:spLocks noChangeShapeType="1"/>
          </p:cNvSpPr>
          <p:nvPr/>
        </p:nvSpPr>
        <p:spPr bwMode="auto">
          <a:xfrm>
            <a:off x="6391275" y="313372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8" name="Line 110"/>
          <p:cNvSpPr>
            <a:spLocks noChangeShapeType="1"/>
          </p:cNvSpPr>
          <p:nvPr/>
        </p:nvSpPr>
        <p:spPr bwMode="auto">
          <a:xfrm>
            <a:off x="6396038" y="4419600"/>
            <a:ext cx="0" cy="16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2019" name="Text Box 111"/>
          <p:cNvSpPr txBox="1">
            <a:spLocks noChangeArrowheads="1"/>
          </p:cNvSpPr>
          <p:nvPr/>
        </p:nvSpPr>
        <p:spPr bwMode="auto">
          <a:xfrm>
            <a:off x="4695825" y="3946525"/>
            <a:ext cx="1325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network</a:t>
            </a:r>
            <a:endParaRPr lang="en-US" altLang="zh-CN" sz="240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2020" name="Text Box 112"/>
          <p:cNvSpPr txBox="1">
            <a:spLocks noChangeArrowheads="1"/>
          </p:cNvSpPr>
          <p:nvPr/>
        </p:nvSpPr>
        <p:spPr bwMode="auto">
          <a:xfrm>
            <a:off x="6667500" y="4294188"/>
            <a:ext cx="1450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10 Mbps LAN</a:t>
            </a:r>
            <a:endParaRPr lang="en-US" altLang="zh-CN" sz="240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2021" name="Text Box 113"/>
          <p:cNvSpPr txBox="1">
            <a:spLocks noChangeArrowheads="1"/>
          </p:cNvSpPr>
          <p:nvPr/>
        </p:nvSpPr>
        <p:spPr bwMode="auto">
          <a:xfrm>
            <a:off x="6392863" y="3322638"/>
            <a:ext cx="11953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1.5 Mbps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ea typeface="宋体" charset="-122"/>
              </a:rPr>
              <a:t>access link</a:t>
            </a:r>
            <a:endParaRPr lang="en-US" altLang="zh-CN" sz="240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2022" name="Text Box 114"/>
          <p:cNvSpPr txBox="1">
            <a:spLocks noChangeArrowheads="1"/>
          </p:cNvSpPr>
          <p:nvPr/>
        </p:nvSpPr>
        <p:spPr bwMode="auto">
          <a:xfrm>
            <a:off x="6877050" y="5370513"/>
            <a:ext cx="1466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ea typeface="宋体" charset="-122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solidFill>
                  <a:srgbClr val="FF0000"/>
                </a:solidFill>
                <a:ea typeface="宋体" charset="-122"/>
              </a:rPr>
              <a:t>cache</a:t>
            </a:r>
            <a:endParaRPr lang="en-US" altLang="zh-CN" sz="2400">
              <a:solidFill>
                <a:schemeClr val="accent2"/>
              </a:solidFill>
              <a:latin typeface="Times New Roman" pitchFamily="18" charset="0"/>
              <a:ea typeface="宋体" charset="-122"/>
            </a:endParaRPr>
          </a:p>
        </p:txBody>
      </p:sp>
      <p:sp>
        <p:nvSpPr>
          <p:cNvPr id="42023" name="Text Box 130"/>
          <p:cNvSpPr txBox="1">
            <a:spLocks noChangeArrowheads="1"/>
          </p:cNvSpPr>
          <p:nvPr/>
        </p:nvSpPr>
        <p:spPr bwMode="auto">
          <a:xfrm>
            <a:off x="1910" y="5919416"/>
            <a:ext cx="88709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buFont typeface="ZapfDingbats" pitchFamily="82" charset="2"/>
              <a:buNone/>
            </a:pPr>
            <a:r>
              <a:rPr lang="en-US" altLang="zh-CN" sz="2400" i="1" dirty="0">
                <a:latin typeface="Times New Roman" pitchFamily="18" charset="0"/>
                <a:ea typeface="宋体" charset="-122"/>
              </a:rPr>
              <a:t>E(delay)=</a:t>
            </a:r>
            <a:r>
              <a:rPr lang="en-US" altLang="zh-CN" sz="2400" i="1" dirty="0" err="1">
                <a:latin typeface="Times New Roman" pitchFamily="18" charset="0"/>
                <a:ea typeface="宋体" charset="-122"/>
              </a:rPr>
              <a:t>hitRatio</a:t>
            </a:r>
            <a:r>
              <a:rPr lang="en-US" altLang="zh-CN" sz="2400" i="1" dirty="0">
                <a:latin typeface="Times New Roman" pitchFamily="18" charset="0"/>
                <a:ea typeface="宋体" charset="-122"/>
              </a:rPr>
              <a:t>*</a:t>
            </a:r>
            <a:r>
              <a:rPr lang="en-US" altLang="zh-CN" sz="2400" i="1" dirty="0" err="1">
                <a:latin typeface="Times New Roman" pitchFamily="18" charset="0"/>
                <a:ea typeface="宋体" charset="-122"/>
              </a:rPr>
              <a:t>LocalAccDelay</a:t>
            </a:r>
            <a:r>
              <a:rPr lang="en-US" altLang="zh-CN" sz="2400" i="1" dirty="0">
                <a:latin typeface="Times New Roman" pitchFamily="18" charset="0"/>
                <a:ea typeface="宋体" charset="-122"/>
              </a:rPr>
              <a:t> + (1-hitRatio)*</a:t>
            </a:r>
            <a:r>
              <a:rPr lang="en-US" altLang="zh-CN" sz="2400" i="1" dirty="0" err="1">
                <a:latin typeface="Times New Roman" pitchFamily="18" charset="0"/>
                <a:ea typeface="宋体" charset="-122"/>
              </a:rPr>
              <a:t>RemoteAccDelay</a:t>
            </a:r>
            <a:endParaRPr lang="en-US" altLang="zh-CN" sz="2400" i="1" dirty="0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974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8" y="306896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/>
              <a:t>General description and functionality</a:t>
            </a:r>
          </a:p>
          <a:p>
            <a:pPr lvl="1"/>
            <a:r>
              <a:rPr lang="en-US" sz="2000" dirty="0"/>
              <a:t>Authentication, cookies and related aspects</a:t>
            </a:r>
          </a:p>
          <a:p>
            <a:pPr lvl="1"/>
            <a:r>
              <a:rPr lang="en-US" sz="2000" dirty="0"/>
              <a:t>Caching </a:t>
            </a:r>
            <a:r>
              <a:rPr lang="en-US" sz="2000" dirty="0" smtClean="0"/>
              <a:t>and proxies</a:t>
            </a:r>
            <a:endParaRPr lang="en-US" altLang="sv-SE" sz="2400" dirty="0"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FTP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339022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0009FA7E-E083-414D-AE54-9AE20654E268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608112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Applications and application-layer protocols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1163" y="1124744"/>
            <a:ext cx="4738687" cy="3208071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Application: communicating, distributed processes</a:t>
            </a:r>
            <a:endParaRPr lang="en-US" altLang="zh-CN" sz="2000" dirty="0" smtClean="0"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running in network hosts in “user space”</a:t>
            </a:r>
            <a:endParaRPr lang="en-US" altLang="zh-CN" sz="1800" dirty="0" smtClean="0">
              <a:solidFill>
                <a:srgbClr val="FF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e.g</a:t>
            </a:r>
            <a:r>
              <a:rPr lang="en-US" altLang="zh-CN" sz="1800" dirty="0" smtClean="0">
                <a:ea typeface="宋体" charset="-122"/>
              </a:rPr>
              <a:t>., email, file transfer, the Web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1800" dirty="0" smtClean="0">
                <a:solidFill>
                  <a:srgbClr val="FF0000"/>
                </a:solidFill>
                <a:ea typeface="宋体" charset="-122"/>
              </a:rPr>
              <a:t>Application-layer </a:t>
            </a:r>
            <a:r>
              <a:rPr lang="en-US" altLang="zh-CN" sz="1800" b="1" dirty="0" smtClean="0">
                <a:solidFill>
                  <a:srgbClr val="FF0000"/>
                </a:solidFill>
                <a:ea typeface="宋体" charset="-122"/>
              </a:rPr>
              <a:t>protocols</a:t>
            </a:r>
            <a:endParaRPr lang="en-US" altLang="zh-CN" sz="2000" b="1" dirty="0" smtClean="0">
              <a:solidFill>
                <a:srgbClr val="FF0000"/>
              </a:solidFill>
              <a:ea typeface="宋体" charset="-122"/>
            </a:endParaRPr>
          </a:p>
          <a:p>
            <a:pPr lvl="1">
              <a:lnSpc>
                <a:spcPct val="90000"/>
              </a:lnSpc>
            </a:pPr>
            <a:r>
              <a:rPr lang="en-US" altLang="zh-CN" sz="1800" dirty="0" smtClean="0">
                <a:ea typeface="宋体" charset="-122"/>
              </a:rPr>
              <a:t>Are only one “piece” of an application -others are e.g. </a:t>
            </a:r>
            <a:r>
              <a:rPr lang="en-US" altLang="zh-CN" sz="1800" dirty="0" smtClean="0">
                <a:solidFill>
                  <a:schemeClr val="accent2"/>
                </a:solidFill>
                <a:ea typeface="宋体" charset="-122"/>
              </a:rPr>
              <a:t>user agents</a:t>
            </a:r>
            <a:r>
              <a:rPr lang="en-US" altLang="zh-CN" sz="1800" dirty="0" smtClean="0">
                <a:ea typeface="宋体" charset="-122"/>
              </a:rPr>
              <a:t>.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 smtClean="0">
                <a:ea typeface="宋体" charset="-122"/>
              </a:rPr>
              <a:t>Web: browser</a:t>
            </a:r>
            <a:endParaRPr lang="en-US" altLang="zh-CN" sz="1600" dirty="0" smtClean="0">
              <a:ea typeface="宋体" charset="-122"/>
            </a:endParaRPr>
          </a:p>
          <a:p>
            <a:pPr lvl="2">
              <a:lnSpc>
                <a:spcPct val="90000"/>
              </a:lnSpc>
            </a:pPr>
            <a:r>
              <a:rPr lang="en-US" altLang="zh-CN" sz="1600" dirty="0" smtClean="0">
                <a:ea typeface="宋体" charset="-122"/>
              </a:rPr>
              <a:t>E-mail: mail reader</a:t>
            </a:r>
          </a:p>
          <a:p>
            <a:pPr lvl="2">
              <a:lnSpc>
                <a:spcPct val="90000"/>
              </a:lnSpc>
            </a:pPr>
            <a:r>
              <a:rPr lang="en-US" altLang="zh-CN" sz="1600" dirty="0" smtClean="0">
                <a:ea typeface="宋体" charset="-122"/>
              </a:rPr>
              <a:t>streaming audio/video: media </a:t>
            </a:r>
            <a:r>
              <a:rPr lang="en-US" altLang="zh-CN" sz="1600" dirty="0" smtClean="0">
                <a:ea typeface="宋体" charset="-122"/>
              </a:rPr>
              <a:t>player</a:t>
            </a:r>
            <a:endParaRPr lang="en-US" altLang="zh-CN" sz="1600" dirty="0" smtClean="0">
              <a:ea typeface="宋体" charset="-122"/>
            </a:endParaRPr>
          </a:p>
        </p:txBody>
      </p:sp>
      <p:grpSp>
        <p:nvGrpSpPr>
          <p:cNvPr id="16390" name="Group 4"/>
          <p:cNvGrpSpPr>
            <a:grpSpLocks/>
          </p:cNvGrpSpPr>
          <p:nvPr/>
        </p:nvGrpSpPr>
        <p:grpSpPr bwMode="auto">
          <a:xfrm>
            <a:off x="4908550" y="1876425"/>
            <a:ext cx="3678238" cy="3670300"/>
            <a:chOff x="3092" y="1182"/>
            <a:chExt cx="2317" cy="2312"/>
          </a:xfrm>
        </p:grpSpPr>
        <p:sp>
          <p:nvSpPr>
            <p:cNvPr id="16418" name="Freeform 5"/>
            <p:cNvSpPr>
              <a:spLocks/>
            </p:cNvSpPr>
            <p:nvPr/>
          </p:nvSpPr>
          <p:spPr bwMode="auto">
            <a:xfrm>
              <a:off x="4276" y="1272"/>
              <a:ext cx="1133" cy="1055"/>
            </a:xfrm>
            <a:custGeom>
              <a:avLst/>
              <a:gdLst>
                <a:gd name="T0" fmla="*/ 109 w 1292"/>
                <a:gd name="T1" fmla="*/ 3 h 1255"/>
                <a:gd name="T2" fmla="*/ 16 w 1292"/>
                <a:gd name="T3" fmla="*/ 55 h 1255"/>
                <a:gd name="T4" fmla="*/ 13 w 1292"/>
                <a:gd name="T5" fmla="*/ 184 h 1255"/>
                <a:gd name="T6" fmla="*/ 24 w 1292"/>
                <a:gd name="T7" fmla="*/ 293 h 1255"/>
                <a:gd name="T8" fmla="*/ 112 w 1292"/>
                <a:gd name="T9" fmla="*/ 308 h 1255"/>
                <a:gd name="T10" fmla="*/ 294 w 1292"/>
                <a:gd name="T11" fmla="*/ 398 h 1255"/>
                <a:gd name="T12" fmla="*/ 453 w 1292"/>
                <a:gd name="T13" fmla="*/ 437 h 1255"/>
                <a:gd name="T14" fmla="*/ 545 w 1292"/>
                <a:gd name="T15" fmla="*/ 360 h 1255"/>
                <a:gd name="T16" fmla="*/ 578 w 1292"/>
                <a:gd name="T17" fmla="*/ 157 h 1255"/>
                <a:gd name="T18" fmla="*/ 548 w 1292"/>
                <a:gd name="T19" fmla="*/ 74 h 1255"/>
                <a:gd name="T20" fmla="*/ 340 w 1292"/>
                <a:gd name="T21" fmla="*/ 41 h 1255"/>
                <a:gd name="T22" fmla="*/ 109 w 1292"/>
                <a:gd name="T23" fmla="*/ 3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19" name="Freeform 6"/>
            <p:cNvSpPr>
              <a:spLocks/>
            </p:cNvSpPr>
            <p:nvPr/>
          </p:nvSpPr>
          <p:spPr bwMode="auto">
            <a:xfrm>
              <a:off x="3092" y="1182"/>
              <a:ext cx="1176" cy="1001"/>
            </a:xfrm>
            <a:custGeom>
              <a:avLst/>
              <a:gdLst>
                <a:gd name="T0" fmla="*/ 251 w 1340"/>
                <a:gd name="T1" fmla="*/ 14 h 1191"/>
                <a:gd name="T2" fmla="*/ 37 w 1340"/>
                <a:gd name="T3" fmla="*/ 20 h 1191"/>
                <a:gd name="T4" fmla="*/ 26 w 1340"/>
                <a:gd name="T5" fmla="*/ 142 h 1191"/>
                <a:gd name="T6" fmla="*/ 13 w 1340"/>
                <a:gd name="T7" fmla="*/ 254 h 1191"/>
                <a:gd name="T8" fmla="*/ 51 w 1340"/>
                <a:gd name="T9" fmla="*/ 307 h 1191"/>
                <a:gd name="T10" fmla="*/ 246 w 1340"/>
                <a:gd name="T11" fmla="*/ 308 h 1191"/>
                <a:gd name="T12" fmla="*/ 292 w 1340"/>
                <a:gd name="T13" fmla="*/ 398 h 1191"/>
                <a:gd name="T14" fmla="*/ 563 w 1340"/>
                <a:gd name="T15" fmla="*/ 387 h 1191"/>
                <a:gd name="T16" fmla="*/ 583 w 1340"/>
                <a:gd name="T17" fmla="*/ 202 h 1191"/>
                <a:gd name="T18" fmla="*/ 550 w 1340"/>
                <a:gd name="T19" fmla="*/ 121 h 1191"/>
                <a:gd name="T20" fmla="*/ 347 w 1340"/>
                <a:gd name="T21" fmla="*/ 102 h 1191"/>
                <a:gd name="T22" fmla="*/ 251 w 1340"/>
                <a:gd name="T23" fmla="*/ 14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0" name="Freeform 7"/>
            <p:cNvSpPr>
              <a:spLocks/>
            </p:cNvSpPr>
            <p:nvPr/>
          </p:nvSpPr>
          <p:spPr bwMode="auto">
            <a:xfrm>
              <a:off x="3324" y="2096"/>
              <a:ext cx="1874" cy="1398"/>
            </a:xfrm>
            <a:custGeom>
              <a:avLst/>
              <a:gdLst>
                <a:gd name="T0" fmla="*/ 12 w 2135"/>
                <a:gd name="T1" fmla="*/ 230 h 1662"/>
                <a:gd name="T2" fmla="*/ 47 w 2135"/>
                <a:gd name="T3" fmla="*/ 27 h 1662"/>
                <a:gd name="T4" fmla="*/ 300 w 2135"/>
                <a:gd name="T5" fmla="*/ 69 h 1662"/>
                <a:gd name="T6" fmla="*/ 552 w 2135"/>
                <a:gd name="T7" fmla="*/ 35 h 1662"/>
                <a:gd name="T8" fmla="*/ 915 w 2135"/>
                <a:gd name="T9" fmla="*/ 145 h 1662"/>
                <a:gd name="T10" fmla="*/ 921 w 2135"/>
                <a:gd name="T11" fmla="*/ 405 h 1662"/>
                <a:gd name="T12" fmla="*/ 722 w 2135"/>
                <a:gd name="T13" fmla="*/ 567 h 1662"/>
                <a:gd name="T14" fmla="*/ 372 w 2135"/>
                <a:gd name="T15" fmla="*/ 537 h 1662"/>
                <a:gd name="T16" fmla="*/ 230 w 2135"/>
                <a:gd name="T17" fmla="*/ 449 h 1662"/>
                <a:gd name="T18" fmla="*/ 84 w 2135"/>
                <a:gd name="T19" fmla="*/ 378 h 1662"/>
                <a:gd name="T20" fmla="*/ 12 w 2135"/>
                <a:gd name="T21" fmla="*/ 230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21" name="Group 8"/>
            <p:cNvGrpSpPr>
              <a:grpSpLocks/>
            </p:cNvGrpSpPr>
            <p:nvPr/>
          </p:nvGrpSpPr>
          <p:grpSpPr bwMode="auto">
            <a:xfrm>
              <a:off x="3166" y="1267"/>
              <a:ext cx="462" cy="201"/>
              <a:chOff x="3552" y="246"/>
              <a:chExt cx="527" cy="248"/>
            </a:xfrm>
          </p:grpSpPr>
          <p:graphicFrame>
            <p:nvGraphicFramePr>
              <p:cNvPr id="16635" name="Object 9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58" name="Clip" r:id="rId3" imgW="1307263" imgH="1084139" progId="MS_ClipArt_Gallery.2">
                      <p:embed/>
                    </p:oleObj>
                  </mc:Choice>
                  <mc:Fallback>
                    <p:oleObj name="Clip" r:id="rId3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36" name="Object 10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59" name="Clip" r:id="rId5" imgW="681706" imgH="480401" progId="MS_ClipArt_Gallery.2">
                      <p:embed/>
                    </p:oleObj>
                  </mc:Choice>
                  <mc:Fallback>
                    <p:oleObj name="Clip" r:id="rId5" imgW="681706" imgH="480401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37" name="Line 11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422" name="Group 12"/>
            <p:cNvGrpSpPr>
              <a:grpSpLocks/>
            </p:cNvGrpSpPr>
            <p:nvPr/>
          </p:nvGrpSpPr>
          <p:grpSpPr bwMode="auto">
            <a:xfrm>
              <a:off x="3166" y="1642"/>
              <a:ext cx="462" cy="201"/>
              <a:chOff x="3552" y="246"/>
              <a:chExt cx="527" cy="248"/>
            </a:xfrm>
          </p:grpSpPr>
          <p:graphicFrame>
            <p:nvGraphicFramePr>
              <p:cNvPr id="16632" name="Object 13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60" name="Clip" r:id="rId7" imgW="1307263" imgH="1084139" progId="MS_ClipArt_Gallery.2">
                      <p:embed/>
                    </p:oleObj>
                  </mc:Choice>
                  <mc:Fallback>
                    <p:oleObj name="Clip" r:id="rId7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52" y="246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33" name="Object 14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61" name="Clip" r:id="rId8" imgW="681706" imgH="480401" progId="MS_ClipArt_Gallery.2">
                      <p:embed/>
                    </p:oleObj>
                  </mc:Choice>
                  <mc:Fallback>
                    <p:oleObj name="Clip" r:id="rId8" imgW="681706" imgH="480401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78" y="338"/>
                            <a:ext cx="201" cy="14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34" name="Line 15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423" name="Group 16"/>
            <p:cNvGrpSpPr>
              <a:grpSpLocks/>
            </p:cNvGrpSpPr>
            <p:nvPr/>
          </p:nvGrpSpPr>
          <p:grpSpPr bwMode="auto">
            <a:xfrm>
              <a:off x="3403" y="1508"/>
              <a:ext cx="44" cy="135"/>
              <a:chOff x="3842" y="406"/>
              <a:chExt cx="51" cy="167"/>
            </a:xfrm>
          </p:grpSpPr>
          <p:sp>
            <p:nvSpPr>
              <p:cNvPr id="16629" name="Oval 1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30" name="Oval 1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31" name="Oval 1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grpSp>
          <p:nvGrpSpPr>
            <p:cNvPr id="16424" name="Group 20"/>
            <p:cNvGrpSpPr>
              <a:grpSpLocks/>
            </p:cNvGrpSpPr>
            <p:nvPr/>
          </p:nvGrpSpPr>
          <p:grpSpPr bwMode="auto">
            <a:xfrm>
              <a:off x="3699" y="1825"/>
              <a:ext cx="132" cy="249"/>
              <a:chOff x="4180" y="783"/>
              <a:chExt cx="150" cy="307"/>
            </a:xfrm>
          </p:grpSpPr>
          <p:sp>
            <p:nvSpPr>
              <p:cNvPr id="16621" name="AutoShape 21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2" name="Rectangle 22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3" name="Rectangle 23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4" name="AutoShape 24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5" name="Line 25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626" name="Line 26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627" name="Rectangle 27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8" name="Rectangle 28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grpSp>
          <p:nvGrpSpPr>
            <p:cNvPr id="16425" name="Group 29"/>
            <p:cNvGrpSpPr>
              <a:grpSpLocks/>
            </p:cNvGrpSpPr>
            <p:nvPr/>
          </p:nvGrpSpPr>
          <p:grpSpPr bwMode="auto">
            <a:xfrm rot="-5400000">
              <a:off x="3896" y="1874"/>
              <a:ext cx="51" cy="147"/>
              <a:chOff x="3842" y="406"/>
              <a:chExt cx="51" cy="167"/>
            </a:xfrm>
          </p:grpSpPr>
          <p:sp>
            <p:nvSpPr>
              <p:cNvPr id="16618" name="Oval 3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9" name="Oval 3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20" name="Oval 3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16426" name="Line 33"/>
            <p:cNvSpPr>
              <a:spLocks noChangeShapeType="1"/>
            </p:cNvSpPr>
            <p:nvPr/>
          </p:nvSpPr>
          <p:spPr bwMode="auto">
            <a:xfrm>
              <a:off x="3785" y="1767"/>
              <a:ext cx="312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7" name="Line 34"/>
            <p:cNvSpPr>
              <a:spLocks noChangeShapeType="1"/>
            </p:cNvSpPr>
            <p:nvPr/>
          </p:nvSpPr>
          <p:spPr bwMode="auto">
            <a:xfrm>
              <a:off x="3787" y="1765"/>
              <a:ext cx="1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8" name="Line 35"/>
            <p:cNvSpPr>
              <a:spLocks noChangeShapeType="1"/>
            </p:cNvSpPr>
            <p:nvPr/>
          </p:nvSpPr>
          <p:spPr bwMode="auto">
            <a:xfrm>
              <a:off x="4099" y="1764"/>
              <a:ext cx="1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29" name="Line 36"/>
            <p:cNvSpPr>
              <a:spLocks noChangeShapeType="1"/>
            </p:cNvSpPr>
            <p:nvPr/>
          </p:nvSpPr>
          <p:spPr bwMode="auto">
            <a:xfrm>
              <a:off x="3596" y="1427"/>
              <a:ext cx="182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0" name="Line 37"/>
            <p:cNvSpPr>
              <a:spLocks noChangeShapeType="1"/>
            </p:cNvSpPr>
            <p:nvPr/>
          </p:nvSpPr>
          <p:spPr bwMode="auto">
            <a:xfrm flipV="1">
              <a:off x="3604" y="1607"/>
              <a:ext cx="174" cy="2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31" name="Line 38"/>
            <p:cNvSpPr>
              <a:spLocks noChangeShapeType="1"/>
            </p:cNvSpPr>
            <p:nvPr/>
          </p:nvSpPr>
          <p:spPr bwMode="auto">
            <a:xfrm flipV="1">
              <a:off x="3936" y="1661"/>
              <a:ext cx="1" cy="10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32" name="Group 39"/>
            <p:cNvGrpSpPr>
              <a:grpSpLocks/>
            </p:cNvGrpSpPr>
            <p:nvPr/>
          </p:nvGrpSpPr>
          <p:grpSpPr bwMode="auto">
            <a:xfrm>
              <a:off x="4011" y="1811"/>
              <a:ext cx="132" cy="249"/>
              <a:chOff x="4180" y="783"/>
              <a:chExt cx="150" cy="307"/>
            </a:xfrm>
          </p:grpSpPr>
          <p:sp>
            <p:nvSpPr>
              <p:cNvPr id="16610" name="AutoShape 4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1" name="Rectangle 4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2" name="Rectangle 4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3" name="AutoShape 4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4" name="Line 4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615" name="Line 4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616" name="Rectangle 4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617" name="Rectangle 4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grpSp>
          <p:nvGrpSpPr>
            <p:cNvPr id="16433" name="Group 48"/>
            <p:cNvGrpSpPr>
              <a:grpSpLocks/>
            </p:cNvGrpSpPr>
            <p:nvPr/>
          </p:nvGrpSpPr>
          <p:grpSpPr bwMode="auto">
            <a:xfrm>
              <a:off x="3408" y="2201"/>
              <a:ext cx="302" cy="583"/>
              <a:chOff x="3314" y="1248"/>
              <a:chExt cx="344" cy="694"/>
            </a:xfrm>
          </p:grpSpPr>
          <p:graphicFrame>
            <p:nvGraphicFramePr>
              <p:cNvPr id="16601" name="Object 49"/>
              <p:cNvGraphicFramePr>
                <a:graphicFrameLocks noChangeAspect="1"/>
              </p:cNvGraphicFramePr>
              <p:nvPr/>
            </p:nvGraphicFramePr>
            <p:xfrm>
              <a:off x="3314" y="1248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62" name="Clip" r:id="rId9" imgW="1307263" imgH="1084139" progId="MS_ClipArt_Gallery.2">
                      <p:embed/>
                    </p:oleObj>
                  </mc:Choice>
                  <mc:Fallback>
                    <p:oleObj name="Clip" r:id="rId9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248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02" name="Line 50"/>
              <p:cNvSpPr>
                <a:spLocks noChangeShapeType="1"/>
              </p:cNvSpPr>
              <p:nvPr/>
            </p:nvSpPr>
            <p:spPr bwMode="auto">
              <a:xfrm flipV="1">
                <a:off x="3606" y="1433"/>
                <a:ext cx="5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aphicFrame>
            <p:nvGraphicFramePr>
              <p:cNvPr id="16603" name="Object 51"/>
              <p:cNvGraphicFramePr>
                <a:graphicFrameLocks noChangeAspect="1"/>
              </p:cNvGraphicFramePr>
              <p:nvPr/>
            </p:nvGraphicFramePr>
            <p:xfrm>
              <a:off x="3314" y="1694"/>
              <a:ext cx="299" cy="2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63" name="Clip" r:id="rId10" imgW="1307263" imgH="1084139" progId="MS_ClipArt_Gallery.2">
                      <p:embed/>
                    </p:oleObj>
                  </mc:Choice>
                  <mc:Fallback>
                    <p:oleObj name="Clip" r:id="rId10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14" y="1694"/>
                            <a:ext cx="299" cy="2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604" name="Line 52"/>
              <p:cNvSpPr>
                <a:spLocks noChangeShapeType="1"/>
              </p:cNvSpPr>
              <p:nvPr/>
            </p:nvSpPr>
            <p:spPr bwMode="auto">
              <a:xfrm flipV="1">
                <a:off x="3606" y="1882"/>
                <a:ext cx="5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6605" name="Group 53"/>
              <p:cNvGrpSpPr>
                <a:grpSpLocks/>
              </p:cNvGrpSpPr>
              <p:nvPr/>
            </p:nvGrpSpPr>
            <p:grpSpPr bwMode="auto">
              <a:xfrm>
                <a:off x="3404" y="1504"/>
                <a:ext cx="51" cy="167"/>
                <a:chOff x="3842" y="406"/>
                <a:chExt cx="51" cy="167"/>
              </a:xfrm>
            </p:grpSpPr>
            <p:sp>
              <p:nvSpPr>
                <p:cNvPr id="16607" name="Oval 54"/>
                <p:cNvSpPr>
                  <a:spLocks noChangeArrowheads="1"/>
                </p:cNvSpPr>
                <p:nvPr/>
              </p:nvSpPr>
              <p:spPr bwMode="auto">
                <a:xfrm>
                  <a:off x="3842" y="40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608" name="Oval 55"/>
                <p:cNvSpPr>
                  <a:spLocks noChangeArrowheads="1"/>
                </p:cNvSpPr>
                <p:nvPr/>
              </p:nvSpPr>
              <p:spPr bwMode="auto">
                <a:xfrm>
                  <a:off x="3844" y="46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itchFamily="18" charset="0"/>
                    <a:ea typeface="宋体" charset="-122"/>
                  </a:endParaRPr>
                </a:p>
              </p:txBody>
            </p:sp>
            <p:sp>
              <p:nvSpPr>
                <p:cNvPr id="16609" name="Oval 56"/>
                <p:cNvSpPr>
                  <a:spLocks noChangeArrowheads="1"/>
                </p:cNvSpPr>
                <p:nvPr/>
              </p:nvSpPr>
              <p:spPr bwMode="auto">
                <a:xfrm>
                  <a:off x="3846" y="526"/>
                  <a:ext cx="47" cy="47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itchFamily="18" charset="0"/>
                    <a:ea typeface="宋体" charset="-122"/>
                  </a:endParaRPr>
                </a:p>
              </p:txBody>
            </p:sp>
          </p:grpSp>
          <p:sp>
            <p:nvSpPr>
              <p:cNvPr id="16606" name="Line 57"/>
              <p:cNvSpPr>
                <a:spLocks noChangeShapeType="1"/>
              </p:cNvSpPr>
              <p:nvPr/>
            </p:nvSpPr>
            <p:spPr bwMode="auto">
              <a:xfrm>
                <a:off x="3654" y="1431"/>
                <a:ext cx="0" cy="4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16434" name="Object 58"/>
            <p:cNvGraphicFramePr>
              <a:graphicFrameLocks noChangeAspect="1"/>
            </p:cNvGraphicFramePr>
            <p:nvPr/>
          </p:nvGraphicFramePr>
          <p:xfrm>
            <a:off x="3955" y="2837"/>
            <a:ext cx="263" cy="2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4" name="Clip" r:id="rId11" imgW="1307263" imgH="1084139" progId="MS_ClipArt_Gallery.2">
                    <p:embed/>
                  </p:oleObj>
                </mc:Choice>
                <mc:Fallback>
                  <p:oleObj name="Clip" r:id="rId11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" y="2837"/>
                          <a:ext cx="263" cy="2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35" name="Object 59"/>
            <p:cNvGraphicFramePr>
              <a:graphicFrameLocks noChangeAspect="1"/>
            </p:cNvGraphicFramePr>
            <p:nvPr/>
          </p:nvGraphicFramePr>
          <p:xfrm>
            <a:off x="3568" y="2830"/>
            <a:ext cx="262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5" name="Clip" r:id="rId12" imgW="1307263" imgH="1084139" progId="MS_ClipArt_Gallery.2">
                    <p:embed/>
                  </p:oleObj>
                </mc:Choice>
                <mc:Fallback>
                  <p:oleObj name="Clip" r:id="rId12" imgW="1307263" imgH="1084139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68" y="2830"/>
                          <a:ext cx="262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36" name="Oval 60"/>
            <p:cNvSpPr>
              <a:spLocks noChangeArrowheads="1"/>
            </p:cNvSpPr>
            <p:nvPr/>
          </p:nvSpPr>
          <p:spPr bwMode="auto">
            <a:xfrm rot="-5400000">
              <a:off x="3831" y="2895"/>
              <a:ext cx="40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437" name="Oval 61"/>
            <p:cNvSpPr>
              <a:spLocks noChangeArrowheads="1"/>
            </p:cNvSpPr>
            <p:nvPr/>
          </p:nvSpPr>
          <p:spPr bwMode="auto">
            <a:xfrm rot="-5400000">
              <a:off x="3884" y="2894"/>
              <a:ext cx="40" cy="4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438" name="Oval 62"/>
            <p:cNvSpPr>
              <a:spLocks noChangeArrowheads="1"/>
            </p:cNvSpPr>
            <p:nvPr/>
          </p:nvSpPr>
          <p:spPr bwMode="auto">
            <a:xfrm rot="-5400000">
              <a:off x="3933" y="2897"/>
              <a:ext cx="39" cy="4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16439" name="Line 63"/>
            <p:cNvSpPr>
              <a:spLocks noChangeShapeType="1"/>
            </p:cNvSpPr>
            <p:nvPr/>
          </p:nvSpPr>
          <p:spPr bwMode="auto">
            <a:xfrm rot="-5400000">
              <a:off x="4097" y="2821"/>
              <a:ext cx="38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0" name="Line 64"/>
            <p:cNvSpPr>
              <a:spLocks noChangeShapeType="1"/>
            </p:cNvSpPr>
            <p:nvPr/>
          </p:nvSpPr>
          <p:spPr bwMode="auto">
            <a:xfrm rot="5400000" flipH="1">
              <a:off x="3702" y="2816"/>
              <a:ext cx="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1" name="Line 65"/>
            <p:cNvSpPr>
              <a:spLocks noChangeShapeType="1"/>
            </p:cNvSpPr>
            <p:nvPr/>
          </p:nvSpPr>
          <p:spPr bwMode="auto">
            <a:xfrm rot="16200000" flipV="1">
              <a:off x="3921" y="2602"/>
              <a:ext cx="0" cy="3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2" name="Line 66"/>
            <p:cNvSpPr>
              <a:spLocks noChangeShapeType="1"/>
            </p:cNvSpPr>
            <p:nvPr/>
          </p:nvSpPr>
          <p:spPr bwMode="auto">
            <a:xfrm flipV="1">
              <a:off x="3710" y="2564"/>
              <a:ext cx="59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3" name="Line 67"/>
            <p:cNvSpPr>
              <a:spLocks noChangeShapeType="1"/>
            </p:cNvSpPr>
            <p:nvPr/>
          </p:nvSpPr>
          <p:spPr bwMode="auto">
            <a:xfrm>
              <a:off x="4089" y="2593"/>
              <a:ext cx="191" cy="2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4" name="Line 68"/>
            <p:cNvSpPr>
              <a:spLocks noChangeShapeType="1"/>
            </p:cNvSpPr>
            <p:nvPr/>
          </p:nvSpPr>
          <p:spPr bwMode="auto">
            <a:xfrm flipH="1">
              <a:off x="4590" y="2591"/>
              <a:ext cx="176" cy="2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6445" name="Object 69"/>
            <p:cNvGraphicFramePr>
              <a:graphicFrameLocks noChangeAspect="1"/>
            </p:cNvGraphicFramePr>
            <p:nvPr/>
          </p:nvGraphicFramePr>
          <p:xfrm>
            <a:off x="4702" y="2309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6" name="Clip" r:id="rId13" imgW="982811" imgH="1208363" progId="MS_ClipArt_Gallery.2">
                    <p:embed/>
                  </p:oleObj>
                </mc:Choice>
                <mc:Fallback>
                  <p:oleObj name="Clip" r:id="rId13" imgW="982811" imgH="120836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2" y="2309"/>
                          <a:ext cx="128" cy="1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446" name="Object 70"/>
            <p:cNvGraphicFramePr>
              <a:graphicFrameLocks noChangeAspect="1"/>
            </p:cNvGraphicFramePr>
            <p:nvPr/>
          </p:nvGraphicFramePr>
          <p:xfrm>
            <a:off x="3860" y="2360"/>
            <a:ext cx="128" cy="1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67" name="Clip" r:id="rId15" imgW="982811" imgH="1208363" progId="MS_ClipArt_Gallery.2">
                    <p:embed/>
                  </p:oleObj>
                </mc:Choice>
                <mc:Fallback>
                  <p:oleObj name="Clip" r:id="rId15" imgW="982811" imgH="1208363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60" y="2360"/>
                          <a:ext cx="128" cy="1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447" name="Freeform 71"/>
            <p:cNvSpPr>
              <a:spLocks/>
            </p:cNvSpPr>
            <p:nvPr/>
          </p:nvSpPr>
          <p:spPr bwMode="auto">
            <a:xfrm>
              <a:off x="3911" y="2218"/>
              <a:ext cx="853" cy="192"/>
            </a:xfrm>
            <a:custGeom>
              <a:avLst/>
              <a:gdLst>
                <a:gd name="T0" fmla="*/ 0 w 972"/>
                <a:gd name="T1" fmla="*/ 82 h 228"/>
                <a:gd name="T2" fmla="*/ 197 w 972"/>
                <a:gd name="T3" fmla="*/ 3 h 228"/>
                <a:gd name="T4" fmla="*/ 444 w 972"/>
                <a:gd name="T5" fmla="*/ 61 h 228"/>
                <a:gd name="T6" fmla="*/ 0 60000 65536"/>
                <a:gd name="T7" fmla="*/ 0 60000 65536"/>
                <a:gd name="T8" fmla="*/ 0 60000 65536"/>
                <a:gd name="T9" fmla="*/ 0 w 972"/>
                <a:gd name="T10" fmla="*/ 0 h 228"/>
                <a:gd name="T11" fmla="*/ 972 w 972"/>
                <a:gd name="T12" fmla="*/ 228 h 2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228">
                  <a:moveTo>
                    <a:pt x="0" y="228"/>
                  </a:moveTo>
                  <a:cubicBezTo>
                    <a:pt x="135" y="123"/>
                    <a:pt x="270" y="18"/>
                    <a:pt x="432" y="9"/>
                  </a:cubicBezTo>
                  <a:cubicBezTo>
                    <a:pt x="594" y="0"/>
                    <a:pt x="783" y="85"/>
                    <a:pt x="972" y="17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48" name="Group 72"/>
            <p:cNvGrpSpPr>
              <a:grpSpLocks/>
            </p:cNvGrpSpPr>
            <p:nvPr/>
          </p:nvGrpSpPr>
          <p:grpSpPr bwMode="auto">
            <a:xfrm>
              <a:off x="4079" y="3114"/>
              <a:ext cx="256" cy="269"/>
              <a:chOff x="2870" y="1518"/>
              <a:chExt cx="292" cy="320"/>
            </a:xfrm>
          </p:grpSpPr>
          <p:graphicFrame>
            <p:nvGraphicFramePr>
              <p:cNvPr id="16599" name="Object 7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68" name="Clip" r:id="rId16" imgW="826829" imgH="840406" progId="MS_ClipArt_Gallery.2">
                      <p:embed/>
                    </p:oleObj>
                  </mc:Choice>
                  <mc:Fallback>
                    <p:oleObj name="Clip" r:id="rId16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600" name="Object 7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69" name="Clip" r:id="rId18" imgW="1268295" imgH="1199426" progId="MS_ClipArt_Gallery.2">
                      <p:embed/>
                    </p:oleObj>
                  </mc:Choice>
                  <mc:Fallback>
                    <p:oleObj name="Clip" r:id="rId18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49" name="Group 75"/>
            <p:cNvGrpSpPr>
              <a:grpSpLocks/>
            </p:cNvGrpSpPr>
            <p:nvPr/>
          </p:nvGrpSpPr>
          <p:grpSpPr bwMode="auto">
            <a:xfrm>
              <a:off x="4569" y="3134"/>
              <a:ext cx="256" cy="269"/>
              <a:chOff x="2870" y="1518"/>
              <a:chExt cx="292" cy="320"/>
            </a:xfrm>
          </p:grpSpPr>
          <p:graphicFrame>
            <p:nvGraphicFramePr>
              <p:cNvPr id="16597" name="Object 7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70" name="Clip" r:id="rId20" imgW="826829" imgH="840406" progId="MS_ClipArt_Gallery.2">
                      <p:embed/>
                    </p:oleObj>
                  </mc:Choice>
                  <mc:Fallback>
                    <p:oleObj name="Clip" r:id="rId20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598" name="Object 7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71" name="Clip" r:id="rId21" imgW="1268295" imgH="1199426" progId="MS_ClipArt_Gallery.2">
                      <p:embed/>
                    </p:oleObj>
                  </mc:Choice>
                  <mc:Fallback>
                    <p:oleObj name="Clip" r:id="rId21" imgW="1268295" imgH="119942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6450" name="Group 78"/>
            <p:cNvGrpSpPr>
              <a:grpSpLocks/>
            </p:cNvGrpSpPr>
            <p:nvPr/>
          </p:nvGrpSpPr>
          <p:grpSpPr bwMode="auto">
            <a:xfrm>
              <a:off x="4308" y="2955"/>
              <a:ext cx="239" cy="237"/>
              <a:chOff x="4733" y="2082"/>
              <a:chExt cx="272" cy="282"/>
            </a:xfrm>
          </p:grpSpPr>
          <p:graphicFrame>
            <p:nvGraphicFramePr>
              <p:cNvPr id="16595" name="Object 79"/>
              <p:cNvGraphicFramePr>
                <a:graphicFrameLocks noChangeAspect="1"/>
              </p:cNvGraphicFramePr>
              <p:nvPr/>
            </p:nvGraphicFramePr>
            <p:xfrm>
              <a:off x="4733" y="2082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872" name="Clip" r:id="rId22" imgW="826829" imgH="840406" progId="MS_ClipArt_Gallery.2">
                      <p:embed/>
                    </p:oleObj>
                  </mc:Choice>
                  <mc:Fallback>
                    <p:oleObj name="Clip" r:id="rId22" imgW="826829" imgH="840406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33" y="2082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596" name="Rectangle 80"/>
              <p:cNvSpPr>
                <a:spLocks noChangeArrowheads="1"/>
              </p:cNvSpPr>
              <p:nvPr/>
            </p:nvSpPr>
            <p:spPr bwMode="auto">
              <a:xfrm>
                <a:off x="4812" y="2181"/>
                <a:ext cx="192" cy="183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16451" name="Line 81"/>
            <p:cNvSpPr>
              <a:spLocks noChangeShapeType="1"/>
            </p:cNvSpPr>
            <p:nvPr/>
          </p:nvSpPr>
          <p:spPr bwMode="auto">
            <a:xfrm>
              <a:off x="4501" y="289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52" name="Group 82"/>
            <p:cNvGrpSpPr>
              <a:grpSpLocks/>
            </p:cNvGrpSpPr>
            <p:nvPr/>
          </p:nvGrpSpPr>
          <p:grpSpPr bwMode="auto">
            <a:xfrm>
              <a:off x="4955" y="2531"/>
              <a:ext cx="131" cy="258"/>
              <a:chOff x="4180" y="783"/>
              <a:chExt cx="150" cy="307"/>
            </a:xfrm>
          </p:grpSpPr>
          <p:sp>
            <p:nvSpPr>
              <p:cNvPr id="16587" name="AutoShape 83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8" name="Rectangle 84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9" name="Rectangle 85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90" name="AutoShape 86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91" name="Line 87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92" name="Line 88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93" name="Rectangle 89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94" name="Rectangle 90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grpSp>
          <p:nvGrpSpPr>
            <p:cNvPr id="16453" name="Group 91"/>
            <p:cNvGrpSpPr>
              <a:grpSpLocks/>
            </p:cNvGrpSpPr>
            <p:nvPr/>
          </p:nvGrpSpPr>
          <p:grpSpPr bwMode="auto">
            <a:xfrm>
              <a:off x="4947" y="2811"/>
              <a:ext cx="131" cy="258"/>
              <a:chOff x="4180" y="783"/>
              <a:chExt cx="150" cy="307"/>
            </a:xfrm>
          </p:grpSpPr>
          <p:sp>
            <p:nvSpPr>
              <p:cNvPr id="16579" name="AutoShape 9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0" name="Rectangle 9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1" name="Rectangle 9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2" name="AutoShape 9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3" name="Line 9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4" name="Line 9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5" name="Rectangle 9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86" name="Rectangle 9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16454" name="Line 100"/>
            <p:cNvSpPr>
              <a:spLocks noChangeShapeType="1"/>
            </p:cNvSpPr>
            <p:nvPr/>
          </p:nvSpPr>
          <p:spPr bwMode="auto">
            <a:xfrm rot="5400000" flipH="1">
              <a:off x="4711" y="2767"/>
              <a:ext cx="38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5" name="Line 101"/>
            <p:cNvSpPr>
              <a:spLocks noChangeShapeType="1"/>
            </p:cNvSpPr>
            <p:nvPr/>
          </p:nvSpPr>
          <p:spPr bwMode="auto">
            <a:xfrm rot="-5400000">
              <a:off x="4935" y="2925"/>
              <a:ext cx="0" cy="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6" name="Line 102"/>
            <p:cNvSpPr>
              <a:spLocks noChangeShapeType="1"/>
            </p:cNvSpPr>
            <p:nvPr/>
          </p:nvSpPr>
          <p:spPr bwMode="auto">
            <a:xfrm rot="-5400000">
              <a:off x="4928" y="2630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7" name="Line 103"/>
            <p:cNvSpPr>
              <a:spLocks noChangeShapeType="1"/>
            </p:cNvSpPr>
            <p:nvPr/>
          </p:nvSpPr>
          <p:spPr bwMode="auto">
            <a:xfrm flipV="1">
              <a:off x="4096" y="1459"/>
              <a:ext cx="289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8" name="Line 104"/>
            <p:cNvSpPr>
              <a:spLocks noChangeShapeType="1"/>
            </p:cNvSpPr>
            <p:nvPr/>
          </p:nvSpPr>
          <p:spPr bwMode="auto">
            <a:xfrm>
              <a:off x="4685" y="1449"/>
              <a:ext cx="306" cy="1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9" name="Line 105"/>
            <p:cNvSpPr>
              <a:spLocks noChangeShapeType="1"/>
            </p:cNvSpPr>
            <p:nvPr/>
          </p:nvSpPr>
          <p:spPr bwMode="auto">
            <a:xfrm flipH="1">
              <a:off x="5012" y="1661"/>
              <a:ext cx="152" cy="4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0" name="Line 106"/>
            <p:cNvSpPr>
              <a:spLocks noChangeShapeType="1"/>
            </p:cNvSpPr>
            <p:nvPr/>
          </p:nvSpPr>
          <p:spPr bwMode="auto">
            <a:xfrm>
              <a:off x="4527" y="1520"/>
              <a:ext cx="0" cy="2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1" name="Line 107"/>
            <p:cNvSpPr>
              <a:spLocks noChangeShapeType="1"/>
            </p:cNvSpPr>
            <p:nvPr/>
          </p:nvSpPr>
          <p:spPr bwMode="auto">
            <a:xfrm>
              <a:off x="4543" y="1928"/>
              <a:ext cx="33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2" name="Line 108"/>
            <p:cNvSpPr>
              <a:spLocks noChangeShapeType="1"/>
            </p:cNvSpPr>
            <p:nvPr/>
          </p:nvSpPr>
          <p:spPr bwMode="auto">
            <a:xfrm flipH="1">
              <a:off x="4833" y="2221"/>
              <a:ext cx="168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3" name="Line 109"/>
            <p:cNvSpPr>
              <a:spLocks noChangeShapeType="1"/>
            </p:cNvSpPr>
            <p:nvPr/>
          </p:nvSpPr>
          <p:spPr bwMode="auto">
            <a:xfrm flipH="1">
              <a:off x="4690" y="1641"/>
              <a:ext cx="353" cy="2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4" name="Line 110"/>
            <p:cNvSpPr>
              <a:spLocks noChangeShapeType="1"/>
            </p:cNvSpPr>
            <p:nvPr/>
          </p:nvSpPr>
          <p:spPr bwMode="auto">
            <a:xfrm flipH="1">
              <a:off x="4696" y="1288"/>
              <a:ext cx="221" cy="16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5" name="Line 111"/>
            <p:cNvSpPr>
              <a:spLocks noChangeShapeType="1"/>
            </p:cNvSpPr>
            <p:nvPr/>
          </p:nvSpPr>
          <p:spPr bwMode="auto">
            <a:xfrm flipH="1">
              <a:off x="5148" y="1399"/>
              <a:ext cx="127" cy="1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66" name="Group 112"/>
            <p:cNvGrpSpPr>
              <a:grpSpLocks/>
            </p:cNvGrpSpPr>
            <p:nvPr/>
          </p:nvGrpSpPr>
          <p:grpSpPr bwMode="auto">
            <a:xfrm>
              <a:off x="3769" y="1520"/>
              <a:ext cx="316" cy="147"/>
              <a:chOff x="3600" y="219"/>
              <a:chExt cx="360" cy="175"/>
            </a:xfrm>
          </p:grpSpPr>
          <p:sp>
            <p:nvSpPr>
              <p:cNvPr id="16566" name="Oval 1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67" name="Line 1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68" name="Line 1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69" name="Rectangle 1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70" name="Oval 1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71" name="Group 1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76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77" name="Line 1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78" name="Line 1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72" name="Group 1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73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74" name="Line 1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75" name="Line 1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67" name="Group 126"/>
            <p:cNvGrpSpPr>
              <a:grpSpLocks/>
            </p:cNvGrpSpPr>
            <p:nvPr/>
          </p:nvGrpSpPr>
          <p:grpSpPr bwMode="auto">
            <a:xfrm>
              <a:off x="4369" y="1376"/>
              <a:ext cx="316" cy="147"/>
              <a:chOff x="3600" y="219"/>
              <a:chExt cx="360" cy="175"/>
            </a:xfrm>
          </p:grpSpPr>
          <p:sp>
            <p:nvSpPr>
              <p:cNvPr id="16553" name="Oval 1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54" name="Line 1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5" name="Line 1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6" name="Rectangle 1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57" name="Oval 1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58" name="Group 1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63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64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65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59" name="Group 1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60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61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62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68" name="Group 140"/>
            <p:cNvGrpSpPr>
              <a:grpSpLocks/>
            </p:cNvGrpSpPr>
            <p:nvPr/>
          </p:nvGrpSpPr>
          <p:grpSpPr bwMode="auto">
            <a:xfrm>
              <a:off x="4380" y="1790"/>
              <a:ext cx="316" cy="147"/>
              <a:chOff x="3600" y="219"/>
              <a:chExt cx="360" cy="175"/>
            </a:xfrm>
          </p:grpSpPr>
          <p:sp>
            <p:nvSpPr>
              <p:cNvPr id="16540" name="Oval 1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41" name="Line 1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2" name="Line 1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3" name="Rectangle 1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44" name="Oval 1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45" name="Group 1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50" name="Line 1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51" name="Line 1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52" name="Line 1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46" name="Group 1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47" name="Line 1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48" name="Line 1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49" name="Line 1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69" name="Group 154"/>
            <p:cNvGrpSpPr>
              <a:grpSpLocks/>
            </p:cNvGrpSpPr>
            <p:nvPr/>
          </p:nvGrpSpPr>
          <p:grpSpPr bwMode="auto">
            <a:xfrm>
              <a:off x="4991" y="1507"/>
              <a:ext cx="315" cy="147"/>
              <a:chOff x="3600" y="219"/>
              <a:chExt cx="360" cy="175"/>
            </a:xfrm>
          </p:grpSpPr>
          <p:sp>
            <p:nvSpPr>
              <p:cNvPr id="16527" name="Oval 1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28" name="Line 1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9" name="Line 1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30" name="Rectangle 1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31" name="Oval 1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32" name="Group 1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37" name="Line 1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38" name="Line 1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39" name="Line 1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33" name="Group 1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34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35" name="Line 1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36" name="Line 1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70" name="Group 168"/>
            <p:cNvGrpSpPr>
              <a:grpSpLocks/>
            </p:cNvGrpSpPr>
            <p:nvPr/>
          </p:nvGrpSpPr>
          <p:grpSpPr bwMode="auto">
            <a:xfrm>
              <a:off x="4869" y="2072"/>
              <a:ext cx="316" cy="147"/>
              <a:chOff x="3600" y="219"/>
              <a:chExt cx="360" cy="175"/>
            </a:xfrm>
          </p:grpSpPr>
          <p:sp>
            <p:nvSpPr>
              <p:cNvPr id="16514" name="Oval 1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15" name="Line 1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6" name="Line 1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7" name="Rectangle 1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18" name="Oval 1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19" name="Group 1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24" name="Line 1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25" name="Line 1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26" name="Line 1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20" name="Group 1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21" name="Line 1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22" name="Line 1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23" name="Line 1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71" name="Group 182"/>
            <p:cNvGrpSpPr>
              <a:grpSpLocks/>
            </p:cNvGrpSpPr>
            <p:nvPr/>
          </p:nvGrpSpPr>
          <p:grpSpPr bwMode="auto">
            <a:xfrm>
              <a:off x="4659" y="2440"/>
              <a:ext cx="316" cy="148"/>
              <a:chOff x="3600" y="219"/>
              <a:chExt cx="360" cy="175"/>
            </a:xfrm>
          </p:grpSpPr>
          <p:sp>
            <p:nvSpPr>
              <p:cNvPr id="16501" name="Oval 1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02" name="Line 1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3" name="Line 1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4" name="Rectangle 1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505" name="Oval 1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506" name="Group 1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511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12" name="Line 1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13" name="Line 1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507" name="Group 1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508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09" name="Line 1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10" name="Line 1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72" name="Group 196"/>
            <p:cNvGrpSpPr>
              <a:grpSpLocks/>
            </p:cNvGrpSpPr>
            <p:nvPr/>
          </p:nvGrpSpPr>
          <p:grpSpPr bwMode="auto">
            <a:xfrm>
              <a:off x="4275" y="2748"/>
              <a:ext cx="315" cy="147"/>
              <a:chOff x="3600" y="219"/>
              <a:chExt cx="360" cy="175"/>
            </a:xfrm>
          </p:grpSpPr>
          <p:sp>
            <p:nvSpPr>
              <p:cNvPr id="16488" name="Oval 1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89" name="Line 1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0" name="Line 1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1" name="Rectangle 2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92" name="Oval 2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493" name="Group 2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498" name="Line 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99" name="Line 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500" name="Line 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494" name="Group 2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495" name="Line 2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96" name="Line 2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97" name="Line 2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6473" name="Group 210"/>
            <p:cNvGrpSpPr>
              <a:grpSpLocks/>
            </p:cNvGrpSpPr>
            <p:nvPr/>
          </p:nvGrpSpPr>
          <p:grpSpPr bwMode="auto">
            <a:xfrm>
              <a:off x="3769" y="2511"/>
              <a:ext cx="316" cy="147"/>
              <a:chOff x="3600" y="219"/>
              <a:chExt cx="360" cy="175"/>
            </a:xfrm>
          </p:grpSpPr>
          <p:sp>
            <p:nvSpPr>
              <p:cNvPr id="16475" name="Oval 2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76" name="Line 2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77" name="Line 2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78" name="Rectangle 2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GB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79" name="Oval 2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grpSp>
            <p:nvGrpSpPr>
              <p:cNvPr id="16480" name="Group 2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6485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86" name="Line 2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87" name="Line 2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6481" name="Group 2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6482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83" name="Line 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6484" name="Line 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6474" name="Line 224"/>
            <p:cNvSpPr>
              <a:spLocks noChangeShapeType="1"/>
            </p:cNvSpPr>
            <p:nvPr/>
          </p:nvSpPr>
          <p:spPr bwMode="auto">
            <a:xfrm flipV="1">
              <a:off x="3930" y="2645"/>
              <a:ext cx="1" cy="1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145" name="Group 225"/>
          <p:cNvGrpSpPr>
            <a:grpSpLocks/>
          </p:cNvGrpSpPr>
          <p:nvPr/>
        </p:nvGrpSpPr>
        <p:grpSpPr bwMode="auto">
          <a:xfrm>
            <a:off x="4740275" y="1500188"/>
            <a:ext cx="3738563" cy="3830637"/>
            <a:chOff x="2986" y="945"/>
            <a:chExt cx="2355" cy="2413"/>
          </a:xfrm>
        </p:grpSpPr>
        <p:grpSp>
          <p:nvGrpSpPr>
            <p:cNvPr id="16392" name="Group 226"/>
            <p:cNvGrpSpPr>
              <a:grpSpLocks/>
            </p:cNvGrpSpPr>
            <p:nvPr/>
          </p:nvGrpSpPr>
          <p:grpSpPr bwMode="auto">
            <a:xfrm>
              <a:off x="2986" y="945"/>
              <a:ext cx="513" cy="541"/>
              <a:chOff x="2938" y="2925"/>
              <a:chExt cx="513" cy="541"/>
            </a:xfrm>
          </p:grpSpPr>
          <p:sp>
            <p:nvSpPr>
              <p:cNvPr id="16411" name="Rectangle 227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12" name="Rectangle 228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13" name="Rectangle 229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14" name="Text Box 230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ea typeface="宋体" charset="-122"/>
                  </a:rPr>
                  <a:t>application</a:t>
                </a:r>
                <a:endParaRPr lang="en-US" altLang="zh-CN" sz="1000">
                  <a:ea typeface="宋体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physical</a:t>
                </a:r>
                <a:endParaRPr lang="en-US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15" name="Line 231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16" name="Line 232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17" name="Line 233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393" name="Group 234"/>
            <p:cNvGrpSpPr>
              <a:grpSpLocks/>
            </p:cNvGrpSpPr>
            <p:nvPr/>
          </p:nvGrpSpPr>
          <p:grpSpPr bwMode="auto">
            <a:xfrm>
              <a:off x="4828" y="2751"/>
              <a:ext cx="513" cy="541"/>
              <a:chOff x="2938" y="2925"/>
              <a:chExt cx="513" cy="541"/>
            </a:xfrm>
          </p:grpSpPr>
          <p:sp>
            <p:nvSpPr>
              <p:cNvPr id="16404" name="Rectangle 235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5" name="Rectangle 236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6" name="Rectangle 237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7" name="Text Box 238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ea typeface="宋体" charset="-122"/>
                  </a:rPr>
                  <a:t>application</a:t>
                </a:r>
                <a:endParaRPr lang="en-US" altLang="zh-CN" sz="1000">
                  <a:ea typeface="宋体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physical</a:t>
                </a:r>
                <a:endParaRPr lang="en-US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8" name="Line 239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09" name="Line 240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10" name="Line 241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394" name="Group 242"/>
            <p:cNvGrpSpPr>
              <a:grpSpLocks/>
            </p:cNvGrpSpPr>
            <p:nvPr/>
          </p:nvGrpSpPr>
          <p:grpSpPr bwMode="auto">
            <a:xfrm>
              <a:off x="3352" y="2817"/>
              <a:ext cx="513" cy="541"/>
              <a:chOff x="2938" y="2925"/>
              <a:chExt cx="513" cy="541"/>
            </a:xfrm>
          </p:grpSpPr>
          <p:sp>
            <p:nvSpPr>
              <p:cNvPr id="16397" name="Rectangle 243"/>
              <p:cNvSpPr>
                <a:spLocks noChangeArrowheads="1"/>
              </p:cNvSpPr>
              <p:nvPr/>
            </p:nvSpPr>
            <p:spPr bwMode="auto">
              <a:xfrm>
                <a:off x="3000" y="2925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398" name="Rectangle 244"/>
              <p:cNvSpPr>
                <a:spLocks noChangeArrowheads="1"/>
              </p:cNvSpPr>
              <p:nvPr/>
            </p:nvSpPr>
            <p:spPr bwMode="auto">
              <a:xfrm>
                <a:off x="2979" y="2940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399" name="Rectangle 245"/>
              <p:cNvSpPr>
                <a:spLocks noChangeArrowheads="1"/>
              </p:cNvSpPr>
              <p:nvPr/>
            </p:nvSpPr>
            <p:spPr bwMode="auto">
              <a:xfrm>
                <a:off x="2982" y="2943"/>
                <a:ext cx="426" cy="12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0" name="Text Box 246"/>
              <p:cNvSpPr txBox="1">
                <a:spLocks noChangeArrowheads="1"/>
              </p:cNvSpPr>
              <p:nvPr/>
            </p:nvSpPr>
            <p:spPr bwMode="auto">
              <a:xfrm>
                <a:off x="2938" y="2928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solidFill>
                      <a:schemeClr val="bg1"/>
                    </a:solidFill>
                    <a:ea typeface="宋体" charset="-122"/>
                  </a:rPr>
                  <a:t>application</a:t>
                </a:r>
                <a:endParaRPr lang="en-US" altLang="zh-CN" sz="1000">
                  <a:ea typeface="宋体" charset="-122"/>
                </a:endParaRP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transport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network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data link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000">
                    <a:ea typeface="宋体" charset="-122"/>
                  </a:rPr>
                  <a:t>physical</a:t>
                </a:r>
                <a:endParaRPr lang="en-US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16401" name="Line 247"/>
              <p:cNvSpPr>
                <a:spLocks noChangeShapeType="1"/>
              </p:cNvSpPr>
              <p:nvPr/>
            </p:nvSpPr>
            <p:spPr bwMode="auto">
              <a:xfrm>
                <a:off x="2979" y="3156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02" name="Line 248"/>
              <p:cNvSpPr>
                <a:spLocks noChangeShapeType="1"/>
              </p:cNvSpPr>
              <p:nvPr/>
            </p:nvSpPr>
            <p:spPr bwMode="auto">
              <a:xfrm>
                <a:off x="2985" y="3243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03" name="Line 249"/>
              <p:cNvSpPr>
                <a:spLocks noChangeShapeType="1"/>
              </p:cNvSpPr>
              <p:nvPr/>
            </p:nvSpPr>
            <p:spPr bwMode="auto">
              <a:xfrm>
                <a:off x="2985" y="333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395" name="Line 250"/>
            <p:cNvSpPr>
              <a:spLocks noChangeShapeType="1"/>
            </p:cNvSpPr>
            <p:nvPr/>
          </p:nvSpPr>
          <p:spPr bwMode="auto">
            <a:xfrm>
              <a:off x="3480" y="1020"/>
              <a:ext cx="1380" cy="17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396" name="Line 251"/>
            <p:cNvSpPr>
              <a:spLocks noChangeShapeType="1"/>
            </p:cNvSpPr>
            <p:nvPr/>
          </p:nvSpPr>
          <p:spPr bwMode="auto">
            <a:xfrm flipV="1">
              <a:off x="3846" y="2850"/>
              <a:ext cx="1002" cy="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" name="Rectangle 1"/>
          <p:cNvSpPr/>
          <p:nvPr/>
        </p:nvSpPr>
        <p:spPr>
          <a:xfrm>
            <a:off x="446803" y="5133532"/>
            <a:ext cx="5192712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 dirty="0" smtClean="0">
                <a:ea typeface="宋体" charset="-122"/>
              </a:rPr>
              <a:t>App-layer protocols: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 dirty="0" smtClean="0">
                <a:ea typeface="宋体" charset="-122"/>
              </a:rPr>
              <a:t>define </a:t>
            </a:r>
            <a:r>
              <a:rPr lang="en-US" altLang="zh-CN" dirty="0">
                <a:ea typeface="宋体" charset="-122"/>
              </a:rPr>
              <a:t>messages exchanged </a:t>
            </a:r>
            <a:r>
              <a:rPr lang="en-US" altLang="zh-CN" dirty="0" smtClean="0">
                <a:ea typeface="宋体" charset="-122"/>
              </a:rPr>
              <a:t>and </a:t>
            </a:r>
            <a:r>
              <a:rPr lang="en-US" altLang="zh-CN" dirty="0">
                <a:ea typeface="宋体" charset="-122"/>
              </a:rPr>
              <a:t>actions taken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ea typeface="宋体" charset="-122"/>
              </a:rPr>
              <a:t>use services </a:t>
            </a:r>
            <a:r>
              <a:rPr lang="en-US" altLang="zh-CN" dirty="0">
                <a:ea typeface="宋体" charset="-122"/>
              </a:rPr>
              <a:t>provided by lower layer protocols</a:t>
            </a:r>
          </a:p>
        </p:txBody>
      </p:sp>
    </p:spTree>
    <p:extLst>
      <p:ext uri="{BB962C8B-B14F-4D97-AF65-F5344CB8AC3E}">
        <p14:creationId xmlns:p14="http://schemas.microsoft.com/office/powerpoint/2010/main" val="113995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3550A102-FF68-465E-92DC-C22A0B409F82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30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18437" name="Freeform 46"/>
          <p:cNvSpPr>
            <a:spLocks/>
          </p:cNvSpPr>
          <p:nvPr/>
        </p:nvSpPr>
        <p:spPr bwMode="auto">
          <a:xfrm>
            <a:off x="6161088" y="2220913"/>
            <a:ext cx="1100137" cy="282575"/>
          </a:xfrm>
          <a:custGeom>
            <a:avLst/>
            <a:gdLst>
              <a:gd name="T0" fmla="*/ 0 w 693"/>
              <a:gd name="T1" fmla="*/ 2147483647 h 178"/>
              <a:gd name="T2" fmla="*/ 2147483647 w 693"/>
              <a:gd name="T3" fmla="*/ 0 h 178"/>
              <a:gd name="T4" fmla="*/ 2147483647 w 693"/>
              <a:gd name="T5" fmla="*/ 0 h 178"/>
              <a:gd name="T6" fmla="*/ 2147483647 w 693"/>
              <a:gd name="T7" fmla="*/ 2147483647 h 178"/>
              <a:gd name="T8" fmla="*/ 0 w 693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93"/>
              <a:gd name="T16" fmla="*/ 0 h 178"/>
              <a:gd name="T17" fmla="*/ 693 w 693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93" h="178">
                <a:moveTo>
                  <a:pt x="0" y="116"/>
                </a:moveTo>
                <a:lnTo>
                  <a:pt x="247" y="0"/>
                </a:lnTo>
                <a:lnTo>
                  <a:pt x="693" y="0"/>
                </a:lnTo>
                <a:lnTo>
                  <a:pt x="137" y="178"/>
                </a:lnTo>
                <a:lnTo>
                  <a:pt x="0" y="116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8" name="Freeform 43"/>
          <p:cNvSpPr>
            <a:spLocks/>
          </p:cNvSpPr>
          <p:nvPr/>
        </p:nvSpPr>
        <p:spPr bwMode="auto">
          <a:xfrm>
            <a:off x="2601913" y="2220913"/>
            <a:ext cx="1784350" cy="282575"/>
          </a:xfrm>
          <a:custGeom>
            <a:avLst/>
            <a:gdLst>
              <a:gd name="T0" fmla="*/ 0 w 1124"/>
              <a:gd name="T1" fmla="*/ 2147483647 h 178"/>
              <a:gd name="T2" fmla="*/ 2147483647 w 1124"/>
              <a:gd name="T3" fmla="*/ 2147483647 h 178"/>
              <a:gd name="T4" fmla="*/ 2147483647 w 1124"/>
              <a:gd name="T5" fmla="*/ 0 h 178"/>
              <a:gd name="T6" fmla="*/ 2147483647 w 1124"/>
              <a:gd name="T7" fmla="*/ 2147483647 h 178"/>
              <a:gd name="T8" fmla="*/ 0 w 1124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24"/>
              <a:gd name="T16" fmla="*/ 0 h 178"/>
              <a:gd name="T17" fmla="*/ 1124 w 1124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24" h="178">
                <a:moveTo>
                  <a:pt x="0" y="178"/>
                </a:moveTo>
                <a:lnTo>
                  <a:pt x="41" y="7"/>
                </a:lnTo>
                <a:lnTo>
                  <a:pt x="1124" y="0"/>
                </a:lnTo>
                <a:lnTo>
                  <a:pt x="247" y="171"/>
                </a:lnTo>
                <a:lnTo>
                  <a:pt x="0" y="178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8439" name="Rectangle 2"/>
          <p:cNvSpPr>
            <a:spLocks noGrp="1" noChangeArrowheads="1"/>
          </p:cNvSpPr>
          <p:nvPr>
            <p:ph type="title"/>
          </p:nvPr>
        </p:nvSpPr>
        <p:spPr>
          <a:xfrm>
            <a:off x="335792" y="69076"/>
            <a:ext cx="8363743" cy="674008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FTP: the file transfer protocol </a:t>
            </a:r>
            <a:r>
              <a:rPr lang="en-US" altLang="sv-SE" dirty="0" smtClean="0"/>
              <a:t>RFC 959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18441" name="Group 17"/>
          <p:cNvGrpSpPr>
            <a:grpSpLocks/>
          </p:cNvGrpSpPr>
          <p:nvPr/>
        </p:nvGrpSpPr>
        <p:grpSpPr bwMode="auto">
          <a:xfrm>
            <a:off x="6537325" y="1411288"/>
            <a:ext cx="749300" cy="828675"/>
            <a:chOff x="3914" y="1386"/>
            <a:chExt cx="472" cy="522"/>
          </a:xfrm>
        </p:grpSpPr>
        <p:sp>
          <p:nvSpPr>
            <p:cNvPr id="18495" name="Rectangle 18"/>
            <p:cNvSpPr>
              <a:spLocks noChangeArrowheads="1"/>
            </p:cNvSpPr>
            <p:nvPr/>
          </p:nvSpPr>
          <p:spPr bwMode="auto">
            <a:xfrm>
              <a:off x="3930" y="138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18496" name="Text Box 19"/>
            <p:cNvSpPr txBox="1">
              <a:spLocks noChangeArrowheads="1"/>
            </p:cNvSpPr>
            <p:nvPr/>
          </p:nvSpPr>
          <p:spPr bwMode="auto">
            <a:xfrm>
              <a:off x="3914" y="1463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FTP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server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18442" name="Group 20"/>
          <p:cNvGrpSpPr>
            <a:grpSpLocks/>
          </p:cNvGrpSpPr>
          <p:nvPr/>
        </p:nvGrpSpPr>
        <p:grpSpPr bwMode="auto">
          <a:xfrm>
            <a:off x="2582863" y="1401763"/>
            <a:ext cx="1789112" cy="852487"/>
            <a:chOff x="1645" y="1326"/>
            <a:chExt cx="1127" cy="537"/>
          </a:xfrm>
        </p:grpSpPr>
        <p:sp>
          <p:nvSpPr>
            <p:cNvPr id="18491" name="Rectangle 21"/>
            <p:cNvSpPr>
              <a:spLocks noChangeArrowheads="1"/>
            </p:cNvSpPr>
            <p:nvPr/>
          </p:nvSpPr>
          <p:spPr bwMode="auto">
            <a:xfrm>
              <a:off x="2328" y="1326"/>
              <a:ext cx="444" cy="522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18492" name="Rectangle 22"/>
            <p:cNvSpPr>
              <a:spLocks noChangeArrowheads="1"/>
            </p:cNvSpPr>
            <p:nvPr/>
          </p:nvSpPr>
          <p:spPr bwMode="auto">
            <a:xfrm>
              <a:off x="1704" y="1332"/>
              <a:ext cx="606" cy="522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18493" name="Text Box 23"/>
            <p:cNvSpPr txBox="1">
              <a:spLocks noChangeArrowheads="1"/>
            </p:cNvSpPr>
            <p:nvPr/>
          </p:nvSpPr>
          <p:spPr bwMode="auto">
            <a:xfrm>
              <a:off x="1645" y="1343"/>
              <a:ext cx="738" cy="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FTP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interface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18494" name="Text Box 24"/>
            <p:cNvSpPr txBox="1">
              <a:spLocks noChangeArrowheads="1"/>
            </p:cNvSpPr>
            <p:nvPr/>
          </p:nvSpPr>
          <p:spPr bwMode="auto">
            <a:xfrm>
              <a:off x="2341" y="1403"/>
              <a:ext cx="414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FTP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client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</p:grpSp>
      <p:sp>
        <p:nvSpPr>
          <p:cNvPr id="18443" name="Text Box 32"/>
          <p:cNvSpPr txBox="1">
            <a:spLocks noChangeArrowheads="1"/>
          </p:cNvSpPr>
          <p:nvPr/>
        </p:nvSpPr>
        <p:spPr bwMode="auto">
          <a:xfrm>
            <a:off x="3881438" y="2522538"/>
            <a:ext cx="1076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local file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system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18444" name="Line 33"/>
          <p:cNvSpPr>
            <a:spLocks noChangeShapeType="1"/>
          </p:cNvSpPr>
          <p:nvPr/>
        </p:nvSpPr>
        <p:spPr bwMode="auto">
          <a:xfrm>
            <a:off x="3219450" y="2239963"/>
            <a:ext cx="32385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8445" name="Line 34"/>
          <p:cNvSpPr>
            <a:spLocks noChangeShapeType="1"/>
          </p:cNvSpPr>
          <p:nvPr/>
        </p:nvSpPr>
        <p:spPr bwMode="auto">
          <a:xfrm flipH="1">
            <a:off x="3714750" y="2230438"/>
            <a:ext cx="333375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8446" name="Text Box 41"/>
          <p:cNvSpPr txBox="1">
            <a:spLocks noChangeArrowheads="1"/>
          </p:cNvSpPr>
          <p:nvPr/>
        </p:nvSpPr>
        <p:spPr bwMode="auto">
          <a:xfrm>
            <a:off x="7161213" y="2333625"/>
            <a:ext cx="1457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remote file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system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18447" name="Line 42"/>
          <p:cNvSpPr>
            <a:spLocks noChangeShapeType="1"/>
          </p:cNvSpPr>
          <p:nvPr/>
        </p:nvSpPr>
        <p:spPr bwMode="auto">
          <a:xfrm>
            <a:off x="6915150" y="2239963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pic>
        <p:nvPicPr>
          <p:cNvPr id="18448" name="Picture 43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1454150"/>
            <a:ext cx="5619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9" name="Text Box 44"/>
          <p:cNvSpPr txBox="1">
            <a:spLocks noChangeArrowheads="1"/>
          </p:cNvSpPr>
          <p:nvPr/>
        </p:nvSpPr>
        <p:spPr bwMode="auto">
          <a:xfrm>
            <a:off x="1379538" y="2162175"/>
            <a:ext cx="971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user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at host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18450" name="Line 45"/>
          <p:cNvSpPr>
            <a:spLocks noChangeShapeType="1"/>
          </p:cNvSpPr>
          <p:nvPr/>
        </p:nvSpPr>
        <p:spPr bwMode="auto">
          <a:xfrm>
            <a:off x="2028825" y="1849438"/>
            <a:ext cx="581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8451" name="AutoShape 327"/>
          <p:cNvSpPr>
            <a:spLocks noChangeArrowheads="1"/>
          </p:cNvSpPr>
          <p:nvPr/>
        </p:nvSpPr>
        <p:spPr bwMode="auto">
          <a:xfrm>
            <a:off x="3333750" y="2673350"/>
            <a:ext cx="569913" cy="428625"/>
          </a:xfrm>
          <a:prstGeom prst="can">
            <a:avLst>
              <a:gd name="adj" fmla="val 2021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sv-SE" altLang="sv-SE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2" name="AutoShape 327"/>
          <p:cNvSpPr>
            <a:spLocks noChangeArrowheads="1"/>
          </p:cNvSpPr>
          <p:nvPr/>
        </p:nvSpPr>
        <p:spPr bwMode="auto">
          <a:xfrm>
            <a:off x="6665913" y="2628900"/>
            <a:ext cx="569912" cy="428625"/>
          </a:xfrm>
          <a:prstGeom prst="can">
            <a:avLst>
              <a:gd name="adj" fmla="val 20218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sv-SE" altLang="sv-SE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453" name="Rectangle 3"/>
          <p:cNvSpPr>
            <a:spLocks noChangeArrowheads="1"/>
          </p:cNvSpPr>
          <p:nvPr/>
        </p:nvSpPr>
        <p:spPr bwMode="auto">
          <a:xfrm>
            <a:off x="366713" y="3562350"/>
            <a:ext cx="3900487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75000"/>
              </a:lnSpc>
            </a:pPr>
            <a:r>
              <a:rPr lang="en-US" altLang="sv-SE" dirty="0"/>
              <a:t>transfer file to/from remote host</a:t>
            </a:r>
          </a:p>
          <a:p>
            <a:pPr>
              <a:lnSpc>
                <a:spcPct val="75000"/>
              </a:lnSpc>
            </a:pPr>
            <a:r>
              <a:rPr lang="en-US" altLang="sv-SE" dirty="0"/>
              <a:t>client/server model</a:t>
            </a:r>
          </a:p>
          <a:p>
            <a:pPr lvl="1">
              <a:lnSpc>
                <a:spcPct val="90000"/>
              </a:lnSpc>
              <a:buSzTx/>
            </a:pPr>
            <a:r>
              <a:rPr lang="en-US" altLang="sv-SE" i="1" dirty="0">
                <a:solidFill>
                  <a:srgbClr val="CC0000"/>
                </a:solidFill>
              </a:rPr>
              <a:t>client:</a:t>
            </a:r>
            <a:r>
              <a:rPr lang="en-US" altLang="sv-SE" dirty="0"/>
              <a:t> side that initiates </a:t>
            </a:r>
            <a:r>
              <a:rPr lang="en-US" altLang="sv-SE" dirty="0" smtClean="0"/>
              <a:t>transfer</a:t>
            </a:r>
            <a:endParaRPr lang="en-US" altLang="sv-SE" dirty="0"/>
          </a:p>
          <a:p>
            <a:pPr lvl="1">
              <a:lnSpc>
                <a:spcPct val="90000"/>
              </a:lnSpc>
              <a:buSzTx/>
            </a:pPr>
            <a:r>
              <a:rPr lang="en-US" altLang="sv-SE" i="1" dirty="0">
                <a:solidFill>
                  <a:srgbClr val="CC0000"/>
                </a:solidFill>
              </a:rPr>
              <a:t>server:</a:t>
            </a:r>
            <a:r>
              <a:rPr lang="en-US" altLang="sv-SE" dirty="0"/>
              <a:t> remote </a:t>
            </a:r>
            <a:r>
              <a:rPr lang="en-US" altLang="sv-SE" dirty="0" smtClean="0"/>
              <a:t>host</a:t>
            </a:r>
            <a:endParaRPr lang="en-US" altLang="sv-SE" dirty="0"/>
          </a:p>
        </p:txBody>
      </p:sp>
      <p:grpSp>
        <p:nvGrpSpPr>
          <p:cNvPr id="18455" name="Group 51"/>
          <p:cNvGrpSpPr>
            <a:grpSpLocks/>
          </p:cNvGrpSpPr>
          <p:nvPr/>
        </p:nvGrpSpPr>
        <p:grpSpPr bwMode="auto">
          <a:xfrm>
            <a:off x="6008688" y="2327275"/>
            <a:ext cx="476250" cy="749300"/>
            <a:chOff x="4140" y="429"/>
            <a:chExt cx="1425" cy="2396"/>
          </a:xfrm>
        </p:grpSpPr>
        <p:sp>
          <p:nvSpPr>
            <p:cNvPr id="18459" name="Freeform 5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460" name="Rectangle 53"/>
            <p:cNvSpPr>
              <a:spLocks noChangeArrowheads="1"/>
            </p:cNvSpPr>
            <p:nvPr/>
          </p:nvSpPr>
          <p:spPr bwMode="auto">
            <a:xfrm>
              <a:off x="4207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8461" name="Freeform 5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462" name="Freeform 5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463" name="Rectangle 56"/>
            <p:cNvSpPr>
              <a:spLocks noChangeArrowheads="1"/>
            </p:cNvSpPr>
            <p:nvPr/>
          </p:nvSpPr>
          <p:spPr bwMode="auto">
            <a:xfrm>
              <a:off x="4211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18464" name="Group 5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489" name="AutoShape 5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4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8490" name="AutoShape 59"/>
              <p:cNvSpPr>
                <a:spLocks noChangeArrowheads="1"/>
              </p:cNvSpPr>
              <p:nvPr/>
            </p:nvSpPr>
            <p:spPr bwMode="auto">
              <a:xfrm>
                <a:off x="631" y="2582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65" name="Rectangle 60"/>
            <p:cNvSpPr>
              <a:spLocks noChangeArrowheads="1"/>
            </p:cNvSpPr>
            <p:nvPr/>
          </p:nvSpPr>
          <p:spPr bwMode="auto">
            <a:xfrm>
              <a:off x="4226" y="1018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18466" name="Group 6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8487" name="AutoShape 62"/>
              <p:cNvSpPr>
                <a:spLocks noChangeArrowheads="1"/>
              </p:cNvSpPr>
              <p:nvPr/>
            </p:nvSpPr>
            <p:spPr bwMode="auto">
              <a:xfrm>
                <a:off x="615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8488" name="AutoShape 6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88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67" name="Rectangle 64"/>
            <p:cNvSpPr>
              <a:spLocks noChangeArrowheads="1"/>
            </p:cNvSpPr>
            <p:nvPr/>
          </p:nvSpPr>
          <p:spPr bwMode="auto">
            <a:xfrm>
              <a:off x="4216" y="1358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8468" name="Rectangle 65"/>
            <p:cNvSpPr>
              <a:spLocks noChangeArrowheads="1"/>
            </p:cNvSpPr>
            <p:nvPr/>
          </p:nvSpPr>
          <p:spPr bwMode="auto">
            <a:xfrm>
              <a:off x="4230" y="1657"/>
              <a:ext cx="594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18469" name="Group 6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8485" name="AutoShape 67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8486" name="AutoShape 68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70" name="Freeform 6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8471" name="Group 7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8483" name="AutoShape 71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8484" name="AutoShape 72"/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2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8472" name="Rectangle 73"/>
            <p:cNvSpPr>
              <a:spLocks noChangeArrowheads="1"/>
            </p:cNvSpPr>
            <p:nvPr/>
          </p:nvSpPr>
          <p:spPr bwMode="auto">
            <a:xfrm>
              <a:off x="5252" y="429"/>
              <a:ext cx="67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8473" name="Freeform 7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474" name="Freeform 7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475" name="Oval 76"/>
            <p:cNvSpPr>
              <a:spLocks noChangeArrowheads="1"/>
            </p:cNvSpPr>
            <p:nvPr/>
          </p:nvSpPr>
          <p:spPr bwMode="auto">
            <a:xfrm>
              <a:off x="5518" y="2612"/>
              <a:ext cx="48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8476" name="Freeform 7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8477" name="AutoShape 78"/>
            <p:cNvSpPr>
              <a:spLocks noChangeArrowheads="1"/>
            </p:cNvSpPr>
            <p:nvPr/>
          </p:nvSpPr>
          <p:spPr bwMode="auto">
            <a:xfrm>
              <a:off x="4140" y="2678"/>
              <a:ext cx="1197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8478" name="AutoShape 79"/>
            <p:cNvSpPr>
              <a:spLocks noChangeArrowheads="1"/>
            </p:cNvSpPr>
            <p:nvPr/>
          </p:nvSpPr>
          <p:spPr bwMode="auto">
            <a:xfrm>
              <a:off x="4207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8479" name="Oval 80"/>
            <p:cNvSpPr>
              <a:spLocks noChangeArrowheads="1"/>
            </p:cNvSpPr>
            <p:nvPr/>
          </p:nvSpPr>
          <p:spPr bwMode="auto">
            <a:xfrm>
              <a:off x="4306" y="2383"/>
              <a:ext cx="162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8480" name="Oval 81"/>
            <p:cNvSpPr>
              <a:spLocks noChangeArrowheads="1"/>
            </p:cNvSpPr>
            <p:nvPr/>
          </p:nvSpPr>
          <p:spPr bwMode="auto">
            <a:xfrm>
              <a:off x="4487" y="2383"/>
              <a:ext cx="162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81" name="Oval 82"/>
            <p:cNvSpPr>
              <a:spLocks noChangeArrowheads="1"/>
            </p:cNvSpPr>
            <p:nvPr/>
          </p:nvSpPr>
          <p:spPr bwMode="auto">
            <a:xfrm>
              <a:off x="4663" y="2383"/>
              <a:ext cx="157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8482" name="Rectangle 83"/>
            <p:cNvSpPr>
              <a:spLocks noChangeArrowheads="1"/>
            </p:cNvSpPr>
            <p:nvPr/>
          </p:nvSpPr>
          <p:spPr bwMode="auto">
            <a:xfrm>
              <a:off x="5062" y="1835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18456" name="Group 84"/>
          <p:cNvGrpSpPr>
            <a:grpSpLocks/>
          </p:cNvGrpSpPr>
          <p:nvPr/>
        </p:nvGrpSpPr>
        <p:grpSpPr bwMode="auto">
          <a:xfrm>
            <a:off x="2220913" y="2352675"/>
            <a:ext cx="830262" cy="849313"/>
            <a:chOff x="-44" y="1473"/>
            <a:chExt cx="981" cy="1105"/>
          </a:xfrm>
        </p:grpSpPr>
        <p:pic>
          <p:nvPicPr>
            <p:cNvPr id="18457" name="Picture 8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Freeform 8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65" name="Rectangle 21"/>
          <p:cNvSpPr>
            <a:spLocks noChangeArrowheads="1"/>
          </p:cNvSpPr>
          <p:nvPr/>
        </p:nvSpPr>
        <p:spPr bwMode="auto">
          <a:xfrm>
            <a:off x="4677568" y="3608330"/>
            <a:ext cx="4067175" cy="246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SzPct val="75000"/>
            </a:pPr>
            <a:r>
              <a:rPr lang="en-US" altLang="sv-SE" sz="2400" dirty="0" smtClean="0"/>
              <a:t>TCP connection </a:t>
            </a:r>
            <a:r>
              <a:rPr lang="en-US" altLang="sv-SE" sz="2400" dirty="0"/>
              <a:t>to transfer </a:t>
            </a:r>
            <a:r>
              <a:rPr lang="en-US" altLang="sv-SE" sz="2400" dirty="0" smtClean="0"/>
              <a:t>each</a:t>
            </a:r>
            <a:r>
              <a:rPr lang="en-US" altLang="sv-SE" sz="2400" dirty="0" smtClean="0"/>
              <a:t> </a:t>
            </a:r>
            <a:r>
              <a:rPr lang="en-US" altLang="sv-SE" sz="2400" dirty="0"/>
              <a:t>file</a:t>
            </a:r>
          </a:p>
          <a:p>
            <a:pPr>
              <a:buSzPct val="75000"/>
            </a:pPr>
            <a:r>
              <a:rPr lang="en-US" altLang="sv-SE" sz="2400" dirty="0"/>
              <a:t>control connection: </a:t>
            </a:r>
            <a:r>
              <a:rPr lang="ja-JP" altLang="en-US" sz="2400" i="1" dirty="0">
                <a:solidFill>
                  <a:srgbClr val="CC0000"/>
                </a:solidFill>
              </a:rPr>
              <a:t>“</a:t>
            </a:r>
            <a:r>
              <a:rPr lang="en-US" altLang="ja-JP" sz="2400" i="1" dirty="0">
                <a:solidFill>
                  <a:srgbClr val="CC0000"/>
                </a:solidFill>
              </a:rPr>
              <a:t>out of band</a:t>
            </a:r>
            <a:r>
              <a:rPr lang="ja-JP" altLang="en-US" sz="2400" i="1" dirty="0">
                <a:solidFill>
                  <a:srgbClr val="CC0000"/>
                </a:solidFill>
              </a:rPr>
              <a:t>”</a:t>
            </a:r>
            <a:endParaRPr lang="en-US" altLang="ja-JP" sz="2400" i="1" dirty="0">
              <a:solidFill>
                <a:srgbClr val="CC0000"/>
              </a:solidFill>
            </a:endParaRPr>
          </a:p>
          <a:p>
            <a:pPr>
              <a:buSzPct val="75000"/>
            </a:pPr>
            <a:r>
              <a:rPr lang="en-US" altLang="sv-SE" sz="2400" dirty="0"/>
              <a:t>FTP server maintains </a:t>
            </a:r>
            <a:r>
              <a:rPr lang="ja-JP" altLang="en-US" sz="2400" dirty="0"/>
              <a:t>“</a:t>
            </a:r>
            <a:r>
              <a:rPr lang="en-US" altLang="ja-JP" sz="2400" dirty="0"/>
              <a:t>state</a:t>
            </a:r>
            <a:r>
              <a:rPr lang="ja-JP" altLang="en-US" sz="2400" dirty="0"/>
              <a:t>”</a:t>
            </a:r>
            <a:r>
              <a:rPr lang="en-US" altLang="ja-JP" sz="2400" dirty="0"/>
              <a:t>: current directory, earlier authentication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SzPct val="75000"/>
            </a:pPr>
            <a:endParaRPr lang="en-US" altLang="sv-SE" sz="2400" dirty="0">
              <a:solidFill>
                <a:srgbClr val="FF0000"/>
              </a:solidFill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4355976" y="1595959"/>
            <a:ext cx="2562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 flipV="1">
            <a:off x="4375026" y="1910284"/>
            <a:ext cx="2562225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" name="Text Box 19"/>
          <p:cNvSpPr txBox="1">
            <a:spLocks noChangeArrowheads="1"/>
          </p:cNvSpPr>
          <p:nvPr/>
        </p:nvSpPr>
        <p:spPr bwMode="auto">
          <a:xfrm>
            <a:off x="4336886" y="1127144"/>
            <a:ext cx="2409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TCP control connection,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server port 21</a:t>
            </a:r>
            <a:endParaRPr lang="en-US" altLang="sv-SE" sz="2400" i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69" name="Text Box 20"/>
          <p:cNvSpPr txBox="1">
            <a:spLocks noChangeArrowheads="1"/>
          </p:cNvSpPr>
          <p:nvPr/>
        </p:nvSpPr>
        <p:spPr bwMode="auto">
          <a:xfrm>
            <a:off x="4287879" y="1985008"/>
            <a:ext cx="2409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TCP data connection,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server port 20</a:t>
            </a:r>
            <a:endParaRPr lang="en-US" altLang="sv-SE" sz="2400" i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70" name="Line 23"/>
          <p:cNvSpPr>
            <a:spLocks noChangeShapeType="1"/>
          </p:cNvSpPr>
          <p:nvPr/>
        </p:nvSpPr>
        <p:spPr bwMode="auto">
          <a:xfrm>
            <a:off x="4573464" y="2281759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16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58" y="350100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/>
              <a:t>General description and functionality</a:t>
            </a:r>
          </a:p>
          <a:p>
            <a:pPr lvl="1"/>
            <a:r>
              <a:rPr lang="en-US" sz="2000" dirty="0"/>
              <a:t>Authentication, cookies and related aspects</a:t>
            </a:r>
          </a:p>
          <a:p>
            <a:pPr lvl="1"/>
            <a:r>
              <a:rPr lang="en-US" sz="2000" dirty="0"/>
              <a:t>Caching </a:t>
            </a:r>
            <a:r>
              <a:rPr lang="en-US" sz="2000" dirty="0" smtClean="0"/>
              <a:t>and proxies</a:t>
            </a:r>
            <a:endParaRPr lang="en-US" altLang="sv-SE" sz="2400" dirty="0"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FTP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32447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>
                <a:ea typeface="SimSun" panose="02010600030101010101" pitchFamily="2" charset="-122"/>
              </a:rPr>
              <a:t>2: Application Layer</a:t>
            </a:r>
            <a:endParaRPr lang="en-US" altLang="zh-CN" sz="1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522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DCCFA59-BC26-4A5E-AAFD-141C1F7BA25A}" type="slidenum">
              <a:rPr lang="en-US" altLang="zh-CN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SimSun" panose="02010600030101010101" pitchFamily="2" charset="-122"/>
              </a:rPr>
              <a:t>Electronic Mail</a:t>
            </a:r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3705" y="893763"/>
            <a:ext cx="4534495" cy="51054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000" u="sng" dirty="0" smtClean="0">
                <a:solidFill>
                  <a:srgbClr val="FF0000"/>
                </a:solidFill>
                <a:ea typeface="SimSun" panose="02010600030101010101" pitchFamily="2" charset="-122"/>
              </a:rPr>
              <a:t>User Agent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a.k.a. “mail reader: composing, editing, reading mail messages -e.g., Outlook, </a:t>
            </a:r>
            <a:endParaRPr lang="en-US" altLang="zh-CN" sz="2000" dirty="0" smtClean="0">
              <a:ea typeface="SimSun" panose="02010600030101010101" pitchFamily="2" charset="-122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altLang="zh-CN" sz="2000" u="sng" dirty="0" smtClean="0">
                <a:solidFill>
                  <a:srgbClr val="FF0000"/>
                </a:solidFill>
                <a:ea typeface="SimSun" panose="02010600030101010101" pitchFamily="2" charset="-122"/>
              </a:rPr>
              <a:t>Mail </a:t>
            </a:r>
            <a:r>
              <a:rPr lang="en-US" altLang="zh-CN" sz="2000" u="sng" dirty="0" smtClean="0">
                <a:solidFill>
                  <a:srgbClr val="FF0000"/>
                </a:solidFill>
                <a:ea typeface="SimSun" panose="02010600030101010101" pitchFamily="2" charset="-122"/>
              </a:rPr>
              <a:t>Servers</a:t>
            </a:r>
            <a:r>
              <a:rPr lang="en-US" altLang="zh-CN" sz="2400" dirty="0" smtClean="0">
                <a:ea typeface="SimSun" panose="02010600030101010101" pitchFamily="2" charset="-122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ea typeface="SimSun" panose="02010600030101010101" pitchFamily="2" charset="-122"/>
              </a:rPr>
              <a:t>Mailbox</a:t>
            </a:r>
            <a:r>
              <a:rPr lang="en-US" altLang="zh-CN" sz="2000" dirty="0" smtClean="0">
                <a:ea typeface="SimSun" panose="02010600030101010101" pitchFamily="2" charset="-122"/>
              </a:rPr>
              <a:t>: incoming </a:t>
            </a:r>
            <a:r>
              <a:rPr lang="en-US" altLang="zh-CN" sz="2000" dirty="0" smtClean="0">
                <a:ea typeface="SimSun" panose="02010600030101010101" pitchFamily="2" charset="-122"/>
              </a:rPr>
              <a:t>mail messages for </a:t>
            </a:r>
            <a:r>
              <a:rPr lang="en-US" altLang="zh-CN" sz="2000" dirty="0" smtClean="0">
                <a:ea typeface="SimSun" panose="02010600030101010101" pitchFamily="2" charset="-122"/>
              </a:rPr>
              <a:t>user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ea typeface="SimSun" panose="02010600030101010101" pitchFamily="2" charset="-122"/>
              </a:rPr>
              <a:t>message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ea typeface="SimSun" panose="02010600030101010101" pitchFamily="2" charset="-122"/>
              </a:rPr>
              <a:t>queue</a:t>
            </a:r>
            <a:r>
              <a:rPr lang="en-US" altLang="zh-CN" sz="2000" dirty="0" smtClean="0">
                <a:ea typeface="SimSun" panose="02010600030101010101" pitchFamily="2" charset="-122"/>
              </a:rPr>
              <a:t> </a:t>
            </a:r>
            <a:r>
              <a:rPr lang="en-US" altLang="zh-CN" sz="2000" dirty="0" smtClean="0">
                <a:ea typeface="SimSun" panose="02010600030101010101" pitchFamily="2" charset="-122"/>
              </a:rPr>
              <a:t>outgoing mail </a:t>
            </a:r>
            <a:r>
              <a:rPr lang="en-US" altLang="zh-CN" sz="2000" dirty="0" smtClean="0">
                <a:ea typeface="SimSun" panose="02010600030101010101" pitchFamily="2" charset="-122"/>
              </a:rPr>
              <a:t>messages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ea typeface="SimSun" panose="02010600030101010101" pitchFamily="2" charset="-122"/>
              </a:rPr>
              <a:t>SMTP protocol</a:t>
            </a:r>
            <a:r>
              <a:rPr lang="en-US" altLang="zh-CN" sz="2000" dirty="0" smtClean="0">
                <a:ea typeface="SimSun" panose="02010600030101010101" pitchFamily="2" charset="-122"/>
              </a:rPr>
              <a:t> between mail servers to send email messages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client: sending mail server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SimSun" panose="02010600030101010101" pitchFamily="2" charset="-122"/>
              </a:rPr>
              <a:t>“server”: receiving mail server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US" altLang="zh-CN" sz="2000" dirty="0" smtClean="0">
              <a:ea typeface="SimSun" panose="02010600030101010101" pitchFamily="2" charset="-122"/>
            </a:endParaRPr>
          </a:p>
        </p:txBody>
      </p:sp>
      <p:sp>
        <p:nvSpPr>
          <p:cNvPr id="52230" name="Rectangle 280"/>
          <p:cNvSpPr>
            <a:spLocks noChangeArrowheads="1"/>
          </p:cNvSpPr>
          <p:nvPr/>
        </p:nvSpPr>
        <p:spPr bwMode="auto">
          <a:xfrm>
            <a:off x="6877050" y="600075"/>
            <a:ext cx="1828800" cy="98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52231" name="Group 279"/>
          <p:cNvGrpSpPr>
            <a:grpSpLocks/>
          </p:cNvGrpSpPr>
          <p:nvPr/>
        </p:nvGrpSpPr>
        <p:grpSpPr bwMode="auto">
          <a:xfrm>
            <a:off x="6953250" y="569913"/>
            <a:ext cx="1736725" cy="955675"/>
            <a:chOff x="4458" y="3335"/>
            <a:chExt cx="1094" cy="602"/>
          </a:xfrm>
        </p:grpSpPr>
        <p:sp>
          <p:nvSpPr>
            <p:cNvPr id="52352" name="Text Box 263"/>
            <p:cNvSpPr txBox="1">
              <a:spLocks noChangeArrowheads="1"/>
            </p:cNvSpPr>
            <p:nvPr/>
          </p:nvSpPr>
          <p:spPr bwMode="auto">
            <a:xfrm>
              <a:off x="4666" y="3725"/>
              <a:ext cx="8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ea typeface="SimSun" panose="02010600030101010101" pitchFamily="2" charset="-122"/>
                </a:rPr>
                <a:t>user mailbox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grpSp>
          <p:nvGrpSpPr>
            <p:cNvPr id="52353" name="Group 278"/>
            <p:cNvGrpSpPr>
              <a:grpSpLocks/>
            </p:cNvGrpSpPr>
            <p:nvPr/>
          </p:nvGrpSpPr>
          <p:grpSpPr bwMode="auto">
            <a:xfrm>
              <a:off x="4458" y="3408"/>
              <a:ext cx="450" cy="120"/>
              <a:chOff x="4314" y="3444"/>
              <a:chExt cx="450" cy="120"/>
            </a:xfrm>
          </p:grpSpPr>
          <p:sp>
            <p:nvSpPr>
              <p:cNvPr id="52356" name="Rectangle 264"/>
              <p:cNvSpPr>
                <a:spLocks noChangeArrowheads="1"/>
              </p:cNvSpPr>
              <p:nvPr/>
            </p:nvSpPr>
            <p:spPr bwMode="auto">
              <a:xfrm>
                <a:off x="4314" y="3444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57" name="Line 265"/>
              <p:cNvSpPr>
                <a:spLocks noChangeShapeType="1"/>
              </p:cNvSpPr>
              <p:nvPr/>
            </p:nvSpPr>
            <p:spPr bwMode="auto">
              <a:xfrm>
                <a:off x="4363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58" name="Line 266"/>
              <p:cNvSpPr>
                <a:spLocks noChangeShapeType="1"/>
              </p:cNvSpPr>
              <p:nvPr/>
            </p:nvSpPr>
            <p:spPr bwMode="auto">
              <a:xfrm flipH="1">
                <a:off x="4472" y="3471"/>
                <a:ext cx="6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59" name="Line 267"/>
              <p:cNvSpPr>
                <a:spLocks noChangeShapeType="1"/>
              </p:cNvSpPr>
              <p:nvPr/>
            </p:nvSpPr>
            <p:spPr bwMode="auto">
              <a:xfrm>
                <a:off x="4527" y="347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60" name="Line 268"/>
              <p:cNvSpPr>
                <a:spLocks noChangeShapeType="1"/>
              </p:cNvSpPr>
              <p:nvPr/>
            </p:nvSpPr>
            <p:spPr bwMode="auto">
              <a:xfrm>
                <a:off x="4584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61" name="Line 269"/>
              <p:cNvSpPr>
                <a:spLocks noChangeShapeType="1"/>
              </p:cNvSpPr>
              <p:nvPr/>
            </p:nvSpPr>
            <p:spPr bwMode="auto">
              <a:xfrm>
                <a:off x="4645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62" name="Line 270"/>
              <p:cNvSpPr>
                <a:spLocks noChangeShapeType="1"/>
              </p:cNvSpPr>
              <p:nvPr/>
            </p:nvSpPr>
            <p:spPr bwMode="auto">
              <a:xfrm>
                <a:off x="4701" y="3471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63" name="Line 271"/>
              <p:cNvSpPr>
                <a:spLocks noChangeShapeType="1"/>
              </p:cNvSpPr>
              <p:nvPr/>
            </p:nvSpPr>
            <p:spPr bwMode="auto">
              <a:xfrm>
                <a:off x="4416" y="3472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2354" name="Rectangle 272"/>
            <p:cNvSpPr>
              <a:spLocks noChangeArrowheads="1"/>
            </p:cNvSpPr>
            <p:nvPr/>
          </p:nvSpPr>
          <p:spPr bwMode="auto">
            <a:xfrm>
              <a:off x="4472" y="3779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  <p:sp>
          <p:nvSpPr>
            <p:cNvPr id="52355" name="Text Box 277"/>
            <p:cNvSpPr txBox="1">
              <a:spLocks noChangeArrowheads="1"/>
            </p:cNvSpPr>
            <p:nvPr/>
          </p:nvSpPr>
          <p:spPr bwMode="auto">
            <a:xfrm>
              <a:off x="4560" y="3335"/>
              <a:ext cx="99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ea typeface="SimSun" panose="02010600030101010101" pitchFamily="2" charset="-122"/>
                </a:rPr>
                <a:t>outgoing </a:t>
              </a:r>
            </a:p>
            <a:p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>
                  <a:ea typeface="SimSun" panose="02010600030101010101" pitchFamily="2" charset="-122"/>
                </a:rPr>
                <a:t>message queue</a:t>
              </a:r>
              <a:endParaRPr lang="en-US" altLang="zh-CN" sz="2400">
                <a:latin typeface="Times New Roman" panose="02020603050405020304" pitchFamily="18" charset="0"/>
                <a:ea typeface="SimSun" panose="02010600030101010101" pitchFamily="2" charset="-122"/>
              </a:endParaRPr>
            </a:p>
          </p:txBody>
        </p:sp>
      </p:grpSp>
      <p:grpSp>
        <p:nvGrpSpPr>
          <p:cNvPr id="52232" name="Group 416"/>
          <p:cNvGrpSpPr>
            <a:grpSpLocks/>
          </p:cNvGrpSpPr>
          <p:nvPr/>
        </p:nvGrpSpPr>
        <p:grpSpPr bwMode="auto">
          <a:xfrm>
            <a:off x="4459288" y="1374775"/>
            <a:ext cx="4078287" cy="4827588"/>
            <a:chOff x="2701" y="920"/>
            <a:chExt cx="2569" cy="3041"/>
          </a:xfrm>
        </p:grpSpPr>
        <p:sp>
          <p:nvSpPr>
            <p:cNvPr id="52233" name="Line 417"/>
            <p:cNvSpPr>
              <a:spLocks noChangeShapeType="1"/>
            </p:cNvSpPr>
            <p:nvPr/>
          </p:nvSpPr>
          <p:spPr bwMode="auto">
            <a:xfrm>
              <a:off x="3498" y="1662"/>
              <a:ext cx="708" cy="49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2234" name="Group 418"/>
            <p:cNvGrpSpPr>
              <a:grpSpLocks/>
            </p:cNvGrpSpPr>
            <p:nvPr/>
          </p:nvGrpSpPr>
          <p:grpSpPr bwMode="auto">
            <a:xfrm>
              <a:off x="4375" y="1616"/>
              <a:ext cx="224" cy="588"/>
              <a:chOff x="4180" y="783"/>
              <a:chExt cx="150" cy="307"/>
            </a:xfrm>
          </p:grpSpPr>
          <p:sp>
            <p:nvSpPr>
              <p:cNvPr id="52344" name="AutoShape 41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5" name="Rectangle 42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6" name="Rectangle 42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7" name="AutoShape 42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8" name="Line 42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49" name="Line 42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50" name="Rectangle 42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51" name="Rectangle 42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52235" name="Group 427"/>
            <p:cNvGrpSpPr>
              <a:grpSpLocks/>
            </p:cNvGrpSpPr>
            <p:nvPr/>
          </p:nvGrpSpPr>
          <p:grpSpPr bwMode="auto">
            <a:xfrm>
              <a:off x="4222" y="1901"/>
              <a:ext cx="518" cy="661"/>
              <a:chOff x="4288" y="2627"/>
              <a:chExt cx="518" cy="661"/>
            </a:xfrm>
          </p:grpSpPr>
          <p:sp>
            <p:nvSpPr>
              <p:cNvPr id="52329" name="Rectangle 428"/>
              <p:cNvSpPr>
                <a:spLocks noChangeArrowheads="1"/>
              </p:cNvSpPr>
              <p:nvPr/>
            </p:nvSpPr>
            <p:spPr bwMode="auto">
              <a:xfrm>
                <a:off x="4296" y="2652"/>
                <a:ext cx="510" cy="63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30" name="Text Box 429"/>
              <p:cNvSpPr txBox="1">
                <a:spLocks noChangeArrowheads="1"/>
              </p:cNvSpPr>
              <p:nvPr/>
            </p:nvSpPr>
            <p:spPr bwMode="auto">
              <a:xfrm>
                <a:off x="4288" y="2627"/>
                <a:ext cx="50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>
                    <a:ea typeface="SimSun" panose="02010600030101010101" pitchFamily="2" charset="-122"/>
                  </a:rPr>
                  <a:t>mail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1600">
                    <a:ea typeface="SimSun" panose="02010600030101010101" pitchFamily="2" charset="-122"/>
                  </a:rPr>
                  <a:t>server</a:t>
                </a:r>
                <a:endParaRPr lang="en-US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31" name="Rectangle 430"/>
              <p:cNvSpPr>
                <a:spLocks noChangeArrowheads="1"/>
              </p:cNvSpPr>
              <p:nvPr/>
            </p:nvSpPr>
            <p:spPr bwMode="auto">
              <a:xfrm>
                <a:off x="4320" y="300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32" name="Line 431"/>
              <p:cNvSpPr>
                <a:spLocks noChangeShapeType="1"/>
              </p:cNvSpPr>
              <p:nvPr/>
            </p:nvSpPr>
            <p:spPr bwMode="auto">
              <a:xfrm>
                <a:off x="4369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3" name="Line 432"/>
              <p:cNvSpPr>
                <a:spLocks noChangeShapeType="1"/>
              </p:cNvSpPr>
              <p:nvPr/>
            </p:nvSpPr>
            <p:spPr bwMode="auto">
              <a:xfrm>
                <a:off x="4478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4" name="Line 433"/>
              <p:cNvSpPr>
                <a:spLocks noChangeShapeType="1"/>
              </p:cNvSpPr>
              <p:nvPr/>
            </p:nvSpPr>
            <p:spPr bwMode="auto">
              <a:xfrm>
                <a:off x="4533" y="303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5" name="Line 434"/>
              <p:cNvSpPr>
                <a:spLocks noChangeShapeType="1"/>
              </p:cNvSpPr>
              <p:nvPr/>
            </p:nvSpPr>
            <p:spPr bwMode="auto">
              <a:xfrm>
                <a:off x="4590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6" name="Line 435"/>
              <p:cNvSpPr>
                <a:spLocks noChangeShapeType="1"/>
              </p:cNvSpPr>
              <p:nvPr/>
            </p:nvSpPr>
            <p:spPr bwMode="auto">
              <a:xfrm>
                <a:off x="4651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7" name="Line 436"/>
              <p:cNvSpPr>
                <a:spLocks noChangeShapeType="1"/>
              </p:cNvSpPr>
              <p:nvPr/>
            </p:nvSpPr>
            <p:spPr bwMode="auto">
              <a:xfrm>
                <a:off x="4707" y="303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8" name="Line 437"/>
              <p:cNvSpPr>
                <a:spLocks noChangeShapeType="1"/>
              </p:cNvSpPr>
              <p:nvPr/>
            </p:nvSpPr>
            <p:spPr bwMode="auto">
              <a:xfrm>
                <a:off x="4422" y="303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2339" name="Rectangle 438"/>
              <p:cNvSpPr>
                <a:spLocks noChangeArrowheads="1"/>
              </p:cNvSpPr>
              <p:nvPr/>
            </p:nvSpPr>
            <p:spPr bwMode="auto">
              <a:xfrm>
                <a:off x="4328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0" name="Rectangle 439"/>
              <p:cNvSpPr>
                <a:spLocks noChangeArrowheads="1"/>
              </p:cNvSpPr>
              <p:nvPr/>
            </p:nvSpPr>
            <p:spPr bwMode="auto">
              <a:xfrm>
                <a:off x="4414" y="317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1" name="Rectangle 440"/>
              <p:cNvSpPr>
                <a:spLocks noChangeArrowheads="1"/>
              </p:cNvSpPr>
              <p:nvPr/>
            </p:nvSpPr>
            <p:spPr bwMode="auto">
              <a:xfrm>
                <a:off x="4500" y="317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2" name="Rectangle 441"/>
              <p:cNvSpPr>
                <a:spLocks noChangeArrowheads="1"/>
              </p:cNvSpPr>
              <p:nvPr/>
            </p:nvSpPr>
            <p:spPr bwMode="auto">
              <a:xfrm>
                <a:off x="4597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343" name="Rectangle 442"/>
              <p:cNvSpPr>
                <a:spLocks noChangeArrowheads="1"/>
              </p:cNvSpPr>
              <p:nvPr/>
            </p:nvSpPr>
            <p:spPr bwMode="auto">
              <a:xfrm>
                <a:off x="4693" y="317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52236" name="Group 443"/>
            <p:cNvGrpSpPr>
              <a:grpSpLocks/>
            </p:cNvGrpSpPr>
            <p:nvPr/>
          </p:nvGrpSpPr>
          <p:grpSpPr bwMode="auto">
            <a:xfrm>
              <a:off x="4679" y="1358"/>
              <a:ext cx="447" cy="443"/>
              <a:chOff x="4337" y="290"/>
              <a:chExt cx="447" cy="443"/>
            </a:xfrm>
          </p:grpSpPr>
          <p:graphicFrame>
            <p:nvGraphicFramePr>
              <p:cNvPr id="52325" name="Object 444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478" name="Clip" r:id="rId3" imgW="1307263" imgH="1084139" progId="MS_ClipArt_Gallery.2">
                      <p:embed/>
                    </p:oleObj>
                  </mc:Choice>
                  <mc:Fallback>
                    <p:oleObj name="Clip" r:id="rId3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326" name="Group 445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327" name="Rectangle 446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28" name="Text Box 447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37" name="Group 448"/>
            <p:cNvGrpSpPr>
              <a:grpSpLocks/>
            </p:cNvGrpSpPr>
            <p:nvPr/>
          </p:nvGrpSpPr>
          <p:grpSpPr bwMode="auto">
            <a:xfrm>
              <a:off x="4823" y="1994"/>
              <a:ext cx="447" cy="443"/>
              <a:chOff x="4337" y="290"/>
              <a:chExt cx="447" cy="443"/>
            </a:xfrm>
          </p:grpSpPr>
          <p:graphicFrame>
            <p:nvGraphicFramePr>
              <p:cNvPr id="52321" name="Object 449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479" name="Clip" r:id="rId5" imgW="1307263" imgH="1084139" progId="MS_ClipArt_Gallery.2">
                      <p:embed/>
                    </p:oleObj>
                  </mc:Choice>
                  <mc:Fallback>
                    <p:oleObj name="Clip" r:id="rId5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322" name="Group 450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323" name="Rectangle 451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24" name="Text Box 452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38" name="Group 453"/>
            <p:cNvGrpSpPr>
              <a:grpSpLocks/>
            </p:cNvGrpSpPr>
            <p:nvPr/>
          </p:nvGrpSpPr>
          <p:grpSpPr bwMode="auto">
            <a:xfrm>
              <a:off x="4679" y="2654"/>
              <a:ext cx="447" cy="443"/>
              <a:chOff x="4337" y="290"/>
              <a:chExt cx="447" cy="443"/>
            </a:xfrm>
          </p:grpSpPr>
          <p:graphicFrame>
            <p:nvGraphicFramePr>
              <p:cNvPr id="52317" name="Object 454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480" name="Clip" r:id="rId6" imgW="1307263" imgH="1084139" progId="MS_ClipArt_Gallery.2">
                      <p:embed/>
                    </p:oleObj>
                  </mc:Choice>
                  <mc:Fallback>
                    <p:oleObj name="Clip" r:id="rId6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318" name="Group 455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319" name="Rectangle 456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20" name="Text Box 457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39" name="Group 458"/>
            <p:cNvGrpSpPr>
              <a:grpSpLocks/>
            </p:cNvGrpSpPr>
            <p:nvPr/>
          </p:nvGrpSpPr>
          <p:grpSpPr bwMode="auto">
            <a:xfrm>
              <a:off x="2962" y="2504"/>
              <a:ext cx="518" cy="946"/>
              <a:chOff x="3484" y="2522"/>
              <a:chExt cx="518" cy="946"/>
            </a:xfrm>
          </p:grpSpPr>
          <p:grpSp>
            <p:nvGrpSpPr>
              <p:cNvPr id="52292" name="Group 459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52309" name="AutoShape 460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10" name="Rectangle 461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11" name="Rectangle 462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12" name="AutoShape 463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13" name="Line 464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14" name="Line 465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15" name="Rectangle 466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16" name="Rectangle 467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  <p:grpSp>
            <p:nvGrpSpPr>
              <p:cNvPr id="52293" name="Group 468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52294" name="Rectangle 469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95" name="Text Box 470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server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96" name="Rectangle 471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97" name="Line 472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98" name="Line 473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99" name="Line 474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00" name="Line 475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01" name="Line 476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02" name="Line 477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03" name="Line 478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304" name="Rectangle 479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05" name="Rectangle 480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06" name="Rectangle 481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07" name="Rectangle 482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308" name="Rectangle 483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40" name="Group 484"/>
            <p:cNvGrpSpPr>
              <a:grpSpLocks/>
            </p:cNvGrpSpPr>
            <p:nvPr/>
          </p:nvGrpSpPr>
          <p:grpSpPr bwMode="auto">
            <a:xfrm>
              <a:off x="3563" y="3200"/>
              <a:ext cx="447" cy="443"/>
              <a:chOff x="4337" y="290"/>
              <a:chExt cx="447" cy="443"/>
            </a:xfrm>
          </p:grpSpPr>
          <p:graphicFrame>
            <p:nvGraphicFramePr>
              <p:cNvPr id="52288" name="Object 485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481" name="Clip" r:id="rId7" imgW="1307263" imgH="1084139" progId="MS_ClipArt_Gallery.2">
                      <p:embed/>
                    </p:oleObj>
                  </mc:Choice>
                  <mc:Fallback>
                    <p:oleObj name="Clip" r:id="rId7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289" name="Group 486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290" name="Rectangle 487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91" name="Text Box 488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41" name="Group 489"/>
            <p:cNvGrpSpPr>
              <a:grpSpLocks/>
            </p:cNvGrpSpPr>
            <p:nvPr/>
          </p:nvGrpSpPr>
          <p:grpSpPr bwMode="auto">
            <a:xfrm>
              <a:off x="3035" y="3518"/>
              <a:ext cx="447" cy="443"/>
              <a:chOff x="4337" y="290"/>
              <a:chExt cx="447" cy="443"/>
            </a:xfrm>
          </p:grpSpPr>
          <p:graphicFrame>
            <p:nvGraphicFramePr>
              <p:cNvPr id="52284" name="Object 490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482" name="Clip" r:id="rId8" imgW="1307263" imgH="1084139" progId="MS_ClipArt_Gallery.2">
                      <p:embed/>
                    </p:oleObj>
                  </mc:Choice>
                  <mc:Fallback>
                    <p:oleObj name="Clip" r:id="rId8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285" name="Group 491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286" name="Rectangle 492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87" name="Text Box 493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42" name="Group 494"/>
            <p:cNvGrpSpPr>
              <a:grpSpLocks/>
            </p:cNvGrpSpPr>
            <p:nvPr/>
          </p:nvGrpSpPr>
          <p:grpSpPr bwMode="auto">
            <a:xfrm>
              <a:off x="2962" y="1082"/>
              <a:ext cx="518" cy="946"/>
              <a:chOff x="3484" y="2522"/>
              <a:chExt cx="518" cy="946"/>
            </a:xfrm>
          </p:grpSpPr>
          <p:grpSp>
            <p:nvGrpSpPr>
              <p:cNvPr id="52259" name="Group 495"/>
              <p:cNvGrpSpPr>
                <a:grpSpLocks/>
              </p:cNvGrpSpPr>
              <p:nvPr/>
            </p:nvGrpSpPr>
            <p:grpSpPr bwMode="auto">
              <a:xfrm>
                <a:off x="3631" y="2522"/>
                <a:ext cx="224" cy="588"/>
                <a:chOff x="4180" y="783"/>
                <a:chExt cx="150" cy="307"/>
              </a:xfrm>
            </p:grpSpPr>
            <p:sp>
              <p:nvSpPr>
                <p:cNvPr id="52276" name="AutoShape 496"/>
                <p:cNvSpPr>
                  <a:spLocks noChangeArrowheads="1"/>
                </p:cNvSpPr>
                <p:nvPr/>
              </p:nvSpPr>
              <p:spPr bwMode="auto">
                <a:xfrm>
                  <a:off x="4180" y="1019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7" name="Rectangle 497"/>
                <p:cNvSpPr>
                  <a:spLocks noChangeArrowheads="1"/>
                </p:cNvSpPr>
                <p:nvPr/>
              </p:nvSpPr>
              <p:spPr bwMode="auto">
                <a:xfrm>
                  <a:off x="4256" y="785"/>
                  <a:ext cx="69" cy="236"/>
                </a:xfrm>
                <a:prstGeom prst="rect">
                  <a:avLst/>
                </a:prstGeom>
                <a:solidFill>
                  <a:srgbClr val="33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8" name="Rectangle 498"/>
                <p:cNvSpPr>
                  <a:spLocks noChangeArrowheads="1"/>
                </p:cNvSpPr>
                <p:nvPr/>
              </p:nvSpPr>
              <p:spPr bwMode="auto">
                <a:xfrm>
                  <a:off x="4181" y="852"/>
                  <a:ext cx="95" cy="236"/>
                </a:xfrm>
                <a:prstGeom prst="rect">
                  <a:avLst/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9" name="AutoShape 499"/>
                <p:cNvSpPr>
                  <a:spLocks noChangeArrowheads="1"/>
                </p:cNvSpPr>
                <p:nvPr/>
              </p:nvSpPr>
              <p:spPr bwMode="auto">
                <a:xfrm>
                  <a:off x="4180" y="783"/>
                  <a:ext cx="150" cy="71"/>
                </a:xfrm>
                <a:prstGeom prst="parallelogram">
                  <a:avLst>
                    <a:gd name="adj" fmla="val 81387"/>
                  </a:avLst>
                </a:prstGeom>
                <a:solidFill>
                  <a:srgbClr val="33CC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80" name="Line 500"/>
                <p:cNvSpPr>
                  <a:spLocks noChangeShapeType="1"/>
                </p:cNvSpPr>
                <p:nvPr/>
              </p:nvSpPr>
              <p:spPr bwMode="auto">
                <a:xfrm>
                  <a:off x="4330" y="788"/>
                  <a:ext cx="0" cy="2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81" name="Line 501"/>
                <p:cNvSpPr>
                  <a:spLocks noChangeShapeType="1"/>
                </p:cNvSpPr>
                <p:nvPr/>
              </p:nvSpPr>
              <p:spPr bwMode="auto">
                <a:xfrm flipH="1">
                  <a:off x="4276" y="1019"/>
                  <a:ext cx="54" cy="6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82" name="Rectangle 502"/>
                <p:cNvSpPr>
                  <a:spLocks noChangeArrowheads="1"/>
                </p:cNvSpPr>
                <p:nvPr/>
              </p:nvSpPr>
              <p:spPr bwMode="auto">
                <a:xfrm>
                  <a:off x="4193" y="883"/>
                  <a:ext cx="63" cy="13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83" name="Rectangle 503"/>
                <p:cNvSpPr>
                  <a:spLocks noChangeArrowheads="1"/>
                </p:cNvSpPr>
                <p:nvPr/>
              </p:nvSpPr>
              <p:spPr bwMode="auto">
                <a:xfrm>
                  <a:off x="4202" y="924"/>
                  <a:ext cx="48" cy="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  <p:grpSp>
            <p:nvGrpSpPr>
              <p:cNvPr id="52260" name="Group 504"/>
              <p:cNvGrpSpPr>
                <a:grpSpLocks/>
              </p:cNvGrpSpPr>
              <p:nvPr/>
            </p:nvGrpSpPr>
            <p:grpSpPr bwMode="auto">
              <a:xfrm>
                <a:off x="3484" y="2807"/>
                <a:ext cx="518" cy="661"/>
                <a:chOff x="4288" y="2627"/>
                <a:chExt cx="518" cy="661"/>
              </a:xfrm>
            </p:grpSpPr>
            <p:sp>
              <p:nvSpPr>
                <p:cNvPr id="52261" name="Rectangle 505"/>
                <p:cNvSpPr>
                  <a:spLocks noChangeArrowheads="1"/>
                </p:cNvSpPr>
                <p:nvPr/>
              </p:nvSpPr>
              <p:spPr bwMode="auto">
                <a:xfrm>
                  <a:off x="4296" y="2652"/>
                  <a:ext cx="510" cy="636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62" name="Text Box 506"/>
                <p:cNvSpPr txBox="1">
                  <a:spLocks noChangeArrowheads="1"/>
                </p:cNvSpPr>
                <p:nvPr/>
              </p:nvSpPr>
              <p:spPr bwMode="auto">
                <a:xfrm>
                  <a:off x="4288" y="2627"/>
                  <a:ext cx="504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mail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server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63" name="Rectangle 507"/>
                <p:cNvSpPr>
                  <a:spLocks noChangeArrowheads="1"/>
                </p:cNvSpPr>
                <p:nvPr/>
              </p:nvSpPr>
              <p:spPr bwMode="auto">
                <a:xfrm>
                  <a:off x="4320" y="3006"/>
                  <a:ext cx="450" cy="120"/>
                </a:xfrm>
                <a:prstGeom prst="rect">
                  <a:avLst/>
                </a:prstGeom>
                <a:solidFill>
                  <a:srgbClr val="00FF00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64" name="Line 508"/>
                <p:cNvSpPr>
                  <a:spLocks noChangeShapeType="1"/>
                </p:cNvSpPr>
                <p:nvPr/>
              </p:nvSpPr>
              <p:spPr bwMode="auto">
                <a:xfrm>
                  <a:off x="4369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65" name="Line 509"/>
                <p:cNvSpPr>
                  <a:spLocks noChangeShapeType="1"/>
                </p:cNvSpPr>
                <p:nvPr/>
              </p:nvSpPr>
              <p:spPr bwMode="auto">
                <a:xfrm>
                  <a:off x="4478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66" name="Line 510"/>
                <p:cNvSpPr>
                  <a:spLocks noChangeShapeType="1"/>
                </p:cNvSpPr>
                <p:nvPr/>
              </p:nvSpPr>
              <p:spPr bwMode="auto">
                <a:xfrm>
                  <a:off x="4533" y="3035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67" name="Line 511"/>
                <p:cNvSpPr>
                  <a:spLocks noChangeShapeType="1"/>
                </p:cNvSpPr>
                <p:nvPr/>
              </p:nvSpPr>
              <p:spPr bwMode="auto">
                <a:xfrm>
                  <a:off x="4590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68" name="Line 512"/>
                <p:cNvSpPr>
                  <a:spLocks noChangeShapeType="1"/>
                </p:cNvSpPr>
                <p:nvPr/>
              </p:nvSpPr>
              <p:spPr bwMode="auto">
                <a:xfrm>
                  <a:off x="4651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69" name="Line 513"/>
                <p:cNvSpPr>
                  <a:spLocks noChangeShapeType="1"/>
                </p:cNvSpPr>
                <p:nvPr/>
              </p:nvSpPr>
              <p:spPr bwMode="auto">
                <a:xfrm>
                  <a:off x="4707" y="3033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70" name="Line 514"/>
                <p:cNvSpPr>
                  <a:spLocks noChangeShapeType="1"/>
                </p:cNvSpPr>
                <p:nvPr/>
              </p:nvSpPr>
              <p:spPr bwMode="auto">
                <a:xfrm>
                  <a:off x="4422" y="3034"/>
                  <a:ext cx="0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2271" name="Rectangle 515"/>
                <p:cNvSpPr>
                  <a:spLocks noChangeArrowheads="1"/>
                </p:cNvSpPr>
                <p:nvPr/>
              </p:nvSpPr>
              <p:spPr bwMode="auto">
                <a:xfrm>
                  <a:off x="4328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2" name="Rectangle 516"/>
                <p:cNvSpPr>
                  <a:spLocks noChangeArrowheads="1"/>
                </p:cNvSpPr>
                <p:nvPr/>
              </p:nvSpPr>
              <p:spPr bwMode="auto">
                <a:xfrm>
                  <a:off x="4414" y="3173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3" name="Rectangle 517"/>
                <p:cNvSpPr>
                  <a:spLocks noChangeArrowheads="1"/>
                </p:cNvSpPr>
                <p:nvPr/>
              </p:nvSpPr>
              <p:spPr bwMode="auto">
                <a:xfrm>
                  <a:off x="4500" y="3172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4" name="Rectangle 518"/>
                <p:cNvSpPr>
                  <a:spLocks noChangeArrowheads="1"/>
                </p:cNvSpPr>
                <p:nvPr/>
              </p:nvSpPr>
              <p:spPr bwMode="auto">
                <a:xfrm>
                  <a:off x="4597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75" name="Rectangle 519"/>
                <p:cNvSpPr>
                  <a:spLocks noChangeArrowheads="1"/>
                </p:cNvSpPr>
                <p:nvPr/>
              </p:nvSpPr>
              <p:spPr bwMode="auto">
                <a:xfrm>
                  <a:off x="4693" y="3170"/>
                  <a:ext cx="64" cy="93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grpSp>
          <p:nvGrpSpPr>
            <p:cNvPr id="52243" name="Group 520"/>
            <p:cNvGrpSpPr>
              <a:grpSpLocks/>
            </p:cNvGrpSpPr>
            <p:nvPr/>
          </p:nvGrpSpPr>
          <p:grpSpPr bwMode="auto">
            <a:xfrm>
              <a:off x="3431" y="920"/>
              <a:ext cx="447" cy="443"/>
              <a:chOff x="4337" y="290"/>
              <a:chExt cx="447" cy="443"/>
            </a:xfrm>
          </p:grpSpPr>
          <p:graphicFrame>
            <p:nvGraphicFramePr>
              <p:cNvPr id="52255" name="Object 521"/>
              <p:cNvGraphicFramePr>
                <a:graphicFrameLocks noChangeAspect="1"/>
              </p:cNvGraphicFramePr>
              <p:nvPr/>
            </p:nvGraphicFramePr>
            <p:xfrm>
              <a:off x="4338" y="290"/>
              <a:ext cx="392" cy="31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0483" name="Clip" r:id="rId9" imgW="1307263" imgH="1084139" progId="MS_ClipArt_Gallery.2">
                      <p:embed/>
                    </p:oleObj>
                  </mc:Choice>
                  <mc:Fallback>
                    <p:oleObj name="Clip" r:id="rId9" imgW="1307263" imgH="1084139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338" y="290"/>
                            <a:ext cx="392" cy="31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2256" name="Group 522"/>
              <p:cNvGrpSpPr>
                <a:grpSpLocks/>
              </p:cNvGrpSpPr>
              <p:nvPr/>
            </p:nvGrpSpPr>
            <p:grpSpPr bwMode="auto">
              <a:xfrm>
                <a:off x="4337" y="367"/>
                <a:ext cx="447" cy="366"/>
                <a:chOff x="4189" y="817"/>
                <a:chExt cx="521" cy="366"/>
              </a:xfrm>
            </p:grpSpPr>
            <p:sp>
              <p:nvSpPr>
                <p:cNvPr id="52257" name="Rectangle 523"/>
                <p:cNvSpPr>
                  <a:spLocks noChangeArrowheads="1"/>
                </p:cNvSpPr>
                <p:nvPr/>
              </p:nvSpPr>
              <p:spPr bwMode="auto">
                <a:xfrm>
                  <a:off x="4224" y="846"/>
                  <a:ext cx="444" cy="330"/>
                </a:xfrm>
                <a:prstGeom prst="rect">
                  <a:avLst/>
                </a:prstGeom>
                <a:solidFill>
                  <a:schemeClr val="hlink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52258" name="Text Box 524"/>
                <p:cNvSpPr txBox="1">
                  <a:spLocks noChangeArrowheads="1"/>
                </p:cNvSpPr>
                <p:nvPr/>
              </p:nvSpPr>
              <p:spPr bwMode="auto">
                <a:xfrm>
                  <a:off x="4189" y="817"/>
                  <a:ext cx="521" cy="3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>
                    <a:spcBef>
                      <a:spcPct val="20000"/>
                    </a:spcBef>
                    <a:buClr>
                      <a:schemeClr val="accent2"/>
                    </a:buClr>
                    <a:buSzPct val="85000"/>
                    <a:buFont typeface="ZapfDingbats" pitchFamily="82" charset="2"/>
                    <a:buChar char="r"/>
                    <a:defRPr sz="28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 algn="l">
                    <a:spcBef>
                      <a:spcPct val="20000"/>
                    </a:spcBef>
                    <a:buClr>
                      <a:schemeClr val="accent2"/>
                    </a:buClr>
                    <a:buSzPct val="75000"/>
                    <a:buFont typeface="ZapfDingbats" pitchFamily="82" charset="2"/>
                    <a:buChar char="m"/>
                    <a:defRPr sz="24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 algn="l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 algn="l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algn="l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user</a:t>
                  </a:r>
                </a:p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altLang="zh-CN" sz="1600">
                      <a:ea typeface="SimSun" panose="02010600030101010101" pitchFamily="2" charset="-122"/>
                    </a:rPr>
                    <a:t>agent</a:t>
                  </a:r>
                  <a:endParaRPr lang="en-US" altLang="zh-CN" sz="2400">
                    <a:latin typeface="Times New Roman" panose="02020603050405020304" pitchFamily="18" charset="0"/>
                    <a:ea typeface="SimSun" panose="02010600030101010101" pitchFamily="2" charset="-122"/>
                  </a:endParaRPr>
                </a:p>
              </p:txBody>
            </p:sp>
          </p:grpSp>
        </p:grpSp>
        <p:sp>
          <p:nvSpPr>
            <p:cNvPr id="52244" name="Line 525"/>
            <p:cNvSpPr>
              <a:spLocks noChangeShapeType="1"/>
            </p:cNvSpPr>
            <p:nvPr/>
          </p:nvSpPr>
          <p:spPr bwMode="auto">
            <a:xfrm flipV="1">
              <a:off x="3498" y="2370"/>
              <a:ext cx="708" cy="68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245" name="Line 526"/>
            <p:cNvSpPr>
              <a:spLocks noChangeShapeType="1"/>
            </p:cNvSpPr>
            <p:nvPr/>
          </p:nvSpPr>
          <p:spPr bwMode="auto">
            <a:xfrm flipH="1" flipV="1">
              <a:off x="3030" y="2040"/>
              <a:ext cx="0" cy="7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2246" name="Group 527"/>
            <p:cNvGrpSpPr>
              <a:grpSpLocks/>
            </p:cNvGrpSpPr>
            <p:nvPr/>
          </p:nvGrpSpPr>
          <p:grpSpPr bwMode="auto">
            <a:xfrm>
              <a:off x="3559" y="2555"/>
              <a:ext cx="650" cy="288"/>
              <a:chOff x="3745" y="2537"/>
              <a:chExt cx="650" cy="288"/>
            </a:xfrm>
          </p:grpSpPr>
          <p:sp>
            <p:nvSpPr>
              <p:cNvPr id="52253" name="Rectangle 528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254" name="Text Box 529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ea typeface="SimSun" panose="02010600030101010101" pitchFamily="2" charset="-122"/>
                  </a:rPr>
                  <a:t>SMTP</a:t>
                </a:r>
                <a:endParaRPr lang="en-US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52247" name="Group 530"/>
            <p:cNvGrpSpPr>
              <a:grpSpLocks/>
            </p:cNvGrpSpPr>
            <p:nvPr/>
          </p:nvGrpSpPr>
          <p:grpSpPr bwMode="auto">
            <a:xfrm>
              <a:off x="3535" y="1763"/>
              <a:ext cx="650" cy="288"/>
              <a:chOff x="3745" y="2537"/>
              <a:chExt cx="650" cy="288"/>
            </a:xfrm>
          </p:grpSpPr>
          <p:sp>
            <p:nvSpPr>
              <p:cNvPr id="52251" name="Rectangle 531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252" name="Text Box 532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ea typeface="SimSun" panose="02010600030101010101" pitchFamily="2" charset="-122"/>
                  </a:rPr>
                  <a:t>SMTP</a:t>
                </a:r>
                <a:endParaRPr lang="en-US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  <p:grpSp>
          <p:nvGrpSpPr>
            <p:cNvPr id="52248" name="Group 533"/>
            <p:cNvGrpSpPr>
              <a:grpSpLocks/>
            </p:cNvGrpSpPr>
            <p:nvPr/>
          </p:nvGrpSpPr>
          <p:grpSpPr bwMode="auto">
            <a:xfrm>
              <a:off x="2701" y="2213"/>
              <a:ext cx="650" cy="288"/>
              <a:chOff x="3745" y="2537"/>
              <a:chExt cx="650" cy="288"/>
            </a:xfrm>
          </p:grpSpPr>
          <p:sp>
            <p:nvSpPr>
              <p:cNvPr id="52249" name="Rectangle 534"/>
              <p:cNvSpPr>
                <a:spLocks noChangeArrowheads="1"/>
              </p:cNvSpPr>
              <p:nvPr/>
            </p:nvSpPr>
            <p:spPr bwMode="auto">
              <a:xfrm>
                <a:off x="3798" y="2580"/>
                <a:ext cx="540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  <p:sp>
            <p:nvSpPr>
              <p:cNvPr id="52250" name="Text Box 535"/>
              <p:cNvSpPr txBox="1">
                <a:spLocks noChangeArrowheads="1"/>
              </p:cNvSpPr>
              <p:nvPr/>
            </p:nvSpPr>
            <p:spPr bwMode="auto">
              <a:xfrm>
                <a:off x="3745" y="2537"/>
                <a:ext cx="6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zh-CN" sz="2400">
                    <a:solidFill>
                      <a:srgbClr val="FF0000"/>
                    </a:solidFill>
                    <a:ea typeface="SimSun" panose="02010600030101010101" pitchFamily="2" charset="-122"/>
                  </a:rPr>
                  <a:t>SMTP</a:t>
                </a:r>
                <a:endParaRPr lang="en-US" altLang="zh-CN" sz="2400">
                  <a:latin typeface="Times New Roman" panose="02020603050405020304" pitchFamily="18" charset="0"/>
                  <a:ea typeface="SimSun" panose="02010600030101010101" pitchFamily="2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85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D3572D57-2499-404E-AED0-A781DBE82657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33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grpSp>
        <p:nvGrpSpPr>
          <p:cNvPr id="25604" name="Group 163"/>
          <p:cNvGrpSpPr>
            <a:grpSpLocks/>
          </p:cNvGrpSpPr>
          <p:nvPr/>
        </p:nvGrpSpPr>
        <p:grpSpPr bwMode="auto">
          <a:xfrm>
            <a:off x="1143000" y="4881563"/>
            <a:ext cx="912813" cy="1054100"/>
            <a:chOff x="3574" y="550"/>
            <a:chExt cx="575" cy="664"/>
          </a:xfrm>
        </p:grpSpPr>
        <p:grpSp>
          <p:nvGrpSpPr>
            <p:cNvPr id="25726" name="Group 164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25729" name="Picture 16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730" name="Freeform 16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25727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728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agent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25605" name="Group 130"/>
          <p:cNvGrpSpPr>
            <a:grpSpLocks/>
          </p:cNvGrpSpPr>
          <p:nvPr/>
        </p:nvGrpSpPr>
        <p:grpSpPr bwMode="auto">
          <a:xfrm>
            <a:off x="4852988" y="4613275"/>
            <a:ext cx="511175" cy="693738"/>
            <a:chOff x="4140" y="429"/>
            <a:chExt cx="1425" cy="2396"/>
          </a:xfrm>
        </p:grpSpPr>
        <p:sp>
          <p:nvSpPr>
            <p:cNvPr id="25694" name="Freeform 13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95" name="Rectangle 13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96" name="Freeform 13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97" name="Freeform 13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98" name="Rectangle 13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699" name="Group 13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724" name="AutoShape 13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725" name="AutoShape 13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0" name="Rectangle 13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701" name="Group 14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722" name="AutoShape 14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723" name="AutoShape 14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2" name="Rectangle 14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03" name="Rectangle 14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704" name="Group 14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720" name="AutoShape 14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721" name="AutoShape 14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5" name="Freeform 14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5706" name="Group 14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18" name="AutoShape 15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719" name="AutoShape 15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707" name="Rectangle 15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08" name="Freeform 15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709" name="Freeform 15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710" name="Oval 15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11" name="Freeform 15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712" name="AutoShape 15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13" name="AutoShape 15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14" name="Oval 15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15" name="Oval 16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16" name="Oval 16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717" name="Rectangle 16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25606" name="Group 97"/>
          <p:cNvGrpSpPr>
            <a:grpSpLocks/>
          </p:cNvGrpSpPr>
          <p:nvPr/>
        </p:nvGrpSpPr>
        <p:grpSpPr bwMode="auto">
          <a:xfrm>
            <a:off x="2674938" y="4668838"/>
            <a:ext cx="511175" cy="693737"/>
            <a:chOff x="4140" y="429"/>
            <a:chExt cx="1425" cy="2396"/>
          </a:xfrm>
        </p:grpSpPr>
        <p:sp>
          <p:nvSpPr>
            <p:cNvPr id="25662" name="Freeform 9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63" name="Rectangle 99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64" name="Freeform 10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65" name="Freeform 10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66" name="Rectangle 102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667" name="Group 10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92" name="AutoShape 104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693" name="AutoShape 105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68" name="Rectangle 106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669" name="Group 10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690" name="AutoShape 108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691" name="AutoShape 10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70" name="Rectangle 110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71" name="Rectangle 111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25672" name="Group 11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688" name="AutoShape 113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689" name="AutoShape 11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73" name="Freeform 11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5674" name="Group 11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686" name="AutoShape 117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25687" name="AutoShape 118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5675" name="Rectangle 119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76" name="Freeform 12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77" name="Freeform 12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78" name="Oval 122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79" name="Freeform 12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5680" name="AutoShape 12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81" name="AutoShape 125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82" name="Oval 126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83" name="Oval 127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84" name="Oval 128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25685" name="Rectangle 129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pic>
        <p:nvPicPr>
          <p:cNvPr id="25607" name="Picture 8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8016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0" y="22225"/>
            <a:ext cx="8235950" cy="1143000"/>
          </a:xfrm>
        </p:spPr>
        <p:txBody>
          <a:bodyPr/>
          <a:lstStyle/>
          <a:p>
            <a:r>
              <a:rPr lang="en-US" altLang="sv-SE" sz="4000" smtClean="0">
                <a:ea typeface="ＭＳ Ｐゴシック" panose="020B0600070205080204" pitchFamily="34" charset="-128"/>
              </a:rPr>
              <a:t>Scenario: Alice sends message to Bob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256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4331" y="1084287"/>
            <a:ext cx="3940175" cy="302400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1)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Alice, UA: message 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to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 </a:t>
            </a:r>
            <a:r>
              <a:rPr lang="en-US" altLang="ja-JP" sz="2200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bob@someschool.edu</a:t>
            </a:r>
          </a:p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2)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Alice, 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UA: sends 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message to 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her mail server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’s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 queue</a:t>
            </a:r>
            <a:endParaRPr lang="en-US" altLang="ja-JP" sz="2200" dirty="0" smtClean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3)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Alice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,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mail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server: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TCP connection with Bob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s mail server (acting as a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client of SMTP)</a:t>
            </a:r>
          </a:p>
        </p:txBody>
      </p:sp>
      <p:sp>
        <p:nvSpPr>
          <p:cNvPr id="2561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6416" y="1124693"/>
            <a:ext cx="3810000" cy="2968857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4) Alice’s mail server sends Alice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s message over the TCP connection</a:t>
            </a:r>
          </a:p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5) Bob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s mail server places the message in Bob</a:t>
            </a:r>
            <a:r>
              <a:rPr lang="ja-JP" altLang="en-US" sz="22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200" dirty="0" smtClean="0">
                <a:ea typeface="ＭＳ Ｐゴシック" panose="020B0600070205080204" pitchFamily="34" charset="-128"/>
              </a:rPr>
              <a:t>s mailbox</a:t>
            </a:r>
          </a:p>
          <a:p>
            <a:pPr>
              <a:buFont typeface="Wingdings" pitchFamily="2" charset="2"/>
              <a:buNone/>
            </a:pPr>
            <a:r>
              <a:rPr lang="en-US" altLang="sv-SE" sz="2200" dirty="0" smtClean="0">
                <a:ea typeface="ＭＳ Ｐゴシック" panose="020B0600070205080204" pitchFamily="34" charset="-128"/>
              </a:rPr>
              <a:t>6) Bob invokes his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UA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to read message</a:t>
            </a:r>
          </a:p>
          <a:p>
            <a:pPr>
              <a:buFont typeface="Wingdings" pitchFamily="2" charset="2"/>
              <a:buNone/>
            </a:pPr>
            <a:endParaRPr lang="en-US" altLang="sv-SE" sz="2200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25611" name="Group 20"/>
          <p:cNvGrpSpPr>
            <a:grpSpLocks/>
          </p:cNvGrpSpPr>
          <p:nvPr/>
        </p:nvGrpSpPr>
        <p:grpSpPr bwMode="auto">
          <a:xfrm>
            <a:off x="2808288" y="4956175"/>
            <a:ext cx="809625" cy="1049338"/>
            <a:chOff x="4296" y="2627"/>
            <a:chExt cx="510" cy="661"/>
          </a:xfrm>
        </p:grpSpPr>
        <p:sp>
          <p:nvSpPr>
            <p:cNvPr id="25647" name="Rectangle 21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8" name="Text Box 22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mail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server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9" name="Rectangle 23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50" name="Line 24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1" name="Line 25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2" name="Line 26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3" name="Line 27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4" name="Line 28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5" name="Line 29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6" name="Line 30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7" name="Rectangle 31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58" name="Rectangle 32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59" name="Rectangle 33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60" name="Rectangle 34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61" name="Rectangle 35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</p:grpSp>
      <p:pic>
        <p:nvPicPr>
          <p:cNvPr id="25612" name="Picture 36" descr="Ali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5121275"/>
            <a:ext cx="561975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37" descr="Bo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038" y="502602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4" name="Group 48"/>
          <p:cNvGrpSpPr>
            <a:grpSpLocks/>
          </p:cNvGrpSpPr>
          <p:nvPr/>
        </p:nvGrpSpPr>
        <p:grpSpPr bwMode="auto">
          <a:xfrm>
            <a:off x="4999038" y="4902200"/>
            <a:ext cx="809625" cy="1049338"/>
            <a:chOff x="4296" y="2627"/>
            <a:chExt cx="510" cy="661"/>
          </a:xfrm>
        </p:grpSpPr>
        <p:sp>
          <p:nvSpPr>
            <p:cNvPr id="25632" name="Rectangle 49"/>
            <p:cNvSpPr>
              <a:spLocks noChangeArrowheads="1"/>
            </p:cNvSpPr>
            <p:nvPr/>
          </p:nvSpPr>
          <p:spPr bwMode="auto">
            <a:xfrm>
              <a:off x="4296" y="2652"/>
              <a:ext cx="510" cy="636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33" name="Text Box 50"/>
            <p:cNvSpPr txBox="1">
              <a:spLocks noChangeArrowheads="1"/>
            </p:cNvSpPr>
            <p:nvPr/>
          </p:nvSpPr>
          <p:spPr bwMode="auto">
            <a:xfrm>
              <a:off x="4304" y="2627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mail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server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34" name="Rectangle 51"/>
            <p:cNvSpPr>
              <a:spLocks noChangeArrowheads="1"/>
            </p:cNvSpPr>
            <p:nvPr/>
          </p:nvSpPr>
          <p:spPr bwMode="auto">
            <a:xfrm>
              <a:off x="4320" y="300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35" name="Line 52"/>
            <p:cNvSpPr>
              <a:spLocks noChangeShapeType="1"/>
            </p:cNvSpPr>
            <p:nvPr/>
          </p:nvSpPr>
          <p:spPr bwMode="auto">
            <a:xfrm>
              <a:off x="4369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6" name="Line 53"/>
            <p:cNvSpPr>
              <a:spLocks noChangeShapeType="1"/>
            </p:cNvSpPr>
            <p:nvPr/>
          </p:nvSpPr>
          <p:spPr bwMode="auto">
            <a:xfrm>
              <a:off x="4478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7" name="Line 54"/>
            <p:cNvSpPr>
              <a:spLocks noChangeShapeType="1"/>
            </p:cNvSpPr>
            <p:nvPr/>
          </p:nvSpPr>
          <p:spPr bwMode="auto">
            <a:xfrm>
              <a:off x="4533" y="303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8" name="Line 55"/>
            <p:cNvSpPr>
              <a:spLocks noChangeShapeType="1"/>
            </p:cNvSpPr>
            <p:nvPr/>
          </p:nvSpPr>
          <p:spPr bwMode="auto">
            <a:xfrm>
              <a:off x="4590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9" name="Line 56"/>
            <p:cNvSpPr>
              <a:spLocks noChangeShapeType="1"/>
            </p:cNvSpPr>
            <p:nvPr/>
          </p:nvSpPr>
          <p:spPr bwMode="auto">
            <a:xfrm>
              <a:off x="4651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0" name="Line 57"/>
            <p:cNvSpPr>
              <a:spLocks noChangeShapeType="1"/>
            </p:cNvSpPr>
            <p:nvPr/>
          </p:nvSpPr>
          <p:spPr bwMode="auto">
            <a:xfrm>
              <a:off x="4707" y="303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1" name="Line 58"/>
            <p:cNvSpPr>
              <a:spLocks noChangeShapeType="1"/>
            </p:cNvSpPr>
            <p:nvPr/>
          </p:nvSpPr>
          <p:spPr bwMode="auto">
            <a:xfrm>
              <a:off x="4422" y="303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2" name="Rectangle 59"/>
            <p:cNvSpPr>
              <a:spLocks noChangeArrowheads="1"/>
            </p:cNvSpPr>
            <p:nvPr/>
          </p:nvSpPr>
          <p:spPr bwMode="auto">
            <a:xfrm>
              <a:off x="4328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3" name="Rectangle 60"/>
            <p:cNvSpPr>
              <a:spLocks noChangeArrowheads="1"/>
            </p:cNvSpPr>
            <p:nvPr/>
          </p:nvSpPr>
          <p:spPr bwMode="auto">
            <a:xfrm>
              <a:off x="4414" y="317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4" name="Rectangle 61"/>
            <p:cNvSpPr>
              <a:spLocks noChangeArrowheads="1"/>
            </p:cNvSpPr>
            <p:nvPr/>
          </p:nvSpPr>
          <p:spPr bwMode="auto">
            <a:xfrm>
              <a:off x="4500" y="317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5" name="Rectangle 62"/>
            <p:cNvSpPr>
              <a:spLocks noChangeArrowheads="1"/>
            </p:cNvSpPr>
            <p:nvPr/>
          </p:nvSpPr>
          <p:spPr bwMode="auto">
            <a:xfrm>
              <a:off x="4597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46" name="Rectangle 63"/>
            <p:cNvSpPr>
              <a:spLocks noChangeArrowheads="1"/>
            </p:cNvSpPr>
            <p:nvPr/>
          </p:nvSpPr>
          <p:spPr bwMode="auto">
            <a:xfrm>
              <a:off x="4693" y="317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</p:grpSp>
      <p:sp>
        <p:nvSpPr>
          <p:cNvPr id="25615" name="Line 69"/>
          <p:cNvSpPr>
            <a:spLocks noChangeShapeType="1"/>
          </p:cNvSpPr>
          <p:nvPr/>
        </p:nvSpPr>
        <p:spPr bwMode="auto">
          <a:xfrm>
            <a:off x="1928813" y="5494338"/>
            <a:ext cx="892175" cy="14605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616" name="Line 70"/>
          <p:cNvSpPr>
            <a:spLocks noChangeShapeType="1"/>
          </p:cNvSpPr>
          <p:nvPr/>
        </p:nvSpPr>
        <p:spPr bwMode="auto">
          <a:xfrm>
            <a:off x="3614738" y="5629275"/>
            <a:ext cx="1379537" cy="21907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617" name="Line 71"/>
          <p:cNvSpPr>
            <a:spLocks noChangeShapeType="1"/>
          </p:cNvSpPr>
          <p:nvPr/>
        </p:nvSpPr>
        <p:spPr bwMode="auto">
          <a:xfrm flipV="1">
            <a:off x="5845175" y="5408613"/>
            <a:ext cx="1027113" cy="427037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5618" name="Oval 72"/>
          <p:cNvSpPr>
            <a:spLocks noChangeArrowheads="1"/>
          </p:cNvSpPr>
          <p:nvPr/>
        </p:nvSpPr>
        <p:spPr bwMode="auto">
          <a:xfrm>
            <a:off x="1058863" y="49434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1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19" name="Oval 74"/>
          <p:cNvSpPr>
            <a:spLocks noChangeArrowheads="1"/>
          </p:cNvSpPr>
          <p:nvPr/>
        </p:nvSpPr>
        <p:spPr bwMode="auto">
          <a:xfrm>
            <a:off x="2168525" y="54387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2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20" name="Oval 75"/>
          <p:cNvSpPr>
            <a:spLocks noChangeArrowheads="1"/>
          </p:cNvSpPr>
          <p:nvPr/>
        </p:nvSpPr>
        <p:spPr bwMode="auto">
          <a:xfrm>
            <a:off x="3040063" y="55181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3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21" name="Oval 76"/>
          <p:cNvSpPr>
            <a:spLocks noChangeArrowheads="1"/>
          </p:cNvSpPr>
          <p:nvPr/>
        </p:nvSpPr>
        <p:spPr bwMode="auto">
          <a:xfrm>
            <a:off x="4151313" y="5603875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4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22" name="Oval 77"/>
          <p:cNvSpPr>
            <a:spLocks noChangeArrowheads="1"/>
          </p:cNvSpPr>
          <p:nvPr/>
        </p:nvSpPr>
        <p:spPr bwMode="auto">
          <a:xfrm>
            <a:off x="5256213" y="5935663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5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23" name="Oval 78"/>
          <p:cNvSpPr>
            <a:spLocks noChangeArrowheads="1"/>
          </p:cNvSpPr>
          <p:nvPr/>
        </p:nvSpPr>
        <p:spPr bwMode="auto">
          <a:xfrm>
            <a:off x="6178550" y="5505450"/>
            <a:ext cx="292100" cy="2444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6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sp>
        <p:nvSpPr>
          <p:cNvPr id="25624" name="Text Box 95"/>
          <p:cNvSpPr txBox="1">
            <a:spLocks noChangeArrowheads="1"/>
          </p:cNvSpPr>
          <p:nvPr/>
        </p:nvSpPr>
        <p:spPr bwMode="auto">
          <a:xfrm>
            <a:off x="2324100" y="6069013"/>
            <a:ext cx="1819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Alice</a:t>
            </a:r>
            <a:r>
              <a:rPr lang="ja-JP" altLang="en-US" sz="1600">
                <a:latin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</a:rPr>
              <a:t>s mail server</a:t>
            </a:r>
            <a:endParaRPr lang="en-US" altLang="sv-SE" sz="1600">
              <a:latin typeface="Arial" panose="020B0604020202020204" pitchFamily="34" charset="0"/>
            </a:endParaRPr>
          </a:p>
        </p:txBody>
      </p:sp>
      <p:sp>
        <p:nvSpPr>
          <p:cNvPr id="25625" name="Text Box 96"/>
          <p:cNvSpPr txBox="1">
            <a:spLocks noChangeArrowheads="1"/>
          </p:cNvSpPr>
          <p:nvPr/>
        </p:nvSpPr>
        <p:spPr bwMode="auto">
          <a:xfrm>
            <a:off x="4598988" y="6132513"/>
            <a:ext cx="1741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latin typeface="Arial" panose="020B0604020202020204" pitchFamily="34" charset="0"/>
              </a:rPr>
              <a:t>Bob</a:t>
            </a:r>
            <a:r>
              <a:rPr lang="ja-JP" altLang="en-US" sz="1600">
                <a:latin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</a:rPr>
              <a:t>s mail server</a:t>
            </a:r>
            <a:endParaRPr lang="en-US" altLang="sv-SE" sz="1600">
              <a:latin typeface="Arial" panose="020B0604020202020204" pitchFamily="34" charset="0"/>
            </a:endParaRPr>
          </a:p>
        </p:txBody>
      </p:sp>
      <p:grpSp>
        <p:nvGrpSpPr>
          <p:cNvPr id="25626" name="Group 169"/>
          <p:cNvGrpSpPr>
            <a:grpSpLocks/>
          </p:cNvGrpSpPr>
          <p:nvPr/>
        </p:nvGrpSpPr>
        <p:grpSpPr bwMode="auto">
          <a:xfrm>
            <a:off x="6672263" y="4808538"/>
            <a:ext cx="912812" cy="1054100"/>
            <a:chOff x="3574" y="550"/>
            <a:chExt cx="575" cy="664"/>
          </a:xfrm>
        </p:grpSpPr>
        <p:grpSp>
          <p:nvGrpSpPr>
            <p:cNvPr id="25627" name="Group 170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25630" name="Picture 1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31" name="Freeform 172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25628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25629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agent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558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4C35F1BE-0B73-4DD9-858B-80DE7031A96A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34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4624"/>
            <a:ext cx="7772400" cy="809451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Sample SMTP interaction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26630" name="Rectangle 3"/>
          <p:cNvSpPr>
            <a:spLocks noChangeArrowheads="1"/>
          </p:cNvSpPr>
          <p:nvPr/>
        </p:nvSpPr>
        <p:spPr bwMode="auto">
          <a:xfrm>
            <a:off x="0" y="940594"/>
            <a:ext cx="7668344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b="1" dirty="0">
                <a:latin typeface="Courier New" panose="02070309020205020404" pitchFamily="49" charset="0"/>
              </a:rPr>
              <a:t>    </a:t>
            </a:r>
            <a:r>
              <a:rPr lang="en-US" altLang="sv-SE" sz="1600" b="1" dirty="0" smtClean="0">
                <a:latin typeface="Courier New" panose="02070309020205020404" pitchFamily="49" charset="0"/>
              </a:rPr>
              <a:t>S</a:t>
            </a:r>
            <a:r>
              <a:rPr lang="en-US" altLang="sv-SE" sz="1600" b="1" dirty="0">
                <a:latin typeface="Courier New" panose="02070309020205020404" pitchFamily="49" charset="0"/>
              </a:rPr>
              <a:t>: 220 hamburger.edu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HELO crepes.fr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250  Hello crepes.fr, pleased to meet you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MAIL FROM: &lt;alice@crepes.fr&gt;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250 alice@crepes.fr... Sender ok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RCPT TO: &lt;bob@hamburger.edu&gt;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250 bob@hamburger.edu ... Recipient ok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DATA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354 Enter mail, end with "." on a line by itself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Do you like ketchup?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How about pickles?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250 Message accepted for delivery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C: QUIT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 dirty="0">
                <a:latin typeface="Courier New" panose="02070309020205020404" pitchFamily="49" charset="0"/>
              </a:rPr>
              <a:t>     S: 221 hamburger.edu closing connection</a:t>
            </a:r>
            <a:endParaRPr lang="en-US" altLang="sv-SE" sz="1600" dirty="0">
              <a:latin typeface="Times New Roman" panose="02020603050405020304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292080" y="4664799"/>
            <a:ext cx="4015928" cy="18201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sv-SE" sz="2000" dirty="0" smtClean="0">
                <a:ea typeface="ＭＳ Ｐゴシック" panose="020B0600070205080204" pitchFamily="34" charset="-128"/>
              </a:rPr>
              <a:t>You can try it out through </a:t>
            </a:r>
          </a:p>
          <a:p>
            <a:pPr marL="0" indent="0">
              <a:buNone/>
            </a:pPr>
            <a:r>
              <a:rPr lang="en-US" altLang="sv-SE" sz="2000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telnet </a:t>
            </a:r>
            <a:r>
              <a:rPr lang="en-US" altLang="sv-SE" sz="2000" b="1" dirty="0" err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servername</a:t>
            </a:r>
            <a:r>
              <a:rPr lang="en-US" altLang="sv-SE" sz="2000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25</a:t>
            </a:r>
            <a:endParaRPr lang="en-US" altLang="sv-SE" sz="2000" dirty="0" smtClean="0">
              <a:ea typeface="ＭＳ Ｐゴシック" panose="020B0600070205080204" pitchFamily="34" charset="-128"/>
            </a:endParaRPr>
          </a:p>
          <a:p>
            <a:r>
              <a:rPr lang="en-US" altLang="sv-SE" sz="2000" dirty="0" smtClean="0">
                <a:ea typeface="ＭＳ Ｐゴシック" panose="020B0600070205080204" pitchFamily="34" charset="-128"/>
              </a:rPr>
              <a:t>see 220 reply from server</a:t>
            </a:r>
          </a:p>
          <a:p>
            <a:r>
              <a:rPr lang="en-US" altLang="sv-SE" sz="2000" dirty="0" smtClean="0">
                <a:ea typeface="ＭＳ Ｐゴシック" panose="020B0600070205080204" pitchFamily="34" charset="-128"/>
              </a:rPr>
              <a:t>enter HELO, MAIL FROM, RCPT TO, DATA, QUIT commands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42168" y="4737795"/>
            <a:ext cx="4607744" cy="17362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sv-SE" sz="2000" dirty="0" smtClean="0">
                <a:ea typeface="ＭＳ Ｐゴシック" panose="020B0600070205080204" pitchFamily="34" charset="-128"/>
              </a:rPr>
              <a:t>SMTP (RFC 2821) uses TCP, port 25</a:t>
            </a:r>
          </a:p>
          <a:p>
            <a:r>
              <a:rPr lang="en-US" altLang="sv-SE" sz="2000" dirty="0" smtClean="0">
                <a:ea typeface="ＭＳ Ｐゴシック" panose="020B0600070205080204" pitchFamily="34" charset="-128"/>
              </a:rPr>
              <a:t>three phases </a:t>
            </a:r>
          </a:p>
          <a:p>
            <a:pPr lvl="1"/>
            <a:r>
              <a:rPr lang="en-US" altLang="sv-SE" sz="1800" dirty="0" smtClean="0">
                <a:ea typeface="ＭＳ Ｐゴシック" panose="020B0600070205080204" pitchFamily="34" charset="-128"/>
              </a:rPr>
              <a:t>handshaking (greeting)</a:t>
            </a:r>
          </a:p>
          <a:p>
            <a:pPr lvl="1"/>
            <a:r>
              <a:rPr lang="en-US" altLang="sv-SE" sz="1800" dirty="0" smtClean="0">
                <a:ea typeface="ＭＳ Ｐゴシック" panose="020B0600070205080204" pitchFamily="34" charset="-128"/>
              </a:rPr>
              <a:t>transfer of messages </a:t>
            </a:r>
          </a:p>
          <a:p>
            <a:pPr lvl="1"/>
            <a:r>
              <a:rPr lang="en-US" altLang="sv-SE" sz="1800" dirty="0" smtClean="0">
                <a:ea typeface="ＭＳ Ｐゴシック" panose="020B0600070205080204" pitchFamily="34" charset="-128"/>
              </a:rPr>
              <a:t>closure</a:t>
            </a:r>
            <a:endParaRPr lang="en-US" altLang="sv-SE" sz="1800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9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2969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9A95C06D-B873-4DDE-8B66-C866A8CC63F3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35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553988" y="23813"/>
            <a:ext cx="7772400" cy="1143000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SMTP &amp; Mail </a:t>
            </a:r>
            <a:r>
              <a:rPr lang="en-US" altLang="sv-SE" sz="4000" dirty="0" smtClean="0">
                <a:ea typeface="ＭＳ Ｐゴシック" panose="020B0600070205080204" pitchFamily="34" charset="-128"/>
              </a:rPr>
              <a:t>message format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814638"/>
            <a:ext cx="4080520" cy="365283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RFC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822: standard for text message format: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header lines, e.g.,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</a:rPr>
              <a:t>To:, From:, Subject</a:t>
            </a:r>
            <a:r>
              <a:rPr lang="en-US" altLang="sv-SE" sz="2000" dirty="0" smtClean="0">
                <a:ea typeface="ＭＳ Ｐゴシック" panose="020B0600070205080204" pitchFamily="34" charset="-128"/>
              </a:rPr>
              <a:t>: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sv-SE" i="1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different</a:t>
            </a:r>
            <a:r>
              <a:rPr lang="en-US" altLang="sv-SE" i="1" dirty="0" smtClean="0">
                <a:solidFill>
                  <a:srgbClr val="66FFC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sv-SE" i="1" dirty="0" smtClean="0">
                <a:ea typeface="ＭＳ Ｐゴシック" panose="020B0600070205080204" pitchFamily="34" charset="-128"/>
              </a:rPr>
              <a:t>from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SMTP MAIL FROM, RCPT TO: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commands!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Body: the 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message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</a:rPr>
              <a:t>ASCII </a:t>
            </a:r>
            <a:r>
              <a:rPr lang="en-US" altLang="sv-SE" sz="2000" dirty="0" smtClean="0">
                <a:ea typeface="ＭＳ Ｐゴシック" panose="020B0600070205080204" pitchFamily="34" charset="-128"/>
              </a:rPr>
              <a:t>7-bit characters </a:t>
            </a:r>
            <a:r>
              <a:rPr lang="en-US" altLang="sv-SE" sz="2000" dirty="0" smtClean="0">
                <a:ea typeface="ＭＳ Ｐゴシック" panose="020B0600070205080204" pitchFamily="34" charset="-128"/>
              </a:rPr>
              <a:t>only</a:t>
            </a:r>
          </a:p>
        </p:txBody>
      </p:sp>
      <p:sp>
        <p:nvSpPr>
          <p:cNvPr id="29702" name="Rectangle 5"/>
          <p:cNvSpPr>
            <a:spLocks noChangeArrowheads="1"/>
          </p:cNvSpPr>
          <p:nvPr/>
        </p:nvSpPr>
        <p:spPr bwMode="auto">
          <a:xfrm>
            <a:off x="4978400" y="1892300"/>
            <a:ext cx="2832100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solidFill>
                  <a:schemeClr val="bg1"/>
                </a:solidFill>
                <a:latin typeface="Arial" panose="020B0604020202020204" pitchFamily="34" charset="0"/>
              </a:rPr>
              <a:t>header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978400" y="2705100"/>
            <a:ext cx="2832100" cy="17399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solidFill>
                  <a:schemeClr val="bg1"/>
                </a:solidFill>
                <a:latin typeface="Arial" panose="020B0604020202020204" pitchFamily="34" charset="0"/>
              </a:rPr>
              <a:t>body</a:t>
            </a:r>
          </a:p>
        </p:txBody>
      </p:sp>
      <p:sp>
        <p:nvSpPr>
          <p:cNvPr id="29704" name="Rectangle 9"/>
          <p:cNvSpPr>
            <a:spLocks noChangeArrowheads="1"/>
          </p:cNvSpPr>
          <p:nvPr/>
        </p:nvSpPr>
        <p:spPr bwMode="auto">
          <a:xfrm>
            <a:off x="4775200" y="1778000"/>
            <a:ext cx="3238500" cy="3073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>
              <a:latin typeface="Arial" panose="020B0604020202020204" pitchFamily="34" charset="0"/>
            </a:endParaRPr>
          </a:p>
        </p:txBody>
      </p:sp>
      <p:sp>
        <p:nvSpPr>
          <p:cNvPr id="29706" name="Line 11"/>
          <p:cNvSpPr>
            <a:spLocks noChangeShapeType="1"/>
          </p:cNvSpPr>
          <p:nvPr/>
        </p:nvSpPr>
        <p:spPr bwMode="auto">
          <a:xfrm flipV="1">
            <a:off x="2971800" y="3898578"/>
            <a:ext cx="1905000" cy="187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07" name="Text Box 13"/>
          <p:cNvSpPr txBox="1">
            <a:spLocks noChangeArrowheads="1"/>
          </p:cNvSpPr>
          <p:nvPr/>
        </p:nvSpPr>
        <p:spPr bwMode="auto">
          <a:xfrm>
            <a:off x="8139113" y="2112963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latin typeface="Arial" panose="020B0604020202020204" pitchFamily="34" charset="0"/>
              </a:rPr>
              <a:t>blank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latin typeface="Arial" panose="020B0604020202020204" pitchFamily="34" charset="0"/>
              </a:rPr>
              <a:t>line</a:t>
            </a:r>
          </a:p>
        </p:txBody>
      </p:sp>
      <p:sp>
        <p:nvSpPr>
          <p:cNvPr id="29708" name="Line 14"/>
          <p:cNvSpPr>
            <a:spLocks noChangeShapeType="1"/>
          </p:cNvSpPr>
          <p:nvPr/>
        </p:nvSpPr>
        <p:spPr bwMode="auto">
          <a:xfrm flipH="1">
            <a:off x="7251700" y="2552700"/>
            <a:ext cx="965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 flipV="1">
            <a:off x="3009900" y="2159000"/>
            <a:ext cx="1917700" cy="163004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33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3072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78EF4CA2-FBE6-4F78-B5E1-10ECBFC69C74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36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grpSp>
        <p:nvGrpSpPr>
          <p:cNvPr id="30724" name="Group 133"/>
          <p:cNvGrpSpPr>
            <a:grpSpLocks/>
          </p:cNvGrpSpPr>
          <p:nvPr/>
        </p:nvGrpSpPr>
        <p:grpSpPr bwMode="auto">
          <a:xfrm>
            <a:off x="2962275" y="1577975"/>
            <a:ext cx="511175" cy="693738"/>
            <a:chOff x="4140" y="429"/>
            <a:chExt cx="1425" cy="2396"/>
          </a:xfrm>
        </p:grpSpPr>
        <p:sp>
          <p:nvSpPr>
            <p:cNvPr id="30816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17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18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19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20" name="Rectangle 138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821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0846" name="AutoShape 140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47" name="AutoShape 141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2" name="Rectangle 142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823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0844" name="AutoShape 144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45" name="AutoShape 145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4" name="Rectangle 146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25" name="Rectangle 147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826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842" name="AutoShape 149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43" name="AutoShape 150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7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30828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840" name="AutoShape 153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41" name="AutoShape 154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829" name="Rectangle 155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0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31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32" name="Oval 158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3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34" name="AutoShape 160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5" name="AutoShape 161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6" name="Oval 162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7" name="Oval 163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38" name="Oval 164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39" name="Rectangle 165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30725" name="Group 100"/>
          <p:cNvGrpSpPr>
            <a:grpSpLocks/>
          </p:cNvGrpSpPr>
          <p:nvPr/>
        </p:nvGrpSpPr>
        <p:grpSpPr bwMode="auto">
          <a:xfrm>
            <a:off x="4648200" y="1587500"/>
            <a:ext cx="511175" cy="693738"/>
            <a:chOff x="4140" y="429"/>
            <a:chExt cx="1425" cy="2396"/>
          </a:xfrm>
        </p:grpSpPr>
        <p:sp>
          <p:nvSpPr>
            <p:cNvPr id="30784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85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4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786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87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88" name="Rectangle 105"/>
            <p:cNvSpPr>
              <a:spLocks noChangeArrowheads="1"/>
            </p:cNvSpPr>
            <p:nvPr/>
          </p:nvSpPr>
          <p:spPr bwMode="auto">
            <a:xfrm>
              <a:off x="4211" y="692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789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0814" name="AutoShape 107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15" name="AutoShape 108"/>
              <p:cNvSpPr>
                <a:spLocks noChangeArrowheads="1"/>
              </p:cNvSpPr>
              <p:nvPr/>
            </p:nvSpPr>
            <p:spPr bwMode="auto">
              <a:xfrm>
                <a:off x="633" y="2586"/>
                <a:ext cx="690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0" name="Rectangle 109"/>
            <p:cNvSpPr>
              <a:spLocks noChangeArrowheads="1"/>
            </p:cNvSpPr>
            <p:nvPr/>
          </p:nvSpPr>
          <p:spPr bwMode="auto">
            <a:xfrm>
              <a:off x="4224" y="1021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791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0812" name="AutoShape 111"/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18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13" name="AutoShape 112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2" name="Rectangle 113"/>
            <p:cNvSpPr>
              <a:spLocks noChangeArrowheads="1"/>
            </p:cNvSpPr>
            <p:nvPr/>
          </p:nvSpPr>
          <p:spPr bwMode="auto">
            <a:xfrm>
              <a:off x="4215" y="1356"/>
              <a:ext cx="597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793" name="Rectangle 114"/>
            <p:cNvSpPr>
              <a:spLocks noChangeArrowheads="1"/>
            </p:cNvSpPr>
            <p:nvPr/>
          </p:nvSpPr>
          <p:spPr bwMode="auto">
            <a:xfrm>
              <a:off x="4229" y="1657"/>
              <a:ext cx="597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30794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810" name="AutoShape 116"/>
              <p:cNvSpPr>
                <a:spLocks noChangeArrowheads="1"/>
              </p:cNvSpPr>
              <p:nvPr/>
            </p:nvSpPr>
            <p:spPr bwMode="auto">
              <a:xfrm>
                <a:off x="612" y="2581"/>
                <a:ext cx="728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11" name="AutoShape 11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5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30796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808" name="AutoShape 12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8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30809" name="AutoShape 121"/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0797" name="Rectangle 122"/>
            <p:cNvSpPr>
              <a:spLocks noChangeArrowheads="1"/>
            </p:cNvSpPr>
            <p:nvPr/>
          </p:nvSpPr>
          <p:spPr bwMode="auto">
            <a:xfrm>
              <a:off x="5251" y="429"/>
              <a:ext cx="66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798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799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00" name="Oval 125"/>
            <p:cNvSpPr>
              <a:spLocks noChangeArrowheads="1"/>
            </p:cNvSpPr>
            <p:nvPr/>
          </p:nvSpPr>
          <p:spPr bwMode="auto">
            <a:xfrm>
              <a:off x="5516" y="2611"/>
              <a:ext cx="49" cy="9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01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0802" name="AutoShape 127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03" name="AutoShape 128"/>
            <p:cNvSpPr>
              <a:spLocks noChangeArrowheads="1"/>
            </p:cNvSpPr>
            <p:nvPr/>
          </p:nvSpPr>
          <p:spPr bwMode="auto">
            <a:xfrm>
              <a:off x="4206" y="2710"/>
              <a:ext cx="1071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04" name="Oval 129"/>
            <p:cNvSpPr>
              <a:spLocks noChangeArrowheads="1"/>
            </p:cNvSpPr>
            <p:nvPr/>
          </p:nvSpPr>
          <p:spPr bwMode="auto">
            <a:xfrm>
              <a:off x="4308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05" name="Oval 130"/>
            <p:cNvSpPr>
              <a:spLocks noChangeArrowheads="1"/>
            </p:cNvSpPr>
            <p:nvPr/>
          </p:nvSpPr>
          <p:spPr bwMode="auto">
            <a:xfrm>
              <a:off x="4485" y="2386"/>
              <a:ext cx="159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06" name="Oval 131"/>
            <p:cNvSpPr>
              <a:spLocks noChangeArrowheads="1"/>
            </p:cNvSpPr>
            <p:nvPr/>
          </p:nvSpPr>
          <p:spPr bwMode="auto">
            <a:xfrm>
              <a:off x="4662" y="2381"/>
              <a:ext cx="15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30807" name="Rectangle 132"/>
            <p:cNvSpPr>
              <a:spLocks noChangeArrowheads="1"/>
            </p:cNvSpPr>
            <p:nvPr/>
          </p:nvSpPr>
          <p:spPr bwMode="auto">
            <a:xfrm>
              <a:off x="5060" y="1833"/>
              <a:ext cx="89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sp>
        <p:nvSpPr>
          <p:cNvPr id="3072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16632"/>
            <a:ext cx="7772400" cy="893762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Mail access protocols</a:t>
            </a:r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3230563"/>
            <a:ext cx="7462837" cy="2471028"/>
          </a:xfrm>
        </p:spPr>
        <p:txBody>
          <a:bodyPr/>
          <a:lstStyle/>
          <a:p>
            <a:r>
              <a:rPr lang="en-US" altLang="sv-SE" sz="24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SMTP: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delivery/storage to receiver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s server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mail access protocol: retrieval from server</a:t>
            </a:r>
          </a:p>
          <a:p>
            <a:pPr lvl="1"/>
            <a:r>
              <a:rPr lang="en-US" altLang="sv-SE" sz="22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POP: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 Post Office Protocol [RFC 1939]: authorization, download </a:t>
            </a:r>
          </a:p>
          <a:p>
            <a:pPr lvl="1"/>
            <a:r>
              <a:rPr lang="en-US" altLang="sv-SE" sz="2200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IMAP: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 Internet Mail Access Protocol [RFC 1730]: more features, including manipulation of stored </a:t>
            </a:r>
            <a:r>
              <a:rPr lang="en-US" altLang="sv-SE" sz="2200" dirty="0" err="1" smtClean="0">
                <a:ea typeface="ＭＳ Ｐゴシック" panose="020B0600070205080204" pitchFamily="34" charset="-128"/>
              </a:rPr>
              <a:t>msgs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 on </a:t>
            </a:r>
            <a:r>
              <a:rPr lang="en-US" altLang="sv-SE" sz="2200" dirty="0" smtClean="0">
                <a:ea typeface="ＭＳ Ｐゴシック" panose="020B0600070205080204" pitchFamily="34" charset="-128"/>
              </a:rPr>
              <a:t>server</a:t>
            </a:r>
            <a:endParaRPr lang="en-US" altLang="sv-SE" sz="2200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30729" name="Group 158"/>
          <p:cNvGrpSpPr>
            <a:grpSpLocks/>
          </p:cNvGrpSpPr>
          <p:nvPr/>
        </p:nvGrpSpPr>
        <p:grpSpPr bwMode="auto">
          <a:xfrm>
            <a:off x="2797175" y="1987550"/>
            <a:ext cx="1436688" cy="1131888"/>
            <a:chOff x="1796" y="1206"/>
            <a:chExt cx="905" cy="713"/>
          </a:xfrm>
        </p:grpSpPr>
        <p:sp>
          <p:nvSpPr>
            <p:cNvPr id="30768" name="Text Box 95"/>
            <p:cNvSpPr txBox="1">
              <a:spLocks noChangeArrowheads="1"/>
            </p:cNvSpPr>
            <p:nvPr/>
          </p:nvSpPr>
          <p:spPr bwMode="auto">
            <a:xfrm>
              <a:off x="1796" y="1583"/>
              <a:ext cx="905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sender</a:t>
              </a:r>
              <a:r>
                <a:rPr lang="ja-JP" altLang="en-US" sz="1600">
                  <a:latin typeface="Arial" panose="020B0604020202020204" pitchFamily="34" charset="0"/>
                </a:rPr>
                <a:t>’</a:t>
              </a:r>
              <a:r>
                <a:rPr lang="en-US" altLang="ja-JP" sz="1600">
                  <a:latin typeface="Arial" panose="020B0604020202020204" pitchFamily="34" charset="0"/>
                </a:rPr>
                <a:t>s mail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server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  <p:grpSp>
          <p:nvGrpSpPr>
            <p:cNvPr id="30769" name="Group 157"/>
            <p:cNvGrpSpPr>
              <a:grpSpLocks/>
            </p:cNvGrpSpPr>
            <p:nvPr/>
          </p:nvGrpSpPr>
          <p:grpSpPr bwMode="auto">
            <a:xfrm>
              <a:off x="1992" y="1206"/>
              <a:ext cx="510" cy="354"/>
              <a:chOff x="2070" y="2004"/>
              <a:chExt cx="510" cy="354"/>
            </a:xfrm>
          </p:grpSpPr>
          <p:sp>
            <p:nvSpPr>
              <p:cNvPr id="30770" name="Rectangle 94"/>
              <p:cNvSpPr>
                <a:spLocks noChangeArrowheads="1"/>
              </p:cNvSpPr>
              <p:nvPr/>
            </p:nvSpPr>
            <p:spPr bwMode="auto">
              <a:xfrm>
                <a:off x="2070" y="2004"/>
                <a:ext cx="510" cy="354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71" name="Rectangle 96"/>
              <p:cNvSpPr>
                <a:spLocks noChangeArrowheads="1"/>
              </p:cNvSpPr>
              <p:nvPr/>
            </p:nvSpPr>
            <p:spPr bwMode="auto">
              <a:xfrm>
                <a:off x="2094" y="2076"/>
                <a:ext cx="450" cy="120"/>
              </a:xfrm>
              <a:prstGeom prst="rect">
                <a:avLst/>
              </a:prstGeom>
              <a:solidFill>
                <a:srgbClr val="00FF00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72" name="Line 97"/>
              <p:cNvSpPr>
                <a:spLocks noChangeShapeType="1"/>
              </p:cNvSpPr>
              <p:nvPr/>
            </p:nvSpPr>
            <p:spPr bwMode="auto">
              <a:xfrm>
                <a:off x="2143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3" name="Line 98"/>
              <p:cNvSpPr>
                <a:spLocks noChangeShapeType="1"/>
              </p:cNvSpPr>
              <p:nvPr/>
            </p:nvSpPr>
            <p:spPr bwMode="auto">
              <a:xfrm>
                <a:off x="2252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4" name="Line 99"/>
              <p:cNvSpPr>
                <a:spLocks noChangeShapeType="1"/>
              </p:cNvSpPr>
              <p:nvPr/>
            </p:nvSpPr>
            <p:spPr bwMode="auto">
              <a:xfrm>
                <a:off x="2307" y="2105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5" name="Line 100"/>
              <p:cNvSpPr>
                <a:spLocks noChangeShapeType="1"/>
              </p:cNvSpPr>
              <p:nvPr/>
            </p:nvSpPr>
            <p:spPr bwMode="auto">
              <a:xfrm>
                <a:off x="2364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6" name="Line 101"/>
              <p:cNvSpPr>
                <a:spLocks noChangeShapeType="1"/>
              </p:cNvSpPr>
              <p:nvPr/>
            </p:nvSpPr>
            <p:spPr bwMode="auto">
              <a:xfrm>
                <a:off x="2425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7" name="Line 102"/>
              <p:cNvSpPr>
                <a:spLocks noChangeShapeType="1"/>
              </p:cNvSpPr>
              <p:nvPr/>
            </p:nvSpPr>
            <p:spPr bwMode="auto">
              <a:xfrm>
                <a:off x="2481" y="2103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8" name="Line 103"/>
              <p:cNvSpPr>
                <a:spLocks noChangeShapeType="1"/>
              </p:cNvSpPr>
              <p:nvPr/>
            </p:nvSpPr>
            <p:spPr bwMode="auto">
              <a:xfrm>
                <a:off x="2196" y="2104"/>
                <a:ext cx="0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79" name="Rectangle 104"/>
              <p:cNvSpPr>
                <a:spLocks noChangeArrowheads="1"/>
              </p:cNvSpPr>
              <p:nvPr/>
            </p:nvSpPr>
            <p:spPr bwMode="auto">
              <a:xfrm>
                <a:off x="2102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0" name="Rectangle 105"/>
              <p:cNvSpPr>
                <a:spLocks noChangeArrowheads="1"/>
              </p:cNvSpPr>
              <p:nvPr/>
            </p:nvSpPr>
            <p:spPr bwMode="auto">
              <a:xfrm>
                <a:off x="2188" y="2243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1" name="Rectangle 106"/>
              <p:cNvSpPr>
                <a:spLocks noChangeArrowheads="1"/>
              </p:cNvSpPr>
              <p:nvPr/>
            </p:nvSpPr>
            <p:spPr bwMode="auto">
              <a:xfrm>
                <a:off x="2274" y="2242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2" name="Rectangle 107"/>
              <p:cNvSpPr>
                <a:spLocks noChangeArrowheads="1"/>
              </p:cNvSpPr>
              <p:nvPr/>
            </p:nvSpPr>
            <p:spPr bwMode="auto">
              <a:xfrm>
                <a:off x="2371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  <p:sp>
            <p:nvSpPr>
              <p:cNvPr id="30783" name="Rectangle 108"/>
              <p:cNvSpPr>
                <a:spLocks noChangeArrowheads="1"/>
              </p:cNvSpPr>
              <p:nvPr/>
            </p:nvSpPr>
            <p:spPr bwMode="auto">
              <a:xfrm>
                <a:off x="2467" y="2240"/>
                <a:ext cx="64" cy="93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400"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30730" name="Text Box 121"/>
          <p:cNvSpPr txBox="1">
            <a:spLocks noChangeArrowheads="1"/>
          </p:cNvSpPr>
          <p:nvPr/>
        </p:nvSpPr>
        <p:spPr bwMode="auto">
          <a:xfrm>
            <a:off x="2020888" y="1466850"/>
            <a:ext cx="8905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C0000"/>
                </a:solidFill>
                <a:latin typeface="Arial" panose="020B0604020202020204" pitchFamily="34" charset="0"/>
              </a:rPr>
              <a:t>SMTP</a:t>
            </a:r>
          </a:p>
        </p:txBody>
      </p:sp>
      <p:sp>
        <p:nvSpPr>
          <p:cNvPr id="30731" name="Rectangle 153"/>
          <p:cNvSpPr>
            <a:spLocks noChangeArrowheads="1"/>
          </p:cNvSpPr>
          <p:nvPr/>
        </p:nvSpPr>
        <p:spPr bwMode="auto">
          <a:xfrm>
            <a:off x="3781425" y="1457325"/>
            <a:ext cx="8572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sv-SE" altLang="sv-SE" sz="2400">
              <a:latin typeface="Comic Sans MS" panose="030F0702030302020204" pitchFamily="66" charset="0"/>
            </a:endParaRPr>
          </a:p>
        </p:txBody>
      </p:sp>
      <p:sp>
        <p:nvSpPr>
          <p:cNvPr id="30732" name="Text Box 154"/>
          <p:cNvSpPr txBox="1">
            <a:spLocks noChangeArrowheads="1"/>
          </p:cNvSpPr>
          <p:nvPr/>
        </p:nvSpPr>
        <p:spPr bwMode="auto">
          <a:xfrm>
            <a:off x="3622675" y="1477963"/>
            <a:ext cx="890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CC0000"/>
                </a:solidFill>
                <a:latin typeface="Arial" panose="020B0604020202020204" pitchFamily="34" charset="0"/>
              </a:rPr>
              <a:t>SMTP</a:t>
            </a:r>
          </a:p>
        </p:txBody>
      </p:sp>
      <p:sp>
        <p:nvSpPr>
          <p:cNvPr id="30733" name="Text Box 156"/>
          <p:cNvSpPr txBox="1">
            <a:spLocks noChangeArrowheads="1"/>
          </p:cNvSpPr>
          <p:nvPr/>
        </p:nvSpPr>
        <p:spPr bwMode="auto">
          <a:xfrm>
            <a:off x="5484813" y="1308100"/>
            <a:ext cx="15113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C0000"/>
                </a:solidFill>
                <a:latin typeface="Arial" panose="020B0604020202020204" pitchFamily="34" charset="0"/>
              </a:rPr>
              <a:t>mail access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 i="1">
                <a:solidFill>
                  <a:srgbClr val="CC0000"/>
                </a:solidFill>
                <a:latin typeface="Arial" panose="020B0604020202020204" pitchFamily="34" charset="0"/>
              </a:rPr>
              <a:t>protocol</a:t>
            </a:r>
            <a:endParaRPr lang="en-US" altLang="sv-SE" sz="18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30734" name="Text Box 160"/>
          <p:cNvSpPr txBox="1">
            <a:spLocks noChangeArrowheads="1"/>
          </p:cNvSpPr>
          <p:nvPr/>
        </p:nvSpPr>
        <p:spPr bwMode="auto">
          <a:xfrm>
            <a:off x="4371975" y="2598738"/>
            <a:ext cx="15382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receiver</a:t>
            </a:r>
            <a:r>
              <a:rPr lang="ja-JP" altLang="en-US" sz="1600">
                <a:latin typeface="Arial" panose="020B0604020202020204" pitchFamily="34" charset="0"/>
              </a:rPr>
              <a:t>’</a:t>
            </a:r>
            <a:r>
              <a:rPr lang="en-US" altLang="ja-JP" sz="1600">
                <a:latin typeface="Arial" panose="020B0604020202020204" pitchFamily="34" charset="0"/>
              </a:rPr>
              <a:t>s mail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server</a:t>
            </a:r>
            <a:endParaRPr lang="en-US" altLang="sv-SE" sz="2400">
              <a:latin typeface="Arial" panose="020B0604020202020204" pitchFamily="34" charset="0"/>
            </a:endParaRPr>
          </a:p>
        </p:txBody>
      </p:sp>
      <p:grpSp>
        <p:nvGrpSpPr>
          <p:cNvPr id="30735" name="Group 161"/>
          <p:cNvGrpSpPr>
            <a:grpSpLocks/>
          </p:cNvGrpSpPr>
          <p:nvPr/>
        </p:nvGrpSpPr>
        <p:grpSpPr bwMode="auto">
          <a:xfrm>
            <a:off x="4800600" y="2000250"/>
            <a:ext cx="809625" cy="561975"/>
            <a:chOff x="2070" y="2004"/>
            <a:chExt cx="510" cy="354"/>
          </a:xfrm>
        </p:grpSpPr>
        <p:sp>
          <p:nvSpPr>
            <p:cNvPr id="30754" name="Rectangle 162"/>
            <p:cNvSpPr>
              <a:spLocks noChangeArrowheads="1"/>
            </p:cNvSpPr>
            <p:nvPr/>
          </p:nvSpPr>
          <p:spPr bwMode="auto">
            <a:xfrm>
              <a:off x="2070" y="2004"/>
              <a:ext cx="510" cy="354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55" name="Rectangle 163"/>
            <p:cNvSpPr>
              <a:spLocks noChangeArrowheads="1"/>
            </p:cNvSpPr>
            <p:nvPr/>
          </p:nvSpPr>
          <p:spPr bwMode="auto">
            <a:xfrm>
              <a:off x="2094" y="2076"/>
              <a:ext cx="450" cy="120"/>
            </a:xfrm>
            <a:prstGeom prst="rect">
              <a:avLst/>
            </a:prstGeom>
            <a:solidFill>
              <a:srgbClr val="00FF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56" name="Line 164"/>
            <p:cNvSpPr>
              <a:spLocks noChangeShapeType="1"/>
            </p:cNvSpPr>
            <p:nvPr/>
          </p:nvSpPr>
          <p:spPr bwMode="auto">
            <a:xfrm>
              <a:off x="2143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57" name="Line 165"/>
            <p:cNvSpPr>
              <a:spLocks noChangeShapeType="1"/>
            </p:cNvSpPr>
            <p:nvPr/>
          </p:nvSpPr>
          <p:spPr bwMode="auto">
            <a:xfrm>
              <a:off x="2252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58" name="Line 166"/>
            <p:cNvSpPr>
              <a:spLocks noChangeShapeType="1"/>
            </p:cNvSpPr>
            <p:nvPr/>
          </p:nvSpPr>
          <p:spPr bwMode="auto">
            <a:xfrm>
              <a:off x="2307" y="2105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59" name="Line 167"/>
            <p:cNvSpPr>
              <a:spLocks noChangeShapeType="1"/>
            </p:cNvSpPr>
            <p:nvPr/>
          </p:nvSpPr>
          <p:spPr bwMode="auto">
            <a:xfrm>
              <a:off x="2364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0" name="Line 168"/>
            <p:cNvSpPr>
              <a:spLocks noChangeShapeType="1"/>
            </p:cNvSpPr>
            <p:nvPr/>
          </p:nvSpPr>
          <p:spPr bwMode="auto">
            <a:xfrm>
              <a:off x="2425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1" name="Line 169"/>
            <p:cNvSpPr>
              <a:spLocks noChangeShapeType="1"/>
            </p:cNvSpPr>
            <p:nvPr/>
          </p:nvSpPr>
          <p:spPr bwMode="auto">
            <a:xfrm>
              <a:off x="2481" y="2103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2" name="Line 170"/>
            <p:cNvSpPr>
              <a:spLocks noChangeShapeType="1"/>
            </p:cNvSpPr>
            <p:nvPr/>
          </p:nvSpPr>
          <p:spPr bwMode="auto">
            <a:xfrm>
              <a:off x="2196" y="2104"/>
              <a:ext cx="0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3" name="Rectangle 171"/>
            <p:cNvSpPr>
              <a:spLocks noChangeArrowheads="1"/>
            </p:cNvSpPr>
            <p:nvPr/>
          </p:nvSpPr>
          <p:spPr bwMode="auto">
            <a:xfrm>
              <a:off x="2102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64" name="Rectangle 172"/>
            <p:cNvSpPr>
              <a:spLocks noChangeArrowheads="1"/>
            </p:cNvSpPr>
            <p:nvPr/>
          </p:nvSpPr>
          <p:spPr bwMode="auto">
            <a:xfrm>
              <a:off x="2188" y="2243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65" name="Rectangle 173"/>
            <p:cNvSpPr>
              <a:spLocks noChangeArrowheads="1"/>
            </p:cNvSpPr>
            <p:nvPr/>
          </p:nvSpPr>
          <p:spPr bwMode="auto">
            <a:xfrm>
              <a:off x="2274" y="2242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66" name="Rectangle 174"/>
            <p:cNvSpPr>
              <a:spLocks noChangeArrowheads="1"/>
            </p:cNvSpPr>
            <p:nvPr/>
          </p:nvSpPr>
          <p:spPr bwMode="auto">
            <a:xfrm>
              <a:off x="2371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  <p:sp>
          <p:nvSpPr>
            <p:cNvPr id="30767" name="Rectangle 175"/>
            <p:cNvSpPr>
              <a:spLocks noChangeArrowheads="1"/>
            </p:cNvSpPr>
            <p:nvPr/>
          </p:nvSpPr>
          <p:spPr bwMode="auto">
            <a:xfrm>
              <a:off x="2467" y="2240"/>
              <a:ext cx="64" cy="9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Comic Sans MS" panose="030F0702030302020204" pitchFamily="66" charset="0"/>
              </a:endParaRPr>
            </a:p>
          </p:txBody>
        </p:sp>
      </p:grpSp>
      <p:pic>
        <p:nvPicPr>
          <p:cNvPr id="30736" name="Picture 176" descr="A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557338"/>
            <a:ext cx="561975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7" name="Picture 179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700" y="1571625"/>
            <a:ext cx="67627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8" name="Line 94"/>
          <p:cNvSpPr>
            <a:spLocks noChangeShapeType="1"/>
          </p:cNvSpPr>
          <p:nvPr/>
        </p:nvSpPr>
        <p:spPr bwMode="auto">
          <a:xfrm>
            <a:off x="2003425" y="1905000"/>
            <a:ext cx="90328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39" name="Line 95"/>
          <p:cNvSpPr>
            <a:spLocks noChangeShapeType="1"/>
          </p:cNvSpPr>
          <p:nvPr/>
        </p:nvSpPr>
        <p:spPr bwMode="auto">
          <a:xfrm>
            <a:off x="3633788" y="1901825"/>
            <a:ext cx="903287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40" name="Line 96"/>
          <p:cNvSpPr>
            <a:spLocks noChangeShapeType="1"/>
          </p:cNvSpPr>
          <p:nvPr/>
        </p:nvSpPr>
        <p:spPr bwMode="auto">
          <a:xfrm>
            <a:off x="5253038" y="1898650"/>
            <a:ext cx="1697037" cy="158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30741" name="Text Box 156"/>
          <p:cNvSpPr txBox="1">
            <a:spLocks noChangeArrowheads="1"/>
          </p:cNvSpPr>
          <p:nvPr/>
        </p:nvSpPr>
        <p:spPr bwMode="auto">
          <a:xfrm>
            <a:off x="5710238" y="1927225"/>
            <a:ext cx="1311275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i="1">
                <a:solidFill>
                  <a:srgbClr val="CC0000"/>
                </a:solidFill>
                <a:latin typeface="Arial" panose="020B0604020202020204" pitchFamily="34" charset="0"/>
              </a:rPr>
              <a:t>(e.g., </a:t>
            </a:r>
            <a:r>
              <a:rPr lang="en-US" altLang="sv-SE" sz="1600" i="1">
                <a:solidFill>
                  <a:srgbClr val="CC0000"/>
                </a:solidFill>
                <a:latin typeface="Arial" panose="020B0604020202020204" pitchFamily="34" charset="0"/>
              </a:rPr>
              <a:t>POP,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>
                <a:solidFill>
                  <a:srgbClr val="CC0000"/>
                </a:solidFill>
                <a:latin typeface="Arial" panose="020B0604020202020204" pitchFamily="34" charset="0"/>
              </a:rPr>
              <a:t>         IMAP</a:t>
            </a:r>
            <a:r>
              <a:rPr lang="en-US" altLang="sv-SE" sz="1800" i="1">
                <a:solidFill>
                  <a:srgbClr val="CC0000"/>
                </a:solidFill>
                <a:latin typeface="Arial" panose="020B0604020202020204" pitchFamily="34" charset="0"/>
              </a:rPr>
              <a:t>)</a:t>
            </a:r>
          </a:p>
        </p:txBody>
      </p:sp>
      <p:grpSp>
        <p:nvGrpSpPr>
          <p:cNvPr id="30742" name="Group 166"/>
          <p:cNvGrpSpPr>
            <a:grpSpLocks/>
          </p:cNvGrpSpPr>
          <p:nvPr/>
        </p:nvGrpSpPr>
        <p:grpSpPr bwMode="auto">
          <a:xfrm>
            <a:off x="1066800" y="1419225"/>
            <a:ext cx="912813" cy="1054100"/>
            <a:chOff x="3574" y="550"/>
            <a:chExt cx="575" cy="664"/>
          </a:xfrm>
        </p:grpSpPr>
        <p:grpSp>
          <p:nvGrpSpPr>
            <p:cNvPr id="30749" name="Group 167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30752" name="Picture 1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53" name="Freeform 16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30750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30751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agent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30743" name="Group 172"/>
          <p:cNvGrpSpPr>
            <a:grpSpLocks/>
          </p:cNvGrpSpPr>
          <p:nvPr/>
        </p:nvGrpSpPr>
        <p:grpSpPr bwMode="auto">
          <a:xfrm>
            <a:off x="6967538" y="1422400"/>
            <a:ext cx="912812" cy="1054100"/>
            <a:chOff x="3574" y="550"/>
            <a:chExt cx="575" cy="664"/>
          </a:xfrm>
        </p:grpSpPr>
        <p:grpSp>
          <p:nvGrpSpPr>
            <p:cNvPr id="30744" name="Group 173"/>
            <p:cNvGrpSpPr>
              <a:grpSpLocks/>
            </p:cNvGrpSpPr>
            <p:nvPr/>
          </p:nvGrpSpPr>
          <p:grpSpPr bwMode="auto">
            <a:xfrm>
              <a:off x="3588" y="692"/>
              <a:ext cx="561" cy="522"/>
              <a:chOff x="-44" y="1473"/>
              <a:chExt cx="981" cy="1105"/>
            </a:xfrm>
          </p:grpSpPr>
          <p:pic>
            <p:nvPicPr>
              <p:cNvPr id="30747" name="Picture 1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748" name="Freeform 175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32377 w 356"/>
                  <a:gd name="T3" fmla="*/ 2307 h 368"/>
                  <a:gd name="T4" fmla="*/ 38409 w 356"/>
                  <a:gd name="T5" fmla="*/ 48069 h 368"/>
                  <a:gd name="T6" fmla="*/ 8465 w 356"/>
                  <a:gd name="T7" fmla="*/ 601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30745" name="Rectangle 115"/>
            <p:cNvSpPr>
              <a:spLocks noChangeArrowheads="1"/>
            </p:cNvSpPr>
            <p:nvPr/>
          </p:nvSpPr>
          <p:spPr bwMode="auto">
            <a:xfrm>
              <a:off x="3611" y="576"/>
              <a:ext cx="381" cy="330"/>
            </a:xfrm>
            <a:prstGeom prst="rect">
              <a:avLst/>
            </a:prstGeom>
            <a:solidFill>
              <a:schemeClr val="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30746" name="Text Box 116"/>
            <p:cNvSpPr txBox="1">
              <a:spLocks noChangeArrowheads="1"/>
            </p:cNvSpPr>
            <p:nvPr/>
          </p:nvSpPr>
          <p:spPr bwMode="auto">
            <a:xfrm>
              <a:off x="3574" y="550"/>
              <a:ext cx="436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user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agent</a:t>
              </a:r>
              <a:endParaRPr lang="en-US" altLang="sv-SE" sz="24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2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17" y="411902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/>
              <a:t>General description and functionality</a:t>
            </a:r>
          </a:p>
          <a:p>
            <a:pPr lvl="1"/>
            <a:r>
              <a:rPr lang="en-US" sz="2000" dirty="0"/>
              <a:t>Authentication, cookies and related aspects</a:t>
            </a:r>
          </a:p>
          <a:p>
            <a:pPr lvl="1"/>
            <a:r>
              <a:rPr lang="en-US" sz="2000" dirty="0"/>
              <a:t>Caching </a:t>
            </a:r>
            <a:r>
              <a:rPr lang="en-US" sz="2000" dirty="0" smtClean="0"/>
              <a:t>and proxies</a:t>
            </a:r>
            <a:endParaRPr lang="en-US" altLang="sv-SE" sz="2400" dirty="0"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FTP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86698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C4C643C1-C53B-493D-9473-04CD25A72882}" type="slidenum">
              <a:rPr lang="en-US" altLang="zh-CN" sz="1400"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zh-CN" sz="1400">
              <a:latin typeface="Times New Roman" panose="02020603050405020304" pitchFamily="18" charset="0"/>
            </a:endParaRPr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smtClean="0">
                <a:ea typeface="SimSun" panose="02010600030101010101" pitchFamily="2" charset="-122"/>
              </a:rPr>
              <a:t>DNS: Domain Name System</a:t>
            </a:r>
            <a:endParaRPr lang="en-US" altLang="zh-CN" smtClean="0">
              <a:ea typeface="SimSun" panose="02010600030101010101" pitchFamily="2" charset="-122"/>
            </a:endParaRP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8232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smtClean="0">
                <a:solidFill>
                  <a:srgbClr val="FF0000"/>
                </a:solidFill>
                <a:ea typeface="SimSun" panose="02010600030101010101" pitchFamily="2" charset="-122"/>
              </a:rPr>
              <a:t>People:</a:t>
            </a:r>
            <a:r>
              <a:rPr lang="en-US" altLang="zh-CN" sz="2400" smtClean="0">
                <a:ea typeface="SimSun" panose="02010600030101010101" pitchFamily="2" charset="-122"/>
              </a:rPr>
              <a:t> many identifiers:</a:t>
            </a:r>
          </a:p>
          <a:p>
            <a:pPr lvl="1"/>
            <a:r>
              <a:rPr lang="en-US" altLang="zh-CN" sz="2000" smtClean="0">
                <a:ea typeface="SimSun" panose="02010600030101010101" pitchFamily="2" charset="-122"/>
              </a:rPr>
              <a:t>SSN, name, Passport #</a:t>
            </a:r>
          </a:p>
          <a:p>
            <a:pPr>
              <a:buFont typeface="ZapfDingbats" pitchFamily="82" charset="2"/>
              <a:buNone/>
            </a:pPr>
            <a:r>
              <a:rPr lang="en-US" altLang="zh-CN" sz="2400" smtClean="0">
                <a:solidFill>
                  <a:srgbClr val="FF0000"/>
                </a:solidFill>
                <a:ea typeface="SimSun" panose="02010600030101010101" pitchFamily="2" charset="-122"/>
              </a:rPr>
              <a:t>Internet hosts, routers:</a:t>
            </a:r>
            <a:r>
              <a:rPr lang="en-US" altLang="zh-CN" sz="2400" smtClean="0">
                <a:ea typeface="SimSun" panose="02010600030101010101" pitchFamily="2" charset="-122"/>
              </a:rPr>
              <a:t> IP address (32 bit) - used for addressing datagrams (129.16.237.85)</a:t>
            </a:r>
          </a:p>
          <a:p>
            <a:pPr lvl="1"/>
            <a:r>
              <a:rPr lang="en-US" altLang="zh-CN" sz="2000" smtClean="0">
                <a:ea typeface="SimSun" panose="02010600030101010101" pitchFamily="2" charset="-122"/>
              </a:rPr>
              <a:t>“name”, e.g., (www.cs.chalmers.se)- used by humans</a:t>
            </a:r>
          </a:p>
          <a:p>
            <a:pPr lvl="1"/>
            <a:r>
              <a:rPr lang="en-US" altLang="zh-CN" sz="2000" smtClean="0">
                <a:ea typeface="SimSun" panose="02010600030101010101" pitchFamily="2" charset="-122"/>
              </a:rPr>
              <a:t>name (alphanumeric addresses) hard to process @ router</a:t>
            </a:r>
          </a:p>
          <a:p>
            <a:pPr>
              <a:buFont typeface="ZapfDingbats" pitchFamily="82" charset="2"/>
              <a:buNone/>
            </a:pPr>
            <a:endParaRPr lang="en-US" altLang="zh-CN" sz="2400" u="sng" smtClean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>
              <a:buFont typeface="ZapfDingbats" pitchFamily="82" charset="2"/>
              <a:buNone/>
            </a:pPr>
            <a:endParaRPr lang="en-US" altLang="zh-CN" sz="2400" u="sng" smtClean="0">
              <a:solidFill>
                <a:srgbClr val="FF0000"/>
              </a:solidFill>
              <a:ea typeface="SimSun" panose="02010600030101010101" pitchFamily="2" charset="-122"/>
            </a:endParaRPr>
          </a:p>
          <a:p>
            <a:pPr>
              <a:buFont typeface="ZapfDingbats" pitchFamily="82" charset="2"/>
              <a:buNone/>
            </a:pPr>
            <a:r>
              <a:rPr lang="en-US" altLang="zh-CN" sz="2400" u="sng" smtClean="0">
                <a:solidFill>
                  <a:srgbClr val="FF0000"/>
                </a:solidFill>
                <a:ea typeface="SimSun" panose="02010600030101010101" pitchFamily="2" charset="-122"/>
              </a:rPr>
              <a:t>Q:</a:t>
            </a:r>
            <a:r>
              <a:rPr lang="en-US" altLang="zh-CN" sz="2400" smtClean="0">
                <a:ea typeface="SimSun" panose="02010600030101010101" pitchFamily="2" charset="-122"/>
              </a:rPr>
              <a:t> map between IP addresses and name ?</a:t>
            </a:r>
          </a:p>
        </p:txBody>
      </p:sp>
    </p:spTree>
    <p:extLst>
      <p:ext uri="{BB962C8B-B14F-4D97-AF65-F5344CB8AC3E}">
        <p14:creationId xmlns:p14="http://schemas.microsoft.com/office/powerpoint/2010/main" val="239203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6"/>
          <p:cNvSpPr txBox="1">
            <a:spLocks noGrp="1"/>
          </p:cNvSpPr>
          <p:nvPr/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D03B5115-D4E7-43C0-A0AA-804491BC3E8F}" type="slidenum">
              <a:rPr lang="en-US" altLang="sv-SE" sz="140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0"/>
            <a:ext cx="8572500" cy="1143000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  <a:cs typeface="Arial" panose="020B0604020202020204" pitchFamily="34" charset="0"/>
              </a:rPr>
              <a:t>Hostname to IP address translation </a:t>
            </a:r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54037" y="1123950"/>
            <a:ext cx="8208963" cy="2444874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sv-SE" sz="2400" dirty="0" smtClean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Example: </a:t>
            </a:r>
            <a:r>
              <a:rPr lang="en-US" altLang="sv-SE" sz="2400" dirty="0" smtClean="0">
                <a:solidFill>
                  <a:schemeClr val="accent2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www.chalmers.se  129.16.71.10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File </a:t>
            </a:r>
            <a:r>
              <a:rPr lang="en-US" altLang="sv-SE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with mapping may </a:t>
            </a:r>
            <a:r>
              <a:rPr lang="en-US" altLang="sv-SE" sz="24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be edited on the system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Unix: /</a:t>
            </a:r>
            <a:r>
              <a:rPr lang="en-US" altLang="sv-SE" sz="2000" dirty="0" err="1" smtClean="0">
                <a:ea typeface="ＭＳ Ｐゴシック" panose="020B0600070205080204" pitchFamily="34" charset="-128"/>
                <a:cs typeface="Arial" panose="020B0604020202020204" pitchFamily="34" charset="0"/>
              </a:rPr>
              <a:t>etc</a:t>
            </a:r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/hosts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Windows: c:\windows\system32\drivers\etc\hosts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 Example of an entry manually entered in the file: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“129.16.20.245 fibula.ce.chalmers.se fibula”</a:t>
            </a:r>
          </a:p>
          <a:p>
            <a:pPr marL="0" indent="0">
              <a:buNone/>
            </a:pPr>
            <a:endParaRPr lang="en-US" altLang="sv-SE" sz="2400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468" y="3846132"/>
            <a:ext cx="4241948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Does not </a:t>
            </a:r>
            <a:r>
              <a:rPr lang="en-US" altLang="sv-SE" sz="2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scale, hard </a:t>
            </a:r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to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All hosts need one copy of the file</a:t>
            </a:r>
          </a:p>
          <a:p>
            <a:r>
              <a:rPr lang="en-US" altLang="sv-SE" sz="2000" dirty="0">
                <a:ea typeface="ＭＳ Ｐゴシック" panose="020B0600070205080204" pitchFamily="34" charset="-128"/>
                <a:cs typeface="Arial" panose="020B0604020202020204" pitchFamily="34" charset="0"/>
              </a:rPr>
              <a:t> Impossible on the Internet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1000" y="5139104"/>
            <a:ext cx="457200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Alternative: DNS, a large distributed database</a:t>
            </a:r>
          </a:p>
          <a:p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DNS</a:t>
            </a:r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 –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</a:t>
            </a:r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omain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</a:t>
            </a:r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ame </a:t>
            </a:r>
            <a:r>
              <a:rPr lang="en-US" altLang="sv-SE" sz="2400" dirty="0">
                <a:solidFill>
                  <a:srgbClr val="C0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S</a:t>
            </a:r>
            <a:r>
              <a:rPr lang="en-US" altLang="sv-SE" sz="2400" dirty="0">
                <a:ea typeface="ＭＳ Ｐゴシック" panose="020B0600070205080204" pitchFamily="34" charset="-128"/>
                <a:cs typeface="Arial" panose="020B0604020202020204" pitchFamily="34" charset="0"/>
              </a:rPr>
              <a:t>ystem</a:t>
            </a:r>
          </a:p>
        </p:txBody>
      </p:sp>
    </p:spTree>
    <p:extLst>
      <p:ext uri="{BB962C8B-B14F-4D97-AF65-F5344CB8AC3E}">
        <p14:creationId xmlns:p14="http://schemas.microsoft.com/office/powerpoint/2010/main" val="198767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2-</a:t>
            </a:r>
            <a:fld id="{86030BEE-CCF0-4CED-959E-1B3C64B8A9FE}" type="slidenum">
              <a:rPr lang="en-US" altLang="sv-SE" sz="1200">
                <a:latin typeface="Tahoma" panose="020B0604030504040204" pitchFamily="34" charset="0"/>
              </a:rPr>
              <a:pPr/>
              <a:t>4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grpSp>
        <p:nvGrpSpPr>
          <p:cNvPr id="76803" name="Group 582"/>
          <p:cNvGrpSpPr>
            <a:grpSpLocks/>
          </p:cNvGrpSpPr>
          <p:nvPr/>
        </p:nvGrpSpPr>
        <p:grpSpPr bwMode="auto">
          <a:xfrm>
            <a:off x="542925" y="1492250"/>
            <a:ext cx="3540125" cy="4545013"/>
            <a:chOff x="3277" y="974"/>
            <a:chExt cx="2230" cy="2863"/>
          </a:xfrm>
        </p:grpSpPr>
        <p:sp>
          <p:nvSpPr>
            <p:cNvPr id="76810" name="Freeform 583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6811" name="Group 584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77185" name="Rectangle 58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186" name="AutoShape 58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76812" name="Freeform 587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13" name="Line 588"/>
            <p:cNvSpPr>
              <a:spLocks noChangeShapeType="1"/>
            </p:cNvSpPr>
            <p:nvPr/>
          </p:nvSpPr>
          <p:spPr bwMode="auto">
            <a:xfrm rot="16200000" flipV="1">
              <a:off x="4915" y="3313"/>
              <a:ext cx="285" cy="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814" name="Line 589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815" name="Line 590"/>
            <p:cNvSpPr>
              <a:spLocks noChangeShapeType="1"/>
            </p:cNvSpPr>
            <p:nvPr/>
          </p:nvSpPr>
          <p:spPr bwMode="auto">
            <a:xfrm rot="16200000" flipH="1">
              <a:off x="5116" y="3190"/>
              <a:ext cx="96" cy="4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6816" name="Line 592"/>
            <p:cNvSpPr>
              <a:spLocks noChangeShapeType="1"/>
            </p:cNvSpPr>
            <p:nvPr/>
          </p:nvSpPr>
          <p:spPr bwMode="auto">
            <a:xfrm>
              <a:off x="3843" y="3009"/>
              <a:ext cx="94" cy="10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17" name="Line 593"/>
            <p:cNvSpPr>
              <a:spLocks noChangeShapeType="1"/>
            </p:cNvSpPr>
            <p:nvPr/>
          </p:nvSpPr>
          <p:spPr bwMode="auto">
            <a:xfrm flipV="1">
              <a:off x="3680" y="3150"/>
              <a:ext cx="261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18" name="Line 596"/>
            <p:cNvSpPr>
              <a:spLocks noChangeShapeType="1"/>
            </p:cNvSpPr>
            <p:nvPr/>
          </p:nvSpPr>
          <p:spPr bwMode="auto">
            <a:xfrm flipH="1">
              <a:off x="3948" y="3209"/>
              <a:ext cx="98" cy="11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19" name="Line 597"/>
            <p:cNvSpPr>
              <a:spLocks noChangeShapeType="1"/>
            </p:cNvSpPr>
            <p:nvPr/>
          </p:nvSpPr>
          <p:spPr bwMode="auto">
            <a:xfrm flipH="1" flipV="1">
              <a:off x="4132" y="3213"/>
              <a:ext cx="65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0" name="Line 598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1" name="Line 600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2" name="Line 601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6823" name="Group 602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77183" name="Picture 603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184" name="Picture 604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6824" name="Freeform 605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5" name="Freeform 606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6" name="Line 607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7" name="Line 608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8" name="Line 609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29" name="Line 610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0" name="Line 611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1" name="Line 612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2" name="Line 613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3" name="Line 614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4" name="Line 615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5" name="Line 616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6" name="Line 617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7" name="Line 618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8" name="Line 619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39" name="Line 620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40" name="Line 621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41" name="Line 622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6842" name="Line 623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6843" name="Group 624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77166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67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68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69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0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1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2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3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4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5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6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7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8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79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80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7181" name="Oval 640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pic>
            <p:nvPicPr>
              <p:cNvPr id="77182" name="Picture 641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844" name="Group 642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77157" name="Line 643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58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59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60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61" name="Group 647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7164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65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62" name="Line 650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63" name="Line 651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45" name="Group 652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771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52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55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56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53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54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46" name="Group 661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771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44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47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48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45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46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47" name="Group 670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771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36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39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40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37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38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48" name="Group 679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7712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2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2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28" name="Group 68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31" name="Freeform 68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32" name="Freeform 68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29" name="Line 68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30" name="Line 68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49" name="Group 688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7711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20" name="Group 69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23" name="Freeform 69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24" name="Freeform 69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21" name="Line 69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22" name="Line 69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6850" name="Line 697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6851" name="Group 698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7710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1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12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15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16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13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14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2" name="Group 707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710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0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10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104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107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08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105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106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3" name="Group 716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7709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9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9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96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99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100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097" name="Line 72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98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4" name="Group 725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7708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8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8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88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91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92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089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90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5" name="Group 734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7707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80" name="Group 7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83" name="Freeform 7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84" name="Freeform 7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081" name="Line 7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82" name="Line 7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6" name="Group 743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7706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07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7072" name="Group 7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7075" name="Freeform 7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76" name="Freeform 7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7073" name="Line 7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74" name="Line 7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57" name="Group 752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77055" name="Group 753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7057" name="Freeform 754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8" name="Freeform 755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9" name="Freeform 756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0" name="Freeform 757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1" name="Freeform 758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2" name="Freeform 759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3" name="Freeform 760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4" name="Freeform 761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5" name="Freeform 762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6" name="Freeform 763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7" name="Freeform 764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68" name="Freeform 765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pic>
            <p:nvPicPr>
              <p:cNvPr id="77056" name="Picture 766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858" name="Group 767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77041" name="Group 768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7043" name="Freeform 769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4" name="Freeform 770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5" name="Freeform 771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6" name="Freeform 772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7" name="Freeform 773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8" name="Freeform 774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49" name="Freeform 775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0" name="Freeform 776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1" name="Freeform 777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2" name="Freeform 778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3" name="Freeform 779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7054" name="Freeform 780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pic>
            <p:nvPicPr>
              <p:cNvPr id="77042" name="Picture 781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6859" name="Line 782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6860" name="Group 783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77039" name="Picture 78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40" name="Freeform 78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6861" name="Group 786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77037" name="Picture 78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38" name="Freeform 78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6862" name="Group 789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77035" name="Picture 79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36" name="Freeform 79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6863" name="Group 792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77033" name="Picture 79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7034" name="Freeform 79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pic>
          <p:nvPicPr>
            <p:cNvPr id="76864" name="Picture 795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6865" name="Group 796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77031" name="Picture 797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7032" name="Picture 798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6866" name="Group 799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76999" name="Freeform 80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00" name="Rectangle 801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01" name="Freeform 80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02" name="Freeform 80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03" name="Rectangle 804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7004" name="Group 80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7029" name="AutoShape 806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7030" name="AutoShape 807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7005" name="Rectangle 808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7006" name="Group 80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7027" name="AutoShape 810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7028" name="AutoShape 811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7007" name="Rectangle 812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08" name="Rectangle 813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7009" name="Group 81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7025" name="AutoShape 815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7026" name="AutoShape 816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7010" name="Freeform 81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7011" name="Group 81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7023" name="AutoShape 819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7024" name="AutoShape 820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7012" name="Rectangle 821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13" name="Freeform 82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14" name="Freeform 82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15" name="Oval 824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16" name="Freeform 82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7017" name="AutoShape 826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18" name="AutoShape 827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19" name="Oval 828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20" name="Oval 829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7021" name="Oval 830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7022" name="Rectangle 831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76867" name="Group 832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76967" name="Freeform 833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68" name="Rectangle 834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69" name="Freeform 835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70" name="Freeform 836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71" name="Rectangle 837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6972" name="Group 838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6997" name="AutoShape 839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6998" name="AutoShape 840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6973" name="Rectangle 841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6974" name="Group 842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6995" name="AutoShape 843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6996" name="AutoShape 844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6975" name="Rectangle 845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76" name="Rectangle 846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6977" name="Group 847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6993" name="AutoShape 848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6994" name="AutoShape 849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6978" name="Freeform 850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6979" name="Group 851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6991" name="AutoShape 852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6992" name="AutoShape 853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6980" name="Rectangle 854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81" name="Freeform 855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82" name="Freeform 856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83" name="Oval 857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84" name="Freeform 858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85" name="AutoShape 859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86" name="AutoShape 860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87" name="Oval 861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88" name="Oval 862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989" name="Oval 863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6990" name="Rectangle 864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76868" name="Group 865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76944" name="Picture 866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945" name="Picture 867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46" name="Freeform 86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6947" name="Picture 869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48" name="Freeform 87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49" name="Freeform 87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0" name="Freeform 87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1" name="Freeform 87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2" name="Freeform 87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3" name="Freeform 87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6954" name="Group 87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61" name="Freeform 87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62" name="Freeform 87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63" name="Freeform 87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64" name="Freeform 88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65" name="Freeform 88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66" name="Freeform 88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6955" name="Freeform 88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6" name="Freeform 88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7" name="Freeform 88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8" name="Freeform 88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59" name="Freeform 88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60" name="Freeform 88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69" name="Group 889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76921" name="Picture 890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922" name="Picture 891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23" name="Freeform 89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6924" name="Picture 893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25" name="Freeform 89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26" name="Freeform 89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27" name="Freeform 89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28" name="Freeform 89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29" name="Freeform 89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0" name="Freeform 89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6931" name="Group 90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38" name="Freeform 90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39" name="Freeform 90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40" name="Freeform 90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41" name="Freeform 90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42" name="Freeform 90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43" name="Freeform 90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6932" name="Freeform 90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3" name="Freeform 90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4" name="Freeform 90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5" name="Freeform 91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6" name="Freeform 91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37" name="Freeform 91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70" name="Group 913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76898" name="Picture 914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99" name="Picture 915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00" name="Freeform 91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6901" name="Picture 917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902" name="Freeform 91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03" name="Freeform 91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04" name="Freeform 92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05" name="Freeform 92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06" name="Freeform 92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07" name="Freeform 92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6908" name="Group 92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915" name="Freeform 92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16" name="Freeform 92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17" name="Freeform 92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18" name="Freeform 92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19" name="Freeform 92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920" name="Freeform 93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6909" name="Freeform 93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10" name="Freeform 93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11" name="Freeform 93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12" name="Freeform 93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13" name="Freeform 93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914" name="Freeform 93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6871" name="Group 937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76896" name="Picture 93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97" name="Freeform 93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6872" name="Group 940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76873" name="Picture 941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6874" name="Picture 942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75" name="Freeform 943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6876" name="Picture 944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877" name="Freeform 945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78" name="Freeform 946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79" name="Freeform 947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0" name="Freeform 948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1" name="Freeform 949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2" name="Freeform 950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6883" name="Group 951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6890" name="Freeform 952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891" name="Freeform 953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892" name="Freeform 954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893" name="Freeform 955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894" name="Freeform 956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6895" name="Freeform 957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6884" name="Freeform 958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5" name="Freeform 959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6" name="Freeform 960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7" name="Freeform 961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8" name="Freeform 962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6889" name="Freeform 963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76804" name="Rectangle 4"/>
          <p:cNvSpPr>
            <a:spLocks noGrp="1" noChangeArrowheads="1"/>
          </p:cNvSpPr>
          <p:nvPr>
            <p:ph type="title"/>
          </p:nvPr>
        </p:nvSpPr>
        <p:spPr>
          <a:xfrm>
            <a:off x="366713" y="184150"/>
            <a:ext cx="7772400" cy="852488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Client-server architecture</a:t>
            </a:r>
          </a:p>
        </p:txBody>
      </p:sp>
      <p:sp>
        <p:nvSpPr>
          <p:cNvPr id="76805" name="Rectangle 460"/>
          <p:cNvSpPr>
            <a:spLocks noGrp="1" noChangeArrowheads="1"/>
          </p:cNvSpPr>
          <p:nvPr>
            <p:ph type="body" sz="half" idx="2"/>
          </p:nvPr>
        </p:nvSpPr>
        <p:spPr>
          <a:xfrm>
            <a:off x="4702175" y="996925"/>
            <a:ext cx="4143375" cy="5341964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sv-SE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server: 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always-on</a:t>
            </a:r>
            <a:endParaRPr lang="en-US" altLang="sv-SE" sz="2400" dirty="0" smtClean="0">
              <a:ea typeface="ＭＳ Ｐゴシック" panose="020B0600070205080204" pitchFamily="34" charset="-128"/>
            </a:endParaRP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permanent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host address</a:t>
            </a:r>
            <a:endParaRPr lang="en-US" altLang="sv-SE" sz="2400" dirty="0" smtClean="0">
              <a:ea typeface="ＭＳ Ｐゴシック" panose="020B0600070205080204" pitchFamily="34" charset="-128"/>
            </a:endParaRPr>
          </a:p>
          <a:p>
            <a:r>
              <a:rPr lang="en-US" altLang="sv-SE" sz="2400" dirty="0">
                <a:ea typeface="ＭＳ Ｐゴシック" panose="020B0600070205080204" pitchFamily="34" charset="-128"/>
              </a:rPr>
              <a:t>c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lusters of servers for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scaling</a:t>
            </a:r>
          </a:p>
          <a:p>
            <a:pPr>
              <a:spcBef>
                <a:spcPct val="75000"/>
              </a:spcBef>
              <a:buFont typeface="Wingdings" panose="05000000000000000000" pitchFamily="2" charset="2"/>
              <a:buNone/>
            </a:pPr>
            <a:r>
              <a:rPr lang="en-US" altLang="sv-SE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clients: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communicate with server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may be intermittently connected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may have dynamic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host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addresses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do not communicate directly with each other</a:t>
            </a:r>
          </a:p>
        </p:txBody>
      </p:sp>
      <p:sp>
        <p:nvSpPr>
          <p:cNvPr id="76807" name="Line 913"/>
          <p:cNvSpPr>
            <a:spLocks noChangeShapeType="1"/>
          </p:cNvSpPr>
          <p:nvPr/>
        </p:nvSpPr>
        <p:spPr bwMode="auto">
          <a:xfrm>
            <a:off x="1249363" y="3235325"/>
            <a:ext cx="2006600" cy="19780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6808" name="Line 800"/>
          <p:cNvSpPr>
            <a:spLocks noChangeShapeType="1"/>
          </p:cNvSpPr>
          <p:nvPr/>
        </p:nvSpPr>
        <p:spPr bwMode="auto">
          <a:xfrm>
            <a:off x="2211388" y="1844675"/>
            <a:ext cx="1481137" cy="3109913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6809" name="Text Box 803"/>
          <p:cNvSpPr txBox="1">
            <a:spLocks noChangeArrowheads="1"/>
          </p:cNvSpPr>
          <p:nvPr/>
        </p:nvSpPr>
        <p:spPr bwMode="auto">
          <a:xfrm>
            <a:off x="254000" y="4067175"/>
            <a:ext cx="1552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>
                <a:solidFill>
                  <a:srgbClr val="CC0000"/>
                </a:solidFill>
              </a:rPr>
              <a:t>client/server</a:t>
            </a:r>
          </a:p>
        </p:txBody>
      </p:sp>
    </p:spTree>
    <p:extLst>
      <p:ext uri="{BB962C8B-B14F-4D97-AF65-F5344CB8AC3E}">
        <p14:creationId xmlns:p14="http://schemas.microsoft.com/office/powerpoint/2010/main" val="424716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3686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978D4E7D-EF56-4092-B323-3AF13395C156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40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7475"/>
            <a:ext cx="7772400" cy="741363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DNS: services, structure 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271588"/>
            <a:ext cx="4191000" cy="26765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why not centralize DNS?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single point of failure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traffic volume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maintenance</a:t>
            </a:r>
            <a:endParaRPr lang="en-US" altLang="sv-SE" sz="2400" dirty="0" smtClean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sv-SE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687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5458" y="11049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DNS services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hostname to IP address translation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host aliasing</a:t>
            </a:r>
          </a:p>
          <a:p>
            <a:pPr lvl="1"/>
            <a:r>
              <a:rPr lang="en-US" altLang="sv-SE" sz="2000" dirty="0" smtClean="0">
                <a:ea typeface="ＭＳ Ｐゴシック" panose="020B0600070205080204" pitchFamily="34" charset="-128"/>
              </a:rPr>
              <a:t>canonical, alias names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mail server aliasing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load distribution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replicated Web servers: many IP addresses correspond to one name</a:t>
            </a:r>
          </a:p>
          <a:p>
            <a:endParaRPr lang="en-US" altLang="sv-SE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80907" name="Text Box 11"/>
          <p:cNvSpPr txBox="1">
            <a:spLocks noChangeArrowheads="1"/>
          </p:cNvSpPr>
          <p:nvPr/>
        </p:nvSpPr>
        <p:spPr bwMode="auto">
          <a:xfrm>
            <a:off x="5208588" y="3429000"/>
            <a:ext cx="2795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i="1">
                <a:latin typeface="Arial" panose="020B0604020202020204" pitchFamily="34" charset="0"/>
              </a:rPr>
              <a:t>A: </a:t>
            </a:r>
            <a:r>
              <a:rPr lang="en-US" altLang="sv-SE" i="1">
                <a:solidFill>
                  <a:srgbClr val="CC0000"/>
                </a:solidFill>
                <a:latin typeface="Arial" panose="020B0604020202020204" pitchFamily="34" charset="0"/>
              </a:rPr>
              <a:t>doesn</a:t>
            </a:r>
            <a:r>
              <a:rPr lang="ja-JP" altLang="en-US" i="1">
                <a:solidFill>
                  <a:srgbClr val="CC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i="1">
                <a:solidFill>
                  <a:srgbClr val="CC0000"/>
                </a:solidFill>
                <a:latin typeface="Arial" panose="020B0604020202020204" pitchFamily="34" charset="0"/>
              </a:rPr>
              <a:t>t scale!</a:t>
            </a:r>
            <a:endParaRPr lang="en-US" altLang="sv-SE" i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06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9406ABE1-C8C0-45D1-B03C-085435452BB3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41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grpSp>
        <p:nvGrpSpPr>
          <p:cNvPr id="37892" name="Group 23"/>
          <p:cNvGrpSpPr>
            <a:grpSpLocks/>
          </p:cNvGrpSpPr>
          <p:nvPr/>
        </p:nvGrpSpPr>
        <p:grpSpPr bwMode="auto">
          <a:xfrm>
            <a:off x="438150" y="1193800"/>
            <a:ext cx="8205788" cy="2444750"/>
            <a:chOff x="230" y="576"/>
            <a:chExt cx="5504" cy="1757"/>
          </a:xfrm>
        </p:grpSpPr>
        <p:sp>
          <p:nvSpPr>
            <p:cNvPr id="37899" name="Text Box 2"/>
            <p:cNvSpPr txBox="1">
              <a:spLocks noChangeArrowheads="1"/>
            </p:cNvSpPr>
            <p:nvPr/>
          </p:nvSpPr>
          <p:spPr bwMode="auto">
            <a:xfrm>
              <a:off x="2256" y="576"/>
              <a:ext cx="1385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Root DNS Servers</a:t>
              </a:r>
            </a:p>
          </p:txBody>
        </p:sp>
        <p:sp>
          <p:nvSpPr>
            <p:cNvPr id="37900" name="Text Box 4"/>
            <p:cNvSpPr txBox="1">
              <a:spLocks noChangeArrowheads="1"/>
            </p:cNvSpPr>
            <p:nvPr/>
          </p:nvSpPr>
          <p:spPr bwMode="auto">
            <a:xfrm>
              <a:off x="528" y="1344"/>
              <a:ext cx="1325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chemeClr val="accent2"/>
                  </a:solidFill>
                  <a:latin typeface="Arial" panose="020B0604020202020204" pitchFamily="34" charset="0"/>
                </a:rPr>
                <a:t>com</a:t>
              </a:r>
              <a:r>
                <a:rPr lang="en-US" altLang="sv-SE" sz="1800">
                  <a:latin typeface="Arial" panose="020B0604020202020204" pitchFamily="34" charset="0"/>
                </a:rPr>
                <a:t> DNS servers</a:t>
              </a:r>
            </a:p>
          </p:txBody>
        </p:sp>
        <p:sp>
          <p:nvSpPr>
            <p:cNvPr id="37901" name="Text Box 5"/>
            <p:cNvSpPr txBox="1">
              <a:spLocks noChangeArrowheads="1"/>
            </p:cNvSpPr>
            <p:nvPr/>
          </p:nvSpPr>
          <p:spPr bwMode="auto">
            <a:xfrm>
              <a:off x="2304" y="1296"/>
              <a:ext cx="1257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chemeClr val="accent2"/>
                  </a:solidFill>
                  <a:latin typeface="Arial" panose="020B0604020202020204" pitchFamily="34" charset="0"/>
                </a:rPr>
                <a:t>org</a:t>
              </a:r>
              <a:r>
                <a:rPr lang="en-US" altLang="sv-SE" sz="1800">
                  <a:latin typeface="Arial" panose="020B0604020202020204" pitchFamily="34" charset="0"/>
                </a:rPr>
                <a:t> DNS servers</a:t>
              </a:r>
            </a:p>
          </p:txBody>
        </p:sp>
        <p:sp>
          <p:nvSpPr>
            <p:cNvPr id="37902" name="Text Box 6"/>
            <p:cNvSpPr txBox="1">
              <a:spLocks noChangeArrowheads="1"/>
            </p:cNvSpPr>
            <p:nvPr/>
          </p:nvSpPr>
          <p:spPr bwMode="auto">
            <a:xfrm>
              <a:off x="4032" y="1296"/>
              <a:ext cx="1291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solidFill>
                    <a:schemeClr val="accent2"/>
                  </a:solidFill>
                  <a:latin typeface="Arial" panose="020B0604020202020204" pitchFamily="34" charset="0"/>
                </a:rPr>
                <a:t>edu</a:t>
              </a:r>
              <a:r>
                <a:rPr lang="en-US" altLang="sv-SE" sz="1800">
                  <a:latin typeface="Arial" panose="020B0604020202020204" pitchFamily="34" charset="0"/>
                </a:rPr>
                <a:t> DNS servers</a:t>
              </a:r>
            </a:p>
          </p:txBody>
        </p:sp>
        <p:sp>
          <p:nvSpPr>
            <p:cNvPr id="37903" name="Line 7"/>
            <p:cNvSpPr>
              <a:spLocks noChangeShapeType="1"/>
            </p:cNvSpPr>
            <p:nvPr/>
          </p:nvSpPr>
          <p:spPr bwMode="auto">
            <a:xfrm flipH="1">
              <a:off x="1344" y="864"/>
              <a:ext cx="1392" cy="432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04" name="Line 8"/>
            <p:cNvSpPr>
              <a:spLocks noChangeShapeType="1"/>
            </p:cNvSpPr>
            <p:nvPr/>
          </p:nvSpPr>
          <p:spPr bwMode="auto">
            <a:xfrm>
              <a:off x="2928" y="816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05" name="Line 9"/>
            <p:cNvSpPr>
              <a:spLocks noChangeShapeType="1"/>
            </p:cNvSpPr>
            <p:nvPr/>
          </p:nvSpPr>
          <p:spPr bwMode="auto">
            <a:xfrm>
              <a:off x="3168" y="864"/>
              <a:ext cx="1440" cy="4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06" name="Text Box 10"/>
            <p:cNvSpPr txBox="1">
              <a:spLocks noChangeArrowheads="1"/>
            </p:cNvSpPr>
            <p:nvPr/>
          </p:nvSpPr>
          <p:spPr bwMode="auto">
            <a:xfrm>
              <a:off x="3878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poly.edu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07" name="Text Box 11"/>
            <p:cNvSpPr txBox="1">
              <a:spLocks noChangeArrowheads="1"/>
            </p:cNvSpPr>
            <p:nvPr/>
          </p:nvSpPr>
          <p:spPr bwMode="auto">
            <a:xfrm>
              <a:off x="4742" y="1752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umass.edu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08" name="Line 12"/>
            <p:cNvSpPr>
              <a:spLocks noChangeShapeType="1"/>
            </p:cNvSpPr>
            <p:nvPr/>
          </p:nvSpPr>
          <p:spPr bwMode="auto">
            <a:xfrm flipH="1">
              <a:off x="4224" y="1536"/>
              <a:ext cx="336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09" name="Line 13"/>
            <p:cNvSpPr>
              <a:spLocks noChangeShapeType="1"/>
            </p:cNvSpPr>
            <p:nvPr/>
          </p:nvSpPr>
          <p:spPr bwMode="auto">
            <a:xfrm>
              <a:off x="4848" y="1536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10" name="Text Box 14"/>
            <p:cNvSpPr txBox="1">
              <a:spLocks noChangeArrowheads="1"/>
            </p:cNvSpPr>
            <p:nvPr/>
          </p:nvSpPr>
          <p:spPr bwMode="auto">
            <a:xfrm>
              <a:off x="230" y="1848"/>
              <a:ext cx="992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yahoo.com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11" name="Text Box 15"/>
            <p:cNvSpPr txBox="1">
              <a:spLocks noChangeArrowheads="1"/>
            </p:cNvSpPr>
            <p:nvPr/>
          </p:nvSpPr>
          <p:spPr bwMode="auto">
            <a:xfrm>
              <a:off x="1248" y="1872"/>
              <a:ext cx="1001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amazon.com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12" name="Line 16"/>
            <p:cNvSpPr>
              <a:spLocks noChangeShapeType="1"/>
            </p:cNvSpPr>
            <p:nvPr/>
          </p:nvSpPr>
          <p:spPr bwMode="auto">
            <a:xfrm flipH="1">
              <a:off x="768" y="1584"/>
              <a:ext cx="192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13" name="Line 17"/>
            <p:cNvSpPr>
              <a:spLocks noChangeShapeType="1"/>
            </p:cNvSpPr>
            <p:nvPr/>
          </p:nvSpPr>
          <p:spPr bwMode="auto">
            <a:xfrm>
              <a:off x="1392" y="1584"/>
              <a:ext cx="24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7914" name="Text Box 18"/>
            <p:cNvSpPr txBox="1">
              <a:spLocks noChangeArrowheads="1"/>
            </p:cNvSpPr>
            <p:nvPr/>
          </p:nvSpPr>
          <p:spPr bwMode="auto">
            <a:xfrm>
              <a:off x="2534" y="1799"/>
              <a:ext cx="993" cy="4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pbs.org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DNS servers</a:t>
              </a:r>
            </a:p>
          </p:txBody>
        </p:sp>
        <p:sp>
          <p:nvSpPr>
            <p:cNvPr id="37915" name="Line 19"/>
            <p:cNvSpPr>
              <a:spLocks noChangeShapeType="1"/>
            </p:cNvSpPr>
            <p:nvPr/>
          </p:nvSpPr>
          <p:spPr bwMode="auto">
            <a:xfrm>
              <a:off x="2928" y="1536"/>
              <a:ext cx="0" cy="2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37893" name="Rectangle 20"/>
          <p:cNvSpPr>
            <a:spLocks noGrp="1" noChangeArrowheads="1"/>
          </p:cNvSpPr>
          <p:nvPr>
            <p:ph type="title"/>
          </p:nvPr>
        </p:nvSpPr>
        <p:spPr>
          <a:xfrm>
            <a:off x="468313" y="161925"/>
            <a:ext cx="8023225" cy="936625"/>
          </a:xfrm>
        </p:spPr>
        <p:txBody>
          <a:bodyPr/>
          <a:lstStyle/>
          <a:p>
            <a:r>
              <a:rPr lang="en-US" altLang="sv-SE" sz="3600" smtClean="0">
                <a:ea typeface="ＭＳ Ｐゴシック" panose="020B0600070205080204" pitchFamily="34" charset="-128"/>
              </a:rPr>
              <a:t>DNS: a distributed, hierarchical database</a:t>
            </a:r>
          </a:p>
        </p:txBody>
      </p:sp>
      <p:sp>
        <p:nvSpPr>
          <p:cNvPr id="37894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20700" y="3971925"/>
            <a:ext cx="8172450" cy="2133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sz="2400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client wants IP for www.amazon.com; 1</a:t>
            </a:r>
            <a:r>
              <a:rPr lang="en-US" altLang="sv-SE" sz="2400" i="1" baseline="3000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st</a:t>
            </a:r>
            <a:r>
              <a:rPr lang="en-US" altLang="sv-SE" sz="2400" i="1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 approx:</a:t>
            </a:r>
          </a:p>
          <a:p>
            <a:r>
              <a:rPr lang="en-US" altLang="sv-SE" sz="2200" smtClean="0">
                <a:ea typeface="ＭＳ Ｐゴシック" panose="020B0600070205080204" pitchFamily="34" charset="-128"/>
              </a:rPr>
              <a:t>client queries root server to find com DNS server</a:t>
            </a:r>
          </a:p>
          <a:p>
            <a:r>
              <a:rPr lang="en-US" altLang="sv-SE" sz="2200" smtClean="0">
                <a:ea typeface="ＭＳ Ｐゴシック" panose="020B0600070205080204" pitchFamily="34" charset="-128"/>
              </a:rPr>
              <a:t>client queries .com DNS server to get amazon.com DNS server</a:t>
            </a:r>
          </a:p>
          <a:p>
            <a:r>
              <a:rPr lang="en-US" altLang="sv-SE" sz="2200" smtClean="0">
                <a:ea typeface="ＭＳ Ｐゴシック" panose="020B0600070205080204" pitchFamily="34" charset="-128"/>
              </a:rPr>
              <a:t>client queries amazon.com DNS server to get  IP address for www.amazon.com</a:t>
            </a:r>
          </a:p>
        </p:txBody>
      </p:sp>
      <p:sp>
        <p:nvSpPr>
          <p:cNvPr id="37896" name="Text Box 29"/>
          <p:cNvSpPr txBox="1">
            <a:spLocks noChangeArrowheads="1"/>
          </p:cNvSpPr>
          <p:nvPr/>
        </p:nvSpPr>
        <p:spPr bwMode="auto">
          <a:xfrm>
            <a:off x="3957638" y="1687513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00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7897" name="Text Box 30"/>
          <p:cNvSpPr txBox="1">
            <a:spLocks noChangeArrowheads="1"/>
          </p:cNvSpPr>
          <p:nvPr/>
        </p:nvSpPr>
        <p:spPr bwMode="auto">
          <a:xfrm>
            <a:off x="4521200" y="1685925"/>
            <a:ext cx="438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000"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28" name="Rounded Rectangular Callout 27"/>
          <p:cNvSpPr/>
          <p:nvPr/>
        </p:nvSpPr>
        <p:spPr bwMode="auto">
          <a:xfrm>
            <a:off x="7262357" y="1083266"/>
            <a:ext cx="1789071" cy="760413"/>
          </a:xfrm>
          <a:prstGeom prst="wedgeRoundRectCallout">
            <a:avLst>
              <a:gd name="adj1" fmla="val -63619"/>
              <a:gd name="adj2" fmla="val 79808"/>
              <a:gd name="adj3" fmla="val 16667"/>
            </a:avLst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r>
              <a:rPr lang="en-US" sz="1600" b="1" dirty="0">
                <a:latin typeface="Arial" charset="0"/>
              </a:rPr>
              <a:t>a</a:t>
            </a:r>
            <a:r>
              <a:rPr lang="en-US" sz="1600" b="1" dirty="0" smtClean="0">
                <a:latin typeface="Arial" charset="0"/>
              </a:rPr>
              <a:t>ka Top- Level </a:t>
            </a:r>
            <a:r>
              <a:rPr lang="en-US" sz="1600" b="1" dirty="0">
                <a:latin typeface="Arial" charset="0"/>
              </a:rPr>
              <a:t>Domains</a:t>
            </a:r>
            <a:endParaRPr lang="sv-SE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69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6"/>
          <p:cNvSpPr txBox="1">
            <a:spLocks noGrp="1"/>
          </p:cNvSpPr>
          <p:nvPr/>
        </p:nvSpPr>
        <p:spPr bwMode="auto">
          <a:xfrm>
            <a:off x="83058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4B1ABF16-36D3-40AE-A834-40013AD012E4}" type="slidenum">
              <a:rPr lang="en-US" altLang="sv-SE" sz="1400">
                <a:latin typeface="Times New Roman" panose="02020603050405020304" pitchFamily="18" charset="0"/>
              </a:rPr>
              <a:pPr algn="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sv-SE" sz="1400">
              <a:latin typeface="Times New Roman" panose="02020603050405020304" pitchFamily="18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8638" y="0"/>
            <a:ext cx="7243762" cy="1143000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DNS: Root name servers (2009)</a:t>
            </a:r>
          </a:p>
        </p:txBody>
      </p:sp>
      <p:sp>
        <p:nvSpPr>
          <p:cNvPr id="38917" name="Rectangle 20"/>
          <p:cNvSpPr>
            <a:spLocks noChangeArrowheads="1"/>
          </p:cNvSpPr>
          <p:nvPr/>
        </p:nvSpPr>
        <p:spPr bwMode="auto">
          <a:xfrm>
            <a:off x="1565275" y="5432425"/>
            <a:ext cx="5618163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000">
                <a:latin typeface="Arial" panose="020B0604020202020204" pitchFamily="34" charset="0"/>
              </a:rPr>
              <a:t>    13 root name servers worldwide + replicas</a:t>
            </a:r>
            <a:r>
              <a:rPr lang="sv-SE" altLang="sv-SE" sz="2000">
                <a:latin typeface="Arial" panose="020B0604020202020204" pitchFamily="34" charset="0"/>
              </a:rPr>
              <a:t>       </a:t>
            </a:r>
            <a:r>
              <a:rPr lang="en-US" altLang="sv-SE" sz="2000">
                <a:solidFill>
                  <a:srgbClr val="C00000"/>
                </a:solidFill>
                <a:latin typeface="Arial" panose="020B0604020202020204" pitchFamily="34" charset="0"/>
              </a:rPr>
              <a:t>(http://www.root-servers.org)</a:t>
            </a:r>
            <a:endParaRPr lang="en-US" altLang="sv-SE" sz="24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8918" name="Group 23"/>
          <p:cNvGrpSpPr>
            <a:grpSpLocks/>
          </p:cNvGrpSpPr>
          <p:nvPr/>
        </p:nvGrpSpPr>
        <p:grpSpPr bwMode="auto">
          <a:xfrm>
            <a:off x="123825" y="1155700"/>
            <a:ext cx="8647113" cy="4294188"/>
            <a:chOff x="197511" y="1494397"/>
            <a:chExt cx="7242048" cy="3189287"/>
          </a:xfrm>
        </p:grpSpPr>
        <p:pic>
          <p:nvPicPr>
            <p:cNvPr id="38920" name="Picture 23" descr="world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9323" y="2505634"/>
              <a:ext cx="4319587" cy="217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1" name="Freeform 24"/>
            <p:cNvSpPr>
              <a:spLocks/>
            </p:cNvSpPr>
            <p:nvPr/>
          </p:nvSpPr>
          <p:spPr bwMode="auto">
            <a:xfrm>
              <a:off x="2377148" y="1853172"/>
              <a:ext cx="642937" cy="1235075"/>
            </a:xfrm>
            <a:custGeom>
              <a:avLst/>
              <a:gdLst>
                <a:gd name="T0" fmla="*/ 0 w 963"/>
                <a:gd name="T1" fmla="*/ 0 h 1893"/>
                <a:gd name="T2" fmla="*/ 0 w 963"/>
                <a:gd name="T3" fmla="*/ 2147483647 h 1893"/>
                <a:gd name="T4" fmla="*/ 2147483647 w 963"/>
                <a:gd name="T5" fmla="*/ 2147483647 h 1893"/>
                <a:gd name="T6" fmla="*/ 0 60000 65536"/>
                <a:gd name="T7" fmla="*/ 0 60000 65536"/>
                <a:gd name="T8" fmla="*/ 0 60000 65536"/>
                <a:gd name="T9" fmla="*/ 0 w 963"/>
                <a:gd name="T10" fmla="*/ 0 h 1893"/>
                <a:gd name="T11" fmla="*/ 963 w 963"/>
                <a:gd name="T12" fmla="*/ 1893 h 189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3" h="1893">
                  <a:moveTo>
                    <a:pt x="0" y="0"/>
                  </a:moveTo>
                  <a:lnTo>
                    <a:pt x="0" y="930"/>
                  </a:lnTo>
                  <a:lnTo>
                    <a:pt x="963" y="1893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922" name="Text Box 25"/>
            <p:cNvSpPr txBox="1">
              <a:spLocks noChangeArrowheads="1"/>
            </p:cNvSpPr>
            <p:nvPr/>
          </p:nvSpPr>
          <p:spPr bwMode="auto">
            <a:xfrm>
              <a:off x="497434" y="3781984"/>
              <a:ext cx="242581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b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USC-ISI Marina del Rey, CA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l 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ICANN Los Angeles, CA</a:t>
              </a:r>
              <a:endParaRPr lang="en-US" altLang="sv-SE" sz="2400">
                <a:latin typeface="Times New Roman" panose="02020603050405020304" pitchFamily="18" charset="0"/>
              </a:endParaRPr>
            </a:p>
          </p:txBody>
        </p:sp>
        <p:sp>
          <p:nvSpPr>
            <p:cNvPr id="38923" name="Freeform 26"/>
            <p:cNvSpPr>
              <a:spLocks/>
            </p:cNvSpPr>
            <p:nvPr/>
          </p:nvSpPr>
          <p:spPr bwMode="auto">
            <a:xfrm>
              <a:off x="1724685" y="3240647"/>
              <a:ext cx="762000" cy="546100"/>
            </a:xfrm>
            <a:custGeom>
              <a:avLst/>
              <a:gdLst>
                <a:gd name="T0" fmla="*/ 0 w 582"/>
                <a:gd name="T1" fmla="*/ 2147483647 h 426"/>
                <a:gd name="T2" fmla="*/ 2147483647 w 582"/>
                <a:gd name="T3" fmla="*/ 0 h 426"/>
                <a:gd name="T4" fmla="*/ 0 60000 65536"/>
                <a:gd name="T5" fmla="*/ 0 60000 65536"/>
                <a:gd name="T6" fmla="*/ 0 w 582"/>
                <a:gd name="T7" fmla="*/ 0 h 426"/>
                <a:gd name="T8" fmla="*/ 582 w 582"/>
                <a:gd name="T9" fmla="*/ 426 h 4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2" h="426">
                  <a:moveTo>
                    <a:pt x="0" y="426"/>
                  </a:moveTo>
                  <a:lnTo>
                    <a:pt x="58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924" name="Text Box 27"/>
            <p:cNvSpPr txBox="1">
              <a:spLocks noChangeArrowheads="1"/>
            </p:cNvSpPr>
            <p:nvPr/>
          </p:nvSpPr>
          <p:spPr bwMode="auto">
            <a:xfrm>
              <a:off x="197511" y="2475814"/>
              <a:ext cx="1755648" cy="501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e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NASA Mt View, CA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f 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Internet Sys. </a:t>
              </a:r>
              <a:r>
                <a:rPr lang="en-US" altLang="sv-SE" sz="1200">
                  <a:latin typeface="Arial" panose="020B0604020202020204" pitchFamily="34" charset="0"/>
                </a:rPr>
                <a:t>consortium,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>
                  <a:latin typeface="Arial" panose="020B0604020202020204" pitchFamily="34" charset="0"/>
                </a:rPr>
                <a:t>  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Palo Alto, CA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sv-SE" sz="1200">
                <a:latin typeface="Times New Roman" panose="02020603050405020304" pitchFamily="18" charset="0"/>
              </a:endParaRPr>
            </a:p>
          </p:txBody>
        </p:sp>
        <p:sp>
          <p:nvSpPr>
            <p:cNvPr id="38925" name="Freeform 28"/>
            <p:cNvSpPr>
              <a:spLocks/>
            </p:cNvSpPr>
            <p:nvPr/>
          </p:nvSpPr>
          <p:spPr bwMode="auto">
            <a:xfrm flipV="1">
              <a:off x="1621498" y="2996172"/>
              <a:ext cx="817562" cy="184150"/>
            </a:xfrm>
            <a:custGeom>
              <a:avLst/>
              <a:gdLst>
                <a:gd name="T0" fmla="*/ 0 w 582"/>
                <a:gd name="T1" fmla="*/ 2147483647 h 426"/>
                <a:gd name="T2" fmla="*/ 2147483647 w 582"/>
                <a:gd name="T3" fmla="*/ 0 h 426"/>
                <a:gd name="T4" fmla="*/ 0 60000 65536"/>
                <a:gd name="T5" fmla="*/ 0 60000 65536"/>
                <a:gd name="T6" fmla="*/ 0 w 582"/>
                <a:gd name="T7" fmla="*/ 0 h 426"/>
                <a:gd name="T8" fmla="*/ 582 w 582"/>
                <a:gd name="T9" fmla="*/ 426 h 42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82" h="426">
                  <a:moveTo>
                    <a:pt x="0" y="426"/>
                  </a:moveTo>
                  <a:lnTo>
                    <a:pt x="582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926" name="Text Box 29"/>
            <p:cNvSpPr txBox="1">
              <a:spLocks noChangeArrowheads="1"/>
            </p:cNvSpPr>
            <p:nvPr/>
          </p:nvSpPr>
          <p:spPr bwMode="auto">
            <a:xfrm>
              <a:off x="4542739" y="2100822"/>
              <a:ext cx="2896820" cy="22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i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sv-SE" sz="1200">
                  <a:latin typeface="Arial" panose="020B0604020202020204" pitchFamily="34" charset="0"/>
                </a:rPr>
                <a:t>Netnod,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Stockholm</a:t>
              </a:r>
            </a:p>
          </p:txBody>
        </p:sp>
        <p:sp>
          <p:nvSpPr>
            <p:cNvPr id="38927" name="Freeform 30"/>
            <p:cNvSpPr>
              <a:spLocks/>
            </p:cNvSpPr>
            <p:nvPr/>
          </p:nvSpPr>
          <p:spPr bwMode="auto">
            <a:xfrm>
              <a:off x="4129749" y="2231136"/>
              <a:ext cx="420306" cy="618986"/>
            </a:xfrm>
            <a:custGeom>
              <a:avLst/>
              <a:gdLst>
                <a:gd name="T0" fmla="*/ 2147483647 w 666"/>
                <a:gd name="T1" fmla="*/ 0 h 1005"/>
                <a:gd name="T2" fmla="*/ 0 w 666"/>
                <a:gd name="T3" fmla="*/ 2147483647 h 1005"/>
                <a:gd name="T4" fmla="*/ 0 60000 65536"/>
                <a:gd name="T5" fmla="*/ 0 60000 65536"/>
                <a:gd name="T6" fmla="*/ 0 w 666"/>
                <a:gd name="T7" fmla="*/ 0 h 1005"/>
                <a:gd name="T8" fmla="*/ 666 w 666"/>
                <a:gd name="T9" fmla="*/ 1005 h 10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66" h="1005">
                  <a:moveTo>
                    <a:pt x="666" y="0"/>
                  </a:moveTo>
                  <a:lnTo>
                    <a:pt x="0" y="1005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928" name="Text Box 31"/>
            <p:cNvSpPr txBox="1">
              <a:spLocks noChangeArrowheads="1"/>
            </p:cNvSpPr>
            <p:nvPr/>
          </p:nvSpPr>
          <p:spPr bwMode="auto">
            <a:xfrm>
              <a:off x="4531385" y="1811897"/>
              <a:ext cx="1715795" cy="21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RIPE London</a:t>
              </a:r>
              <a:endParaRPr lang="en-US" altLang="sv-SE" sz="1200">
                <a:latin typeface="Times New Roman" panose="02020603050405020304" pitchFamily="18" charset="0"/>
              </a:endParaRPr>
            </a:p>
          </p:txBody>
        </p:sp>
        <p:sp>
          <p:nvSpPr>
            <p:cNvPr id="38929" name="Freeform 32"/>
            <p:cNvSpPr>
              <a:spLocks/>
            </p:cNvSpPr>
            <p:nvPr/>
          </p:nvSpPr>
          <p:spPr bwMode="auto">
            <a:xfrm>
              <a:off x="3948773" y="1989697"/>
              <a:ext cx="615950" cy="946150"/>
            </a:xfrm>
            <a:custGeom>
              <a:avLst/>
              <a:gdLst>
                <a:gd name="T0" fmla="*/ 2147483647 w 922"/>
                <a:gd name="T1" fmla="*/ 0 h 1448"/>
                <a:gd name="T2" fmla="*/ 0 w 922"/>
                <a:gd name="T3" fmla="*/ 2147483647 h 1448"/>
                <a:gd name="T4" fmla="*/ 0 60000 65536"/>
                <a:gd name="T5" fmla="*/ 0 60000 65536"/>
                <a:gd name="T6" fmla="*/ 0 w 922"/>
                <a:gd name="T7" fmla="*/ 0 h 1448"/>
                <a:gd name="T8" fmla="*/ 922 w 922"/>
                <a:gd name="T9" fmla="*/ 1448 h 144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22" h="1448">
                  <a:moveTo>
                    <a:pt x="922" y="0"/>
                  </a:moveTo>
                  <a:lnTo>
                    <a:pt x="0" y="144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930" name="Text Box 33"/>
            <p:cNvSpPr txBox="1">
              <a:spLocks noChangeArrowheads="1"/>
            </p:cNvSpPr>
            <p:nvPr/>
          </p:nvSpPr>
          <p:spPr bwMode="auto">
            <a:xfrm>
              <a:off x="6168821" y="2699817"/>
              <a:ext cx="1036651" cy="233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m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WIDE Tokyo</a:t>
              </a:r>
              <a:endParaRPr lang="en-US" altLang="sv-SE" sz="1200">
                <a:latin typeface="Times New Roman" panose="02020603050405020304" pitchFamily="18" charset="0"/>
              </a:endParaRPr>
            </a:p>
          </p:txBody>
        </p:sp>
        <p:sp>
          <p:nvSpPr>
            <p:cNvPr id="38931" name="Freeform 34"/>
            <p:cNvSpPr>
              <a:spLocks/>
            </p:cNvSpPr>
            <p:nvPr/>
          </p:nvSpPr>
          <p:spPr bwMode="auto">
            <a:xfrm>
              <a:off x="5772810" y="2867557"/>
              <a:ext cx="379273" cy="290539"/>
            </a:xfrm>
            <a:custGeom>
              <a:avLst/>
              <a:gdLst>
                <a:gd name="T0" fmla="*/ 2147483647 w 252"/>
                <a:gd name="T1" fmla="*/ 0 h 462"/>
                <a:gd name="T2" fmla="*/ 0 w 252"/>
                <a:gd name="T3" fmla="*/ 2147483647 h 462"/>
                <a:gd name="T4" fmla="*/ 0 60000 65536"/>
                <a:gd name="T5" fmla="*/ 0 60000 65536"/>
                <a:gd name="T6" fmla="*/ 0 w 252"/>
                <a:gd name="T7" fmla="*/ 0 h 462"/>
                <a:gd name="T8" fmla="*/ 252 w 252"/>
                <a:gd name="T9" fmla="*/ 462 h 4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462">
                  <a:moveTo>
                    <a:pt x="252" y="0"/>
                  </a:moveTo>
                  <a:lnTo>
                    <a:pt x="0" y="462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38932" name="Text Box 35"/>
            <p:cNvSpPr txBox="1">
              <a:spLocks noChangeArrowheads="1"/>
            </p:cNvSpPr>
            <p:nvPr/>
          </p:nvSpPr>
          <p:spPr bwMode="auto">
            <a:xfrm>
              <a:off x="2359685" y="1494397"/>
              <a:ext cx="2598738" cy="10000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323" tIns="35662" rIns="71323" bIns="35662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Verisign, Dulles, VA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c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Cogent, Herndon, VA (also LA)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d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U Maryland College Park, MD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g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US DoD Vienna, VA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h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ARL Aberdeen, MD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200" b="1">
                  <a:solidFill>
                    <a:srgbClr val="FF0000"/>
                  </a:solidFill>
                  <a:latin typeface="Arial" panose="020B0604020202020204" pitchFamily="34" charset="0"/>
                </a:rPr>
                <a:t>j </a:t>
              </a:r>
              <a:r>
                <a:rPr lang="en-US" altLang="sv-SE" sz="1200">
                  <a:solidFill>
                    <a:srgbClr val="000000"/>
                  </a:solidFill>
                  <a:latin typeface="Arial" panose="020B0604020202020204" pitchFamily="34" charset="0"/>
                </a:rPr>
                <a:t> Verisign,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sv-SE" sz="120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16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3993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D64CE6A5-2269-4C70-83E5-398A986C8A77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43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34950"/>
            <a:ext cx="7772400" cy="914400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TLD, authoritative servers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8424"/>
            <a:ext cx="8159750" cy="414880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top-level domain (TLD) servers: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responsible for com, org, net, </a:t>
            </a:r>
            <a:r>
              <a:rPr lang="en-US" altLang="sv-SE" dirty="0" err="1" smtClean="0">
                <a:ea typeface="ＭＳ Ｐゴシック" panose="020B0600070205080204" pitchFamily="34" charset="-128"/>
              </a:rPr>
              <a:t>edu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, aero, jobs, museums, and all top-level country domains, e.g.: </a:t>
            </a:r>
            <a:r>
              <a:rPr lang="en-US" altLang="sv-SE" dirty="0" err="1" smtClean="0">
                <a:ea typeface="ＭＳ Ｐゴシック" panose="020B0600070205080204" pitchFamily="34" charset="-128"/>
              </a:rPr>
              <a:t>uk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, </a:t>
            </a:r>
            <a:r>
              <a:rPr lang="en-US" altLang="sv-SE" dirty="0" err="1" smtClean="0">
                <a:ea typeface="ＭＳ Ｐゴシック" panose="020B0600070205080204" pitchFamily="34" charset="-128"/>
              </a:rPr>
              <a:t>fr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, ca, </a:t>
            </a:r>
            <a:r>
              <a:rPr lang="en-US" altLang="sv-SE" dirty="0" err="1" smtClean="0">
                <a:ea typeface="ＭＳ Ｐゴシック" panose="020B0600070205080204" pitchFamily="34" charset="-128"/>
              </a:rPr>
              <a:t>jp</a:t>
            </a:r>
            <a:endParaRPr lang="en-US" altLang="sv-SE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Network Solutions maintains servers for .com TLD</a:t>
            </a:r>
          </a:p>
          <a:p>
            <a:pPr lvl="1"/>
            <a:r>
              <a:rPr lang="en-US" altLang="sv-SE" dirty="0" err="1" smtClean="0">
                <a:ea typeface="ＭＳ Ｐゴシック" panose="020B0600070205080204" pitchFamily="34" charset="-128"/>
              </a:rPr>
              <a:t>Educause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for .</a:t>
            </a:r>
            <a:r>
              <a:rPr lang="en-US" altLang="sv-SE" dirty="0" err="1" smtClean="0">
                <a:ea typeface="ＭＳ Ｐゴシック" panose="020B0600070205080204" pitchFamily="34" charset="-128"/>
              </a:rPr>
              <a:t>edu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TLD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authoritative DNS servers: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organization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own DNS server(s), providing authoritative hostname to IP mappings for organization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’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s named hosts 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can be maintained by organization or service provider</a:t>
            </a:r>
          </a:p>
          <a:p>
            <a:pPr lvl="1"/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90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AA223A46-2C99-4A42-B267-E436D44E4F55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44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requesting host</a:t>
            </a:r>
            <a:endParaRPr lang="en-US" altLang="sv-SE" sz="240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>
                <a:solidFill>
                  <a:srgbClr val="000099"/>
                </a:solidFill>
                <a:latin typeface="Arial" panose="020B0604020202020204" pitchFamily="34" charset="0"/>
              </a:rPr>
              <a:t>cis.poly.edu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683375" y="577532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>
                <a:latin typeface="Arial" panose="020B0604020202020204" pitchFamily="34" charset="0"/>
              </a:rPr>
              <a:t>gaia.cs.umass.edu</a:t>
            </a:r>
          </a:p>
        </p:txBody>
      </p:sp>
      <p:sp>
        <p:nvSpPr>
          <p:cNvPr id="41991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root DNS server</a:t>
            </a:r>
            <a:endParaRPr lang="en-US" altLang="sv-SE" sz="1600">
              <a:latin typeface="Arial" panose="020B0604020202020204" pitchFamily="34" charset="0"/>
            </a:endParaRPr>
          </a:p>
        </p:txBody>
      </p:sp>
      <p:sp>
        <p:nvSpPr>
          <p:cNvPr id="202770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771" name="Line 19"/>
          <p:cNvSpPr>
            <a:spLocks noChangeShapeType="1"/>
          </p:cNvSpPr>
          <p:nvPr/>
        </p:nvSpPr>
        <p:spPr bwMode="auto">
          <a:xfrm flipV="1">
            <a:off x="5400675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772" name="Line 20"/>
          <p:cNvSpPr>
            <a:spLocks noChangeShapeType="1"/>
          </p:cNvSpPr>
          <p:nvPr/>
        </p:nvSpPr>
        <p:spPr bwMode="auto">
          <a:xfrm flipV="1">
            <a:off x="5686425" y="2382838"/>
            <a:ext cx="1485900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773" name="Line 21"/>
          <p:cNvSpPr>
            <a:spLocks noChangeShapeType="1"/>
          </p:cNvSpPr>
          <p:nvPr/>
        </p:nvSpPr>
        <p:spPr bwMode="auto">
          <a:xfrm flipH="1" flipV="1">
            <a:off x="5686425" y="2554288"/>
            <a:ext cx="1419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774" name="Line 22"/>
          <p:cNvSpPr>
            <a:spLocks noChangeShapeType="1"/>
          </p:cNvSpPr>
          <p:nvPr/>
        </p:nvSpPr>
        <p:spPr bwMode="auto">
          <a:xfrm flipH="1">
            <a:off x="5610225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2775" name="Line 23"/>
          <p:cNvSpPr>
            <a:spLocks noChangeShapeType="1"/>
          </p:cNvSpPr>
          <p:nvPr/>
        </p:nvSpPr>
        <p:spPr bwMode="auto">
          <a:xfrm>
            <a:off x="5476875" y="2933700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41998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42151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42152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local DNS server</a:t>
              </a:r>
              <a:endParaRPr lang="en-US" altLang="sv-SE" sz="2400">
                <a:latin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i="1">
                  <a:solidFill>
                    <a:srgbClr val="000099"/>
                  </a:solidFill>
                  <a:latin typeface="Arial" panose="020B0604020202020204" pitchFamily="34" charset="0"/>
                </a:rPr>
                <a:t>dns.poly.edu</a:t>
              </a:r>
            </a:p>
          </p:txBody>
        </p:sp>
      </p:grpSp>
      <p:sp>
        <p:nvSpPr>
          <p:cNvPr id="202779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02780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02781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02782" name="Text Box 30"/>
          <p:cNvSpPr txBox="1">
            <a:spLocks noChangeArrowheads="1"/>
          </p:cNvSpPr>
          <p:nvPr/>
        </p:nvSpPr>
        <p:spPr bwMode="auto">
          <a:xfrm>
            <a:off x="6292850" y="20859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02783" name="Text Box 31"/>
          <p:cNvSpPr txBox="1">
            <a:spLocks noChangeArrowheads="1"/>
          </p:cNvSpPr>
          <p:nvPr/>
        </p:nvSpPr>
        <p:spPr bwMode="auto">
          <a:xfrm>
            <a:off x="6323013" y="2573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02784" name="Text Box 32"/>
          <p:cNvSpPr txBox="1">
            <a:spLocks noChangeArrowheads="1"/>
          </p:cNvSpPr>
          <p:nvPr/>
        </p:nvSpPr>
        <p:spPr bwMode="auto">
          <a:xfrm>
            <a:off x="6919913" y="36131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6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2005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authoritative DNS server</a:t>
            </a:r>
            <a:endParaRPr lang="en-US" altLang="sv-SE" sz="240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>
                <a:latin typeface="Arial" panose="020B0604020202020204" pitchFamily="34" charset="0"/>
              </a:rPr>
              <a:t>dns.cs.umass.edu</a:t>
            </a:r>
            <a:endParaRPr lang="en-US" altLang="sv-SE" sz="1600">
              <a:latin typeface="Arial" panose="020B0604020202020204" pitchFamily="34" charset="0"/>
            </a:endParaRPr>
          </a:p>
        </p:txBody>
      </p:sp>
      <p:sp>
        <p:nvSpPr>
          <p:cNvPr id="202813" name="Text Box 61"/>
          <p:cNvSpPr txBox="1">
            <a:spLocks noChangeArrowheads="1"/>
          </p:cNvSpPr>
          <p:nvPr/>
        </p:nvSpPr>
        <p:spPr bwMode="auto">
          <a:xfrm>
            <a:off x="6292850" y="36433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7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02814" name="Text Box 62"/>
          <p:cNvSpPr txBox="1">
            <a:spLocks noChangeArrowheads="1"/>
          </p:cNvSpPr>
          <p:nvPr/>
        </p:nvSpPr>
        <p:spPr bwMode="auto">
          <a:xfrm>
            <a:off x="5549900" y="37909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8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02815" name="Line 63"/>
          <p:cNvSpPr>
            <a:spLocks noChangeShapeType="1"/>
          </p:cNvSpPr>
          <p:nvPr/>
        </p:nvSpPr>
        <p:spPr bwMode="auto">
          <a:xfrm>
            <a:off x="5619750" y="2714625"/>
            <a:ext cx="1493838" cy="13144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02816" name="Line 64"/>
          <p:cNvSpPr>
            <a:spLocks noChangeShapeType="1"/>
          </p:cNvSpPr>
          <p:nvPr/>
        </p:nvSpPr>
        <p:spPr bwMode="auto">
          <a:xfrm flipH="1" flipV="1">
            <a:off x="5580063" y="2840038"/>
            <a:ext cx="1493837" cy="13017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2010" name="Text Box 65"/>
          <p:cNvSpPr txBox="1">
            <a:spLocks noChangeArrowheads="1"/>
          </p:cNvSpPr>
          <p:nvPr/>
        </p:nvSpPr>
        <p:spPr bwMode="auto">
          <a:xfrm>
            <a:off x="6551613" y="1852613"/>
            <a:ext cx="20113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TLD DNS server</a:t>
            </a:r>
            <a:endParaRPr lang="en-US" altLang="sv-SE" sz="1600">
              <a:latin typeface="Arial" panose="020B0604020202020204" pitchFamily="34" charset="0"/>
            </a:endParaRPr>
          </a:p>
        </p:txBody>
      </p:sp>
      <p:sp>
        <p:nvSpPr>
          <p:cNvPr id="42011" name="Rectangle 66"/>
          <p:cNvSpPr>
            <a:spLocks noGrp="1" noChangeArrowheads="1"/>
          </p:cNvSpPr>
          <p:nvPr>
            <p:ph type="title"/>
          </p:nvPr>
        </p:nvSpPr>
        <p:spPr>
          <a:xfrm>
            <a:off x="398463" y="141167"/>
            <a:ext cx="8216900" cy="408753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sv-SE" sz="4000" dirty="0" smtClean="0">
                <a:ea typeface="ＭＳ Ｐゴシック" panose="020B0600070205080204" pitchFamily="34" charset="-128"/>
              </a:rPr>
              <a:t>DNS name </a:t>
            </a:r>
            <a:r>
              <a:rPr lang="en-US" altLang="sv-SE" sz="4000" dirty="0" smtClean="0">
                <a:ea typeface="ＭＳ Ｐゴシック" panose="020B0600070205080204" pitchFamily="34" charset="-128"/>
              </a:rPr>
              <a:t>resolution </a:t>
            </a:r>
            <a:r>
              <a:rPr lang="en-US" altLang="sv-SE" sz="4000" dirty="0" smtClean="0">
                <a:ea typeface="ＭＳ Ｐゴシック" panose="020B0600070205080204" pitchFamily="34" charset="-128"/>
              </a:rPr>
              <a:t>example</a:t>
            </a:r>
          </a:p>
        </p:txBody>
      </p:sp>
      <p:sp>
        <p:nvSpPr>
          <p:cNvPr id="42012" name="Rectangle 67"/>
          <p:cNvSpPr>
            <a:spLocks noGrp="1" noChangeArrowheads="1"/>
          </p:cNvSpPr>
          <p:nvPr>
            <p:ph type="body" sz="half" idx="1"/>
          </p:nvPr>
        </p:nvSpPr>
        <p:spPr>
          <a:xfrm>
            <a:off x="202277" y="1224752"/>
            <a:ext cx="3827489" cy="4622206"/>
          </a:xfrm>
        </p:spPr>
        <p:txBody>
          <a:bodyPr/>
          <a:lstStyle/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host at cis.poly.edu wants IP address for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gaia.cs.umass.edu</a:t>
            </a:r>
          </a:p>
          <a:p>
            <a:r>
              <a:rPr lang="en-US" altLang="sv-SE" sz="2400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Query-response: uses UDP (why?) </a:t>
            </a:r>
            <a:endParaRPr lang="en-US" altLang="sv-SE" sz="2400" dirty="0" smtClean="0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r>
              <a:rPr lang="en-US" altLang="sv-SE" sz="2400" b="1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Local name server</a:t>
            </a:r>
            <a:endParaRPr lang="en-US" altLang="sv-SE" sz="2400" b="1" dirty="0" smtClean="0">
              <a:solidFill>
                <a:srgbClr val="C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acts as proxy for clients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Sends queries to DNS </a:t>
            </a:r>
            <a:r>
              <a:rPr lang="en-US" altLang="sv-SE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hierarchy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caches entries </a:t>
            </a:r>
            <a:r>
              <a:rPr lang="en-US" altLang="sv-SE" dirty="0">
                <a:ea typeface="ＭＳ Ｐゴシック" panose="020B0600070205080204" pitchFamily="34" charset="-128"/>
                <a:cs typeface="Arial" panose="020B0604020202020204" pitchFamily="34" charset="0"/>
              </a:rPr>
              <a:t>for </a:t>
            </a:r>
            <a:r>
              <a:rPr lang="en-US" altLang="sv-SE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TTL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each </a:t>
            </a:r>
            <a:r>
              <a:rPr lang="en-US" altLang="sv-SE" dirty="0">
                <a:ea typeface="ＭＳ Ｐゴシック" panose="020B0600070205080204" pitchFamily="34" charset="-128"/>
                <a:cs typeface="Arial" panose="020B0604020202020204" pitchFamily="34" charset="0"/>
              </a:rPr>
              <a:t>ISP </a:t>
            </a:r>
            <a:r>
              <a:rPr lang="en-US" altLang="sv-SE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has </a:t>
            </a:r>
            <a:r>
              <a:rPr lang="en-US" altLang="sv-SE" dirty="0">
                <a:ea typeface="ＭＳ Ｐゴシック" panose="020B0600070205080204" pitchFamily="34" charset="-128"/>
                <a:cs typeface="Arial" panose="020B0604020202020204" pitchFamily="34" charset="0"/>
              </a:rPr>
              <a:t>one</a:t>
            </a:r>
          </a:p>
          <a:p>
            <a:pPr lvl="1"/>
            <a:endParaRPr lang="en-US" altLang="sv-SE" dirty="0" smtClean="0"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endParaRPr lang="en-US" altLang="sv-SE" dirty="0" smtClean="0">
              <a:solidFill>
                <a:srgbClr val="C00000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endParaRPr lang="en-US" altLang="sv-SE" sz="2400" dirty="0" smtClean="0">
              <a:ea typeface="ＭＳ Ｐゴシック" panose="020B0600070205080204" pitchFamily="34" charset="-128"/>
            </a:endParaRPr>
          </a:p>
        </p:txBody>
      </p:sp>
      <p:grpSp>
        <p:nvGrpSpPr>
          <p:cNvPr id="42013" name="Group 86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42149" name="Picture 87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50" name="Freeform 8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2014" name="Group 89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42147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48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2015" name="Group 125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42115" name="Freeform 12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116" name="Rectangle 12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17" name="Freeform 12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118" name="Freeform 12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119" name="Rectangle 13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120" name="Group 13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145" name="AutoShape 13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146" name="AutoShape 133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121" name="Rectangle 13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122" name="Group 13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143" name="AutoShape 13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144" name="AutoShape 13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123" name="Rectangle 13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24" name="Rectangle 13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125" name="Group 14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141" name="AutoShape 14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142" name="AutoShape 14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126" name="Freeform 14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2127" name="Group 14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139" name="AutoShape 14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140" name="AutoShape 146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128" name="Rectangle 14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29" name="Freeform 14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130" name="Freeform 14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131" name="Oval 15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32" name="Freeform 15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133" name="AutoShape 15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34" name="AutoShape 15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35" name="Oval 15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36" name="Oval 15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37" name="Oval 15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38" name="Rectangle 15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42016" name="Group 158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42083" name="Freeform 1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84" name="Rectangle 160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85" name="Freeform 1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86" name="Freeform 1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87" name="Rectangle 163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088" name="Group 1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113" name="AutoShape 165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114" name="AutoShape 166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89" name="Rectangle 167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090" name="Group 1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111" name="AutoShape 1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112" name="AutoShape 170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91" name="Rectangle 171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92" name="Rectangle 172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093" name="Group 1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109" name="AutoShape 174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110" name="AutoShape 175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94" name="Freeform 1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2095" name="Group 1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107" name="AutoShape 178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108" name="AutoShape 179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96" name="Rectangle 180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97" name="Freeform 1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98" name="Freeform 1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99" name="Oval 183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00" name="Freeform 1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101" name="AutoShape 185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02" name="AutoShape 186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03" name="Oval 187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04" name="Oval 188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05" name="Oval 189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106" name="Rectangle 190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42017" name="Group 224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42051" name="Freeform 2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52" name="Rectangle 226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53" name="Freeform 2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54" name="Freeform 2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55" name="Rectangle 229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056" name="Group 2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081" name="AutoShape 23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082" name="AutoShape 23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57" name="Rectangle 233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058" name="Group 2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079" name="AutoShape 235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080" name="AutoShape 236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59" name="Rectangle 237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60" name="Rectangle 238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061" name="Group 2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077" name="AutoShape 240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078" name="AutoShape 241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62" name="Freeform 2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2063" name="Group 2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075" name="AutoShape 244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076" name="AutoShape 245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64" name="Rectangle 246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65" name="Freeform 2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66" name="Freeform 2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67" name="Oval 249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68" name="Freeform 2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69" name="AutoShape 251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70" name="AutoShape 252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71" name="Oval 253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72" name="Oval 254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73" name="Oval 255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74" name="Rectangle 256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42018" name="Group 257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42019" name="Freeform 2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20" name="Rectangle 259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21" name="Freeform 2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22" name="Freeform 2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23" name="Rectangle 262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024" name="Group 2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049" name="AutoShape 26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050" name="AutoShape 265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25" name="Rectangle 266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026" name="Group 2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047" name="AutoShape 268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048" name="AutoShape 269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27" name="Rectangle 270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28" name="Rectangle 271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2029" name="Group 2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045" name="AutoShape 273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046" name="AutoShape 274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30" name="Freeform 2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2031" name="Group 2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043" name="AutoShape 277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2044" name="AutoShape 278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2032" name="Rectangle 279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33" name="Freeform 2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34" name="Freeform 2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35" name="Oval 282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36" name="Freeform 2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2037" name="AutoShape 284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38" name="AutoShape 285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39" name="Oval 286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40" name="Oval 287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41" name="Oval 288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2042" name="Rectangle 289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1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70" grpId="0" animBg="1"/>
      <p:bldP spid="202771" grpId="0" animBg="1"/>
      <p:bldP spid="202772" grpId="0" animBg="1"/>
      <p:bldP spid="202773" grpId="0" animBg="1"/>
      <p:bldP spid="202774" grpId="0" animBg="1"/>
      <p:bldP spid="202775" grpId="0" animBg="1"/>
      <p:bldP spid="202779" grpId="0"/>
      <p:bldP spid="202780" grpId="0"/>
      <p:bldP spid="202781" grpId="0"/>
      <p:bldP spid="202782" grpId="0"/>
      <p:bldP spid="202783" grpId="0"/>
      <p:bldP spid="202784" grpId="0"/>
      <p:bldP spid="202813" grpId="0"/>
      <p:bldP spid="202814" grpId="0"/>
      <p:bldP spid="202815" grpId="0" animBg="1"/>
      <p:bldP spid="20281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9E1ECD77-8F23-483A-8E27-3C293678576C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45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43012" name="Text Box 24"/>
          <p:cNvSpPr txBox="1">
            <a:spLocks noChangeArrowheads="1"/>
          </p:cNvSpPr>
          <p:nvPr/>
        </p:nvSpPr>
        <p:spPr bwMode="auto">
          <a:xfrm>
            <a:off x="7462838" y="32575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3013" name="Text Box 25"/>
          <p:cNvSpPr txBox="1">
            <a:spLocks noChangeArrowheads="1"/>
          </p:cNvSpPr>
          <p:nvPr/>
        </p:nvSpPr>
        <p:spPr bwMode="auto">
          <a:xfrm>
            <a:off x="7005638" y="33337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6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3014" name="Text Box 26"/>
          <p:cNvSpPr txBox="1">
            <a:spLocks noChangeArrowheads="1"/>
          </p:cNvSpPr>
          <p:nvPr/>
        </p:nvSpPr>
        <p:spPr bwMode="auto">
          <a:xfrm>
            <a:off x="6219825" y="2638425"/>
            <a:ext cx="314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7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3015" name="Line 60"/>
          <p:cNvSpPr>
            <a:spLocks noChangeShapeType="1"/>
          </p:cNvSpPr>
          <p:nvPr/>
        </p:nvSpPr>
        <p:spPr bwMode="auto">
          <a:xfrm>
            <a:off x="7440613" y="2941638"/>
            <a:ext cx="0" cy="674687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16" name="Line 61"/>
          <p:cNvSpPr>
            <a:spLocks noChangeShapeType="1"/>
          </p:cNvSpPr>
          <p:nvPr/>
        </p:nvSpPr>
        <p:spPr bwMode="auto">
          <a:xfrm flipH="1" flipV="1">
            <a:off x="7319963" y="2952750"/>
            <a:ext cx="0" cy="719138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17" name="Line 62"/>
          <p:cNvSpPr>
            <a:spLocks noChangeShapeType="1"/>
          </p:cNvSpPr>
          <p:nvPr/>
        </p:nvSpPr>
        <p:spPr bwMode="auto">
          <a:xfrm flipH="1">
            <a:off x="5705475" y="2576513"/>
            <a:ext cx="1300163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18" name="Text Box 63"/>
          <p:cNvSpPr txBox="1">
            <a:spLocks noChangeArrowheads="1"/>
          </p:cNvSpPr>
          <p:nvPr/>
        </p:nvSpPr>
        <p:spPr bwMode="auto">
          <a:xfrm>
            <a:off x="6323013" y="20050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4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3019" name="Rectangle 67"/>
          <p:cNvSpPr>
            <a:spLocks noChangeArrowheads="1"/>
          </p:cNvSpPr>
          <p:nvPr/>
        </p:nvSpPr>
        <p:spPr bwMode="auto">
          <a:xfrm>
            <a:off x="279400" y="3860800"/>
            <a:ext cx="4087813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i="1" dirty="0">
                <a:solidFill>
                  <a:srgbClr val="CC0000"/>
                </a:solidFill>
              </a:rPr>
              <a:t>recursive query:</a:t>
            </a:r>
          </a:p>
          <a:p>
            <a:pPr>
              <a:lnSpc>
                <a:spcPct val="100000"/>
              </a:lnSpc>
              <a:buSzPct val="75000"/>
            </a:pPr>
            <a:r>
              <a:rPr lang="en-US" altLang="sv-SE" sz="2400" dirty="0"/>
              <a:t>puts burden of name resolution on contacted name server</a:t>
            </a:r>
          </a:p>
          <a:p>
            <a:pPr>
              <a:lnSpc>
                <a:spcPct val="100000"/>
              </a:lnSpc>
              <a:buSzPct val="75000"/>
            </a:pPr>
            <a:r>
              <a:rPr lang="en-US" altLang="sv-SE" sz="2400" dirty="0"/>
              <a:t>heavy load at upper levels of hierarchy?</a:t>
            </a:r>
          </a:p>
        </p:txBody>
      </p:sp>
      <p:sp>
        <p:nvSpPr>
          <p:cNvPr id="43020" name="Text Box 5"/>
          <p:cNvSpPr txBox="1">
            <a:spLocks noChangeArrowheads="1"/>
          </p:cNvSpPr>
          <p:nvPr/>
        </p:nvSpPr>
        <p:spPr bwMode="auto">
          <a:xfrm>
            <a:off x="4206875" y="4881563"/>
            <a:ext cx="174625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requesting host</a:t>
            </a:r>
            <a:endParaRPr lang="en-US" altLang="sv-SE" sz="240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>
                <a:solidFill>
                  <a:srgbClr val="000099"/>
                </a:solidFill>
                <a:latin typeface="Arial" panose="020B0604020202020204" pitchFamily="34" charset="0"/>
              </a:rPr>
              <a:t>cis.poly.edu</a:t>
            </a:r>
          </a:p>
        </p:txBody>
      </p:sp>
      <p:sp>
        <p:nvSpPr>
          <p:cNvPr id="43021" name="Text Box 6"/>
          <p:cNvSpPr txBox="1">
            <a:spLocks noChangeArrowheads="1"/>
          </p:cNvSpPr>
          <p:nvPr/>
        </p:nvSpPr>
        <p:spPr bwMode="auto">
          <a:xfrm>
            <a:off x="6683375" y="5775325"/>
            <a:ext cx="187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>
                <a:latin typeface="Arial" panose="020B0604020202020204" pitchFamily="34" charset="0"/>
              </a:rPr>
              <a:t>gaia.cs.umass.edu</a:t>
            </a:r>
          </a:p>
        </p:txBody>
      </p:sp>
      <p:sp>
        <p:nvSpPr>
          <p:cNvPr id="43022" name="Text Box 17"/>
          <p:cNvSpPr txBox="1">
            <a:spLocks noChangeArrowheads="1"/>
          </p:cNvSpPr>
          <p:nvPr/>
        </p:nvSpPr>
        <p:spPr bwMode="auto">
          <a:xfrm>
            <a:off x="5791200" y="481013"/>
            <a:ext cx="20113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root DNS server</a:t>
            </a:r>
            <a:endParaRPr lang="en-US" altLang="sv-SE" sz="1600">
              <a:latin typeface="Arial" panose="020B0604020202020204" pitchFamily="34" charset="0"/>
            </a:endParaRPr>
          </a:p>
        </p:txBody>
      </p:sp>
      <p:sp>
        <p:nvSpPr>
          <p:cNvPr id="43023" name="Line 18"/>
          <p:cNvSpPr>
            <a:spLocks noChangeShapeType="1"/>
          </p:cNvSpPr>
          <p:nvPr/>
        </p:nvSpPr>
        <p:spPr bwMode="auto">
          <a:xfrm flipH="1" flipV="1">
            <a:off x="5286375" y="2916238"/>
            <a:ext cx="0" cy="13144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4" name="Line 19"/>
          <p:cNvSpPr>
            <a:spLocks noChangeShapeType="1"/>
          </p:cNvSpPr>
          <p:nvPr/>
        </p:nvSpPr>
        <p:spPr bwMode="auto">
          <a:xfrm flipV="1">
            <a:off x="5391150" y="1220788"/>
            <a:ext cx="914400" cy="97155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5" name="Line 22"/>
          <p:cNvSpPr>
            <a:spLocks noChangeShapeType="1"/>
          </p:cNvSpPr>
          <p:nvPr/>
        </p:nvSpPr>
        <p:spPr bwMode="auto">
          <a:xfrm flipH="1">
            <a:off x="5619750" y="1449388"/>
            <a:ext cx="733425" cy="762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6" name="Line 23"/>
          <p:cNvSpPr>
            <a:spLocks noChangeShapeType="1"/>
          </p:cNvSpPr>
          <p:nvPr/>
        </p:nvSpPr>
        <p:spPr bwMode="auto">
          <a:xfrm>
            <a:off x="5476875" y="2944813"/>
            <a:ext cx="9525" cy="132397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43027" name="Group 24"/>
          <p:cNvGrpSpPr>
            <a:grpSpLocks/>
          </p:cNvGrpSpPr>
          <p:nvPr/>
        </p:nvGrpSpPr>
        <p:grpSpPr bwMode="auto">
          <a:xfrm>
            <a:off x="4179888" y="3062288"/>
            <a:ext cx="1898650" cy="611187"/>
            <a:chOff x="2831" y="2132"/>
            <a:chExt cx="1196" cy="385"/>
          </a:xfrm>
        </p:grpSpPr>
        <p:sp>
          <p:nvSpPr>
            <p:cNvPr id="43179" name="Rectangle 25"/>
            <p:cNvSpPr>
              <a:spLocks noChangeArrowheads="1"/>
            </p:cNvSpPr>
            <p:nvPr/>
          </p:nvSpPr>
          <p:spPr bwMode="auto">
            <a:xfrm>
              <a:off x="2838" y="2178"/>
              <a:ext cx="1182" cy="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400">
                <a:latin typeface="Arial" panose="020B0604020202020204" pitchFamily="34" charset="0"/>
              </a:endParaRPr>
            </a:p>
          </p:txBody>
        </p:sp>
        <p:sp>
          <p:nvSpPr>
            <p:cNvPr id="43180" name="Text Box 26"/>
            <p:cNvSpPr txBox="1">
              <a:spLocks noChangeArrowheads="1"/>
            </p:cNvSpPr>
            <p:nvPr/>
          </p:nvSpPr>
          <p:spPr bwMode="auto">
            <a:xfrm>
              <a:off x="2831" y="2132"/>
              <a:ext cx="1196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panose="020B0604020202020204" pitchFamily="34" charset="0"/>
                </a:rPr>
                <a:t>local DNS server</a:t>
              </a:r>
              <a:endParaRPr lang="en-US" altLang="sv-SE" sz="2400">
                <a:latin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 i="1">
                  <a:solidFill>
                    <a:srgbClr val="000099"/>
                  </a:solidFill>
                  <a:latin typeface="Arial" panose="020B0604020202020204" pitchFamily="34" charset="0"/>
                </a:rPr>
                <a:t>dns.poly.edu</a:t>
              </a:r>
            </a:p>
          </p:txBody>
        </p:sp>
      </p:grpSp>
      <p:sp>
        <p:nvSpPr>
          <p:cNvPr id="43028" name="Text Box 27"/>
          <p:cNvSpPr txBox="1">
            <a:spLocks noChangeArrowheads="1"/>
          </p:cNvSpPr>
          <p:nvPr/>
        </p:nvSpPr>
        <p:spPr bwMode="auto">
          <a:xfrm>
            <a:off x="4997450" y="37719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3029" name="Text Box 28"/>
          <p:cNvSpPr txBox="1">
            <a:spLocks noChangeArrowheads="1"/>
          </p:cNvSpPr>
          <p:nvPr/>
        </p:nvSpPr>
        <p:spPr bwMode="auto">
          <a:xfrm>
            <a:off x="5540375" y="143827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3030" name="Text Box 29"/>
          <p:cNvSpPr txBox="1">
            <a:spLocks noChangeArrowheads="1"/>
          </p:cNvSpPr>
          <p:nvPr/>
        </p:nvSpPr>
        <p:spPr bwMode="auto">
          <a:xfrm>
            <a:off x="5978525" y="16764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3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3031" name="Text Box 60"/>
          <p:cNvSpPr txBox="1">
            <a:spLocks noChangeArrowheads="1"/>
          </p:cNvSpPr>
          <p:nvPr/>
        </p:nvSpPr>
        <p:spPr bwMode="auto">
          <a:xfrm>
            <a:off x="6353175" y="4429125"/>
            <a:ext cx="2397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>
                <a:latin typeface="Arial" panose="020B0604020202020204" pitchFamily="34" charset="0"/>
              </a:rPr>
              <a:t>authoritative DNS server</a:t>
            </a:r>
            <a:endParaRPr lang="en-US" altLang="sv-SE" sz="2400">
              <a:latin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b="1">
                <a:latin typeface="Arial" panose="020B0604020202020204" pitchFamily="34" charset="0"/>
              </a:rPr>
              <a:t>dns.cs.umass.edu</a:t>
            </a:r>
            <a:endParaRPr lang="en-US" altLang="sv-SE" sz="1600">
              <a:latin typeface="Arial" panose="020B0604020202020204" pitchFamily="34" charset="0"/>
            </a:endParaRPr>
          </a:p>
        </p:txBody>
      </p:sp>
      <p:sp>
        <p:nvSpPr>
          <p:cNvPr id="43032" name="Text Box 62"/>
          <p:cNvSpPr txBox="1">
            <a:spLocks noChangeArrowheads="1"/>
          </p:cNvSpPr>
          <p:nvPr/>
        </p:nvSpPr>
        <p:spPr bwMode="auto">
          <a:xfrm>
            <a:off x="5549900" y="3781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solidFill>
                  <a:srgbClr val="CC0000"/>
                </a:solidFill>
                <a:latin typeface="Arial" panose="020B0604020202020204" pitchFamily="34" charset="0"/>
              </a:rPr>
              <a:t>8</a:t>
            </a:r>
            <a:endParaRPr lang="en-US" altLang="sv-SE" sz="24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43033" name="Line 62"/>
          <p:cNvSpPr>
            <a:spLocks noChangeShapeType="1"/>
          </p:cNvSpPr>
          <p:nvPr/>
        </p:nvSpPr>
        <p:spPr bwMode="auto">
          <a:xfrm flipH="1">
            <a:off x="5791200" y="2352675"/>
            <a:ext cx="1214438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35" name="Rectangle 66"/>
          <p:cNvSpPr>
            <a:spLocks noChangeArrowheads="1"/>
          </p:cNvSpPr>
          <p:nvPr/>
        </p:nvSpPr>
        <p:spPr bwMode="auto">
          <a:xfrm>
            <a:off x="533400" y="217488"/>
            <a:ext cx="7431088" cy="50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4000" dirty="0">
                <a:solidFill>
                  <a:srgbClr val="000099"/>
                </a:solidFill>
              </a:rPr>
              <a:t>DNS Queries and Answers</a:t>
            </a:r>
          </a:p>
        </p:txBody>
      </p:sp>
      <p:sp>
        <p:nvSpPr>
          <p:cNvPr id="43036" name="Text Box 65"/>
          <p:cNvSpPr txBox="1">
            <a:spLocks noChangeArrowheads="1"/>
          </p:cNvSpPr>
          <p:nvPr/>
        </p:nvSpPr>
        <p:spPr bwMode="auto">
          <a:xfrm>
            <a:off x="7600950" y="2287588"/>
            <a:ext cx="1325563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TLD DNS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server</a:t>
            </a:r>
            <a:endParaRPr lang="en-US" altLang="sv-SE" sz="1600">
              <a:latin typeface="Arial" panose="020B0604020202020204" pitchFamily="34" charset="0"/>
            </a:endParaRPr>
          </a:p>
        </p:txBody>
      </p:sp>
      <p:grpSp>
        <p:nvGrpSpPr>
          <p:cNvPr id="43037" name="Group 140"/>
          <p:cNvGrpSpPr>
            <a:grpSpLocks/>
          </p:cNvGrpSpPr>
          <p:nvPr/>
        </p:nvGrpSpPr>
        <p:grpSpPr bwMode="auto">
          <a:xfrm flipH="1">
            <a:off x="7226300" y="5091113"/>
            <a:ext cx="925513" cy="795337"/>
            <a:chOff x="-44" y="1473"/>
            <a:chExt cx="981" cy="1105"/>
          </a:xfrm>
        </p:grpSpPr>
        <p:pic>
          <p:nvPicPr>
            <p:cNvPr id="43177" name="Picture 1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78" name="Freeform 1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3038" name="Group 143"/>
          <p:cNvGrpSpPr>
            <a:grpSpLocks/>
          </p:cNvGrpSpPr>
          <p:nvPr/>
        </p:nvGrpSpPr>
        <p:grpSpPr bwMode="auto">
          <a:xfrm>
            <a:off x="4765675" y="4244975"/>
            <a:ext cx="925513" cy="795338"/>
            <a:chOff x="-44" y="1473"/>
            <a:chExt cx="981" cy="1105"/>
          </a:xfrm>
        </p:grpSpPr>
        <p:pic>
          <p:nvPicPr>
            <p:cNvPr id="43175" name="Picture 1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176" name="Freeform 1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3039" name="Group 146"/>
          <p:cNvGrpSpPr>
            <a:grpSpLocks/>
          </p:cNvGrpSpPr>
          <p:nvPr/>
        </p:nvGrpSpPr>
        <p:grpSpPr bwMode="auto">
          <a:xfrm>
            <a:off x="7226300" y="3743325"/>
            <a:ext cx="390525" cy="641350"/>
            <a:chOff x="4140" y="429"/>
            <a:chExt cx="1425" cy="2396"/>
          </a:xfrm>
        </p:grpSpPr>
        <p:sp>
          <p:nvSpPr>
            <p:cNvPr id="43143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44" name="Rectangle 148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45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46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47" name="Rectangle 151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148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73" name="AutoShape 15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74" name="AutoShape 154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149" name="Rectangle 155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150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71" name="AutoShape 15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72" name="AutoShape 15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151" name="Rectangle 159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52" name="Rectangle 160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153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69" name="AutoShape 16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70" name="AutoShape 163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154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155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67" name="AutoShape 166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68" name="AutoShape 167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156" name="Rectangle 168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57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58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59" name="Oval 171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60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61" name="AutoShape 173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62" name="AutoShape 174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63" name="Oval 175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64" name="Oval 176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65" name="Oval 177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66" name="Rectangle 178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43040" name="Group 212"/>
          <p:cNvGrpSpPr>
            <a:grpSpLocks/>
          </p:cNvGrpSpPr>
          <p:nvPr/>
        </p:nvGrpSpPr>
        <p:grpSpPr bwMode="auto">
          <a:xfrm>
            <a:off x="5222875" y="2230438"/>
            <a:ext cx="390525" cy="641350"/>
            <a:chOff x="4140" y="429"/>
            <a:chExt cx="1425" cy="2396"/>
          </a:xfrm>
        </p:grpSpPr>
        <p:sp>
          <p:nvSpPr>
            <p:cNvPr id="43111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12" name="Rectangle 214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13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14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15" name="Rectangle 217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116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41" name="AutoShape 219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42" name="AutoShape 220"/>
              <p:cNvSpPr>
                <a:spLocks noChangeArrowheads="1"/>
              </p:cNvSpPr>
              <p:nvPr/>
            </p:nvSpPr>
            <p:spPr bwMode="auto">
              <a:xfrm>
                <a:off x="628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117" name="Rectangle 221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118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39" name="AutoShape 223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40" name="AutoShape 224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119" name="Rectangle 225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20" name="Rectangle 226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121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37" name="AutoShape 228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38" name="AutoShape 229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122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123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35" name="AutoShape 232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36" name="AutoShape 233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124" name="Rectangle 234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25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26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27" name="Oval 237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28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29" name="AutoShape 239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30" name="AutoShape 240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31" name="Oval 241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32" name="Oval 242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33" name="Oval 243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34" name="Rectangle 244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43041" name="Group 245"/>
          <p:cNvGrpSpPr>
            <a:grpSpLocks/>
          </p:cNvGrpSpPr>
          <p:nvPr/>
        </p:nvGrpSpPr>
        <p:grpSpPr bwMode="auto">
          <a:xfrm>
            <a:off x="6376988" y="968375"/>
            <a:ext cx="390525" cy="641350"/>
            <a:chOff x="4140" y="429"/>
            <a:chExt cx="1425" cy="2396"/>
          </a:xfrm>
        </p:grpSpPr>
        <p:sp>
          <p:nvSpPr>
            <p:cNvPr id="43079" name="Freeform 24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80" name="Rectangle 247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81" name="Freeform 24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82" name="Freeform 24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83" name="Rectangle 250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084" name="Group 25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09" name="AutoShape 252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10" name="AutoShape 253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085" name="Rectangle 254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086" name="Group 25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07" name="AutoShape 256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08" name="AutoShape 257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087" name="Rectangle 258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88" name="Rectangle 259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089" name="Group 26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05" name="AutoShape 261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06" name="AutoShape 262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090" name="Freeform 26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091" name="Group 26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03" name="AutoShape 265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104" name="AutoShape 266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092" name="Rectangle 267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93" name="Freeform 26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94" name="Freeform 26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95" name="Oval 270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96" name="Freeform 27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97" name="AutoShape 272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98" name="AutoShape 273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99" name="Oval 274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00" name="Oval 275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01" name="Oval 276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102" name="Rectangle 277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43042" name="Group 311"/>
          <p:cNvGrpSpPr>
            <a:grpSpLocks/>
          </p:cNvGrpSpPr>
          <p:nvPr/>
        </p:nvGrpSpPr>
        <p:grpSpPr bwMode="auto">
          <a:xfrm>
            <a:off x="7192963" y="2220913"/>
            <a:ext cx="390525" cy="641350"/>
            <a:chOff x="4140" y="429"/>
            <a:chExt cx="1425" cy="2396"/>
          </a:xfrm>
        </p:grpSpPr>
        <p:sp>
          <p:nvSpPr>
            <p:cNvPr id="43047" name="Freeform 31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48" name="Rectangle 313"/>
            <p:cNvSpPr>
              <a:spLocks noChangeArrowheads="1"/>
            </p:cNvSpPr>
            <p:nvPr/>
          </p:nvSpPr>
          <p:spPr bwMode="auto">
            <a:xfrm>
              <a:off x="4204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49" name="Freeform 31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50" name="Freeform 31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51" name="Rectangle 316"/>
            <p:cNvSpPr>
              <a:spLocks noChangeArrowheads="1"/>
            </p:cNvSpPr>
            <p:nvPr/>
          </p:nvSpPr>
          <p:spPr bwMode="auto">
            <a:xfrm>
              <a:off x="4210" y="696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052" name="Group 31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077" name="AutoShape 318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078" name="AutoShape 319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053" name="Rectangle 320"/>
            <p:cNvSpPr>
              <a:spLocks noChangeArrowheads="1"/>
            </p:cNvSpPr>
            <p:nvPr/>
          </p:nvSpPr>
          <p:spPr bwMode="auto">
            <a:xfrm>
              <a:off x="4227" y="1016"/>
              <a:ext cx="591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054" name="Group 32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075" name="AutoShape 322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076" name="AutoShape 323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4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055" name="Rectangle 324"/>
            <p:cNvSpPr>
              <a:spLocks noChangeArrowheads="1"/>
            </p:cNvSpPr>
            <p:nvPr/>
          </p:nvSpPr>
          <p:spPr bwMode="auto">
            <a:xfrm>
              <a:off x="4215" y="1360"/>
              <a:ext cx="597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56" name="Rectangle 325"/>
            <p:cNvSpPr>
              <a:spLocks noChangeArrowheads="1"/>
            </p:cNvSpPr>
            <p:nvPr/>
          </p:nvSpPr>
          <p:spPr bwMode="auto">
            <a:xfrm>
              <a:off x="4227" y="1657"/>
              <a:ext cx="597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43057" name="Group 32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073" name="AutoShape 327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074" name="AutoShape 328"/>
              <p:cNvSpPr>
                <a:spLocks noChangeArrowheads="1"/>
              </p:cNvSpPr>
              <p:nvPr/>
            </p:nvSpPr>
            <p:spPr bwMode="auto">
              <a:xfrm>
                <a:off x="630" y="2584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058" name="Freeform 32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059" name="Group 33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071" name="AutoShape 331"/>
              <p:cNvSpPr>
                <a:spLocks noChangeArrowheads="1"/>
              </p:cNvSpPr>
              <p:nvPr/>
            </p:nvSpPr>
            <p:spPr bwMode="auto">
              <a:xfrm>
                <a:off x="611" y="2566"/>
                <a:ext cx="729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43072" name="AutoShape 332"/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3060" name="Rectangle 333"/>
            <p:cNvSpPr>
              <a:spLocks noChangeArrowheads="1"/>
            </p:cNvSpPr>
            <p:nvPr/>
          </p:nvSpPr>
          <p:spPr bwMode="auto">
            <a:xfrm>
              <a:off x="5252" y="429"/>
              <a:ext cx="64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61" name="Freeform 33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62" name="Freeform 33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63" name="Oval 336"/>
            <p:cNvSpPr>
              <a:spLocks noChangeArrowheads="1"/>
            </p:cNvSpPr>
            <p:nvPr/>
          </p:nvSpPr>
          <p:spPr bwMode="auto">
            <a:xfrm>
              <a:off x="5519" y="2611"/>
              <a:ext cx="46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64" name="Freeform 33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65" name="AutoShape 338"/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66" name="AutoShape 339"/>
            <p:cNvSpPr>
              <a:spLocks noChangeArrowheads="1"/>
            </p:cNvSpPr>
            <p:nvPr/>
          </p:nvSpPr>
          <p:spPr bwMode="auto">
            <a:xfrm>
              <a:off x="4204" y="2712"/>
              <a:ext cx="1072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67" name="Oval 340"/>
            <p:cNvSpPr>
              <a:spLocks noChangeArrowheads="1"/>
            </p:cNvSpPr>
            <p:nvPr/>
          </p:nvSpPr>
          <p:spPr bwMode="auto">
            <a:xfrm>
              <a:off x="4308" y="2380"/>
              <a:ext cx="156" cy="14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68" name="Oval 341"/>
            <p:cNvSpPr>
              <a:spLocks noChangeArrowheads="1"/>
            </p:cNvSpPr>
            <p:nvPr/>
          </p:nvSpPr>
          <p:spPr bwMode="auto">
            <a:xfrm>
              <a:off x="4488" y="2386"/>
              <a:ext cx="156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69" name="Oval 342"/>
            <p:cNvSpPr>
              <a:spLocks noChangeArrowheads="1"/>
            </p:cNvSpPr>
            <p:nvPr/>
          </p:nvSpPr>
          <p:spPr bwMode="auto">
            <a:xfrm>
              <a:off x="4661" y="2380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3070" name="Rectangle 343"/>
            <p:cNvSpPr>
              <a:spLocks noChangeArrowheads="1"/>
            </p:cNvSpPr>
            <p:nvPr/>
          </p:nvSpPr>
          <p:spPr bwMode="auto">
            <a:xfrm>
              <a:off x="5061" y="1835"/>
              <a:ext cx="87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sp>
        <p:nvSpPr>
          <p:cNvPr id="43043" name="Rectangle 69"/>
          <p:cNvSpPr>
            <a:spLocks noChangeArrowheads="1"/>
          </p:cNvSpPr>
          <p:nvPr/>
        </p:nvSpPr>
        <p:spPr bwMode="auto">
          <a:xfrm>
            <a:off x="279400" y="1125538"/>
            <a:ext cx="4087813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i="1" dirty="0">
                <a:solidFill>
                  <a:srgbClr val="CC0000"/>
                </a:solidFill>
              </a:rPr>
              <a:t>iterated query:</a:t>
            </a:r>
          </a:p>
          <a:p>
            <a:pPr>
              <a:buSzPct val="75000"/>
            </a:pPr>
            <a:r>
              <a:rPr lang="en-US" altLang="sv-SE" sz="2400" dirty="0"/>
              <a:t>contacted server replies with name of server to contact</a:t>
            </a:r>
          </a:p>
          <a:p>
            <a:pPr>
              <a:buSzPct val="75000"/>
            </a:pPr>
            <a:r>
              <a:rPr lang="ja-JP" altLang="en-US" sz="2400" dirty="0"/>
              <a:t>“</a:t>
            </a:r>
            <a:r>
              <a:rPr lang="en-US" altLang="ja-JP" sz="2400" dirty="0"/>
              <a:t>I don</a:t>
            </a:r>
            <a:r>
              <a:rPr lang="ja-JP" altLang="en-US" sz="2400" dirty="0"/>
              <a:t>’</a:t>
            </a:r>
            <a:r>
              <a:rPr lang="en-US" altLang="ja-JP" sz="2400" dirty="0"/>
              <a:t>t know this name, but ask this server</a:t>
            </a:r>
            <a:r>
              <a:rPr lang="ja-JP" altLang="en-US" sz="2400" dirty="0"/>
              <a:t>”</a:t>
            </a:r>
            <a:endParaRPr lang="en-US" altLang="ja-JP" sz="2400" dirty="0"/>
          </a:p>
          <a:p>
            <a:pPr>
              <a:buSzPct val="75000"/>
            </a:pPr>
            <a:r>
              <a:rPr lang="en-US" altLang="sv-SE" sz="2400" dirty="0"/>
              <a:t>root server always does this</a:t>
            </a:r>
          </a:p>
        </p:txBody>
      </p:sp>
      <p:sp>
        <p:nvSpPr>
          <p:cNvPr id="43044" name="Rectangle 69"/>
          <p:cNvSpPr>
            <a:spLocks noChangeArrowheads="1"/>
          </p:cNvSpPr>
          <p:nvPr/>
        </p:nvSpPr>
        <p:spPr bwMode="auto">
          <a:xfrm>
            <a:off x="6357938" y="1706563"/>
            <a:ext cx="16065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solidFill>
                  <a:srgbClr val="009900"/>
                </a:solidFill>
                <a:latin typeface="Arial" panose="020B0604020202020204" pitchFamily="34" charset="0"/>
              </a:rPr>
              <a:t>iterative answer</a:t>
            </a:r>
          </a:p>
        </p:txBody>
      </p:sp>
      <p:sp>
        <p:nvSpPr>
          <p:cNvPr id="43045" name="Rectangle 71"/>
          <p:cNvSpPr>
            <a:spLocks noChangeArrowheads="1"/>
          </p:cNvSpPr>
          <p:nvPr/>
        </p:nvSpPr>
        <p:spPr bwMode="auto">
          <a:xfrm>
            <a:off x="6211888" y="2932113"/>
            <a:ext cx="1166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solidFill>
                  <a:srgbClr val="009900"/>
                </a:solidFill>
                <a:latin typeface="Arial" panose="020B0604020202020204" pitchFamily="34" charset="0"/>
              </a:rPr>
              <a:t>recursive answer</a:t>
            </a:r>
          </a:p>
        </p:txBody>
      </p:sp>
      <p:sp>
        <p:nvSpPr>
          <p:cNvPr id="43046" name="TextBox 1"/>
          <p:cNvSpPr txBox="1">
            <a:spLocks noChangeArrowheads="1"/>
          </p:cNvSpPr>
          <p:nvPr/>
        </p:nvSpPr>
        <p:spPr bwMode="auto">
          <a:xfrm>
            <a:off x="4822825" y="6129338"/>
            <a:ext cx="4162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1600">
                <a:solidFill>
                  <a:srgbClr val="FF0000"/>
                </a:solidFill>
                <a:latin typeface="Arial" panose="020B0604020202020204" pitchFamily="34" charset="0"/>
              </a:rPr>
              <a:t>(normal way as above, iterative + recursive)</a:t>
            </a:r>
            <a:endParaRPr lang="sv-SE" altLang="sv-SE" sz="16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4EDB29EA-6CBD-4E42-809A-3364EADE33CE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46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46050"/>
            <a:ext cx="7772400" cy="969963"/>
          </a:xfrm>
        </p:spPr>
        <p:txBody>
          <a:bodyPr/>
          <a:lstStyle/>
          <a:p>
            <a:r>
              <a:rPr lang="en-US" altLang="sv-SE" sz="4000" smtClean="0">
                <a:ea typeface="ＭＳ Ｐゴシック" panose="020B0600070205080204" pitchFamily="34" charset="-128"/>
              </a:rPr>
              <a:t>DNS: caching, updating records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3322" y="1195387"/>
            <a:ext cx="7926388" cy="4897909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once (any) name server learns mapping, it </a:t>
            </a:r>
            <a:r>
              <a:rPr lang="en-US" altLang="sv-SE" i="1" dirty="0" smtClean="0">
                <a:solidFill>
                  <a:srgbClr val="000099"/>
                </a:solidFill>
                <a:ea typeface="ＭＳ Ｐゴシック" panose="020B0600070205080204" pitchFamily="34" charset="-128"/>
              </a:rPr>
              <a:t>caches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mapping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cache entries timeout (disappear) after some time (TTL)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TLD servers typically cached in local name servers</a:t>
            </a:r>
          </a:p>
          <a:p>
            <a:pPr lvl="2"/>
            <a:r>
              <a:rPr lang="en-US" altLang="sv-SE" dirty="0" smtClean="0">
                <a:latin typeface="Gill Sans MT" panose="020B0502020104020203" pitchFamily="34" charset="0"/>
                <a:ea typeface="ＭＳ Ｐゴシック" panose="020B0600070205080204" pitchFamily="34" charset="-128"/>
              </a:rPr>
              <a:t>thus root name servers not often visited</a:t>
            </a:r>
            <a:endParaRPr lang="en-US" altLang="sv-SE" dirty="0" smtClean="0">
              <a:ea typeface="ＭＳ Ｐゴシック" panose="020B0600070205080204" pitchFamily="34" charset="-128"/>
            </a:endParaRP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cached entries may be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out-of-date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(best effort name-to-address translation!)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if name host changes IP address, may not be known Internet-wide until all TTLs expire</a:t>
            </a: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update/notify mechanisms proposed IETF standard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RFC 2136</a:t>
            </a:r>
          </a:p>
        </p:txBody>
      </p:sp>
    </p:spTree>
    <p:extLst>
      <p:ext uri="{BB962C8B-B14F-4D97-AF65-F5344CB8AC3E}">
        <p14:creationId xmlns:p14="http://schemas.microsoft.com/office/powerpoint/2010/main" val="98050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4505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537F526D-AF56-4D7E-8950-F356EE089A6D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47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66677"/>
            <a:ext cx="7772400" cy="892175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DNS records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2463" y="1154113"/>
            <a:ext cx="7820025" cy="514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DNS: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distributed </a:t>
            </a:r>
            <a:r>
              <a:rPr lang="en-US" altLang="sv-SE" sz="2400" dirty="0" err="1" smtClean="0">
                <a:ea typeface="ＭＳ Ｐゴシック" panose="020B0600070205080204" pitchFamily="34" charset="-128"/>
              </a:rPr>
              <a:t>db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storing resource records </a:t>
            </a:r>
            <a:r>
              <a:rPr lang="en-US" altLang="sv-SE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(RR)</a:t>
            </a:r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3897312"/>
            <a:ext cx="3534544" cy="2267991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u="sng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type=NS</a:t>
            </a:r>
          </a:p>
          <a:p>
            <a:pPr lvl="1"/>
            <a:r>
              <a:rPr lang="en-US" altLang="sv-SE" sz="2000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name</a:t>
            </a:r>
            <a:r>
              <a:rPr lang="en-US" altLang="sv-SE" sz="2000" dirty="0" smtClean="0">
                <a:ea typeface="ＭＳ Ｐゴシック" panose="020B0600070205080204" pitchFamily="34" charset="-128"/>
              </a:rPr>
              <a:t> is domain (e.g., foo.com)</a:t>
            </a:r>
          </a:p>
          <a:p>
            <a:pPr lvl="1"/>
            <a:r>
              <a:rPr lang="en-US" altLang="sv-SE" sz="2000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value</a:t>
            </a:r>
            <a:r>
              <a:rPr lang="en-US" altLang="sv-SE" sz="2000" dirty="0" smtClean="0">
                <a:ea typeface="ＭＳ Ｐゴシック" panose="020B0600070205080204" pitchFamily="34" charset="-128"/>
              </a:rPr>
              <a:t> is hostname of authoritative name server for this domain</a:t>
            </a:r>
          </a:p>
          <a:p>
            <a:endParaRPr lang="en-US" altLang="sv-SE" sz="2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45063" name="Text Box 6"/>
          <p:cNvSpPr txBox="1">
            <a:spLocks noChangeArrowheads="1"/>
          </p:cNvSpPr>
          <p:nvPr/>
        </p:nvSpPr>
        <p:spPr bwMode="auto">
          <a:xfrm>
            <a:off x="1795463" y="1908175"/>
            <a:ext cx="5364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latin typeface="Arial" panose="020B0604020202020204" pitchFamily="34" charset="0"/>
              </a:rPr>
              <a:t>RR format:</a:t>
            </a:r>
            <a:r>
              <a:rPr lang="en-US" altLang="sv-SE" sz="2400">
                <a:latin typeface="Comic Sans MS" panose="030F0702030302020204" pitchFamily="66" charset="0"/>
              </a:rPr>
              <a:t> </a:t>
            </a:r>
            <a:r>
              <a:rPr lang="en-US" altLang="sv-SE" sz="1800" b="1">
                <a:latin typeface="Courier New" panose="02070309020205020404" pitchFamily="49" charset="0"/>
              </a:rPr>
              <a:t>(name, value, type, ttl)</a:t>
            </a:r>
            <a:endParaRPr lang="en-US" altLang="sv-SE" sz="2400">
              <a:latin typeface="Times New Roman" panose="02020603050405020304" pitchFamily="18" charset="0"/>
            </a:endParaRPr>
          </a:p>
        </p:txBody>
      </p:sp>
      <p:sp>
        <p:nvSpPr>
          <p:cNvPr id="45064" name="Rectangle 7"/>
          <p:cNvSpPr>
            <a:spLocks noChangeArrowheads="1"/>
          </p:cNvSpPr>
          <p:nvPr/>
        </p:nvSpPr>
        <p:spPr bwMode="auto">
          <a:xfrm>
            <a:off x="1876425" y="1895475"/>
            <a:ext cx="5267325" cy="571500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sv-SE" altLang="sv-SE" sz="240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5" name="Rectangle 8"/>
          <p:cNvSpPr>
            <a:spLocks noChangeArrowheads="1"/>
          </p:cNvSpPr>
          <p:nvPr/>
        </p:nvSpPr>
        <p:spPr bwMode="auto">
          <a:xfrm>
            <a:off x="523875" y="2657475"/>
            <a:ext cx="3544069" cy="1138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SzPct val="75000"/>
              <a:buFont typeface="Wingdings" panose="05000000000000000000" pitchFamily="2" charset="2"/>
              <a:buNone/>
            </a:pPr>
            <a:r>
              <a:rPr lang="en-US" altLang="sv-SE" u="sng" dirty="0">
                <a:solidFill>
                  <a:srgbClr val="CC0000"/>
                </a:solidFill>
              </a:rPr>
              <a:t>type=A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 b="1" dirty="0">
                <a:latin typeface="Courier New" panose="02070309020205020404" pitchFamily="49" charset="0"/>
              </a:rPr>
              <a:t>name</a:t>
            </a:r>
            <a:r>
              <a:rPr lang="en-US" altLang="sv-SE" sz="2000" dirty="0">
                <a:latin typeface="Comic Sans MS" panose="030F0702030302020204" pitchFamily="66" charset="0"/>
              </a:rPr>
              <a:t> </a:t>
            </a:r>
            <a:r>
              <a:rPr lang="en-US" altLang="sv-SE" sz="2000" dirty="0"/>
              <a:t>is hostname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 b="1" dirty="0">
                <a:latin typeface="Courier New" panose="02070309020205020404" pitchFamily="49" charset="0"/>
              </a:rPr>
              <a:t>value</a:t>
            </a:r>
            <a:r>
              <a:rPr lang="en-US" altLang="sv-SE" sz="2000" dirty="0">
                <a:latin typeface="Comic Sans MS" panose="030F0702030302020204" pitchFamily="66" charset="0"/>
              </a:rPr>
              <a:t> </a:t>
            </a:r>
            <a:r>
              <a:rPr lang="en-US" altLang="sv-SE" sz="2000" dirty="0"/>
              <a:t>is IP address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sv-SE" sz="2400" dirty="0"/>
          </a:p>
        </p:txBody>
      </p:sp>
      <p:sp>
        <p:nvSpPr>
          <p:cNvPr id="45066" name="Rectangle 9"/>
          <p:cNvSpPr>
            <a:spLocks noChangeArrowheads="1"/>
          </p:cNvSpPr>
          <p:nvPr/>
        </p:nvSpPr>
        <p:spPr bwMode="auto">
          <a:xfrm>
            <a:off x="4229100" y="2697163"/>
            <a:ext cx="4514850" cy="2171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u="sng" dirty="0">
                <a:solidFill>
                  <a:srgbClr val="CC0000"/>
                </a:solidFill>
              </a:rPr>
              <a:t>type=CNAME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 b="1" dirty="0">
                <a:latin typeface="Courier New" panose="02070309020205020404" pitchFamily="49" charset="0"/>
              </a:rPr>
              <a:t>name</a:t>
            </a:r>
            <a:r>
              <a:rPr lang="en-US" altLang="sv-SE" sz="2000" dirty="0">
                <a:latin typeface="Comic Sans MS" panose="030F0702030302020204" pitchFamily="66" charset="0"/>
              </a:rPr>
              <a:t> is </a:t>
            </a:r>
            <a:r>
              <a:rPr lang="en-US" altLang="sv-SE" sz="2000" dirty="0"/>
              <a:t>alias name for some </a:t>
            </a:r>
            <a:r>
              <a:rPr lang="ja-JP" altLang="en-US" sz="2000" dirty="0"/>
              <a:t>“</a:t>
            </a:r>
            <a:r>
              <a:rPr lang="en-US" altLang="ja-JP" sz="2000" dirty="0"/>
              <a:t>canonical</a:t>
            </a:r>
            <a:r>
              <a:rPr lang="ja-JP" altLang="en-US" sz="2000" dirty="0"/>
              <a:t>”</a:t>
            </a:r>
            <a:r>
              <a:rPr lang="en-US" altLang="ja-JP" sz="2000" dirty="0"/>
              <a:t> (the real) name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1800" b="1" dirty="0" err="1" smtClean="0">
                <a:latin typeface="Courier New" panose="02070309020205020404" pitchFamily="49" charset="0"/>
              </a:rPr>
              <a:t>Eg</a:t>
            </a:r>
            <a:r>
              <a:rPr lang="en-US" altLang="sv-SE" sz="1800" b="1" dirty="0" smtClean="0">
                <a:latin typeface="Courier New" panose="02070309020205020404" pitchFamily="49" charset="0"/>
              </a:rPr>
              <a:t> www.ibm.com</a:t>
            </a:r>
            <a:r>
              <a:rPr lang="en-US" altLang="sv-SE" sz="1800" dirty="0" smtClean="0">
                <a:latin typeface="Courier New" panose="02070309020205020404" pitchFamily="49" charset="0"/>
              </a:rPr>
              <a:t> </a:t>
            </a:r>
            <a:r>
              <a:rPr lang="en-US" altLang="sv-SE" sz="2000" dirty="0"/>
              <a:t>is really</a:t>
            </a:r>
            <a:endParaRPr lang="en-US" altLang="sv-SE" sz="1800" dirty="0"/>
          </a:p>
          <a:p>
            <a:pPr lvl="1">
              <a:lnSpc>
                <a:spcPct val="100000"/>
              </a:lnSpc>
              <a:buSzTx/>
              <a:buFont typeface="Wingdings" panose="05000000000000000000" pitchFamily="2" charset="2"/>
              <a:buNone/>
            </a:pPr>
            <a:r>
              <a:rPr lang="en-US" altLang="sv-SE" sz="1800" dirty="0">
                <a:latin typeface="Courier New" panose="02070309020205020404" pitchFamily="49" charset="0"/>
              </a:rPr>
              <a:t>  </a:t>
            </a:r>
            <a:r>
              <a:rPr lang="en-US" altLang="sv-SE" sz="1800" b="1" dirty="0">
                <a:latin typeface="Courier New" panose="02070309020205020404" pitchFamily="49" charset="0"/>
              </a:rPr>
              <a:t>servereast.backup2.ibm.com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 b="1" dirty="0">
                <a:latin typeface="Courier New" panose="02070309020205020404" pitchFamily="49" charset="0"/>
              </a:rPr>
              <a:t>value</a:t>
            </a:r>
            <a:r>
              <a:rPr lang="en-US" altLang="sv-SE" sz="2000" dirty="0">
                <a:latin typeface="Comic Sans MS" panose="030F0702030302020204" pitchFamily="66" charset="0"/>
              </a:rPr>
              <a:t> </a:t>
            </a:r>
            <a:r>
              <a:rPr lang="en-US" altLang="sv-SE" sz="2000" dirty="0"/>
              <a:t>is canonical name</a:t>
            </a: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sv-SE" sz="2400" dirty="0"/>
          </a:p>
        </p:txBody>
      </p:sp>
      <p:sp>
        <p:nvSpPr>
          <p:cNvPr id="45067" name="Rectangle 10"/>
          <p:cNvSpPr>
            <a:spLocks noChangeArrowheads="1"/>
          </p:cNvSpPr>
          <p:nvPr/>
        </p:nvSpPr>
        <p:spPr bwMode="auto">
          <a:xfrm>
            <a:off x="4252913" y="5022850"/>
            <a:ext cx="4408487" cy="13096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u="sng" dirty="0">
                <a:solidFill>
                  <a:srgbClr val="CC0000"/>
                </a:solidFill>
              </a:rPr>
              <a:t>type=MX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 b="1" dirty="0">
                <a:latin typeface="Courier New" panose="02070309020205020404" pitchFamily="49" charset="0"/>
              </a:rPr>
              <a:t>value</a:t>
            </a:r>
            <a:r>
              <a:rPr lang="en-US" altLang="sv-SE" sz="2000" dirty="0">
                <a:latin typeface="Comic Sans MS" panose="030F0702030302020204" pitchFamily="66" charset="0"/>
              </a:rPr>
              <a:t> </a:t>
            </a:r>
            <a:r>
              <a:rPr lang="en-US" altLang="sv-SE" sz="2000" dirty="0"/>
              <a:t>is name of </a:t>
            </a:r>
            <a:r>
              <a:rPr lang="en-US" altLang="sv-SE" sz="2000" dirty="0" err="1"/>
              <a:t>mailserver</a:t>
            </a:r>
            <a:r>
              <a:rPr lang="en-US" altLang="sv-SE" sz="2000" dirty="0"/>
              <a:t> associated with</a:t>
            </a:r>
            <a:r>
              <a:rPr lang="en-US" altLang="sv-SE" sz="2000" dirty="0">
                <a:latin typeface="Comic Sans MS" panose="030F0702030302020204" pitchFamily="66" charset="0"/>
              </a:rPr>
              <a:t> </a:t>
            </a:r>
            <a:r>
              <a:rPr lang="en-US" altLang="sv-SE" sz="2000" b="1" dirty="0">
                <a:latin typeface="Courier New" panose="02070309020205020404" pitchFamily="49" charset="0"/>
              </a:rPr>
              <a:t>name</a:t>
            </a:r>
            <a:endParaRPr lang="en-US" altLang="sv-SE" sz="2000" dirty="0">
              <a:latin typeface="Comic Sans MS" panose="030F0702030302020204" pitchFamily="66" charset="0"/>
            </a:endParaRPr>
          </a:p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 altLang="sv-SE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90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1EBF6DC3-DC41-4F9C-B97D-AABD4D58A5B3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48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217488"/>
            <a:ext cx="7772400" cy="601663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DNS protocol, messages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261" y="1028700"/>
            <a:ext cx="7820025" cy="841375"/>
          </a:xfrm>
        </p:spPr>
        <p:txBody>
          <a:bodyPr/>
          <a:lstStyle/>
          <a:p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query</a:t>
            </a:r>
            <a:r>
              <a:rPr lang="en-US" altLang="sv-SE" dirty="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and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reply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messages (use UDP),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both with same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message format</a:t>
            </a:r>
            <a:endParaRPr lang="en-US" altLang="sv-SE" dirty="0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46087" name="Rectangle 4"/>
          <p:cNvSpPr>
            <a:spLocks noChangeArrowheads="1"/>
          </p:cNvSpPr>
          <p:nvPr/>
        </p:nvSpPr>
        <p:spPr bwMode="auto">
          <a:xfrm>
            <a:off x="490538" y="2352675"/>
            <a:ext cx="357505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altLang="sv-SE" sz="2400"/>
              <a:t>msg header</a:t>
            </a:r>
          </a:p>
          <a:p>
            <a:pPr>
              <a:lnSpc>
                <a:spcPct val="100000"/>
              </a:lnSpc>
              <a:buSzPct val="75000"/>
            </a:pPr>
            <a:r>
              <a:rPr lang="en-US" altLang="sv-SE" sz="2000">
                <a:solidFill>
                  <a:srgbClr val="000099"/>
                </a:solidFill>
              </a:rPr>
              <a:t>identification:</a:t>
            </a:r>
            <a:r>
              <a:rPr lang="en-US" altLang="sv-SE" sz="2000"/>
              <a:t> 16 bit # for query, reply to query uses same #</a:t>
            </a:r>
          </a:p>
          <a:p>
            <a:pPr>
              <a:lnSpc>
                <a:spcPct val="100000"/>
              </a:lnSpc>
              <a:buSzPct val="75000"/>
            </a:pPr>
            <a:r>
              <a:rPr lang="en-US" altLang="sv-SE" sz="2000">
                <a:solidFill>
                  <a:srgbClr val="000099"/>
                </a:solidFill>
              </a:rPr>
              <a:t>flags: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/>
              <a:t>query or reply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/>
              <a:t>recursion desired 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/>
              <a:t>recursion available</a:t>
            </a:r>
          </a:p>
          <a:p>
            <a:pPr lvl="1">
              <a:lnSpc>
                <a:spcPct val="100000"/>
              </a:lnSpc>
              <a:buSzTx/>
            </a:pPr>
            <a:r>
              <a:rPr lang="en-US" altLang="sv-SE" sz="2000"/>
              <a:t>reply is authoritative</a:t>
            </a:r>
          </a:p>
        </p:txBody>
      </p:sp>
      <p:grpSp>
        <p:nvGrpSpPr>
          <p:cNvPr id="46088" name="Group 36"/>
          <p:cNvGrpSpPr>
            <a:grpSpLocks/>
          </p:cNvGrpSpPr>
          <p:nvPr/>
        </p:nvGrpSpPr>
        <p:grpSpPr bwMode="auto"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46099" name="Rectangle 33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6100" name="Rectangle 12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6101" name="Line 13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2" name="Line 14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3" name="Line 15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4" name="Line 16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5" name="Line 17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6" name="Line 18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7" name="Line 19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08" name="Text Box 20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identification</a:t>
              </a:r>
            </a:p>
          </p:txBody>
        </p:sp>
        <p:sp>
          <p:nvSpPr>
            <p:cNvPr id="46109" name="Text Box 21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flags</a:t>
              </a:r>
            </a:p>
          </p:txBody>
        </p:sp>
        <p:sp>
          <p:nvSpPr>
            <p:cNvPr id="46110" name="Text Box 22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questions</a:t>
              </a:r>
            </a:p>
          </p:txBody>
        </p:sp>
        <p:sp>
          <p:nvSpPr>
            <p:cNvPr id="46111" name="Text Box 23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questions (variable # of questions)</a:t>
              </a:r>
            </a:p>
          </p:txBody>
        </p:sp>
        <p:sp>
          <p:nvSpPr>
            <p:cNvPr id="46112" name="Text Box 26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additional RRs</a:t>
              </a:r>
            </a:p>
          </p:txBody>
        </p:sp>
        <p:sp>
          <p:nvSpPr>
            <p:cNvPr id="46113" name="Text Box 27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authority RRs</a:t>
              </a:r>
            </a:p>
          </p:txBody>
        </p:sp>
        <p:sp>
          <p:nvSpPr>
            <p:cNvPr id="46114" name="Text Box 28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answer RRs</a:t>
              </a:r>
            </a:p>
          </p:txBody>
        </p:sp>
        <p:sp>
          <p:nvSpPr>
            <p:cNvPr id="46115" name="Text Box 30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answers (variable # of RRs)</a:t>
              </a:r>
            </a:p>
          </p:txBody>
        </p:sp>
        <p:sp>
          <p:nvSpPr>
            <p:cNvPr id="46116" name="Text Box 31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authority (variable # of RRs)</a:t>
              </a:r>
            </a:p>
          </p:txBody>
        </p:sp>
        <p:sp>
          <p:nvSpPr>
            <p:cNvPr id="46117" name="Text Box 32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additional info (variable # of RRs)</a:t>
              </a:r>
            </a:p>
          </p:txBody>
        </p:sp>
      </p:grpSp>
      <p:sp>
        <p:nvSpPr>
          <p:cNvPr id="46089" name="Line 34"/>
          <p:cNvSpPr>
            <a:spLocks noChangeShapeType="1"/>
          </p:cNvSpPr>
          <p:nvPr/>
        </p:nvSpPr>
        <p:spPr bwMode="auto">
          <a:xfrm flipV="1">
            <a:off x="3417888" y="2568575"/>
            <a:ext cx="1165225" cy="327025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6090" name="Line 35"/>
          <p:cNvSpPr>
            <a:spLocks noChangeShapeType="1"/>
          </p:cNvSpPr>
          <p:nvPr/>
        </p:nvSpPr>
        <p:spPr bwMode="auto">
          <a:xfrm flipV="1">
            <a:off x="1522413" y="2547938"/>
            <a:ext cx="5183187" cy="1404937"/>
          </a:xfrm>
          <a:prstGeom prst="line">
            <a:avLst/>
          </a:prstGeom>
          <a:noFill/>
          <a:ln w="127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grpSp>
        <p:nvGrpSpPr>
          <p:cNvPr id="46091" name="Group 60"/>
          <p:cNvGrpSpPr>
            <a:grpSpLocks/>
          </p:cNvGrpSpPr>
          <p:nvPr/>
        </p:nvGrpSpPr>
        <p:grpSpPr bwMode="auto"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46096" name="Text Box 57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200">
                  <a:latin typeface="Arial" panose="020B0604020202020204" pitchFamily="34" charset="0"/>
                </a:rPr>
                <a:t>2 bytes</a:t>
              </a:r>
            </a:p>
          </p:txBody>
        </p:sp>
        <p:sp>
          <p:nvSpPr>
            <p:cNvPr id="46097" name="Line 58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8" name="Line 59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6092" name="Group 61"/>
          <p:cNvGrpSpPr>
            <a:grpSpLocks/>
          </p:cNvGrpSpPr>
          <p:nvPr/>
        </p:nvGrpSpPr>
        <p:grpSpPr bwMode="auto"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46093" name="Text Box 62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200">
                  <a:latin typeface="Arial" panose="020B0604020202020204" pitchFamily="34" charset="0"/>
                </a:rPr>
                <a:t>2 bytes</a:t>
              </a:r>
            </a:p>
          </p:txBody>
        </p:sp>
        <p:sp>
          <p:nvSpPr>
            <p:cNvPr id="46094" name="Line 63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095" name="Line 64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96603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42EA30F3-5FCF-427D-8D07-A5F38518C746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49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185863" y="3703638"/>
            <a:ext cx="19018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name, type fields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 for a query</a:t>
            </a:r>
            <a:endParaRPr lang="en-US" altLang="sv-SE" sz="240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922338" y="4425950"/>
            <a:ext cx="2168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to query</a:t>
            </a:r>
            <a:endParaRPr lang="en-US" altLang="sv-SE" sz="2400"/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781050" y="5078413"/>
            <a:ext cx="23129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authoritative servers</a:t>
            </a:r>
            <a:endParaRPr lang="en-US" altLang="sv-SE" sz="240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687388" y="5797550"/>
            <a:ext cx="23939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additional </a:t>
            </a:r>
            <a:r>
              <a:rPr lang="ja-JP" altLang="en-US" sz="2000"/>
              <a:t>“</a:t>
            </a:r>
            <a:r>
              <a:rPr lang="en-US" altLang="ja-JP" sz="2000"/>
              <a:t>helpful</a:t>
            </a:r>
            <a:r>
              <a:rPr lang="ja-JP" altLang="en-US" sz="2000"/>
              <a:t>”</a:t>
            </a:r>
            <a:endParaRPr lang="en-US" altLang="ja-JP" sz="2000"/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/>
              <a:t>info that may be used</a:t>
            </a:r>
            <a:endParaRPr lang="en-US" altLang="sv-SE" sz="2400"/>
          </a:p>
        </p:txBody>
      </p:sp>
      <p:grpSp>
        <p:nvGrpSpPr>
          <p:cNvPr id="47112" name="Group 17"/>
          <p:cNvGrpSpPr>
            <a:grpSpLocks/>
          </p:cNvGrpSpPr>
          <p:nvPr/>
        </p:nvGrpSpPr>
        <p:grpSpPr bwMode="auto">
          <a:xfrm>
            <a:off x="4241800" y="2216150"/>
            <a:ext cx="3725863" cy="4184650"/>
            <a:chOff x="2672" y="1396"/>
            <a:chExt cx="2347" cy="2636"/>
          </a:xfrm>
        </p:grpSpPr>
        <p:sp>
          <p:nvSpPr>
            <p:cNvPr id="47127" name="Rectangle 18"/>
            <p:cNvSpPr>
              <a:spLocks noChangeArrowheads="1"/>
            </p:cNvSpPr>
            <p:nvPr/>
          </p:nvSpPr>
          <p:spPr bwMode="auto">
            <a:xfrm>
              <a:off x="2742" y="1396"/>
              <a:ext cx="2277" cy="2585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7128" name="Rectangle 19"/>
            <p:cNvSpPr>
              <a:spLocks noChangeArrowheads="1"/>
            </p:cNvSpPr>
            <p:nvPr/>
          </p:nvSpPr>
          <p:spPr bwMode="auto">
            <a:xfrm>
              <a:off x="2688" y="1447"/>
              <a:ext cx="2277" cy="258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47129" name="Line 20"/>
            <p:cNvSpPr>
              <a:spLocks noChangeShapeType="1"/>
            </p:cNvSpPr>
            <p:nvPr/>
          </p:nvSpPr>
          <p:spPr bwMode="auto">
            <a:xfrm>
              <a:off x="2681" y="3606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30" name="Line 21"/>
            <p:cNvSpPr>
              <a:spLocks noChangeShapeType="1"/>
            </p:cNvSpPr>
            <p:nvPr/>
          </p:nvSpPr>
          <p:spPr bwMode="auto">
            <a:xfrm>
              <a:off x="2688" y="3174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31" name="Line 22"/>
            <p:cNvSpPr>
              <a:spLocks noChangeShapeType="1"/>
            </p:cNvSpPr>
            <p:nvPr/>
          </p:nvSpPr>
          <p:spPr bwMode="auto">
            <a:xfrm>
              <a:off x="2681" y="2742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32" name="Line 23"/>
            <p:cNvSpPr>
              <a:spLocks noChangeShapeType="1"/>
            </p:cNvSpPr>
            <p:nvPr/>
          </p:nvSpPr>
          <p:spPr bwMode="auto">
            <a:xfrm>
              <a:off x="2681" y="2317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33" name="Line 24"/>
            <p:cNvSpPr>
              <a:spLocks noChangeShapeType="1"/>
            </p:cNvSpPr>
            <p:nvPr/>
          </p:nvSpPr>
          <p:spPr bwMode="auto">
            <a:xfrm>
              <a:off x="2680" y="2029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34" name="Line 25"/>
            <p:cNvSpPr>
              <a:spLocks noChangeShapeType="1"/>
            </p:cNvSpPr>
            <p:nvPr/>
          </p:nvSpPr>
          <p:spPr bwMode="auto">
            <a:xfrm>
              <a:off x="2672" y="1745"/>
              <a:ext cx="229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35" name="Line 26"/>
            <p:cNvSpPr>
              <a:spLocks noChangeShapeType="1"/>
            </p:cNvSpPr>
            <p:nvPr/>
          </p:nvSpPr>
          <p:spPr bwMode="auto">
            <a:xfrm>
              <a:off x="3826" y="1454"/>
              <a:ext cx="2" cy="85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36" name="Text Box 27"/>
            <p:cNvSpPr txBox="1">
              <a:spLocks noChangeArrowheads="1"/>
            </p:cNvSpPr>
            <p:nvPr/>
          </p:nvSpPr>
          <p:spPr bwMode="auto">
            <a:xfrm>
              <a:off x="2842" y="1492"/>
              <a:ext cx="82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identification</a:t>
              </a:r>
            </a:p>
          </p:txBody>
        </p:sp>
        <p:sp>
          <p:nvSpPr>
            <p:cNvPr id="47137" name="Text Box 28"/>
            <p:cNvSpPr txBox="1">
              <a:spLocks noChangeArrowheads="1"/>
            </p:cNvSpPr>
            <p:nvPr/>
          </p:nvSpPr>
          <p:spPr bwMode="auto">
            <a:xfrm>
              <a:off x="4180" y="1492"/>
              <a:ext cx="3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flags</a:t>
              </a:r>
            </a:p>
          </p:txBody>
        </p:sp>
        <p:sp>
          <p:nvSpPr>
            <p:cNvPr id="47138" name="Text Box 29"/>
            <p:cNvSpPr txBox="1">
              <a:spLocks noChangeArrowheads="1"/>
            </p:cNvSpPr>
            <p:nvPr/>
          </p:nvSpPr>
          <p:spPr bwMode="auto">
            <a:xfrm>
              <a:off x="2862" y="1780"/>
              <a:ext cx="77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questions</a:t>
              </a:r>
            </a:p>
          </p:txBody>
        </p:sp>
        <p:sp>
          <p:nvSpPr>
            <p:cNvPr id="47139" name="Text Box 30"/>
            <p:cNvSpPr txBox="1">
              <a:spLocks noChangeArrowheads="1"/>
            </p:cNvSpPr>
            <p:nvPr/>
          </p:nvSpPr>
          <p:spPr bwMode="auto">
            <a:xfrm>
              <a:off x="2789" y="2417"/>
              <a:ext cx="206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questions (variable # of questions)</a:t>
              </a:r>
            </a:p>
          </p:txBody>
        </p:sp>
        <p:sp>
          <p:nvSpPr>
            <p:cNvPr id="47140" name="Text Box 31"/>
            <p:cNvSpPr txBox="1">
              <a:spLocks noChangeArrowheads="1"/>
            </p:cNvSpPr>
            <p:nvPr/>
          </p:nvSpPr>
          <p:spPr bwMode="auto">
            <a:xfrm>
              <a:off x="3866" y="2067"/>
              <a:ext cx="105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additional RRs</a:t>
              </a:r>
            </a:p>
          </p:txBody>
        </p:sp>
        <p:sp>
          <p:nvSpPr>
            <p:cNvPr id="47141" name="Text Box 32"/>
            <p:cNvSpPr txBox="1">
              <a:spLocks noChangeArrowheads="1"/>
            </p:cNvSpPr>
            <p:nvPr/>
          </p:nvSpPr>
          <p:spPr bwMode="auto">
            <a:xfrm>
              <a:off x="2762" y="2068"/>
              <a:ext cx="99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authority RRs</a:t>
              </a:r>
            </a:p>
          </p:txBody>
        </p:sp>
        <p:sp>
          <p:nvSpPr>
            <p:cNvPr id="47142" name="Text Box 33"/>
            <p:cNvSpPr txBox="1">
              <a:spLocks noChangeArrowheads="1"/>
            </p:cNvSpPr>
            <p:nvPr/>
          </p:nvSpPr>
          <p:spPr bwMode="auto">
            <a:xfrm>
              <a:off x="3928" y="1786"/>
              <a:ext cx="91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# answer RRs</a:t>
              </a:r>
            </a:p>
          </p:txBody>
        </p:sp>
        <p:sp>
          <p:nvSpPr>
            <p:cNvPr id="47143" name="Text Box 34"/>
            <p:cNvSpPr txBox="1">
              <a:spLocks noChangeArrowheads="1"/>
            </p:cNvSpPr>
            <p:nvPr/>
          </p:nvSpPr>
          <p:spPr bwMode="auto">
            <a:xfrm>
              <a:off x="2983" y="2848"/>
              <a:ext cx="169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answers (variable # of RRs)</a:t>
              </a:r>
            </a:p>
          </p:txBody>
        </p:sp>
        <p:sp>
          <p:nvSpPr>
            <p:cNvPr id="47144" name="Text Box 35"/>
            <p:cNvSpPr txBox="1">
              <a:spLocks noChangeArrowheads="1"/>
            </p:cNvSpPr>
            <p:nvPr/>
          </p:nvSpPr>
          <p:spPr bwMode="auto">
            <a:xfrm>
              <a:off x="3002" y="3280"/>
              <a:ext cx="171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authority (variable # of RRs)</a:t>
              </a:r>
            </a:p>
          </p:txBody>
        </p:sp>
        <p:sp>
          <p:nvSpPr>
            <p:cNvPr id="47145" name="Text Box 36"/>
            <p:cNvSpPr txBox="1">
              <a:spLocks noChangeArrowheads="1"/>
            </p:cNvSpPr>
            <p:nvPr/>
          </p:nvSpPr>
          <p:spPr bwMode="auto">
            <a:xfrm>
              <a:off x="2811" y="3700"/>
              <a:ext cx="20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600">
                  <a:latin typeface="Arial" panose="020B0604020202020204" pitchFamily="34" charset="0"/>
                </a:rPr>
                <a:t>additional info (variable # of RRs)</a:t>
              </a:r>
            </a:p>
          </p:txBody>
        </p:sp>
      </p:grpSp>
      <p:sp>
        <p:nvSpPr>
          <p:cNvPr id="47113" name="Line 37"/>
          <p:cNvSpPr>
            <a:spLocks noChangeShapeType="1"/>
          </p:cNvSpPr>
          <p:nvPr/>
        </p:nvSpPr>
        <p:spPr bwMode="auto">
          <a:xfrm flipH="1">
            <a:off x="3101975" y="6062663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7114" name="Line 38"/>
          <p:cNvSpPr>
            <a:spLocks noChangeShapeType="1"/>
          </p:cNvSpPr>
          <p:nvPr/>
        </p:nvSpPr>
        <p:spPr bwMode="auto">
          <a:xfrm flipH="1">
            <a:off x="3109913" y="5403850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7115" name="Line 39"/>
          <p:cNvSpPr>
            <a:spLocks noChangeShapeType="1"/>
          </p:cNvSpPr>
          <p:nvPr/>
        </p:nvSpPr>
        <p:spPr bwMode="auto">
          <a:xfrm flipH="1">
            <a:off x="3117850" y="4745038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7116" name="Line 40"/>
          <p:cNvSpPr>
            <a:spLocks noChangeShapeType="1"/>
          </p:cNvSpPr>
          <p:nvPr/>
        </p:nvSpPr>
        <p:spPr bwMode="auto">
          <a:xfrm flipH="1">
            <a:off x="3103563" y="4019550"/>
            <a:ext cx="1371600" cy="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7118" name="Rectangle 2"/>
          <p:cNvSpPr>
            <a:spLocks noChangeArrowheads="1"/>
          </p:cNvSpPr>
          <p:nvPr/>
        </p:nvSpPr>
        <p:spPr bwMode="auto">
          <a:xfrm>
            <a:off x="446088" y="217488"/>
            <a:ext cx="777240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4000">
                <a:solidFill>
                  <a:srgbClr val="000099"/>
                </a:solidFill>
              </a:rPr>
              <a:t>DNS protocol, messages</a:t>
            </a:r>
            <a:endParaRPr lang="en-US" altLang="sv-SE" sz="4400">
              <a:solidFill>
                <a:srgbClr val="000099"/>
              </a:solidFill>
            </a:endParaRPr>
          </a:p>
        </p:txBody>
      </p:sp>
      <p:grpSp>
        <p:nvGrpSpPr>
          <p:cNvPr id="47119" name="Group 43"/>
          <p:cNvGrpSpPr>
            <a:grpSpLocks/>
          </p:cNvGrpSpPr>
          <p:nvPr/>
        </p:nvGrpSpPr>
        <p:grpSpPr bwMode="auto">
          <a:xfrm>
            <a:off x="4271963" y="1895475"/>
            <a:ext cx="1747837" cy="274638"/>
            <a:chOff x="2691" y="1194"/>
            <a:chExt cx="1101" cy="173"/>
          </a:xfrm>
        </p:grpSpPr>
        <p:sp>
          <p:nvSpPr>
            <p:cNvPr id="47124" name="Text Box 44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200">
                  <a:latin typeface="Arial" panose="020B0604020202020204" pitchFamily="34" charset="0"/>
                </a:rPr>
                <a:t>2 bytes</a:t>
              </a:r>
            </a:p>
          </p:txBody>
        </p:sp>
        <p:sp>
          <p:nvSpPr>
            <p:cNvPr id="47125" name="Line 45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26" name="Line 46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7120" name="Group 47"/>
          <p:cNvGrpSpPr>
            <a:grpSpLocks/>
          </p:cNvGrpSpPr>
          <p:nvPr/>
        </p:nvGrpSpPr>
        <p:grpSpPr bwMode="auto">
          <a:xfrm>
            <a:off x="6046788" y="1895475"/>
            <a:ext cx="1747837" cy="274638"/>
            <a:chOff x="2691" y="1194"/>
            <a:chExt cx="1101" cy="173"/>
          </a:xfrm>
        </p:grpSpPr>
        <p:sp>
          <p:nvSpPr>
            <p:cNvPr id="47121" name="Text Box 48"/>
            <p:cNvSpPr txBox="1">
              <a:spLocks noChangeArrowheads="1"/>
            </p:cNvSpPr>
            <p:nvPr/>
          </p:nvSpPr>
          <p:spPr bwMode="auto">
            <a:xfrm>
              <a:off x="3032" y="1194"/>
              <a:ext cx="42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r>
                <a:rPr lang="en-US" altLang="sv-SE" sz="1200">
                  <a:latin typeface="Arial" panose="020B0604020202020204" pitchFamily="34" charset="0"/>
                </a:rPr>
                <a:t>2 bytes</a:t>
              </a:r>
            </a:p>
          </p:txBody>
        </p:sp>
        <p:sp>
          <p:nvSpPr>
            <p:cNvPr id="47122" name="Line 49"/>
            <p:cNvSpPr>
              <a:spLocks noChangeShapeType="1"/>
            </p:cNvSpPr>
            <p:nvPr/>
          </p:nvSpPr>
          <p:spPr bwMode="auto">
            <a:xfrm>
              <a:off x="3465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7123" name="Line 50"/>
            <p:cNvSpPr>
              <a:spLocks noChangeShapeType="1"/>
            </p:cNvSpPr>
            <p:nvPr/>
          </p:nvSpPr>
          <p:spPr bwMode="auto">
            <a:xfrm flipH="1" flipV="1">
              <a:off x="2691" y="1284"/>
              <a:ext cx="3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22857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7885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200">
                <a:latin typeface="Tahoma" panose="020B0604030504040204" pitchFamily="34" charset="0"/>
              </a:rPr>
              <a:t>2-</a:t>
            </a:r>
            <a:fld id="{D261481D-0589-4EF6-AB20-F53B35859F18}" type="slidenum">
              <a:rPr lang="en-US" altLang="sv-SE" sz="1200">
                <a:latin typeface="Tahoma" panose="020B0604030504040204" pitchFamily="34" charset="0"/>
              </a:rPr>
              <a:pPr/>
              <a:t>5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grpSp>
        <p:nvGrpSpPr>
          <p:cNvPr id="78851" name="Group 566"/>
          <p:cNvGrpSpPr>
            <a:grpSpLocks/>
          </p:cNvGrpSpPr>
          <p:nvPr/>
        </p:nvGrpSpPr>
        <p:grpSpPr bwMode="auto">
          <a:xfrm>
            <a:off x="5202238" y="1546225"/>
            <a:ext cx="3540125" cy="4545013"/>
            <a:chOff x="3277" y="974"/>
            <a:chExt cx="2230" cy="2863"/>
          </a:xfrm>
        </p:grpSpPr>
        <p:sp>
          <p:nvSpPr>
            <p:cNvPr id="78859" name="Freeform 567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8860" name="Group 568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79234" name="Rectangle 569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235" name="AutoShape 570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78861" name="Freeform 571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62" name="Line 572"/>
            <p:cNvSpPr>
              <a:spLocks noChangeShapeType="1"/>
            </p:cNvSpPr>
            <p:nvPr/>
          </p:nvSpPr>
          <p:spPr bwMode="auto">
            <a:xfrm rot="-5400000">
              <a:off x="4924" y="3316"/>
              <a:ext cx="284" cy="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63" name="Line 573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64" name="Line 574"/>
            <p:cNvSpPr>
              <a:spLocks noChangeShapeType="1"/>
            </p:cNvSpPr>
            <p:nvPr/>
          </p:nvSpPr>
          <p:spPr bwMode="auto">
            <a:xfrm rot="16200000" flipH="1">
              <a:off x="5113" y="3192"/>
              <a:ext cx="90" cy="5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65" name="Line 576"/>
            <p:cNvSpPr>
              <a:spLocks noChangeShapeType="1"/>
            </p:cNvSpPr>
            <p:nvPr/>
          </p:nvSpPr>
          <p:spPr bwMode="auto">
            <a:xfrm>
              <a:off x="3843" y="3009"/>
              <a:ext cx="99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66" name="Line 577"/>
            <p:cNvSpPr>
              <a:spLocks noChangeShapeType="1"/>
            </p:cNvSpPr>
            <p:nvPr/>
          </p:nvSpPr>
          <p:spPr bwMode="auto">
            <a:xfrm flipV="1">
              <a:off x="3680" y="3159"/>
              <a:ext cx="256" cy="6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67" name="Line 580"/>
            <p:cNvSpPr>
              <a:spLocks noChangeShapeType="1"/>
            </p:cNvSpPr>
            <p:nvPr/>
          </p:nvSpPr>
          <p:spPr bwMode="auto">
            <a:xfrm flipH="1">
              <a:off x="3948" y="3204"/>
              <a:ext cx="90" cy="11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68" name="Line 581"/>
            <p:cNvSpPr>
              <a:spLocks noChangeShapeType="1"/>
            </p:cNvSpPr>
            <p:nvPr/>
          </p:nvSpPr>
          <p:spPr bwMode="auto">
            <a:xfrm flipH="1" flipV="1">
              <a:off x="4146" y="3213"/>
              <a:ext cx="51" cy="10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69" name="Line 582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0" name="Line 584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1" name="Line 585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8872" name="Group 586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79232" name="Picture 587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233" name="Picture 588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873" name="Freeform 589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4" name="Freeform 590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5" name="Line 591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6" name="Line 592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7" name="Line 593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8" name="Line 594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79" name="Line 595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0" name="Line 596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1" name="Line 597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2" name="Line 598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3" name="Line 599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4" name="Line 600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5" name="Line 601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6" name="Line 602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7" name="Line 603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8" name="Line 604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89" name="Line 605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90" name="Line 606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78891" name="Line 607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8892" name="Group 608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79215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16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17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18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19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0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1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2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3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4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5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6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7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8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29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9230" name="Oval 624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pic>
            <p:nvPicPr>
              <p:cNvPr id="79231" name="Picture 625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893" name="Group 626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79206" name="Line 627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207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208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209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210" name="Group 631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79213" name="Freeform 6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214" name="Freeform 6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211" name="Line 634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212" name="Line 635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894" name="Group 636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7919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9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20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201" name="Group 64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204" name="Freeform 6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205" name="Freeform 6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202" name="Line 64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203" name="Line 64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895" name="Group 645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7919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9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9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93" name="Group 64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96" name="Freeform 6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97" name="Freeform 6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94" name="Line 65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95" name="Line 65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896" name="Group 654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7918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8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8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85" name="Group 65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88" name="Freeform 6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89" name="Freeform 6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86" name="Line 66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87" name="Line 66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897" name="Group 663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7917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7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7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77" name="Group 66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80" name="Freeform 6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81" name="Freeform 6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78" name="Line 67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79" name="Line 67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898" name="Group 672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7916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6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6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69" name="Group 67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72" name="Freeform 67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73" name="Freeform 67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70" name="Line 67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71" name="Line 68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8899" name="Line 681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78900" name="Group 682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7915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5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6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61" name="Group 6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64" name="Freeform 6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65" name="Freeform 6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62" name="Line 6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63" name="Line 6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1" name="Group 691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7915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5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5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53" name="Group 6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56" name="Freeform 6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57" name="Freeform 6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54" name="Line 6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55" name="Line 6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2" name="Group 700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7914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4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4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45" name="Group 7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48" name="Freeform 7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49" name="Freeform 7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46" name="Line 7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47" name="Line 7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3" name="Group 709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7913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3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3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37" name="Group 71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40" name="Freeform 71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41" name="Freeform 71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38" name="Line 71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39" name="Line 71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4" name="Group 718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7912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2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2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29" name="Group 72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32" name="Freeform 72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33" name="Freeform 72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30" name="Line 72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31" name="Line 72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5" name="Group 727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7911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1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12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79121" name="Group 73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79124" name="Freeform 73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25" name="Freeform 73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122" name="Line 73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123" name="Line 73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06" name="Group 736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79104" name="Group 737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9106" name="Freeform 738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7" name="Freeform 739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8" name="Freeform 740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9" name="Freeform 741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0" name="Freeform 742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1" name="Freeform 743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2" name="Freeform 744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3" name="Freeform 745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4" name="Freeform 746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5" name="Freeform 747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6" name="Freeform 748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17" name="Freeform 749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pic>
            <p:nvPicPr>
              <p:cNvPr id="79105" name="Picture 750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907" name="Group 751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79090" name="Group 752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79092" name="Freeform 753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3" name="Freeform 754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4" name="Freeform 755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5" name="Freeform 756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6" name="Freeform 757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7" name="Freeform 758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8" name="Freeform 759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99" name="Freeform 760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0" name="Freeform 761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1" name="Freeform 762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2" name="Freeform 763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103" name="Freeform 764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pic>
            <p:nvPicPr>
              <p:cNvPr id="79091" name="Picture 765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908" name="Line 766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8909" name="Group 767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79088" name="Picture 7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9" name="Freeform 7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8910" name="Group 770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79086" name="Picture 7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7" name="Freeform 7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8911" name="Group 773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79084" name="Picture 7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5" name="Freeform 7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8912" name="Group 776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79082" name="Picture 7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083" name="Freeform 7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pic>
          <p:nvPicPr>
            <p:cNvPr id="78913" name="Picture 779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8914" name="Group 780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79080" name="Picture 781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9081" name="Picture 782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78915" name="Group 783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79048" name="Freeform 784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49" name="Rectangle 785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50" name="Freeform 786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51" name="Freeform 787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52" name="Rectangle 788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53" name="Group 789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9078" name="AutoShape 790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79" name="AutoShape 791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54" name="Rectangle 792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55" name="Group 793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9076" name="AutoShape 794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77" name="AutoShape 795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56" name="Rectangle 796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57" name="Rectangle 797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58" name="Group 798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9074" name="AutoShape 799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75" name="AutoShape 800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59" name="Freeform 801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9060" name="Group 802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9072" name="AutoShape 803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73" name="AutoShape 804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61" name="Rectangle 805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62" name="Freeform 806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63" name="Freeform 807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64" name="Oval 808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65" name="Freeform 809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66" name="AutoShape 810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67" name="AutoShape 811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68" name="Oval 812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69" name="Oval 813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070" name="Oval 814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71" name="Rectangle 815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78916" name="Group 816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79016" name="Freeform 817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17" name="Rectangle 818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18" name="Freeform 819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19" name="Freeform 820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20" name="Rectangle 821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21" name="Group 822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79046" name="AutoShape 823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47" name="AutoShape 824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22" name="Rectangle 825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23" name="Group 826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79044" name="AutoShape 827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45" name="AutoShape 828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24" name="Rectangle 829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25" name="Rectangle 830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79026" name="Group 831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79042" name="AutoShape 832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43" name="AutoShape 833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27" name="Freeform 834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9028" name="Group 835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79040" name="AutoShape 836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79041" name="AutoShape 837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79029" name="Rectangle 838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0" name="Freeform 839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31" name="Freeform 840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32" name="Oval 841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3" name="Freeform 842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34" name="AutoShape 843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5" name="AutoShape 844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6" name="Oval 845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7" name="Oval 846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9038" name="Oval 847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79039" name="Rectangle 848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78917" name="Group 849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78993" name="Picture 850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94" name="Picture 851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95" name="Freeform 852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8996" name="Picture 853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97" name="Freeform 854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98" name="Freeform 855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99" name="Freeform 856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0" name="Freeform 857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1" name="Freeform 858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2" name="Freeform 859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9003" name="Group 860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9010" name="Freeform 861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11" name="Freeform 862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12" name="Freeform 863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13" name="Freeform 864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14" name="Freeform 865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9015" name="Freeform 866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9004" name="Freeform 867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5" name="Freeform 868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6" name="Freeform 869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7" name="Freeform 870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8" name="Freeform 871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9009" name="Freeform 872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18" name="Group 873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78970" name="Picture 874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71" name="Picture 875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72" name="Freeform 876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8973" name="Picture 877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74" name="Freeform 878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75" name="Freeform 879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76" name="Freeform 880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77" name="Freeform 881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78" name="Freeform 882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79" name="Freeform 883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8980" name="Group 884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87" name="Freeform 885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88" name="Freeform 886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89" name="Freeform 887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90" name="Freeform 888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91" name="Freeform 889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92" name="Freeform 890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8981" name="Freeform 891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2" name="Freeform 892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3" name="Freeform 893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4" name="Freeform 894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5" name="Freeform 895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86" name="Freeform 896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19" name="Group 897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78947" name="Picture 898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48" name="Picture 899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49" name="Freeform 90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8950" name="Picture 901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51" name="Freeform 90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2" name="Freeform 90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3" name="Freeform 90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4" name="Freeform 90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5" name="Freeform 90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6" name="Freeform 90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8957" name="Group 90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64" name="Freeform 90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65" name="Freeform 91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66" name="Freeform 91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67" name="Freeform 91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68" name="Freeform 91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69" name="Freeform 91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8958" name="Freeform 91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59" name="Freeform 91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60" name="Freeform 91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61" name="Freeform 91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62" name="Freeform 91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63" name="Freeform 92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78920" name="Group 921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78945" name="Picture 92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46" name="Freeform 92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78921" name="Group 924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78922" name="Picture 925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8923" name="Picture 926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24" name="Freeform 927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78925" name="Picture 928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8926" name="Freeform 929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27" name="Freeform 930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28" name="Freeform 931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29" name="Freeform 932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0" name="Freeform 933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1" name="Freeform 934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78932" name="Group 935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78939" name="Freeform 936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40" name="Freeform 937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41" name="Freeform 938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42" name="Freeform 939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43" name="Freeform 940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78944" name="Freeform 941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78933" name="Freeform 942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4" name="Freeform 943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5" name="Freeform 944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6" name="Freeform 945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7" name="Freeform 946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8938" name="Freeform 947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78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39744" y="122406"/>
            <a:ext cx="7772400" cy="819150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Peer2Peer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architecture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9257" y="2071229"/>
            <a:ext cx="4049713" cy="3247366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altLang="sv-SE" sz="2400" i="1" dirty="0" smtClean="0">
                <a:ea typeface="ＭＳ Ｐゴシック" panose="020B0600070205080204" pitchFamily="34" charset="-128"/>
              </a:rPr>
              <a:t>no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 always-on server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peers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request service from other peers, provide service in return </a:t>
            </a:r>
            <a:endParaRPr lang="en-US" altLang="sv-SE" sz="2400" dirty="0" smtClean="0">
              <a:ea typeface="ＭＳ Ｐゴシック" panose="020B0600070205080204" pitchFamily="34" charset="-128"/>
            </a:endParaRP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peers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are intermittently connected and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may change addresses</a:t>
            </a:r>
            <a:endParaRPr lang="en-US" altLang="sv-SE" sz="2400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complex management</a:t>
            </a:r>
          </a:p>
          <a:p>
            <a:endParaRPr lang="en-US" altLang="sv-SE" dirty="0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78855" name="Line 1034"/>
          <p:cNvSpPr>
            <a:spLocks noChangeShapeType="1"/>
          </p:cNvSpPr>
          <p:nvPr/>
        </p:nvSpPr>
        <p:spPr bwMode="auto">
          <a:xfrm flipH="1">
            <a:off x="6221413" y="1852613"/>
            <a:ext cx="503237" cy="1389062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56" name="Line 1035"/>
          <p:cNvSpPr>
            <a:spLocks noChangeShapeType="1"/>
          </p:cNvSpPr>
          <p:nvPr/>
        </p:nvSpPr>
        <p:spPr bwMode="auto">
          <a:xfrm>
            <a:off x="5565775" y="2438400"/>
            <a:ext cx="238125" cy="25685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57" name="Line 1036"/>
          <p:cNvSpPr>
            <a:spLocks noChangeShapeType="1"/>
          </p:cNvSpPr>
          <p:nvPr/>
        </p:nvSpPr>
        <p:spPr bwMode="auto">
          <a:xfrm>
            <a:off x="6275388" y="3581400"/>
            <a:ext cx="1198562" cy="199707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78858" name="Text Box 1037"/>
          <p:cNvSpPr txBox="1">
            <a:spLocks noChangeArrowheads="1"/>
          </p:cNvSpPr>
          <p:nvPr/>
        </p:nvSpPr>
        <p:spPr bwMode="auto">
          <a:xfrm>
            <a:off x="7239000" y="1373188"/>
            <a:ext cx="1284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>
                <a:solidFill>
                  <a:srgbClr val="CC0000"/>
                </a:solidFill>
              </a:rPr>
              <a:t>peer-peer</a:t>
            </a:r>
          </a:p>
        </p:txBody>
      </p:sp>
    </p:spTree>
    <p:extLst>
      <p:ext uri="{BB962C8B-B14F-4D97-AF65-F5344CB8AC3E}">
        <p14:creationId xmlns:p14="http://schemas.microsoft.com/office/powerpoint/2010/main" val="35826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4813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4951C221-367F-4973-94C6-1BE7EFC55F8F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50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9388"/>
            <a:ext cx="7772400" cy="903287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Inserting records into </a:t>
            </a:r>
            <a:r>
              <a:rPr lang="en-US" altLang="sv-SE" sz="4000" smtClean="0">
                <a:ea typeface="ＭＳ Ｐゴシック" panose="020B0600070205080204" pitchFamily="34" charset="-128"/>
              </a:rPr>
              <a:t>DNS</a:t>
            </a:r>
          </a:p>
        </p:txBody>
      </p:sp>
      <p:sp>
        <p:nvSpPr>
          <p:cNvPr id="4813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5888" y="1082674"/>
            <a:ext cx="8456613" cy="5082629"/>
          </a:xfrm>
        </p:spPr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example: new startup 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dirty="0" smtClean="0">
                <a:ea typeface="ＭＳ Ｐゴシック" panose="020B0600070205080204" pitchFamily="34" charset="-128"/>
              </a:rPr>
              <a:t>Network Utopia</a:t>
            </a:r>
            <a:r>
              <a:rPr lang="ja-JP" altLang="en-US" dirty="0" smtClean="0">
                <a:ea typeface="ＭＳ Ｐゴシック" panose="020B0600070205080204" pitchFamily="34" charset="-128"/>
              </a:rPr>
              <a:t>”</a:t>
            </a:r>
            <a:endParaRPr lang="en-US" altLang="ja-JP" dirty="0" smtClean="0">
              <a:ea typeface="ＭＳ Ｐゴシック" panose="020B0600070205080204" pitchFamily="34" charset="-128"/>
            </a:endParaRP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register name networkuptopia.com at </a:t>
            </a: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DNS registrar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(e.g., Network Solutions)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provide names, IP addresses of authoritative name server (primary and secondary)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registrar inserts two RRs into .com TLD server:</a:t>
            </a:r>
            <a:r>
              <a:rPr lang="en-US" altLang="sv-SE" sz="2800" dirty="0" smtClean="0">
                <a:ea typeface="ＭＳ Ｐゴシック" panose="020B0600070205080204" pitchFamily="34" charset="-128"/>
              </a:rPr>
              <a:t/>
            </a:r>
            <a:br>
              <a:rPr lang="en-US" altLang="sv-SE" sz="2800" dirty="0" smtClean="0">
                <a:ea typeface="ＭＳ Ｐゴシック" panose="020B0600070205080204" pitchFamily="34" charset="-128"/>
              </a:rPr>
            </a:br>
            <a:r>
              <a:rPr lang="en-US" altLang="sv-SE" sz="2000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(networkutopia.com, dns1.networkutopia.com, NS)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sv-SE" sz="2000" b="1" dirty="0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  (dns1.networkutopia.com, 212.212.212.1, A)</a:t>
            </a:r>
            <a:endParaRPr lang="en-US" altLang="sv-SE" dirty="0" smtClean="0">
              <a:solidFill>
                <a:schemeClr val="accent2"/>
              </a:solidFill>
              <a:latin typeface="Courier New" panose="02070309020205020404" pitchFamily="49" charset="0"/>
              <a:ea typeface="ＭＳ Ｐゴシック" panose="020B0600070205080204" pitchFamily="34" charset="-128"/>
            </a:endParaRP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Adding a new host/service to domain: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Add to authoritative name server</a:t>
            </a:r>
          </a:p>
          <a:p>
            <a:pPr lvl="2"/>
            <a:r>
              <a:rPr lang="en-US" altLang="sv-SE" dirty="0" smtClean="0">
                <a:ea typeface="ＭＳ Ｐゴシック" panose="020B0600070205080204" pitchFamily="34" charset="-128"/>
              </a:rPr>
              <a:t>type A record for www.networkuptopia.com	</a:t>
            </a:r>
          </a:p>
          <a:p>
            <a:pPr lvl="2"/>
            <a:r>
              <a:rPr lang="en-US" altLang="sv-SE" dirty="0" smtClean="0">
                <a:ea typeface="ＭＳ Ｐゴシック" panose="020B0600070205080204" pitchFamily="34" charset="-128"/>
              </a:rPr>
              <a:t>type MX record for networkutopia.com (mail)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224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dirty="0" smtClean="0">
                <a:ea typeface="ＭＳ Ｐゴシック" panose="020B0600070205080204" pitchFamily="34" charset="-128"/>
              </a:rPr>
              <a:t>DNS and security risks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49155" name="Content Placeholder 5"/>
          <p:cNvSpPr>
            <a:spLocks noGrp="1"/>
          </p:cNvSpPr>
          <p:nvPr>
            <p:ph sz="half" idx="1"/>
          </p:nvPr>
        </p:nvSpPr>
        <p:spPr>
          <a:xfrm>
            <a:off x="426976" y="1124744"/>
            <a:ext cx="4038600" cy="518457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dirty="0" smtClean="0">
                <a:solidFill>
                  <a:srgbClr val="22228B"/>
                </a:solidFill>
                <a:ea typeface="ＭＳ Ｐゴシック" panose="020B0600070205080204" pitchFamily="34" charset="-128"/>
              </a:rPr>
              <a:t>DDoS attacks</a:t>
            </a: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Bombard root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servers</a:t>
            </a:r>
            <a:endParaRPr lang="en-US" altLang="sv-SE" dirty="0" smtClean="0">
              <a:ea typeface="ＭＳ Ｐゴシック" panose="020B0600070205080204" pitchFamily="34" charset="-128"/>
            </a:endParaRPr>
          </a:p>
          <a:p>
            <a:pPr lvl="1"/>
            <a:r>
              <a:rPr lang="en-US" altLang="sv-SE" smtClean="0">
                <a:ea typeface="ＭＳ Ｐゴシック" panose="020B0600070205080204" pitchFamily="34" charset="-128"/>
              </a:rPr>
              <a:t>Local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DNS servers cache IPs of TLD servers, allowing root server bypass</a:t>
            </a:r>
          </a:p>
          <a:p>
            <a:r>
              <a:rPr lang="en-US" altLang="sv-SE" dirty="0" smtClean="0">
                <a:ea typeface="ＭＳ Ｐゴシック" panose="020B0600070205080204" pitchFamily="34" charset="-128"/>
              </a:rPr>
              <a:t>Bombard TLD servers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Potentially more dangerous</a:t>
            </a:r>
          </a:p>
          <a:p>
            <a:pPr>
              <a:buFont typeface="Comic Sans MS" panose="030F0702030302020204" pitchFamily="66" charset="0"/>
              <a:buAutoNum type="arabicPeriod"/>
            </a:pP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244280" cy="5184576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Redirect attacks</a:t>
            </a:r>
          </a:p>
          <a:p>
            <a:pPr>
              <a:defRPr/>
            </a:pPr>
            <a:r>
              <a:rPr lang="en-US" dirty="0" smtClean="0"/>
              <a:t>Man-in-middle</a:t>
            </a:r>
          </a:p>
          <a:p>
            <a:pPr lvl="1">
              <a:defRPr/>
            </a:pPr>
            <a:r>
              <a:rPr lang="en-US" dirty="0" smtClean="0"/>
              <a:t>Intercept queries</a:t>
            </a:r>
          </a:p>
          <a:p>
            <a:pPr>
              <a:defRPr/>
            </a:pPr>
            <a:r>
              <a:rPr lang="en-US" dirty="0" smtClean="0"/>
              <a:t>DNS poisoning</a:t>
            </a:r>
          </a:p>
          <a:p>
            <a:pPr lvl="1">
              <a:defRPr/>
            </a:pPr>
            <a:r>
              <a:rPr lang="en-US" dirty="0" smtClean="0"/>
              <a:t>Send bogus </a:t>
            </a:r>
            <a:r>
              <a:rPr lang="en-US" dirty="0" smtClean="0"/>
              <a:t>replies </a:t>
            </a:r>
            <a:r>
              <a:rPr lang="en-US" dirty="0" smtClean="0"/>
              <a:t>to DNS server, which caches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Exploit DNS for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DDoS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defRPr/>
            </a:pPr>
            <a:r>
              <a:rPr lang="en-US" dirty="0" smtClean="0"/>
              <a:t>Send queries with spoofed source address: target </a:t>
            </a:r>
            <a:r>
              <a:rPr lang="en-US" dirty="0" smtClean="0"/>
              <a:t>IP</a:t>
            </a:r>
            <a:endParaRPr lang="en-US" dirty="0" smtClean="0"/>
          </a:p>
        </p:txBody>
      </p:sp>
      <p:sp>
        <p:nvSpPr>
          <p:cNvPr id="491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4B327057-E65C-46B8-8AB1-F0A54FA6C6C8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51</a:t>
            </a:fld>
            <a:endParaRPr lang="en-US" altLang="sv-SE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7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solidFill>
                  <a:srgbClr val="000000"/>
                </a:solidFill>
                <a:latin typeface="Tahoma" panose="020B0604030504040204" pitchFamily="34" charset="0"/>
              </a:rPr>
              <a:t>2-</a:t>
            </a:r>
            <a:fld id="{7521A502-519F-4148-982B-63787B3B78AF}" type="slidenum">
              <a:rPr lang="en-US" altLang="sv-SE" sz="1200">
                <a:solidFill>
                  <a:srgbClr val="000000"/>
                </a:solidFill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52</a:t>
            </a:fld>
            <a:endParaRPr lang="en-US" altLang="sv-SE" sz="120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6413" y="195263"/>
            <a:ext cx="4005262" cy="819150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Summary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2" y="1268760"/>
            <a:ext cx="7449963" cy="4455120"/>
          </a:xfrm>
          <a:noFill/>
        </p:spPr>
        <p:txBody>
          <a:bodyPr/>
          <a:lstStyle/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application </a:t>
            </a:r>
            <a:r>
              <a:rPr lang="en-US" altLang="sv-SE" sz="2400" dirty="0" smtClean="0">
                <a:ea typeface="ＭＳ Ｐゴシック" panose="020B0600070205080204" pitchFamily="34" charset="-128"/>
              </a:rPr>
              <a:t>architectures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client-server</a:t>
            </a:r>
          </a:p>
          <a:p>
            <a:pPr lvl="1"/>
            <a:r>
              <a:rPr lang="en-US" altLang="sv-SE" i="1" dirty="0" smtClean="0">
                <a:ea typeface="ＭＳ Ｐゴシック" panose="020B0600070205080204" pitchFamily="34" charset="-128"/>
              </a:rPr>
              <a:t>(p2p: will study later in the course, after the layers-centered study)</a:t>
            </a:r>
            <a:endParaRPr lang="en-US" altLang="sv-SE" i="1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100000"/>
              </a:lnSpc>
              <a:buSzPct val="75000"/>
            </a:pPr>
            <a:r>
              <a:rPr lang="en-US" altLang="sv-SE" sz="2400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specific protocols:</a:t>
            </a:r>
          </a:p>
          <a:p>
            <a:pPr lvl="1">
              <a:lnSpc>
                <a:spcPct val="100000"/>
              </a:lnSpc>
            </a:pPr>
            <a:r>
              <a:rPr lang="en-US" altLang="sv-SE" dirty="0" smtClean="0">
                <a:solidFill>
                  <a:srgbClr val="C00000"/>
                </a:solidFill>
                <a:ea typeface="ＭＳ Ｐゴシック" panose="020B0600070205080204" pitchFamily="34" charset="-128"/>
              </a:rPr>
              <a:t>Http (connection to programming assignment)</a:t>
            </a:r>
          </a:p>
          <a:p>
            <a:pPr lvl="1">
              <a:lnSpc>
                <a:spcPct val="100000"/>
              </a:lnSpc>
            </a:pPr>
            <a:r>
              <a:rPr lang="en-US" altLang="sv-SE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FTP</a:t>
            </a:r>
            <a:endParaRPr lang="en-US" altLang="sv-SE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sv-SE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SMTP (POP</a:t>
            </a:r>
            <a:r>
              <a:rPr lang="en-US" altLang="sv-SE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sv-SE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IMAP)</a:t>
            </a:r>
            <a:endParaRPr lang="en-US" altLang="sv-SE" dirty="0" smtClean="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altLang="sv-SE" dirty="0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t>DNS</a:t>
            </a:r>
          </a:p>
        </p:txBody>
      </p:sp>
      <p:sp>
        <p:nvSpPr>
          <p:cNvPr id="50183" name="Rectangle 5"/>
          <p:cNvSpPr>
            <a:spLocks noChangeArrowheads="1"/>
          </p:cNvSpPr>
          <p:nvPr/>
        </p:nvSpPr>
        <p:spPr bwMode="auto">
          <a:xfrm>
            <a:off x="4967288" y="1809750"/>
            <a:ext cx="3962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SzPct val="75000"/>
            </a:pPr>
            <a:endParaRPr lang="en-US" altLang="sv-SE">
              <a:solidFill>
                <a:srgbClr val="000000"/>
              </a:solidFill>
            </a:endParaRPr>
          </a:p>
        </p:txBody>
      </p:sp>
      <p:pic>
        <p:nvPicPr>
          <p:cNvPr id="8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7806" y="5082388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98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Resources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Reading list </a:t>
            </a:r>
            <a:r>
              <a:rPr lang="sv-SE" dirty="0" err="1" smtClean="0"/>
              <a:t>main</a:t>
            </a:r>
            <a:r>
              <a:rPr lang="sv-SE" dirty="0" smtClean="0"/>
              <a:t> </a:t>
            </a:r>
            <a:r>
              <a:rPr lang="sv-SE" dirty="0" err="1" smtClean="0"/>
              <a:t>textbook</a:t>
            </a:r>
            <a:r>
              <a:rPr lang="sv-SE" dirty="0" smtClean="0"/>
              <a:t>:</a:t>
            </a:r>
          </a:p>
          <a:p>
            <a:r>
              <a:rPr lang="sv-SE" dirty="0" err="1" smtClean="0"/>
              <a:t>Study</a:t>
            </a:r>
            <a:r>
              <a:rPr lang="sv-SE" dirty="0" smtClean="0"/>
              <a:t>:  2.2</a:t>
            </a:r>
            <a:r>
              <a:rPr lang="sv-SE" dirty="0"/>
              <a:t>, </a:t>
            </a:r>
            <a:r>
              <a:rPr lang="sv-SE" dirty="0" smtClean="0"/>
              <a:t>2.4-2.5</a:t>
            </a:r>
          </a:p>
          <a:p>
            <a:r>
              <a:rPr lang="sv-SE" dirty="0" smtClean="0"/>
              <a:t>Quick </a:t>
            </a:r>
            <a:r>
              <a:rPr lang="sv-SE" dirty="0" err="1" smtClean="0"/>
              <a:t>reading</a:t>
            </a:r>
            <a:r>
              <a:rPr lang="sv-SE" dirty="0"/>
              <a:t>: 2.1, 2.3, 2.6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Review </a:t>
            </a:r>
            <a:r>
              <a:rPr lang="en-US" dirty="0"/>
              <a:t>questions from the book, useful for summary </a:t>
            </a:r>
            <a:r>
              <a:rPr lang="en-US" dirty="0" smtClean="0"/>
              <a:t>study</a:t>
            </a:r>
          </a:p>
          <a:p>
            <a:r>
              <a:rPr lang="en-US" dirty="0"/>
              <a:t>C</a:t>
            </a:r>
            <a:r>
              <a:rPr lang="fr-FR" dirty="0" err="1" smtClean="0"/>
              <a:t>hapter</a:t>
            </a:r>
            <a:r>
              <a:rPr lang="fr-FR" dirty="0" smtClean="0"/>
              <a:t> </a:t>
            </a:r>
            <a:r>
              <a:rPr lang="fr-FR" dirty="0"/>
              <a:t>2: 4, 5, 6, 7, 8, 9, 10, 11, 12, 13, 16, 22, 23, 24 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11754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D939CDCF-05EE-4B5C-9B3F-03D5ED9B3452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189351" y="189941"/>
            <a:ext cx="8867328" cy="608112"/>
          </a:xfrm>
        </p:spPr>
        <p:txBody>
          <a:bodyPr/>
          <a:lstStyle/>
          <a:p>
            <a:r>
              <a:rPr lang="en-US" altLang="zh-CN" sz="3000" dirty="0" smtClean="0">
                <a:ea typeface="宋体" charset="-122"/>
              </a:rPr>
              <a:t>Example r</a:t>
            </a:r>
            <a:r>
              <a:rPr lang="en-US" altLang="zh-CN" sz="3000" b="1" dirty="0" smtClean="0">
                <a:ea typeface="宋体" charset="-122"/>
              </a:rPr>
              <a:t>eview</a:t>
            </a:r>
            <a:r>
              <a:rPr lang="en-US" altLang="zh-CN" sz="3000" dirty="0">
                <a:ea typeface="宋体" charset="-122"/>
              </a:rPr>
              <a:t> </a:t>
            </a:r>
            <a:r>
              <a:rPr lang="en-US" altLang="zh-CN" sz="3000" dirty="0" smtClean="0">
                <a:ea typeface="宋体" charset="-122"/>
              </a:rPr>
              <a:t>question</a:t>
            </a:r>
            <a:r>
              <a:rPr lang="en-US" altLang="zh-CN" sz="3000" b="1" dirty="0" smtClean="0">
                <a:ea typeface="宋体" charset="-122"/>
              </a:rPr>
              <a:t> </a:t>
            </a:r>
            <a:br>
              <a:rPr lang="en-US" altLang="zh-CN" sz="3000" b="1" dirty="0" smtClean="0">
                <a:ea typeface="宋体" charset="-122"/>
              </a:rPr>
            </a:br>
            <a:r>
              <a:rPr lang="en-US" altLang="zh-CN" sz="3000" b="1" dirty="0" smtClean="0">
                <a:ea typeface="宋体" charset="-122"/>
              </a:rPr>
              <a:t>Properties </a:t>
            </a:r>
            <a:r>
              <a:rPr lang="en-US" altLang="zh-CN" sz="3000" b="1" dirty="0" smtClean="0">
                <a:ea typeface="宋体" charset="-122"/>
              </a:rPr>
              <a:t>of transport service of interest to </a:t>
            </a:r>
            <a:r>
              <a:rPr lang="en-US" altLang="zh-CN" sz="3000" b="1" dirty="0" smtClean="0">
                <a:ea typeface="宋体" charset="-122"/>
              </a:rPr>
              <a:t>the app.</a:t>
            </a:r>
            <a:r>
              <a:rPr lang="en-US" altLang="zh-CN" sz="3000" dirty="0" smtClean="0">
                <a:ea typeface="宋体" charset="-122"/>
              </a:rPr>
              <a:t> </a:t>
            </a:r>
            <a:endParaRPr lang="en-US" altLang="zh-CN" sz="3000" dirty="0" smtClean="0">
              <a:ea typeface="宋体" charset="-122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90650"/>
            <a:ext cx="3797300" cy="30162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Data loss</a:t>
            </a:r>
            <a:endParaRPr lang="en-US" altLang="zh-CN" sz="2400" dirty="0" smtClean="0">
              <a:ea typeface="宋体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some apps (e.g., audio) can tolerate some loss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other apps (e.g., file transfer, telnet) require 100% reliable data </a:t>
            </a:r>
            <a:r>
              <a:rPr lang="en-US" altLang="zh-CN" sz="2000" dirty="0" smtClean="0">
                <a:ea typeface="宋体" charset="-122"/>
              </a:rPr>
              <a:t>transfer</a:t>
            </a:r>
          </a:p>
          <a:p>
            <a:pPr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In-order vs arbitrary-order delivery</a:t>
            </a:r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4368800" y="1298574"/>
            <a:ext cx="4441825" cy="4218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Bandwidth, Timing, Security</a:t>
            </a:r>
            <a:endParaRPr lang="en-US" altLang="zh-CN" sz="2400" dirty="0">
              <a:latin typeface="Calibri" panose="020F0502020204030204" pitchFamily="34" charset="0"/>
              <a:ea typeface="宋体" charset="-122"/>
            </a:endParaRPr>
          </a:p>
          <a:p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some apps (e.g., </a:t>
            </a:r>
            <a:r>
              <a:rPr lang="en-US" altLang="zh-CN" sz="2000" dirty="0" smtClean="0">
                <a:latin typeface="Calibri" panose="020F0502020204030204" pitchFamily="34" charset="0"/>
                <a:ea typeface="宋体" charset="-122"/>
              </a:rPr>
              <a:t>multimedia, interactive games) </a:t>
            </a:r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require minimum amount of </a:t>
            </a:r>
            <a:r>
              <a:rPr lang="en-US" altLang="zh-CN" sz="2000" dirty="0" smtClean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bandwidth</a:t>
            </a:r>
            <a:r>
              <a:rPr lang="en-US" altLang="zh-CN" sz="2000" dirty="0" smtClean="0">
                <a:latin typeface="Calibri" panose="020F0502020204030204" pitchFamily="34" charset="0"/>
                <a:ea typeface="宋体" charset="-122"/>
              </a:rPr>
              <a:t>, and/or low </a:t>
            </a:r>
            <a:r>
              <a:rPr lang="en-US" altLang="zh-CN" sz="2000" dirty="0" smtClean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delay</a:t>
            </a:r>
            <a:r>
              <a:rPr lang="en-US" altLang="zh-CN" sz="2000" dirty="0" smtClean="0">
                <a:latin typeface="Calibri" panose="020F0502020204030204" pitchFamily="34" charset="0"/>
                <a:ea typeface="宋体" charset="-122"/>
              </a:rPr>
              <a:t> and/or </a:t>
            </a:r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low </a:t>
            </a:r>
            <a:r>
              <a:rPr lang="en-US" altLang="zh-CN" sz="2000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jitter</a:t>
            </a:r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 </a:t>
            </a:r>
          </a:p>
          <a:p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other apps (elastic apps, e.g. file transfer) </a:t>
            </a:r>
            <a:r>
              <a:rPr lang="en-US" altLang="zh-CN" sz="2000" dirty="0" smtClean="0">
                <a:latin typeface="Calibri" panose="020F0502020204030204" pitchFamily="34" charset="0"/>
                <a:ea typeface="宋体" charset="-122"/>
              </a:rPr>
              <a:t>are ok with any </a:t>
            </a:r>
            <a:r>
              <a:rPr lang="en-US" altLang="zh-CN" sz="2000" dirty="0">
                <a:latin typeface="Calibri" panose="020F0502020204030204" pitchFamily="34" charset="0"/>
                <a:ea typeface="宋体" charset="-122"/>
              </a:rPr>
              <a:t>bandwidth, timing they </a:t>
            </a:r>
            <a:r>
              <a:rPr lang="en-US" altLang="zh-CN" sz="2000" dirty="0" smtClean="0">
                <a:latin typeface="Calibri" panose="020F0502020204030204" pitchFamily="34" charset="0"/>
                <a:ea typeface="宋体" charset="-122"/>
              </a:rPr>
              <a:t>get</a:t>
            </a:r>
          </a:p>
          <a:p>
            <a:endParaRPr lang="en-US" altLang="zh-CN" sz="2000" dirty="0">
              <a:latin typeface="Calibri" panose="020F0502020204030204" pitchFamily="34" charset="0"/>
              <a:ea typeface="宋体" charset="-122"/>
            </a:endParaRPr>
          </a:p>
          <a:p>
            <a:pPr marL="0" indent="0">
              <a:buNone/>
            </a:pP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S</a:t>
            </a:r>
            <a:r>
              <a:rPr lang="sv-SE" altLang="zh-CN" sz="2000" dirty="0" err="1" smtClean="0">
                <a:latin typeface="Calibri" panose="020F0502020204030204" pitchFamily="34" charset="0"/>
                <a:ea typeface="宋体" charset="-122"/>
              </a:rPr>
              <a:t>ome</a:t>
            </a:r>
            <a:r>
              <a:rPr lang="sv-SE" altLang="zh-CN" sz="2000" dirty="0" smtClean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apps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also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require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 smtClean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confidentiality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,</a:t>
            </a:r>
            <a:r>
              <a:rPr lang="sv-SE" altLang="zh-CN" sz="2000" dirty="0" smtClean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integrity</a:t>
            </a:r>
            <a:r>
              <a:rPr lang="sv-SE" altLang="zh-CN" sz="2000" dirty="0">
                <a:solidFill>
                  <a:srgbClr val="FF0000"/>
                </a:solidFill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(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more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 in 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network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 </a:t>
            </a:r>
            <a:r>
              <a:rPr lang="sv-SE" altLang="zh-CN" sz="2000" dirty="0" err="1">
                <a:latin typeface="Calibri" panose="020F0502020204030204" pitchFamily="34" charset="0"/>
                <a:ea typeface="宋体" charset="-122"/>
              </a:rPr>
              <a:t>security</a:t>
            </a:r>
            <a:r>
              <a:rPr lang="sv-SE" altLang="zh-CN" sz="2000" dirty="0">
                <a:latin typeface="Calibri" panose="020F0502020204030204" pitchFamily="34" charset="0"/>
                <a:ea typeface="宋体" charset="-122"/>
              </a:rPr>
              <a:t>)</a:t>
            </a:r>
            <a:endParaRPr lang="en-US" altLang="zh-CN" sz="2000" dirty="0">
              <a:latin typeface="Calibri" panose="020F0502020204030204" pitchFamily="34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9882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slides</a:t>
            </a:r>
            <a:r>
              <a:rPr lang="sv-SE" dirty="0" smtClean="0"/>
              <a:t>/</a:t>
            </a:r>
            <a:r>
              <a:rPr lang="sv-SE" dirty="0" err="1" smtClean="0"/>
              <a:t>notes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4938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400"/>
              <a:t>2: Application Layer</a:t>
            </a:r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399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EE9F74F0-B0F7-4EA8-B64D-6B3878DF3ED1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7962900" cy="608112"/>
          </a:xfrm>
        </p:spPr>
        <p:txBody>
          <a:bodyPr/>
          <a:lstStyle/>
          <a:p>
            <a:r>
              <a:rPr lang="en-US" altLang="zh-CN" sz="3200" dirty="0" smtClean="0">
                <a:ea typeface="宋体" charset="-122"/>
              </a:rPr>
              <a:t>HTTP: Conditional </a:t>
            </a:r>
            <a:r>
              <a:rPr lang="en-US" altLang="zh-CN" sz="3200" dirty="0" smtClean="0">
                <a:ea typeface="宋体" charset="-122"/>
              </a:rPr>
              <a:t>GET: client-side caching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90675"/>
            <a:ext cx="3886200" cy="4305300"/>
          </a:xfrm>
        </p:spPr>
        <p:txBody>
          <a:bodyPr/>
          <a:lstStyle/>
          <a:p>
            <a:r>
              <a:rPr lang="en-US" altLang="zh-CN" sz="2000" smtClean="0">
                <a:solidFill>
                  <a:srgbClr val="FF0000"/>
                </a:solidFill>
                <a:ea typeface="宋体" charset="-122"/>
              </a:rPr>
              <a:t>Goal:</a:t>
            </a:r>
            <a:r>
              <a:rPr lang="en-US" altLang="zh-CN" sz="2000" smtClean="0">
                <a:ea typeface="宋体" charset="-122"/>
              </a:rPr>
              <a:t> don’t send object if client has up-to-date stored (cached) version</a:t>
            </a:r>
          </a:p>
          <a:p>
            <a:r>
              <a:rPr lang="en-US" altLang="zh-CN" sz="2000" smtClean="0">
                <a:ea typeface="宋体" charset="-122"/>
              </a:rPr>
              <a:t>client: specify date of cached copy in http request</a:t>
            </a:r>
          </a:p>
          <a:p>
            <a:pPr lvl="1">
              <a:buFont typeface="ZapfDingbats" pitchFamily="82" charset="2"/>
              <a:buNone/>
            </a:pPr>
            <a:r>
              <a:rPr lang="en-US" altLang="zh-CN" sz="1800" b="1" smtClean="0">
                <a:latin typeface="Courier New" pitchFamily="49" charset="0"/>
                <a:ea typeface="宋体" charset="-122"/>
              </a:rPr>
              <a:t>If-modified-since: &lt;date&gt;</a:t>
            </a:r>
          </a:p>
          <a:p>
            <a:r>
              <a:rPr lang="en-US" altLang="zh-CN" sz="2000" smtClean="0">
                <a:ea typeface="宋体" charset="-122"/>
              </a:rPr>
              <a:t>server: response contains no object if cached copy up-to-date: </a:t>
            </a:r>
          </a:p>
          <a:p>
            <a:pPr lvl="1">
              <a:buFont typeface="ZapfDingbats" pitchFamily="82" charset="2"/>
              <a:buNone/>
            </a:pPr>
            <a:r>
              <a:rPr lang="en-US" altLang="zh-CN" sz="1800" b="1" smtClean="0">
                <a:latin typeface="Courier New" pitchFamily="49" charset="0"/>
                <a:ea typeface="宋体" charset="-122"/>
              </a:rPr>
              <a:t>HTTP/1.0 304 Not Modified</a:t>
            </a:r>
            <a:endParaRPr lang="en-US" altLang="zh-CN" sz="2000" smtClean="0">
              <a:ea typeface="宋体" charset="-122"/>
            </a:endParaRPr>
          </a:p>
        </p:txBody>
      </p:sp>
      <p:sp>
        <p:nvSpPr>
          <p:cNvPr id="39942" name="Line 4"/>
          <p:cNvSpPr>
            <a:spLocks noChangeShapeType="1"/>
          </p:cNvSpPr>
          <p:nvPr/>
        </p:nvSpPr>
        <p:spPr bwMode="auto">
          <a:xfrm>
            <a:off x="4276725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3876675" y="1436688"/>
            <a:ext cx="981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u="sng">
                <a:ea typeface="宋体" charset="-122"/>
              </a:rPr>
              <a:t>client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44" name="Text Box 6"/>
          <p:cNvSpPr txBox="1">
            <a:spLocks noChangeArrowheads="1"/>
          </p:cNvSpPr>
          <p:nvPr/>
        </p:nvSpPr>
        <p:spPr bwMode="auto">
          <a:xfrm>
            <a:off x="7321550" y="1408113"/>
            <a:ext cx="1104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u="sng">
                <a:ea typeface="宋体" charset="-122"/>
              </a:rPr>
              <a:t>server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45" name="Rectangle 7"/>
          <p:cNvSpPr>
            <a:spLocks noChangeArrowheads="1"/>
          </p:cNvSpPr>
          <p:nvPr/>
        </p:nvSpPr>
        <p:spPr bwMode="auto">
          <a:xfrm>
            <a:off x="4514850" y="2114550"/>
            <a:ext cx="268605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46" name="Text Box 8"/>
          <p:cNvSpPr txBox="1">
            <a:spLocks noChangeArrowheads="1"/>
          </p:cNvSpPr>
          <p:nvPr/>
        </p:nvSpPr>
        <p:spPr bwMode="auto">
          <a:xfrm>
            <a:off x="4521200" y="2098675"/>
            <a:ext cx="26812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charset="-122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Courier New" pitchFamily="49" charset="0"/>
                <a:ea typeface="宋体" charset="-122"/>
              </a:rPr>
              <a:t>If-modified-since: &lt;date&gt;</a:t>
            </a:r>
            <a:endParaRPr lang="en-US" altLang="zh-CN" sz="2000" b="1">
              <a:latin typeface="Courier New" pitchFamily="49" charset="0"/>
              <a:ea typeface="宋体" charset="-122"/>
            </a:endParaRPr>
          </a:p>
        </p:txBody>
      </p:sp>
      <p:sp>
        <p:nvSpPr>
          <p:cNvPr id="39947" name="Line 9"/>
          <p:cNvSpPr>
            <a:spLocks noChangeShapeType="1"/>
          </p:cNvSpPr>
          <p:nvPr/>
        </p:nvSpPr>
        <p:spPr bwMode="auto">
          <a:xfrm flipH="1">
            <a:off x="4295775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39948" name="Group 30"/>
          <p:cNvGrpSpPr>
            <a:grpSpLocks/>
          </p:cNvGrpSpPr>
          <p:nvPr/>
        </p:nvGrpSpPr>
        <p:grpSpPr bwMode="auto">
          <a:xfrm>
            <a:off x="4502150" y="2974975"/>
            <a:ext cx="2643188" cy="855663"/>
            <a:chOff x="2698" y="2036"/>
            <a:chExt cx="1665" cy="539"/>
          </a:xfrm>
        </p:grpSpPr>
        <p:sp>
          <p:nvSpPr>
            <p:cNvPr id="39958" name="Rectangle 10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39959" name="Text Box 11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800">
                  <a:ea typeface="宋体" charset="-122"/>
                </a:rPr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Courier New" pitchFamily="49" charset="0"/>
                  <a:ea typeface="宋体" charset="-122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1600" b="1">
                  <a:latin typeface="Courier New" pitchFamily="49" charset="0"/>
                  <a:ea typeface="宋体" charset="-122"/>
                </a:rPr>
                <a:t>304 Not Modified</a:t>
              </a:r>
              <a:endParaRPr lang="en-US" altLang="zh-CN" sz="2000" b="1">
                <a:latin typeface="Courier New" pitchFamily="49" charset="0"/>
                <a:ea typeface="宋体" charset="-122"/>
              </a:endParaRPr>
            </a:p>
          </p:txBody>
        </p:sp>
      </p:grpSp>
      <p:sp>
        <p:nvSpPr>
          <p:cNvPr id="39949" name="Text Box 28"/>
          <p:cNvSpPr txBox="1">
            <a:spLocks noChangeArrowheads="1"/>
          </p:cNvSpPr>
          <p:nvPr/>
        </p:nvSpPr>
        <p:spPr bwMode="auto">
          <a:xfrm>
            <a:off x="7585075" y="2360613"/>
            <a:ext cx="12239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accent2"/>
                </a:solidFill>
                <a:ea typeface="宋体" charset="-122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accent2"/>
                </a:solidFill>
                <a:ea typeface="宋体" charset="-122"/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accent2"/>
                </a:solidFill>
                <a:ea typeface="宋体" charset="-122"/>
              </a:rPr>
              <a:t>modified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50" name="Line 31"/>
          <p:cNvSpPr>
            <a:spLocks noChangeShapeType="1"/>
          </p:cNvSpPr>
          <p:nvPr/>
        </p:nvSpPr>
        <p:spPr bwMode="auto">
          <a:xfrm>
            <a:off x="4400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9951" name="Line 32"/>
          <p:cNvSpPr>
            <a:spLocks noChangeShapeType="1"/>
          </p:cNvSpPr>
          <p:nvPr/>
        </p:nvSpPr>
        <p:spPr bwMode="auto">
          <a:xfrm>
            <a:off x="4343400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9952" name="Rectangle 33"/>
          <p:cNvSpPr>
            <a:spLocks noChangeArrowheads="1"/>
          </p:cNvSpPr>
          <p:nvPr/>
        </p:nvSpPr>
        <p:spPr bwMode="auto">
          <a:xfrm>
            <a:off x="4581525" y="4467225"/>
            <a:ext cx="2686050" cy="7905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53" name="Text Box 34"/>
          <p:cNvSpPr txBox="1">
            <a:spLocks noChangeArrowheads="1"/>
          </p:cNvSpPr>
          <p:nvPr/>
        </p:nvSpPr>
        <p:spPr bwMode="auto">
          <a:xfrm>
            <a:off x="4587875" y="4451350"/>
            <a:ext cx="2681288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charset="-122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Courier New" pitchFamily="49" charset="0"/>
                <a:ea typeface="宋体" charset="-122"/>
              </a:rPr>
              <a:t>If-modified-since: &lt;date&gt;</a:t>
            </a:r>
            <a:endParaRPr lang="en-US" altLang="zh-CN" sz="2000" b="1">
              <a:latin typeface="Courier New" pitchFamily="49" charset="0"/>
              <a:ea typeface="宋体" charset="-122"/>
            </a:endParaRPr>
          </a:p>
        </p:txBody>
      </p:sp>
      <p:sp>
        <p:nvSpPr>
          <p:cNvPr id="39954" name="Line 35"/>
          <p:cNvSpPr>
            <a:spLocks noChangeShapeType="1"/>
          </p:cNvSpPr>
          <p:nvPr/>
        </p:nvSpPr>
        <p:spPr bwMode="auto">
          <a:xfrm flipH="1">
            <a:off x="4362450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9955" name="Rectangle 37"/>
          <p:cNvSpPr>
            <a:spLocks noChangeArrowheads="1"/>
          </p:cNvSpPr>
          <p:nvPr/>
        </p:nvSpPr>
        <p:spPr bwMode="auto">
          <a:xfrm>
            <a:off x="4667250" y="5383213"/>
            <a:ext cx="2505075" cy="10429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sv-SE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9956" name="Text Box 38"/>
          <p:cNvSpPr txBox="1">
            <a:spLocks noChangeArrowheads="1"/>
          </p:cNvSpPr>
          <p:nvPr/>
        </p:nvSpPr>
        <p:spPr bwMode="auto">
          <a:xfrm>
            <a:off x="4568825" y="5327650"/>
            <a:ext cx="264318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ea typeface="宋体" charset="-122"/>
              </a:rPr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Courier New" pitchFamily="49" charset="0"/>
                <a:ea typeface="宋体" charset="-122"/>
              </a:rPr>
              <a:t>HTTP/1.1 200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 b="1">
                <a:latin typeface="Courier New" pitchFamily="49" charset="0"/>
                <a:ea typeface="宋体" charset="-122"/>
              </a:rPr>
              <a:t>…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Courier New" pitchFamily="49" charset="0"/>
                <a:ea typeface="宋体" charset="-122"/>
              </a:rPr>
              <a:t>&lt;data&gt;</a:t>
            </a:r>
          </a:p>
        </p:txBody>
      </p:sp>
      <p:sp>
        <p:nvSpPr>
          <p:cNvPr id="39957" name="Text Box 39"/>
          <p:cNvSpPr txBox="1">
            <a:spLocks noChangeArrowheads="1"/>
          </p:cNvSpPr>
          <p:nvPr/>
        </p:nvSpPr>
        <p:spPr bwMode="auto">
          <a:xfrm>
            <a:off x="7651750" y="4808538"/>
            <a:ext cx="12239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accent2"/>
                </a:solidFill>
                <a:ea typeface="宋体" charset="-122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chemeClr val="accent2"/>
                </a:solidFill>
                <a:ea typeface="宋体" charset="-122"/>
              </a:rPr>
              <a:t>modified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90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440363" y="6276975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43011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55013" y="6276975"/>
            <a:ext cx="4572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27E4A5D8-85E3-4686-95F7-EDED0EE01D1D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57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3013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14" name="Rectangle 3"/>
          <p:cNvSpPr>
            <a:spLocks noGrp="1" noChangeArrowheads="1"/>
          </p:cNvSpPr>
          <p:nvPr>
            <p:ph type="title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Caching example: </a:t>
            </a:r>
          </a:p>
        </p:txBody>
      </p:sp>
      <p:sp>
        <p:nvSpPr>
          <p:cNvPr id="43015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3016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17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18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19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0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1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22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3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4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5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6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7" name="Line 95"/>
          <p:cNvSpPr>
            <a:spLocks noChangeShapeType="1"/>
          </p:cNvSpPr>
          <p:nvPr/>
        </p:nvSpPr>
        <p:spPr bwMode="auto">
          <a:xfrm>
            <a:off x="6591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3028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29" name="Text Box 98"/>
          <p:cNvSpPr txBox="1">
            <a:spLocks noChangeArrowheads="1"/>
          </p:cNvSpPr>
          <p:nvPr/>
        </p:nvSpPr>
        <p:spPr bwMode="auto">
          <a:xfrm>
            <a:off x="6870700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3030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3031" name="Group 111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43251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252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253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3254" name="Group 11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257" name="Freeform 11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58" name="Freeform 11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3255" name="Line 11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56" name="Line 11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3032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43243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244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245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3246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3249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50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3247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48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3033" name="Rectangle 4"/>
          <p:cNvSpPr>
            <a:spLocks noChangeArrowheads="1"/>
          </p:cNvSpPr>
          <p:nvPr/>
        </p:nvSpPr>
        <p:spPr bwMode="auto">
          <a:xfrm>
            <a:off x="398463" y="1335088"/>
            <a:ext cx="4634680" cy="517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assumptions: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object size: </a:t>
            </a:r>
            <a:r>
              <a:rPr lang="en-US" altLang="zh-CN" sz="2200" dirty="0" smtClean="0">
                <a:latin typeface="Gill Sans MT" pitchFamily="34" charset="0"/>
                <a:ea typeface="宋体" charset="-122"/>
              </a:rPr>
              <a:t>100K 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bits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request rate from browsers to origin servers:15/sec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i.e. </a:t>
            </a:r>
            <a:r>
              <a:rPr lang="en-US" altLang="zh-CN" sz="1800" dirty="0" err="1" smtClean="0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 </a:t>
            </a:r>
            <a:r>
              <a:rPr lang="en-US" altLang="zh-CN" sz="1800" dirty="0">
                <a:latin typeface="Gill Sans MT" pitchFamily="34" charset="0"/>
                <a:ea typeface="宋体" charset="-122"/>
              </a:rPr>
              <a:t>data rate to browsers: 1.50 Mbps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RTT from institutional router to any origin server: 2 sec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rate: 1.54 Mbps</a:t>
            </a:r>
          </a:p>
          <a:p>
            <a:pPr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consequences: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LAN utilization: 1.5%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utilization = </a:t>
            </a:r>
            <a:r>
              <a:rPr lang="en-US" altLang="zh-CN" sz="2200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99%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total delay   = Internet delay + access delay + LAN delay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     =  2 sec + minutes + </a:t>
            </a:r>
            <a:r>
              <a:rPr lang="en-US" altLang="zh-CN" sz="2200" dirty="0" err="1">
                <a:latin typeface="Gill Sans MT" pitchFamily="34" charset="0"/>
                <a:ea typeface="宋体" charset="-122"/>
              </a:rPr>
              <a:t>quite_small</a:t>
            </a:r>
            <a:endParaRPr lang="en-US" altLang="zh-CN" sz="2200" dirty="0">
              <a:latin typeface="Gill Sans MT" pitchFamily="34" charset="0"/>
              <a:ea typeface="宋体" charset="-122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</p:txBody>
      </p:sp>
      <p:sp>
        <p:nvSpPr>
          <p:cNvPr id="8329" name="Oval 137"/>
          <p:cNvSpPr>
            <a:spLocks noChangeArrowheads="1"/>
          </p:cNvSpPr>
          <p:nvPr/>
        </p:nvSpPr>
        <p:spPr bwMode="auto">
          <a:xfrm>
            <a:off x="3306763" y="4509120"/>
            <a:ext cx="838200" cy="392113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8330" name="Text Box 138"/>
          <p:cNvSpPr txBox="1">
            <a:spLocks noChangeArrowheads="1"/>
          </p:cNvSpPr>
          <p:nvPr/>
        </p:nvSpPr>
        <p:spPr bwMode="auto">
          <a:xfrm>
            <a:off x="3379788" y="4221088"/>
            <a:ext cx="1171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i="1" dirty="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problem!</a:t>
            </a:r>
          </a:p>
        </p:txBody>
      </p:sp>
      <p:grpSp>
        <p:nvGrpSpPr>
          <p:cNvPr id="43036" name="Group 139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43211" name="Freeform 14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12" name="Rectangle 14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13" name="Freeform 14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14" name="Freeform 14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15" name="Rectangle 14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216" name="Group 14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241" name="AutoShape 14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42" name="AutoShape 14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217" name="Rectangle 14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218" name="Group 14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239" name="AutoShape 15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40" name="AutoShape 15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219" name="Rectangle 15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20" name="Rectangle 15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221" name="Group 15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37" name="AutoShape 15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38" name="AutoShape 15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222" name="Freeform 15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223" name="Group 15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235" name="AutoShape 15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36" name="AutoShape 16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224" name="Rectangle 16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25" name="Freeform 16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26" name="Freeform 16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27" name="Oval 16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28" name="Freeform 16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229" name="AutoShape 16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30" name="AutoShape 16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31" name="Oval 16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32" name="Oval 16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233" name="Oval 17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34" name="Rectangle 17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37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43209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210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3038" name="Group 175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43177" name="Freeform 17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78" name="Rectangle 177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79" name="Freeform 17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80" name="Freeform 17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81" name="Rectangle 180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82" name="Group 18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207" name="AutoShape 18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08" name="AutoShape 183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83" name="Rectangle 184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84" name="Group 18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205" name="AutoShape 18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06" name="AutoShape 187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85" name="Rectangle 188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86" name="Rectangle 189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87" name="Group 19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203" name="AutoShape 19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04" name="AutoShape 192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88" name="Freeform 19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189" name="Group 19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201" name="AutoShape 19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202" name="AutoShape 196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90" name="Rectangle 197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91" name="Freeform 19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92" name="Freeform 19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93" name="Oval 200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94" name="Freeform 20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95" name="AutoShape 202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96" name="AutoShape 203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97" name="Oval 204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98" name="Oval 205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199" name="Oval 206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200" name="Rectangle 207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39" name="Group 208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43145" name="Freeform 20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46" name="Rectangle 210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47" name="Freeform 21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48" name="Freeform 21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49" name="Rectangle 213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50" name="Group 21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75" name="AutoShape 215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76" name="AutoShape 216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51" name="Rectangle 217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52" name="Group 21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73" name="AutoShape 21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74" name="AutoShape 220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53" name="Rectangle 221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54" name="Rectangle 222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55" name="Group 22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71" name="AutoShape 22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72" name="AutoShape 225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56" name="Freeform 22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157" name="Group 22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69" name="AutoShape 22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70" name="AutoShape 229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58" name="Rectangle 230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59" name="Freeform 23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60" name="Freeform 23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61" name="Oval 233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62" name="Freeform 23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63" name="AutoShape 235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64" name="AutoShape 236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65" name="Oval 237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66" name="Oval 238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167" name="Oval 239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68" name="Rectangle 240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40" name="Group 241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43113" name="Freeform 24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14" name="Rectangle 243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15" name="Freeform 24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16" name="Freeform 24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17" name="Rectangle 246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18" name="Group 24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43" name="AutoShape 248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44" name="AutoShape 249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19" name="Rectangle 250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20" name="Group 25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41" name="AutoShape 25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42" name="AutoShape 253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21" name="Rectangle 254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22" name="Rectangle 255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123" name="Group 25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39" name="AutoShape 25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40" name="AutoShape 258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24" name="Freeform 25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125" name="Group 26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37" name="AutoShape 261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38" name="AutoShape 262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126" name="Rectangle 263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27" name="Freeform 26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28" name="Freeform 26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29" name="Oval 266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30" name="Freeform 26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131" name="AutoShape 268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32" name="AutoShape 269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33" name="Oval 270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34" name="Oval 271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135" name="Oval 272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36" name="Rectangle 273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41" name="Group 274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43081" name="Freeform 2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82" name="Rectangle 276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83" name="Freeform 2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84" name="Freeform 2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85" name="Rectangle 279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86" name="Group 2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11" name="AutoShape 281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12" name="AutoShape 282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87" name="Rectangle 283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88" name="Group 2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109" name="AutoShape 28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10" name="AutoShape 286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89" name="Rectangle 287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90" name="Rectangle 288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91" name="Group 2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107" name="AutoShape 29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08" name="AutoShape 291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92" name="Freeform 2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093" name="Group 2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105" name="AutoShape 29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106" name="AutoShape 295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94" name="Rectangle 296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95" name="Freeform 2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96" name="Freeform 2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97" name="Oval 299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98" name="Freeform 3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99" name="AutoShape 301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00" name="AutoShape 302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01" name="Oval 303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02" name="Oval 304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103" name="Oval 305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104" name="Rectangle 306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42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43049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50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51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52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53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54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079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080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55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56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077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078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57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58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3059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075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076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60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3061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073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3074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3062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63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64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65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66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3067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68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69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70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3071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3072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3043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43047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8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3044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43045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46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70484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29" grpId="0" animBg="1"/>
      <p:bldP spid="8330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44035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3E8D31EA-A8F0-4A81-8947-368AB29588FA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58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98463" y="1335088"/>
            <a:ext cx="43116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assumptions: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object size: 100K bits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request rate from browsers to origin servers:15/sec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i.e. </a:t>
            </a:r>
            <a:r>
              <a:rPr lang="en-US" altLang="zh-CN" sz="1800" dirty="0" err="1" smtClean="0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 </a:t>
            </a:r>
            <a:r>
              <a:rPr lang="en-US" altLang="zh-CN" sz="1800" dirty="0">
                <a:latin typeface="Gill Sans MT" pitchFamily="34" charset="0"/>
                <a:ea typeface="宋体" charset="-122"/>
              </a:rPr>
              <a:t>data rate to browsers: </a:t>
            </a: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1.50 </a:t>
            </a:r>
            <a:r>
              <a:rPr lang="en-US" altLang="zh-CN" sz="1800" dirty="0">
                <a:latin typeface="Gill Sans MT" pitchFamily="34" charset="0"/>
                <a:ea typeface="宋体" charset="-122"/>
              </a:rPr>
              <a:t>Mbps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RTT from institutional router to any origin server: 2 sec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rate: 1.54 Mbps</a:t>
            </a:r>
          </a:p>
          <a:p>
            <a:pPr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consequences: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LAN utilization: 1.5%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utilization = </a:t>
            </a:r>
            <a:r>
              <a:rPr lang="en-US" altLang="zh-CN" sz="2200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99%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total delay   = Internet delay + access delay + LAN delay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     =  2 sec + minutes + </a:t>
            </a:r>
            <a:r>
              <a:rPr lang="en-US" altLang="zh-CN" sz="2200" dirty="0" err="1">
                <a:latin typeface="Gill Sans MT" pitchFamily="34" charset="0"/>
                <a:ea typeface="宋体" charset="-122"/>
              </a:rPr>
              <a:t>usecs</a:t>
            </a:r>
            <a:endParaRPr lang="en-US" altLang="zh-CN" sz="2200" dirty="0">
              <a:latin typeface="Gill Sans MT" pitchFamily="34" charset="0"/>
              <a:ea typeface="宋体" charset="-122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altLang="zh-CN" dirty="0" smtClean="0">
                <a:ea typeface="ＭＳ Ｐゴシック" pitchFamily="34" charset="-128"/>
              </a:rPr>
              <a:t>Caching example: </a:t>
            </a:r>
            <a:r>
              <a:rPr lang="en-US" altLang="zh-CN" sz="3600" dirty="0" smtClean="0">
                <a:ea typeface="ＭＳ Ｐゴシック" pitchFamily="34" charset="-128"/>
              </a:rPr>
              <a:t>faster access link</a:t>
            </a:r>
            <a:r>
              <a:rPr lang="en-US" altLang="zh-CN" dirty="0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4039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4040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7507" name="Line 51"/>
          <p:cNvSpPr>
            <a:spLocks noChangeShapeType="1"/>
          </p:cNvSpPr>
          <p:nvPr/>
        </p:nvSpPr>
        <p:spPr bwMode="auto">
          <a:xfrm>
            <a:off x="2581275" y="3670300"/>
            <a:ext cx="990600" cy="1508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7508" name="Text Box 52"/>
          <p:cNvSpPr txBox="1">
            <a:spLocks noChangeArrowheads="1"/>
          </p:cNvSpPr>
          <p:nvPr/>
        </p:nvSpPr>
        <p:spPr bwMode="auto">
          <a:xfrm>
            <a:off x="3509963" y="3883025"/>
            <a:ext cx="1200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Gill Sans MT" pitchFamily="34" charset="0"/>
                <a:ea typeface="ＭＳ Ｐゴシック" pitchFamily="34" charset="-128"/>
              </a:rPr>
              <a:t>154 Mbps</a:t>
            </a:r>
          </a:p>
        </p:txBody>
      </p:sp>
      <p:sp>
        <p:nvSpPr>
          <p:cNvPr id="147509" name="Line 53"/>
          <p:cNvSpPr>
            <a:spLocks noChangeShapeType="1"/>
          </p:cNvSpPr>
          <p:nvPr/>
        </p:nvSpPr>
        <p:spPr bwMode="auto">
          <a:xfrm>
            <a:off x="6705600" y="3789363"/>
            <a:ext cx="1154113" cy="17462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7510" name="Text Box 54"/>
          <p:cNvSpPr txBox="1">
            <a:spLocks noChangeArrowheads="1"/>
          </p:cNvSpPr>
          <p:nvPr/>
        </p:nvSpPr>
        <p:spPr bwMode="auto">
          <a:xfrm>
            <a:off x="7788275" y="3779838"/>
            <a:ext cx="1076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154 Mbps</a:t>
            </a:r>
          </a:p>
        </p:txBody>
      </p:sp>
      <p:sp>
        <p:nvSpPr>
          <p:cNvPr id="147511" name="Line 55"/>
          <p:cNvSpPr>
            <a:spLocks noChangeShapeType="1"/>
          </p:cNvSpPr>
          <p:nvPr/>
        </p:nvSpPr>
        <p:spPr bwMode="auto">
          <a:xfrm>
            <a:off x="1762125" y="5541963"/>
            <a:ext cx="969963" cy="2397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7512" name="Text Box 56"/>
          <p:cNvSpPr txBox="1">
            <a:spLocks noChangeArrowheads="1"/>
          </p:cNvSpPr>
          <p:nvPr/>
        </p:nvSpPr>
        <p:spPr bwMode="auto">
          <a:xfrm>
            <a:off x="2616200" y="5645150"/>
            <a:ext cx="8096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Gill Sans MT" pitchFamily="34" charset="0"/>
                <a:ea typeface="ＭＳ Ｐゴシック" pitchFamily="34" charset="-128"/>
              </a:rPr>
              <a:t>msecs</a:t>
            </a:r>
          </a:p>
        </p:txBody>
      </p:sp>
      <p:sp>
        <p:nvSpPr>
          <p:cNvPr id="147513" name="Text Box 57"/>
          <p:cNvSpPr txBox="1">
            <a:spLocks noChangeArrowheads="1"/>
          </p:cNvSpPr>
          <p:nvPr/>
        </p:nvSpPr>
        <p:spPr bwMode="auto">
          <a:xfrm>
            <a:off x="598488" y="6051550"/>
            <a:ext cx="65071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Cost:</a:t>
            </a:r>
            <a:r>
              <a:rPr lang="en-US" altLang="zh-CN" sz="2400">
                <a:latin typeface="Arial" charset="0"/>
                <a:ea typeface="ＭＳ Ｐゴシック" pitchFamily="34" charset="-128"/>
              </a:rPr>
              <a:t> increased access link speed (not cheap!)</a:t>
            </a:r>
          </a:p>
        </p:txBody>
      </p:sp>
      <p:sp>
        <p:nvSpPr>
          <p:cNvPr id="147515" name="Line 59"/>
          <p:cNvSpPr>
            <a:spLocks noChangeShapeType="1"/>
          </p:cNvSpPr>
          <p:nvPr/>
        </p:nvSpPr>
        <p:spPr bwMode="auto">
          <a:xfrm>
            <a:off x="3440113" y="4683125"/>
            <a:ext cx="706437" cy="1174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47516" name="Text Box 60"/>
          <p:cNvSpPr txBox="1">
            <a:spLocks noChangeArrowheads="1"/>
          </p:cNvSpPr>
          <p:nvPr/>
        </p:nvSpPr>
        <p:spPr bwMode="auto">
          <a:xfrm>
            <a:off x="4240213" y="4664075"/>
            <a:ext cx="663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Gill Sans MT" pitchFamily="34" charset="0"/>
                <a:ea typeface="ＭＳ Ｐゴシック" pitchFamily="34" charset="-128"/>
              </a:rPr>
              <a:t>9.9%</a:t>
            </a:r>
          </a:p>
        </p:txBody>
      </p:sp>
      <p:sp>
        <p:nvSpPr>
          <p:cNvPr id="44050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1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2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3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4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5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56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4057" name="Group 68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4428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28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28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4285" name="Group 7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4288" name="Freeform 7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289" name="Freeform 7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4286" name="Line 75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87" name="Line 7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4058" name="Group 77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44250" name="Freeform 7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51" name="Rectangle 7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52" name="Freeform 8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53" name="Freeform 8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54" name="Rectangle 8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55" name="Group 8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280" name="AutoShape 8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81" name="AutoShape 8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56" name="Rectangle 8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57" name="Group 8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278" name="AutoShape 8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79" name="AutoShape 8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58" name="Rectangle 9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59" name="Rectangle 9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60" name="Group 9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276" name="AutoShape 9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77" name="AutoShape 9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61" name="Freeform 9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262" name="Group 9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274" name="AutoShape 9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75" name="AutoShape 9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63" name="Rectangle 9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64" name="Freeform 10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65" name="Freeform 10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66" name="Oval 10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67" name="Freeform 10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68" name="AutoShape 10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69" name="AutoShape 10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70" name="Oval 10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71" name="Oval 10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272" name="Oval 10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73" name="Rectangle 10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4059" name="Group 110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44218" name="Freeform 1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19" name="Rectangle 11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20" name="Freeform 1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21" name="Freeform 1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22" name="Rectangle 11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23" name="Group 1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248" name="AutoShape 11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49" name="AutoShape 11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24" name="Rectangle 11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25" name="Group 1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246" name="AutoShape 12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47" name="AutoShape 12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26" name="Rectangle 12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27" name="Rectangle 12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228" name="Group 1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244" name="AutoShape 12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45" name="AutoShape 12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29" name="Freeform 1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230" name="Group 1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242" name="AutoShape 1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43" name="AutoShape 13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231" name="Rectangle 13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32" name="Freeform 1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33" name="Freeform 1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34" name="Oval 13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35" name="Freeform 1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36" name="AutoShape 13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37" name="AutoShape 13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38" name="Oval 13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39" name="Oval 14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240" name="Oval 14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41" name="Rectangle 14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4060" name="Group 143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44186" name="Freeform 1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87" name="Rectangle 14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88" name="Freeform 1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89" name="Freeform 1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90" name="Rectangle 14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91" name="Group 1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216" name="AutoShape 15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17" name="AutoShape 15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92" name="Rectangle 15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93" name="Group 1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214" name="AutoShape 15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15" name="AutoShape 15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94" name="Rectangle 15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95" name="Rectangle 15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96" name="Group 1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212" name="AutoShape 15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13" name="AutoShape 16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97" name="Freeform 1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198" name="Group 1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210" name="AutoShape 16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211" name="AutoShape 16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99" name="Rectangle 16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0" name="Freeform 1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01" name="Freeform 1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02" name="Oval 16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3" name="Freeform 1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204" name="AutoShape 17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5" name="AutoShape 17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6" name="Oval 17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7" name="Oval 17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208" name="Oval 17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209" name="Rectangle 17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4061" name="Group 176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44154" name="Freeform 17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55" name="Rectangle 17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56" name="Freeform 17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57" name="Freeform 18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58" name="Rectangle 18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59" name="Group 18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84" name="AutoShape 18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85" name="AutoShape 18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60" name="Rectangle 18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61" name="Group 18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82" name="AutoShape 18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83" name="AutoShape 18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62" name="Rectangle 18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63" name="Rectangle 19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64" name="Group 19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80" name="AutoShape 19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81" name="AutoShape 19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65" name="Freeform 19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166" name="Group 19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178" name="AutoShape 19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79" name="AutoShape 19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67" name="Rectangle 19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68" name="Freeform 19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69" name="Freeform 20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70" name="Oval 20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71" name="Freeform 20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72" name="AutoShape 20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73" name="AutoShape 20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74" name="Oval 20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75" name="Oval 20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176" name="Oval 20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77" name="Rectangle 20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4062" name="Group 209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44122" name="Freeform 21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23" name="Rectangle 21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24" name="Freeform 21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25" name="Freeform 21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26" name="Rectangle 21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27" name="Group 21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52" name="AutoShape 21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53" name="AutoShape 21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28" name="Rectangle 21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29" name="Group 21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50" name="AutoShape 22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51" name="AutoShape 22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30" name="Rectangle 22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31" name="Rectangle 22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132" name="Group 22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48" name="AutoShape 22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49" name="AutoShape 22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33" name="Freeform 22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134" name="Group 22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146" name="AutoShape 22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47" name="AutoShape 23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135" name="Rectangle 23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36" name="Freeform 23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37" name="Freeform 23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38" name="Oval 23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39" name="Freeform 23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40" name="AutoShape 23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41" name="AutoShape 23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42" name="Oval 23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43" name="Oval 23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144" name="Oval 24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45" name="Rectangle 24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4063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64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65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66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67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4068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4069" name="Text Box 98"/>
          <p:cNvSpPr txBox="1">
            <a:spLocks noChangeArrowheads="1"/>
          </p:cNvSpPr>
          <p:nvPr/>
        </p:nvSpPr>
        <p:spPr bwMode="auto">
          <a:xfrm>
            <a:off x="6870700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4070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4411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11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11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4117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4120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121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4118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119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4071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44112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113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4072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44080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81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082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83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84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085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10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11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086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087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08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09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088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089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4090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06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07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091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092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104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4105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4093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094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95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96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097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4098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099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00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01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4102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4103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4073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44078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9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4074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44076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7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44075" name="Line 95"/>
          <p:cNvSpPr>
            <a:spLocks noChangeShapeType="1"/>
          </p:cNvSpPr>
          <p:nvPr/>
        </p:nvSpPr>
        <p:spPr bwMode="auto">
          <a:xfrm>
            <a:off x="6591300" y="3467100"/>
            <a:ext cx="19050" cy="989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11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4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147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14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1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4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4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507" grpId="0" animBg="1"/>
      <p:bldP spid="147509" grpId="0" animBg="1"/>
      <p:bldP spid="147510" grpId="0"/>
      <p:bldP spid="147511" grpId="0" animBg="1"/>
      <p:bldP spid="147512" grpId="0"/>
      <p:bldP spid="147513" grpId="0"/>
      <p:bldP spid="147515" grpId="0" animBg="1"/>
      <p:bldP spid="14751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59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60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61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62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63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5064" name="Text Box 98"/>
          <p:cNvSpPr txBox="1">
            <a:spLocks noChangeArrowheads="1"/>
          </p:cNvSpPr>
          <p:nvPr/>
        </p:nvSpPr>
        <p:spPr bwMode="auto">
          <a:xfrm>
            <a:off x="6870700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5065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4530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30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30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5307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5310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311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5308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309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5066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45302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03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5067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45300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301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5068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45298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99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sp>
        <p:nvSpPr>
          <p:cNvPr id="45069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45070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4B6E71AF-922C-41F7-8834-E68503011D30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59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507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Caching example: </a:t>
            </a:r>
            <a:r>
              <a:rPr lang="en-US" altLang="zh-CN" sz="3600" smtClean="0">
                <a:ea typeface="ＭＳ Ｐゴシック" pitchFamily="34" charset="-128"/>
              </a:rPr>
              <a:t>install local cache</a:t>
            </a:r>
            <a:r>
              <a:rPr lang="en-US" altLang="zh-CN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5073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5074" name="Line 95"/>
          <p:cNvSpPr>
            <a:spLocks noChangeShapeType="1"/>
          </p:cNvSpPr>
          <p:nvPr/>
        </p:nvSpPr>
        <p:spPr bwMode="auto">
          <a:xfrm>
            <a:off x="6591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75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7" name="Group 308"/>
          <p:cNvGrpSpPr>
            <a:grpSpLocks/>
          </p:cNvGrpSpPr>
          <p:nvPr/>
        </p:nvGrpSpPr>
        <p:grpSpPr bwMode="auto">
          <a:xfrm>
            <a:off x="6719888" y="4941888"/>
            <a:ext cx="1860550" cy="809625"/>
            <a:chOff x="4217" y="3611"/>
            <a:chExt cx="1172" cy="510"/>
          </a:xfrm>
        </p:grpSpPr>
        <p:sp>
          <p:nvSpPr>
            <p:cNvPr id="45296" name="Rectangle 307"/>
            <p:cNvSpPr>
              <a:spLocks noChangeArrowheads="1"/>
            </p:cNvSpPr>
            <p:nvPr/>
          </p:nvSpPr>
          <p:spPr bwMode="auto"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97" name="Text Box 97"/>
            <p:cNvSpPr txBox="1">
              <a:spLocks noChangeArrowheads="1"/>
            </p:cNvSpPr>
            <p:nvPr/>
          </p:nvSpPr>
          <p:spPr bwMode="auto">
            <a:xfrm>
              <a:off x="4561" y="3717"/>
              <a:ext cx="8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local web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cache</a:t>
              </a:r>
            </a:p>
          </p:txBody>
        </p:sp>
      </p:grpSp>
      <p:sp>
        <p:nvSpPr>
          <p:cNvPr id="45077" name="Rectangle 4"/>
          <p:cNvSpPr>
            <a:spLocks noChangeArrowheads="1"/>
          </p:cNvSpPr>
          <p:nvPr/>
        </p:nvSpPr>
        <p:spPr bwMode="auto">
          <a:xfrm>
            <a:off x="398463" y="1335088"/>
            <a:ext cx="437038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assumptions: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object size: 100K bits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2200" dirty="0">
                <a:latin typeface="Gill Sans MT" pitchFamily="34" charset="0"/>
                <a:ea typeface="宋体" charset="-122"/>
              </a:rPr>
              <a:t> request rate from browsers to origin servers:15/sec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i.e. </a:t>
            </a:r>
            <a:r>
              <a:rPr lang="en-US" altLang="zh-CN" sz="1800" dirty="0" err="1" smtClean="0">
                <a:latin typeface="Gill Sans MT" pitchFamily="34" charset="0"/>
                <a:ea typeface="宋体" charset="-122"/>
              </a:rPr>
              <a:t>avg</a:t>
            </a:r>
            <a:r>
              <a:rPr lang="en-US" altLang="zh-CN" sz="1800" dirty="0" smtClean="0">
                <a:latin typeface="Gill Sans MT" pitchFamily="34" charset="0"/>
                <a:ea typeface="宋体" charset="-122"/>
              </a:rPr>
              <a:t> </a:t>
            </a:r>
            <a:r>
              <a:rPr lang="en-US" altLang="zh-CN" sz="1800" dirty="0">
                <a:latin typeface="Gill Sans MT" pitchFamily="34" charset="0"/>
                <a:ea typeface="宋体" charset="-122"/>
              </a:rPr>
              <a:t>data rate to browsers: 1.50 Mbps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RTT from institutional router to any origin server: 2 sec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rate: 1.54 Mbps</a:t>
            </a:r>
          </a:p>
          <a:p>
            <a:pPr>
              <a:lnSpc>
                <a:spcPct val="85000"/>
              </a:lnSpc>
              <a:spcBef>
                <a:spcPct val="45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200" i="1" dirty="0">
                <a:solidFill>
                  <a:srgbClr val="CC0000"/>
                </a:solidFill>
                <a:latin typeface="Gill Sans MT" pitchFamily="34" charset="0"/>
                <a:ea typeface="宋体" charset="-122"/>
              </a:rPr>
              <a:t>consequences: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LAN utilization: 1.5%</a:t>
            </a: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access link utilization</a:t>
            </a:r>
            <a:endParaRPr lang="en-US" altLang="zh-CN" sz="2200" dirty="0">
              <a:solidFill>
                <a:srgbClr val="FF0000"/>
              </a:solidFill>
              <a:latin typeface="Gill Sans MT" pitchFamily="34" charset="0"/>
              <a:ea typeface="宋体" charset="-122"/>
            </a:endParaRPr>
          </a:p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>
                <a:latin typeface="Gill Sans MT" pitchFamily="34" charset="0"/>
                <a:ea typeface="宋体" charset="-122"/>
              </a:rPr>
              <a:t>total delay   </a:t>
            </a: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  <a:p>
            <a:pPr algn="ctr"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zh-CN" sz="2400" dirty="0">
              <a:latin typeface="Gill Sans MT" pitchFamily="34" charset="0"/>
              <a:ea typeface="宋体" charset="-122"/>
            </a:endParaRPr>
          </a:p>
        </p:txBody>
      </p:sp>
      <p:sp>
        <p:nvSpPr>
          <p:cNvPr id="148559" name="Text Box 79"/>
          <p:cNvSpPr txBox="1">
            <a:spLocks noChangeArrowheads="1"/>
          </p:cNvSpPr>
          <p:nvPr/>
        </p:nvSpPr>
        <p:spPr bwMode="auto">
          <a:xfrm>
            <a:off x="3294063" y="4589463"/>
            <a:ext cx="276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?</a:t>
            </a:r>
          </a:p>
        </p:txBody>
      </p:sp>
      <p:sp>
        <p:nvSpPr>
          <p:cNvPr id="148557" name="Text Box 77"/>
          <p:cNvSpPr txBox="1">
            <a:spLocks noChangeArrowheads="1"/>
          </p:cNvSpPr>
          <p:nvPr/>
        </p:nvSpPr>
        <p:spPr bwMode="auto">
          <a:xfrm>
            <a:off x="2187575" y="492125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?</a:t>
            </a:r>
          </a:p>
        </p:txBody>
      </p:sp>
      <p:sp>
        <p:nvSpPr>
          <p:cNvPr id="148556" name="Text Box 76"/>
          <p:cNvSpPr txBox="1">
            <a:spLocks noChangeArrowheads="1"/>
          </p:cNvSpPr>
          <p:nvPr/>
        </p:nvSpPr>
        <p:spPr bwMode="auto">
          <a:xfrm>
            <a:off x="982663" y="5378450"/>
            <a:ext cx="26670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How to compute link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Gill Sans MT" pitchFamily="34" charset="0"/>
                <a:ea typeface="ＭＳ Ｐゴシック" pitchFamily="34" charset="-128"/>
              </a:rPr>
              <a:t>utilization, delay?</a:t>
            </a:r>
          </a:p>
        </p:txBody>
      </p:sp>
      <p:sp>
        <p:nvSpPr>
          <p:cNvPr id="148563" name="Text Box 83"/>
          <p:cNvSpPr txBox="1">
            <a:spLocks noChangeArrowheads="1"/>
          </p:cNvSpPr>
          <p:nvPr/>
        </p:nvSpPr>
        <p:spPr bwMode="auto">
          <a:xfrm>
            <a:off x="598488" y="6051550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400" i="1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Cost:</a:t>
            </a:r>
            <a:r>
              <a:rPr lang="en-US" altLang="zh-CN" sz="2400">
                <a:latin typeface="Arial" charset="0"/>
                <a:ea typeface="ＭＳ Ｐゴシック" pitchFamily="34" charset="-128"/>
              </a:rPr>
              <a:t> web cache (cheap!)</a:t>
            </a:r>
          </a:p>
        </p:txBody>
      </p:sp>
      <p:sp>
        <p:nvSpPr>
          <p:cNvPr id="45082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3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4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5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6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7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5088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5089" name="Group 91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4528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28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29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5291" name="Group 9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5294" name="Freeform 9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5295" name="Freeform 9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5292" name="Line 9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93" name="Line 9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5090" name="Group 100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45256" name="Freeform 10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57" name="Rectangle 10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58" name="Freeform 10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59" name="Freeform 10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60" name="Rectangle 10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61" name="Group 10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286" name="AutoShape 10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87" name="AutoShape 10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62" name="Rectangle 10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63" name="Group 11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284" name="AutoShape 11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85" name="AutoShape 11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64" name="Rectangle 11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65" name="Rectangle 11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66" name="Group 11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282" name="AutoShape 11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83" name="AutoShape 11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67" name="Freeform 11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268" name="Group 11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80" name="AutoShape 12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81" name="AutoShape 12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69" name="Rectangle 12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0" name="Freeform 12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71" name="Freeform 12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72" name="Oval 12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3" name="Freeform 12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74" name="AutoShape 12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5" name="AutoShape 12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6" name="Oval 12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7" name="Oval 13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278" name="Oval 13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79" name="Rectangle 13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5091" name="Group 133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45224" name="Freeform 13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25" name="Rectangle 13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26" name="Freeform 13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27" name="Freeform 13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28" name="Rectangle 13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29" name="Group 13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254" name="AutoShape 14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55" name="AutoShape 14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30" name="Rectangle 14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31" name="Group 14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252" name="AutoShape 14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53" name="AutoShape 14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32" name="Rectangle 14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33" name="Rectangle 14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34" name="Group 14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250" name="AutoShape 14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51" name="AutoShape 15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35" name="Freeform 15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236" name="Group 15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48" name="AutoShape 15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49" name="AutoShape 15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37" name="Rectangle 15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38" name="Freeform 15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39" name="Freeform 15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40" name="Oval 15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41" name="Freeform 15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42" name="AutoShape 16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43" name="AutoShape 16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44" name="Oval 16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45" name="Oval 16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246" name="Oval 16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47" name="Rectangle 16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5092" name="Group 166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45192" name="Freeform 16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93" name="Rectangle 16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94" name="Freeform 16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95" name="Freeform 17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96" name="Rectangle 17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97" name="Group 17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222" name="AutoShape 17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23" name="AutoShape 17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98" name="Rectangle 17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99" name="Group 17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220" name="AutoShape 17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21" name="AutoShape 17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00" name="Rectangle 17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01" name="Rectangle 18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202" name="Group 18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218" name="AutoShape 18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19" name="AutoShape 18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03" name="Freeform 18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204" name="Group 18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16" name="AutoShape 18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217" name="AutoShape 18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205" name="Rectangle 18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06" name="Freeform 18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07" name="Freeform 19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08" name="Oval 19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09" name="Freeform 19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210" name="AutoShape 19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11" name="AutoShape 19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12" name="Oval 19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13" name="Oval 19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214" name="Oval 19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215" name="Rectangle 19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5093" name="Group 199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45160" name="Freeform 20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61" name="Rectangle 20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62" name="Freeform 20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63" name="Freeform 20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64" name="Rectangle 20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65" name="Group 20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90" name="AutoShape 20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91" name="AutoShape 20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66" name="Rectangle 20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67" name="Group 20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88" name="AutoShape 21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89" name="AutoShape 21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68" name="Rectangle 21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69" name="Rectangle 21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70" name="Group 21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86" name="AutoShape 21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87" name="AutoShape 21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71" name="Freeform 21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172" name="Group 21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84" name="AutoShape 21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85" name="AutoShape 22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73" name="Rectangle 22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74" name="Freeform 22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75" name="Freeform 22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76" name="Oval 22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77" name="Freeform 22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78" name="AutoShape 22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79" name="AutoShape 22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80" name="Oval 22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81" name="Oval 22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182" name="Oval 23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83" name="Rectangle 23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5094" name="Group 232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45128" name="Freeform 23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29" name="Rectangle 234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30" name="Freeform 23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31" name="Freeform 23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32" name="Rectangle 237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33" name="Group 23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58" name="AutoShape 239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59" name="AutoShape 240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34" name="Rectangle 241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35" name="Group 24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56" name="AutoShape 24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57" name="AutoShape 244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36" name="Rectangle 245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37" name="Rectangle 246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38" name="Group 24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54" name="AutoShape 24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55" name="AutoShape 249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39" name="Freeform 25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140" name="Group 25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52" name="AutoShape 25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53" name="AutoShape 253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41" name="Rectangle 254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42" name="Freeform 25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43" name="Freeform 25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44" name="Oval 257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45" name="Freeform 25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46" name="AutoShape 259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47" name="AutoShape 260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48" name="Oval 261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49" name="Oval 262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150" name="Oval 263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51" name="Rectangle 264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5095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45096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097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098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099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00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01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126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27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02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03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124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25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04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05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5106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122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23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07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108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120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5121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5109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0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11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12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3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5114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5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6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7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5118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5119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30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8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8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485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5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7" y="94310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General description and functionality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Caching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and proxies</a:t>
            </a:r>
            <a:endParaRPr lang="en-US" altLang="sv-SE" sz="2400" dirty="0">
              <a:solidFill>
                <a:schemeClr val="bg1">
                  <a:lumMod val="65000"/>
                </a:scheme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FTP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201131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410200" y="6400800"/>
            <a:ext cx="2895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>
                <a:latin typeface="Tahoma" pitchFamily="34" charset="0"/>
                <a:ea typeface="ＭＳ Ｐゴシック" pitchFamily="34" charset="-128"/>
              </a:rPr>
              <a:t>Application Layer</a:t>
            </a:r>
          </a:p>
        </p:txBody>
      </p:sp>
      <p:sp>
        <p:nvSpPr>
          <p:cNvPr id="4608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A6D9BD81-A894-4DFB-881E-373B12735828}" type="slidenum">
              <a:rPr lang="en-US" altLang="zh-CN" sz="1200">
                <a:latin typeface="Tahoma" pitchFamily="34" charset="0"/>
                <a:ea typeface="ＭＳ Ｐゴシック" pitchFamily="34" charset="-128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60</a:t>
            </a:fld>
            <a:endParaRPr lang="en-US" altLang="zh-CN" sz="1200">
              <a:latin typeface="Tahoma" pitchFamily="34" charset="0"/>
              <a:ea typeface="ＭＳ Ｐゴシック" pitchFamily="34" charset="-128"/>
            </a:endParaRP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03225" y="269875"/>
            <a:ext cx="7772400" cy="663575"/>
          </a:xfrm>
        </p:spPr>
        <p:txBody>
          <a:bodyPr/>
          <a:lstStyle/>
          <a:p>
            <a:r>
              <a:rPr lang="en-US" altLang="zh-CN" smtClean="0">
                <a:ea typeface="ＭＳ Ｐゴシック" pitchFamily="34" charset="-128"/>
              </a:rPr>
              <a:t>Caching example: </a:t>
            </a:r>
            <a:r>
              <a:rPr lang="en-US" altLang="zh-CN" sz="3600" smtClean="0">
                <a:ea typeface="ＭＳ Ｐゴシック" pitchFamily="34" charset="-128"/>
              </a:rPr>
              <a:t>install local cache</a:t>
            </a:r>
            <a:r>
              <a:rPr lang="en-US" altLang="zh-CN" smtClean="0">
                <a:ea typeface="ＭＳ Ｐゴシック" pitchFamily="34" charset="-128"/>
              </a:rPr>
              <a:t> </a:t>
            </a:r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9588" y="1290638"/>
            <a:ext cx="4459287" cy="1882775"/>
          </a:xfrm>
        </p:spPr>
        <p:txBody>
          <a:bodyPr/>
          <a:lstStyle/>
          <a:p>
            <a:pPr marL="228600" indent="-228600">
              <a:buFont typeface="Wingdings" pitchFamily="2" charset="2"/>
              <a:buNone/>
              <a:tabLst>
                <a:tab pos="576263" algn="l"/>
              </a:tabLst>
            </a:pPr>
            <a:r>
              <a:rPr lang="en-US" altLang="zh-CN" sz="2200" i="1" smtClean="0">
                <a:solidFill>
                  <a:srgbClr val="CC0000"/>
                </a:solidFill>
                <a:ea typeface="ＭＳ Ｐゴシック" pitchFamily="34" charset="-128"/>
              </a:rPr>
              <a:t>Calculating access link utilization, delay with cache:</a:t>
            </a:r>
          </a:p>
          <a:p>
            <a:pPr marL="228600" indent="-228600">
              <a:lnSpc>
                <a:spcPct val="80000"/>
              </a:lnSpc>
              <a:tabLst>
                <a:tab pos="576263" algn="l"/>
              </a:tabLst>
            </a:pPr>
            <a:r>
              <a:rPr lang="en-US" altLang="zh-CN" sz="1800" smtClean="0">
                <a:ea typeface="ＭＳ Ｐゴシック" pitchFamily="34" charset="-128"/>
              </a:rPr>
              <a:t>suppose cache hit rate is 0.4</a:t>
            </a:r>
          </a:p>
          <a:p>
            <a:pPr marL="576263" lvl="1" indent="-233363">
              <a:tabLst>
                <a:tab pos="576263" algn="l"/>
              </a:tabLst>
            </a:pPr>
            <a:r>
              <a:rPr lang="en-US" altLang="zh-CN" sz="1800" smtClean="0">
                <a:ea typeface="ＭＳ Ｐゴシック" pitchFamily="34" charset="-128"/>
              </a:rPr>
              <a:t>40% requests satisfied at cache, 60% requests satisfied at origin 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None/>
              <a:tabLst>
                <a:tab pos="576263" algn="l"/>
              </a:tabLst>
            </a:pPr>
            <a:r>
              <a:rPr lang="en-US" altLang="zh-CN" sz="1800" smtClean="0">
                <a:ea typeface="ＭＳ Ｐゴシック" pitchFamily="34" charset="-128"/>
              </a:rPr>
              <a:t>  </a:t>
            </a:r>
          </a:p>
        </p:txBody>
      </p:sp>
      <p:sp>
        <p:nvSpPr>
          <p:cNvPr id="46087" name="Text Box 50"/>
          <p:cNvSpPr txBox="1">
            <a:spLocks noChangeArrowheads="1"/>
          </p:cNvSpPr>
          <p:nvPr/>
        </p:nvSpPr>
        <p:spPr bwMode="auto">
          <a:xfrm>
            <a:off x="7696200" y="1824038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origin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  <a:ea typeface="ＭＳ Ｐゴシック" pitchFamily="34" charset="-128"/>
              </a:rPr>
              <a:t>servers</a:t>
            </a:r>
          </a:p>
        </p:txBody>
      </p:sp>
      <p:sp>
        <p:nvSpPr>
          <p:cNvPr id="46088" name="Line 95"/>
          <p:cNvSpPr>
            <a:spLocks noChangeShapeType="1"/>
          </p:cNvSpPr>
          <p:nvPr/>
        </p:nvSpPr>
        <p:spPr bwMode="auto">
          <a:xfrm>
            <a:off x="6591300" y="3467100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89" name="Text Box 99"/>
          <p:cNvSpPr txBox="1">
            <a:spLocks noChangeArrowheads="1"/>
          </p:cNvSpPr>
          <p:nvPr/>
        </p:nvSpPr>
        <p:spPr bwMode="auto">
          <a:xfrm>
            <a:off x="6592888" y="3656013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1.54 Mbps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access link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49566" name="Rectangle 4"/>
          <p:cNvSpPr>
            <a:spLocks noChangeArrowheads="1"/>
          </p:cNvSpPr>
          <p:nvPr/>
        </p:nvSpPr>
        <p:spPr bwMode="auto">
          <a:xfrm>
            <a:off x="460375" y="2928938"/>
            <a:ext cx="44592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576263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576263" indent="-233363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576263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tabLst>
                <a:tab pos="576263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access link utilization: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60% of requests use access link 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data rate to browsers over access link = 0.6*1.50 Mbps = .9 Mbps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utilization = 0.9/1.54 = .58</a:t>
            </a:r>
          </a:p>
        </p:txBody>
      </p:sp>
      <p:sp>
        <p:nvSpPr>
          <p:cNvPr id="149567" name="Rectangle 4"/>
          <p:cNvSpPr>
            <a:spLocks noChangeArrowheads="1"/>
          </p:cNvSpPr>
          <p:nvPr/>
        </p:nvSpPr>
        <p:spPr bwMode="auto">
          <a:xfrm>
            <a:off x="349250" y="4356100"/>
            <a:ext cx="4459288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tabLst>
                <a:tab pos="576263" algn="l"/>
              </a:tabLst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576263" indent="-233363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tabLst>
                <a:tab pos="576263" algn="l"/>
              </a:tabLst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tabLst>
                <a:tab pos="576263" algn="l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576263" algn="l"/>
              </a:tabLs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total delay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= 0.6 * (delay from origin servers) +0.4 * (delay when satisfied at cache)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= 0.6 (2.01) + 0.4 (~msecs) 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= ~ 1.2 secs</a:t>
            </a:r>
          </a:p>
          <a:p>
            <a:pPr lvl="1"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Tx/>
              <a:buFont typeface="Wingdings" pitchFamily="2" charset="2"/>
              <a:buChar char="§"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less than with 154 Mbps link (and cheaper too!)</a:t>
            </a:r>
          </a:p>
          <a:p>
            <a:pPr>
              <a:lnSpc>
                <a:spcPct val="80000"/>
              </a:lnSpc>
              <a:spcBef>
                <a:spcPct val="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zh-CN" sz="2000">
                <a:latin typeface="Gill Sans MT" pitchFamily="34" charset="0"/>
                <a:ea typeface="宋体" charset="-122"/>
              </a:rPr>
              <a:t>  </a:t>
            </a:r>
          </a:p>
        </p:txBody>
      </p:sp>
      <p:sp>
        <p:nvSpPr>
          <p:cNvPr id="46092" name="Line 2"/>
          <p:cNvSpPr>
            <a:spLocks noChangeShapeType="1"/>
          </p:cNvSpPr>
          <p:nvPr/>
        </p:nvSpPr>
        <p:spPr bwMode="auto">
          <a:xfrm>
            <a:off x="5267325" y="2409825"/>
            <a:ext cx="285750" cy="1143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3" name="Line 51"/>
          <p:cNvSpPr>
            <a:spLocks noChangeShapeType="1"/>
          </p:cNvSpPr>
          <p:nvPr/>
        </p:nvSpPr>
        <p:spPr bwMode="auto">
          <a:xfrm>
            <a:off x="6076950" y="2028825"/>
            <a:ext cx="66675" cy="2762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4" name="Line 52"/>
          <p:cNvSpPr>
            <a:spLocks noChangeShapeType="1"/>
          </p:cNvSpPr>
          <p:nvPr/>
        </p:nvSpPr>
        <p:spPr bwMode="auto">
          <a:xfrm flipH="1">
            <a:off x="6705600" y="2066925"/>
            <a:ext cx="9525" cy="238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5" name="Line 53"/>
          <p:cNvSpPr>
            <a:spLocks noChangeShapeType="1"/>
          </p:cNvSpPr>
          <p:nvPr/>
        </p:nvSpPr>
        <p:spPr bwMode="auto">
          <a:xfrm flipH="1">
            <a:off x="7162800" y="2228850"/>
            <a:ext cx="133350" cy="20955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6" name="Line 54"/>
          <p:cNvSpPr>
            <a:spLocks noChangeShapeType="1"/>
          </p:cNvSpPr>
          <p:nvPr/>
        </p:nvSpPr>
        <p:spPr bwMode="auto">
          <a:xfrm flipH="1" flipV="1">
            <a:off x="7324725" y="2990850"/>
            <a:ext cx="2476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7" name="Freeform 55"/>
          <p:cNvSpPr>
            <a:spLocks/>
          </p:cNvSpPr>
          <p:nvPr/>
        </p:nvSpPr>
        <p:spPr bwMode="auto">
          <a:xfrm>
            <a:off x="5351463" y="2022475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098" name="Text Box 70"/>
          <p:cNvSpPr txBox="1">
            <a:spLocks noChangeArrowheads="1"/>
          </p:cNvSpPr>
          <p:nvPr/>
        </p:nvSpPr>
        <p:spPr bwMode="auto">
          <a:xfrm>
            <a:off x="6057900" y="2354263"/>
            <a:ext cx="9318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public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 Internet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6099" name="Group 71"/>
          <p:cNvGrpSpPr>
            <a:grpSpLocks/>
          </p:cNvGrpSpPr>
          <p:nvPr/>
        </p:nvGrpSpPr>
        <p:grpSpPr bwMode="auto">
          <a:xfrm>
            <a:off x="6175375" y="3165475"/>
            <a:ext cx="881063" cy="307975"/>
            <a:chOff x="2356" y="1300"/>
            <a:chExt cx="555" cy="194"/>
          </a:xfrm>
        </p:grpSpPr>
        <p:sp>
          <p:nvSpPr>
            <p:cNvPr id="4632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32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32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6329" name="Group 75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332" name="Freeform 7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333" name="Freeform 7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330" name="Line 78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331" name="Line 79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6100" name="Group 80"/>
          <p:cNvGrpSpPr>
            <a:grpSpLocks/>
          </p:cNvGrpSpPr>
          <p:nvPr/>
        </p:nvGrpSpPr>
        <p:grpSpPr bwMode="auto">
          <a:xfrm>
            <a:off x="4919663" y="1957388"/>
            <a:ext cx="377825" cy="576262"/>
            <a:chOff x="4140" y="429"/>
            <a:chExt cx="1425" cy="2396"/>
          </a:xfrm>
        </p:grpSpPr>
        <p:sp>
          <p:nvSpPr>
            <p:cNvPr id="46294" name="Freeform 8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95" name="Rectangle 82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96" name="Freeform 8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97" name="Freeform 8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98" name="Rectangle 85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99" name="Group 8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324" name="AutoShape 8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325" name="AutoShape 88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300" name="Rectangle 89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301" name="Group 9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322" name="AutoShape 91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323" name="AutoShape 92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302" name="Rectangle 93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03" name="Rectangle 94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304" name="Group 9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320" name="AutoShape 96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321" name="AutoShape 97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305" name="Freeform 9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306" name="Group 9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318" name="AutoShape 10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319" name="AutoShape 101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307" name="Rectangle 102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08" name="Freeform 10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309" name="Freeform 10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310" name="Oval 105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11" name="Freeform 10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312" name="AutoShape 107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13" name="AutoShape 108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14" name="Oval 109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15" name="Oval 110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316" name="Oval 111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317" name="Rectangle 112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6101" name="Group 113"/>
          <p:cNvGrpSpPr>
            <a:grpSpLocks/>
          </p:cNvGrpSpPr>
          <p:nvPr/>
        </p:nvGrpSpPr>
        <p:grpSpPr bwMode="auto">
          <a:xfrm>
            <a:off x="5834063" y="1479550"/>
            <a:ext cx="377825" cy="576263"/>
            <a:chOff x="4140" y="429"/>
            <a:chExt cx="1425" cy="2396"/>
          </a:xfrm>
        </p:grpSpPr>
        <p:sp>
          <p:nvSpPr>
            <p:cNvPr id="46262" name="Freeform 11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63" name="Rectangle 115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64" name="Freeform 11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65" name="Freeform 11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66" name="Rectangle 118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67" name="Group 11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292" name="AutoShape 120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93" name="AutoShape 121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68" name="Rectangle 122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69" name="Group 12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90" name="AutoShape 124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91" name="AutoShape 125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70" name="Rectangle 126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71" name="Rectangle 127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72" name="Group 12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288" name="AutoShape 129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89" name="AutoShape 130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73" name="Freeform 13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274" name="Group 13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286" name="AutoShape 13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87" name="AutoShape 134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75" name="Rectangle 135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76" name="Freeform 13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77" name="Freeform 13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78" name="Oval 138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79" name="Freeform 13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80" name="AutoShape 140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81" name="AutoShape 141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82" name="Oval 142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83" name="Oval 143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284" name="Oval 144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85" name="Rectangle 145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6102" name="Group 146"/>
          <p:cNvGrpSpPr>
            <a:grpSpLocks/>
          </p:cNvGrpSpPr>
          <p:nvPr/>
        </p:nvGrpSpPr>
        <p:grpSpPr bwMode="auto">
          <a:xfrm>
            <a:off x="6586538" y="1511300"/>
            <a:ext cx="377825" cy="576263"/>
            <a:chOff x="4140" y="429"/>
            <a:chExt cx="1425" cy="2396"/>
          </a:xfrm>
        </p:grpSpPr>
        <p:sp>
          <p:nvSpPr>
            <p:cNvPr id="46230" name="Freeform 14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31" name="Rectangle 148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32" name="Freeform 14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33" name="Freeform 15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34" name="Rectangle 151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35" name="Group 15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260" name="AutoShape 153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61" name="AutoShape 154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36" name="Rectangle 155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37" name="Group 15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58" name="AutoShape 157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59" name="AutoShape 158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38" name="Rectangle 159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39" name="Rectangle 160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40" name="Group 16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256" name="AutoShape 16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57" name="AutoShape 16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41" name="Freeform 16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242" name="Group 16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254" name="AutoShape 16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55" name="AutoShape 167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43" name="Rectangle 168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44" name="Freeform 16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45" name="Freeform 17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46" name="Oval 171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47" name="Freeform 17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48" name="AutoShape 173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49" name="AutoShape 174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50" name="Oval 175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51" name="Oval 176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252" name="Oval 177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53" name="Rectangle 178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6103" name="Group 179"/>
          <p:cNvGrpSpPr>
            <a:grpSpLocks/>
          </p:cNvGrpSpPr>
          <p:nvPr/>
        </p:nvGrpSpPr>
        <p:grpSpPr bwMode="auto">
          <a:xfrm>
            <a:off x="7196138" y="1663700"/>
            <a:ext cx="377825" cy="576263"/>
            <a:chOff x="4140" y="429"/>
            <a:chExt cx="1425" cy="2396"/>
          </a:xfrm>
        </p:grpSpPr>
        <p:sp>
          <p:nvSpPr>
            <p:cNvPr id="46198" name="Freeform 18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99" name="Rectangle 181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00" name="Freeform 18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01" name="Freeform 18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02" name="Rectangle 184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03" name="Group 18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228" name="AutoShape 186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29" name="AutoShape 187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04" name="Rectangle 188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05" name="Group 18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26" name="AutoShape 190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27" name="AutoShape 191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06" name="Rectangle 192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07" name="Rectangle 193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208" name="Group 19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224" name="AutoShape 195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25" name="AutoShape 196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09" name="Freeform 19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210" name="Group 19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222" name="AutoShape 19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223" name="AutoShape 200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211" name="Rectangle 201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12" name="Freeform 20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13" name="Freeform 20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14" name="Oval 204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15" name="Freeform 20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216" name="AutoShape 206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17" name="AutoShape 207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18" name="Oval 208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19" name="Oval 209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220" name="Oval 210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221" name="Rectangle 211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grpSp>
        <p:nvGrpSpPr>
          <p:cNvPr id="46104" name="Group 212"/>
          <p:cNvGrpSpPr>
            <a:grpSpLocks/>
          </p:cNvGrpSpPr>
          <p:nvPr/>
        </p:nvGrpSpPr>
        <p:grpSpPr bwMode="auto">
          <a:xfrm>
            <a:off x="7524750" y="2609850"/>
            <a:ext cx="377825" cy="576263"/>
            <a:chOff x="4140" y="429"/>
            <a:chExt cx="1425" cy="2396"/>
          </a:xfrm>
        </p:grpSpPr>
        <p:sp>
          <p:nvSpPr>
            <p:cNvPr id="46166" name="Freeform 21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67" name="Rectangle 214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68" name="Freeform 21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69" name="Freeform 21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70" name="Rectangle 217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71" name="Group 21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196" name="AutoShape 219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97" name="AutoShape 220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72" name="Rectangle 221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73" name="Group 22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194" name="AutoShape 2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95" name="AutoShape 224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74" name="Rectangle 225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75" name="Rectangle 226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76" name="Group 22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192" name="AutoShape 22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93" name="AutoShape 229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77" name="Freeform 23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178" name="Group 23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190" name="AutoShape 23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91" name="AutoShape 233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79" name="Rectangle 234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0" name="Freeform 23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81" name="Freeform 23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82" name="Oval 237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3" name="Freeform 23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84" name="AutoShape 239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5" name="AutoShape 240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6" name="Oval 241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7" name="Oval 242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188" name="Oval 243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89" name="Rectangle 244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  <p:sp>
        <p:nvSpPr>
          <p:cNvPr id="46105" name="Freeform 71"/>
          <p:cNvSpPr>
            <a:spLocks/>
          </p:cNvSpPr>
          <p:nvPr/>
        </p:nvSpPr>
        <p:spPr bwMode="auto">
          <a:xfrm>
            <a:off x="4932363" y="43926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33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06" name="Line 77"/>
          <p:cNvSpPr>
            <a:spLocks noChangeShapeType="1"/>
          </p:cNvSpPr>
          <p:nvPr/>
        </p:nvSpPr>
        <p:spPr bwMode="auto">
          <a:xfrm flipH="1">
            <a:off x="5381625" y="4702175"/>
            <a:ext cx="85566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07" name="Line 78"/>
          <p:cNvSpPr>
            <a:spLocks noChangeShapeType="1"/>
          </p:cNvSpPr>
          <p:nvPr/>
        </p:nvSpPr>
        <p:spPr bwMode="auto">
          <a:xfrm flipH="1">
            <a:off x="5891213" y="4749800"/>
            <a:ext cx="563562" cy="393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08" name="Line 79"/>
          <p:cNvSpPr>
            <a:spLocks noChangeShapeType="1"/>
          </p:cNvSpPr>
          <p:nvPr/>
        </p:nvSpPr>
        <p:spPr bwMode="auto">
          <a:xfrm flipH="1">
            <a:off x="6429375" y="4756150"/>
            <a:ext cx="149225" cy="382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09" name="Line 80"/>
          <p:cNvSpPr>
            <a:spLocks noChangeShapeType="1"/>
          </p:cNvSpPr>
          <p:nvPr/>
        </p:nvSpPr>
        <p:spPr bwMode="auto">
          <a:xfrm>
            <a:off x="6796088" y="4735513"/>
            <a:ext cx="123825" cy="4127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46110" name="Text Box 97"/>
          <p:cNvSpPr txBox="1">
            <a:spLocks noChangeArrowheads="1"/>
          </p:cNvSpPr>
          <p:nvPr/>
        </p:nvSpPr>
        <p:spPr bwMode="auto">
          <a:xfrm>
            <a:off x="4959350" y="4279900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institutional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solidFill>
                  <a:srgbClr val="CC0000"/>
                </a:solidFill>
                <a:latin typeface="Arial" charset="0"/>
                <a:ea typeface="ＭＳ Ｐゴシック" pitchFamily="34" charset="-128"/>
              </a:rPr>
              <a:t>network</a:t>
            </a:r>
            <a:endParaRPr lang="en-US" altLang="zh-CN" sz="2400">
              <a:solidFill>
                <a:srgbClr val="CC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46111" name="Text Box 98"/>
          <p:cNvSpPr txBox="1">
            <a:spLocks noChangeArrowheads="1"/>
          </p:cNvSpPr>
          <p:nvPr/>
        </p:nvSpPr>
        <p:spPr bwMode="auto">
          <a:xfrm>
            <a:off x="6870700" y="4660900"/>
            <a:ext cx="1484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  <a:ea typeface="ＭＳ Ｐゴシック" pitchFamily="34" charset="-128"/>
              </a:rPr>
              <a:t>100Mbps LAN</a:t>
            </a:r>
            <a:endParaRPr lang="en-US" altLang="zh-CN" sz="2400">
              <a:solidFill>
                <a:schemeClr val="accent2"/>
              </a:solidFill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46112" name="Group 120"/>
          <p:cNvGrpSpPr>
            <a:grpSpLocks/>
          </p:cNvGrpSpPr>
          <p:nvPr/>
        </p:nvGrpSpPr>
        <p:grpSpPr bwMode="auto">
          <a:xfrm>
            <a:off x="6154738" y="4460875"/>
            <a:ext cx="881062" cy="307975"/>
            <a:chOff x="2356" y="1300"/>
            <a:chExt cx="555" cy="194"/>
          </a:xfrm>
        </p:grpSpPr>
        <p:sp>
          <p:nvSpPr>
            <p:cNvPr id="4615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15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16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grpSp>
          <p:nvGrpSpPr>
            <p:cNvPr id="46161" name="Group 12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46164" name="Freeform 12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6165" name="Freeform 12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162" name="Line 127"/>
            <p:cNvSpPr>
              <a:spLocks noChangeShapeType="1"/>
            </p:cNvSpPr>
            <p:nvPr/>
          </p:nvSpPr>
          <p:spPr bwMode="auto">
            <a:xfrm>
              <a:off x="2357" y="1361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63" name="Line 128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6113" name="Group 172"/>
          <p:cNvGrpSpPr>
            <a:grpSpLocks/>
          </p:cNvGrpSpPr>
          <p:nvPr/>
        </p:nvGrpSpPr>
        <p:grpSpPr bwMode="auto">
          <a:xfrm>
            <a:off x="5068888" y="5070475"/>
            <a:ext cx="525462" cy="557213"/>
            <a:chOff x="-44" y="1473"/>
            <a:chExt cx="981" cy="1105"/>
          </a:xfrm>
        </p:grpSpPr>
        <p:pic>
          <p:nvPicPr>
            <p:cNvPr id="46156" name="Picture 17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7" name="Freeform 17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6114" name="Group 340"/>
          <p:cNvGrpSpPr>
            <a:grpSpLocks/>
          </p:cNvGrpSpPr>
          <p:nvPr/>
        </p:nvGrpSpPr>
        <p:grpSpPr bwMode="auto">
          <a:xfrm>
            <a:off x="5580063" y="5092700"/>
            <a:ext cx="525462" cy="557213"/>
            <a:chOff x="-44" y="1473"/>
            <a:chExt cx="981" cy="1105"/>
          </a:xfrm>
        </p:grpSpPr>
        <p:pic>
          <p:nvPicPr>
            <p:cNvPr id="46154" name="Picture 34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5" name="Freeform 34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46115" name="Group 343"/>
          <p:cNvGrpSpPr>
            <a:grpSpLocks/>
          </p:cNvGrpSpPr>
          <p:nvPr/>
        </p:nvGrpSpPr>
        <p:grpSpPr bwMode="auto">
          <a:xfrm>
            <a:off x="6103938" y="5081588"/>
            <a:ext cx="525462" cy="557212"/>
            <a:chOff x="-44" y="1473"/>
            <a:chExt cx="981" cy="1105"/>
          </a:xfrm>
        </p:grpSpPr>
        <p:pic>
          <p:nvPicPr>
            <p:cNvPr id="46152" name="Picture 344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53" name="Freeform 34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  <p:grpSp>
        <p:nvGrpSpPr>
          <p:cNvPr id="60509" name="Group 308"/>
          <p:cNvGrpSpPr>
            <a:grpSpLocks/>
          </p:cNvGrpSpPr>
          <p:nvPr/>
        </p:nvGrpSpPr>
        <p:grpSpPr bwMode="auto">
          <a:xfrm>
            <a:off x="6719888" y="4941888"/>
            <a:ext cx="1860550" cy="809625"/>
            <a:chOff x="4217" y="3611"/>
            <a:chExt cx="1172" cy="510"/>
          </a:xfrm>
        </p:grpSpPr>
        <p:sp>
          <p:nvSpPr>
            <p:cNvPr id="46150" name="Rectangle 307"/>
            <p:cNvSpPr>
              <a:spLocks noChangeArrowheads="1"/>
            </p:cNvSpPr>
            <p:nvPr/>
          </p:nvSpPr>
          <p:spPr bwMode="auto">
            <a:xfrm>
              <a:off x="4217" y="3611"/>
              <a:ext cx="329" cy="473"/>
            </a:xfrm>
            <a:prstGeom prst="rect">
              <a:avLst/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51" name="Text Box 97"/>
            <p:cNvSpPr txBox="1">
              <a:spLocks noChangeArrowheads="1"/>
            </p:cNvSpPr>
            <p:nvPr/>
          </p:nvSpPr>
          <p:spPr bwMode="auto">
            <a:xfrm>
              <a:off x="4561" y="3717"/>
              <a:ext cx="8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local web </a:t>
              </a:r>
            </a:p>
            <a:p>
              <a:pPr algn="ctr"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>
                  <a:solidFill>
                    <a:srgbClr val="CC0000"/>
                  </a:solidFill>
                  <a:latin typeface="Arial" charset="0"/>
                  <a:ea typeface="ＭＳ Ｐゴシック" pitchFamily="34" charset="-128"/>
                </a:rPr>
                <a:t>cache</a:t>
              </a:r>
            </a:p>
          </p:txBody>
        </p:sp>
      </p:grpSp>
      <p:grpSp>
        <p:nvGrpSpPr>
          <p:cNvPr id="46117" name="Group 307"/>
          <p:cNvGrpSpPr>
            <a:grpSpLocks/>
          </p:cNvGrpSpPr>
          <p:nvPr/>
        </p:nvGrpSpPr>
        <p:grpSpPr bwMode="auto">
          <a:xfrm>
            <a:off x="6784975" y="5027613"/>
            <a:ext cx="377825" cy="576262"/>
            <a:chOff x="4140" y="429"/>
            <a:chExt cx="1425" cy="2396"/>
          </a:xfrm>
        </p:grpSpPr>
        <p:sp>
          <p:nvSpPr>
            <p:cNvPr id="46118" name="Freeform 3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19" name="Rectangle 309"/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20" name="Freeform 3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21" name="Freeform 3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22" name="Rectangle 312"/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23" name="Group 3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148" name="AutoShape 314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49" name="AutoShape 315"/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24" name="Rectangle 316"/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25" name="Group 3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146" name="AutoShape 318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47" name="AutoShape 319"/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26" name="Rectangle 320"/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27" name="Rectangle 321"/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grpSp>
          <p:nvGrpSpPr>
            <p:cNvPr id="46128" name="Group 3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144" name="AutoShape 323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45" name="AutoShape 324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29" name="Freeform 3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46130" name="Group 3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6142" name="AutoShape 32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  <p:sp>
            <p:nvSpPr>
              <p:cNvPr id="46143" name="AutoShape 328"/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algn="l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  <a:defRPr sz="28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algn="l">
                  <a:spcBef>
                    <a:spcPct val="20000"/>
                  </a:spcBef>
                  <a:buClr>
                    <a:schemeClr val="accent2"/>
                  </a:buClr>
                  <a:buSzPct val="75000"/>
                  <a:buFont typeface="ZapfDingbats" pitchFamily="82" charset="2"/>
                  <a:buChar char="m"/>
                  <a:defRPr sz="2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algn="l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algn="l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CN" altLang="zh-CN" sz="2400">
                  <a:latin typeface="Times New Roman" pitchFamily="18" charset="0"/>
                  <a:ea typeface="宋体" charset="-122"/>
                </a:endParaRPr>
              </a:p>
            </p:txBody>
          </p:sp>
        </p:grpSp>
        <p:sp>
          <p:nvSpPr>
            <p:cNvPr id="46131" name="Rectangle 329"/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32" name="Freeform 3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33" name="Freeform 3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34" name="Oval 332"/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35" name="Freeform 3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46136" name="AutoShape 334"/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37" name="AutoShape 335"/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38" name="Oval 336"/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39" name="Oval 337"/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1800">
                <a:solidFill>
                  <a:srgbClr val="FF0000"/>
                </a:solidFill>
                <a:latin typeface="Times New Roman" pitchFamily="18" charset="0"/>
                <a:ea typeface="宋体" charset="-122"/>
                <a:cs typeface="Arial" charset="0"/>
              </a:endParaRPr>
            </a:p>
          </p:txBody>
        </p:sp>
        <p:sp>
          <p:nvSpPr>
            <p:cNvPr id="46140" name="Oval 338"/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  <p:sp>
          <p:nvSpPr>
            <p:cNvPr id="46141" name="Rectangle 339"/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algn="l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8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algn="l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algn="l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zh-CN" altLang="zh-CN" sz="2400">
                <a:latin typeface="Times New Roman" pitchFamily="18" charset="0"/>
                <a:ea typeface="宋体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84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66" grpId="0"/>
      <p:bldP spid="14956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19459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8933F21B-9598-407E-AA90-553987BCEF2B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61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163513"/>
            <a:ext cx="7772400" cy="925512"/>
          </a:xfrm>
        </p:spPr>
        <p:txBody>
          <a:bodyPr/>
          <a:lstStyle/>
          <a:p>
            <a:r>
              <a:rPr lang="en-US" altLang="sv-SE" sz="3600" smtClean="0">
                <a:ea typeface="ＭＳ Ｐゴシック" panose="020B0600070205080204" pitchFamily="34" charset="-128"/>
              </a:rPr>
              <a:t>FTP: separate control, data connections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0050" y="1504950"/>
            <a:ext cx="4318000" cy="4964113"/>
          </a:xfrm>
        </p:spPr>
        <p:txBody>
          <a:bodyPr/>
          <a:lstStyle/>
          <a:p>
            <a:r>
              <a:rPr lang="en-US" altLang="sv-SE" sz="2400" smtClean="0">
                <a:ea typeface="ＭＳ Ｐゴシック" panose="020B0600070205080204" pitchFamily="34" charset="-128"/>
              </a:rPr>
              <a:t>FTP client contacts FTP server at port 21, using TCP 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client authorized over control connection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client browses remote directory, sends commands over control connection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when server receives file transfer command, </a:t>
            </a:r>
            <a:r>
              <a:rPr lang="en-US" altLang="sv-SE" sz="2400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server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 opens </a:t>
            </a:r>
            <a:r>
              <a:rPr lang="en-US" altLang="sv-SE" sz="2400" i="1" smtClean="0">
                <a:ea typeface="ＭＳ Ｐゴシック" panose="020B0600070205080204" pitchFamily="34" charset="-128"/>
              </a:rPr>
              <a:t>2</a:t>
            </a:r>
            <a:r>
              <a:rPr lang="en-US" altLang="sv-SE" sz="2400" i="1" baseline="30000" smtClean="0">
                <a:ea typeface="ＭＳ Ｐゴシック" panose="020B0600070205080204" pitchFamily="34" charset="-128"/>
              </a:rPr>
              <a:t>nd</a:t>
            </a:r>
            <a:r>
              <a:rPr lang="en-US" altLang="sv-SE" sz="2400" i="1" smtClean="0">
                <a:ea typeface="ＭＳ Ｐゴシック" panose="020B0600070205080204" pitchFamily="34" charset="-128"/>
              </a:rPr>
              <a:t> 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TCP data connection (for file) </a:t>
            </a:r>
            <a:r>
              <a:rPr lang="en-US" altLang="sv-SE" sz="2400" i="1" smtClean="0">
                <a:ea typeface="ＭＳ Ｐゴシック" panose="020B0600070205080204" pitchFamily="34" charset="-128"/>
              </a:rPr>
              <a:t>to 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client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after transferring one file, server closes data connection</a:t>
            </a:r>
          </a:p>
        </p:txBody>
      </p:sp>
      <p:sp>
        <p:nvSpPr>
          <p:cNvPr id="19462" name="Text Box 15"/>
          <p:cNvSpPr txBox="1">
            <a:spLocks noChangeArrowheads="1"/>
          </p:cNvSpPr>
          <p:nvPr/>
        </p:nvSpPr>
        <p:spPr bwMode="auto">
          <a:xfrm>
            <a:off x="4838700" y="2533650"/>
            <a:ext cx="7175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FTP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client</a:t>
            </a:r>
          </a:p>
        </p:txBody>
      </p:sp>
      <p:sp>
        <p:nvSpPr>
          <p:cNvPr id="19463" name="Text Box 16"/>
          <p:cNvSpPr txBox="1">
            <a:spLocks noChangeArrowheads="1"/>
          </p:cNvSpPr>
          <p:nvPr/>
        </p:nvSpPr>
        <p:spPr bwMode="auto">
          <a:xfrm>
            <a:off x="7856538" y="2543175"/>
            <a:ext cx="81915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FTP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>
                <a:latin typeface="Arial" panose="020B0604020202020204" pitchFamily="34" charset="0"/>
              </a:rPr>
              <a:t>server</a:t>
            </a:r>
          </a:p>
        </p:txBody>
      </p:sp>
      <p:sp>
        <p:nvSpPr>
          <p:cNvPr id="19464" name="Line 17"/>
          <p:cNvSpPr>
            <a:spLocks noChangeShapeType="1"/>
          </p:cNvSpPr>
          <p:nvPr/>
        </p:nvSpPr>
        <p:spPr bwMode="auto">
          <a:xfrm>
            <a:off x="5508625" y="2011363"/>
            <a:ext cx="256222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65" name="Line 18"/>
          <p:cNvSpPr>
            <a:spLocks noChangeShapeType="1"/>
          </p:cNvSpPr>
          <p:nvPr/>
        </p:nvSpPr>
        <p:spPr bwMode="auto">
          <a:xfrm flipV="1">
            <a:off x="5527675" y="2325688"/>
            <a:ext cx="2562225" cy="9525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19466" name="Text Box 19"/>
          <p:cNvSpPr txBox="1">
            <a:spLocks noChangeArrowheads="1"/>
          </p:cNvSpPr>
          <p:nvPr/>
        </p:nvSpPr>
        <p:spPr bwMode="auto">
          <a:xfrm>
            <a:off x="5580063" y="1473200"/>
            <a:ext cx="2409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TCP control connection,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server port 21</a:t>
            </a:r>
            <a:endParaRPr lang="en-US" altLang="sv-SE" sz="2400" i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9467" name="Text Box 20"/>
          <p:cNvSpPr txBox="1">
            <a:spLocks noChangeArrowheads="1"/>
          </p:cNvSpPr>
          <p:nvPr/>
        </p:nvSpPr>
        <p:spPr bwMode="auto">
          <a:xfrm>
            <a:off x="5554663" y="2400300"/>
            <a:ext cx="24098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TCP data connection,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600" i="1" dirty="0">
                <a:solidFill>
                  <a:srgbClr val="CC0000"/>
                </a:solidFill>
                <a:latin typeface="Arial" panose="020B0604020202020204" pitchFamily="34" charset="0"/>
              </a:rPr>
              <a:t>server port 20</a:t>
            </a:r>
            <a:endParaRPr lang="en-US" altLang="sv-SE" sz="2400" i="1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14037" name="Rectangle 21"/>
          <p:cNvSpPr>
            <a:spLocks noChangeArrowheads="1"/>
          </p:cNvSpPr>
          <p:nvPr/>
        </p:nvSpPr>
        <p:spPr bwMode="auto">
          <a:xfrm>
            <a:off x="4703763" y="3425825"/>
            <a:ext cx="4067175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buSzPct val="75000"/>
            </a:pPr>
            <a:r>
              <a:rPr lang="en-US" altLang="sv-SE" sz="2400" dirty="0"/>
              <a:t>server opens another TCP data connection to transfer another file</a:t>
            </a:r>
          </a:p>
          <a:p>
            <a:pPr>
              <a:buSzPct val="75000"/>
            </a:pPr>
            <a:r>
              <a:rPr lang="en-US" altLang="sv-SE" sz="2400" dirty="0"/>
              <a:t>control connection: </a:t>
            </a:r>
            <a:r>
              <a:rPr lang="ja-JP" altLang="en-US" sz="2400" i="1" dirty="0">
                <a:solidFill>
                  <a:srgbClr val="CC0000"/>
                </a:solidFill>
              </a:rPr>
              <a:t>“</a:t>
            </a:r>
            <a:r>
              <a:rPr lang="en-US" altLang="ja-JP" sz="2400" i="1" dirty="0">
                <a:solidFill>
                  <a:srgbClr val="CC0000"/>
                </a:solidFill>
              </a:rPr>
              <a:t>out of band</a:t>
            </a:r>
            <a:r>
              <a:rPr lang="ja-JP" altLang="en-US" sz="2400" i="1" dirty="0">
                <a:solidFill>
                  <a:srgbClr val="CC0000"/>
                </a:solidFill>
              </a:rPr>
              <a:t>”</a:t>
            </a:r>
            <a:endParaRPr lang="en-US" altLang="ja-JP" sz="2400" i="1" dirty="0">
              <a:solidFill>
                <a:srgbClr val="CC0000"/>
              </a:solidFill>
            </a:endParaRPr>
          </a:p>
          <a:p>
            <a:pPr>
              <a:buSzPct val="75000"/>
            </a:pPr>
            <a:r>
              <a:rPr lang="en-US" altLang="sv-SE" sz="2400" dirty="0"/>
              <a:t>FTP server maintains </a:t>
            </a:r>
            <a:r>
              <a:rPr lang="ja-JP" altLang="en-US" sz="2400" dirty="0"/>
              <a:t>“</a:t>
            </a:r>
            <a:r>
              <a:rPr lang="en-US" altLang="ja-JP" sz="2400" dirty="0"/>
              <a:t>state</a:t>
            </a:r>
            <a:r>
              <a:rPr lang="ja-JP" altLang="en-US" sz="2400" dirty="0"/>
              <a:t>”</a:t>
            </a:r>
            <a:r>
              <a:rPr lang="en-US" altLang="ja-JP" sz="2400" dirty="0"/>
              <a:t>: current directory, earlier authentication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SzPct val="75000"/>
            </a:pPr>
            <a:endParaRPr lang="en-US" altLang="sv-SE" sz="2400" dirty="0">
              <a:solidFill>
                <a:srgbClr val="FF0000"/>
              </a:solidFill>
            </a:endParaRPr>
          </a:p>
        </p:txBody>
      </p:sp>
      <p:pic>
        <p:nvPicPr>
          <p:cNvPr id="19469" name="Picture 2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86836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Line 23"/>
          <p:cNvSpPr>
            <a:spLocks noChangeShapeType="1"/>
          </p:cNvSpPr>
          <p:nvPr/>
        </p:nvSpPr>
        <p:spPr bwMode="auto">
          <a:xfrm>
            <a:off x="5726113" y="2697163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9471" name="Group 32"/>
          <p:cNvGrpSpPr>
            <a:grpSpLocks/>
          </p:cNvGrpSpPr>
          <p:nvPr/>
        </p:nvGrpSpPr>
        <p:grpSpPr bwMode="auto">
          <a:xfrm>
            <a:off x="8129588" y="1674813"/>
            <a:ext cx="444500" cy="728662"/>
            <a:chOff x="4140" y="429"/>
            <a:chExt cx="1425" cy="2396"/>
          </a:xfrm>
        </p:grpSpPr>
        <p:sp>
          <p:nvSpPr>
            <p:cNvPr id="19475" name="Freeform 3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0 w 354"/>
                <a:gd name="T3" fmla="*/ 19 h 2742"/>
                <a:gd name="T4" fmla="*/ 10 w 354"/>
                <a:gd name="T5" fmla="*/ 143 h 2742"/>
                <a:gd name="T6" fmla="*/ 0 w 354"/>
                <a:gd name="T7" fmla="*/ 14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76" name="Rectangle 34"/>
            <p:cNvSpPr>
              <a:spLocks noChangeArrowheads="1"/>
            </p:cNvSpPr>
            <p:nvPr/>
          </p:nvSpPr>
          <p:spPr bwMode="auto">
            <a:xfrm>
              <a:off x="4206" y="429"/>
              <a:ext cx="1048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77" name="Freeform 3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6 w 211"/>
                <a:gd name="T3" fmla="*/ 13 h 2537"/>
                <a:gd name="T4" fmla="*/ 2 w 211"/>
                <a:gd name="T5" fmla="*/ 13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78" name="Freeform 3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8 h 226"/>
                <a:gd name="T4" fmla="*/ 9 w 328"/>
                <a:gd name="T5" fmla="*/ 13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79" name="Rectangle 37"/>
            <p:cNvSpPr>
              <a:spLocks noChangeArrowheads="1"/>
            </p:cNvSpPr>
            <p:nvPr/>
          </p:nvSpPr>
          <p:spPr bwMode="auto">
            <a:xfrm>
              <a:off x="4211" y="695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19480" name="Group 3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505" name="AutoShape 39"/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9506" name="AutoShape 40"/>
              <p:cNvSpPr>
                <a:spLocks noChangeArrowheads="1"/>
              </p:cNvSpPr>
              <p:nvPr/>
            </p:nvSpPr>
            <p:spPr bwMode="auto">
              <a:xfrm>
                <a:off x="635" y="2584"/>
                <a:ext cx="686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81" name="Rectangle 41"/>
            <p:cNvSpPr>
              <a:spLocks noChangeArrowheads="1"/>
            </p:cNvSpPr>
            <p:nvPr/>
          </p:nvSpPr>
          <p:spPr bwMode="auto">
            <a:xfrm>
              <a:off x="4227" y="1019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19482" name="Group 4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503" name="AutoShape 43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4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9504" name="AutoShape 44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86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83" name="Rectangle 45"/>
            <p:cNvSpPr>
              <a:spLocks noChangeArrowheads="1"/>
            </p:cNvSpPr>
            <p:nvPr/>
          </p:nvSpPr>
          <p:spPr bwMode="auto">
            <a:xfrm>
              <a:off x="4216" y="1358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84" name="Rectangle 46"/>
            <p:cNvSpPr>
              <a:spLocks noChangeArrowheads="1"/>
            </p:cNvSpPr>
            <p:nvPr/>
          </p:nvSpPr>
          <p:spPr bwMode="auto">
            <a:xfrm>
              <a:off x="4227" y="1656"/>
              <a:ext cx="595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grpSp>
          <p:nvGrpSpPr>
            <p:cNvPr id="19485" name="Group 4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501" name="AutoShape 48"/>
              <p:cNvSpPr>
                <a:spLocks noChangeArrowheads="1"/>
              </p:cNvSpPr>
              <p:nvPr/>
            </p:nvSpPr>
            <p:spPr bwMode="auto">
              <a:xfrm>
                <a:off x="615" y="2570"/>
                <a:ext cx="723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9502" name="AutoShape 49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5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86" name="Freeform 5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9 w 328"/>
                <a:gd name="T3" fmla="*/ 7 h 226"/>
                <a:gd name="T4" fmla="*/ 9 w 328"/>
                <a:gd name="T5" fmla="*/ 12 h 226"/>
                <a:gd name="T6" fmla="*/ 0 w 328"/>
                <a:gd name="T7" fmla="*/ 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19487" name="Group 5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499" name="AutoShape 52"/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  <p:sp>
            <p:nvSpPr>
              <p:cNvPr id="19500" name="AutoShape 53"/>
              <p:cNvSpPr>
                <a:spLocks noChangeArrowheads="1"/>
              </p:cNvSpPr>
              <p:nvPr/>
            </p:nvSpPr>
            <p:spPr bwMode="auto">
              <a:xfrm>
                <a:off x="635" y="2584"/>
                <a:ext cx="68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buClr>
                    <a:srgbClr val="000099"/>
                  </a:buClr>
                  <a:buSzPct val="65000"/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lnSpc>
                    <a:spcPct val="85000"/>
                  </a:lnSpc>
                  <a:buClr>
                    <a:srgbClr val="000099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buChar char="•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lnSpc>
                    <a:spcPct val="100000"/>
                  </a:lnSpc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endParaRPr lang="sv-SE" altLang="sv-SE" sz="200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9488" name="Rectangle 54"/>
            <p:cNvSpPr>
              <a:spLocks noChangeArrowheads="1"/>
            </p:cNvSpPr>
            <p:nvPr/>
          </p:nvSpPr>
          <p:spPr bwMode="auto">
            <a:xfrm>
              <a:off x="5249" y="429"/>
              <a:ext cx="66" cy="2292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89" name="Freeform 5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 w 296"/>
                <a:gd name="T3" fmla="*/ 7 h 256"/>
                <a:gd name="T4" fmla="*/ 9 w 296"/>
                <a:gd name="T5" fmla="*/ 13 h 256"/>
                <a:gd name="T6" fmla="*/ 0 w 296"/>
                <a:gd name="T7" fmla="*/ 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0" name="Freeform 5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9 w 304"/>
                <a:gd name="T3" fmla="*/ 9 h 288"/>
                <a:gd name="T4" fmla="*/ 8 w 304"/>
                <a:gd name="T5" fmla="*/ 16 h 288"/>
                <a:gd name="T6" fmla="*/ 2 w 304"/>
                <a:gd name="T7" fmla="*/ 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1" name="Oval 57"/>
            <p:cNvSpPr>
              <a:spLocks noChangeArrowheads="1"/>
            </p:cNvSpPr>
            <p:nvPr/>
          </p:nvSpPr>
          <p:spPr bwMode="auto">
            <a:xfrm>
              <a:off x="5519" y="2611"/>
              <a:ext cx="46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92" name="Freeform 5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7 h 240"/>
                <a:gd name="T2" fmla="*/ 2 w 306"/>
                <a:gd name="T3" fmla="*/ 13 h 240"/>
                <a:gd name="T4" fmla="*/ 9 w 306"/>
                <a:gd name="T5" fmla="*/ 7 h 240"/>
                <a:gd name="T6" fmla="*/ 9 w 306"/>
                <a:gd name="T7" fmla="*/ 0 h 240"/>
                <a:gd name="T8" fmla="*/ 0 w 306"/>
                <a:gd name="T9" fmla="*/ 7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19493" name="AutoShape 59"/>
            <p:cNvSpPr>
              <a:spLocks noChangeArrowheads="1"/>
            </p:cNvSpPr>
            <p:nvPr/>
          </p:nvSpPr>
          <p:spPr bwMode="auto">
            <a:xfrm>
              <a:off x="4140" y="2679"/>
              <a:ext cx="1201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94" name="AutoShape 60"/>
            <p:cNvSpPr>
              <a:spLocks noChangeArrowheads="1"/>
            </p:cNvSpPr>
            <p:nvPr/>
          </p:nvSpPr>
          <p:spPr bwMode="auto">
            <a:xfrm>
              <a:off x="4206" y="2710"/>
              <a:ext cx="1069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95" name="Oval 61"/>
            <p:cNvSpPr>
              <a:spLocks noChangeArrowheads="1"/>
            </p:cNvSpPr>
            <p:nvPr/>
          </p:nvSpPr>
          <p:spPr bwMode="auto">
            <a:xfrm>
              <a:off x="4308" y="2381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96" name="Oval 62"/>
            <p:cNvSpPr>
              <a:spLocks noChangeArrowheads="1"/>
            </p:cNvSpPr>
            <p:nvPr/>
          </p:nvSpPr>
          <p:spPr bwMode="auto">
            <a:xfrm>
              <a:off x="4486" y="2387"/>
              <a:ext cx="158" cy="1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1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97" name="Oval 63"/>
            <p:cNvSpPr>
              <a:spLocks noChangeArrowheads="1"/>
            </p:cNvSpPr>
            <p:nvPr/>
          </p:nvSpPr>
          <p:spPr bwMode="auto">
            <a:xfrm>
              <a:off x="4664" y="2381"/>
              <a:ext cx="158" cy="141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  <p:sp>
          <p:nvSpPr>
            <p:cNvPr id="19498" name="Rectangle 64"/>
            <p:cNvSpPr>
              <a:spLocks noChangeArrowheads="1"/>
            </p:cNvSpPr>
            <p:nvPr/>
          </p:nvSpPr>
          <p:spPr bwMode="auto">
            <a:xfrm>
              <a:off x="5061" y="1833"/>
              <a:ext cx="87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buClr>
                  <a:srgbClr val="000099"/>
                </a:buClr>
                <a:buSzPct val="65000"/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85000"/>
                </a:lnSpc>
                <a:buClr>
                  <a:srgbClr val="000099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ＭＳ Ｐゴシック" panose="020B0600070205080204" pitchFamily="34" charset="-128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100000"/>
                </a:lnSpc>
                <a:buClr>
                  <a:schemeClr val="accent2"/>
                </a:buClr>
                <a:buSzPct val="85000"/>
                <a:buFont typeface="ZapfDingbats" pitchFamily="82" charset="2"/>
                <a:buNone/>
              </a:pPr>
              <a:endParaRPr lang="sv-SE" altLang="sv-SE" sz="2000">
                <a:latin typeface="Arial" panose="020B0604020202020204" pitchFamily="34" charset="0"/>
              </a:endParaRPr>
            </a:p>
          </p:txBody>
        </p:sp>
      </p:grpSp>
      <p:grpSp>
        <p:nvGrpSpPr>
          <p:cNvPr id="19472" name="Group 65"/>
          <p:cNvGrpSpPr>
            <a:grpSpLocks/>
          </p:cNvGrpSpPr>
          <p:nvPr/>
        </p:nvGrpSpPr>
        <p:grpSpPr bwMode="auto">
          <a:xfrm>
            <a:off x="4656138" y="1665288"/>
            <a:ext cx="873125" cy="893762"/>
            <a:chOff x="-44" y="1473"/>
            <a:chExt cx="981" cy="1105"/>
          </a:xfrm>
        </p:grpSpPr>
        <p:pic>
          <p:nvPicPr>
            <p:cNvPr id="19473" name="Picture 66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4" name="Freeform 6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32377 w 356"/>
                <a:gd name="T3" fmla="*/ 2307 h 368"/>
                <a:gd name="T4" fmla="*/ 38409 w 356"/>
                <a:gd name="T5" fmla="*/ 48069 h 368"/>
                <a:gd name="T6" fmla="*/ 8465 w 356"/>
                <a:gd name="T7" fmla="*/ 601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91927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3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20483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1EC1FD4F-3527-48CA-B0F4-3645F34E393A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62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pic>
        <p:nvPicPr>
          <p:cNvPr id="20484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892175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336550" y="271463"/>
            <a:ext cx="7772400" cy="817562"/>
          </a:xfrm>
        </p:spPr>
        <p:txBody>
          <a:bodyPr/>
          <a:lstStyle/>
          <a:p>
            <a:r>
              <a:rPr lang="en-US" altLang="sv-SE" sz="4000" smtClean="0">
                <a:ea typeface="ＭＳ Ｐゴシック" panose="020B0600070205080204" pitchFamily="34" charset="-128"/>
              </a:rPr>
              <a:t>FTP commands, responses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335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sample commands:</a:t>
            </a:r>
            <a:endParaRPr lang="en-US" altLang="sv-SE" sz="2400" i="1" smtClean="0">
              <a:solidFill>
                <a:srgbClr val="CC0000"/>
              </a:solidFill>
              <a:ea typeface="ＭＳ Ｐゴシック" panose="020B0600070205080204" pitchFamily="34" charset="-128"/>
            </a:endParaRP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sent as ASCII text over control channel</a:t>
            </a:r>
            <a:endParaRPr lang="en-US" altLang="sv-SE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USER </a:t>
            </a:r>
            <a:r>
              <a:rPr lang="en-US" altLang="sv-SE" sz="2400" b="1" i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username</a:t>
            </a:r>
            <a:endParaRPr lang="en-US" altLang="sv-SE" i="1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PASS </a:t>
            </a:r>
            <a:r>
              <a:rPr lang="en-US" altLang="sv-SE" sz="2400" b="1" i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password</a:t>
            </a:r>
            <a:endParaRPr lang="en-US" altLang="sv-SE" i="1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</a:t>
            </a:r>
            <a:r>
              <a:rPr lang="en-US" altLang="sv-SE" smtClean="0">
                <a:ea typeface="ＭＳ Ｐゴシック" panose="020B0600070205080204" pitchFamily="34" charset="-128"/>
              </a:rPr>
              <a:t> 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return list of file in current directory</a:t>
            </a:r>
            <a:endParaRPr lang="en-US" altLang="sv-SE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RETR filename</a:t>
            </a:r>
            <a:r>
              <a:rPr lang="en-US" altLang="sv-SE" smtClean="0">
                <a:ea typeface="ＭＳ Ｐゴシック" panose="020B0600070205080204" pitchFamily="34" charset="-128"/>
              </a:rPr>
              <a:t> 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retrieves (gets) file</a:t>
            </a:r>
            <a:endParaRPr lang="en-US" altLang="sv-SE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STOR filename</a:t>
            </a:r>
            <a:r>
              <a:rPr lang="en-US" altLang="sv-SE" smtClean="0">
                <a:ea typeface="ＭＳ Ｐゴシック" panose="020B0600070205080204" pitchFamily="34" charset="-128"/>
              </a:rPr>
              <a:t> </a:t>
            </a:r>
            <a:r>
              <a:rPr lang="en-US" altLang="sv-SE" sz="2400" smtClean="0">
                <a:ea typeface="ＭＳ Ｐゴシック" panose="020B0600070205080204" pitchFamily="34" charset="-128"/>
              </a:rPr>
              <a:t>stores (puts) file onto remote host</a:t>
            </a:r>
          </a:p>
        </p:txBody>
      </p:sp>
      <p:sp>
        <p:nvSpPr>
          <p:cNvPr id="2048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51400" y="1333500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sample return codes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status code and phrase (as in HTTP)</a:t>
            </a:r>
            <a:endParaRPr lang="en-US" altLang="sv-SE" smtClean="0">
              <a:ea typeface="ＭＳ Ｐゴシック" panose="020B0600070205080204" pitchFamily="34" charset="-128"/>
            </a:endParaRP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331 Username OK, password required</a:t>
            </a: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125 data connection already open; transfer starting</a:t>
            </a: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425 Can</a:t>
            </a:r>
            <a:r>
              <a:rPr lang="ja-JP" altLang="en-US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’</a:t>
            </a:r>
            <a:r>
              <a:rPr lang="en-US" altLang="ja-JP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t open data connection</a:t>
            </a:r>
          </a:p>
          <a:p>
            <a:r>
              <a:rPr lang="en-US" altLang="sv-SE" sz="24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452 Error writing file</a:t>
            </a:r>
            <a:endParaRPr lang="en-US" altLang="sv-S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12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31747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09E1D998-3FB7-4442-A5EE-6520E02DC27D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63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25" y="44624"/>
            <a:ext cx="7772400" cy="968375"/>
          </a:xfrm>
        </p:spPr>
        <p:txBody>
          <a:bodyPr/>
          <a:lstStyle/>
          <a:p>
            <a:r>
              <a:rPr lang="en-US" altLang="sv-SE" sz="4000" dirty="0" smtClean="0">
                <a:ea typeface="ＭＳ Ｐゴシック" panose="020B0600070205080204" pitchFamily="34" charset="-128"/>
              </a:rPr>
              <a:t>POP3 protocol</a:t>
            </a:r>
            <a:endParaRPr lang="en-US" altLang="sv-SE" dirty="0" smtClean="0">
              <a:ea typeface="ＭＳ Ｐゴシック" panose="020B0600070205080204" pitchFamily="34" charset="-128"/>
            </a:endParaRP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438275"/>
            <a:ext cx="3971925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authorization phase</a:t>
            </a:r>
          </a:p>
          <a:p>
            <a:r>
              <a:rPr lang="en-US" altLang="sv-SE" sz="2000" smtClean="0">
                <a:ea typeface="ＭＳ Ｐゴシック" panose="020B0600070205080204" pitchFamily="34" charset="-128"/>
              </a:rPr>
              <a:t>client commands: </a:t>
            </a:r>
          </a:p>
          <a:p>
            <a:pPr lvl="1"/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user:</a:t>
            </a:r>
            <a:r>
              <a:rPr lang="en-US" altLang="sv-SE" sz="2000" smtClean="0">
                <a:ea typeface="ＭＳ Ｐゴシック" panose="020B0600070205080204" pitchFamily="34" charset="-128"/>
              </a:rPr>
              <a:t> declare username</a:t>
            </a:r>
          </a:p>
          <a:p>
            <a:pPr lvl="1"/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pass:</a:t>
            </a:r>
            <a:r>
              <a:rPr lang="en-US" altLang="sv-SE" sz="2000" smtClean="0">
                <a:ea typeface="ＭＳ Ｐゴシック" panose="020B0600070205080204" pitchFamily="34" charset="-128"/>
              </a:rPr>
              <a:t> password</a:t>
            </a:r>
          </a:p>
          <a:p>
            <a:r>
              <a:rPr lang="en-US" altLang="sv-SE" sz="2000" smtClean="0">
                <a:ea typeface="ＭＳ Ｐゴシック" panose="020B0600070205080204" pitchFamily="34" charset="-128"/>
              </a:rPr>
              <a:t>server responses</a:t>
            </a:r>
          </a:p>
          <a:p>
            <a:pPr lvl="1"/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+OK</a:t>
            </a:r>
          </a:p>
          <a:p>
            <a:pPr lvl="1"/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-ERR</a:t>
            </a:r>
            <a:endParaRPr lang="en-US" altLang="sv-SE" sz="1800" smtClean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en-US" altLang="sv-SE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transaction phase,</a:t>
            </a:r>
            <a:r>
              <a:rPr lang="en-US" altLang="sv-SE" sz="2400" smtClean="0">
                <a:solidFill>
                  <a:srgbClr val="FF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sv-SE" sz="240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client:</a:t>
            </a:r>
            <a:endParaRPr lang="en-US" altLang="sv-SE" sz="2400" smtClean="0">
              <a:ea typeface="ＭＳ Ｐゴシック" panose="020B0600070205080204" pitchFamily="34" charset="-128"/>
            </a:endParaRPr>
          </a:p>
          <a:p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list:</a:t>
            </a:r>
            <a:r>
              <a:rPr lang="en-US" altLang="sv-SE" sz="2000" smtClean="0">
                <a:ea typeface="ＭＳ Ｐゴシック" panose="020B0600070205080204" pitchFamily="34" charset="-128"/>
              </a:rPr>
              <a:t> list message numbers</a:t>
            </a:r>
          </a:p>
          <a:p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retr:</a:t>
            </a:r>
            <a:r>
              <a:rPr lang="en-US" altLang="sv-SE" sz="2000" smtClean="0">
                <a:ea typeface="ＭＳ Ｐゴシック" panose="020B0600070205080204" pitchFamily="34" charset="-128"/>
              </a:rPr>
              <a:t> retrieve message by number</a:t>
            </a:r>
          </a:p>
          <a:p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dele:</a:t>
            </a:r>
            <a:r>
              <a:rPr lang="en-US" altLang="sv-SE" sz="2000" smtClean="0">
                <a:ea typeface="ＭＳ Ｐゴシック" panose="020B0600070205080204" pitchFamily="34" charset="-128"/>
              </a:rPr>
              <a:t> delete</a:t>
            </a:r>
          </a:p>
          <a:p>
            <a:r>
              <a:rPr lang="en-US" altLang="sv-SE" sz="2000" b="1" smtClean="0">
                <a:latin typeface="Courier New" panose="02070309020205020404" pitchFamily="49" charset="0"/>
                <a:ea typeface="ＭＳ Ｐゴシック" panose="020B0600070205080204" pitchFamily="34" charset="-128"/>
              </a:rPr>
              <a:t>quit</a:t>
            </a:r>
            <a:endParaRPr lang="en-US" altLang="sv-SE" sz="2000" smtClean="0">
              <a:ea typeface="ＭＳ Ｐゴシック" panose="020B0600070205080204" pitchFamily="34" charset="-128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4340225" y="2309813"/>
            <a:ext cx="4268788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400">
                <a:latin typeface="Times New Roman" panose="02020603050405020304" pitchFamily="18" charset="0"/>
              </a:rPr>
              <a:t>         </a:t>
            </a:r>
            <a:r>
              <a:rPr lang="en-US" altLang="sv-SE" sz="1800" b="1">
                <a:latin typeface="Courier New" panose="02070309020205020404" pitchFamily="49" charset="0"/>
              </a:rPr>
              <a:t>C: list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1 498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2 912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C: retr 1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&lt;message 1 contents&gt;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C: dele 1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C: retr 2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&lt;message 1 contents&gt;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.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C: dele 2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C: quit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     S: +OK </a:t>
            </a:r>
            <a:r>
              <a:rPr lang="en-US" altLang="sv-SE" sz="1400" b="1">
                <a:latin typeface="Courier New" panose="02070309020205020404" pitchFamily="49" charset="0"/>
              </a:rPr>
              <a:t>POP3 server signing off</a:t>
            </a:r>
            <a:endParaRPr lang="en-US" altLang="sv-SE" sz="1800" b="1">
              <a:latin typeface="Courier New" panose="02070309020205020404" pitchFamily="49" charset="0"/>
            </a:endParaRP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4989513" y="590550"/>
            <a:ext cx="39814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sv-SE" sz="1800" b="1">
              <a:latin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S: +OK POP3 server ready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C: user bob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S: +OK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C: pass hungry </a:t>
            </a:r>
          </a:p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1800" b="1">
                <a:latin typeface="Courier New" panose="02070309020205020404" pitchFamily="49" charset="0"/>
              </a:rPr>
              <a:t>S: +OK</a:t>
            </a:r>
            <a:r>
              <a:rPr lang="en-US" altLang="sv-SE" sz="1400" b="1">
                <a:latin typeface="Courier New" panose="02070309020205020404" pitchFamily="49" charset="0"/>
              </a:rPr>
              <a:t> user successfully logged on</a:t>
            </a:r>
            <a:endParaRPr lang="en-US" altLang="sv-SE" sz="2400">
              <a:latin typeface="Times New Roman" panose="02020603050405020304" pitchFamily="18" charset="0"/>
            </a:endParaRPr>
          </a:p>
        </p:txBody>
      </p:sp>
      <p:sp>
        <p:nvSpPr>
          <p:cNvPr id="31753" name="Freeform 11"/>
          <p:cNvSpPr>
            <a:spLocks/>
          </p:cNvSpPr>
          <p:nvPr/>
        </p:nvSpPr>
        <p:spPr bwMode="auto">
          <a:xfrm>
            <a:off x="4972050" y="847725"/>
            <a:ext cx="371475" cy="1457325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 flipV="1">
            <a:off x="3486150" y="1449388"/>
            <a:ext cx="1400175" cy="238125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1755" name="Freeform 14"/>
          <p:cNvSpPr>
            <a:spLocks/>
          </p:cNvSpPr>
          <p:nvPr/>
        </p:nvSpPr>
        <p:spPr bwMode="auto">
          <a:xfrm>
            <a:off x="4973638" y="2428875"/>
            <a:ext cx="371475" cy="3895725"/>
          </a:xfrm>
          <a:custGeom>
            <a:avLst/>
            <a:gdLst>
              <a:gd name="T0" fmla="*/ 2147483647 w 234"/>
              <a:gd name="T1" fmla="*/ 0 h 918"/>
              <a:gd name="T2" fmla="*/ 0 w 234"/>
              <a:gd name="T3" fmla="*/ 0 h 918"/>
              <a:gd name="T4" fmla="*/ 0 w 234"/>
              <a:gd name="T5" fmla="*/ 2147483647 h 918"/>
              <a:gd name="T6" fmla="*/ 2147483647 w 234"/>
              <a:gd name="T7" fmla="*/ 2147483647 h 918"/>
              <a:gd name="T8" fmla="*/ 0 60000 65536"/>
              <a:gd name="T9" fmla="*/ 0 60000 65536"/>
              <a:gd name="T10" fmla="*/ 0 60000 65536"/>
              <a:gd name="T11" fmla="*/ 0 60000 65536"/>
              <a:gd name="T12" fmla="*/ 0 w 234"/>
              <a:gd name="T13" fmla="*/ 0 h 918"/>
              <a:gd name="T14" fmla="*/ 234 w 234"/>
              <a:gd name="T15" fmla="*/ 918 h 9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" h="918">
                <a:moveTo>
                  <a:pt x="234" y="0"/>
                </a:moveTo>
                <a:lnTo>
                  <a:pt x="0" y="0"/>
                </a:lnTo>
                <a:lnTo>
                  <a:pt x="0" y="918"/>
                </a:lnTo>
                <a:lnTo>
                  <a:pt x="228" y="918"/>
                </a:lnTo>
              </a:path>
            </a:pathLst>
          </a:cu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V="1">
            <a:off x="3152775" y="3941763"/>
            <a:ext cx="1733550" cy="32385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531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5576888" y="6467475"/>
            <a:ext cx="2895600" cy="287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32771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buClr>
                <a:srgbClr val="000099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altLang="sv-SE" sz="1200">
                <a:latin typeface="Tahoma" panose="020B0604030504040204" pitchFamily="34" charset="0"/>
              </a:rPr>
              <a:t>2-</a:t>
            </a:r>
            <a:fld id="{7AAA4870-E002-46DD-988D-709062B4572A}" type="slidenum">
              <a:rPr lang="en-US" altLang="sv-SE" sz="1200">
                <a:latin typeface="Tahoma" panose="020B0604030504040204" pitchFamily="34" charset="0"/>
              </a:rPr>
              <a:pPr>
                <a:lnSpc>
                  <a:spcPct val="100000"/>
                </a:lnSpc>
                <a:buClrTx/>
                <a:buSzTx/>
                <a:buFontTx/>
                <a:buNone/>
              </a:pPr>
              <a:t>64</a:t>
            </a:fld>
            <a:endParaRPr lang="en-US" altLang="sv-SE" sz="1200">
              <a:latin typeface="Tahoma" panose="020B0604030504040204" pitchFamily="34" charset="0"/>
            </a:endParaRPr>
          </a:p>
        </p:txBody>
      </p:sp>
      <p:pic>
        <p:nvPicPr>
          <p:cNvPr id="32772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9572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3688"/>
            <a:ext cx="7772400" cy="795337"/>
          </a:xfrm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POP3 (more) and IMAP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0700" y="1343024"/>
            <a:ext cx="3810000" cy="48942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more about POP3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previous example uses POP3 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download and delete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 mode</a:t>
            </a:r>
          </a:p>
          <a:p>
            <a:pPr lvl="1"/>
            <a:r>
              <a:rPr lang="en-US" altLang="sv-SE" dirty="0" smtClean="0">
                <a:ea typeface="ＭＳ Ｐゴシック" panose="020B0600070205080204" pitchFamily="34" charset="-128"/>
              </a:rPr>
              <a:t>Bob cannot re-read e-mail if he changes client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POP3 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download-and-keep</a:t>
            </a:r>
            <a:r>
              <a:rPr lang="ja-JP" altLang="en-US" sz="24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ja-JP" sz="2400" dirty="0" smtClean="0">
                <a:ea typeface="ＭＳ Ｐゴシック" panose="020B0600070205080204" pitchFamily="34" charset="-128"/>
              </a:rPr>
              <a:t>: copies of messages on different clients</a:t>
            </a:r>
          </a:p>
          <a:p>
            <a:r>
              <a:rPr lang="en-US" altLang="sv-SE" sz="2400" dirty="0" smtClean="0">
                <a:ea typeface="ＭＳ Ｐゴシック" panose="020B0600070205080204" pitchFamily="34" charset="-128"/>
              </a:rPr>
              <a:t>POP3 is stateless across sessions</a:t>
            </a:r>
          </a:p>
        </p:txBody>
      </p:sp>
      <p:sp>
        <p:nvSpPr>
          <p:cNvPr id="3277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83100" y="1381125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sv-SE" i="1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IMAP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keeps all messages in one place: at server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allows user to organize messages in folders</a:t>
            </a:r>
          </a:p>
          <a:p>
            <a:r>
              <a:rPr lang="en-US" altLang="sv-SE" sz="2400" smtClean="0">
                <a:ea typeface="ＭＳ Ｐゴシック" panose="020B0600070205080204" pitchFamily="34" charset="-128"/>
              </a:rPr>
              <a:t>keeps user state across sessions:</a:t>
            </a:r>
          </a:p>
          <a:p>
            <a:pPr lvl="1"/>
            <a:r>
              <a:rPr lang="en-US" altLang="sv-SE" smtClean="0">
                <a:ea typeface="ＭＳ Ｐゴシック" panose="020B0600070205080204" pitchFamily="34" charset="-128"/>
              </a:rPr>
              <a:t>names of folders and mappings between message IDs and folder name</a:t>
            </a:r>
          </a:p>
        </p:txBody>
      </p:sp>
    </p:spTree>
    <p:extLst>
      <p:ext uri="{BB962C8B-B14F-4D97-AF65-F5344CB8AC3E}">
        <p14:creationId xmlns:p14="http://schemas.microsoft.com/office/powerpoint/2010/main" val="73992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9400059E-6DE6-4DA8-9F08-0484DF159F7D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32306"/>
            <a:ext cx="7772400" cy="608112"/>
          </a:xfrm>
        </p:spPr>
        <p:txBody>
          <a:bodyPr/>
          <a:lstStyle/>
          <a:p>
            <a:r>
              <a:rPr lang="en-US" altLang="zh-CN" dirty="0" smtClean="0">
                <a:ea typeface="宋体" charset="-122"/>
              </a:rPr>
              <a:t>Addressing, sockets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4064000" cy="2502024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zh-CN" sz="2400" dirty="0" smtClean="0">
                <a:solidFill>
                  <a:srgbClr val="FF0000"/>
                </a:solidFill>
                <a:ea typeface="宋体" charset="-122"/>
              </a:rPr>
              <a:t>socket</a:t>
            </a:r>
            <a:r>
              <a:rPr lang="en-US" altLang="zh-CN" sz="2400" dirty="0" smtClean="0">
                <a:ea typeface="宋体" charset="-122"/>
              </a:rPr>
              <a:t>: Internet application programming interface</a:t>
            </a:r>
          </a:p>
          <a:p>
            <a:pPr lvl="1"/>
            <a:r>
              <a:rPr lang="en-US" altLang="zh-CN" sz="2000" dirty="0" smtClean="0">
                <a:ea typeface="宋体" charset="-122"/>
              </a:rPr>
              <a:t>2 processes communicate by sending data into socket, reading data out of socket (</a:t>
            </a:r>
            <a:r>
              <a:rPr lang="en-US" altLang="zh-CN" sz="2000" dirty="0" smtClean="0">
                <a:solidFill>
                  <a:schemeClr val="accent2"/>
                </a:solidFill>
                <a:ea typeface="宋体" charset="-122"/>
              </a:rPr>
              <a:t>like sending out, receiving in via doors</a:t>
            </a:r>
            <a:r>
              <a:rPr lang="en-US" altLang="zh-CN" sz="2000" dirty="0" smtClean="0">
                <a:ea typeface="宋体" charset="-122"/>
              </a:rPr>
              <a:t>)</a:t>
            </a:r>
          </a:p>
          <a:p>
            <a:pPr lvl="1"/>
            <a:endParaRPr lang="en-US" altLang="zh-CN" sz="2000" dirty="0" smtClean="0">
              <a:ea typeface="宋体" charset="-122"/>
            </a:endParaRPr>
          </a:p>
        </p:txBody>
      </p:sp>
      <p:sp>
        <p:nvSpPr>
          <p:cNvPr id="184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4048" y="1053627"/>
            <a:ext cx="3810000" cy="3593962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altLang="zh-CN" sz="2400" u="sng" dirty="0" smtClean="0">
                <a:solidFill>
                  <a:srgbClr val="FF0000"/>
                </a:solidFill>
                <a:ea typeface="宋体" charset="-122"/>
              </a:rPr>
              <a:t>Q:</a:t>
            </a:r>
            <a:r>
              <a:rPr lang="en-US" altLang="zh-CN" sz="2400" dirty="0" smtClean="0">
                <a:ea typeface="宋体" charset="-122"/>
              </a:rPr>
              <a:t> how does a process “identify” the other process with which it wants to communicate?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IP address</a:t>
            </a:r>
            <a:r>
              <a:rPr lang="en-US" altLang="zh-CN" sz="2000" dirty="0" smtClean="0">
                <a:ea typeface="宋体" charset="-122"/>
              </a:rPr>
              <a:t> </a:t>
            </a:r>
            <a:r>
              <a:rPr lang="en-US" altLang="zh-CN" sz="2000" dirty="0" smtClean="0">
                <a:ea typeface="宋体" charset="-122"/>
              </a:rPr>
              <a:t>(unique) of </a:t>
            </a:r>
            <a:r>
              <a:rPr lang="en-US" altLang="zh-CN" sz="2000" dirty="0" smtClean="0">
                <a:ea typeface="宋体" charset="-122"/>
              </a:rPr>
              <a:t>host running other process</a:t>
            </a:r>
          </a:p>
          <a:p>
            <a:pPr lvl="1">
              <a:lnSpc>
                <a:spcPct val="90000"/>
              </a:lnSpc>
            </a:pPr>
            <a:r>
              <a:rPr lang="en-US" altLang="zh-CN" sz="2000" dirty="0" smtClean="0">
                <a:ea typeface="宋体" charset="-122"/>
              </a:rPr>
              <a:t>“</a:t>
            </a:r>
            <a:r>
              <a:rPr lang="en-US" altLang="zh-CN" sz="2000" dirty="0" smtClean="0">
                <a:solidFill>
                  <a:srgbClr val="FF0000"/>
                </a:solidFill>
                <a:ea typeface="宋体" charset="-122"/>
              </a:rPr>
              <a:t>port number</a:t>
            </a:r>
            <a:r>
              <a:rPr lang="en-US" altLang="zh-CN" sz="2000" dirty="0" smtClean="0">
                <a:ea typeface="宋体" charset="-122"/>
              </a:rPr>
              <a:t>” - allows receiving host to determine to which local process the message should be delivered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03" y="4553501"/>
            <a:ext cx="6127182" cy="1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7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2976" y="1222576"/>
            <a:ext cx="45719" cy="317592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7" y="94310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72452" y="871377"/>
            <a:ext cx="5985548" cy="3527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Addressing and Applications needs from transport layer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 smtClean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Http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General description and functionality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Authentication, cookies and related aspects</a:t>
            </a:r>
          </a:p>
          <a:p>
            <a:pPr lvl="1"/>
            <a:r>
              <a:rPr lang="en-US" sz="2000" dirty="0">
                <a:solidFill>
                  <a:schemeClr val="bg1">
                    <a:lumMod val="65000"/>
                  </a:schemeClr>
                </a:solidFill>
              </a:rPr>
              <a:t>Caching 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</a:rPr>
              <a:t>and proxies</a:t>
            </a:r>
            <a:endParaRPr lang="en-US" altLang="sv-SE" sz="2400" dirty="0">
              <a:solidFill>
                <a:schemeClr val="bg1">
                  <a:lumMod val="65000"/>
                </a:schemeClr>
              </a:solidFill>
              <a:ea typeface="ＭＳ Ｐゴシック" panose="020B0600070205080204" pitchFamily="34" charset="-128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FTP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SMTP (POP, IMAP)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sv-SE" sz="2400" dirty="0">
                <a:solidFill>
                  <a:schemeClr val="bg1">
                    <a:lumMod val="65000"/>
                  </a:schemeClr>
                </a:solidFill>
                <a:ea typeface="ＭＳ Ｐゴシック" panose="020B0600070205080204" pitchFamily="34" charset="-128"/>
              </a:rPr>
              <a:t>DNS</a:t>
            </a:r>
          </a:p>
        </p:txBody>
      </p:sp>
    </p:spTree>
    <p:extLst>
      <p:ext uri="{BB962C8B-B14F-4D97-AF65-F5344CB8AC3E}">
        <p14:creationId xmlns:p14="http://schemas.microsoft.com/office/powerpoint/2010/main" val="429002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7271FBF0-8345-4DB4-B1D1-454B229EDA77}" type="slidenum">
              <a:rPr lang="en-US" altLang="zh-CN" sz="1400">
                <a:latin typeface="Times New Roman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zh-CN" sz="1400">
              <a:latin typeface="Times New Roman" pitchFamily="18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18136"/>
            <a:ext cx="8201025" cy="680120"/>
          </a:xfrm>
        </p:spPr>
        <p:txBody>
          <a:bodyPr/>
          <a:lstStyle/>
          <a:p>
            <a:r>
              <a:rPr lang="en-US" altLang="zh-CN" sz="2800" dirty="0" smtClean="0">
                <a:ea typeface="宋体" charset="-122"/>
              </a:rPr>
              <a:t>Transport service requirements of </a:t>
            </a:r>
            <a:r>
              <a:rPr lang="en-US" altLang="zh-CN" sz="2800" dirty="0" smtClean="0">
                <a:ea typeface="宋体" charset="-122"/>
              </a:rPr>
              <a:t>applications </a:t>
            </a:r>
            <a:br>
              <a:rPr lang="en-US" altLang="zh-CN" sz="2800" dirty="0" smtClean="0">
                <a:ea typeface="宋体" charset="-122"/>
              </a:rPr>
            </a:br>
            <a:r>
              <a:rPr lang="en-US" altLang="zh-CN" sz="2800" dirty="0" smtClean="0">
                <a:ea typeface="宋体" charset="-122"/>
              </a:rPr>
              <a:t>&amp; common apps examples</a:t>
            </a:r>
            <a:endParaRPr lang="en-US" altLang="zh-CN" dirty="0" smtClean="0">
              <a:ea typeface="宋体" charset="-122"/>
            </a:endParaRPr>
          </a:p>
        </p:txBody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304800" y="1763713"/>
            <a:ext cx="2541588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Arial" charset="0"/>
                <a:ea typeface="宋体" charset="-122"/>
              </a:rPr>
              <a:t>Application</a:t>
            </a:r>
            <a:endParaRPr lang="en-US" altLang="zh-CN" sz="2000">
              <a:latin typeface="Arial" charset="0"/>
              <a:ea typeface="宋体" charset="-122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charset="0"/>
              <a:ea typeface="宋体" charset="-122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file transfer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e-mail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Web documents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real-time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charset="0"/>
              <a:ea typeface="宋体" charset="-122"/>
            </a:endParaRP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stored audio/video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interactive games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financial apps</a:t>
            </a:r>
            <a:endParaRPr lang="en-US" altLang="zh-CN" sz="2400">
              <a:latin typeface="Times New Roman" pitchFamily="18" charset="0"/>
              <a:ea typeface="宋体" charset="-122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2949575" y="1763713"/>
            <a:ext cx="15668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dirty="0">
                <a:latin typeface="Arial" charset="0"/>
                <a:ea typeface="宋体" charset="-122"/>
              </a:rPr>
              <a:t>Data loss</a:t>
            </a:r>
            <a:endParaRPr lang="en-US" altLang="zh-CN" sz="2000" dirty="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dirty="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no 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no-loss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dirty="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loss-tolerant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no loss</a:t>
            </a:r>
            <a:endParaRPr lang="en-US" altLang="zh-CN" sz="2400" dirty="0">
              <a:latin typeface="Times New Roman" pitchFamily="18" charset="0"/>
              <a:ea typeface="宋体" charset="-122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673600" y="1763713"/>
            <a:ext cx="20621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 dirty="0">
                <a:latin typeface="Arial" charset="0"/>
                <a:ea typeface="宋体" charset="-122"/>
              </a:rPr>
              <a:t>Bandwidth</a:t>
            </a:r>
            <a:endParaRPr lang="en-US" altLang="zh-CN" sz="2000" dirty="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 dirty="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elastic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audio: 5Kb-1Mb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video:10Kb-5Mb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r</a:t>
            </a:r>
            <a:r>
              <a:rPr lang="en-US" altLang="zh-CN" sz="2000" dirty="0" smtClean="0">
                <a:latin typeface="Arial" charset="0"/>
                <a:ea typeface="宋体" charset="-122"/>
              </a:rPr>
              <a:t>ather similar </a:t>
            </a:r>
            <a:endParaRPr lang="en-US" altLang="zh-CN" sz="2000" dirty="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few Kbps up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dirty="0">
                <a:latin typeface="Arial" charset="0"/>
                <a:ea typeface="宋体" charset="-122"/>
              </a:rPr>
              <a:t>elastic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616700" y="1744663"/>
            <a:ext cx="206216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8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l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 b="1">
                <a:latin typeface="Arial" charset="0"/>
                <a:ea typeface="宋体" charset="-122"/>
              </a:rPr>
              <a:t>Time Sensitive</a:t>
            </a:r>
            <a:endParaRPr lang="en-US" altLang="zh-CN" sz="200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no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yes, 100’s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zh-CN" sz="2000">
              <a:latin typeface="Arial" charset="0"/>
              <a:ea typeface="宋体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yes, few secs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yes, 100’s msec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000">
                <a:latin typeface="Arial" charset="0"/>
                <a:ea typeface="宋体" charset="-122"/>
              </a:rPr>
              <a:t>yes and no</a:t>
            </a:r>
          </a:p>
        </p:txBody>
      </p:sp>
      <p:sp>
        <p:nvSpPr>
          <p:cNvPr id="20489" name="Line 7"/>
          <p:cNvSpPr>
            <a:spLocks noChangeShapeType="1"/>
          </p:cNvSpPr>
          <p:nvPr/>
        </p:nvSpPr>
        <p:spPr bwMode="auto">
          <a:xfrm flipV="1">
            <a:off x="895350" y="2133600"/>
            <a:ext cx="7562850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90" name="Line 8"/>
          <p:cNvSpPr>
            <a:spLocks noChangeShapeType="1"/>
          </p:cNvSpPr>
          <p:nvPr/>
        </p:nvSpPr>
        <p:spPr bwMode="auto">
          <a:xfrm flipV="1">
            <a:off x="847725" y="27336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91" name="Line 9"/>
          <p:cNvSpPr>
            <a:spLocks noChangeShapeType="1"/>
          </p:cNvSpPr>
          <p:nvPr/>
        </p:nvSpPr>
        <p:spPr bwMode="auto">
          <a:xfrm flipV="1">
            <a:off x="857250" y="30289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92" name="Line 10"/>
          <p:cNvSpPr>
            <a:spLocks noChangeShapeType="1"/>
          </p:cNvSpPr>
          <p:nvPr/>
        </p:nvSpPr>
        <p:spPr bwMode="auto">
          <a:xfrm flipV="1">
            <a:off x="866775" y="33242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93" name="Line 11"/>
          <p:cNvSpPr>
            <a:spLocks noChangeShapeType="1"/>
          </p:cNvSpPr>
          <p:nvPr/>
        </p:nvSpPr>
        <p:spPr bwMode="auto">
          <a:xfrm flipV="1">
            <a:off x="885825" y="393382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94" name="Line 12"/>
          <p:cNvSpPr>
            <a:spLocks noChangeShapeType="1"/>
          </p:cNvSpPr>
          <p:nvPr/>
        </p:nvSpPr>
        <p:spPr bwMode="auto">
          <a:xfrm flipV="1">
            <a:off x="838200" y="424815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95" name="Line 13"/>
          <p:cNvSpPr>
            <a:spLocks noChangeShapeType="1"/>
          </p:cNvSpPr>
          <p:nvPr/>
        </p:nvSpPr>
        <p:spPr bwMode="auto">
          <a:xfrm flipV="1">
            <a:off x="838200" y="4572000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20496" name="Line 14"/>
          <p:cNvSpPr>
            <a:spLocks noChangeShapeType="1"/>
          </p:cNvSpPr>
          <p:nvPr/>
        </p:nvSpPr>
        <p:spPr bwMode="auto">
          <a:xfrm flipV="1">
            <a:off x="800100" y="4905375"/>
            <a:ext cx="7629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60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8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8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8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78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789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789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78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78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78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8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78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7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78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8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7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78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  <p:bldP spid="37893" grpId="0" build="p" autoUpdateAnimBg="0"/>
      <p:bldP spid="37894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9683</TotalTime>
  <Words>4821</Words>
  <Application>Microsoft Office PowerPoint</Application>
  <PresentationFormat>On-screen Show (4:3)</PresentationFormat>
  <Paragraphs>1173</Paragraphs>
  <Slides>64</Slides>
  <Notes>34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80" baseType="lpstr">
      <vt:lpstr>ＭＳ Ｐゴシック</vt:lpstr>
      <vt:lpstr>SimSun</vt:lpstr>
      <vt:lpstr>SimSun</vt:lpstr>
      <vt:lpstr>Arial</vt:lpstr>
      <vt:lpstr>Calibri</vt:lpstr>
      <vt:lpstr>Comic Sans MS</vt:lpstr>
      <vt:lpstr>Courier New</vt:lpstr>
      <vt:lpstr>Gill Sans MT</vt:lpstr>
      <vt:lpstr>Helvetica</vt:lpstr>
      <vt:lpstr>Tahoma</vt:lpstr>
      <vt:lpstr>Times New Roman</vt:lpstr>
      <vt:lpstr>Wingdings</vt:lpstr>
      <vt:lpstr>ZapfDingbats</vt:lpstr>
      <vt:lpstr>Office Theme</vt:lpstr>
      <vt:lpstr>Clip</vt:lpstr>
      <vt:lpstr>Microsoft Clip Gallery</vt:lpstr>
      <vt:lpstr>Course on Computer Communication and Networks   Lecture 3  Chapter 2: Application-layer</vt:lpstr>
      <vt:lpstr>Chapter 2: Application Layer</vt:lpstr>
      <vt:lpstr>Applications and application-layer protocols</vt:lpstr>
      <vt:lpstr>Client-server architecture</vt:lpstr>
      <vt:lpstr>Peer2Peer architecture</vt:lpstr>
      <vt:lpstr>Roadmap</vt:lpstr>
      <vt:lpstr>Addressing, sockets</vt:lpstr>
      <vt:lpstr>Roadmap</vt:lpstr>
      <vt:lpstr>Transport service requirements of applications  &amp; common apps examples</vt:lpstr>
      <vt:lpstr>Services by Internet transport protocols</vt:lpstr>
      <vt:lpstr>Internet apps: their protocols</vt:lpstr>
      <vt:lpstr>Roadmap</vt:lpstr>
      <vt:lpstr>Web and HTTP</vt:lpstr>
      <vt:lpstr>HTTP: hypertext transfer protocol overview</vt:lpstr>
      <vt:lpstr>http example</vt:lpstr>
      <vt:lpstr>Non-persistent and persistent http</vt:lpstr>
      <vt:lpstr>HTTP request message</vt:lpstr>
      <vt:lpstr>HTTP request message: general format</vt:lpstr>
      <vt:lpstr>HTTP response message</vt:lpstr>
      <vt:lpstr>Trying out HTTP (client side) for yourself</vt:lpstr>
      <vt:lpstr>Topic of the programming assignment</vt:lpstr>
      <vt:lpstr>Roadmap</vt:lpstr>
      <vt:lpstr>HTTP is “stateless”</vt:lpstr>
      <vt:lpstr>Cookies: keeping “state” </vt:lpstr>
      <vt:lpstr>Cookies (continued)</vt:lpstr>
      <vt:lpstr>Roadmap</vt:lpstr>
      <vt:lpstr>Web Caches (proxy server)</vt:lpstr>
      <vt:lpstr>Why Web Caching?</vt:lpstr>
      <vt:lpstr>Roadmap</vt:lpstr>
      <vt:lpstr>FTP: the file transfer protocol RFC 959</vt:lpstr>
      <vt:lpstr>Roadmap</vt:lpstr>
      <vt:lpstr>Electronic Mail</vt:lpstr>
      <vt:lpstr>Scenario: Alice sends message to Bob</vt:lpstr>
      <vt:lpstr>Sample SMTP interaction</vt:lpstr>
      <vt:lpstr>SMTP &amp; Mail message format</vt:lpstr>
      <vt:lpstr>Mail access protocols</vt:lpstr>
      <vt:lpstr>Roadmap</vt:lpstr>
      <vt:lpstr>DNS: Domain Name System</vt:lpstr>
      <vt:lpstr>Hostname to IP address translation </vt:lpstr>
      <vt:lpstr>DNS: services, structure </vt:lpstr>
      <vt:lpstr>DNS: a distributed, hierarchical database</vt:lpstr>
      <vt:lpstr>DNS: Root name servers (2009)</vt:lpstr>
      <vt:lpstr>TLD, authoritative servers</vt:lpstr>
      <vt:lpstr>DNS name resolution example</vt:lpstr>
      <vt:lpstr>PowerPoint Presentation</vt:lpstr>
      <vt:lpstr>DNS: caching, updating records</vt:lpstr>
      <vt:lpstr>DNS records</vt:lpstr>
      <vt:lpstr>DNS protocol, messages</vt:lpstr>
      <vt:lpstr>PowerPoint Presentation</vt:lpstr>
      <vt:lpstr>Inserting records into DNS</vt:lpstr>
      <vt:lpstr>DNS and security risks</vt:lpstr>
      <vt:lpstr>Summary</vt:lpstr>
      <vt:lpstr>Resources</vt:lpstr>
      <vt:lpstr>Example review question  Properties of transport service of interest to the app. </vt:lpstr>
      <vt:lpstr>Extra slides/notes</vt:lpstr>
      <vt:lpstr>HTTP: Conditional GET: client-side caching</vt:lpstr>
      <vt:lpstr>Caching example: </vt:lpstr>
      <vt:lpstr>Caching example: faster access link </vt:lpstr>
      <vt:lpstr>Caching example: install local cache </vt:lpstr>
      <vt:lpstr>Caching example: install local cache </vt:lpstr>
      <vt:lpstr>FTP: separate control, data connections</vt:lpstr>
      <vt:lpstr>FTP commands, responses</vt:lpstr>
      <vt:lpstr>POP3 protocol</vt:lpstr>
      <vt:lpstr>POP3 (more) and IMAP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452</cp:revision>
  <dcterms:created xsi:type="dcterms:W3CDTF">2012-10-29T16:37:44Z</dcterms:created>
  <dcterms:modified xsi:type="dcterms:W3CDTF">2016-01-21T08:29:49Z</dcterms:modified>
</cp:coreProperties>
</file>