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558" r:id="rId2"/>
    <p:sldId id="605" r:id="rId3"/>
    <p:sldId id="612" r:id="rId4"/>
    <p:sldId id="589" r:id="rId5"/>
    <p:sldId id="497" r:id="rId6"/>
    <p:sldId id="498" r:id="rId7"/>
    <p:sldId id="502" r:id="rId8"/>
    <p:sldId id="504" r:id="rId9"/>
    <p:sldId id="630" r:id="rId10"/>
    <p:sldId id="573" r:id="rId11"/>
    <p:sldId id="631" r:id="rId12"/>
    <p:sldId id="500" r:id="rId13"/>
    <p:sldId id="503" r:id="rId14"/>
    <p:sldId id="505" r:id="rId15"/>
    <p:sldId id="513" r:id="rId16"/>
    <p:sldId id="508" r:id="rId17"/>
    <p:sldId id="632" r:id="rId18"/>
    <p:sldId id="514" r:id="rId19"/>
    <p:sldId id="515" r:id="rId20"/>
    <p:sldId id="506" r:id="rId21"/>
    <p:sldId id="507" r:id="rId22"/>
    <p:sldId id="633" r:id="rId23"/>
    <p:sldId id="614" r:id="rId24"/>
    <p:sldId id="615" r:id="rId25"/>
    <p:sldId id="617" r:id="rId26"/>
    <p:sldId id="618" r:id="rId27"/>
    <p:sldId id="619" r:id="rId28"/>
    <p:sldId id="620" r:id="rId29"/>
    <p:sldId id="621" r:id="rId30"/>
    <p:sldId id="622" r:id="rId31"/>
    <p:sldId id="623" r:id="rId32"/>
    <p:sldId id="634" r:id="rId33"/>
    <p:sldId id="542" r:id="rId34"/>
    <p:sldId id="543" r:id="rId35"/>
    <p:sldId id="544" r:id="rId36"/>
    <p:sldId id="545" r:id="rId37"/>
    <p:sldId id="635" r:id="rId38"/>
    <p:sldId id="547" r:id="rId39"/>
    <p:sldId id="548" r:id="rId40"/>
    <p:sldId id="550" r:id="rId41"/>
    <p:sldId id="551" r:id="rId42"/>
    <p:sldId id="552" r:id="rId43"/>
    <p:sldId id="553" r:id="rId44"/>
    <p:sldId id="554" r:id="rId45"/>
    <p:sldId id="555" r:id="rId46"/>
    <p:sldId id="556" r:id="rId47"/>
    <p:sldId id="626" r:id="rId48"/>
    <p:sldId id="636" r:id="rId49"/>
    <p:sldId id="549" r:id="rId50"/>
  </p:sldIdLst>
  <p:sldSz cx="9144000" cy="6858000" type="screen4x3"/>
  <p:notesSz cx="6718300" cy="9855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4" autoAdjust="0"/>
    <p:restoredTop sz="94660"/>
  </p:normalViewPr>
  <p:slideViewPr>
    <p:cSldViewPr>
      <p:cViewPr varScale="1">
        <p:scale>
          <a:sx n="84" d="100"/>
          <a:sy n="84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6744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BA5B6-3816-42CB-8B70-793207E2CD65}" type="datetimeFigureOut">
              <a:rPr lang="sv-SE" smtClean="0"/>
              <a:t>2016-01-18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8E1C-0E32-4889-AF1C-578362049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72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0B65D-E2A4-428D-8837-7136A50B29CB}" type="datetimeFigureOut">
              <a:rPr lang="sv-SE" smtClean="0"/>
              <a:t>2016-01-18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071BE8-C66E-497C-BDE8-DA49595A1644}" type="slidenum">
              <a:rPr lang="en-US" altLang="sv-SE" sz="1300">
                <a:latin typeface="Times New Roman" panose="02020603050405020304" pitchFamily="18" charset="0"/>
              </a:rPr>
              <a:pPr/>
              <a:t>2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538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354D5BDE-928B-4B45-AA72-2D8A91FFFC33}" type="slidenum">
              <a:rPr lang="en-US" smtClean="0"/>
              <a:pPr defTabSz="909168"/>
              <a:t>34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407766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DF6709C-E70F-4C38-94DA-4501707FD2CD}" type="slidenum">
              <a:rPr lang="en-US" smtClean="0"/>
              <a:pPr defTabSz="909168"/>
              <a:t>35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420649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D45ED351-C900-4170-AD87-9DDA35E040C3}" type="slidenum">
              <a:rPr lang="en-US" smtClean="0"/>
              <a:pPr defTabSz="909168"/>
              <a:t>36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36329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CA86E18-6971-472B-8E93-05DB6B849D05}" type="slidenum">
              <a:rPr lang="en-US" smtClean="0"/>
              <a:pPr defTabSz="909168"/>
              <a:t>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32888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3C85CAB7-797C-400E-BBD1-0BF85CB54CA6}" type="slidenum">
              <a:rPr lang="en-US" smtClean="0"/>
              <a:pPr defTabSz="909168"/>
              <a:t>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0708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C39EA3DC-C218-4555-A2E1-E0708218908B}" type="slidenum">
              <a:rPr lang="en-US" smtClean="0"/>
              <a:pPr defTabSz="909168"/>
              <a:t>15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12573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2E4CCE36-5F15-451B-AC99-678F7D61905C}" type="slidenum">
              <a:rPr lang="en-US" smtClean="0"/>
              <a:pPr defTabSz="909168"/>
              <a:t>16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3779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EC89D6-2B92-444A-B761-2750FB9EEFA2}" type="slidenum">
              <a:rPr lang="en-US" altLang="sv-SE" sz="1300">
                <a:latin typeface="Times New Roman" panose="02020603050405020304" pitchFamily="18" charset="0"/>
              </a:rPr>
              <a:pPr/>
              <a:t>23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87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50E434-3349-4AFA-BE1B-A3063C941124}" type="slidenum">
              <a:rPr lang="en-US" altLang="sv-SE" sz="1300">
                <a:latin typeface="Times New Roman" panose="02020603050405020304" pitchFamily="18" charset="0"/>
              </a:rPr>
              <a:pPr/>
              <a:t>26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64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BD130727-F4FC-4FE9-AD75-076B4443F88B}" type="slidenum">
              <a:rPr lang="en-US" smtClean="0"/>
              <a:pPr defTabSz="909168"/>
              <a:t>28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50281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6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DBA8-48E3-4A63-A95D-88FC90A18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5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5EAA-6789-49A3-BA3C-E7F940BB0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computer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partB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edge&amp;core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8" r:id="rId4"/>
    <p:sldLayoutId id="2147483660" r:id="rId5"/>
    <p:sldLayoutId id="214748366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png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21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21.png"/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8.wmf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71.png"/><Relationship Id="rId5" Type="http://schemas.openxmlformats.org/officeDocument/2006/relationships/image" Target="../media/image67.wmf"/><Relationship Id="rId10" Type="http://schemas.openxmlformats.org/officeDocument/2006/relationships/image" Target="../media/image70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30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.utoronto.ca/~jorg/teaching/ece466/material/466-SimpleAnalysis.pdf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image" Target="../media/image30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31.wmf"/><Relationship Id="rId12" Type="http://schemas.openxmlformats.org/officeDocument/2006/relationships/image" Target="../media/image27.png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24" Type="http://schemas.openxmlformats.org/officeDocument/2006/relationships/hyperlink" Target="http://www.youtube.com/watch?v=Dq1zpiDN9k4&amp;feature=related" TargetMode="External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34.png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33.wmf"/><Relationship Id="rId9" Type="http://schemas.openxmlformats.org/officeDocument/2006/relationships/image" Target="../media/image32.wmf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2 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1: </a:t>
            </a:r>
            <a:r>
              <a:rPr lang="en-US" dirty="0" smtClean="0"/>
              <a:t>Introduction: </a:t>
            </a:r>
            <a:br>
              <a:rPr lang="en-US" dirty="0" smtClean="0"/>
            </a:br>
            <a:r>
              <a:rPr lang="en-US" dirty="0" smtClean="0"/>
              <a:t>Part B: Network </a:t>
            </a:r>
            <a:r>
              <a:rPr lang="en-US" dirty="0" smtClean="0"/>
              <a:t>structure, </a:t>
            </a:r>
            <a:r>
              <a:rPr lang="en-US" dirty="0" smtClean="0"/>
              <a:t>performance, security prelude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sv-SE" dirty="0" smtClean="0"/>
              <a:t>CTH EDA344/GU DIT 420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A74D46-0E50-4E6E-8401-A4CC0171041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4F81BD">
                    <a:lumMod val="50000"/>
                  </a:srgbClr>
                </a:solidFill>
              </a:rPr>
              <a:t>(Can we combine the benefits of CS &amp; PS?)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Routing and network-core main design issue</a:t>
            </a:r>
            <a:endParaRPr lang="en-US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4622" y="880458"/>
            <a:ext cx="8669865" cy="36004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u="sng" dirty="0" smtClean="0">
                <a:solidFill>
                  <a:srgbClr val="FF0000"/>
                </a:solidFill>
              </a:rPr>
              <a:t>What is routing’s </a:t>
            </a:r>
            <a:r>
              <a:rPr lang="en-US" sz="2400" i="1" u="sng" dirty="0" smtClean="0">
                <a:solidFill>
                  <a:srgbClr val="FF0000"/>
                </a:solidFill>
              </a:rPr>
              <a:t>role</a:t>
            </a:r>
            <a:r>
              <a:rPr lang="en-US" sz="2400" i="1" u="sng" dirty="0" smtClean="0">
                <a:solidFill>
                  <a:srgbClr val="FF0000"/>
                </a:solidFill>
              </a:rPr>
              <a:t>?</a:t>
            </a:r>
            <a:r>
              <a:rPr lang="en-US" sz="2400" dirty="0" smtClean="0"/>
              <a:t>  </a:t>
            </a:r>
            <a:r>
              <a:rPr lang="en-US" sz="2400" dirty="0" smtClean="0"/>
              <a:t>find routes from source to destination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path </a:t>
            </a:r>
            <a:r>
              <a:rPr lang="en-US" sz="2000" dirty="0" smtClean="0">
                <a:solidFill>
                  <a:srgbClr val="FF0000"/>
                </a:solidFill>
              </a:rPr>
              <a:t>selection </a:t>
            </a:r>
            <a:r>
              <a:rPr lang="en-US" sz="2000" dirty="0" smtClean="0"/>
              <a:t>algorithms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Important </a:t>
            </a:r>
            <a:r>
              <a:rPr lang="en-US" sz="2000" dirty="0" smtClean="0">
                <a:solidFill>
                  <a:srgbClr val="FF0000"/>
                </a:solidFill>
              </a:rPr>
              <a:t>design issue/type of service </a:t>
            </a:r>
            <a:r>
              <a:rPr lang="en-US" sz="2000" dirty="0" smtClean="0">
                <a:solidFill>
                  <a:srgbClr val="FF0000"/>
                </a:solidFill>
              </a:rPr>
              <a:t>offered at network layer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datagram network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 lvl="2"/>
            <a:r>
              <a:rPr lang="en-US" i="1" dirty="0" smtClean="0"/>
              <a:t>destination address</a:t>
            </a:r>
            <a:r>
              <a:rPr lang="en-US" dirty="0" smtClean="0"/>
              <a:t> determines next hop</a:t>
            </a:r>
          </a:p>
          <a:p>
            <a:pPr lvl="2"/>
            <a:r>
              <a:rPr lang="en-US" dirty="0" smtClean="0"/>
              <a:t>routes may change during session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virtual circuit network:</a:t>
            </a:r>
            <a:r>
              <a:rPr lang="en-US" sz="2000" b="1" dirty="0" smtClean="0"/>
              <a:t> </a:t>
            </a:r>
          </a:p>
          <a:p>
            <a:pPr lvl="2"/>
            <a:r>
              <a:rPr lang="en-US" dirty="0" smtClean="0"/>
              <a:t>path </a:t>
            </a:r>
            <a:r>
              <a:rPr lang="en-US" dirty="0" smtClean="0"/>
              <a:t>determined at </a:t>
            </a:r>
            <a:r>
              <a:rPr lang="en-US" i="1" dirty="0" smtClean="0"/>
              <a:t>call </a:t>
            </a:r>
            <a:r>
              <a:rPr lang="en-US" i="1" dirty="0" smtClean="0"/>
              <a:t>setup</a:t>
            </a:r>
            <a:r>
              <a:rPr lang="en-US" dirty="0" smtClean="0"/>
              <a:t>, </a:t>
            </a:r>
            <a:r>
              <a:rPr lang="en-US" dirty="0" smtClean="0"/>
              <a:t>remains fixed thru session</a:t>
            </a:r>
          </a:p>
          <a:p>
            <a:pPr lvl="2"/>
            <a:r>
              <a:rPr lang="en-US" i="1" dirty="0" smtClean="0"/>
              <a:t>“bridging” packet-switching </a:t>
            </a:r>
            <a:r>
              <a:rPr lang="en-US" i="1" dirty="0"/>
              <a:t>with circuit </a:t>
            </a:r>
            <a:r>
              <a:rPr lang="en-US" i="1" dirty="0" smtClean="0"/>
              <a:t>switching</a:t>
            </a:r>
          </a:p>
          <a:p>
            <a:pPr lvl="2"/>
            <a:r>
              <a:rPr lang="en-US" dirty="0" smtClean="0"/>
              <a:t>routers can prioritize, must </a:t>
            </a:r>
            <a:r>
              <a:rPr lang="en-US" dirty="0" smtClean="0">
                <a:solidFill>
                  <a:srgbClr val="C00000"/>
                </a:solidFill>
              </a:rPr>
              <a:t>maintain per-session </a:t>
            </a:r>
            <a:r>
              <a:rPr lang="en-US" dirty="0" smtClean="0">
                <a:solidFill>
                  <a:srgbClr val="C00000"/>
                </a:solidFill>
              </a:rPr>
              <a:t>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62" y="4596612"/>
            <a:ext cx="6048672" cy="2033832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6228184" y="1795429"/>
            <a:ext cx="3528392" cy="1921603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Simple to </a:t>
            </a:r>
            <a:r>
              <a:rPr lang="sv-SE" sz="1600" dirty="0" err="1" smtClean="0"/>
              <a:t>implement</a:t>
            </a:r>
            <a:r>
              <a:rPr lang="sv-SE" sz="1600" dirty="0" smtClean="0"/>
              <a:t> &amp; </a:t>
            </a:r>
            <a:r>
              <a:rPr lang="sv-SE" sz="1600" dirty="0" err="1" smtClean="0"/>
              <a:t>maintain</a:t>
            </a:r>
            <a:endParaRPr lang="sv-SE" sz="1600" dirty="0" smtClean="0"/>
          </a:p>
          <a:p>
            <a:pPr algn="ctr"/>
            <a:r>
              <a:rPr lang="sv-SE" sz="1600" dirty="0" smtClean="0"/>
              <a:t>(Internet approach) </a:t>
            </a:r>
            <a:endParaRPr lang="sv-SE" sz="1600" dirty="0"/>
          </a:p>
        </p:txBody>
      </p:sp>
      <p:sp>
        <p:nvSpPr>
          <p:cNvPr id="7" name="Explosion 2 6"/>
          <p:cNvSpPr/>
          <p:nvPr/>
        </p:nvSpPr>
        <p:spPr>
          <a:xfrm>
            <a:off x="6732240" y="3462702"/>
            <a:ext cx="3371123" cy="1500469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/>
              <a:t>Expensive</a:t>
            </a:r>
            <a:r>
              <a:rPr lang="sv-SE" sz="1600" dirty="0" smtClean="0"/>
              <a:t>, </a:t>
            </a:r>
            <a:r>
              <a:rPr lang="sv-SE" sz="1600" dirty="0" err="1" smtClean="0"/>
              <a:t>but</a:t>
            </a:r>
            <a:r>
              <a:rPr lang="sv-SE" sz="1600" dirty="0" smtClean="0"/>
              <a:t> </a:t>
            </a:r>
            <a:r>
              <a:rPr lang="sv-SE" sz="1600" dirty="0" err="1" smtClean="0"/>
              <a:t>better</a:t>
            </a:r>
            <a:r>
              <a:rPr lang="sv-SE" sz="1600" dirty="0" smtClean="0"/>
              <a:t> to </a:t>
            </a:r>
            <a:r>
              <a:rPr lang="sv-SE" sz="1600" dirty="0" err="1" smtClean="0"/>
              <a:t>build</a:t>
            </a:r>
            <a:r>
              <a:rPr lang="sv-SE" sz="1600" dirty="0" smtClean="0"/>
              <a:t> </a:t>
            </a:r>
            <a:r>
              <a:rPr lang="sv-SE" sz="1600" dirty="0" err="1" smtClean="0"/>
              <a:t>reliability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80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3" y="242088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Performance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delays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(&amp; loss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throughput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2434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FC1A4-3ACB-44D3-8BB3-F2377B5EDF8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88640"/>
            <a:ext cx="7772400" cy="570012"/>
          </a:xfrm>
        </p:spPr>
        <p:txBody>
          <a:bodyPr/>
          <a:lstStyle/>
          <a:p>
            <a:r>
              <a:rPr lang="en-US" sz="3600" dirty="0" smtClean="0"/>
              <a:t>Delay in packet-switched networks</a:t>
            </a:r>
            <a:endParaRPr lang="en-US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908720"/>
            <a:ext cx="3810000" cy="291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1. nodal processing</a:t>
            </a:r>
            <a:r>
              <a:rPr lang="en-US" sz="24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check bit errors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determine output link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2. queuing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time waiting at output link for transmission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depends on congestion level of router</a:t>
            </a:r>
          </a:p>
        </p:txBody>
      </p:sp>
      <p:grpSp>
        <p:nvGrpSpPr>
          <p:cNvPr id="9225" name="Group 5"/>
          <p:cNvGrpSpPr>
            <a:grpSpLocks/>
          </p:cNvGrpSpPr>
          <p:nvPr/>
        </p:nvGrpSpPr>
        <p:grpSpPr bwMode="auto">
          <a:xfrm>
            <a:off x="631825" y="4197350"/>
            <a:ext cx="6021388" cy="2174875"/>
            <a:chOff x="494" y="2702"/>
            <a:chExt cx="3793" cy="1370"/>
          </a:xfrm>
        </p:grpSpPr>
        <p:graphicFrame>
          <p:nvGraphicFramePr>
            <p:cNvPr id="9218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8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9228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229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9267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7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9268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9230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1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2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9233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9219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9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4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4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9250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9252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9254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9257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25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925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6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5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6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9260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2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3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148930" y="980729"/>
            <a:ext cx="4662150" cy="1656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3. Transmission delay:</a:t>
            </a:r>
            <a:endParaRPr lang="en-US" sz="2400" dirty="0" smtClean="0"/>
          </a:p>
          <a:p>
            <a:r>
              <a:rPr lang="en-US" sz="2000" dirty="0" smtClean="0"/>
              <a:t>R=link bandwidth (bps)</a:t>
            </a:r>
          </a:p>
          <a:p>
            <a:r>
              <a:rPr lang="en-US" sz="2000" dirty="0" smtClean="0"/>
              <a:t>L=packet length (bits)</a:t>
            </a:r>
          </a:p>
          <a:p>
            <a:r>
              <a:rPr lang="en-US" sz="2000" dirty="0" smtClean="0"/>
              <a:t>time to send bits into link = L/R</a:t>
            </a: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3933828" y="2753409"/>
            <a:ext cx="4877252" cy="1863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000" dirty="0" smtClean="0"/>
              <a:t>d = length of physical link</a:t>
            </a:r>
          </a:p>
          <a:p>
            <a:r>
              <a:rPr lang="en-US" sz="2000" dirty="0" smtClean="0"/>
              <a:t>s = propagation speed in medium (~2x10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m/sec)</a:t>
            </a:r>
          </a:p>
          <a:p>
            <a:r>
              <a:rPr lang="en-US" sz="2000" dirty="0" smtClean="0"/>
              <a:t>propagation delay = d/s</a:t>
            </a:r>
          </a:p>
        </p:txBody>
      </p:sp>
    </p:spTree>
    <p:extLst>
      <p:ext uri="{BB962C8B-B14F-4D97-AF65-F5344CB8AC3E}">
        <p14:creationId xmlns:p14="http://schemas.microsoft.com/office/powerpoint/2010/main" val="24630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uiExpand="1" build="p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274F0-9F02-4EF5-9E57-951A6BD7E33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07" y="228600"/>
            <a:ext cx="7562837" cy="536104"/>
          </a:xfrm>
        </p:spPr>
        <p:txBody>
          <a:bodyPr/>
          <a:lstStyle/>
          <a:p>
            <a:r>
              <a:rPr lang="en-US" sz="3200" dirty="0" smtClean="0"/>
              <a:t>Visualize delays: Circuit, </a:t>
            </a:r>
            <a:r>
              <a:rPr lang="en-US" sz="3200" dirty="0" smtClean="0"/>
              <a:t>packet </a:t>
            </a:r>
            <a:r>
              <a:rPr lang="en-US" sz="3200" dirty="0" smtClean="0"/>
              <a:t>switching</a:t>
            </a:r>
            <a:endParaRPr lang="en-US" dirty="0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2232" y="1579868"/>
            <a:ext cx="2764094" cy="22811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store and forward behavior + other delays’ visualization </a:t>
            </a:r>
            <a:r>
              <a:rPr lang="en-US" sz="2000" i="1" dirty="0" smtClean="0"/>
              <a:t>(fig. from “Computer Networks” by A. </a:t>
            </a:r>
            <a:r>
              <a:rPr lang="en-US" sz="2000" i="1" dirty="0" smtClean="0"/>
              <a:t>Tanenbaum)</a:t>
            </a:r>
            <a:endParaRPr lang="en-GB" sz="2000" i="1" dirty="0" smtClean="0"/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GB" sz="2400" smtClean="0"/>
          </a:p>
        </p:txBody>
      </p:sp>
      <p:pic>
        <p:nvPicPr>
          <p:cNvPr id="50183" name="Picture 5" descr="tan-del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567" y="761297"/>
            <a:ext cx="6299200" cy="59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292080" y="761297"/>
            <a:ext cx="1728192" cy="482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7814320" y="6126163"/>
            <a:ext cx="1232520" cy="240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2654405" y="6389083"/>
            <a:ext cx="1232520" cy="240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7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498004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Queueing</a:t>
            </a:r>
            <a:r>
              <a:rPr lang="en-US" sz="3600" dirty="0" smtClean="0"/>
              <a:t> delay (revisited) …</a:t>
            </a:r>
            <a:endParaRPr lang="en-US" dirty="0" smtClean="0"/>
          </a:p>
        </p:txBody>
      </p:sp>
      <p:sp>
        <p:nvSpPr>
          <p:cNvPr id="522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7046B2-78F3-4A1E-9F15-484069EBF77D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52229" name="Picture 2" descr="queueDe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1331913"/>
            <a:ext cx="51625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638300"/>
            <a:ext cx="3810000" cy="1781175"/>
          </a:xfrm>
        </p:spPr>
        <p:txBody>
          <a:bodyPr/>
          <a:lstStyle/>
          <a:p>
            <a:r>
              <a:rPr lang="en-US" sz="2400" smtClean="0"/>
              <a:t>R=link bandwidth (bps)</a:t>
            </a:r>
          </a:p>
          <a:p>
            <a:r>
              <a:rPr lang="en-US" sz="2400" smtClean="0"/>
              <a:t>L=packet length (bits)</a:t>
            </a:r>
          </a:p>
          <a:p>
            <a:r>
              <a:rPr lang="en-US" sz="2400" smtClean="0"/>
              <a:t>a=average packet arrival rate</a:t>
            </a:r>
            <a:endParaRPr lang="en-GB" sz="2400" smtClean="0"/>
          </a:p>
        </p:txBody>
      </p:sp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714375" y="35528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traffic intensity = La/R</a:t>
            </a:r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571500" y="4448175"/>
            <a:ext cx="8191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latin typeface="Comic Sans MS" pitchFamily="66" charset="0"/>
              </a:rPr>
              <a:t>La/R ~ 0: average </a:t>
            </a:r>
            <a:r>
              <a:rPr lang="en-US" dirty="0" err="1">
                <a:latin typeface="Comic Sans MS" pitchFamily="66" charset="0"/>
              </a:rPr>
              <a:t>queueing</a:t>
            </a:r>
            <a:r>
              <a:rPr lang="en-US" dirty="0">
                <a:latin typeface="Comic Sans MS" pitchFamily="66" charset="0"/>
              </a:rPr>
              <a:t> delay small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latin typeface="Comic Sans MS" pitchFamily="66" charset="0"/>
              </a:rPr>
              <a:t>La/R -&gt; 1: delays become large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latin typeface="Comic Sans MS" pitchFamily="66" charset="0"/>
              </a:rPr>
              <a:t>La/R &gt; 1: more “work” arriving than can be serviced, average delay infinite!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Queues may grow unlimited, </a:t>
            </a:r>
            <a:r>
              <a:rPr lang="en-US" dirty="0">
                <a:latin typeface="Comic Sans MS" pitchFamily="66" charset="0"/>
              </a:rPr>
              <a:t>packets can be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9711938-21A6-4574-AEA6-686FA695845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5777" y="115195"/>
            <a:ext cx="8219256" cy="576064"/>
          </a:xfrm>
        </p:spPr>
        <p:txBody>
          <a:bodyPr/>
          <a:lstStyle/>
          <a:p>
            <a:r>
              <a:rPr lang="en-US" dirty="0" smtClean="0"/>
              <a:t>Delays and p</a:t>
            </a:r>
            <a:r>
              <a:rPr lang="en-US" dirty="0" smtClean="0"/>
              <a:t>acket </a:t>
            </a:r>
            <a:r>
              <a:rPr lang="en-US" dirty="0" smtClean="0"/>
              <a:t>loss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6"/>
            <a:ext cx="8394700" cy="1090686"/>
          </a:xfrm>
        </p:spPr>
        <p:txBody>
          <a:bodyPr/>
          <a:lstStyle/>
          <a:p>
            <a:r>
              <a:rPr lang="en-US" dirty="0" smtClean="0"/>
              <a:t>Link queue </a:t>
            </a:r>
            <a:r>
              <a:rPr lang="en-US" dirty="0" smtClean="0"/>
              <a:t>(aka buffer) </a:t>
            </a:r>
            <a:r>
              <a:rPr lang="en-US" dirty="0" smtClean="0"/>
              <a:t>has </a:t>
            </a:r>
            <a:r>
              <a:rPr lang="en-US" dirty="0" smtClean="0"/>
              <a:t>finite </a:t>
            </a:r>
            <a:r>
              <a:rPr lang="en-US" dirty="0" smtClean="0"/>
              <a:t>capacity</a:t>
            </a:r>
            <a:endParaRPr lang="en-US" dirty="0" smtClean="0"/>
          </a:p>
          <a:p>
            <a:r>
              <a:rPr lang="en-US" dirty="0" smtClean="0"/>
              <a:t>packet arriving to full queue dropped (aka </a:t>
            </a:r>
            <a:r>
              <a:rPr lang="en-US" dirty="0" smtClean="0">
                <a:solidFill>
                  <a:srgbClr val="C00000"/>
                </a:solidFill>
              </a:rPr>
              <a:t>lost</a:t>
            </a:r>
            <a:r>
              <a:rPr lang="en-US" dirty="0" smtClean="0"/>
              <a:t>)</a:t>
            </a:r>
            <a:endParaRPr lang="en-US" dirty="0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34670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1229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29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12325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2330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31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32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326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2327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8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9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433705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1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2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3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4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5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6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7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8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9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>
              <a:gd name="T0" fmla="*/ 0 w 111"/>
              <a:gd name="T1" fmla="*/ 2147483647 h 67"/>
              <a:gd name="T2" fmla="*/ 0 w 111"/>
              <a:gd name="T3" fmla="*/ 0 h 67"/>
              <a:gd name="T4" fmla="*/ 2147483647 w 111"/>
              <a:gd name="T5" fmla="*/ 2147483647 h 67"/>
              <a:gd name="T6" fmla="*/ 0 60000 65536"/>
              <a:gd name="T7" fmla="*/ 0 60000 65536"/>
              <a:gd name="T8" fmla="*/ 0 60000 65536"/>
              <a:gd name="T9" fmla="*/ 0 w 111"/>
              <a:gd name="T10" fmla="*/ 0 h 67"/>
              <a:gd name="T11" fmla="*/ 111 w 11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0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1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12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13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12314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5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6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7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8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9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0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1" name="Line 63"/>
          <p:cNvSpPr>
            <a:spLocks noChangeShapeType="1"/>
          </p:cNvSpPr>
          <p:nvPr/>
        </p:nvSpPr>
        <p:spPr bwMode="auto">
          <a:xfrm rot="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2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12323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12324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2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EAF58E-FEBF-4B6C-B2D9-FBCDC84B14E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093" y="23504"/>
            <a:ext cx="8772747" cy="680120"/>
          </a:xfrm>
        </p:spPr>
        <p:txBody>
          <a:bodyPr/>
          <a:lstStyle/>
          <a:p>
            <a:r>
              <a:rPr lang="en-US" sz="3000" dirty="0" smtClean="0"/>
              <a:t>Connecting to</a:t>
            </a:r>
            <a:r>
              <a:rPr lang="en-US" sz="3000" dirty="0" smtClean="0"/>
              <a:t> </a:t>
            </a:r>
            <a:r>
              <a:rPr lang="en-US" sz="3000" i="1" dirty="0" smtClean="0"/>
              <a:t>“Packet </a:t>
            </a:r>
            <a:r>
              <a:rPr lang="en-US" sz="3000" i="1" dirty="0" smtClean="0"/>
              <a:t>switching </a:t>
            </a:r>
            <a:r>
              <a:rPr lang="en-US" sz="3000" i="1" dirty="0" smtClean="0"/>
              <a:t>vs Circuit switching” </a:t>
            </a:r>
            <a:endParaRPr lang="en-US" sz="3000" i="1" dirty="0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093" y="1196752"/>
            <a:ext cx="4873972" cy="2664296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PS: Good: </a:t>
            </a:r>
            <a:r>
              <a:rPr lang="en-US" sz="2000" dirty="0" smtClean="0"/>
              <a:t>Great for </a:t>
            </a:r>
            <a:r>
              <a:rPr lang="en-US" sz="2000" dirty="0" err="1" smtClean="0"/>
              <a:t>bursty</a:t>
            </a:r>
            <a:r>
              <a:rPr lang="en-US" sz="2000" dirty="0" smtClean="0"/>
              <a:t> data</a:t>
            </a:r>
          </a:p>
          <a:p>
            <a:pPr lvl="1"/>
            <a:r>
              <a:rPr lang="en-US" sz="2000" dirty="0" smtClean="0"/>
              <a:t>resource sharing</a:t>
            </a:r>
          </a:p>
          <a:p>
            <a:pPr lvl="1"/>
            <a:r>
              <a:rPr lang="en-US" sz="2000" dirty="0" smtClean="0"/>
              <a:t>no call setup</a:t>
            </a:r>
            <a:endParaRPr lang="en-US" sz="18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PS: Not so good? Excessive congestion:</a:t>
            </a:r>
            <a:r>
              <a:rPr lang="en-US" sz="2000" dirty="0" smtClean="0"/>
              <a:t> packet delay and loss</a:t>
            </a:r>
          </a:p>
          <a:p>
            <a:pPr lvl="1"/>
            <a:r>
              <a:rPr lang="en-US" sz="2000" dirty="0" smtClean="0"/>
              <a:t>protocols needed for reliable data transfer, congestion control</a:t>
            </a:r>
          </a:p>
        </p:txBody>
      </p:sp>
      <p:pic>
        <p:nvPicPr>
          <p:cNvPr id="36866" name="Picture 2" descr="http://m.eet.com/media/1060694/VEFigur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15" y="1233158"/>
            <a:ext cx="38576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4467792"/>
            <a:ext cx="5832648" cy="1366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Q: How to provide </a:t>
            </a:r>
            <a:r>
              <a:rPr lang="en-US" b="1" u="sng" dirty="0">
                <a:solidFill>
                  <a:srgbClr val="FF0000"/>
                </a:solidFill>
              </a:rPr>
              <a:t>circuit-like</a:t>
            </a:r>
            <a:r>
              <a:rPr lang="en-US" b="1" dirty="0">
                <a:solidFill>
                  <a:srgbClr val="FF0000"/>
                </a:solidFill>
              </a:rPr>
              <a:t> behavior?</a:t>
            </a:r>
            <a:endParaRPr lang="en-US" b="1" dirty="0">
              <a:solidFill>
                <a:prstClr val="black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b="1" dirty="0">
                <a:solidFill>
                  <a:prstClr val="black"/>
                </a:solidFill>
              </a:rPr>
              <a:t>bandwidth guarantees are needed for some apps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b="1" dirty="0">
                <a:solidFill>
                  <a:prstClr val="black"/>
                </a:solidFill>
              </a:rPr>
              <a:t>Some </a:t>
            </a:r>
            <a:r>
              <a:rPr lang="en-US" b="1" dirty="0">
                <a:solidFill>
                  <a:srgbClr val="FF0000"/>
                </a:solidFill>
              </a:rPr>
              <a:t>routing </a:t>
            </a:r>
            <a:r>
              <a:rPr lang="en-US" b="1" dirty="0" smtClean="0">
                <a:solidFill>
                  <a:srgbClr val="FF0000"/>
                </a:solidFill>
              </a:rPr>
              <a:t>policy </a:t>
            </a:r>
            <a:r>
              <a:rPr lang="en-US" b="1" dirty="0">
                <a:solidFill>
                  <a:prstClr val="black"/>
                </a:solidFill>
              </a:rPr>
              <a:t>can help??? 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 err="1">
                <a:solidFill>
                  <a:prstClr val="black"/>
                </a:solidFill>
              </a:rPr>
              <a:t>Cf</a:t>
            </a:r>
            <a:r>
              <a:rPr lang="en-US" b="1" dirty="0">
                <a:solidFill>
                  <a:prstClr val="black"/>
                </a:solidFill>
              </a:rPr>
              <a:t> virtual circuit</a:t>
            </a:r>
          </a:p>
        </p:txBody>
      </p:sp>
    </p:spTree>
    <p:extLst>
      <p:ext uri="{BB962C8B-B14F-4D97-AF65-F5344CB8AC3E}">
        <p14:creationId xmlns:p14="http://schemas.microsoft.com/office/powerpoint/2010/main" val="5658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2" y="284242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delays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(&amp; loss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….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throughput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25245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BCF4A68-FF13-4325-9441-5CA8A2F482D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31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468" y="116632"/>
            <a:ext cx="8219256" cy="576064"/>
          </a:xfrm>
        </p:spPr>
        <p:txBody>
          <a:bodyPr/>
          <a:lstStyle/>
          <a:p>
            <a:r>
              <a:rPr lang="en-US" dirty="0" smtClean="0"/>
              <a:t>Throughput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2053208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throughput:</a:t>
            </a:r>
            <a:r>
              <a:rPr lang="en-US" smtClean="0"/>
              <a:t> rate (bits/time unit) at which bits transferred between sender/receiver</a:t>
            </a:r>
          </a:p>
          <a:p>
            <a:pPr lvl="1"/>
            <a:r>
              <a:rPr lang="en-US" i="1" smtClean="0">
                <a:solidFill>
                  <a:srgbClr val="FF3300"/>
                </a:solidFill>
              </a:rPr>
              <a:t>instantaneous</a:t>
            </a:r>
            <a:r>
              <a:rPr lang="en-US" i="1" smtClean="0"/>
              <a:t>:</a:t>
            </a:r>
            <a:r>
              <a:rPr lang="en-US" smtClean="0"/>
              <a:t> rate at given point in time</a:t>
            </a:r>
          </a:p>
          <a:p>
            <a:pPr lvl="1"/>
            <a:r>
              <a:rPr lang="en-US" i="1" smtClean="0">
                <a:solidFill>
                  <a:srgbClr val="FF3300"/>
                </a:solidFill>
              </a:rPr>
              <a:t>average:</a:t>
            </a:r>
            <a:r>
              <a:rPr lang="en-US" smtClean="0"/>
              <a:t> rate over longer period of time</a:t>
            </a:r>
          </a:p>
        </p:txBody>
      </p:sp>
      <p:grpSp>
        <p:nvGrpSpPr>
          <p:cNvPr id="13320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3355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6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7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8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3359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60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65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6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7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3361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62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3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4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4062413"/>
                        <a:ext cx="785813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1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1334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4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4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3322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1332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2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332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6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1334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3345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334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27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8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9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0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13335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3339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3336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32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3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 dirty="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B95F1A2C-90F9-4DDA-B0BC-AA593BE986D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 (more)</a:t>
            </a:r>
          </a:p>
        </p:txBody>
      </p:sp>
      <p:sp>
        <p:nvSpPr>
          <p:cNvPr id="143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R</a:t>
            </a:r>
            <a:r>
              <a:rPr lang="en-US" i="1" baseline="-25000" smtClean="0">
                <a:solidFill>
                  <a:srgbClr val="FF3300"/>
                </a:solidFill>
              </a:rPr>
              <a:t>s</a:t>
            </a:r>
            <a:r>
              <a:rPr lang="en-US" i="1" smtClean="0">
                <a:solidFill>
                  <a:srgbClr val="FF3300"/>
                </a:solidFill>
              </a:rPr>
              <a:t> &lt; R</a:t>
            </a:r>
            <a:r>
              <a:rPr lang="en-US" i="1" baseline="-25000" smtClean="0">
                <a:solidFill>
                  <a:srgbClr val="FF3300"/>
                </a:solidFill>
              </a:rPr>
              <a:t>c</a:t>
            </a:r>
            <a:r>
              <a:rPr lang="en-US" i="1" smtClean="0">
                <a:solidFill>
                  <a:srgbClr val="FF3300"/>
                </a:solidFill>
              </a:rPr>
              <a:t>  </a:t>
            </a:r>
            <a:r>
              <a:rPr lang="en-US" smtClean="0"/>
              <a:t>What is average end-end throughput?</a:t>
            </a:r>
          </a:p>
        </p:txBody>
      </p:sp>
      <p:sp>
        <p:nvSpPr>
          <p:cNvPr id="14344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34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1441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2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21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442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42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2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3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442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2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6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2454275"/>
                        <a:ext cx="7223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6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14410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1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2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3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4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5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6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7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4347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348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4408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1434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4350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351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352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4400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404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401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14353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14359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14360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4361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14387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8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9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90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4391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4392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3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8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9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4393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394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5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6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7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" y="2739"/>
                          <a:ext cx="455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62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14379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0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1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2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3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4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5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6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4363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4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365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377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366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14367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373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36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14369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0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14356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7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14358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0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1614"/>
            <a:ext cx="7772400" cy="567474"/>
          </a:xfrm>
        </p:spPr>
        <p:txBody>
          <a:bodyPr/>
          <a:lstStyle/>
          <a:p>
            <a:pPr eaLnBrk="1" hangingPunct="1"/>
            <a:r>
              <a:rPr lang="en-US" altLang="sv-SE" sz="4000" dirty="0" smtClean="0">
                <a:ea typeface="ＭＳ Ｐゴシック" panose="020B0600070205080204" pitchFamily="34" charset="-128"/>
              </a:rPr>
              <a:t>A closer look at network structure: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49159" name="Group 733"/>
          <p:cNvGrpSpPr>
            <a:grpSpLocks/>
          </p:cNvGrpSpPr>
          <p:nvPr/>
        </p:nvGrpSpPr>
        <p:grpSpPr bwMode="auto">
          <a:xfrm>
            <a:off x="3161964" y="1484784"/>
            <a:ext cx="3551237" cy="4743450"/>
            <a:chOff x="5202238" y="1384300"/>
            <a:chExt cx="3551237" cy="4743450"/>
          </a:xfrm>
        </p:grpSpPr>
        <p:sp>
          <p:nvSpPr>
            <p:cNvPr id="49161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2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3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9164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9514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515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9165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6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7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8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9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0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1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2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9173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9174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9175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6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7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8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9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0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1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2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3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4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5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6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7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8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9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90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91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92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93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9194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9512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13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49195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9510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11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49196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9508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09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49197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9506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07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pic>
          <p:nvPicPr>
            <p:cNvPr id="49198" name="Picture 603" descr="car_icon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99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9504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505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00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949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99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502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503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500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501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1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948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91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94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95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92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93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2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94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83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86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87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84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85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3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94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75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8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79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76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77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9204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9205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94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67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0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71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68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69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6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94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59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62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63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60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61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7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944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51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54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55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52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53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8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944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43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46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47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44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45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9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943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3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3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35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8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39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36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37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10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942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2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2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27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0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31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28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29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11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941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19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22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23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20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21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12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940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0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11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14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15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12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13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13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9406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407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14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9404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405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15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9386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938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40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40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40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40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pic>
            <p:nvPicPr>
              <p:cNvPr id="4938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88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49216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600"/>
                <a:t>mobile network</a:t>
              </a:r>
            </a:p>
          </p:txBody>
        </p:sp>
        <p:sp>
          <p:nvSpPr>
            <p:cNvPr id="49217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600"/>
                <a:t>global ISP</a:t>
              </a:r>
            </a:p>
          </p:txBody>
        </p:sp>
        <p:sp>
          <p:nvSpPr>
            <p:cNvPr id="49218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600"/>
                <a:t>regional ISP</a:t>
              </a:r>
            </a:p>
          </p:txBody>
        </p:sp>
        <p:sp>
          <p:nvSpPr>
            <p:cNvPr id="49219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sv-SE" sz="1600"/>
                <a:t>network</a:t>
              </a:r>
            </a:p>
          </p:txBody>
        </p:sp>
        <p:sp>
          <p:nvSpPr>
            <p:cNvPr id="49220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sv-SE" sz="1600"/>
                <a:t>       network</a:t>
              </a:r>
            </a:p>
          </p:txBody>
        </p:sp>
        <p:grpSp>
          <p:nvGrpSpPr>
            <p:cNvPr id="49221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935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5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5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5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5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5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8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8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6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6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8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8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6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6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6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8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8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6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36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7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7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6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6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6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7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7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7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7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7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7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7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7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49222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9322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23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24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25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26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27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52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53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28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29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50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51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30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31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32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48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49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33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334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46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47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35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36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37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38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39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40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41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42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43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44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45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49223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9299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00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01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49302" name="Picture 1020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03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04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05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06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07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08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309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316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317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318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319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320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321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310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11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12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13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14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15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24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9276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77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78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49279" name="Picture 106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80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1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2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3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4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5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286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93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94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95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96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97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98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287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8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9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90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91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92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25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9253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4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5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49256" name="Picture 1118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7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58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59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0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1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2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263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70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71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72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73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74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75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264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5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6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7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8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9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26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9251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2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49227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9228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29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0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49231" name="Picture 114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2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33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34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35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36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37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238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45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46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47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48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49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50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239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40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41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42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43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44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491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B07C24-AC1B-4292-A7EC-829576F80CC1}" type="slidenum">
              <a:rPr lang="en-US" altLang="sv-SE" sz="1200" smtClean="0">
                <a:latin typeface="Tahoma" panose="020B0604030504040204" pitchFamily="34" charset="0"/>
              </a:rPr>
              <a:pPr/>
              <a:t>2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363" name="Rectangle 3"/>
          <p:cNvSpPr txBox="1">
            <a:spLocks noChangeArrowheads="1"/>
          </p:cNvSpPr>
          <p:nvPr/>
        </p:nvSpPr>
        <p:spPr bwMode="auto">
          <a:xfrm>
            <a:off x="461016" y="1154021"/>
            <a:ext cx="2692372" cy="1469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SzPct val="75000"/>
              <a:buFont typeface="Arial" charset="0"/>
              <a:buNone/>
            </a:pPr>
            <a:r>
              <a:rPr lang="en-US" altLang="sv-SE" sz="18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network edge: </a:t>
            </a:r>
            <a:r>
              <a:rPr lang="en-US" altLang="sv-SE" sz="1800" dirty="0" smtClean="0">
                <a:ea typeface="ＭＳ Ｐゴシック" panose="020B0600070205080204" pitchFamily="34" charset="-128"/>
              </a:rPr>
              <a:t>hosts: 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</a:rPr>
              <a:t>run application programs e.g. Web, email, …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</a:rPr>
              <a:t>… based on network services available </a:t>
            </a:r>
            <a:endParaRPr lang="en-US" altLang="sv-SE" sz="1600" dirty="0">
              <a:ea typeface="ＭＳ Ｐゴシック" panose="020B0600070205080204" pitchFamily="34" charset="-128"/>
            </a:endParaRPr>
          </a:p>
        </p:txBody>
      </p:sp>
      <p:sp>
        <p:nvSpPr>
          <p:cNvPr id="364" name="Rectangle 872"/>
          <p:cNvSpPr>
            <a:spLocks noChangeArrowheads="1"/>
          </p:cNvSpPr>
          <p:nvPr/>
        </p:nvSpPr>
        <p:spPr bwMode="auto">
          <a:xfrm>
            <a:off x="71479" y="3493245"/>
            <a:ext cx="3355975" cy="125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sv-SE" sz="2000" i="1" dirty="0">
                <a:solidFill>
                  <a:srgbClr val="CC0000"/>
                </a:solidFill>
                <a:latin typeface="+mn-lt"/>
              </a:rPr>
              <a:t>access </a:t>
            </a:r>
            <a:r>
              <a:rPr lang="en-US" altLang="sv-SE" sz="2000" i="1" dirty="0" smtClean="0">
                <a:solidFill>
                  <a:srgbClr val="CC0000"/>
                </a:solidFill>
                <a:latin typeface="+mn-lt"/>
              </a:rPr>
              <a:t>networks: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 smtClean="0">
                <a:solidFill>
                  <a:srgbClr val="CC0000"/>
                </a:solidFill>
                <a:latin typeface="+mn-lt"/>
              </a:rPr>
              <a:t>connect end-hosts to the Internet (edge routers)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 smtClean="0">
                <a:solidFill>
                  <a:srgbClr val="CC0000"/>
                </a:solidFill>
                <a:latin typeface="+mn-lt"/>
              </a:rPr>
              <a:t>through </a:t>
            </a:r>
            <a:r>
              <a:rPr lang="en-US" altLang="sv-SE" sz="1600" i="1" dirty="0" smtClean="0">
                <a:solidFill>
                  <a:srgbClr val="CC0000"/>
                </a:solidFill>
                <a:latin typeface="+mn-lt"/>
              </a:rPr>
              <a:t>physical </a:t>
            </a:r>
            <a:r>
              <a:rPr lang="en-US" altLang="sv-SE" sz="1600" i="1" dirty="0">
                <a:solidFill>
                  <a:srgbClr val="CC0000"/>
                </a:solidFill>
                <a:latin typeface="+mn-lt"/>
              </a:rPr>
              <a:t>media:</a:t>
            </a:r>
            <a:r>
              <a:rPr lang="en-US" altLang="sv-SE" sz="1600" dirty="0">
                <a:latin typeface="+mn-lt"/>
              </a:rPr>
              <a:t> wired, wireless </a:t>
            </a:r>
            <a:r>
              <a:rPr lang="en-US" altLang="sv-SE" sz="1600" dirty="0" smtClean="0">
                <a:latin typeface="+mn-lt"/>
              </a:rPr>
              <a:t>links</a:t>
            </a:r>
            <a:r>
              <a:rPr lang="en-US" altLang="sv-SE" sz="16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altLang="sv-SE" sz="1400" dirty="0">
              <a:latin typeface="+mn-lt"/>
            </a:endParaRPr>
          </a:p>
        </p:txBody>
      </p:sp>
      <p:sp>
        <p:nvSpPr>
          <p:cNvPr id="365" name="Rectangle 873"/>
          <p:cNvSpPr>
            <a:spLocks noChangeArrowheads="1"/>
          </p:cNvSpPr>
          <p:nvPr/>
        </p:nvSpPr>
        <p:spPr bwMode="auto">
          <a:xfrm>
            <a:off x="6197685" y="3752310"/>
            <a:ext cx="2849156" cy="81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65000"/>
            </a:pPr>
            <a:r>
              <a:rPr lang="en-US" altLang="sv-SE" sz="1800" i="1" dirty="0">
                <a:solidFill>
                  <a:srgbClr val="CC0000"/>
                </a:solidFill>
                <a:latin typeface="Gill Sans MT" panose="020B0502020104020203" pitchFamily="34" charset="0"/>
              </a:rPr>
              <a:t>network core: 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latin typeface="Gill Sans MT" panose="020B0502020104020203" pitchFamily="34" charset="0"/>
              </a:rPr>
              <a:t>interconnected routers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latin typeface="Gill Sans MT" panose="020B0502020104020203" pitchFamily="34" charset="0"/>
              </a:rPr>
              <a:t>network of networks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</a:pPr>
            <a:endParaRPr lang="en-US" altLang="sv-SE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animBg="1"/>
      <p:bldP spid="364" grpId="0" animBg="1"/>
      <p:bldP spid="3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D4797-87EA-4469-8588-A7490D3A711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536104"/>
          </a:xfrm>
        </p:spPr>
        <p:txBody>
          <a:bodyPr/>
          <a:lstStyle/>
          <a:p>
            <a:r>
              <a:rPr lang="en-US" sz="3200" dirty="0" smtClean="0"/>
              <a:t>… “Real” Internet delays and routes (1)…</a:t>
            </a:r>
            <a:r>
              <a:rPr lang="en-US" sz="3600" dirty="0" smtClean="0"/>
              <a:t> 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smtClean="0"/>
              <a:t>What do “real” Internet delay &amp; loss look like? </a:t>
            </a:r>
          </a:p>
          <a:p>
            <a:r>
              <a:rPr lang="en-US" sz="2400" u="sng" smtClean="0">
                <a:solidFill>
                  <a:srgbClr val="FF0000"/>
                </a:solidFill>
              </a:rPr>
              <a:t>Traceroute program:</a:t>
            </a:r>
            <a:r>
              <a:rPr lang="en-US" sz="2400" smtClean="0"/>
              <a:t> provides delay measurement from source to router along end-end Internet path towards destination.  For all </a:t>
            </a:r>
            <a:r>
              <a:rPr lang="en-US" sz="2400" i="1" smtClean="0"/>
              <a:t>i:</a:t>
            </a:r>
          </a:p>
          <a:p>
            <a:pPr lvl="1"/>
            <a:r>
              <a:rPr lang="en-US" sz="2000" smtClean="0"/>
              <a:t>sends three packets that will reach router </a:t>
            </a:r>
            <a:r>
              <a:rPr lang="en-US" sz="2000" i="1" smtClean="0"/>
              <a:t>i</a:t>
            </a:r>
            <a:r>
              <a:rPr lang="en-US" sz="2000" smtClean="0"/>
              <a:t> on path towards destination</a:t>
            </a:r>
          </a:p>
          <a:p>
            <a:pPr lvl="1"/>
            <a:r>
              <a:rPr lang="en-US" sz="2000" smtClean="0"/>
              <a:t>router </a:t>
            </a:r>
            <a:r>
              <a:rPr lang="en-US" sz="2000" i="1" smtClean="0"/>
              <a:t>i</a:t>
            </a:r>
            <a:r>
              <a:rPr lang="en-US" sz="2000" smtClean="0"/>
              <a:t> will return packets to sender</a:t>
            </a:r>
          </a:p>
          <a:p>
            <a:pPr lvl="1"/>
            <a:r>
              <a:rPr lang="en-US" sz="2000" smtClean="0"/>
              <a:t>sender times interval between transmission and reply.</a:t>
            </a:r>
            <a:endParaRPr 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0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5078413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Line 5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3" name="Line 6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4" name="Line 7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5" name="Line 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6" name="Line 9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77" name="Group 10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11346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7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8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9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50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51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5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5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78" name="Group 24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11333" name="Oval 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4" name="Line 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5" name="Line 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6" name="Rectangle 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37" name="Oval 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38" name="Group 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39" name="Group 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40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1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2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79" name="Group 38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11320" name="Oval 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1" name="Line 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2" name="Line 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3" name="Rectangle 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24" name="Oval 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25" name="Group 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26" name="Group 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27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8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9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1280" name="Line 52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1" name="Line 53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82" name="Group 54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11307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08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09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10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11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12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17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8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9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13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14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5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6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83" name="Group 68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11294" name="Oval 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5" name="Line 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6" name="Line 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7" name="Rectangle 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298" name="Oval 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299" name="Group 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04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5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6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00" name="Group 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01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2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3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1267" name="Object 82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1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5180013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Line 83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5" name="Line 84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6" name="Line 85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7" name="Line 86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4775" name="Freeform 87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76" name="Text Box 88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7" name="Freeform 89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78" name="Text Box 90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9" name="Freeform 91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80" name="Text Box 92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  <p:extLst>
      <p:ext uri="{BB962C8B-B14F-4D97-AF65-F5344CB8AC3E}">
        <p14:creationId xmlns:p14="http://schemas.microsoft.com/office/powerpoint/2010/main" val="34038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75" grpId="0" animBg="1"/>
      <p:bldP spid="114776" grpId="0"/>
      <p:bldP spid="114777" grpId="0" animBg="1"/>
      <p:bldP spid="114778" grpId="0"/>
      <p:bldP spid="114779" grpId="0" animBg="1"/>
      <p:bldP spid="1147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29D63D-359C-428F-9B23-A8983E796A9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08112"/>
          </a:xfrm>
        </p:spPr>
        <p:txBody>
          <a:bodyPr/>
          <a:lstStyle/>
          <a:p>
            <a:r>
              <a:rPr lang="en-US" sz="3200" dirty="0" smtClean="0"/>
              <a:t>…“Real” Internet delays and routes (2)…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53257" name="Line 7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8" name="Line 8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9" name="Line 9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60" name="Line 10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61" name="Text Box 11"/>
          <p:cNvSpPr txBox="1">
            <a:spLocks noChangeArrowheads="1"/>
          </p:cNvSpPr>
          <p:nvPr/>
        </p:nvSpPr>
        <p:spPr bwMode="auto">
          <a:xfrm>
            <a:off x="2830513" y="5564188"/>
            <a:ext cx="602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reponse (probe lost, router not replying)</a:t>
            </a:r>
          </a:p>
        </p:txBody>
      </p:sp>
      <p:sp>
        <p:nvSpPr>
          <p:cNvPr id="53262" name="Freeform 12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3263" name="Text Box 13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343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3" y="371703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delays, (&amp; loss)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throughput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Network/Internet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structure complemented: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37397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196850"/>
            <a:ext cx="8382000" cy="835025"/>
          </a:xfrm>
        </p:spPr>
        <p:txBody>
          <a:bodyPr/>
          <a:lstStyle/>
          <a:p>
            <a:pPr eaLnBrk="1" hangingPunct="1"/>
            <a:r>
              <a:rPr lang="en-US" altLang="sv-SE" sz="3600" smtClean="0">
                <a:ea typeface="ＭＳ Ｐゴシック" panose="020B0600070205080204" pitchFamily="34" charset="-128"/>
              </a:rPr>
              <a:t>Access networks and physical media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" y="1371600"/>
            <a:ext cx="4010025" cy="5010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 How to connect end systems to edge router?</a:t>
            </a:r>
          </a:p>
          <a:p>
            <a:pPr eaLnBrk="1" hangingPunct="1">
              <a:buSzPct val="75000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residential access nets</a:t>
            </a:r>
          </a:p>
          <a:p>
            <a:pPr eaLnBrk="1" hangingPunct="1">
              <a:buSzPct val="75000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institutional access networks (school, company)</a:t>
            </a:r>
          </a:p>
          <a:p>
            <a:pPr eaLnBrk="1" hangingPunct="1">
              <a:spcAft>
                <a:spcPct val="30000"/>
              </a:spcAft>
              <a:buSzPct val="75000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mobile access networks</a:t>
            </a:r>
            <a:endParaRPr lang="en-US" altLang="sv-SE" sz="2400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keep in mind: </a:t>
            </a:r>
          </a:p>
          <a:p>
            <a:pPr eaLnBrk="1" hangingPunct="1">
              <a:buSzPct val="75000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bandwidth (bits per second) of access network?</a:t>
            </a:r>
          </a:p>
          <a:p>
            <a:pPr eaLnBrk="1" hangingPunct="1">
              <a:buSzPct val="75000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shared or dedicated?</a:t>
            </a:r>
          </a:p>
        </p:txBody>
      </p:sp>
      <p:sp>
        <p:nvSpPr>
          <p:cNvPr id="51204" name="Freeform 665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05" name="Group 666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51651" name="Rectangle 66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652" name="AutoShape 66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srgbClr val="00CCFF"/>
                </a:solidFill>
              </a:endParaRPr>
            </a:p>
          </p:txBody>
        </p:sp>
      </p:grpSp>
      <p:sp>
        <p:nvSpPr>
          <p:cNvPr id="51206" name="Freeform 669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07" name="Line 670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08" name="Line 671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09" name="Line 672"/>
          <p:cNvSpPr>
            <a:spLocks noChangeShapeType="1"/>
          </p:cNvSpPr>
          <p:nvPr/>
        </p:nvSpPr>
        <p:spPr bwMode="auto">
          <a:xfrm rot="-5400000">
            <a:off x="8177213" y="5116513"/>
            <a:ext cx="0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0" name="Line 674"/>
          <p:cNvSpPr>
            <a:spLocks noChangeShapeType="1"/>
          </p:cNvSpPr>
          <p:nvPr/>
        </p:nvSpPr>
        <p:spPr bwMode="auto">
          <a:xfrm>
            <a:off x="6100763" y="4776788"/>
            <a:ext cx="217487" cy="100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1" name="Line 675"/>
          <p:cNvSpPr>
            <a:spLocks noChangeShapeType="1"/>
          </p:cNvSpPr>
          <p:nvPr/>
        </p:nvSpPr>
        <p:spPr bwMode="auto">
          <a:xfrm flipV="1">
            <a:off x="5842000" y="5038725"/>
            <a:ext cx="407988" cy="74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2" name="Line 678"/>
          <p:cNvSpPr>
            <a:spLocks noChangeShapeType="1"/>
          </p:cNvSpPr>
          <p:nvPr/>
        </p:nvSpPr>
        <p:spPr bwMode="auto">
          <a:xfrm flipH="1">
            <a:off x="6267450" y="5102225"/>
            <a:ext cx="144463" cy="16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3" name="Line 679"/>
          <p:cNvSpPr>
            <a:spLocks noChangeShapeType="1"/>
          </p:cNvSpPr>
          <p:nvPr/>
        </p:nvSpPr>
        <p:spPr bwMode="auto">
          <a:xfrm flipH="1" flipV="1">
            <a:off x="6586538" y="5110163"/>
            <a:ext cx="76200" cy="16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4" name="Line 680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5" name="Line 682"/>
          <p:cNvSpPr>
            <a:spLocks noChangeShapeType="1"/>
          </p:cNvSpPr>
          <p:nvPr/>
        </p:nvSpPr>
        <p:spPr bwMode="auto">
          <a:xfrm>
            <a:off x="6284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6" name="Line 683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1217" name="Picture 684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548063"/>
            <a:ext cx="36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8" name="Line 685"/>
          <p:cNvSpPr>
            <a:spLocks noChangeShapeType="1"/>
          </p:cNvSpPr>
          <p:nvPr/>
        </p:nvSpPr>
        <p:spPr bwMode="auto">
          <a:xfrm rot="5400000" flipV="1">
            <a:off x="7994650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9" name="Line 686"/>
          <p:cNvSpPr>
            <a:spLocks noChangeShapeType="1"/>
          </p:cNvSpPr>
          <p:nvPr/>
        </p:nvSpPr>
        <p:spPr bwMode="auto">
          <a:xfrm flipV="1">
            <a:off x="5894388" y="3733800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1220" name="Picture 708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546475"/>
            <a:ext cx="36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1" name="Freeform 70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2" name="Freeform 710"/>
          <p:cNvSpPr>
            <a:spLocks/>
          </p:cNvSpPr>
          <p:nvPr/>
        </p:nvSpPr>
        <p:spPr bwMode="auto">
          <a:xfrm>
            <a:off x="7023100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3" name="Line 71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4" name="Line 71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5" name="Line 71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6" name="Line 71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7" name="Line 71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8" name="Line 71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9" name="Line 71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0" name="Line 71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1" name="Line 71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2" name="Line 720"/>
          <p:cNvSpPr>
            <a:spLocks noChangeShapeType="1"/>
          </p:cNvSpPr>
          <p:nvPr/>
        </p:nvSpPr>
        <p:spPr bwMode="auto">
          <a:xfrm flipV="1">
            <a:off x="7577138" y="256540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3" name="Line 72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4" name="Line 72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5" name="Line 72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6" name="Line 724"/>
          <p:cNvSpPr>
            <a:spLocks noChangeShapeType="1"/>
          </p:cNvSpPr>
          <p:nvPr/>
        </p:nvSpPr>
        <p:spPr bwMode="auto">
          <a:xfrm flipH="1">
            <a:off x="7296150" y="2936875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7" name="Line 72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8" name="Line 72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9" name="Line 72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40" name="Line 728"/>
          <p:cNvSpPr>
            <a:spLocks noChangeShapeType="1"/>
          </p:cNvSpPr>
          <p:nvPr/>
        </p:nvSpPr>
        <p:spPr bwMode="auto">
          <a:xfrm>
            <a:off x="6289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41" name="Oval 407"/>
          <p:cNvSpPr>
            <a:spLocks noChangeArrowheads="1"/>
          </p:cNvSpPr>
          <p:nvPr/>
        </p:nvSpPr>
        <p:spPr bwMode="auto">
          <a:xfrm>
            <a:off x="6354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51242" name="Rectangle 410"/>
          <p:cNvSpPr>
            <a:spLocks noChangeArrowheads="1"/>
          </p:cNvSpPr>
          <p:nvPr/>
        </p:nvSpPr>
        <p:spPr bwMode="auto">
          <a:xfrm>
            <a:off x="6354763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51243" name="Oval 411"/>
          <p:cNvSpPr>
            <a:spLocks noChangeArrowheads="1"/>
          </p:cNvSpPr>
          <p:nvPr/>
        </p:nvSpPr>
        <p:spPr bwMode="auto">
          <a:xfrm>
            <a:off x="6353175" y="2490788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latin typeface="Times New Roman" panose="02020603050405020304" pitchFamily="18" charset="0"/>
            </a:endParaRPr>
          </a:p>
        </p:txBody>
      </p:sp>
      <p:grpSp>
        <p:nvGrpSpPr>
          <p:cNvPr id="51244" name="Group 732"/>
          <p:cNvGrpSpPr>
            <a:grpSpLocks/>
          </p:cNvGrpSpPr>
          <p:nvPr/>
        </p:nvGrpSpPr>
        <p:grpSpPr bwMode="auto">
          <a:xfrm>
            <a:off x="6430963" y="2519363"/>
            <a:ext cx="219075" cy="52387"/>
            <a:chOff x="2468" y="1332"/>
            <a:chExt cx="310" cy="60"/>
          </a:xfrm>
        </p:grpSpPr>
        <p:sp>
          <p:nvSpPr>
            <p:cNvPr id="51649" name="Freeform 73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1650" name="Freeform 73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245" name="Line 735"/>
          <p:cNvSpPr>
            <a:spLocks noChangeShapeType="1"/>
          </p:cNvSpPr>
          <p:nvPr/>
        </p:nvSpPr>
        <p:spPr bwMode="auto">
          <a:xfrm>
            <a:off x="6354763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46" name="Line 736"/>
          <p:cNvSpPr>
            <a:spLocks noChangeShapeType="1"/>
          </p:cNvSpPr>
          <p:nvPr/>
        </p:nvSpPr>
        <p:spPr bwMode="auto">
          <a:xfrm>
            <a:off x="6740525" y="2546350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47" name="Group 737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5164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4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4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44" name="Group 74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47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48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45" name="Line 744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46" name="Line 745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48" name="Group 746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5163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3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3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36" name="Group 75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9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40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37" name="Line 75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38" name="Line 75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49" name="Group 755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516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28" name="Group 75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1" name="Freeform 76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32" name="Freeform 76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29" name="Line 76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30" name="Line 76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0" name="Group 764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516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20" name="Group 76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23" name="Freeform 76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24" name="Freeform 77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21" name="Line 77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22" name="Line 77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1" name="Group 773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516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12" name="Group 77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15" name="Freeform 77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16" name="Freeform 77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13" name="Line 78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14" name="Line 78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252" name="Line 782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53" name="Group 783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516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04" name="Group 78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07" name="Freeform 7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08" name="Freeform 7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05" name="Line 79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06" name="Line 79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4" name="Group 792"/>
          <p:cNvGrpSpPr>
            <a:grpSpLocks/>
          </p:cNvGrpSpPr>
          <p:nvPr/>
        </p:nvGrpSpPr>
        <p:grpSpPr bwMode="auto">
          <a:xfrm>
            <a:off x="7397750" y="3911600"/>
            <a:ext cx="492125" cy="206375"/>
            <a:chOff x="4334" y="1470"/>
            <a:chExt cx="246" cy="107"/>
          </a:xfrm>
        </p:grpSpPr>
        <p:sp>
          <p:nvSpPr>
            <p:cNvPr id="515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596" name="Group 79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9" name="Freeform 7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00" name="Freeform 7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97" name="Line 79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98" name="Line 80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5" name="Group 80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515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588" name="Group 80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1" name="Freeform 8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592" name="Freeform 8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89" name="Line 80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90" name="Line 80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6" name="Group 81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515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580" name="Group 81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83" name="Freeform 8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584" name="Freeform 8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81" name="Line 81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82" name="Line 81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7" name="Group 81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515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572" name="Group 82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75" name="Freeform 82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576" name="Freeform 82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73" name="Line 82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74" name="Line 82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8" name="Group 82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515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564" name="Group 83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67" name="Freeform 8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568" name="Freeform 8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65" name="Line 83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66" name="Line 83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9" name="Group 837"/>
          <p:cNvGrpSpPr>
            <a:grpSpLocks/>
          </p:cNvGrpSpPr>
          <p:nvPr/>
        </p:nvGrpSpPr>
        <p:grpSpPr bwMode="auto">
          <a:xfrm>
            <a:off x="6024563" y="1744663"/>
            <a:ext cx="517525" cy="508000"/>
            <a:chOff x="2922" y="1424"/>
            <a:chExt cx="326" cy="320"/>
          </a:xfrm>
        </p:grpSpPr>
        <p:sp>
          <p:nvSpPr>
            <p:cNvPr id="51553" name="Oval 838"/>
            <p:cNvSpPr>
              <a:spLocks noChangeArrowheads="1"/>
            </p:cNvSpPr>
            <p:nvPr/>
          </p:nvSpPr>
          <p:spPr bwMode="auto">
            <a:xfrm>
              <a:off x="2922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554" name="Group 83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51556" name="Oval 84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557" name="Oval 84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558" name="Oval 84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559" name="Oval 84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560" name="Freeform 84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55" name="Freeform 84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60" name="Group 846"/>
          <p:cNvGrpSpPr>
            <a:grpSpLocks/>
          </p:cNvGrpSpPr>
          <p:nvPr/>
        </p:nvGrpSpPr>
        <p:grpSpPr bwMode="auto">
          <a:xfrm>
            <a:off x="6138863" y="1989138"/>
            <a:ext cx="282575" cy="477837"/>
            <a:chOff x="3748" y="1253"/>
            <a:chExt cx="178" cy="301"/>
          </a:xfrm>
        </p:grpSpPr>
        <p:sp>
          <p:nvSpPr>
            <p:cNvPr id="51537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38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39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0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1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2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3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4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5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6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7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8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9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50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51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52" name="Oval 86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51261" name="Group 863"/>
          <p:cNvGrpSpPr>
            <a:grpSpLocks/>
          </p:cNvGrpSpPr>
          <p:nvPr/>
        </p:nvGrpSpPr>
        <p:grpSpPr bwMode="auto">
          <a:xfrm>
            <a:off x="5318125" y="1997075"/>
            <a:ext cx="519113" cy="128588"/>
            <a:chOff x="2199" y="955"/>
            <a:chExt cx="2547" cy="506"/>
          </a:xfrm>
        </p:grpSpPr>
        <p:sp>
          <p:nvSpPr>
            <p:cNvPr id="51531" name="Freeform 86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2" name="Freeform 86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3" name="Freeform 86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4" name="Freeform 86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5" name="Freeform 86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6" name="Freeform 86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62" name="Group 870"/>
          <p:cNvGrpSpPr>
            <a:grpSpLocks/>
          </p:cNvGrpSpPr>
          <p:nvPr/>
        </p:nvGrpSpPr>
        <p:grpSpPr bwMode="auto">
          <a:xfrm>
            <a:off x="5541963" y="1539875"/>
            <a:ext cx="519112" cy="128588"/>
            <a:chOff x="2199" y="955"/>
            <a:chExt cx="2547" cy="506"/>
          </a:xfrm>
        </p:grpSpPr>
        <p:sp>
          <p:nvSpPr>
            <p:cNvPr id="51525" name="Freeform 87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6" name="Freeform 87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7" name="Freeform 87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8" name="Freeform 87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9" name="Freeform 87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0" name="Freeform 87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263" name="Line 877"/>
          <p:cNvSpPr>
            <a:spLocks noChangeShapeType="1"/>
          </p:cNvSpPr>
          <p:nvPr/>
        </p:nvSpPr>
        <p:spPr bwMode="auto">
          <a:xfrm flipH="1" flipV="1">
            <a:off x="5626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64" name="Group 885"/>
          <p:cNvGrpSpPr>
            <a:grpSpLocks/>
          </p:cNvGrpSpPr>
          <p:nvPr/>
        </p:nvGrpSpPr>
        <p:grpSpPr bwMode="auto">
          <a:xfrm>
            <a:off x="5392738" y="3527425"/>
            <a:ext cx="519112" cy="128588"/>
            <a:chOff x="2199" y="955"/>
            <a:chExt cx="2547" cy="506"/>
          </a:xfrm>
        </p:grpSpPr>
        <p:sp>
          <p:nvSpPr>
            <p:cNvPr id="51519" name="Freeform 886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0" name="Freeform 887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1" name="Freeform 888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2" name="Freeform 889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3" name="Freeform 890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4" name="Freeform 891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265" name="Line 892"/>
          <p:cNvSpPr>
            <a:spLocks noChangeShapeType="1"/>
          </p:cNvSpPr>
          <p:nvPr/>
        </p:nvSpPr>
        <p:spPr bwMode="auto">
          <a:xfrm>
            <a:off x="5778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66" name="Group 893"/>
          <p:cNvGrpSpPr>
            <a:grpSpLocks/>
          </p:cNvGrpSpPr>
          <p:nvPr/>
        </p:nvGrpSpPr>
        <p:grpSpPr bwMode="auto">
          <a:xfrm>
            <a:off x="7007225" y="5005388"/>
            <a:ext cx="519113" cy="128587"/>
            <a:chOff x="2199" y="955"/>
            <a:chExt cx="2547" cy="506"/>
          </a:xfrm>
        </p:grpSpPr>
        <p:sp>
          <p:nvSpPr>
            <p:cNvPr id="51513" name="Freeform 89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4" name="Freeform 89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5" name="Freeform 89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6" name="Freeform 89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7" name="Freeform 89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8" name="Freeform 89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67" name="Group 900"/>
          <p:cNvGrpSpPr>
            <a:grpSpLocks/>
          </p:cNvGrpSpPr>
          <p:nvPr/>
        </p:nvGrpSpPr>
        <p:grpSpPr bwMode="auto">
          <a:xfrm>
            <a:off x="7245350" y="5429250"/>
            <a:ext cx="519113" cy="128588"/>
            <a:chOff x="2199" y="955"/>
            <a:chExt cx="2547" cy="506"/>
          </a:xfrm>
        </p:grpSpPr>
        <p:sp>
          <p:nvSpPr>
            <p:cNvPr id="51507" name="Freeform 90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8" name="Freeform 90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9" name="Freeform 90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0" name="Freeform 90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1" name="Freeform 90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2" name="Freeform 90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68" name="Group 907"/>
          <p:cNvGrpSpPr>
            <a:grpSpLocks/>
          </p:cNvGrpSpPr>
          <p:nvPr/>
        </p:nvGrpSpPr>
        <p:grpSpPr bwMode="auto">
          <a:xfrm>
            <a:off x="6821488" y="5408613"/>
            <a:ext cx="519112" cy="128587"/>
            <a:chOff x="2199" y="955"/>
            <a:chExt cx="2547" cy="506"/>
          </a:xfrm>
        </p:grpSpPr>
        <p:sp>
          <p:nvSpPr>
            <p:cNvPr id="51501" name="Freeform 908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2" name="Freeform 909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3" name="Freeform 910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4" name="Freeform 911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5" name="Freeform 912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6" name="Freeform 913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51269" name="Picture 915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5056188"/>
            <a:ext cx="4333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1" name="Line 918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272" name="Group 919"/>
          <p:cNvGrpSpPr>
            <a:grpSpLocks/>
          </p:cNvGrpSpPr>
          <p:nvPr/>
        </p:nvGrpSpPr>
        <p:grpSpPr bwMode="auto">
          <a:xfrm flipH="1">
            <a:off x="5775325" y="4533900"/>
            <a:ext cx="414338" cy="373063"/>
            <a:chOff x="2839" y="3501"/>
            <a:chExt cx="755" cy="803"/>
          </a:xfrm>
        </p:grpSpPr>
        <p:pic>
          <p:nvPicPr>
            <p:cNvPr id="51499" name="Picture 920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0" name="Freeform 92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1273" name="Group 922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51497" name="Picture 923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8" name="Freeform 92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1274" name="Group 925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51495" name="Picture 926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6" name="Freeform 92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1275" name="Group 928"/>
          <p:cNvGrpSpPr>
            <a:grpSpLocks/>
          </p:cNvGrpSpPr>
          <p:nvPr/>
        </p:nvGrpSpPr>
        <p:grpSpPr bwMode="auto">
          <a:xfrm>
            <a:off x="6550025" y="5238750"/>
            <a:ext cx="427038" cy="350838"/>
            <a:chOff x="2839" y="3501"/>
            <a:chExt cx="755" cy="803"/>
          </a:xfrm>
        </p:grpSpPr>
        <p:pic>
          <p:nvPicPr>
            <p:cNvPr id="51493" name="Picture 92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4" name="Freeform 93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pic>
        <p:nvPicPr>
          <p:cNvPr id="51276" name="Picture 931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720850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7" name="Group 932"/>
          <p:cNvGrpSpPr>
            <a:grpSpLocks/>
          </p:cNvGrpSpPr>
          <p:nvPr/>
        </p:nvGrpSpPr>
        <p:grpSpPr bwMode="auto">
          <a:xfrm>
            <a:off x="5618163" y="1558925"/>
            <a:ext cx="415925" cy="373063"/>
            <a:chOff x="2756" y="1866"/>
            <a:chExt cx="462" cy="463"/>
          </a:xfrm>
        </p:grpSpPr>
        <p:pic>
          <p:nvPicPr>
            <p:cNvPr id="51491" name="Picture 933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2" name="Picture 93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66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8" name="Picture 936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577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9" name="Group 938"/>
          <p:cNvGrpSpPr>
            <a:grpSpLocks/>
          </p:cNvGrpSpPr>
          <p:nvPr/>
        </p:nvGrpSpPr>
        <p:grpSpPr bwMode="auto">
          <a:xfrm>
            <a:off x="8240713" y="5002213"/>
            <a:ext cx="227012" cy="481012"/>
            <a:chOff x="4140" y="429"/>
            <a:chExt cx="1425" cy="2396"/>
          </a:xfrm>
        </p:grpSpPr>
        <p:sp>
          <p:nvSpPr>
            <p:cNvPr id="51459" name="Freeform 9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60" name="Rectangle 940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61" name="Freeform 9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62" name="Freeform 9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63" name="Rectangle 943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64" name="Group 9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89" name="AutoShape 94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90" name="AutoShape 946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65" name="Rectangle 947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66" name="Group 9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87" name="AutoShape 949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88" name="AutoShape 950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67" name="Rectangle 951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68" name="Rectangle 952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69" name="Group 9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85" name="AutoShape 954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86" name="AutoShape 955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70" name="Freeform 9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1471" name="Group 9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83" name="AutoShape 958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84" name="AutoShape 959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72" name="Rectangle 960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73" name="Freeform 9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74" name="Freeform 9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75" name="Oval 963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76" name="Freeform 9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77" name="AutoShape 965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78" name="AutoShape 966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79" name="Oval 967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80" name="Oval 968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1481" name="Oval 969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82" name="Rectangle 970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51280" name="Group 971"/>
          <p:cNvGrpSpPr>
            <a:grpSpLocks/>
          </p:cNvGrpSpPr>
          <p:nvPr/>
        </p:nvGrpSpPr>
        <p:grpSpPr bwMode="auto">
          <a:xfrm>
            <a:off x="7924800" y="5303838"/>
            <a:ext cx="227013" cy="481012"/>
            <a:chOff x="4140" y="429"/>
            <a:chExt cx="1425" cy="2396"/>
          </a:xfrm>
        </p:grpSpPr>
        <p:sp>
          <p:nvSpPr>
            <p:cNvPr id="51427" name="Freeform 9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28" name="Rectangle 97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29" name="Freeform 9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30" name="Freeform 9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31" name="Rectangle 976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32" name="Group 9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57" name="AutoShape 97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58" name="AutoShape 979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33" name="Rectangle 980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34" name="Group 9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55" name="AutoShape 982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56" name="AutoShape 983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35" name="Rectangle 984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36" name="Rectangle 985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37" name="Group 9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53" name="AutoShape 987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54" name="AutoShape 988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38" name="Freeform 9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1439" name="Group 9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51" name="AutoShape 991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52" name="AutoShape 992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40" name="Rectangle 993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41" name="Freeform 9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42" name="Freeform 9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43" name="Oval 996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44" name="Freeform 9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45" name="AutoShape 998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46" name="AutoShape 999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47" name="Oval 1000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48" name="Oval 1001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1449" name="Oval 1002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50" name="Rectangle 1003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51281" name="Group 1004"/>
          <p:cNvGrpSpPr>
            <a:grpSpLocks/>
          </p:cNvGrpSpPr>
          <p:nvPr/>
        </p:nvGrpSpPr>
        <p:grpSpPr bwMode="auto">
          <a:xfrm>
            <a:off x="5302250" y="2043113"/>
            <a:ext cx="534988" cy="407987"/>
            <a:chOff x="877" y="1008"/>
            <a:chExt cx="2747" cy="2591"/>
          </a:xfrm>
        </p:grpSpPr>
        <p:pic>
          <p:nvPicPr>
            <p:cNvPr id="51404" name="Picture 1005" descr="antenna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5" name="Picture 1006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6" name="Freeform 100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51407" name="Picture 1008" descr="scree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8" name="Freeform 100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09" name="Freeform 101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0" name="Freeform 101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1" name="Freeform 101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2" name="Freeform 101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3" name="Freeform 101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1414" name="Group 101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21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22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23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24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25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26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415" name="Freeform 102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6" name="Freeform 102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7" name="Freeform 102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8" name="Freeform 102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9" name="Freeform 102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20" name="Freeform 102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51282" name="Picture 1030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6897688" y="57356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3" name="Freeform 1031"/>
          <p:cNvSpPr>
            <a:spLocks/>
          </p:cNvSpPr>
          <p:nvPr/>
        </p:nvSpPr>
        <p:spPr bwMode="auto">
          <a:xfrm>
            <a:off x="7026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51284" name="Picture 1032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5848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5" name="Freeform 1033"/>
          <p:cNvSpPr>
            <a:spLocks/>
          </p:cNvSpPr>
          <p:nvPr/>
        </p:nvSpPr>
        <p:spPr bwMode="auto">
          <a:xfrm>
            <a:off x="7083425" y="55737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86" name="Freeform 1034"/>
          <p:cNvSpPr>
            <a:spLocks/>
          </p:cNvSpPr>
          <p:nvPr/>
        </p:nvSpPr>
        <p:spPr bwMode="auto">
          <a:xfrm>
            <a:off x="7024688" y="55737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87" name="Freeform 1035"/>
          <p:cNvSpPr>
            <a:spLocks/>
          </p:cNvSpPr>
          <p:nvPr/>
        </p:nvSpPr>
        <p:spPr bwMode="auto">
          <a:xfrm>
            <a:off x="7267575" y="56022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88" name="Freeform 1036"/>
          <p:cNvSpPr>
            <a:spLocks/>
          </p:cNvSpPr>
          <p:nvPr/>
        </p:nvSpPr>
        <p:spPr bwMode="auto">
          <a:xfrm>
            <a:off x="7023100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89" name="Freeform 1037"/>
          <p:cNvSpPr>
            <a:spLocks/>
          </p:cNvSpPr>
          <p:nvPr/>
        </p:nvSpPr>
        <p:spPr bwMode="auto">
          <a:xfrm>
            <a:off x="7275513" y="56038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0" name="Freeform 1038"/>
          <p:cNvSpPr>
            <a:spLocks/>
          </p:cNvSpPr>
          <p:nvPr/>
        </p:nvSpPr>
        <p:spPr bwMode="auto">
          <a:xfrm>
            <a:off x="7023100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91" name="Group 1039"/>
          <p:cNvGrpSpPr>
            <a:grpSpLocks/>
          </p:cNvGrpSpPr>
          <p:nvPr/>
        </p:nvGrpSpPr>
        <p:grpSpPr bwMode="auto">
          <a:xfrm>
            <a:off x="7019925" y="5800725"/>
            <a:ext cx="87313" cy="38100"/>
            <a:chOff x="1740" y="2642"/>
            <a:chExt cx="752" cy="327"/>
          </a:xfrm>
        </p:grpSpPr>
        <p:sp>
          <p:nvSpPr>
            <p:cNvPr id="51398" name="Freeform 1040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9" name="Freeform 1041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00" name="Freeform 1042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01" name="Freeform 1043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02" name="Freeform 1044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03" name="Freeform 1045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292" name="Freeform 1046"/>
          <p:cNvSpPr>
            <a:spLocks/>
          </p:cNvSpPr>
          <p:nvPr/>
        </p:nvSpPr>
        <p:spPr bwMode="auto">
          <a:xfrm>
            <a:off x="7169150" y="58070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3" name="Freeform 1047"/>
          <p:cNvSpPr>
            <a:spLocks/>
          </p:cNvSpPr>
          <p:nvPr/>
        </p:nvSpPr>
        <p:spPr bwMode="auto">
          <a:xfrm>
            <a:off x="6897688" y="58134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4" name="Freeform 1048"/>
          <p:cNvSpPr>
            <a:spLocks/>
          </p:cNvSpPr>
          <p:nvPr/>
        </p:nvSpPr>
        <p:spPr bwMode="auto">
          <a:xfrm>
            <a:off x="6899275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5" name="Freeform 1049"/>
          <p:cNvSpPr>
            <a:spLocks/>
          </p:cNvSpPr>
          <p:nvPr/>
        </p:nvSpPr>
        <p:spPr bwMode="auto">
          <a:xfrm>
            <a:off x="6899275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6" name="Freeform 1050"/>
          <p:cNvSpPr>
            <a:spLocks/>
          </p:cNvSpPr>
          <p:nvPr/>
        </p:nvSpPr>
        <p:spPr bwMode="auto">
          <a:xfrm>
            <a:off x="6907213" y="58023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7" name="Freeform 1051"/>
          <p:cNvSpPr>
            <a:spLocks/>
          </p:cNvSpPr>
          <p:nvPr/>
        </p:nvSpPr>
        <p:spPr bwMode="auto">
          <a:xfrm flipV="1">
            <a:off x="7164388" y="57975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1298" name="Picture 1054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81650" y="3290888"/>
            <a:ext cx="363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9" name="Freeform 1055"/>
          <p:cNvSpPr>
            <a:spLocks/>
          </p:cNvSpPr>
          <p:nvPr/>
        </p:nvSpPr>
        <p:spPr bwMode="auto">
          <a:xfrm>
            <a:off x="5702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51300" name="Picture 1056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140075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1" name="Freeform 1057"/>
          <p:cNvSpPr>
            <a:spLocks/>
          </p:cNvSpPr>
          <p:nvPr/>
        </p:nvSpPr>
        <p:spPr bwMode="auto">
          <a:xfrm>
            <a:off x="5756275" y="3128963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2" name="Freeform 1058"/>
          <p:cNvSpPr>
            <a:spLocks/>
          </p:cNvSpPr>
          <p:nvPr/>
        </p:nvSpPr>
        <p:spPr bwMode="auto">
          <a:xfrm>
            <a:off x="5700713" y="3128963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3" name="Freeform 1059"/>
          <p:cNvSpPr>
            <a:spLocks/>
          </p:cNvSpPr>
          <p:nvPr/>
        </p:nvSpPr>
        <p:spPr bwMode="auto">
          <a:xfrm>
            <a:off x="5927725" y="3157538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4" name="Freeform 1060"/>
          <p:cNvSpPr>
            <a:spLocks/>
          </p:cNvSpPr>
          <p:nvPr/>
        </p:nvSpPr>
        <p:spPr bwMode="auto">
          <a:xfrm>
            <a:off x="5699125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5" name="Freeform 1061"/>
          <p:cNvSpPr>
            <a:spLocks/>
          </p:cNvSpPr>
          <p:nvPr/>
        </p:nvSpPr>
        <p:spPr bwMode="auto">
          <a:xfrm>
            <a:off x="5935663" y="3159125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6" name="Freeform 1062"/>
          <p:cNvSpPr>
            <a:spLocks/>
          </p:cNvSpPr>
          <p:nvPr/>
        </p:nvSpPr>
        <p:spPr bwMode="auto">
          <a:xfrm>
            <a:off x="5699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307" name="Group 1063"/>
          <p:cNvGrpSpPr>
            <a:grpSpLocks/>
          </p:cNvGrpSpPr>
          <p:nvPr/>
        </p:nvGrpSpPr>
        <p:grpSpPr bwMode="auto">
          <a:xfrm>
            <a:off x="5695950" y="3355975"/>
            <a:ext cx="80963" cy="38100"/>
            <a:chOff x="1740" y="2642"/>
            <a:chExt cx="752" cy="327"/>
          </a:xfrm>
        </p:grpSpPr>
        <p:sp>
          <p:nvSpPr>
            <p:cNvPr id="51392" name="Freeform 1064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3" name="Freeform 1065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4" name="Freeform 1066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5" name="Freeform 1067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6" name="Freeform 1068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7" name="Freeform 1069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308" name="Freeform 1070"/>
          <p:cNvSpPr>
            <a:spLocks/>
          </p:cNvSpPr>
          <p:nvPr/>
        </p:nvSpPr>
        <p:spPr bwMode="auto">
          <a:xfrm>
            <a:off x="5835650" y="3362325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9" name="Freeform 1071"/>
          <p:cNvSpPr>
            <a:spLocks/>
          </p:cNvSpPr>
          <p:nvPr/>
        </p:nvSpPr>
        <p:spPr bwMode="auto">
          <a:xfrm>
            <a:off x="5583238" y="3368675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10" name="Freeform 1072"/>
          <p:cNvSpPr>
            <a:spLocks/>
          </p:cNvSpPr>
          <p:nvPr/>
        </p:nvSpPr>
        <p:spPr bwMode="auto">
          <a:xfrm>
            <a:off x="5583238" y="335438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11" name="Freeform 1073"/>
          <p:cNvSpPr>
            <a:spLocks/>
          </p:cNvSpPr>
          <p:nvPr/>
        </p:nvSpPr>
        <p:spPr bwMode="auto">
          <a:xfrm>
            <a:off x="5583238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12" name="Freeform 1074"/>
          <p:cNvSpPr>
            <a:spLocks/>
          </p:cNvSpPr>
          <p:nvPr/>
        </p:nvSpPr>
        <p:spPr bwMode="auto">
          <a:xfrm>
            <a:off x="5591175" y="3357563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13" name="Freeform 1075"/>
          <p:cNvSpPr>
            <a:spLocks/>
          </p:cNvSpPr>
          <p:nvPr/>
        </p:nvSpPr>
        <p:spPr bwMode="auto">
          <a:xfrm flipV="1">
            <a:off x="5830888" y="3352800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314" name="Group 1076"/>
          <p:cNvGrpSpPr>
            <a:grpSpLocks/>
          </p:cNvGrpSpPr>
          <p:nvPr/>
        </p:nvGrpSpPr>
        <p:grpSpPr bwMode="auto">
          <a:xfrm flipH="1">
            <a:off x="5940425" y="3222625"/>
            <a:ext cx="414338" cy="373063"/>
            <a:chOff x="2839" y="3501"/>
            <a:chExt cx="755" cy="803"/>
          </a:xfrm>
        </p:grpSpPr>
        <p:pic>
          <p:nvPicPr>
            <p:cNvPr id="51390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1" name="Freeform 10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pic>
        <p:nvPicPr>
          <p:cNvPr id="51315" name="Picture 1081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329488" y="56721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6" name="Freeform 1082"/>
          <p:cNvSpPr>
            <a:spLocks/>
          </p:cNvSpPr>
          <p:nvPr/>
        </p:nvSpPr>
        <p:spPr bwMode="auto">
          <a:xfrm>
            <a:off x="7458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51317" name="Picture 1083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5213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8" name="Freeform 1084"/>
          <p:cNvSpPr>
            <a:spLocks/>
          </p:cNvSpPr>
          <p:nvPr/>
        </p:nvSpPr>
        <p:spPr bwMode="auto">
          <a:xfrm>
            <a:off x="7515225" y="55102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19" name="Freeform 1085"/>
          <p:cNvSpPr>
            <a:spLocks/>
          </p:cNvSpPr>
          <p:nvPr/>
        </p:nvSpPr>
        <p:spPr bwMode="auto">
          <a:xfrm>
            <a:off x="7456488" y="55102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0" name="Freeform 1086"/>
          <p:cNvSpPr>
            <a:spLocks/>
          </p:cNvSpPr>
          <p:nvPr/>
        </p:nvSpPr>
        <p:spPr bwMode="auto">
          <a:xfrm>
            <a:off x="7699375" y="55387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1" name="Freeform 1087"/>
          <p:cNvSpPr>
            <a:spLocks/>
          </p:cNvSpPr>
          <p:nvPr/>
        </p:nvSpPr>
        <p:spPr bwMode="auto">
          <a:xfrm>
            <a:off x="7454900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2" name="Freeform 1088"/>
          <p:cNvSpPr>
            <a:spLocks/>
          </p:cNvSpPr>
          <p:nvPr/>
        </p:nvSpPr>
        <p:spPr bwMode="auto">
          <a:xfrm>
            <a:off x="7707313" y="55403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3" name="Freeform 1089"/>
          <p:cNvSpPr>
            <a:spLocks/>
          </p:cNvSpPr>
          <p:nvPr/>
        </p:nvSpPr>
        <p:spPr bwMode="auto">
          <a:xfrm>
            <a:off x="7454900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324" name="Group 1090"/>
          <p:cNvGrpSpPr>
            <a:grpSpLocks/>
          </p:cNvGrpSpPr>
          <p:nvPr/>
        </p:nvGrpSpPr>
        <p:grpSpPr bwMode="auto">
          <a:xfrm>
            <a:off x="7451725" y="5737225"/>
            <a:ext cx="87313" cy="38100"/>
            <a:chOff x="1740" y="2642"/>
            <a:chExt cx="752" cy="327"/>
          </a:xfrm>
        </p:grpSpPr>
        <p:sp>
          <p:nvSpPr>
            <p:cNvPr id="51384" name="Freeform 1091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5" name="Freeform 1092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6" name="Freeform 1093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7" name="Freeform 1094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8" name="Freeform 1095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9" name="Freeform 1096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325" name="Freeform 1097"/>
          <p:cNvSpPr>
            <a:spLocks/>
          </p:cNvSpPr>
          <p:nvPr/>
        </p:nvSpPr>
        <p:spPr bwMode="auto">
          <a:xfrm>
            <a:off x="7600950" y="57435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6" name="Freeform 1098"/>
          <p:cNvSpPr>
            <a:spLocks/>
          </p:cNvSpPr>
          <p:nvPr/>
        </p:nvSpPr>
        <p:spPr bwMode="auto">
          <a:xfrm>
            <a:off x="7329488" y="57499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7" name="Freeform 1099"/>
          <p:cNvSpPr>
            <a:spLocks/>
          </p:cNvSpPr>
          <p:nvPr/>
        </p:nvSpPr>
        <p:spPr bwMode="auto">
          <a:xfrm>
            <a:off x="7331075" y="57356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8" name="Freeform 1100"/>
          <p:cNvSpPr>
            <a:spLocks/>
          </p:cNvSpPr>
          <p:nvPr/>
        </p:nvSpPr>
        <p:spPr bwMode="auto">
          <a:xfrm>
            <a:off x="7331075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9" name="Freeform 1101"/>
          <p:cNvSpPr>
            <a:spLocks/>
          </p:cNvSpPr>
          <p:nvPr/>
        </p:nvSpPr>
        <p:spPr bwMode="auto">
          <a:xfrm>
            <a:off x="7339013" y="57388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30" name="Freeform 1102"/>
          <p:cNvSpPr>
            <a:spLocks/>
          </p:cNvSpPr>
          <p:nvPr/>
        </p:nvSpPr>
        <p:spPr bwMode="auto">
          <a:xfrm flipV="1">
            <a:off x="7596188" y="57340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331" name="Group 1103"/>
          <p:cNvGrpSpPr>
            <a:grpSpLocks/>
          </p:cNvGrpSpPr>
          <p:nvPr/>
        </p:nvGrpSpPr>
        <p:grpSpPr bwMode="auto">
          <a:xfrm>
            <a:off x="6351588" y="2493963"/>
            <a:ext cx="390525" cy="169862"/>
            <a:chOff x="4650" y="1129"/>
            <a:chExt cx="246" cy="95"/>
          </a:xfrm>
        </p:grpSpPr>
        <p:sp>
          <p:nvSpPr>
            <p:cNvPr id="5137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7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7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379" name="Group 110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82" name="Freeform 11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83" name="Freeform 11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380" name="Line 111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1" name="Line 111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332" name="Group 1112"/>
          <p:cNvGrpSpPr>
            <a:grpSpLocks/>
          </p:cNvGrpSpPr>
          <p:nvPr/>
        </p:nvGrpSpPr>
        <p:grpSpPr bwMode="auto">
          <a:xfrm>
            <a:off x="6051550" y="3641725"/>
            <a:ext cx="390525" cy="169863"/>
            <a:chOff x="4650" y="1129"/>
            <a:chExt cx="246" cy="95"/>
          </a:xfrm>
        </p:grpSpPr>
        <p:sp>
          <p:nvSpPr>
            <p:cNvPr id="5136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6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7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371" name="Group 111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74" name="Freeform 11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75" name="Freeform 11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372" name="Line 111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73" name="Line 112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333" name="Group 878"/>
          <p:cNvGrpSpPr>
            <a:grpSpLocks/>
          </p:cNvGrpSpPr>
          <p:nvPr/>
        </p:nvGrpSpPr>
        <p:grpSpPr bwMode="auto">
          <a:xfrm>
            <a:off x="5529263" y="3016250"/>
            <a:ext cx="519112" cy="128588"/>
            <a:chOff x="2199" y="955"/>
            <a:chExt cx="2547" cy="506"/>
          </a:xfrm>
        </p:grpSpPr>
        <p:sp>
          <p:nvSpPr>
            <p:cNvPr id="51362" name="Freeform 87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63" name="Freeform 88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64" name="Freeform 88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65" name="Freeform 88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66" name="Freeform 88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67" name="Freeform 88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334" name="Group 1121"/>
          <p:cNvGrpSpPr>
            <a:grpSpLocks/>
          </p:cNvGrpSpPr>
          <p:nvPr/>
        </p:nvGrpSpPr>
        <p:grpSpPr bwMode="auto">
          <a:xfrm>
            <a:off x="6248400" y="4852988"/>
            <a:ext cx="617538" cy="247650"/>
            <a:chOff x="2356" y="1300"/>
            <a:chExt cx="555" cy="194"/>
          </a:xfrm>
        </p:grpSpPr>
        <p:sp>
          <p:nvSpPr>
            <p:cNvPr id="513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357" name="Group 112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60" name="Freeform 11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61" name="Freeform 11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358" name="Line 1128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59" name="Line 1129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335" name="Group 1130"/>
          <p:cNvGrpSpPr>
            <a:grpSpLocks/>
          </p:cNvGrpSpPr>
          <p:nvPr/>
        </p:nvGrpSpPr>
        <p:grpSpPr bwMode="auto">
          <a:xfrm>
            <a:off x="6969125" y="4510088"/>
            <a:ext cx="617538" cy="247650"/>
            <a:chOff x="2356" y="1300"/>
            <a:chExt cx="555" cy="194"/>
          </a:xfrm>
        </p:grpSpPr>
        <p:sp>
          <p:nvSpPr>
            <p:cNvPr id="5134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4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4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349" name="Group 113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52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53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350" name="Line 113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51" name="Line 113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336" name="Group 1139"/>
          <p:cNvGrpSpPr>
            <a:grpSpLocks/>
          </p:cNvGrpSpPr>
          <p:nvPr/>
        </p:nvGrpSpPr>
        <p:grpSpPr bwMode="auto">
          <a:xfrm>
            <a:off x="7585075" y="4811713"/>
            <a:ext cx="617538" cy="247650"/>
            <a:chOff x="2356" y="1300"/>
            <a:chExt cx="555" cy="194"/>
          </a:xfrm>
        </p:grpSpPr>
        <p:sp>
          <p:nvSpPr>
            <p:cNvPr id="5133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3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4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341" name="Group 114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44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45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342" name="Line 114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43" name="Line 114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3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488B48-C42A-4544-BEF9-E234408BA1EF}" type="slidenum">
              <a:rPr lang="en-US" altLang="sv-SE" sz="1200" smtClean="0">
                <a:latin typeface="Tahoma" panose="020B0604030504040204" pitchFamily="34" charset="0"/>
              </a:rPr>
              <a:pPr/>
              <a:t>23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41"/>
          <p:cNvSpPr>
            <a:spLocks noGrp="1"/>
          </p:cNvSpPr>
          <p:nvPr>
            <p:ph type="title" idx="4294967295"/>
          </p:nvPr>
        </p:nvSpPr>
        <p:spPr>
          <a:xfrm>
            <a:off x="403225" y="228601"/>
            <a:ext cx="7772400" cy="506412"/>
          </a:xfrm>
        </p:spPr>
        <p:txBody>
          <a:bodyPr/>
          <a:lstStyle/>
          <a:p>
            <a:pPr eaLnBrk="1" hangingPunct="1"/>
            <a:r>
              <a:rPr lang="en-US" altLang="sv-SE" sz="3600" dirty="0" smtClean="0">
                <a:ea typeface="ＭＳ Ｐゴシック" panose="020B0600070205080204" pitchFamily="34" charset="-128"/>
              </a:rPr>
              <a:t>Access net: digital subscriber line (DSL)</a:t>
            </a:r>
          </a:p>
        </p:txBody>
      </p:sp>
      <p:sp>
        <p:nvSpPr>
          <p:cNvPr id="53252" name="Freeform 3"/>
          <p:cNvSpPr>
            <a:spLocks/>
          </p:cNvSpPr>
          <p:nvPr/>
        </p:nvSpPr>
        <p:spPr bwMode="auto">
          <a:xfrm>
            <a:off x="4305300" y="1501775"/>
            <a:ext cx="2216150" cy="1477963"/>
          </a:xfrm>
          <a:custGeom>
            <a:avLst/>
            <a:gdLst>
              <a:gd name="T0" fmla="*/ 2147483647 w 1396"/>
              <a:gd name="T1" fmla="*/ 2147483647 h 931"/>
              <a:gd name="T2" fmla="*/ 2147483647 w 1396"/>
              <a:gd name="T3" fmla="*/ 2147483647 h 931"/>
              <a:gd name="T4" fmla="*/ 2147483647 w 1396"/>
              <a:gd name="T5" fmla="*/ 2147483647 h 931"/>
              <a:gd name="T6" fmla="*/ 2147483647 w 1396"/>
              <a:gd name="T7" fmla="*/ 2147483647 h 931"/>
              <a:gd name="T8" fmla="*/ 2147483647 w 1396"/>
              <a:gd name="T9" fmla="*/ 2147483647 h 931"/>
              <a:gd name="T10" fmla="*/ 2147483647 w 1396"/>
              <a:gd name="T11" fmla="*/ 2147483647 h 931"/>
              <a:gd name="T12" fmla="*/ 2147483647 w 1396"/>
              <a:gd name="T13" fmla="*/ 2147483647 h 931"/>
              <a:gd name="T14" fmla="*/ 2147483647 w 1396"/>
              <a:gd name="T15" fmla="*/ 2147483647 h 931"/>
              <a:gd name="T16" fmla="*/ 2147483647 w 1396"/>
              <a:gd name="T17" fmla="*/ 2147483647 h 931"/>
              <a:gd name="T18" fmla="*/ 2147483647 w 1396"/>
              <a:gd name="T19" fmla="*/ 2147483647 h 931"/>
              <a:gd name="T20" fmla="*/ 2147483647 w 1396"/>
              <a:gd name="T21" fmla="*/ 2147483647 h 931"/>
              <a:gd name="T22" fmla="*/ 2147483647 w 1396"/>
              <a:gd name="T23" fmla="*/ 2147483647 h 931"/>
              <a:gd name="T24" fmla="*/ 2147483647 w 1396"/>
              <a:gd name="T25" fmla="*/ 2147483647 h 931"/>
              <a:gd name="T26" fmla="*/ 2147483647 w 1396"/>
              <a:gd name="T27" fmla="*/ 2147483647 h 931"/>
              <a:gd name="T28" fmla="*/ 2147483647 w 1396"/>
              <a:gd name="T29" fmla="*/ 2147483647 h 931"/>
              <a:gd name="T30" fmla="*/ 2147483647 w 1396"/>
              <a:gd name="T31" fmla="*/ 2147483647 h 9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6"/>
              <a:gd name="T49" fmla="*/ 0 h 931"/>
              <a:gd name="T50" fmla="*/ 1396 w 1396"/>
              <a:gd name="T51" fmla="*/ 931 h 9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6" h="931">
                <a:moveTo>
                  <a:pt x="873" y="18"/>
                </a:moveTo>
                <a:cubicBezTo>
                  <a:pt x="787" y="32"/>
                  <a:pt x="625" y="55"/>
                  <a:pt x="526" y="89"/>
                </a:cubicBezTo>
                <a:cubicBezTo>
                  <a:pt x="426" y="122"/>
                  <a:pt x="346" y="184"/>
                  <a:pt x="278" y="216"/>
                </a:cubicBezTo>
                <a:cubicBezTo>
                  <a:pt x="210" y="248"/>
                  <a:pt x="159" y="236"/>
                  <a:pt x="118" y="283"/>
                </a:cubicBezTo>
                <a:cubicBezTo>
                  <a:pt x="77" y="330"/>
                  <a:pt x="46" y="416"/>
                  <a:pt x="30" y="497"/>
                </a:cubicBezTo>
                <a:cubicBezTo>
                  <a:pt x="14" y="578"/>
                  <a:pt x="0" y="714"/>
                  <a:pt x="24" y="768"/>
                </a:cubicBezTo>
                <a:cubicBezTo>
                  <a:pt x="49" y="821"/>
                  <a:pt x="112" y="796"/>
                  <a:pt x="178" y="818"/>
                </a:cubicBezTo>
                <a:cubicBezTo>
                  <a:pt x="244" y="840"/>
                  <a:pt x="318" y="886"/>
                  <a:pt x="421" y="902"/>
                </a:cubicBezTo>
                <a:cubicBezTo>
                  <a:pt x="524" y="918"/>
                  <a:pt x="681" y="916"/>
                  <a:pt x="793" y="916"/>
                </a:cubicBezTo>
                <a:cubicBezTo>
                  <a:pt x="905" y="916"/>
                  <a:pt x="1004" y="931"/>
                  <a:pt x="1095" y="902"/>
                </a:cubicBezTo>
                <a:cubicBezTo>
                  <a:pt x="1186" y="873"/>
                  <a:pt x="1291" y="813"/>
                  <a:pt x="1337" y="744"/>
                </a:cubicBezTo>
                <a:cubicBezTo>
                  <a:pt x="1383" y="675"/>
                  <a:pt x="1365" y="580"/>
                  <a:pt x="1372" y="487"/>
                </a:cubicBezTo>
                <a:cubicBezTo>
                  <a:pt x="1378" y="393"/>
                  <a:pt x="1396" y="256"/>
                  <a:pt x="1377" y="179"/>
                </a:cubicBezTo>
                <a:cubicBezTo>
                  <a:pt x="1358" y="102"/>
                  <a:pt x="1314" y="57"/>
                  <a:pt x="1259" y="28"/>
                </a:cubicBezTo>
                <a:cubicBezTo>
                  <a:pt x="1203" y="0"/>
                  <a:pt x="1110" y="7"/>
                  <a:pt x="1046" y="5"/>
                </a:cubicBezTo>
                <a:cubicBezTo>
                  <a:pt x="981" y="3"/>
                  <a:pt x="959" y="5"/>
                  <a:pt x="873" y="18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253" name="Oval 9"/>
          <p:cNvSpPr>
            <a:spLocks noChangeArrowheads="1"/>
          </p:cNvSpPr>
          <p:nvPr/>
        </p:nvSpPr>
        <p:spPr bwMode="auto">
          <a:xfrm>
            <a:off x="5305425" y="2208213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53254" name="Oval 12"/>
          <p:cNvSpPr>
            <a:spLocks noChangeArrowheads="1"/>
          </p:cNvSpPr>
          <p:nvPr/>
        </p:nvSpPr>
        <p:spPr bwMode="auto">
          <a:xfrm>
            <a:off x="5686425" y="1836738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53255" name="Line 15"/>
          <p:cNvSpPr>
            <a:spLocks noChangeShapeType="1"/>
          </p:cNvSpPr>
          <p:nvPr/>
        </p:nvSpPr>
        <p:spPr bwMode="auto">
          <a:xfrm flipV="1">
            <a:off x="5392738" y="1978025"/>
            <a:ext cx="3175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3256" name="Line 16"/>
          <p:cNvSpPr>
            <a:spLocks noChangeShapeType="1"/>
          </p:cNvSpPr>
          <p:nvPr/>
        </p:nvSpPr>
        <p:spPr bwMode="auto">
          <a:xfrm>
            <a:off x="5786438" y="1954213"/>
            <a:ext cx="400050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3257" name="Rectangle 44"/>
          <p:cNvSpPr>
            <a:spLocks noChangeArrowheads="1"/>
          </p:cNvSpPr>
          <p:nvPr/>
        </p:nvSpPr>
        <p:spPr bwMode="auto">
          <a:xfrm>
            <a:off x="4584700" y="1957388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53258" name="Text Box 45"/>
          <p:cNvSpPr txBox="1">
            <a:spLocks noChangeArrowheads="1"/>
          </p:cNvSpPr>
          <p:nvPr/>
        </p:nvSpPr>
        <p:spPr bwMode="auto">
          <a:xfrm>
            <a:off x="4040188" y="14763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sv-SE" sz="1600"/>
              <a:t>central office</a:t>
            </a:r>
          </a:p>
        </p:txBody>
      </p:sp>
      <p:grpSp>
        <p:nvGrpSpPr>
          <p:cNvPr id="53259" name="Group 137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3304" name="Freeform 28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5" name="Line 31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6" name="Line 32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7" name="Line 33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8" name="Line 34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9" name="Line 35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10" name="Line 36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3311" name="Group 37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334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4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4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44" name="Group 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47" name="Freeform 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348" name="Freeform 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3345" name="Line 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346" name="Line 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3312" name="Group 46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333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3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3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36" name="Group 5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9" name="Freeform 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340" name="Freeform 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3337" name="Line 5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338" name="Line 5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3313" name="Group 55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332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2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2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28" name="Group 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1" name="Freeform 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332" name="Freeform 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3329" name="Line 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330" name="Line 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3314" name="Group 64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33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20" name="Group 6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23" name="Freeform 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324" name="Freeform 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3321" name="Line 7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322" name="Line 7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3315" name="Line 73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16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800"/>
                <a:t>ISP</a:t>
              </a:r>
            </a:p>
          </p:txBody>
        </p:sp>
      </p:grpSp>
      <p:sp>
        <p:nvSpPr>
          <p:cNvPr id="53260" name="Line 14"/>
          <p:cNvSpPr>
            <a:spLocks noChangeShapeType="1"/>
          </p:cNvSpPr>
          <p:nvPr/>
        </p:nvSpPr>
        <p:spPr bwMode="auto">
          <a:xfrm flipV="1">
            <a:off x="2690813" y="2363788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3261" name="Text Box 17"/>
          <p:cNvSpPr txBox="1">
            <a:spLocks noChangeArrowheads="1"/>
          </p:cNvSpPr>
          <p:nvPr/>
        </p:nvSpPr>
        <p:spPr bwMode="auto">
          <a:xfrm>
            <a:off x="5942013" y="1530350"/>
            <a:ext cx="10747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sv-SE" sz="1600"/>
              <a:t>telephone</a:t>
            </a:r>
          </a:p>
          <a:p>
            <a:pPr>
              <a:lnSpc>
                <a:spcPct val="85000"/>
              </a:lnSpc>
            </a:pPr>
            <a:r>
              <a:rPr lang="en-US" altLang="sv-SE" sz="1600"/>
              <a:t>network</a:t>
            </a:r>
          </a:p>
        </p:txBody>
      </p:sp>
      <p:grpSp>
        <p:nvGrpSpPr>
          <p:cNvPr id="53262" name="Group 108"/>
          <p:cNvGrpSpPr>
            <a:grpSpLocks/>
          </p:cNvGrpSpPr>
          <p:nvPr/>
        </p:nvGrpSpPr>
        <p:grpSpPr bwMode="auto">
          <a:xfrm>
            <a:off x="4641850" y="2074863"/>
            <a:ext cx="368300" cy="519112"/>
            <a:chOff x="1852" y="2562"/>
            <a:chExt cx="355" cy="471"/>
          </a:xfrm>
        </p:grpSpPr>
        <p:sp>
          <p:nvSpPr>
            <p:cNvPr id="53298" name="Freeform 109"/>
            <p:cNvSpPr>
              <a:spLocks/>
            </p:cNvSpPr>
            <p:nvPr/>
          </p:nvSpPr>
          <p:spPr bwMode="auto">
            <a:xfrm>
              <a:off x="1852" y="2621"/>
              <a:ext cx="318" cy="412"/>
            </a:xfrm>
            <a:custGeom>
              <a:avLst/>
              <a:gdLst>
                <a:gd name="T0" fmla="*/ 0 w 318"/>
                <a:gd name="T1" fmla="*/ 412 h 412"/>
                <a:gd name="T2" fmla="*/ 3 w 318"/>
                <a:gd name="T3" fmla="*/ 1 h 412"/>
                <a:gd name="T4" fmla="*/ 74 w 318"/>
                <a:gd name="T5" fmla="*/ 0 h 412"/>
                <a:gd name="T6" fmla="*/ 254 w 318"/>
                <a:gd name="T7" fmla="*/ 111 h 412"/>
                <a:gd name="T8" fmla="*/ 318 w 318"/>
                <a:gd name="T9" fmla="*/ 115 h 412"/>
                <a:gd name="T10" fmla="*/ 318 w 318"/>
                <a:gd name="T11" fmla="*/ 308 h 412"/>
                <a:gd name="T12" fmla="*/ 246 w 318"/>
                <a:gd name="T13" fmla="*/ 308 h 412"/>
                <a:gd name="T14" fmla="*/ 74 w 318"/>
                <a:gd name="T15" fmla="*/ 412 h 412"/>
                <a:gd name="T16" fmla="*/ 0 w 318"/>
                <a:gd name="T17" fmla="*/ 412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3299" name="Freeform 110"/>
            <p:cNvSpPr>
              <a:spLocks/>
            </p:cNvSpPr>
            <p:nvPr/>
          </p:nvSpPr>
          <p:spPr bwMode="auto">
            <a:xfrm>
              <a:off x="1854" y="2562"/>
              <a:ext cx="353" cy="369"/>
            </a:xfrm>
            <a:custGeom>
              <a:avLst/>
              <a:gdLst>
                <a:gd name="T0" fmla="*/ 0 w 353"/>
                <a:gd name="T1" fmla="*/ 59 h 369"/>
                <a:gd name="T2" fmla="*/ 32 w 353"/>
                <a:gd name="T3" fmla="*/ 0 h 369"/>
                <a:gd name="T4" fmla="*/ 105 w 353"/>
                <a:gd name="T5" fmla="*/ 0 h 369"/>
                <a:gd name="T6" fmla="*/ 276 w 353"/>
                <a:gd name="T7" fmla="*/ 113 h 369"/>
                <a:gd name="T8" fmla="*/ 353 w 353"/>
                <a:gd name="T9" fmla="*/ 113 h 369"/>
                <a:gd name="T10" fmla="*/ 353 w 353"/>
                <a:gd name="T11" fmla="*/ 315 h 369"/>
                <a:gd name="T12" fmla="*/ 318 w 353"/>
                <a:gd name="T13" fmla="*/ 369 h 369"/>
                <a:gd name="T14" fmla="*/ 315 w 353"/>
                <a:gd name="T15" fmla="*/ 173 h 369"/>
                <a:gd name="T16" fmla="*/ 254 w 353"/>
                <a:gd name="T17" fmla="*/ 173 h 369"/>
                <a:gd name="T18" fmla="*/ 75 w 353"/>
                <a:gd name="T19" fmla="*/ 60 h 369"/>
                <a:gd name="T20" fmla="*/ 0 w 353"/>
                <a:gd name="T21" fmla="*/ 59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3300" name="Line 111"/>
            <p:cNvSpPr>
              <a:spLocks noChangeShapeType="1"/>
            </p:cNvSpPr>
            <p:nvPr/>
          </p:nvSpPr>
          <p:spPr bwMode="auto">
            <a:xfrm flipH="1">
              <a:off x="2167" y="2674"/>
              <a:ext cx="3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1" name="Line 112"/>
            <p:cNvSpPr>
              <a:spLocks noChangeShapeType="1"/>
            </p:cNvSpPr>
            <p:nvPr/>
          </p:nvSpPr>
          <p:spPr bwMode="auto">
            <a:xfrm>
              <a:off x="1880" y="283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2" name="Freeform 113"/>
            <p:cNvSpPr>
              <a:spLocks/>
            </p:cNvSpPr>
            <p:nvPr/>
          </p:nvSpPr>
          <p:spPr bwMode="auto">
            <a:xfrm>
              <a:off x="1874" y="2670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3" name="Freeform 114"/>
            <p:cNvSpPr>
              <a:spLocks/>
            </p:cNvSpPr>
            <p:nvPr/>
          </p:nvSpPr>
          <p:spPr bwMode="auto">
            <a:xfrm flipV="1">
              <a:off x="1874" y="2884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3263" name="Text Box 115"/>
          <p:cNvSpPr txBox="1">
            <a:spLocks noChangeArrowheads="1"/>
          </p:cNvSpPr>
          <p:nvPr/>
        </p:nvSpPr>
        <p:spPr bwMode="auto">
          <a:xfrm>
            <a:off x="4321175" y="2619375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1600"/>
              <a:t>DSLAM</a:t>
            </a:r>
          </a:p>
        </p:txBody>
      </p:sp>
      <p:grpSp>
        <p:nvGrpSpPr>
          <p:cNvPr id="53264" name="Group 118"/>
          <p:cNvGrpSpPr>
            <a:grpSpLocks/>
          </p:cNvGrpSpPr>
          <p:nvPr/>
        </p:nvGrpSpPr>
        <p:grpSpPr bwMode="auto">
          <a:xfrm>
            <a:off x="3382963" y="1362075"/>
            <a:ext cx="796925" cy="658813"/>
            <a:chOff x="1671" y="1861"/>
            <a:chExt cx="502" cy="415"/>
          </a:xfrm>
        </p:grpSpPr>
        <p:sp>
          <p:nvSpPr>
            <p:cNvPr id="53296" name="Rectangle 116"/>
            <p:cNvSpPr>
              <a:spLocks noChangeArrowheads="1"/>
            </p:cNvSpPr>
            <p:nvPr/>
          </p:nvSpPr>
          <p:spPr bwMode="auto">
            <a:xfrm>
              <a:off x="1742" y="1966"/>
              <a:ext cx="360" cy="31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97" name="AutoShape 117"/>
            <p:cNvSpPr>
              <a:spLocks noChangeArrowheads="1"/>
            </p:cNvSpPr>
            <p:nvPr/>
          </p:nvSpPr>
          <p:spPr bwMode="auto">
            <a:xfrm>
              <a:off x="1671" y="1861"/>
              <a:ext cx="502" cy="129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sp>
        <p:nvSpPr>
          <p:cNvPr id="53265" name="Freeform 119"/>
          <p:cNvSpPr>
            <a:spLocks/>
          </p:cNvSpPr>
          <p:nvPr/>
        </p:nvSpPr>
        <p:spPr bwMode="auto">
          <a:xfrm>
            <a:off x="3986213" y="1951038"/>
            <a:ext cx="674687" cy="239712"/>
          </a:xfrm>
          <a:custGeom>
            <a:avLst/>
            <a:gdLst>
              <a:gd name="T0" fmla="*/ 0 w 425"/>
              <a:gd name="T1" fmla="*/ 0 h 151"/>
              <a:gd name="T2" fmla="*/ 0 w 425"/>
              <a:gd name="T3" fmla="*/ 2147483647 h 151"/>
              <a:gd name="T4" fmla="*/ 2147483647 w 425"/>
              <a:gd name="T5" fmla="*/ 2147483647 h 151"/>
              <a:gd name="T6" fmla="*/ 0 60000 65536"/>
              <a:gd name="T7" fmla="*/ 0 60000 65536"/>
              <a:gd name="T8" fmla="*/ 0 60000 65536"/>
              <a:gd name="T9" fmla="*/ 0 w 425"/>
              <a:gd name="T10" fmla="*/ 0 h 151"/>
              <a:gd name="T11" fmla="*/ 425 w 42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1">
                <a:moveTo>
                  <a:pt x="0" y="0"/>
                </a:moveTo>
                <a:lnTo>
                  <a:pt x="0" y="151"/>
                </a:lnTo>
                <a:lnTo>
                  <a:pt x="425" y="15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266" name="Line 120"/>
          <p:cNvSpPr>
            <a:spLocks noChangeShapeType="1"/>
          </p:cNvSpPr>
          <p:nvPr/>
        </p:nvSpPr>
        <p:spPr bwMode="auto">
          <a:xfrm>
            <a:off x="5014913" y="2316163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267" name="Freeform 123"/>
          <p:cNvSpPr>
            <a:spLocks/>
          </p:cNvSpPr>
          <p:nvPr/>
        </p:nvSpPr>
        <p:spPr bwMode="auto">
          <a:xfrm>
            <a:off x="5014913" y="2384425"/>
            <a:ext cx="463550" cy="1009650"/>
          </a:xfrm>
          <a:custGeom>
            <a:avLst/>
            <a:gdLst>
              <a:gd name="T0" fmla="*/ 0 w 292"/>
              <a:gd name="T1" fmla="*/ 0 h 636"/>
              <a:gd name="T2" fmla="*/ 2147483647 w 292"/>
              <a:gd name="T3" fmla="*/ 0 h 636"/>
              <a:gd name="T4" fmla="*/ 2147483647 w 292"/>
              <a:gd name="T5" fmla="*/ 2147483647 h 636"/>
              <a:gd name="T6" fmla="*/ 2147483647 w 292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636"/>
              <a:gd name="T14" fmla="*/ 292 w 292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636">
                <a:moveTo>
                  <a:pt x="0" y="0"/>
                </a:moveTo>
                <a:lnTo>
                  <a:pt x="130" y="0"/>
                </a:lnTo>
                <a:lnTo>
                  <a:pt x="130" y="636"/>
                </a:lnTo>
                <a:lnTo>
                  <a:pt x="292" y="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777875" y="2441575"/>
            <a:ext cx="3117850" cy="1611313"/>
            <a:chOff x="490" y="1538"/>
            <a:chExt cx="1964" cy="1015"/>
          </a:xfrm>
        </p:grpSpPr>
        <p:sp>
          <p:nvSpPr>
            <p:cNvPr id="53294" name="Text Box 124"/>
            <p:cNvSpPr txBox="1">
              <a:spLocks noChangeArrowheads="1"/>
            </p:cNvSpPr>
            <p:nvPr/>
          </p:nvSpPr>
          <p:spPr bwMode="auto">
            <a:xfrm>
              <a:off x="490" y="2102"/>
              <a:ext cx="180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sv-SE" sz="1600" i="1"/>
                <a:t>voice, data transmitted</a:t>
              </a:r>
            </a:p>
            <a:p>
              <a:pPr algn="r">
                <a:lnSpc>
                  <a:spcPct val="85000"/>
                </a:lnSpc>
              </a:pPr>
              <a:r>
                <a:rPr lang="en-US" altLang="sv-SE" sz="1600" i="1"/>
                <a:t>at different frequencies over</a:t>
              </a:r>
            </a:p>
            <a:p>
              <a:pPr algn="r">
                <a:lnSpc>
                  <a:spcPct val="85000"/>
                </a:lnSpc>
              </a:pPr>
              <a:r>
                <a:rPr lang="en-US" altLang="sv-SE" sz="1600" i="1">
                  <a:solidFill>
                    <a:srgbClr val="CC0000"/>
                  </a:solidFill>
                </a:rPr>
                <a:t>dedicated </a:t>
              </a:r>
              <a:r>
                <a:rPr lang="en-US" altLang="sv-SE" sz="1600" i="1"/>
                <a:t>line to central office</a:t>
              </a:r>
            </a:p>
          </p:txBody>
        </p:sp>
        <p:sp>
          <p:nvSpPr>
            <p:cNvPr id="53295" name="Line 125"/>
            <p:cNvSpPr>
              <a:spLocks noChangeShapeType="1"/>
            </p:cNvSpPr>
            <p:nvPr/>
          </p:nvSpPr>
          <p:spPr bwMode="auto">
            <a:xfrm flipV="1">
              <a:off x="2093" y="1538"/>
              <a:ext cx="361" cy="5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0" y="3995738"/>
            <a:ext cx="9118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altLang="sv-SE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sv-SE">
                <a:latin typeface="Gill Sans MT" panose="020B0502020104020203" pitchFamily="34" charset="0"/>
              </a:rPr>
              <a:t>use </a:t>
            </a:r>
            <a:r>
              <a:rPr lang="en-US" altLang="sv-SE" i="1">
                <a:solidFill>
                  <a:srgbClr val="CC0000"/>
                </a:solidFill>
                <a:latin typeface="Gill Sans MT" panose="020B0502020104020203" pitchFamily="34" charset="0"/>
              </a:rPr>
              <a:t>existing</a:t>
            </a:r>
            <a:r>
              <a:rPr lang="en-US" altLang="sv-SE">
                <a:latin typeface="Gill Sans MT" panose="020B0502020104020203" pitchFamily="34" charset="0"/>
              </a:rPr>
              <a:t> telephone line to central office DSLAM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>
                <a:latin typeface="Gill Sans MT" panose="020B0502020104020203" pitchFamily="34" charset="0"/>
              </a:rPr>
              <a:t>data over DSL phone line goes to Internet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>
                <a:latin typeface="Gill Sans MT" panose="020B0502020104020203" pitchFamily="34" charset="0"/>
              </a:rPr>
              <a:t>voice over DSL phone line goes to telephone net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sv-SE">
                <a:latin typeface="Gill Sans MT" panose="020B0502020104020203" pitchFamily="34" charset="0"/>
              </a:rPr>
              <a:t>&lt; 2.5 Mbps upstream transmission rate (typically &lt; 1 Mbps)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sv-SE">
                <a:latin typeface="Gill Sans MT" panose="020B0502020104020203" pitchFamily="34" charset="0"/>
              </a:rPr>
              <a:t>&lt; 24 Mbps downstream transmission rate (typically &lt; 10 Mbps)</a:t>
            </a:r>
          </a:p>
        </p:txBody>
      </p:sp>
      <p:sp>
        <p:nvSpPr>
          <p:cNvPr id="53270" name="Rectangle 90"/>
          <p:cNvSpPr>
            <a:spLocks noChangeArrowheads="1"/>
          </p:cNvSpPr>
          <p:nvPr/>
        </p:nvSpPr>
        <p:spPr bwMode="auto">
          <a:xfrm>
            <a:off x="1238250" y="1814513"/>
            <a:ext cx="1978025" cy="13954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53271" name="Line 7"/>
          <p:cNvSpPr>
            <a:spLocks noChangeShapeType="1"/>
          </p:cNvSpPr>
          <p:nvPr/>
        </p:nvSpPr>
        <p:spPr bwMode="auto">
          <a:xfrm flipV="1">
            <a:off x="1724025" y="2365375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3272" name="Text Box 39"/>
          <p:cNvSpPr txBox="1">
            <a:spLocks noChangeArrowheads="1"/>
          </p:cNvSpPr>
          <p:nvPr/>
        </p:nvSpPr>
        <p:spPr bwMode="auto">
          <a:xfrm>
            <a:off x="1985963" y="2471738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sv-SE" sz="1400"/>
              <a:t>DSL</a:t>
            </a:r>
          </a:p>
          <a:p>
            <a:pPr algn="ctr">
              <a:lnSpc>
                <a:spcPct val="80000"/>
              </a:lnSpc>
            </a:pPr>
            <a:r>
              <a:rPr lang="en-US" altLang="sv-SE" sz="1400"/>
              <a:t>modem</a:t>
            </a:r>
          </a:p>
        </p:txBody>
      </p:sp>
      <p:sp>
        <p:nvSpPr>
          <p:cNvPr id="53273" name="Text Box 41"/>
          <p:cNvSpPr txBox="1">
            <a:spLocks noChangeArrowheads="1"/>
          </p:cNvSpPr>
          <p:nvPr/>
        </p:nvSpPr>
        <p:spPr bwMode="auto">
          <a:xfrm>
            <a:off x="2663825" y="249555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sv-SE" sz="1400"/>
              <a:t>splitter</a:t>
            </a:r>
          </a:p>
        </p:txBody>
      </p:sp>
      <p:grpSp>
        <p:nvGrpSpPr>
          <p:cNvPr id="53274" name="Group 94"/>
          <p:cNvGrpSpPr>
            <a:grpSpLocks/>
          </p:cNvGrpSpPr>
          <p:nvPr/>
        </p:nvGrpSpPr>
        <p:grpSpPr bwMode="auto">
          <a:xfrm>
            <a:off x="2079625" y="2252663"/>
            <a:ext cx="614363" cy="220662"/>
            <a:chOff x="322" y="890"/>
            <a:chExt cx="872" cy="339"/>
          </a:xfrm>
        </p:grpSpPr>
        <p:sp>
          <p:nvSpPr>
            <p:cNvPr id="53288" name="Rectangle 9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89" name="Rectangle 9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90" name="Rectangle 9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91" name="Rectangle 9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92" name="Rectangle 9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93" name="AutoShape 10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3275" name="AutoShape 102"/>
          <p:cNvSpPr>
            <a:spLocks noChangeArrowheads="1"/>
          </p:cNvSpPr>
          <p:nvPr/>
        </p:nvSpPr>
        <p:spPr bwMode="auto">
          <a:xfrm>
            <a:off x="955675" y="1403350"/>
            <a:ext cx="2498725" cy="468313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53276" name="Rectangle 103"/>
          <p:cNvSpPr>
            <a:spLocks noChangeArrowheads="1"/>
          </p:cNvSpPr>
          <p:nvPr/>
        </p:nvSpPr>
        <p:spPr bwMode="auto">
          <a:xfrm>
            <a:off x="2933700" y="2303463"/>
            <a:ext cx="166688" cy="1444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53277" name="Freeform 104"/>
          <p:cNvSpPr>
            <a:spLocks/>
          </p:cNvSpPr>
          <p:nvPr/>
        </p:nvSpPr>
        <p:spPr bwMode="auto">
          <a:xfrm>
            <a:off x="2409825" y="1858963"/>
            <a:ext cx="604838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graphicFrame>
        <p:nvGraphicFramePr>
          <p:cNvPr id="53278" name="Object 3"/>
          <p:cNvGraphicFramePr>
            <a:graphicFrameLocks noChangeAspect="1"/>
          </p:cNvGraphicFramePr>
          <p:nvPr/>
        </p:nvGraphicFramePr>
        <p:xfrm>
          <a:off x="2070100" y="1655763"/>
          <a:ext cx="4905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Clip" r:id="rId3" imgW="681706" imgH="480401" progId="MS_ClipArt_Gallery.2">
                  <p:embed/>
                </p:oleObj>
              </mc:Choice>
              <mc:Fallback>
                <p:oleObj name="Clip" r:id="rId3" imgW="681706" imgH="48040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655763"/>
                        <a:ext cx="4905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9" name="Line 130"/>
          <p:cNvSpPr>
            <a:spLocks noChangeShapeType="1"/>
          </p:cNvSpPr>
          <p:nvPr/>
        </p:nvSpPr>
        <p:spPr bwMode="auto">
          <a:xfrm flipH="1">
            <a:off x="2697163" y="2365375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280" name="AutoShape 131"/>
          <p:cNvSpPr>
            <a:spLocks noChangeArrowheads="1"/>
          </p:cNvSpPr>
          <p:nvPr/>
        </p:nvSpPr>
        <p:spPr bwMode="auto">
          <a:xfrm>
            <a:off x="4445000" y="17033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678238" y="2867025"/>
            <a:ext cx="1323975" cy="1174750"/>
            <a:chOff x="2317" y="1806"/>
            <a:chExt cx="834" cy="740"/>
          </a:xfrm>
        </p:grpSpPr>
        <p:sp>
          <p:nvSpPr>
            <p:cNvPr id="53286" name="Line 132"/>
            <p:cNvSpPr>
              <a:spLocks noChangeShapeType="1"/>
            </p:cNvSpPr>
            <p:nvPr/>
          </p:nvSpPr>
          <p:spPr bwMode="auto">
            <a:xfrm flipV="1">
              <a:off x="2671" y="1806"/>
              <a:ext cx="268" cy="43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287" name="Text Box 133"/>
            <p:cNvSpPr txBox="1">
              <a:spLocks noChangeArrowheads="1"/>
            </p:cNvSpPr>
            <p:nvPr/>
          </p:nvSpPr>
          <p:spPr bwMode="auto">
            <a:xfrm>
              <a:off x="2317" y="2226"/>
              <a:ext cx="83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sv-SE" sz="1600" i="1"/>
                <a:t>DSL access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sv-SE" sz="1600" i="1"/>
                <a:t>multiplexer</a:t>
              </a:r>
            </a:p>
          </p:txBody>
        </p:sp>
      </p:grpSp>
      <p:grpSp>
        <p:nvGrpSpPr>
          <p:cNvPr id="53282" name="Group 141"/>
          <p:cNvGrpSpPr>
            <a:grpSpLocks/>
          </p:cNvGrpSpPr>
          <p:nvPr/>
        </p:nvGrpSpPr>
        <p:grpSpPr bwMode="auto">
          <a:xfrm>
            <a:off x="1143000" y="2043113"/>
            <a:ext cx="642938" cy="644525"/>
            <a:chOff x="-44" y="1473"/>
            <a:chExt cx="981" cy="1105"/>
          </a:xfrm>
        </p:grpSpPr>
        <p:pic>
          <p:nvPicPr>
            <p:cNvPr id="53284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5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3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D6731D-7A02-462D-AE0B-A6564D748984}" type="slidenum">
              <a:rPr lang="en-US" altLang="sv-SE" sz="1200" smtClean="0">
                <a:latin typeface="Tahoma" panose="020B0604030504040204" pitchFamily="34" charset="0"/>
              </a:rPr>
              <a:pPr/>
              <a:t>24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6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5499" y="2228598"/>
            <a:ext cx="1890894" cy="1612902"/>
            <a:chOff x="1489" y="1273"/>
            <a:chExt cx="1762" cy="1016"/>
          </a:xfrm>
        </p:grpSpPr>
        <p:sp>
          <p:nvSpPr>
            <p:cNvPr id="55474" name="Text Box 6"/>
            <p:cNvSpPr txBox="1">
              <a:spLocks noChangeArrowheads="1"/>
            </p:cNvSpPr>
            <p:nvPr/>
          </p:nvSpPr>
          <p:spPr bwMode="auto">
            <a:xfrm>
              <a:off x="1489" y="1934"/>
              <a:ext cx="150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200" i="1" dirty="0"/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sz="1200" i="1" dirty="0"/>
                <a:t>frequencies over </a:t>
              </a:r>
              <a:r>
                <a:rPr lang="en-US" sz="1200" i="1" dirty="0">
                  <a:solidFill>
                    <a:srgbClr val="CC0000"/>
                  </a:solidFill>
                </a:rPr>
                <a:t>shared </a:t>
              </a:r>
              <a:r>
                <a:rPr lang="en-US" sz="1200" i="1" dirty="0"/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sz="1200" i="1" dirty="0"/>
                <a:t>distribution network</a:t>
              </a:r>
            </a:p>
          </p:txBody>
        </p:sp>
        <p:sp>
          <p:nvSpPr>
            <p:cNvPr id="55475" name="Line 7"/>
            <p:cNvSpPr>
              <a:spLocks noChangeShapeType="1"/>
            </p:cNvSpPr>
            <p:nvPr/>
          </p:nvSpPr>
          <p:spPr bwMode="auto">
            <a:xfrm flipV="1">
              <a:off x="2343" y="1273"/>
              <a:ext cx="908" cy="6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5301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5302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5303" name="Group 13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5468" name="Rectangle 14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69" name="Rectangle 15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0" name="Rectangle 16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1" name="Rectangle 17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2" name="Rectangle 18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3" name="AutoShape 19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5304" name="AutoShape 21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5305" name="Rectangle 22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306" name="Freeform 23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07" name="Line 24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5308" name="Picture 25" descr="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9" name="Group 26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5452" name="AutoShape 27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53" name="Group 28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54" name="Rectangle 2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55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56" name="Group 31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62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4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5" name="Rectangle 35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6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7" name="AutoShape 3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57" name="Picture 3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58" name="Rectangle 39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59" name="Freeform 40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60" name="Line 41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61" name="Picture 42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0" name="Group 43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5436" name="AutoShape 44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37" name="Group 45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38" name="Rectangle 46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39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40" name="Group 48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46" name="Rectangle 49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7" name="Rectangle 50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8" name="Rectangle 51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9" name="Rectangle 52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50" name="Rectangle 53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51" name="AutoShape 5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41" name="Picture 5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42" name="Rectangle 56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43" name="Freeform 57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44" name="Line 58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45" name="Picture 59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1" name="Group 60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5420" name="AutoShape 6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21" name="Group 6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22" name="Rectangle 6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23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24" name="Group 6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30" name="Rectangle 6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1" name="Rectangle 6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2" name="Rectangle 6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3" name="Rectangle 6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4" name="Rectangle 7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5" name="AutoShape 7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25" name="Picture 7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26" name="Rectangle 7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27" name="Freeform 7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28" name="Line 7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29" name="Picture 76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2" name="Group 77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5404" name="AutoShape 78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05" name="Group 79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06" name="Rectangle 80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07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08" name="Group 82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14" name="Rectangle 83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5" name="Rectangle 84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6" name="Rectangle 85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7" name="Rectangle 86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8" name="Rectangle 87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9" name="AutoShape 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09" name="Picture 8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10" name="Rectangle 90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11" name="Freeform 91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12" name="Line 92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13" name="Picture 93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3" name="Line 94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5314" name="Group 95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5388" name="AutoShape 9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389" name="Group 9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390" name="Rectangle 9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391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392" name="Group 10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398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39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0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1" name="Rectangle 10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3" name="AutoShape 1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393" name="Picture 10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94" name="Rectangle 10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395" name="Freeform 10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96" name="Line 11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397" name="Picture 111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5" name="Text Box 112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969696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5316" name="Line 113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7" name="Line 114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8" name="Line 115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9" name="Freeform 116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0" name="Freeform 117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1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latin typeface="Times New Roman" pitchFamily="18" charset="0"/>
            </a:endParaRPr>
          </a:p>
        </p:txBody>
      </p:sp>
      <p:sp>
        <p:nvSpPr>
          <p:cNvPr id="55322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55323" name="Freeform 120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5324" name="Freeform 121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5325" name="Line 122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6" name="Line 123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7" name="Freeform 124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8" name="Freeform 125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9" name="Text Box 126"/>
          <p:cNvSpPr txBox="1">
            <a:spLocks noChangeArrowheads="1"/>
          </p:cNvSpPr>
          <p:nvPr/>
        </p:nvSpPr>
        <p:spPr bwMode="auto">
          <a:xfrm>
            <a:off x="5711825" y="2449513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CMTS</a:t>
            </a:r>
          </a:p>
        </p:txBody>
      </p:sp>
      <p:sp>
        <p:nvSpPr>
          <p:cNvPr id="55330" name="AutoShape 127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5331" name="Group 128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534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4" name="Line 130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535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53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8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8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8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84" name="Line 14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8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53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7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7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7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77" name="Line 15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53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6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7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68" name="Line 16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6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53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5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6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6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6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61" name="Line 17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5354" name="Line 172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5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800"/>
                <a:t>ISP</a:t>
              </a:r>
            </a:p>
          </p:txBody>
        </p:sp>
      </p:grpSp>
      <p:sp>
        <p:nvSpPr>
          <p:cNvPr id="55332" name="Freeform 174"/>
          <p:cNvSpPr>
            <a:spLocks/>
          </p:cNvSpPr>
          <p:nvPr/>
        </p:nvSpPr>
        <p:spPr bwMode="auto">
          <a:xfrm>
            <a:off x="6251575" y="21939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28" name="Group 175"/>
          <p:cNvGrpSpPr>
            <a:grpSpLocks/>
          </p:cNvGrpSpPr>
          <p:nvPr/>
        </p:nvGrpSpPr>
        <p:grpSpPr bwMode="auto">
          <a:xfrm>
            <a:off x="6210300" y="2355850"/>
            <a:ext cx="2517775" cy="508000"/>
            <a:chOff x="3912" y="1484"/>
            <a:chExt cx="1586" cy="320"/>
          </a:xfrm>
        </p:grpSpPr>
        <p:sp>
          <p:nvSpPr>
            <p:cNvPr id="55341" name="Line 176"/>
            <p:cNvSpPr>
              <a:spLocks noChangeShapeType="1"/>
            </p:cNvSpPr>
            <p:nvPr/>
          </p:nvSpPr>
          <p:spPr bwMode="auto">
            <a:xfrm flipH="1" flipV="1">
              <a:off x="3912" y="1497"/>
              <a:ext cx="711" cy="9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2" name="Text Box 177"/>
            <p:cNvSpPr txBox="1">
              <a:spLocks noChangeArrowheads="1"/>
            </p:cNvSpPr>
            <p:nvPr/>
          </p:nvSpPr>
          <p:spPr bwMode="auto">
            <a:xfrm>
              <a:off x="4307" y="1484"/>
              <a:ext cx="119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cable modem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termination system</a:t>
              </a:r>
            </a:p>
          </p:txBody>
        </p:sp>
      </p:grpSp>
      <p:sp>
        <p:nvSpPr>
          <p:cNvPr id="55334" name="Rectangle 3"/>
          <p:cNvSpPr>
            <a:spLocks noChangeArrowheads="1"/>
          </p:cNvSpPr>
          <p:nvPr/>
        </p:nvSpPr>
        <p:spPr bwMode="auto">
          <a:xfrm>
            <a:off x="373063" y="4246563"/>
            <a:ext cx="8401050" cy="20907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Gill Sans MT" pitchFamily="34" charset="0"/>
              </a:rPr>
              <a:t>HFC: hybrid fiber coax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itchFamily="34" charset="0"/>
              </a:rPr>
              <a:t>asymmetric: up to 30Mbps downstream transmission rate, 2 Mbps upstream transmission rate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Gill Sans MT" pitchFamily="34" charset="0"/>
              </a:rPr>
              <a:t>network </a:t>
            </a:r>
            <a:r>
              <a:rPr lang="en-US" sz="2000" dirty="0">
                <a:latin typeface="Gill Sans MT" pitchFamily="34" charset="0"/>
              </a:rPr>
              <a:t>of </a:t>
            </a:r>
            <a:r>
              <a:rPr lang="en-US" sz="2000" dirty="0" smtClean="0">
                <a:latin typeface="Gill Sans MT" pitchFamily="34" charset="0"/>
              </a:rPr>
              <a:t>cables, </a:t>
            </a:r>
            <a:r>
              <a:rPr lang="en-US" sz="2000" dirty="0" smtClean="0">
                <a:latin typeface="Gill Sans MT" pitchFamily="34" charset="0"/>
              </a:rPr>
              <a:t>attaches </a:t>
            </a:r>
            <a:r>
              <a:rPr lang="en-US" sz="2000" dirty="0">
                <a:latin typeface="Gill Sans MT" pitchFamily="34" charset="0"/>
              </a:rPr>
              <a:t>homes to ISP router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itchFamily="34" charset="0"/>
              </a:rPr>
              <a:t>homes </a:t>
            </a:r>
            <a:r>
              <a:rPr lang="en-US" sz="2000" i="1" dirty="0">
                <a:solidFill>
                  <a:srgbClr val="CC0000"/>
                </a:solidFill>
                <a:latin typeface="Gill Sans MT" pitchFamily="34" charset="0"/>
              </a:rPr>
              <a:t>share access network</a:t>
            </a:r>
            <a:r>
              <a:rPr lang="en-US" sz="2000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000" dirty="0">
                <a:latin typeface="Gill Sans MT" pitchFamily="34" charset="0"/>
              </a:rPr>
              <a:t>to cable </a:t>
            </a:r>
            <a:r>
              <a:rPr lang="en-US" sz="2000" dirty="0" err="1">
                <a:latin typeface="Gill Sans MT" pitchFamily="34" charset="0"/>
              </a:rPr>
              <a:t>headend</a:t>
            </a:r>
            <a:r>
              <a:rPr lang="en-US" sz="2000" dirty="0">
                <a:latin typeface="Gill Sans MT" pitchFamily="34" charset="0"/>
              </a:rPr>
              <a:t> 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itchFamily="34" charset="0"/>
              </a:rPr>
              <a:t>unlike DSL, which has dedicated access to central </a:t>
            </a:r>
            <a:r>
              <a:rPr lang="en-US" sz="2000" dirty="0" smtClean="0">
                <a:latin typeface="Gill Sans MT" pitchFamily="34" charset="0"/>
              </a:rPr>
              <a:t>office</a:t>
            </a:r>
          </a:p>
        </p:txBody>
      </p:sp>
      <p:sp>
        <p:nvSpPr>
          <p:cNvPr id="55335" name="Title 41"/>
          <p:cNvSpPr>
            <a:spLocks/>
          </p:cNvSpPr>
          <p:nvPr/>
        </p:nvSpPr>
        <p:spPr bwMode="auto">
          <a:xfrm>
            <a:off x="381000" y="239714"/>
            <a:ext cx="5622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cable network</a:t>
            </a:r>
          </a:p>
        </p:txBody>
      </p:sp>
      <p:grpSp>
        <p:nvGrpSpPr>
          <p:cNvPr id="55337" name="Group 181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5339" name="Picture 18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40" name="Freeform 18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5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>
                <a:latin typeface="Tahoma" pitchFamily="34" charset="0"/>
              </a:rPr>
              <a:t>1-</a:t>
            </a:r>
            <a:fld id="{A73F3A5C-C928-4B93-BAF0-525A7F31BAC2}" type="slidenum">
              <a:rPr lang="en-US" sz="1200">
                <a:latin typeface="Tahoma" pitchFamily="34" charset="0"/>
              </a:rPr>
              <a:pPr/>
              <a:t>25</a:t>
            </a:fld>
            <a:endParaRPr lang="en-US" sz="120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650" y="2089177"/>
            <a:ext cx="2416570" cy="15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1"/>
          <p:cNvSpPr>
            <a:spLocks/>
          </p:cNvSpPr>
          <p:nvPr/>
        </p:nvSpPr>
        <p:spPr bwMode="auto">
          <a:xfrm>
            <a:off x="381000" y="239714"/>
            <a:ext cx="5622925" cy="46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3600">
                <a:solidFill>
                  <a:srgbClr val="000099"/>
                </a:solidFill>
                <a:latin typeface="Gill Sans MT" panose="020B0502020104020203" pitchFamily="34" charset="0"/>
              </a:rPr>
              <a:t>Access net: home network</a:t>
            </a:r>
          </a:p>
        </p:txBody>
      </p:sp>
      <p:sp>
        <p:nvSpPr>
          <p:cNvPr id="56324" name="AutoShape 99"/>
          <p:cNvSpPr>
            <a:spLocks noChangeArrowheads="1"/>
          </p:cNvSpPr>
          <p:nvPr/>
        </p:nvSpPr>
        <p:spPr bwMode="auto">
          <a:xfrm>
            <a:off x="754063" y="1158875"/>
            <a:ext cx="5649912" cy="768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5905500" y="3178175"/>
            <a:ext cx="2897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/>
              <a:t>to/from headend or central office</a:t>
            </a:r>
          </a:p>
        </p:txBody>
      </p:sp>
      <p:sp>
        <p:nvSpPr>
          <p:cNvPr id="56326" name="Rectangle 87"/>
          <p:cNvSpPr>
            <a:spLocks noChangeArrowheads="1"/>
          </p:cNvSpPr>
          <p:nvPr/>
        </p:nvSpPr>
        <p:spPr bwMode="auto">
          <a:xfrm>
            <a:off x="1189038" y="1912938"/>
            <a:ext cx="4781550" cy="26622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grpSp>
        <p:nvGrpSpPr>
          <p:cNvPr id="56327" name="Group 105"/>
          <p:cNvGrpSpPr>
            <a:grpSpLocks/>
          </p:cNvGrpSpPr>
          <p:nvPr/>
        </p:nvGrpSpPr>
        <p:grpSpPr bwMode="auto">
          <a:xfrm>
            <a:off x="4287838" y="3252788"/>
            <a:ext cx="3000375" cy="361950"/>
            <a:chOff x="2434" y="2109"/>
            <a:chExt cx="1890" cy="228"/>
          </a:xfrm>
        </p:grpSpPr>
        <p:grpSp>
          <p:nvGrpSpPr>
            <p:cNvPr id="56394" name="Group 91"/>
            <p:cNvGrpSpPr>
              <a:grpSpLocks/>
            </p:cNvGrpSpPr>
            <p:nvPr/>
          </p:nvGrpSpPr>
          <p:grpSpPr bwMode="auto">
            <a:xfrm>
              <a:off x="2722" y="2109"/>
              <a:ext cx="642" cy="228"/>
              <a:chOff x="322" y="890"/>
              <a:chExt cx="872" cy="339"/>
            </a:xfrm>
          </p:grpSpPr>
          <p:sp>
            <p:nvSpPr>
              <p:cNvPr id="56397" name="Rectangle 92"/>
              <p:cNvSpPr>
                <a:spLocks noChangeArrowheads="1"/>
              </p:cNvSpPr>
              <p:nvPr/>
            </p:nvSpPr>
            <p:spPr bwMode="auto">
              <a:xfrm>
                <a:off x="323" y="1004"/>
                <a:ext cx="871" cy="22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6398" name="Rectangle 93"/>
              <p:cNvSpPr>
                <a:spLocks noChangeArrowheads="1"/>
              </p:cNvSpPr>
              <p:nvPr/>
            </p:nvSpPr>
            <p:spPr bwMode="auto">
              <a:xfrm>
                <a:off x="393" y="1073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6399" name="Rectangle 94"/>
              <p:cNvSpPr>
                <a:spLocks noChangeArrowheads="1"/>
              </p:cNvSpPr>
              <p:nvPr/>
            </p:nvSpPr>
            <p:spPr bwMode="auto">
              <a:xfrm>
                <a:off x="467" y="1073"/>
                <a:ext cx="56" cy="57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6400" name="Rectangle 95"/>
              <p:cNvSpPr>
                <a:spLocks noChangeArrowheads="1"/>
              </p:cNvSpPr>
              <p:nvPr/>
            </p:nvSpPr>
            <p:spPr bwMode="auto">
              <a:xfrm>
                <a:off x="541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6401" name="Rectangle 96"/>
              <p:cNvSpPr>
                <a:spLocks noChangeArrowheads="1"/>
              </p:cNvSpPr>
              <p:nvPr/>
            </p:nvSpPr>
            <p:spPr bwMode="auto">
              <a:xfrm>
                <a:off x="615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6402" name="AutoShape 97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6395" name="Line 102"/>
            <p:cNvSpPr>
              <a:spLocks noChangeShapeType="1"/>
            </p:cNvSpPr>
            <p:nvPr/>
          </p:nvSpPr>
          <p:spPr bwMode="auto">
            <a:xfrm flipH="1">
              <a:off x="3361" y="2258"/>
              <a:ext cx="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96" name="Line 104"/>
            <p:cNvSpPr>
              <a:spLocks noChangeShapeType="1"/>
            </p:cNvSpPr>
            <p:nvPr/>
          </p:nvSpPr>
          <p:spPr bwMode="auto">
            <a:xfrm flipH="1">
              <a:off x="2434" y="226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6328" name="Group 107"/>
          <p:cNvGrpSpPr>
            <a:grpSpLocks/>
          </p:cNvGrpSpPr>
          <p:nvPr/>
        </p:nvGrpSpPr>
        <p:grpSpPr bwMode="auto">
          <a:xfrm>
            <a:off x="3273425" y="3227388"/>
            <a:ext cx="1065213" cy="455612"/>
            <a:chOff x="2356" y="1300"/>
            <a:chExt cx="555" cy="194"/>
          </a:xfrm>
        </p:grpSpPr>
        <p:sp>
          <p:nvSpPr>
            <p:cNvPr id="563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63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63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6389" name="Group 11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6392" name="Freeform 11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93" name="Freeform 11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6390" name="Line 11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91" name="Line 11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6329" name="Line 116"/>
          <p:cNvSpPr>
            <a:spLocks noChangeShapeType="1"/>
          </p:cNvSpPr>
          <p:nvPr/>
        </p:nvSpPr>
        <p:spPr bwMode="auto">
          <a:xfrm flipH="1">
            <a:off x="2435225" y="34639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6330" name="Group 119"/>
          <p:cNvGrpSpPr>
            <a:grpSpLocks/>
          </p:cNvGrpSpPr>
          <p:nvPr/>
        </p:nvGrpSpPr>
        <p:grpSpPr bwMode="auto">
          <a:xfrm>
            <a:off x="1814513" y="2884488"/>
            <a:ext cx="1068387" cy="820737"/>
            <a:chOff x="2967" y="478"/>
            <a:chExt cx="788" cy="625"/>
          </a:xfrm>
        </p:grpSpPr>
        <p:pic>
          <p:nvPicPr>
            <p:cNvPr id="56384" name="Picture 120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85" name="Picture 121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31" name="Line 122"/>
          <p:cNvSpPr>
            <a:spLocks noChangeShapeType="1"/>
          </p:cNvSpPr>
          <p:nvPr/>
        </p:nvSpPr>
        <p:spPr bwMode="auto">
          <a:xfrm flipH="1" flipV="1">
            <a:off x="3756025" y="27670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5326063" y="3703638"/>
            <a:ext cx="2527300" cy="1265237"/>
            <a:chOff x="3355" y="2333"/>
            <a:chExt cx="1592" cy="797"/>
          </a:xfrm>
        </p:grpSpPr>
        <p:sp>
          <p:nvSpPr>
            <p:cNvPr id="56382" name="Text Box 39"/>
            <p:cNvSpPr txBox="1">
              <a:spLocks noChangeArrowheads="1"/>
            </p:cNvSpPr>
            <p:nvPr/>
          </p:nvSpPr>
          <p:spPr bwMode="auto">
            <a:xfrm>
              <a:off x="3355" y="2934"/>
              <a:ext cx="15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800"/>
                <a:t>cable or DSL modem</a:t>
              </a:r>
            </a:p>
          </p:txBody>
        </p:sp>
        <p:sp>
          <p:nvSpPr>
            <p:cNvPr id="56383" name="Line 129"/>
            <p:cNvSpPr>
              <a:spLocks noChangeShapeType="1"/>
            </p:cNvSpPr>
            <p:nvPr/>
          </p:nvSpPr>
          <p:spPr bwMode="auto">
            <a:xfrm>
              <a:off x="3449" y="2333"/>
              <a:ext cx="0" cy="59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4060825" y="3695700"/>
            <a:ext cx="2593975" cy="1778000"/>
            <a:chOff x="2558" y="2328"/>
            <a:chExt cx="1634" cy="1120"/>
          </a:xfrm>
        </p:grpSpPr>
        <p:sp>
          <p:nvSpPr>
            <p:cNvPr id="56380" name="Text Box 39"/>
            <p:cNvSpPr txBox="1">
              <a:spLocks noChangeArrowheads="1"/>
            </p:cNvSpPr>
            <p:nvPr/>
          </p:nvSpPr>
          <p:spPr bwMode="auto">
            <a:xfrm>
              <a:off x="2558" y="3252"/>
              <a:ext cx="1634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800" dirty="0"/>
                <a:t>router, firewall, NAT</a:t>
              </a:r>
            </a:p>
          </p:txBody>
        </p:sp>
        <p:sp>
          <p:nvSpPr>
            <p:cNvPr id="56381" name="Line 133"/>
            <p:cNvSpPr>
              <a:spLocks noChangeShapeType="1"/>
            </p:cNvSpPr>
            <p:nvPr/>
          </p:nvSpPr>
          <p:spPr bwMode="auto">
            <a:xfrm>
              <a:off x="2645" y="2328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3605213" y="4576763"/>
            <a:ext cx="2927350" cy="1392237"/>
            <a:chOff x="2062" y="2532"/>
            <a:chExt cx="1844" cy="1210"/>
          </a:xfrm>
        </p:grpSpPr>
        <p:sp>
          <p:nvSpPr>
            <p:cNvPr id="56378" name="Line 134"/>
            <p:cNvSpPr>
              <a:spLocks noChangeShapeType="1"/>
            </p:cNvSpPr>
            <p:nvPr/>
          </p:nvSpPr>
          <p:spPr bwMode="auto">
            <a:xfrm>
              <a:off x="2064" y="2532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79" name="Text Box 39"/>
            <p:cNvSpPr txBox="1">
              <a:spLocks noChangeArrowheads="1"/>
            </p:cNvSpPr>
            <p:nvPr/>
          </p:nvSpPr>
          <p:spPr bwMode="auto">
            <a:xfrm>
              <a:off x="2062" y="3471"/>
              <a:ext cx="18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800"/>
                <a:t>wired Ethernet (100 Mbps)</a:t>
              </a:r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423863" y="3725863"/>
            <a:ext cx="1966912" cy="2043112"/>
            <a:chOff x="267" y="2347"/>
            <a:chExt cx="1239" cy="1287"/>
          </a:xfrm>
        </p:grpSpPr>
        <p:sp>
          <p:nvSpPr>
            <p:cNvPr id="56376" name="Line 136"/>
            <p:cNvSpPr>
              <a:spLocks noChangeShapeType="1"/>
            </p:cNvSpPr>
            <p:nvPr/>
          </p:nvSpPr>
          <p:spPr bwMode="auto">
            <a:xfrm>
              <a:off x="1360" y="2347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77" name="Text Box 39"/>
            <p:cNvSpPr txBox="1">
              <a:spLocks noChangeArrowheads="1"/>
            </p:cNvSpPr>
            <p:nvPr/>
          </p:nvSpPr>
          <p:spPr bwMode="auto">
            <a:xfrm>
              <a:off x="267" y="3300"/>
              <a:ext cx="123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altLang="sv-SE" sz="1800"/>
                <a:t>wireless access </a:t>
              </a:r>
            </a:p>
            <a:p>
              <a:pPr algn="r">
                <a:lnSpc>
                  <a:spcPct val="80000"/>
                </a:lnSpc>
              </a:pPr>
              <a:r>
                <a:rPr lang="en-US" altLang="sv-SE" sz="1800"/>
                <a:t>point (54 Mbps)</a:t>
              </a:r>
            </a:p>
          </p:txBody>
        </p:sp>
      </p:grp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1038225" y="1303338"/>
            <a:ext cx="1103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sv-SE" sz="2000"/>
              <a:t>wireless</a:t>
            </a:r>
          </a:p>
          <a:p>
            <a:pPr algn="r"/>
            <a:r>
              <a:rPr lang="en-US" altLang="sv-SE" sz="2000"/>
              <a:t>devices</a:t>
            </a:r>
          </a:p>
        </p:txBody>
      </p:sp>
      <p:grpSp>
        <p:nvGrpSpPr>
          <p:cNvPr id="56337" name="Group 143"/>
          <p:cNvGrpSpPr>
            <a:grpSpLocks/>
          </p:cNvGrpSpPr>
          <p:nvPr/>
        </p:nvGrpSpPr>
        <p:grpSpPr bwMode="auto">
          <a:xfrm>
            <a:off x="1384300" y="1954213"/>
            <a:ext cx="733425" cy="758825"/>
            <a:chOff x="2751" y="1851"/>
            <a:chExt cx="462" cy="478"/>
          </a:xfrm>
        </p:grpSpPr>
        <p:pic>
          <p:nvPicPr>
            <p:cNvPr id="56374" name="Picture 144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75" name="Picture 145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38" name="Line 146"/>
          <p:cNvSpPr>
            <a:spLocks noChangeShapeType="1"/>
          </p:cNvSpPr>
          <p:nvPr/>
        </p:nvSpPr>
        <p:spPr bwMode="auto">
          <a:xfrm>
            <a:off x="3679825" y="3679825"/>
            <a:ext cx="127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411" name="Oval 147"/>
          <p:cNvSpPr>
            <a:spLocks noChangeArrowheads="1"/>
          </p:cNvSpPr>
          <p:nvPr/>
        </p:nvSpPr>
        <p:spPr bwMode="auto">
          <a:xfrm>
            <a:off x="1281113" y="2801938"/>
            <a:ext cx="3359150" cy="1050925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36525" y="3532188"/>
            <a:ext cx="1630363" cy="717550"/>
            <a:chOff x="86" y="2225"/>
            <a:chExt cx="1027" cy="452"/>
          </a:xfrm>
        </p:grpSpPr>
        <p:sp>
          <p:nvSpPr>
            <p:cNvPr id="56372" name="Text Box 148"/>
            <p:cNvSpPr txBox="1">
              <a:spLocks noChangeArrowheads="1"/>
            </p:cNvSpPr>
            <p:nvPr/>
          </p:nvSpPr>
          <p:spPr bwMode="auto">
            <a:xfrm>
              <a:off x="86" y="2357"/>
              <a:ext cx="102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sv-SE" sz="1600"/>
                <a:t>often combined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sv-SE" sz="1600"/>
                <a:t>in single box</a:t>
              </a:r>
            </a:p>
          </p:txBody>
        </p:sp>
        <p:sp>
          <p:nvSpPr>
            <p:cNvPr id="56373" name="Line 149"/>
            <p:cNvSpPr>
              <a:spLocks noChangeShapeType="1"/>
            </p:cNvSpPr>
            <p:nvPr/>
          </p:nvSpPr>
          <p:spPr bwMode="auto">
            <a:xfrm flipV="1">
              <a:off x="590" y="2225"/>
              <a:ext cx="23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6341" name="Group 151"/>
          <p:cNvGrpSpPr>
            <a:grpSpLocks/>
          </p:cNvGrpSpPr>
          <p:nvPr/>
        </p:nvGrpSpPr>
        <p:grpSpPr bwMode="auto">
          <a:xfrm>
            <a:off x="2379663" y="1566863"/>
            <a:ext cx="954087" cy="1027112"/>
            <a:chOff x="877" y="1008"/>
            <a:chExt cx="2747" cy="2591"/>
          </a:xfrm>
        </p:grpSpPr>
        <p:pic>
          <p:nvPicPr>
            <p:cNvPr id="56349" name="Picture 152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153" descr="laptop_keyboar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1" name="Freeform 154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56352" name="Picture 155" descr="scre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3" name="Freeform 156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54" name="Freeform 157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55" name="Freeform 158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56" name="Freeform 159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57" name="Freeform 160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58" name="Freeform 161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6359" name="Group 162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6366" name="Freeform 16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67" name="Freeform 16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68" name="Freeform 16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69" name="Freeform 16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70" name="Freeform 16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71" name="Freeform 16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6360" name="Freeform 169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61" name="Freeform 170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62" name="Freeform 171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63" name="Freeform 172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64" name="Freeform 173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65" name="Freeform 174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6342" name="Group 175"/>
          <p:cNvGrpSpPr>
            <a:grpSpLocks/>
          </p:cNvGrpSpPr>
          <p:nvPr/>
        </p:nvGrpSpPr>
        <p:grpSpPr bwMode="auto">
          <a:xfrm>
            <a:off x="3149600" y="2032000"/>
            <a:ext cx="1123950" cy="862013"/>
            <a:chOff x="-44" y="1473"/>
            <a:chExt cx="981" cy="1105"/>
          </a:xfrm>
        </p:grpSpPr>
        <p:pic>
          <p:nvPicPr>
            <p:cNvPr id="56347" name="Picture 176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8" name="Freeform 17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6343" name="Group 178"/>
          <p:cNvGrpSpPr>
            <a:grpSpLocks/>
          </p:cNvGrpSpPr>
          <p:nvPr/>
        </p:nvGrpSpPr>
        <p:grpSpPr bwMode="auto">
          <a:xfrm>
            <a:off x="3090863" y="3838575"/>
            <a:ext cx="849312" cy="712788"/>
            <a:chOff x="-44" y="1473"/>
            <a:chExt cx="981" cy="1105"/>
          </a:xfrm>
        </p:grpSpPr>
        <p:pic>
          <p:nvPicPr>
            <p:cNvPr id="56345" name="Picture 179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6" name="Freeform 1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63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AE14BE-1EEA-4D0D-9208-91842592DABD}" type="slidenum">
              <a:rPr lang="en-US" altLang="sv-SE" sz="1200" smtClean="0">
                <a:latin typeface="Tahoma" panose="020B0604030504040204" pitchFamily="34" charset="0"/>
              </a:rPr>
              <a:pPr/>
              <a:t>26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4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406" grpId="0"/>
      <p:bldP spid="114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9"/>
            <a:ext cx="8321675" cy="586752"/>
          </a:xfrm>
        </p:spPr>
        <p:txBody>
          <a:bodyPr/>
          <a:lstStyle/>
          <a:p>
            <a:pPr eaLnBrk="1" hangingPunct="1"/>
            <a:r>
              <a:rPr lang="en-US" altLang="sv-SE" sz="4000" dirty="0" smtClean="0">
                <a:ea typeface="ＭＳ Ｐゴシック" panose="020B0600070205080204" pitchFamily="34" charset="-128"/>
              </a:rPr>
              <a:t>Enterprise access networks (Ethernet)</a:t>
            </a:r>
          </a:p>
        </p:txBody>
      </p:sp>
      <p:sp>
        <p:nvSpPr>
          <p:cNvPr id="58371" name="Content Placeholder 52"/>
          <p:cNvSpPr>
            <a:spLocks noGrp="1"/>
          </p:cNvSpPr>
          <p:nvPr>
            <p:ph idx="4294967295"/>
          </p:nvPr>
        </p:nvSpPr>
        <p:spPr>
          <a:xfrm>
            <a:off x="455613" y="4783138"/>
            <a:ext cx="8043862" cy="929871"/>
          </a:xfrm>
        </p:spPr>
        <p:txBody>
          <a:bodyPr/>
          <a:lstStyle/>
          <a:p>
            <a:pPr eaLnBrk="1" hangingPunct="1"/>
            <a:r>
              <a:rPr lang="en-US" altLang="sv-SE" sz="2400" dirty="0" smtClean="0">
                <a:ea typeface="ＭＳ Ｐゴシック" panose="020B0600070205080204" pitchFamily="34" charset="-128"/>
              </a:rPr>
              <a:t>typically used in companies, universities, </a:t>
            </a:r>
            <a:r>
              <a:rPr lang="en-US" altLang="sv-SE" sz="2400" dirty="0" err="1" smtClean="0">
                <a:ea typeface="ＭＳ Ｐゴシック" panose="020B0600070205080204" pitchFamily="34" charset="-128"/>
              </a:rPr>
              <a:t>etc</a:t>
            </a:r>
            <a:endParaRPr lang="en-US" altLang="sv-SE" sz="2400" dirty="0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>
              <a:buSzPct val="65000"/>
              <a:buFont typeface="Wingdings" panose="05000000000000000000" pitchFamily="2" charset="2"/>
              <a:buChar char="v"/>
            </a:pPr>
            <a:r>
              <a:rPr lang="en-US" altLang="sv-SE" dirty="0" smtClean="0">
                <a:ea typeface="Arial" panose="020B0604020202020204" pitchFamily="34" charset="0"/>
              </a:rPr>
              <a:t>10 Mbps, 100Mbps, 1Gbps, 10Gbps transmission </a:t>
            </a:r>
            <a:r>
              <a:rPr lang="en-US" altLang="sv-SE" dirty="0" smtClean="0">
                <a:ea typeface="Arial" panose="020B0604020202020204" pitchFamily="34" charset="0"/>
              </a:rPr>
              <a:t>rates</a:t>
            </a:r>
            <a:endParaRPr lang="en-US" altLang="sv-SE" dirty="0" smtClean="0">
              <a:ea typeface="Arial" panose="020B0604020202020204" pitchFamily="34" charset="0"/>
            </a:endParaRPr>
          </a:p>
        </p:txBody>
      </p:sp>
      <p:sp>
        <p:nvSpPr>
          <p:cNvPr id="58372" name="Line 2"/>
          <p:cNvSpPr>
            <a:spLocks noChangeShapeType="1"/>
          </p:cNvSpPr>
          <p:nvPr/>
        </p:nvSpPr>
        <p:spPr bwMode="auto">
          <a:xfrm>
            <a:off x="2217738" y="31861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73" name="Line 3"/>
          <p:cNvSpPr>
            <a:spLocks noChangeShapeType="1"/>
          </p:cNvSpPr>
          <p:nvPr/>
        </p:nvSpPr>
        <p:spPr bwMode="auto">
          <a:xfrm>
            <a:off x="2636838" y="319405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 flipH="1">
            <a:off x="1614488" y="3167063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8375" name="Group 51"/>
          <p:cNvGrpSpPr>
            <a:grpSpLocks/>
          </p:cNvGrpSpPr>
          <p:nvPr/>
        </p:nvGrpSpPr>
        <p:grpSpPr bwMode="auto">
          <a:xfrm>
            <a:off x="2016125" y="2873375"/>
            <a:ext cx="1052513" cy="355600"/>
            <a:chOff x="4410" y="1365"/>
            <a:chExt cx="663" cy="224"/>
          </a:xfrm>
        </p:grpSpPr>
        <p:sp>
          <p:nvSpPr>
            <p:cNvPr id="58563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564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565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8566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8567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8376" name="Line 59"/>
          <p:cNvSpPr>
            <a:spLocks noChangeShapeType="1"/>
          </p:cNvSpPr>
          <p:nvPr/>
        </p:nvSpPr>
        <p:spPr bwMode="auto">
          <a:xfrm flipH="1">
            <a:off x="1108075" y="2946400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77" name="Line 61"/>
          <p:cNvSpPr>
            <a:spLocks noChangeShapeType="1"/>
          </p:cNvSpPr>
          <p:nvPr/>
        </p:nvSpPr>
        <p:spPr bwMode="auto">
          <a:xfrm flipV="1">
            <a:off x="2389188" y="2328863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8378" name="Group 62"/>
          <p:cNvGrpSpPr>
            <a:grpSpLocks/>
          </p:cNvGrpSpPr>
          <p:nvPr/>
        </p:nvGrpSpPr>
        <p:grpSpPr bwMode="auto">
          <a:xfrm>
            <a:off x="2089150" y="1876425"/>
            <a:ext cx="873125" cy="627063"/>
            <a:chOff x="2967" y="478"/>
            <a:chExt cx="788" cy="625"/>
          </a:xfrm>
        </p:grpSpPr>
        <p:pic>
          <p:nvPicPr>
            <p:cNvPr id="58561" name="Picture 63" descr="access_point_stylized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2" name="Picture 64" descr="antenna_radiation_styliz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9" name="Group 65"/>
          <p:cNvGrpSpPr>
            <a:grpSpLocks/>
          </p:cNvGrpSpPr>
          <p:nvPr/>
        </p:nvGrpSpPr>
        <p:grpSpPr bwMode="auto">
          <a:xfrm>
            <a:off x="2746375" y="1231900"/>
            <a:ext cx="622300" cy="706438"/>
            <a:chOff x="877" y="1008"/>
            <a:chExt cx="2747" cy="2591"/>
          </a:xfrm>
        </p:grpSpPr>
        <p:pic>
          <p:nvPicPr>
            <p:cNvPr id="58538" name="Picture 66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9" name="Picture 67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0" name="Freeform 6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58541" name="Picture 69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2" name="Freeform 7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43" name="Freeform 7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44" name="Freeform 7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45" name="Freeform 7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46" name="Freeform 7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47" name="Freeform 7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8548" name="Group 7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55" name="Freeform 7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56" name="Freeform 7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57" name="Freeform 7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58" name="Freeform 8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59" name="Freeform 8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60" name="Freeform 8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8549" name="Freeform 8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50" name="Freeform 8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51" name="Freeform 8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52" name="Freeform 8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53" name="Freeform 8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54" name="Freeform 8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8380" name="Group 89"/>
          <p:cNvGrpSpPr>
            <a:grpSpLocks/>
          </p:cNvGrpSpPr>
          <p:nvPr/>
        </p:nvGrpSpPr>
        <p:grpSpPr bwMode="auto">
          <a:xfrm>
            <a:off x="1216025" y="1511300"/>
            <a:ext cx="566738" cy="625475"/>
            <a:chOff x="877" y="1008"/>
            <a:chExt cx="2747" cy="2591"/>
          </a:xfrm>
        </p:grpSpPr>
        <p:pic>
          <p:nvPicPr>
            <p:cNvPr id="58515" name="Picture 90" descr="antenna_stylize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6" name="Picture 91" descr="laptop_keyboar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7" name="Freeform 9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58518" name="Picture 93" descr="scre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9" name="Freeform 9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0" name="Freeform 9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1" name="Freeform 9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2" name="Freeform 9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3" name="Freeform 9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4" name="Freeform 9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8525" name="Group 10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32" name="Freeform 10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33" name="Freeform 10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34" name="Freeform 10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35" name="Freeform 10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36" name="Freeform 10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37" name="Freeform 10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8526" name="Freeform 10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7" name="Freeform 10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8" name="Freeform 10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9" name="Freeform 11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30" name="Freeform 11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31" name="Freeform 11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8381" name="Group 113"/>
          <p:cNvGrpSpPr>
            <a:grpSpLocks/>
          </p:cNvGrpSpPr>
          <p:nvPr/>
        </p:nvGrpSpPr>
        <p:grpSpPr bwMode="auto">
          <a:xfrm>
            <a:off x="1963738" y="1203325"/>
            <a:ext cx="635000" cy="615950"/>
            <a:chOff x="877" y="1008"/>
            <a:chExt cx="2747" cy="2591"/>
          </a:xfrm>
        </p:grpSpPr>
        <p:pic>
          <p:nvPicPr>
            <p:cNvPr id="58492" name="Picture 114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3" name="Picture 115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4" name="Freeform 11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58495" name="Picture 117" descr="scre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6" name="Freeform 11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97" name="Freeform 11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98" name="Freeform 12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99" name="Freeform 12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0" name="Freeform 12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1" name="Freeform 12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8502" name="Group 12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09" name="Freeform 12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10" name="Freeform 12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11" name="Freeform 12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12" name="Freeform 12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13" name="Freeform 12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14" name="Freeform 13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8503" name="Freeform 13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4" name="Freeform 13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5" name="Freeform 13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6" name="Freeform 13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7" name="Freeform 13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8" name="Freeform 13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8382" name="Group 296"/>
          <p:cNvGrpSpPr>
            <a:grpSpLocks/>
          </p:cNvGrpSpPr>
          <p:nvPr/>
        </p:nvGrpSpPr>
        <p:grpSpPr bwMode="auto">
          <a:xfrm>
            <a:off x="4429125" y="1851025"/>
            <a:ext cx="1166813" cy="479425"/>
            <a:chOff x="2356" y="1300"/>
            <a:chExt cx="555" cy="194"/>
          </a:xfrm>
        </p:grpSpPr>
        <p:sp>
          <p:nvSpPr>
            <p:cNvPr id="5848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848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848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8487" name="Group 30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8490" name="Freeform 3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491" name="Freeform 3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8488" name="Line 303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89" name="Line 304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8383" name="Line 305"/>
          <p:cNvSpPr>
            <a:spLocks noChangeShapeType="1"/>
          </p:cNvSpPr>
          <p:nvPr/>
        </p:nvSpPr>
        <p:spPr bwMode="auto">
          <a:xfrm flipV="1">
            <a:off x="2778125" y="2111375"/>
            <a:ext cx="1668463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84" name="Line 306"/>
          <p:cNvSpPr>
            <a:spLocks noChangeShapeType="1"/>
          </p:cNvSpPr>
          <p:nvPr/>
        </p:nvSpPr>
        <p:spPr bwMode="auto">
          <a:xfrm>
            <a:off x="4594225" y="3005138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85" name="Line 340"/>
          <p:cNvSpPr>
            <a:spLocks noChangeShapeType="1"/>
          </p:cNvSpPr>
          <p:nvPr/>
        </p:nvSpPr>
        <p:spPr bwMode="auto">
          <a:xfrm>
            <a:off x="4975225" y="299720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8386" name="Group 230"/>
          <p:cNvGrpSpPr>
            <a:grpSpLocks/>
          </p:cNvGrpSpPr>
          <p:nvPr/>
        </p:nvGrpSpPr>
        <p:grpSpPr bwMode="auto">
          <a:xfrm>
            <a:off x="4432300" y="3616325"/>
            <a:ext cx="365125" cy="766763"/>
            <a:chOff x="4140" y="429"/>
            <a:chExt cx="1425" cy="2396"/>
          </a:xfrm>
        </p:grpSpPr>
        <p:sp>
          <p:nvSpPr>
            <p:cNvPr id="58452" name="Freeform 2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53" name="Rectangle 23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54" name="Freeform 2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55" name="Freeform 2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56" name="Rectangle 23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57" name="Group 2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82" name="AutoShape 23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83" name="AutoShape 23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58" name="Rectangle 23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59" name="Group 2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80" name="AutoShape 24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81" name="AutoShape 2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60" name="Rectangle 24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61" name="Rectangle 24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62" name="Group 2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78" name="AutoShape 24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79" name="AutoShape 24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63" name="Freeform 2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8464" name="Group 2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76" name="AutoShape 25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77" name="AutoShape 25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65" name="Rectangle 25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66" name="Freeform 2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67" name="Freeform 2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68" name="Oval 25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69" name="Freeform 2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70" name="AutoShape 25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71" name="AutoShape 25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72" name="Oval 25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73" name="Oval 26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8474" name="Oval 26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75" name="Rectangle 26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sp>
        <p:nvSpPr>
          <p:cNvPr id="58387" name="Line 342"/>
          <p:cNvSpPr>
            <a:spLocks noChangeShapeType="1"/>
          </p:cNvSpPr>
          <p:nvPr/>
        </p:nvSpPr>
        <p:spPr bwMode="auto">
          <a:xfrm>
            <a:off x="3017838" y="3208338"/>
            <a:ext cx="503237" cy="3317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88" name="Text Box 343"/>
          <p:cNvSpPr txBox="1">
            <a:spLocks noChangeArrowheads="1"/>
          </p:cNvSpPr>
          <p:nvPr/>
        </p:nvSpPr>
        <p:spPr bwMode="auto">
          <a:xfrm>
            <a:off x="3051175" y="3538538"/>
            <a:ext cx="1212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/>
              <a:t>Ethernet </a:t>
            </a:r>
          </a:p>
          <a:p>
            <a:pPr algn="ctr">
              <a:lnSpc>
                <a:spcPct val="85000"/>
              </a:lnSpc>
            </a:pPr>
            <a:r>
              <a:rPr lang="en-US" altLang="sv-SE" sz="2000"/>
              <a:t>switch</a:t>
            </a:r>
          </a:p>
        </p:txBody>
      </p:sp>
      <p:sp>
        <p:nvSpPr>
          <p:cNvPr id="58389" name="Line 344"/>
          <p:cNvSpPr>
            <a:spLocks noChangeShapeType="1"/>
          </p:cNvSpPr>
          <p:nvPr/>
        </p:nvSpPr>
        <p:spPr bwMode="auto">
          <a:xfrm>
            <a:off x="5307013" y="3954463"/>
            <a:ext cx="525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90" name="Text Box 345"/>
          <p:cNvSpPr txBox="1">
            <a:spLocks noChangeArrowheads="1"/>
          </p:cNvSpPr>
          <p:nvPr/>
        </p:nvSpPr>
        <p:spPr bwMode="auto">
          <a:xfrm>
            <a:off x="5667375" y="3552825"/>
            <a:ext cx="2062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/>
              <a:t>institutional mail,</a:t>
            </a:r>
          </a:p>
          <a:p>
            <a:pPr algn="ctr">
              <a:lnSpc>
                <a:spcPct val="85000"/>
              </a:lnSpc>
            </a:pPr>
            <a:r>
              <a:rPr lang="en-US" altLang="sv-SE" sz="2000"/>
              <a:t>web servers</a:t>
            </a:r>
          </a:p>
        </p:txBody>
      </p:sp>
      <p:sp>
        <p:nvSpPr>
          <p:cNvPr id="58391" name="Text Box 346"/>
          <p:cNvSpPr txBox="1">
            <a:spLocks noChangeArrowheads="1"/>
          </p:cNvSpPr>
          <p:nvPr/>
        </p:nvSpPr>
        <p:spPr bwMode="auto">
          <a:xfrm>
            <a:off x="6332538" y="2986088"/>
            <a:ext cx="2187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/>
              <a:t>institutional router</a:t>
            </a:r>
          </a:p>
        </p:txBody>
      </p:sp>
      <p:sp>
        <p:nvSpPr>
          <p:cNvPr id="58392" name="Line 347"/>
          <p:cNvSpPr>
            <a:spLocks noChangeShapeType="1"/>
          </p:cNvSpPr>
          <p:nvPr/>
        </p:nvSpPr>
        <p:spPr bwMode="auto">
          <a:xfrm>
            <a:off x="5505450" y="2368550"/>
            <a:ext cx="1006475" cy="663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93" name="Line 348"/>
          <p:cNvSpPr>
            <a:spLocks noChangeShapeType="1"/>
          </p:cNvSpPr>
          <p:nvPr/>
        </p:nvSpPr>
        <p:spPr bwMode="auto">
          <a:xfrm>
            <a:off x="5578475" y="2032000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94" name="Line 349"/>
          <p:cNvSpPr>
            <a:spLocks noChangeShapeType="1"/>
          </p:cNvSpPr>
          <p:nvPr/>
        </p:nvSpPr>
        <p:spPr bwMode="auto">
          <a:xfrm>
            <a:off x="6608763" y="2028825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95" name="Line 350"/>
          <p:cNvSpPr>
            <a:spLocks noChangeShapeType="1"/>
          </p:cNvSpPr>
          <p:nvPr/>
        </p:nvSpPr>
        <p:spPr bwMode="auto">
          <a:xfrm>
            <a:off x="5999163" y="2117725"/>
            <a:ext cx="503237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96" name="Text Box 351"/>
          <p:cNvSpPr txBox="1">
            <a:spLocks noChangeArrowheads="1"/>
          </p:cNvSpPr>
          <p:nvPr/>
        </p:nvSpPr>
        <p:spPr bwMode="auto">
          <a:xfrm>
            <a:off x="6475413" y="2320925"/>
            <a:ext cx="22590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/>
              <a:t>institutional link to </a:t>
            </a:r>
          </a:p>
          <a:p>
            <a:pPr algn="ctr">
              <a:lnSpc>
                <a:spcPct val="85000"/>
              </a:lnSpc>
            </a:pPr>
            <a:r>
              <a:rPr lang="en-US" altLang="sv-SE" sz="2000"/>
              <a:t>ISP (Internet)</a:t>
            </a:r>
          </a:p>
          <a:p>
            <a:pPr algn="ctr">
              <a:lnSpc>
                <a:spcPct val="85000"/>
              </a:lnSpc>
            </a:pPr>
            <a:endParaRPr lang="en-US" altLang="sv-SE" sz="2000"/>
          </a:p>
        </p:txBody>
      </p:sp>
      <p:grpSp>
        <p:nvGrpSpPr>
          <p:cNvPr id="58397" name="Group 353"/>
          <p:cNvGrpSpPr>
            <a:grpSpLocks/>
          </p:cNvGrpSpPr>
          <p:nvPr/>
        </p:nvGrpSpPr>
        <p:grpSpPr bwMode="auto">
          <a:xfrm>
            <a:off x="4397375" y="2636838"/>
            <a:ext cx="1052513" cy="355600"/>
            <a:chOff x="4410" y="1365"/>
            <a:chExt cx="663" cy="224"/>
          </a:xfrm>
        </p:grpSpPr>
        <p:sp>
          <p:nvSpPr>
            <p:cNvPr id="58447" name="Rectangle 354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48" name="AutoShape 355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49" name="Freeform 356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8450" name="Freeform 357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8451" name="Freeform 358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8398" name="Line 359"/>
          <p:cNvSpPr>
            <a:spLocks noChangeShapeType="1"/>
          </p:cNvSpPr>
          <p:nvPr/>
        </p:nvSpPr>
        <p:spPr bwMode="auto">
          <a:xfrm>
            <a:off x="4983163" y="2332038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8399" name="Group 360"/>
          <p:cNvGrpSpPr>
            <a:grpSpLocks/>
          </p:cNvGrpSpPr>
          <p:nvPr/>
        </p:nvGrpSpPr>
        <p:grpSpPr bwMode="auto">
          <a:xfrm>
            <a:off x="4872038" y="3609975"/>
            <a:ext cx="365125" cy="766763"/>
            <a:chOff x="4140" y="429"/>
            <a:chExt cx="1425" cy="2396"/>
          </a:xfrm>
        </p:grpSpPr>
        <p:sp>
          <p:nvSpPr>
            <p:cNvPr id="58415" name="Freeform 3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16" name="Rectangle 3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17" name="Freeform 3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18" name="Freeform 3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19" name="Rectangle 36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20" name="Group 3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45" name="AutoShape 3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46" name="AutoShape 36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21" name="Rectangle 36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22" name="Group 3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43" name="AutoShape 37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44" name="AutoShape 37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23" name="Rectangle 37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24" name="Rectangle 37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25" name="Group 3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41" name="AutoShape 37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42" name="AutoShape 37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26" name="Freeform 3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8427" name="Group 3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39" name="AutoShape 3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40" name="AutoShape 38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28" name="Rectangle 38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29" name="Freeform 3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30" name="Freeform 3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31" name="Oval 38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32" name="Freeform 3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33" name="AutoShape 3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34" name="AutoShape 38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35" name="Oval 38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36" name="Oval 39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8437" name="Oval 39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38" name="Rectangle 39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sp>
        <p:nvSpPr>
          <p:cNvPr id="58400" name="Line 393"/>
          <p:cNvSpPr>
            <a:spLocks noChangeShapeType="1"/>
          </p:cNvSpPr>
          <p:nvPr/>
        </p:nvSpPr>
        <p:spPr bwMode="auto">
          <a:xfrm flipH="1">
            <a:off x="3638550" y="3051175"/>
            <a:ext cx="788988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8402" name="Group 395"/>
          <p:cNvGrpSpPr>
            <a:grpSpLocks/>
          </p:cNvGrpSpPr>
          <p:nvPr/>
        </p:nvGrpSpPr>
        <p:grpSpPr bwMode="auto">
          <a:xfrm>
            <a:off x="606425" y="2566988"/>
            <a:ext cx="723900" cy="665162"/>
            <a:chOff x="-44" y="1473"/>
            <a:chExt cx="981" cy="1105"/>
          </a:xfrm>
        </p:grpSpPr>
        <p:pic>
          <p:nvPicPr>
            <p:cNvPr id="58413" name="Picture 396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4" name="Freeform 39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8403" name="Group 398"/>
          <p:cNvGrpSpPr>
            <a:grpSpLocks/>
          </p:cNvGrpSpPr>
          <p:nvPr/>
        </p:nvGrpSpPr>
        <p:grpSpPr bwMode="auto">
          <a:xfrm>
            <a:off x="1000125" y="3016250"/>
            <a:ext cx="723900" cy="665163"/>
            <a:chOff x="-44" y="1473"/>
            <a:chExt cx="981" cy="1105"/>
          </a:xfrm>
        </p:grpSpPr>
        <p:pic>
          <p:nvPicPr>
            <p:cNvPr id="58411" name="Picture 399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2" name="Freeform 40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8404" name="Group 401"/>
          <p:cNvGrpSpPr>
            <a:grpSpLocks/>
          </p:cNvGrpSpPr>
          <p:nvPr/>
        </p:nvGrpSpPr>
        <p:grpSpPr bwMode="auto">
          <a:xfrm>
            <a:off x="1611313" y="3592513"/>
            <a:ext cx="723900" cy="665162"/>
            <a:chOff x="-44" y="1473"/>
            <a:chExt cx="981" cy="1105"/>
          </a:xfrm>
        </p:grpSpPr>
        <p:pic>
          <p:nvPicPr>
            <p:cNvPr id="58409" name="Picture 402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0" name="Freeform 40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8405" name="Group 404"/>
          <p:cNvGrpSpPr>
            <a:grpSpLocks/>
          </p:cNvGrpSpPr>
          <p:nvPr/>
        </p:nvGrpSpPr>
        <p:grpSpPr bwMode="auto">
          <a:xfrm>
            <a:off x="2184400" y="3606800"/>
            <a:ext cx="723900" cy="665163"/>
            <a:chOff x="-44" y="1473"/>
            <a:chExt cx="981" cy="1105"/>
          </a:xfrm>
        </p:grpSpPr>
        <p:pic>
          <p:nvPicPr>
            <p:cNvPr id="58407" name="Picture 405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8" name="Freeform 4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84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1-</a:t>
            </a:r>
            <a:fld id="{49164193-F1AB-4509-B810-C699979A30D5}" type="slidenum">
              <a:rPr lang="en-US" altLang="sv-SE" sz="1200">
                <a:latin typeface="Tahoma" panose="020B0604030504040204" pitchFamily="34" charset="0"/>
              </a:rPr>
              <a:pPr/>
              <a:t>27</a:t>
            </a:fld>
            <a:endParaRPr lang="en-US" altLang="sv-SE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BB6A19-5287-43D4-929B-4A063EE2BCF9}" type="slidenum">
              <a:rPr lang="en-US" smtClean="0"/>
              <a:pPr/>
              <a:t>28</a:t>
            </a:fld>
            <a:r>
              <a:rPr lang="en-US" dirty="0" smtClean="0"/>
              <a:t>-</a:t>
            </a:r>
          </a:p>
        </p:txBody>
      </p:sp>
      <p:sp>
        <p:nvSpPr>
          <p:cNvPr id="204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08112"/>
          </a:xfrm>
        </p:spPr>
        <p:txBody>
          <a:bodyPr/>
          <a:lstStyle/>
          <a:p>
            <a:r>
              <a:rPr lang="en-US" sz="3200" dirty="0" smtClean="0"/>
              <a:t>Wireless access networks</a:t>
            </a:r>
            <a:endParaRPr lang="en-US" dirty="0" smtClean="0"/>
          </a:p>
        </p:txBody>
      </p:sp>
      <p:sp>
        <p:nvSpPr>
          <p:cNvPr id="20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148" y="1267570"/>
            <a:ext cx="4927600" cy="3673598"/>
          </a:xfrm>
        </p:spPr>
        <p:txBody>
          <a:bodyPr/>
          <a:lstStyle/>
          <a:p>
            <a:r>
              <a:rPr lang="en-US" sz="2000" dirty="0" smtClean="0"/>
              <a:t>shared </a:t>
            </a:r>
            <a:r>
              <a:rPr lang="en-US" sz="2000" i="1" dirty="0" smtClean="0"/>
              <a:t>wireless</a:t>
            </a:r>
            <a:r>
              <a:rPr lang="en-US" sz="2000" dirty="0" smtClean="0"/>
              <a:t> access network connects end system to router</a:t>
            </a:r>
          </a:p>
          <a:p>
            <a:pPr lvl="1"/>
            <a:r>
              <a:rPr lang="en-US" sz="2000" dirty="0"/>
              <a:t>“</a:t>
            </a:r>
            <a:r>
              <a:rPr lang="en-US" sz="2000" dirty="0" err="1" smtClean="0"/>
              <a:t>adhoc</a:t>
            </a:r>
            <a:r>
              <a:rPr lang="en-US" sz="2000" dirty="0" smtClean="0"/>
              <a:t>” or </a:t>
            </a:r>
            <a:r>
              <a:rPr lang="en-US" sz="2000" dirty="0" smtClean="0"/>
              <a:t>via </a:t>
            </a:r>
            <a:r>
              <a:rPr lang="en-US" sz="2000" dirty="0" smtClean="0"/>
              <a:t>base station aka “access </a:t>
            </a:r>
            <a:r>
              <a:rPr lang="en-US" sz="2000" dirty="0" smtClean="0"/>
              <a:t>point”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wireless </a:t>
            </a:r>
            <a:r>
              <a:rPr lang="en-US" sz="2000" dirty="0" smtClean="0">
                <a:solidFill>
                  <a:srgbClr val="FF0000"/>
                </a:solidFill>
              </a:rPr>
              <a:t>LANs (10’s m)</a:t>
            </a:r>
            <a:endParaRPr lang="en-US" sz="2000" dirty="0" smtClean="0"/>
          </a:p>
          <a:p>
            <a:pPr lvl="1"/>
            <a:r>
              <a:rPr lang="en-US" sz="2000" dirty="0" smtClean="0"/>
              <a:t>802.11b/g (</a:t>
            </a:r>
            <a:r>
              <a:rPr lang="en-US" sz="2000" dirty="0" err="1" smtClean="0"/>
              <a:t>WiFi</a:t>
            </a:r>
            <a:r>
              <a:rPr lang="en-US" sz="2000" dirty="0" smtClean="0"/>
              <a:t>): 11 or 54  Mbps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wider-area wireless access (10’s km)</a:t>
            </a:r>
            <a:endParaRPr lang="en-US" sz="2000" dirty="0" smtClean="0"/>
          </a:p>
          <a:p>
            <a:pPr lvl="1"/>
            <a:r>
              <a:rPr lang="en-US" sz="2000" dirty="0" smtClean="0"/>
              <a:t>provided by </a:t>
            </a:r>
            <a:r>
              <a:rPr lang="en-US" sz="2000" dirty="0" err="1" smtClean="0"/>
              <a:t>telco</a:t>
            </a:r>
            <a:r>
              <a:rPr lang="en-US" sz="2000" dirty="0" smtClean="0"/>
              <a:t> operator</a:t>
            </a:r>
          </a:p>
          <a:p>
            <a:pPr lvl="1"/>
            <a:r>
              <a:rPr lang="en-US" sz="2000" dirty="0" smtClean="0"/>
              <a:t>~1-10 Mbps over cellular system</a:t>
            </a:r>
          </a:p>
          <a:p>
            <a:pPr lvl="1"/>
            <a:r>
              <a:rPr lang="en-US" altLang="sv-SE" sz="2000" dirty="0"/>
              <a:t>3G, 4G:  </a:t>
            </a:r>
            <a:r>
              <a:rPr lang="en-US" altLang="sv-SE" sz="2000" dirty="0" smtClean="0"/>
              <a:t>LTE</a:t>
            </a:r>
            <a:endParaRPr lang="en-US" altLang="sv-SE" sz="2000" dirty="0"/>
          </a:p>
        </p:txBody>
      </p:sp>
      <p:grpSp>
        <p:nvGrpSpPr>
          <p:cNvPr id="20494" name="Group 5"/>
          <p:cNvGrpSpPr>
            <a:grpSpLocks/>
          </p:cNvGrpSpPr>
          <p:nvPr/>
        </p:nvGrpSpPr>
        <p:grpSpPr bwMode="auto">
          <a:xfrm>
            <a:off x="6221413" y="4048125"/>
            <a:ext cx="622300" cy="793750"/>
            <a:chOff x="3908" y="2375"/>
            <a:chExt cx="392" cy="500"/>
          </a:xfrm>
        </p:grpSpPr>
        <p:graphicFrame>
          <p:nvGraphicFramePr>
            <p:cNvPr id="20488" name="Object 6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62" name="Clip" r:id="rId4" imgW="819000" imgH="847800" progId="MS_ClipArt_Gallery.2">
                    <p:embed/>
                  </p:oleObj>
                </mc:Choice>
                <mc:Fallback>
                  <p:oleObj name="Clip" r:id="rId4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375"/>
                          <a:ext cx="366" cy="4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7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63" name="Clip" r:id="rId6" imgW="1266840" imgH="1200240" progId="MS_ClipArt_Gallery.2">
                    <p:embed/>
                  </p:oleObj>
                </mc:Choice>
                <mc:Fallback>
                  <p:oleObj name="Clip" r:id="rId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" y="2506"/>
                          <a:ext cx="334" cy="3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5" name="Group 8"/>
          <p:cNvGrpSpPr>
            <a:grpSpLocks/>
          </p:cNvGrpSpPr>
          <p:nvPr/>
        </p:nvGrpSpPr>
        <p:grpSpPr bwMode="auto">
          <a:xfrm>
            <a:off x="7377113" y="3962400"/>
            <a:ext cx="622300" cy="793750"/>
            <a:chOff x="2870" y="1518"/>
            <a:chExt cx="292" cy="320"/>
          </a:xfrm>
        </p:grpSpPr>
        <p:graphicFrame>
          <p:nvGraphicFramePr>
            <p:cNvPr id="20486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64" name="Clip" r:id="rId8" imgW="819000" imgH="847800" progId="MS_ClipArt_Gallery.2">
                    <p:embed/>
                  </p:oleObj>
                </mc:Choice>
                <mc:Fallback>
                  <p:oleObj name="Clip" r:id="rId8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65" name="Clip" r:id="rId9" imgW="1266840" imgH="1200240" progId="MS_ClipArt_Gallery.2">
                    <p:embed/>
                  </p:oleObj>
                </mc:Choice>
                <mc:Fallback>
                  <p:oleObj name="Clip" r:id="rId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6496050" y="2387600"/>
            <a:ext cx="760413" cy="239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6496050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7256463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6496050" y="2366963"/>
            <a:ext cx="754063" cy="14605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6489700" y="2193925"/>
            <a:ext cx="760413" cy="279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01" name="Group 20"/>
          <p:cNvGrpSpPr>
            <a:grpSpLocks/>
          </p:cNvGrpSpPr>
          <p:nvPr/>
        </p:nvGrpSpPr>
        <p:grpSpPr bwMode="auto">
          <a:xfrm>
            <a:off x="6672263" y="2255838"/>
            <a:ext cx="377825" cy="163512"/>
            <a:chOff x="2848" y="848"/>
            <a:chExt cx="140" cy="98"/>
          </a:xfrm>
        </p:grpSpPr>
        <p:sp>
          <p:nvSpPr>
            <p:cNvPr id="20551" name="Line 2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2" name="Line 2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3" name="Line 2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0502" name="Group 24"/>
          <p:cNvGrpSpPr>
            <a:grpSpLocks/>
          </p:cNvGrpSpPr>
          <p:nvPr/>
        </p:nvGrpSpPr>
        <p:grpSpPr bwMode="auto">
          <a:xfrm flipV="1">
            <a:off x="6672263" y="2252663"/>
            <a:ext cx="377825" cy="163512"/>
            <a:chOff x="2848" y="848"/>
            <a:chExt cx="140" cy="98"/>
          </a:xfrm>
        </p:grpSpPr>
        <p:sp>
          <p:nvSpPr>
            <p:cNvPr id="2054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4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0503" name="Line 28"/>
          <p:cNvSpPr>
            <a:spLocks noChangeShapeType="1"/>
          </p:cNvSpPr>
          <p:nvPr/>
        </p:nvSpPr>
        <p:spPr bwMode="auto">
          <a:xfrm flipV="1">
            <a:off x="6886575" y="26193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04" name="Group 29"/>
          <p:cNvGrpSpPr>
            <a:grpSpLocks/>
          </p:cNvGrpSpPr>
          <p:nvPr/>
        </p:nvGrpSpPr>
        <p:grpSpPr bwMode="auto">
          <a:xfrm>
            <a:off x="7621588" y="2359025"/>
            <a:ext cx="622300" cy="793750"/>
            <a:chOff x="2870" y="1518"/>
            <a:chExt cx="292" cy="320"/>
          </a:xfrm>
        </p:grpSpPr>
        <p:graphicFrame>
          <p:nvGraphicFramePr>
            <p:cNvPr id="20484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66" name="Clip" r:id="rId10" imgW="819000" imgH="847800" progId="MS_ClipArt_Gallery.2">
                    <p:embed/>
                  </p:oleObj>
                </mc:Choice>
                <mc:Fallback>
                  <p:oleObj name="Clip" r:id="rId10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5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67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5" name="Group 32"/>
          <p:cNvGrpSpPr>
            <a:grpSpLocks/>
          </p:cNvGrpSpPr>
          <p:nvPr/>
        </p:nvGrpSpPr>
        <p:grpSpPr bwMode="auto">
          <a:xfrm>
            <a:off x="8070850" y="3421063"/>
            <a:ext cx="622300" cy="793750"/>
            <a:chOff x="2870" y="1518"/>
            <a:chExt cx="292" cy="320"/>
          </a:xfrm>
        </p:grpSpPr>
        <p:graphicFrame>
          <p:nvGraphicFramePr>
            <p:cNvPr id="20482" name="Object 3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68" name="Clip" r:id="rId12" imgW="819000" imgH="847800" progId="MS_ClipArt_Gallery.2">
                    <p:embed/>
                  </p:oleObj>
                </mc:Choice>
                <mc:Fallback>
                  <p:oleObj name="Clip" r:id="rId12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3" name="Object 3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69" name="Clip" r:id="rId13" imgW="1266840" imgH="1200240" progId="MS_ClipArt_Gallery.2">
                    <p:embed/>
                  </p:oleObj>
                </mc:Choice>
                <mc:Fallback>
                  <p:oleObj name="Clip" r:id="rId13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06" name="Text Box 35"/>
          <p:cNvSpPr txBox="1">
            <a:spLocks noChangeArrowheads="1"/>
          </p:cNvSpPr>
          <p:nvPr/>
        </p:nvSpPr>
        <p:spPr bwMode="auto">
          <a:xfrm>
            <a:off x="5081588" y="2874963"/>
            <a:ext cx="1179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base</a:t>
            </a:r>
          </a:p>
          <a:p>
            <a:pPr algn="r"/>
            <a:r>
              <a:rPr lang="en-US">
                <a:latin typeface="Comic Sans MS" pitchFamily="66" charset="0"/>
              </a:rPr>
              <a:t>station</a:t>
            </a:r>
            <a:endParaRPr lang="en-US"/>
          </a:p>
        </p:txBody>
      </p:sp>
      <p:sp>
        <p:nvSpPr>
          <p:cNvPr id="20507" name="Text Box 36"/>
          <p:cNvSpPr txBox="1">
            <a:spLocks noChangeArrowheads="1"/>
          </p:cNvSpPr>
          <p:nvPr/>
        </p:nvSpPr>
        <p:spPr bwMode="auto">
          <a:xfrm>
            <a:off x="7435850" y="4867275"/>
            <a:ext cx="109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mobile</a:t>
            </a:r>
          </a:p>
          <a:p>
            <a:pPr algn="r"/>
            <a:r>
              <a:rPr lang="en-US">
                <a:latin typeface="Comic Sans MS" pitchFamily="66" charset="0"/>
              </a:rPr>
              <a:t>hosts</a:t>
            </a:r>
            <a:endParaRPr lang="en-US"/>
          </a:p>
        </p:txBody>
      </p:sp>
      <p:sp>
        <p:nvSpPr>
          <p:cNvPr id="20508" name="Line 37"/>
          <p:cNvSpPr>
            <a:spLocks noChangeShapeType="1"/>
          </p:cNvSpPr>
          <p:nvPr/>
        </p:nvSpPr>
        <p:spPr bwMode="auto">
          <a:xfrm flipV="1">
            <a:off x="6829425" y="17430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09" name="Text Box 38"/>
          <p:cNvSpPr txBox="1">
            <a:spLocks noChangeArrowheads="1"/>
          </p:cNvSpPr>
          <p:nvPr/>
        </p:nvSpPr>
        <p:spPr bwMode="auto">
          <a:xfrm>
            <a:off x="5410200" y="2162175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router</a:t>
            </a:r>
            <a:endParaRPr lang="en-US"/>
          </a:p>
        </p:txBody>
      </p:sp>
      <p:grpSp>
        <p:nvGrpSpPr>
          <p:cNvPr id="20510" name="Group 104"/>
          <p:cNvGrpSpPr>
            <a:grpSpLocks/>
          </p:cNvGrpSpPr>
          <p:nvPr/>
        </p:nvGrpSpPr>
        <p:grpSpPr bwMode="auto">
          <a:xfrm>
            <a:off x="6445250" y="2717800"/>
            <a:ext cx="681038" cy="820738"/>
            <a:chOff x="3221" y="3127"/>
            <a:chExt cx="429" cy="517"/>
          </a:xfrm>
        </p:grpSpPr>
        <p:sp>
          <p:nvSpPr>
            <p:cNvPr id="20511" name="Freeform 6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>
                <a:gd name="T0" fmla="*/ 10 w 199"/>
                <a:gd name="T1" fmla="*/ 4 h 232"/>
                <a:gd name="T2" fmla="*/ 8 w 199"/>
                <a:gd name="T3" fmla="*/ 5 h 232"/>
                <a:gd name="T4" fmla="*/ 6 w 199"/>
                <a:gd name="T5" fmla="*/ 7 h 232"/>
                <a:gd name="T6" fmla="*/ 5 w 199"/>
                <a:gd name="T7" fmla="*/ 8 h 232"/>
                <a:gd name="T8" fmla="*/ 3 w 199"/>
                <a:gd name="T9" fmla="*/ 10 h 232"/>
                <a:gd name="T10" fmla="*/ 2 w 199"/>
                <a:gd name="T11" fmla="*/ 12 h 232"/>
                <a:gd name="T12" fmla="*/ 1 w 199"/>
                <a:gd name="T13" fmla="*/ 15 h 232"/>
                <a:gd name="T14" fmla="*/ 0 w 199"/>
                <a:gd name="T15" fmla="*/ 17 h 232"/>
                <a:gd name="T16" fmla="*/ 0 w 199"/>
                <a:gd name="T17" fmla="*/ 19 h 232"/>
                <a:gd name="T18" fmla="*/ 0 w 199"/>
                <a:gd name="T19" fmla="*/ 22 h 232"/>
                <a:gd name="T20" fmla="*/ 2 w 199"/>
                <a:gd name="T21" fmla="*/ 25 h 232"/>
                <a:gd name="T22" fmla="*/ 4 w 199"/>
                <a:gd name="T23" fmla="*/ 27 h 232"/>
                <a:gd name="T24" fmla="*/ 7 w 199"/>
                <a:gd name="T25" fmla="*/ 29 h 232"/>
                <a:gd name="T26" fmla="*/ 10 w 199"/>
                <a:gd name="T27" fmla="*/ 30 h 232"/>
                <a:gd name="T28" fmla="*/ 13 w 199"/>
                <a:gd name="T29" fmla="*/ 31 h 232"/>
                <a:gd name="T30" fmla="*/ 17 w 199"/>
                <a:gd name="T31" fmla="*/ 31 h 232"/>
                <a:gd name="T32" fmla="*/ 20 w 199"/>
                <a:gd name="T33" fmla="*/ 31 h 232"/>
                <a:gd name="T34" fmla="*/ 21 w 199"/>
                <a:gd name="T35" fmla="*/ 31 h 232"/>
                <a:gd name="T36" fmla="*/ 21 w 199"/>
                <a:gd name="T37" fmla="*/ 30 h 232"/>
                <a:gd name="T38" fmla="*/ 22 w 199"/>
                <a:gd name="T39" fmla="*/ 30 h 232"/>
                <a:gd name="T40" fmla="*/ 22 w 199"/>
                <a:gd name="T41" fmla="*/ 29 h 232"/>
                <a:gd name="T42" fmla="*/ 22 w 199"/>
                <a:gd name="T43" fmla="*/ 29 h 232"/>
                <a:gd name="T44" fmla="*/ 21 w 199"/>
                <a:gd name="T45" fmla="*/ 28 h 232"/>
                <a:gd name="T46" fmla="*/ 20 w 199"/>
                <a:gd name="T47" fmla="*/ 27 h 232"/>
                <a:gd name="T48" fmla="*/ 19 w 199"/>
                <a:gd name="T49" fmla="*/ 27 h 232"/>
                <a:gd name="T50" fmla="*/ 17 w 199"/>
                <a:gd name="T51" fmla="*/ 26 h 232"/>
                <a:gd name="T52" fmla="*/ 16 w 199"/>
                <a:gd name="T53" fmla="*/ 26 h 232"/>
                <a:gd name="T54" fmla="*/ 14 w 199"/>
                <a:gd name="T55" fmla="*/ 26 h 232"/>
                <a:gd name="T56" fmla="*/ 12 w 199"/>
                <a:gd name="T57" fmla="*/ 26 h 232"/>
                <a:gd name="T58" fmla="*/ 11 w 199"/>
                <a:gd name="T59" fmla="*/ 25 h 232"/>
                <a:gd name="T60" fmla="*/ 9 w 199"/>
                <a:gd name="T61" fmla="*/ 25 h 232"/>
                <a:gd name="T62" fmla="*/ 8 w 199"/>
                <a:gd name="T63" fmla="*/ 23 h 232"/>
                <a:gd name="T64" fmla="*/ 7 w 199"/>
                <a:gd name="T65" fmla="*/ 22 h 232"/>
                <a:gd name="T66" fmla="*/ 6 w 199"/>
                <a:gd name="T67" fmla="*/ 17 h 232"/>
                <a:gd name="T68" fmla="*/ 7 w 199"/>
                <a:gd name="T69" fmla="*/ 13 h 232"/>
                <a:gd name="T70" fmla="*/ 10 w 199"/>
                <a:gd name="T71" fmla="*/ 10 h 232"/>
                <a:gd name="T72" fmla="*/ 14 w 199"/>
                <a:gd name="T73" fmla="*/ 7 h 232"/>
                <a:gd name="T74" fmla="*/ 18 w 199"/>
                <a:gd name="T75" fmla="*/ 4 h 232"/>
                <a:gd name="T76" fmla="*/ 22 w 199"/>
                <a:gd name="T77" fmla="*/ 3 h 232"/>
                <a:gd name="T78" fmla="*/ 27 w 199"/>
                <a:gd name="T79" fmla="*/ 1 h 232"/>
                <a:gd name="T80" fmla="*/ 30 w 199"/>
                <a:gd name="T81" fmla="*/ 0 h 232"/>
                <a:gd name="T82" fmla="*/ 28 w 199"/>
                <a:gd name="T83" fmla="*/ 0 h 232"/>
                <a:gd name="T84" fmla="*/ 26 w 199"/>
                <a:gd name="T85" fmla="*/ 0 h 232"/>
                <a:gd name="T86" fmla="*/ 23 w 199"/>
                <a:gd name="T87" fmla="*/ 0 h 232"/>
                <a:gd name="T88" fmla="*/ 21 w 199"/>
                <a:gd name="T89" fmla="*/ 0 h 232"/>
                <a:gd name="T90" fmla="*/ 18 w 199"/>
                <a:gd name="T91" fmla="*/ 1 h 232"/>
                <a:gd name="T92" fmla="*/ 15 w 199"/>
                <a:gd name="T93" fmla="*/ 2 h 232"/>
                <a:gd name="T94" fmla="*/ 13 w 199"/>
                <a:gd name="T95" fmla="*/ 3 h 232"/>
                <a:gd name="T96" fmla="*/ 10 w 199"/>
                <a:gd name="T97" fmla="*/ 4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2" name="Freeform 6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>
                <a:gd name="T0" fmla="*/ 18 w 128"/>
                <a:gd name="T1" fmla="*/ 8 h 180"/>
                <a:gd name="T2" fmla="*/ 19 w 128"/>
                <a:gd name="T3" fmla="*/ 10 h 180"/>
                <a:gd name="T4" fmla="*/ 18 w 128"/>
                <a:gd name="T5" fmla="*/ 12 h 180"/>
                <a:gd name="T6" fmla="*/ 17 w 128"/>
                <a:gd name="T7" fmla="*/ 15 h 180"/>
                <a:gd name="T8" fmla="*/ 15 w 128"/>
                <a:gd name="T9" fmla="*/ 16 h 180"/>
                <a:gd name="T10" fmla="*/ 13 w 128"/>
                <a:gd name="T11" fmla="*/ 18 h 180"/>
                <a:gd name="T12" fmla="*/ 10 w 128"/>
                <a:gd name="T13" fmla="*/ 19 h 180"/>
                <a:gd name="T14" fmla="*/ 7 w 128"/>
                <a:gd name="T15" fmla="*/ 21 h 180"/>
                <a:gd name="T16" fmla="*/ 5 w 128"/>
                <a:gd name="T17" fmla="*/ 22 h 180"/>
                <a:gd name="T18" fmla="*/ 4 w 128"/>
                <a:gd name="T19" fmla="*/ 23 h 180"/>
                <a:gd name="T20" fmla="*/ 4 w 128"/>
                <a:gd name="T21" fmla="*/ 23 h 180"/>
                <a:gd name="T22" fmla="*/ 4 w 128"/>
                <a:gd name="T23" fmla="*/ 23 h 180"/>
                <a:gd name="T24" fmla="*/ 4 w 128"/>
                <a:gd name="T25" fmla="*/ 24 h 180"/>
                <a:gd name="T26" fmla="*/ 5 w 128"/>
                <a:gd name="T27" fmla="*/ 24 h 180"/>
                <a:gd name="T28" fmla="*/ 6 w 128"/>
                <a:gd name="T29" fmla="*/ 24 h 180"/>
                <a:gd name="T30" fmla="*/ 6 w 128"/>
                <a:gd name="T31" fmla="*/ 24 h 180"/>
                <a:gd name="T32" fmla="*/ 7 w 128"/>
                <a:gd name="T33" fmla="*/ 24 h 180"/>
                <a:gd name="T34" fmla="*/ 10 w 128"/>
                <a:gd name="T35" fmla="*/ 23 h 180"/>
                <a:gd name="T36" fmla="*/ 13 w 128"/>
                <a:gd name="T37" fmla="*/ 21 h 180"/>
                <a:gd name="T38" fmla="*/ 15 w 128"/>
                <a:gd name="T39" fmla="*/ 19 h 180"/>
                <a:gd name="T40" fmla="*/ 18 w 128"/>
                <a:gd name="T41" fmla="*/ 18 h 180"/>
                <a:gd name="T42" fmla="*/ 20 w 128"/>
                <a:gd name="T43" fmla="*/ 15 h 180"/>
                <a:gd name="T44" fmla="*/ 21 w 128"/>
                <a:gd name="T45" fmla="*/ 13 h 180"/>
                <a:gd name="T46" fmla="*/ 21 w 128"/>
                <a:gd name="T47" fmla="*/ 10 h 180"/>
                <a:gd name="T48" fmla="*/ 20 w 128"/>
                <a:gd name="T49" fmla="*/ 7 h 180"/>
                <a:gd name="T50" fmla="*/ 19 w 128"/>
                <a:gd name="T51" fmla="*/ 5 h 180"/>
                <a:gd name="T52" fmla="*/ 16 w 128"/>
                <a:gd name="T53" fmla="*/ 3 h 180"/>
                <a:gd name="T54" fmla="*/ 13 w 128"/>
                <a:gd name="T55" fmla="*/ 2 h 180"/>
                <a:gd name="T56" fmla="*/ 9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0 h 180"/>
                <a:gd name="T66" fmla="*/ 2 w 128"/>
                <a:gd name="T67" fmla="*/ 1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3 h 180"/>
                <a:gd name="T74" fmla="*/ 13 w 128"/>
                <a:gd name="T75" fmla="*/ 4 h 180"/>
                <a:gd name="T76" fmla="*/ 15 w 128"/>
                <a:gd name="T77" fmla="*/ 5 h 180"/>
                <a:gd name="T78" fmla="*/ 17 w 128"/>
                <a:gd name="T79" fmla="*/ 6 h 180"/>
                <a:gd name="T80" fmla="*/ 18 w 128"/>
                <a:gd name="T81" fmla="*/ 8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3" name="Freeform 6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>
                <a:gd name="T0" fmla="*/ 15 w 322"/>
                <a:gd name="T1" fmla="*/ 9 h 378"/>
                <a:gd name="T2" fmla="*/ 8 w 322"/>
                <a:gd name="T3" fmla="*/ 15 h 378"/>
                <a:gd name="T4" fmla="*/ 3 w 322"/>
                <a:gd name="T5" fmla="*/ 22 h 378"/>
                <a:gd name="T6" fmla="*/ 0 w 322"/>
                <a:gd name="T7" fmla="*/ 30 h 378"/>
                <a:gd name="T8" fmla="*/ 0 w 322"/>
                <a:gd name="T9" fmla="*/ 35 h 378"/>
                <a:gd name="T10" fmla="*/ 2 w 322"/>
                <a:gd name="T11" fmla="*/ 38 h 378"/>
                <a:gd name="T12" fmla="*/ 3 w 322"/>
                <a:gd name="T13" fmla="*/ 39 h 378"/>
                <a:gd name="T14" fmla="*/ 5 w 322"/>
                <a:gd name="T15" fmla="*/ 41 h 378"/>
                <a:gd name="T16" fmla="*/ 9 w 322"/>
                <a:gd name="T17" fmla="*/ 43 h 378"/>
                <a:gd name="T18" fmla="*/ 13 w 322"/>
                <a:gd name="T19" fmla="*/ 45 h 378"/>
                <a:gd name="T20" fmla="*/ 18 w 322"/>
                <a:gd name="T21" fmla="*/ 47 h 378"/>
                <a:gd name="T22" fmla="*/ 23 w 322"/>
                <a:gd name="T23" fmla="*/ 48 h 378"/>
                <a:gd name="T24" fmla="*/ 29 w 322"/>
                <a:gd name="T25" fmla="*/ 49 h 378"/>
                <a:gd name="T26" fmla="*/ 34 w 322"/>
                <a:gd name="T27" fmla="*/ 49 h 378"/>
                <a:gd name="T28" fmla="*/ 39 w 322"/>
                <a:gd name="T29" fmla="*/ 50 h 378"/>
                <a:gd name="T30" fmla="*/ 44 w 322"/>
                <a:gd name="T31" fmla="*/ 50 h 378"/>
                <a:gd name="T32" fmla="*/ 48 w 322"/>
                <a:gd name="T33" fmla="*/ 50 h 378"/>
                <a:gd name="T34" fmla="*/ 49 w 322"/>
                <a:gd name="T35" fmla="*/ 49 h 378"/>
                <a:gd name="T36" fmla="*/ 49 w 322"/>
                <a:gd name="T37" fmla="*/ 48 h 378"/>
                <a:gd name="T38" fmla="*/ 48 w 322"/>
                <a:gd name="T39" fmla="*/ 47 h 378"/>
                <a:gd name="T40" fmla="*/ 45 w 322"/>
                <a:gd name="T41" fmla="*/ 46 h 378"/>
                <a:gd name="T42" fmla="*/ 40 w 322"/>
                <a:gd name="T43" fmla="*/ 45 h 378"/>
                <a:gd name="T44" fmla="*/ 36 w 322"/>
                <a:gd name="T45" fmla="*/ 45 h 378"/>
                <a:gd name="T46" fmla="*/ 31 w 322"/>
                <a:gd name="T47" fmla="*/ 44 h 378"/>
                <a:gd name="T48" fmla="*/ 26 w 322"/>
                <a:gd name="T49" fmla="*/ 43 h 378"/>
                <a:gd name="T50" fmla="*/ 21 w 322"/>
                <a:gd name="T51" fmla="*/ 42 h 378"/>
                <a:gd name="T52" fmla="*/ 17 w 322"/>
                <a:gd name="T53" fmla="*/ 41 h 378"/>
                <a:gd name="T54" fmla="*/ 12 w 322"/>
                <a:gd name="T55" fmla="*/ 39 h 378"/>
                <a:gd name="T56" fmla="*/ 9 w 322"/>
                <a:gd name="T57" fmla="*/ 38 h 378"/>
                <a:gd name="T58" fmla="*/ 6 w 322"/>
                <a:gd name="T59" fmla="*/ 35 h 378"/>
                <a:gd name="T60" fmla="*/ 5 w 322"/>
                <a:gd name="T61" fmla="*/ 31 h 378"/>
                <a:gd name="T62" fmla="*/ 6 w 322"/>
                <a:gd name="T63" fmla="*/ 27 h 378"/>
                <a:gd name="T64" fmla="*/ 8 w 322"/>
                <a:gd name="T65" fmla="*/ 23 h 378"/>
                <a:gd name="T66" fmla="*/ 11 w 322"/>
                <a:gd name="T67" fmla="*/ 18 h 378"/>
                <a:gd name="T68" fmla="*/ 14 w 322"/>
                <a:gd name="T69" fmla="*/ 15 h 378"/>
                <a:gd name="T70" fmla="*/ 19 w 322"/>
                <a:gd name="T71" fmla="*/ 11 h 378"/>
                <a:gd name="T72" fmla="*/ 23 w 322"/>
                <a:gd name="T73" fmla="*/ 8 h 378"/>
                <a:gd name="T74" fmla="*/ 30 w 322"/>
                <a:gd name="T75" fmla="*/ 5 h 378"/>
                <a:gd name="T76" fmla="*/ 36 w 322"/>
                <a:gd name="T77" fmla="*/ 3 h 378"/>
                <a:gd name="T78" fmla="*/ 40 w 322"/>
                <a:gd name="T79" fmla="*/ 1 h 378"/>
                <a:gd name="T80" fmla="*/ 39 w 322"/>
                <a:gd name="T81" fmla="*/ 0 h 378"/>
                <a:gd name="T82" fmla="*/ 34 w 322"/>
                <a:gd name="T83" fmla="*/ 0 h 378"/>
                <a:gd name="T84" fmla="*/ 27 w 322"/>
                <a:gd name="T85" fmla="*/ 3 h 378"/>
                <a:gd name="T86" fmla="*/ 22 w 322"/>
                <a:gd name="T87" fmla="*/ 5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4" name="Freeform 6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>
                <a:gd name="T0" fmla="*/ 35 w 283"/>
                <a:gd name="T1" fmla="*/ 10 h 252"/>
                <a:gd name="T2" fmla="*/ 37 w 283"/>
                <a:gd name="T3" fmla="*/ 12 h 252"/>
                <a:gd name="T4" fmla="*/ 39 w 283"/>
                <a:gd name="T5" fmla="*/ 14 h 252"/>
                <a:gd name="T6" fmla="*/ 39 w 283"/>
                <a:gd name="T7" fmla="*/ 16 h 252"/>
                <a:gd name="T8" fmla="*/ 39 w 283"/>
                <a:gd name="T9" fmla="*/ 19 h 252"/>
                <a:gd name="T10" fmla="*/ 39 w 283"/>
                <a:gd name="T11" fmla="*/ 21 h 252"/>
                <a:gd name="T12" fmla="*/ 38 w 283"/>
                <a:gd name="T13" fmla="*/ 23 h 252"/>
                <a:gd name="T14" fmla="*/ 37 w 283"/>
                <a:gd name="T15" fmla="*/ 24 h 252"/>
                <a:gd name="T16" fmla="*/ 36 w 283"/>
                <a:gd name="T17" fmla="*/ 26 h 252"/>
                <a:gd name="T18" fmla="*/ 34 w 283"/>
                <a:gd name="T19" fmla="*/ 27 h 252"/>
                <a:gd name="T20" fmla="*/ 33 w 283"/>
                <a:gd name="T21" fmla="*/ 28 h 252"/>
                <a:gd name="T22" fmla="*/ 31 w 283"/>
                <a:gd name="T23" fmla="*/ 30 h 252"/>
                <a:gd name="T24" fmla="*/ 29 w 283"/>
                <a:gd name="T25" fmla="*/ 31 h 252"/>
                <a:gd name="T26" fmla="*/ 29 w 283"/>
                <a:gd name="T27" fmla="*/ 32 h 252"/>
                <a:gd name="T28" fmla="*/ 29 w 283"/>
                <a:gd name="T29" fmla="*/ 32 h 252"/>
                <a:gd name="T30" fmla="*/ 29 w 283"/>
                <a:gd name="T31" fmla="*/ 32 h 252"/>
                <a:gd name="T32" fmla="*/ 29 w 283"/>
                <a:gd name="T33" fmla="*/ 33 h 252"/>
                <a:gd name="T34" fmla="*/ 30 w 283"/>
                <a:gd name="T35" fmla="*/ 33 h 252"/>
                <a:gd name="T36" fmla="*/ 31 w 283"/>
                <a:gd name="T37" fmla="*/ 34 h 252"/>
                <a:gd name="T38" fmla="*/ 31 w 283"/>
                <a:gd name="T39" fmla="*/ 33 h 252"/>
                <a:gd name="T40" fmla="*/ 31 w 283"/>
                <a:gd name="T41" fmla="*/ 33 h 252"/>
                <a:gd name="T42" fmla="*/ 35 w 283"/>
                <a:gd name="T43" fmla="*/ 31 h 252"/>
                <a:gd name="T44" fmla="*/ 38 w 283"/>
                <a:gd name="T45" fmla="*/ 28 h 252"/>
                <a:gd name="T46" fmla="*/ 40 w 283"/>
                <a:gd name="T47" fmla="*/ 26 h 252"/>
                <a:gd name="T48" fmla="*/ 42 w 283"/>
                <a:gd name="T49" fmla="*/ 22 h 252"/>
                <a:gd name="T50" fmla="*/ 43 w 283"/>
                <a:gd name="T51" fmla="*/ 19 h 252"/>
                <a:gd name="T52" fmla="*/ 42 w 283"/>
                <a:gd name="T53" fmla="*/ 15 h 252"/>
                <a:gd name="T54" fmla="*/ 41 w 283"/>
                <a:gd name="T55" fmla="*/ 12 h 252"/>
                <a:gd name="T56" fmla="*/ 38 w 283"/>
                <a:gd name="T57" fmla="*/ 9 h 252"/>
                <a:gd name="T58" fmla="*/ 36 w 283"/>
                <a:gd name="T59" fmla="*/ 8 h 252"/>
                <a:gd name="T60" fmla="*/ 33 w 283"/>
                <a:gd name="T61" fmla="*/ 7 h 252"/>
                <a:gd name="T62" fmla="*/ 31 w 283"/>
                <a:gd name="T63" fmla="*/ 5 h 252"/>
                <a:gd name="T64" fmla="*/ 28 w 283"/>
                <a:gd name="T65" fmla="*/ 4 h 252"/>
                <a:gd name="T66" fmla="*/ 25 w 283"/>
                <a:gd name="T67" fmla="*/ 3 h 252"/>
                <a:gd name="T68" fmla="*/ 22 w 283"/>
                <a:gd name="T69" fmla="*/ 2 h 252"/>
                <a:gd name="T70" fmla="*/ 19 w 283"/>
                <a:gd name="T71" fmla="*/ 2 h 252"/>
                <a:gd name="T72" fmla="*/ 16 w 283"/>
                <a:gd name="T73" fmla="*/ 1 h 252"/>
                <a:gd name="T74" fmla="*/ 12 w 283"/>
                <a:gd name="T75" fmla="*/ 1 h 252"/>
                <a:gd name="T76" fmla="*/ 10 w 283"/>
                <a:gd name="T77" fmla="*/ 0 h 252"/>
                <a:gd name="T78" fmla="*/ 7 w 283"/>
                <a:gd name="T79" fmla="*/ 0 h 252"/>
                <a:gd name="T80" fmla="*/ 5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3 w 283"/>
                <a:gd name="T93" fmla="*/ 1 h 252"/>
                <a:gd name="T94" fmla="*/ 6 w 283"/>
                <a:gd name="T95" fmla="*/ 1 h 252"/>
                <a:gd name="T96" fmla="*/ 8 w 283"/>
                <a:gd name="T97" fmla="*/ 2 h 252"/>
                <a:gd name="T98" fmla="*/ 10 w 283"/>
                <a:gd name="T99" fmla="*/ 2 h 252"/>
                <a:gd name="T100" fmla="*/ 12 w 283"/>
                <a:gd name="T101" fmla="*/ 3 h 252"/>
                <a:gd name="T102" fmla="*/ 15 w 283"/>
                <a:gd name="T103" fmla="*/ 3 h 252"/>
                <a:gd name="T104" fmla="*/ 17 w 283"/>
                <a:gd name="T105" fmla="*/ 3 h 252"/>
                <a:gd name="T106" fmla="*/ 19 w 283"/>
                <a:gd name="T107" fmla="*/ 4 h 252"/>
                <a:gd name="T108" fmla="*/ 22 w 283"/>
                <a:gd name="T109" fmla="*/ 4 h 252"/>
                <a:gd name="T110" fmla="*/ 24 w 283"/>
                <a:gd name="T111" fmla="*/ 5 h 252"/>
                <a:gd name="T112" fmla="*/ 27 w 283"/>
                <a:gd name="T113" fmla="*/ 6 h 252"/>
                <a:gd name="T114" fmla="*/ 29 w 283"/>
                <a:gd name="T115" fmla="*/ 7 h 252"/>
                <a:gd name="T116" fmla="*/ 31 w 283"/>
                <a:gd name="T117" fmla="*/ 8 h 252"/>
                <a:gd name="T118" fmla="*/ 33 w 283"/>
                <a:gd name="T119" fmla="*/ 9 h 252"/>
                <a:gd name="T120" fmla="*/ 35 w 283"/>
                <a:gd name="T121" fmla="*/ 1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5" name="Freeform 7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>
                <a:gd name="T0" fmla="*/ 0 w 114"/>
                <a:gd name="T1" fmla="*/ 16 h 238"/>
                <a:gd name="T2" fmla="*/ 0 w 114"/>
                <a:gd name="T3" fmla="*/ 19 h 238"/>
                <a:gd name="T4" fmla="*/ 1 w 114"/>
                <a:gd name="T5" fmla="*/ 21 h 238"/>
                <a:gd name="T6" fmla="*/ 2 w 114"/>
                <a:gd name="T7" fmla="*/ 24 h 238"/>
                <a:gd name="T8" fmla="*/ 3 w 114"/>
                <a:gd name="T9" fmla="*/ 25 h 238"/>
                <a:gd name="T10" fmla="*/ 6 w 114"/>
                <a:gd name="T11" fmla="*/ 27 h 238"/>
                <a:gd name="T12" fmla="*/ 8 w 114"/>
                <a:gd name="T13" fmla="*/ 29 h 238"/>
                <a:gd name="T14" fmla="*/ 11 w 114"/>
                <a:gd name="T15" fmla="*/ 30 h 238"/>
                <a:gd name="T16" fmla="*/ 14 w 114"/>
                <a:gd name="T17" fmla="*/ 30 h 238"/>
                <a:gd name="T18" fmla="*/ 15 w 114"/>
                <a:gd name="T19" fmla="*/ 30 h 238"/>
                <a:gd name="T20" fmla="*/ 15 w 114"/>
                <a:gd name="T21" fmla="*/ 30 h 238"/>
                <a:gd name="T22" fmla="*/ 16 w 114"/>
                <a:gd name="T23" fmla="*/ 30 h 238"/>
                <a:gd name="T24" fmla="*/ 17 w 114"/>
                <a:gd name="T25" fmla="*/ 29 h 238"/>
                <a:gd name="T26" fmla="*/ 17 w 114"/>
                <a:gd name="T27" fmla="*/ 28 h 238"/>
                <a:gd name="T28" fmla="*/ 16 w 114"/>
                <a:gd name="T29" fmla="*/ 28 h 238"/>
                <a:gd name="T30" fmla="*/ 16 w 114"/>
                <a:gd name="T31" fmla="*/ 27 h 238"/>
                <a:gd name="T32" fmla="*/ 15 w 114"/>
                <a:gd name="T33" fmla="*/ 27 h 238"/>
                <a:gd name="T34" fmla="*/ 12 w 114"/>
                <a:gd name="T35" fmla="*/ 26 h 238"/>
                <a:gd name="T36" fmla="*/ 10 w 114"/>
                <a:gd name="T37" fmla="*/ 25 h 238"/>
                <a:gd name="T38" fmla="*/ 7 w 114"/>
                <a:gd name="T39" fmla="*/ 23 h 238"/>
                <a:gd name="T40" fmla="*/ 6 w 114"/>
                <a:gd name="T41" fmla="*/ 21 h 238"/>
                <a:gd name="T42" fmla="*/ 5 w 114"/>
                <a:gd name="T43" fmla="*/ 19 h 238"/>
                <a:gd name="T44" fmla="*/ 4 w 114"/>
                <a:gd name="T45" fmla="*/ 17 h 238"/>
                <a:gd name="T46" fmla="*/ 4 w 114"/>
                <a:gd name="T47" fmla="*/ 14 h 238"/>
                <a:gd name="T48" fmla="*/ 5 w 114"/>
                <a:gd name="T49" fmla="*/ 12 h 238"/>
                <a:gd name="T50" fmla="*/ 6 w 114"/>
                <a:gd name="T51" fmla="*/ 10 h 238"/>
                <a:gd name="T52" fmla="*/ 8 w 114"/>
                <a:gd name="T53" fmla="*/ 8 h 238"/>
                <a:gd name="T54" fmla="*/ 9 w 114"/>
                <a:gd name="T55" fmla="*/ 6 h 238"/>
                <a:gd name="T56" fmla="*/ 11 w 114"/>
                <a:gd name="T57" fmla="*/ 5 h 238"/>
                <a:gd name="T58" fmla="*/ 12 w 114"/>
                <a:gd name="T59" fmla="*/ 4 h 238"/>
                <a:gd name="T60" fmla="*/ 14 w 114"/>
                <a:gd name="T61" fmla="*/ 2 h 238"/>
                <a:gd name="T62" fmla="*/ 16 w 114"/>
                <a:gd name="T63" fmla="*/ 1 h 238"/>
                <a:gd name="T64" fmla="*/ 17 w 114"/>
                <a:gd name="T65" fmla="*/ 0 h 238"/>
                <a:gd name="T66" fmla="*/ 16 w 114"/>
                <a:gd name="T67" fmla="*/ 0 h 238"/>
                <a:gd name="T68" fmla="*/ 14 w 114"/>
                <a:gd name="T69" fmla="*/ 1 h 238"/>
                <a:gd name="T70" fmla="*/ 11 w 114"/>
                <a:gd name="T71" fmla="*/ 2 h 238"/>
                <a:gd name="T72" fmla="*/ 8 w 114"/>
                <a:gd name="T73" fmla="*/ 5 h 238"/>
                <a:gd name="T74" fmla="*/ 5 w 114"/>
                <a:gd name="T75" fmla="*/ 7 h 238"/>
                <a:gd name="T76" fmla="*/ 3 w 114"/>
                <a:gd name="T77" fmla="*/ 10 h 238"/>
                <a:gd name="T78" fmla="*/ 1 w 114"/>
                <a:gd name="T79" fmla="*/ 14 h 238"/>
                <a:gd name="T80" fmla="*/ 0 w 114"/>
                <a:gd name="T81" fmla="*/ 16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6" name="Freeform 7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>
                <a:gd name="T0" fmla="*/ 32 w 246"/>
                <a:gd name="T1" fmla="*/ 17 h 310"/>
                <a:gd name="T2" fmla="*/ 33 w 246"/>
                <a:gd name="T3" fmla="*/ 19 h 310"/>
                <a:gd name="T4" fmla="*/ 34 w 246"/>
                <a:gd name="T5" fmla="*/ 22 h 310"/>
                <a:gd name="T6" fmla="*/ 34 w 246"/>
                <a:gd name="T7" fmla="*/ 25 h 310"/>
                <a:gd name="T8" fmla="*/ 32 w 246"/>
                <a:gd name="T9" fmla="*/ 28 h 310"/>
                <a:gd name="T10" fmla="*/ 28 w 246"/>
                <a:gd name="T11" fmla="*/ 31 h 310"/>
                <a:gd name="T12" fmla="*/ 25 w 246"/>
                <a:gd name="T13" fmla="*/ 33 h 310"/>
                <a:gd name="T14" fmla="*/ 22 w 246"/>
                <a:gd name="T15" fmla="*/ 36 h 310"/>
                <a:gd name="T16" fmla="*/ 20 w 246"/>
                <a:gd name="T17" fmla="*/ 38 h 310"/>
                <a:gd name="T18" fmla="*/ 19 w 246"/>
                <a:gd name="T19" fmla="*/ 39 h 310"/>
                <a:gd name="T20" fmla="*/ 18 w 246"/>
                <a:gd name="T21" fmla="*/ 40 h 310"/>
                <a:gd name="T22" fmla="*/ 18 w 246"/>
                <a:gd name="T23" fmla="*/ 41 h 310"/>
                <a:gd name="T24" fmla="*/ 20 w 246"/>
                <a:gd name="T25" fmla="*/ 42 h 310"/>
                <a:gd name="T26" fmla="*/ 21 w 246"/>
                <a:gd name="T27" fmla="*/ 42 h 310"/>
                <a:gd name="T28" fmla="*/ 23 w 246"/>
                <a:gd name="T29" fmla="*/ 40 h 310"/>
                <a:gd name="T30" fmla="*/ 27 w 246"/>
                <a:gd name="T31" fmla="*/ 36 h 310"/>
                <a:gd name="T32" fmla="*/ 32 w 246"/>
                <a:gd name="T33" fmla="*/ 33 h 310"/>
                <a:gd name="T34" fmla="*/ 35 w 246"/>
                <a:gd name="T35" fmla="*/ 30 h 310"/>
                <a:gd name="T36" fmla="*/ 37 w 246"/>
                <a:gd name="T37" fmla="*/ 25 h 310"/>
                <a:gd name="T38" fmla="*/ 37 w 246"/>
                <a:gd name="T39" fmla="*/ 21 h 310"/>
                <a:gd name="T40" fmla="*/ 35 w 246"/>
                <a:gd name="T41" fmla="*/ 16 h 310"/>
                <a:gd name="T42" fmla="*/ 30 w 246"/>
                <a:gd name="T43" fmla="*/ 13 h 310"/>
                <a:gd name="T44" fmla="*/ 27 w 246"/>
                <a:gd name="T45" fmla="*/ 10 h 310"/>
                <a:gd name="T46" fmla="*/ 23 w 246"/>
                <a:gd name="T47" fmla="*/ 8 h 310"/>
                <a:gd name="T48" fmla="*/ 19 w 246"/>
                <a:gd name="T49" fmla="*/ 6 h 310"/>
                <a:gd name="T50" fmla="*/ 15 w 246"/>
                <a:gd name="T51" fmla="*/ 4 h 310"/>
                <a:gd name="T52" fmla="*/ 11 w 246"/>
                <a:gd name="T53" fmla="*/ 2 h 310"/>
                <a:gd name="T54" fmla="*/ 7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4 w 246"/>
                <a:gd name="T63" fmla="*/ 2 h 310"/>
                <a:gd name="T64" fmla="*/ 8 w 246"/>
                <a:gd name="T65" fmla="*/ 3 h 310"/>
                <a:gd name="T66" fmla="*/ 12 w 246"/>
                <a:gd name="T67" fmla="*/ 5 h 310"/>
                <a:gd name="T68" fmla="*/ 16 w 246"/>
                <a:gd name="T69" fmla="*/ 7 h 310"/>
                <a:gd name="T70" fmla="*/ 20 w 246"/>
                <a:gd name="T71" fmla="*/ 9 h 310"/>
                <a:gd name="T72" fmla="*/ 25 w 246"/>
                <a:gd name="T73" fmla="*/ 12 h 310"/>
                <a:gd name="T74" fmla="*/ 28 w 246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7" name="Freeform 7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0 w 83"/>
                <a:gd name="T13" fmla="*/ 1 h 187"/>
                <a:gd name="T14" fmla="*/ 0 w 83"/>
                <a:gd name="T15" fmla="*/ 1 h 187"/>
                <a:gd name="T16" fmla="*/ 0 w 83"/>
                <a:gd name="T17" fmla="*/ 2 h 187"/>
                <a:gd name="T18" fmla="*/ 1 w 83"/>
                <a:gd name="T19" fmla="*/ 5 h 187"/>
                <a:gd name="T20" fmla="*/ 2 w 83"/>
                <a:gd name="T21" fmla="*/ 9 h 187"/>
                <a:gd name="T22" fmla="*/ 4 w 83"/>
                <a:gd name="T23" fmla="*/ 13 h 187"/>
                <a:gd name="T24" fmla="*/ 6 w 83"/>
                <a:gd name="T25" fmla="*/ 17 h 187"/>
                <a:gd name="T26" fmla="*/ 9 w 83"/>
                <a:gd name="T27" fmla="*/ 20 h 187"/>
                <a:gd name="T28" fmla="*/ 11 w 83"/>
                <a:gd name="T29" fmla="*/ 23 h 187"/>
                <a:gd name="T30" fmla="*/ 12 w 83"/>
                <a:gd name="T31" fmla="*/ 24 h 187"/>
                <a:gd name="T32" fmla="*/ 13 w 83"/>
                <a:gd name="T33" fmla="*/ 25 h 187"/>
                <a:gd name="T34" fmla="*/ 13 w 83"/>
                <a:gd name="T35" fmla="*/ 23 h 187"/>
                <a:gd name="T36" fmla="*/ 12 w 83"/>
                <a:gd name="T37" fmla="*/ 21 h 187"/>
                <a:gd name="T38" fmla="*/ 11 w 83"/>
                <a:gd name="T39" fmla="*/ 18 h 187"/>
                <a:gd name="T40" fmla="*/ 9 w 83"/>
                <a:gd name="T41" fmla="*/ 15 h 187"/>
                <a:gd name="T42" fmla="*/ 8 w 83"/>
                <a:gd name="T43" fmla="*/ 12 h 187"/>
                <a:gd name="T44" fmla="*/ 7 w 83"/>
                <a:gd name="T45" fmla="*/ 8 h 187"/>
                <a:gd name="T46" fmla="*/ 6 w 83"/>
                <a:gd name="T47" fmla="*/ 5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8" name="Freeform 7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>
                <a:gd name="T0" fmla="*/ 3 w 44"/>
                <a:gd name="T1" fmla="*/ 1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0 h 94"/>
                <a:gd name="T14" fmla="*/ 0 w 44"/>
                <a:gd name="T15" fmla="*/ 1 h 94"/>
                <a:gd name="T16" fmla="*/ 0 w 44"/>
                <a:gd name="T17" fmla="*/ 1 h 94"/>
                <a:gd name="T18" fmla="*/ 0 w 44"/>
                <a:gd name="T19" fmla="*/ 3 h 94"/>
                <a:gd name="T20" fmla="*/ 1 w 44"/>
                <a:gd name="T21" fmla="*/ 5 h 94"/>
                <a:gd name="T22" fmla="*/ 1 w 44"/>
                <a:gd name="T23" fmla="*/ 7 h 94"/>
                <a:gd name="T24" fmla="*/ 2 w 44"/>
                <a:gd name="T25" fmla="*/ 9 h 94"/>
                <a:gd name="T26" fmla="*/ 3 w 44"/>
                <a:gd name="T27" fmla="*/ 11 h 94"/>
                <a:gd name="T28" fmla="*/ 4 w 44"/>
                <a:gd name="T29" fmla="*/ 12 h 94"/>
                <a:gd name="T30" fmla="*/ 5 w 44"/>
                <a:gd name="T31" fmla="*/ 13 h 94"/>
                <a:gd name="T32" fmla="*/ 6 w 44"/>
                <a:gd name="T33" fmla="*/ 13 h 94"/>
                <a:gd name="T34" fmla="*/ 7 w 44"/>
                <a:gd name="T35" fmla="*/ 10 h 94"/>
                <a:gd name="T36" fmla="*/ 6 w 44"/>
                <a:gd name="T37" fmla="*/ 7 h 94"/>
                <a:gd name="T38" fmla="*/ 5 w 44"/>
                <a:gd name="T39" fmla="*/ 4 h 94"/>
                <a:gd name="T40" fmla="*/ 3 w 44"/>
                <a:gd name="T41" fmla="*/ 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9" name="Freeform 7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0 h 54"/>
                <a:gd name="T12" fmla="*/ 2 w 38"/>
                <a:gd name="T13" fmla="*/ 0 h 54"/>
                <a:gd name="T14" fmla="*/ 1 w 38"/>
                <a:gd name="T15" fmla="*/ 0 h 54"/>
                <a:gd name="T16" fmla="*/ 1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1 h 54"/>
                <a:gd name="T24" fmla="*/ 0 w 38"/>
                <a:gd name="T25" fmla="*/ 1 h 54"/>
                <a:gd name="T26" fmla="*/ 0 w 38"/>
                <a:gd name="T27" fmla="*/ 2 h 54"/>
                <a:gd name="T28" fmla="*/ 0 w 38"/>
                <a:gd name="T29" fmla="*/ 3 h 54"/>
                <a:gd name="T30" fmla="*/ 1 w 38"/>
                <a:gd name="T31" fmla="*/ 4 h 54"/>
                <a:gd name="T32" fmla="*/ 2 w 38"/>
                <a:gd name="T33" fmla="*/ 5 h 54"/>
                <a:gd name="T34" fmla="*/ 3 w 38"/>
                <a:gd name="T35" fmla="*/ 6 h 54"/>
                <a:gd name="T36" fmla="*/ 4 w 38"/>
                <a:gd name="T37" fmla="*/ 7 h 54"/>
                <a:gd name="T38" fmla="*/ 4 w 38"/>
                <a:gd name="T39" fmla="*/ 7 h 54"/>
                <a:gd name="T40" fmla="*/ 5 w 38"/>
                <a:gd name="T41" fmla="*/ 7 h 54"/>
                <a:gd name="T42" fmla="*/ 5 w 38"/>
                <a:gd name="T43" fmla="*/ 6 h 54"/>
                <a:gd name="T44" fmla="*/ 4 w 38"/>
                <a:gd name="T45" fmla="*/ 4 h 54"/>
                <a:gd name="T46" fmla="*/ 3 w 38"/>
                <a:gd name="T47" fmla="*/ 2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0" name="Freeform 7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>
                <a:gd name="T0" fmla="*/ 5 w 52"/>
                <a:gd name="T1" fmla="*/ 4 h 36"/>
                <a:gd name="T2" fmla="*/ 6 w 52"/>
                <a:gd name="T3" fmla="*/ 3 h 36"/>
                <a:gd name="T4" fmla="*/ 6 w 52"/>
                <a:gd name="T5" fmla="*/ 3 h 36"/>
                <a:gd name="T6" fmla="*/ 6 w 52"/>
                <a:gd name="T7" fmla="*/ 2 h 36"/>
                <a:gd name="T8" fmla="*/ 6 w 52"/>
                <a:gd name="T9" fmla="*/ 1 h 36"/>
                <a:gd name="T10" fmla="*/ 6 w 52"/>
                <a:gd name="T11" fmla="*/ 1 h 36"/>
                <a:gd name="T12" fmla="*/ 6 w 52"/>
                <a:gd name="T13" fmla="*/ 0 h 36"/>
                <a:gd name="T14" fmla="*/ 5 w 52"/>
                <a:gd name="T15" fmla="*/ 0 h 36"/>
                <a:gd name="T16" fmla="*/ 4 w 52"/>
                <a:gd name="T17" fmla="*/ 0 h 36"/>
                <a:gd name="T18" fmla="*/ 4 w 52"/>
                <a:gd name="T19" fmla="*/ 0 h 36"/>
                <a:gd name="T20" fmla="*/ 3 w 52"/>
                <a:gd name="T21" fmla="*/ 0 h 36"/>
                <a:gd name="T22" fmla="*/ 2 w 52"/>
                <a:gd name="T23" fmla="*/ 0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3 h 36"/>
                <a:gd name="T30" fmla="*/ 0 w 52"/>
                <a:gd name="T31" fmla="*/ 4 h 36"/>
                <a:gd name="T32" fmla="*/ 0 w 52"/>
                <a:gd name="T33" fmla="*/ 4 h 36"/>
                <a:gd name="T34" fmla="*/ 0 w 52"/>
                <a:gd name="T35" fmla="*/ 4 h 36"/>
                <a:gd name="T36" fmla="*/ 1 w 52"/>
                <a:gd name="T37" fmla="*/ 5 h 36"/>
                <a:gd name="T38" fmla="*/ 2 w 52"/>
                <a:gd name="T39" fmla="*/ 5 h 36"/>
                <a:gd name="T40" fmla="*/ 2 w 52"/>
                <a:gd name="T41" fmla="*/ 5 h 36"/>
                <a:gd name="T42" fmla="*/ 3 w 52"/>
                <a:gd name="T43" fmla="*/ 4 h 36"/>
                <a:gd name="T44" fmla="*/ 3 w 52"/>
                <a:gd name="T45" fmla="*/ 4 h 36"/>
                <a:gd name="T46" fmla="*/ 4 w 52"/>
                <a:gd name="T47" fmla="*/ 4 h 36"/>
                <a:gd name="T48" fmla="*/ 5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1" name="Freeform 7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>
                <a:gd name="T0" fmla="*/ 11 w 198"/>
                <a:gd name="T1" fmla="*/ 5 h 236"/>
                <a:gd name="T2" fmla="*/ 9 w 198"/>
                <a:gd name="T3" fmla="*/ 6 h 236"/>
                <a:gd name="T4" fmla="*/ 7 w 198"/>
                <a:gd name="T5" fmla="*/ 8 h 236"/>
                <a:gd name="T6" fmla="*/ 5 w 198"/>
                <a:gd name="T7" fmla="*/ 9 h 236"/>
                <a:gd name="T8" fmla="*/ 4 w 198"/>
                <a:gd name="T9" fmla="*/ 11 h 236"/>
                <a:gd name="T10" fmla="*/ 2 w 198"/>
                <a:gd name="T11" fmla="*/ 13 h 236"/>
                <a:gd name="T12" fmla="*/ 1 w 198"/>
                <a:gd name="T13" fmla="*/ 15 h 236"/>
                <a:gd name="T14" fmla="*/ 0 w 198"/>
                <a:gd name="T15" fmla="*/ 17 h 236"/>
                <a:gd name="T16" fmla="*/ 0 w 198"/>
                <a:gd name="T17" fmla="*/ 19 h 236"/>
                <a:gd name="T18" fmla="*/ 0 w 198"/>
                <a:gd name="T19" fmla="*/ 23 h 236"/>
                <a:gd name="T20" fmla="*/ 2 w 198"/>
                <a:gd name="T21" fmla="*/ 25 h 236"/>
                <a:gd name="T22" fmla="*/ 4 w 198"/>
                <a:gd name="T23" fmla="*/ 27 h 236"/>
                <a:gd name="T24" fmla="*/ 7 w 198"/>
                <a:gd name="T25" fmla="*/ 29 h 236"/>
                <a:gd name="T26" fmla="*/ 10 w 198"/>
                <a:gd name="T27" fmla="*/ 30 h 236"/>
                <a:gd name="T28" fmla="*/ 13 w 198"/>
                <a:gd name="T29" fmla="*/ 31 h 236"/>
                <a:gd name="T30" fmla="*/ 17 w 198"/>
                <a:gd name="T31" fmla="*/ 31 h 236"/>
                <a:gd name="T32" fmla="*/ 20 w 198"/>
                <a:gd name="T33" fmla="*/ 31 h 236"/>
                <a:gd name="T34" fmla="*/ 21 w 198"/>
                <a:gd name="T35" fmla="*/ 31 h 236"/>
                <a:gd name="T36" fmla="*/ 21 w 198"/>
                <a:gd name="T37" fmla="*/ 31 h 236"/>
                <a:gd name="T38" fmla="*/ 22 w 198"/>
                <a:gd name="T39" fmla="*/ 30 h 236"/>
                <a:gd name="T40" fmla="*/ 22 w 198"/>
                <a:gd name="T41" fmla="*/ 30 h 236"/>
                <a:gd name="T42" fmla="*/ 22 w 198"/>
                <a:gd name="T43" fmla="*/ 29 h 236"/>
                <a:gd name="T44" fmla="*/ 21 w 198"/>
                <a:gd name="T45" fmla="*/ 29 h 236"/>
                <a:gd name="T46" fmla="*/ 21 w 198"/>
                <a:gd name="T47" fmla="*/ 29 h 236"/>
                <a:gd name="T48" fmla="*/ 20 w 198"/>
                <a:gd name="T49" fmla="*/ 29 h 236"/>
                <a:gd name="T50" fmla="*/ 19 w 198"/>
                <a:gd name="T51" fmla="*/ 29 h 236"/>
                <a:gd name="T52" fmla="*/ 18 w 198"/>
                <a:gd name="T53" fmla="*/ 29 h 236"/>
                <a:gd name="T54" fmla="*/ 17 w 198"/>
                <a:gd name="T55" fmla="*/ 29 h 236"/>
                <a:gd name="T56" fmla="*/ 16 w 198"/>
                <a:gd name="T57" fmla="*/ 29 h 236"/>
                <a:gd name="T58" fmla="*/ 15 w 198"/>
                <a:gd name="T59" fmla="*/ 29 h 236"/>
                <a:gd name="T60" fmla="*/ 13 w 198"/>
                <a:gd name="T61" fmla="*/ 28 h 236"/>
                <a:gd name="T62" fmla="*/ 11 w 198"/>
                <a:gd name="T63" fmla="*/ 28 h 236"/>
                <a:gd name="T64" fmla="*/ 9 w 198"/>
                <a:gd name="T65" fmla="*/ 28 h 236"/>
                <a:gd name="T66" fmla="*/ 8 w 198"/>
                <a:gd name="T67" fmla="*/ 27 h 236"/>
                <a:gd name="T68" fmla="*/ 6 w 198"/>
                <a:gd name="T69" fmla="*/ 27 h 236"/>
                <a:gd name="T70" fmla="*/ 4 w 198"/>
                <a:gd name="T71" fmla="*/ 25 h 236"/>
                <a:gd name="T72" fmla="*/ 3 w 198"/>
                <a:gd name="T73" fmla="*/ 23 h 236"/>
                <a:gd name="T74" fmla="*/ 2 w 198"/>
                <a:gd name="T75" fmla="*/ 21 h 236"/>
                <a:gd name="T76" fmla="*/ 2 w 198"/>
                <a:gd name="T77" fmla="*/ 19 h 236"/>
                <a:gd name="T78" fmla="*/ 3 w 198"/>
                <a:gd name="T79" fmla="*/ 16 h 236"/>
                <a:gd name="T80" fmla="*/ 4 w 198"/>
                <a:gd name="T81" fmla="*/ 15 h 236"/>
                <a:gd name="T82" fmla="*/ 6 w 198"/>
                <a:gd name="T83" fmla="*/ 13 h 236"/>
                <a:gd name="T84" fmla="*/ 7 w 198"/>
                <a:gd name="T85" fmla="*/ 11 h 236"/>
                <a:gd name="T86" fmla="*/ 9 w 198"/>
                <a:gd name="T87" fmla="*/ 9 h 236"/>
                <a:gd name="T88" fmla="*/ 12 w 198"/>
                <a:gd name="T89" fmla="*/ 8 h 236"/>
                <a:gd name="T90" fmla="*/ 14 w 198"/>
                <a:gd name="T91" fmla="*/ 7 h 236"/>
                <a:gd name="T92" fmla="*/ 17 w 198"/>
                <a:gd name="T93" fmla="*/ 5 h 236"/>
                <a:gd name="T94" fmla="*/ 19 w 198"/>
                <a:gd name="T95" fmla="*/ 4 h 236"/>
                <a:gd name="T96" fmla="*/ 21 w 198"/>
                <a:gd name="T97" fmla="*/ 3 h 236"/>
                <a:gd name="T98" fmla="*/ 24 w 198"/>
                <a:gd name="T99" fmla="*/ 3 h 236"/>
                <a:gd name="T100" fmla="*/ 26 w 198"/>
                <a:gd name="T101" fmla="*/ 2 h 236"/>
                <a:gd name="T102" fmla="*/ 28 w 198"/>
                <a:gd name="T103" fmla="*/ 1 h 236"/>
                <a:gd name="T104" fmla="*/ 30 w 198"/>
                <a:gd name="T105" fmla="*/ 1 h 236"/>
                <a:gd name="T106" fmla="*/ 29 w 198"/>
                <a:gd name="T107" fmla="*/ 0 h 236"/>
                <a:gd name="T108" fmla="*/ 27 w 198"/>
                <a:gd name="T109" fmla="*/ 0 h 236"/>
                <a:gd name="T110" fmla="*/ 24 w 198"/>
                <a:gd name="T111" fmla="*/ 0 h 236"/>
                <a:gd name="T112" fmla="*/ 22 w 198"/>
                <a:gd name="T113" fmla="*/ 1 h 236"/>
                <a:gd name="T114" fmla="*/ 19 w 198"/>
                <a:gd name="T115" fmla="*/ 1 h 236"/>
                <a:gd name="T116" fmla="*/ 16 w 198"/>
                <a:gd name="T117" fmla="*/ 3 h 236"/>
                <a:gd name="T118" fmla="*/ 13 w 198"/>
                <a:gd name="T119" fmla="*/ 4 h 236"/>
                <a:gd name="T120" fmla="*/ 11 w 198"/>
                <a:gd name="T121" fmla="*/ 5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2" name="Freeform 7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>
                <a:gd name="T0" fmla="*/ 18 w 128"/>
                <a:gd name="T1" fmla="*/ 8 h 183"/>
                <a:gd name="T2" fmla="*/ 18 w 128"/>
                <a:gd name="T3" fmla="*/ 10 h 183"/>
                <a:gd name="T4" fmla="*/ 18 w 128"/>
                <a:gd name="T5" fmla="*/ 13 h 183"/>
                <a:gd name="T6" fmla="*/ 17 w 128"/>
                <a:gd name="T7" fmla="*/ 14 h 183"/>
                <a:gd name="T8" fmla="*/ 15 w 128"/>
                <a:gd name="T9" fmla="*/ 16 h 183"/>
                <a:gd name="T10" fmla="*/ 12 w 128"/>
                <a:gd name="T11" fmla="*/ 17 h 183"/>
                <a:gd name="T12" fmla="*/ 10 w 128"/>
                <a:gd name="T13" fmla="*/ 19 h 183"/>
                <a:gd name="T14" fmla="*/ 7 w 128"/>
                <a:gd name="T15" fmla="*/ 20 h 183"/>
                <a:gd name="T16" fmla="*/ 5 w 128"/>
                <a:gd name="T17" fmla="*/ 22 h 183"/>
                <a:gd name="T18" fmla="*/ 4 w 128"/>
                <a:gd name="T19" fmla="*/ 22 h 183"/>
                <a:gd name="T20" fmla="*/ 4 w 128"/>
                <a:gd name="T21" fmla="*/ 22 h 183"/>
                <a:gd name="T22" fmla="*/ 4 w 128"/>
                <a:gd name="T23" fmla="*/ 23 h 183"/>
                <a:gd name="T24" fmla="*/ 4 w 128"/>
                <a:gd name="T25" fmla="*/ 23 h 183"/>
                <a:gd name="T26" fmla="*/ 5 w 128"/>
                <a:gd name="T27" fmla="*/ 24 h 183"/>
                <a:gd name="T28" fmla="*/ 6 w 128"/>
                <a:gd name="T29" fmla="*/ 24 h 183"/>
                <a:gd name="T30" fmla="*/ 6 w 128"/>
                <a:gd name="T31" fmla="*/ 24 h 183"/>
                <a:gd name="T32" fmla="*/ 7 w 128"/>
                <a:gd name="T33" fmla="*/ 24 h 183"/>
                <a:gd name="T34" fmla="*/ 10 w 128"/>
                <a:gd name="T35" fmla="*/ 22 h 183"/>
                <a:gd name="T36" fmla="*/ 13 w 128"/>
                <a:gd name="T37" fmla="*/ 21 h 183"/>
                <a:gd name="T38" fmla="*/ 15 w 128"/>
                <a:gd name="T39" fmla="*/ 19 h 183"/>
                <a:gd name="T40" fmla="*/ 18 w 128"/>
                <a:gd name="T41" fmla="*/ 17 h 183"/>
                <a:gd name="T42" fmla="*/ 19 w 128"/>
                <a:gd name="T43" fmla="*/ 15 h 183"/>
                <a:gd name="T44" fmla="*/ 21 w 128"/>
                <a:gd name="T45" fmla="*/ 13 h 183"/>
                <a:gd name="T46" fmla="*/ 21 w 128"/>
                <a:gd name="T47" fmla="*/ 10 h 183"/>
                <a:gd name="T48" fmla="*/ 20 w 128"/>
                <a:gd name="T49" fmla="*/ 8 h 183"/>
                <a:gd name="T50" fmla="*/ 18 w 128"/>
                <a:gd name="T51" fmla="*/ 5 h 183"/>
                <a:gd name="T52" fmla="*/ 16 w 128"/>
                <a:gd name="T53" fmla="*/ 4 h 183"/>
                <a:gd name="T54" fmla="*/ 13 w 128"/>
                <a:gd name="T55" fmla="*/ 2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1 h 183"/>
                <a:gd name="T68" fmla="*/ 5 w 128"/>
                <a:gd name="T69" fmla="*/ 2 h 183"/>
                <a:gd name="T70" fmla="*/ 8 w 128"/>
                <a:gd name="T71" fmla="*/ 2 h 183"/>
                <a:gd name="T72" fmla="*/ 11 w 128"/>
                <a:gd name="T73" fmla="*/ 3 h 183"/>
                <a:gd name="T74" fmla="*/ 13 w 128"/>
                <a:gd name="T75" fmla="*/ 4 h 183"/>
                <a:gd name="T76" fmla="*/ 15 w 128"/>
                <a:gd name="T77" fmla="*/ 5 h 183"/>
                <a:gd name="T78" fmla="*/ 17 w 128"/>
                <a:gd name="T79" fmla="*/ 6 h 183"/>
                <a:gd name="T80" fmla="*/ 18 w 128"/>
                <a:gd name="T81" fmla="*/ 8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3" name="Freeform 7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>
                <a:gd name="T0" fmla="*/ 15 w 323"/>
                <a:gd name="T1" fmla="*/ 9 h 379"/>
                <a:gd name="T2" fmla="*/ 8 w 323"/>
                <a:gd name="T3" fmla="*/ 15 h 379"/>
                <a:gd name="T4" fmla="*/ 3 w 323"/>
                <a:gd name="T5" fmla="*/ 22 h 379"/>
                <a:gd name="T6" fmla="*/ 0 w 323"/>
                <a:gd name="T7" fmla="*/ 30 h 379"/>
                <a:gd name="T8" fmla="*/ 1 w 323"/>
                <a:gd name="T9" fmla="*/ 35 h 379"/>
                <a:gd name="T10" fmla="*/ 2 w 323"/>
                <a:gd name="T11" fmla="*/ 38 h 379"/>
                <a:gd name="T12" fmla="*/ 3 w 323"/>
                <a:gd name="T13" fmla="*/ 40 h 379"/>
                <a:gd name="T14" fmla="*/ 5 w 323"/>
                <a:gd name="T15" fmla="*/ 41 h 379"/>
                <a:gd name="T16" fmla="*/ 8 w 323"/>
                <a:gd name="T17" fmla="*/ 43 h 379"/>
                <a:gd name="T18" fmla="*/ 13 w 323"/>
                <a:gd name="T19" fmla="*/ 45 h 379"/>
                <a:gd name="T20" fmla="*/ 18 w 323"/>
                <a:gd name="T21" fmla="*/ 47 h 379"/>
                <a:gd name="T22" fmla="*/ 23 w 323"/>
                <a:gd name="T23" fmla="*/ 48 h 379"/>
                <a:gd name="T24" fmla="*/ 28 w 323"/>
                <a:gd name="T25" fmla="*/ 49 h 379"/>
                <a:gd name="T26" fmla="*/ 33 w 323"/>
                <a:gd name="T27" fmla="*/ 49 h 379"/>
                <a:gd name="T28" fmla="*/ 38 w 323"/>
                <a:gd name="T29" fmla="*/ 50 h 379"/>
                <a:gd name="T30" fmla="*/ 43 w 323"/>
                <a:gd name="T31" fmla="*/ 50 h 379"/>
                <a:gd name="T32" fmla="*/ 46 w 323"/>
                <a:gd name="T33" fmla="*/ 50 h 379"/>
                <a:gd name="T34" fmla="*/ 47 w 323"/>
                <a:gd name="T35" fmla="*/ 49 h 379"/>
                <a:gd name="T36" fmla="*/ 48 w 323"/>
                <a:gd name="T37" fmla="*/ 48 h 379"/>
                <a:gd name="T38" fmla="*/ 46 w 323"/>
                <a:gd name="T39" fmla="*/ 47 h 379"/>
                <a:gd name="T40" fmla="*/ 43 w 323"/>
                <a:gd name="T41" fmla="*/ 47 h 379"/>
                <a:gd name="T42" fmla="*/ 39 w 323"/>
                <a:gd name="T43" fmla="*/ 46 h 379"/>
                <a:gd name="T44" fmla="*/ 34 w 323"/>
                <a:gd name="T45" fmla="*/ 46 h 379"/>
                <a:gd name="T46" fmla="*/ 30 w 323"/>
                <a:gd name="T47" fmla="*/ 46 h 379"/>
                <a:gd name="T48" fmla="*/ 25 w 323"/>
                <a:gd name="T49" fmla="*/ 45 h 379"/>
                <a:gd name="T50" fmla="*/ 20 w 323"/>
                <a:gd name="T51" fmla="*/ 44 h 379"/>
                <a:gd name="T52" fmla="*/ 16 w 323"/>
                <a:gd name="T53" fmla="*/ 43 h 379"/>
                <a:gd name="T54" fmla="*/ 11 w 323"/>
                <a:gd name="T55" fmla="*/ 40 h 379"/>
                <a:gd name="T56" fmla="*/ 8 w 323"/>
                <a:gd name="T57" fmla="*/ 39 h 379"/>
                <a:gd name="T58" fmla="*/ 5 w 323"/>
                <a:gd name="T59" fmla="*/ 36 h 379"/>
                <a:gd name="T60" fmla="*/ 5 w 323"/>
                <a:gd name="T61" fmla="*/ 32 h 379"/>
                <a:gd name="T62" fmla="*/ 6 w 323"/>
                <a:gd name="T63" fmla="*/ 26 h 379"/>
                <a:gd name="T64" fmla="*/ 8 w 323"/>
                <a:gd name="T65" fmla="*/ 22 h 379"/>
                <a:gd name="T66" fmla="*/ 10 w 323"/>
                <a:gd name="T67" fmla="*/ 18 h 379"/>
                <a:gd name="T68" fmla="*/ 13 w 323"/>
                <a:gd name="T69" fmla="*/ 15 h 379"/>
                <a:gd name="T70" fmla="*/ 17 w 323"/>
                <a:gd name="T71" fmla="*/ 12 h 379"/>
                <a:gd name="T72" fmla="*/ 21 w 323"/>
                <a:gd name="T73" fmla="*/ 8 h 379"/>
                <a:gd name="T74" fmla="*/ 26 w 323"/>
                <a:gd name="T75" fmla="*/ 5 h 379"/>
                <a:gd name="T76" fmla="*/ 32 w 323"/>
                <a:gd name="T77" fmla="*/ 3 h 379"/>
                <a:gd name="T78" fmla="*/ 37 w 323"/>
                <a:gd name="T79" fmla="*/ 1 h 379"/>
                <a:gd name="T80" fmla="*/ 38 w 323"/>
                <a:gd name="T81" fmla="*/ 0 h 379"/>
                <a:gd name="T82" fmla="*/ 33 w 323"/>
                <a:gd name="T83" fmla="*/ 1 h 379"/>
                <a:gd name="T84" fmla="*/ 26 w 323"/>
                <a:gd name="T85" fmla="*/ 3 h 379"/>
                <a:gd name="T86" fmla="*/ 21 w 323"/>
                <a:gd name="T87" fmla="*/ 5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4" name="Freeform 7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>
                <a:gd name="T0" fmla="*/ 36 w 282"/>
                <a:gd name="T1" fmla="*/ 10 h 253"/>
                <a:gd name="T2" fmla="*/ 39 w 282"/>
                <a:gd name="T3" fmla="*/ 12 h 253"/>
                <a:gd name="T4" fmla="*/ 39 w 282"/>
                <a:gd name="T5" fmla="*/ 14 h 253"/>
                <a:gd name="T6" fmla="*/ 40 w 282"/>
                <a:gd name="T7" fmla="*/ 16 h 253"/>
                <a:gd name="T8" fmla="*/ 40 w 282"/>
                <a:gd name="T9" fmla="*/ 19 h 253"/>
                <a:gd name="T10" fmla="*/ 40 w 282"/>
                <a:gd name="T11" fmla="*/ 21 h 253"/>
                <a:gd name="T12" fmla="*/ 39 w 282"/>
                <a:gd name="T13" fmla="*/ 23 h 253"/>
                <a:gd name="T14" fmla="*/ 38 w 282"/>
                <a:gd name="T15" fmla="*/ 24 h 253"/>
                <a:gd name="T16" fmla="*/ 37 w 282"/>
                <a:gd name="T17" fmla="*/ 26 h 253"/>
                <a:gd name="T18" fmla="*/ 35 w 282"/>
                <a:gd name="T19" fmla="*/ 27 h 253"/>
                <a:gd name="T20" fmla="*/ 33 w 282"/>
                <a:gd name="T21" fmla="*/ 28 h 253"/>
                <a:gd name="T22" fmla="*/ 31 w 282"/>
                <a:gd name="T23" fmla="*/ 30 h 253"/>
                <a:gd name="T24" fmla="*/ 30 w 282"/>
                <a:gd name="T25" fmla="*/ 31 h 253"/>
                <a:gd name="T26" fmla="*/ 30 w 282"/>
                <a:gd name="T27" fmla="*/ 32 h 253"/>
                <a:gd name="T28" fmla="*/ 30 w 282"/>
                <a:gd name="T29" fmla="*/ 32 h 253"/>
                <a:gd name="T30" fmla="*/ 30 w 282"/>
                <a:gd name="T31" fmla="*/ 32 h 253"/>
                <a:gd name="T32" fmla="*/ 30 w 282"/>
                <a:gd name="T33" fmla="*/ 33 h 253"/>
                <a:gd name="T34" fmla="*/ 31 w 282"/>
                <a:gd name="T35" fmla="*/ 33 h 253"/>
                <a:gd name="T36" fmla="*/ 31 w 282"/>
                <a:gd name="T37" fmla="*/ 33 h 253"/>
                <a:gd name="T38" fmla="*/ 32 w 282"/>
                <a:gd name="T39" fmla="*/ 33 h 253"/>
                <a:gd name="T40" fmla="*/ 32 w 282"/>
                <a:gd name="T41" fmla="*/ 33 h 253"/>
                <a:gd name="T42" fmla="*/ 36 w 282"/>
                <a:gd name="T43" fmla="*/ 31 h 253"/>
                <a:gd name="T44" fmla="*/ 39 w 282"/>
                <a:gd name="T45" fmla="*/ 28 h 253"/>
                <a:gd name="T46" fmla="*/ 41 w 282"/>
                <a:gd name="T47" fmla="*/ 25 h 253"/>
                <a:gd name="T48" fmla="*/ 43 w 282"/>
                <a:gd name="T49" fmla="*/ 22 h 253"/>
                <a:gd name="T50" fmla="*/ 44 w 282"/>
                <a:gd name="T51" fmla="*/ 19 h 253"/>
                <a:gd name="T52" fmla="*/ 43 w 282"/>
                <a:gd name="T53" fmla="*/ 15 h 253"/>
                <a:gd name="T54" fmla="*/ 42 w 282"/>
                <a:gd name="T55" fmla="*/ 12 h 253"/>
                <a:gd name="T56" fmla="*/ 39 w 282"/>
                <a:gd name="T57" fmla="*/ 9 h 253"/>
                <a:gd name="T58" fmla="*/ 37 w 282"/>
                <a:gd name="T59" fmla="*/ 8 h 253"/>
                <a:gd name="T60" fmla="*/ 34 w 282"/>
                <a:gd name="T61" fmla="*/ 6 h 253"/>
                <a:gd name="T62" fmla="*/ 31 w 282"/>
                <a:gd name="T63" fmla="*/ 5 h 253"/>
                <a:gd name="T64" fmla="*/ 28 w 282"/>
                <a:gd name="T65" fmla="*/ 4 h 253"/>
                <a:gd name="T66" fmla="*/ 25 w 282"/>
                <a:gd name="T67" fmla="*/ 3 h 253"/>
                <a:gd name="T68" fmla="*/ 22 w 282"/>
                <a:gd name="T69" fmla="*/ 3 h 253"/>
                <a:gd name="T70" fmla="*/ 19 w 282"/>
                <a:gd name="T71" fmla="*/ 2 h 253"/>
                <a:gd name="T72" fmla="*/ 16 w 282"/>
                <a:gd name="T73" fmla="*/ 1 h 253"/>
                <a:gd name="T74" fmla="*/ 13 w 282"/>
                <a:gd name="T75" fmla="*/ 1 h 253"/>
                <a:gd name="T76" fmla="*/ 10 w 282"/>
                <a:gd name="T77" fmla="*/ 0 h 253"/>
                <a:gd name="T78" fmla="*/ 7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0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1 h 253"/>
                <a:gd name="T96" fmla="*/ 8 w 282"/>
                <a:gd name="T97" fmla="*/ 2 h 253"/>
                <a:gd name="T98" fmla="*/ 10 w 282"/>
                <a:gd name="T99" fmla="*/ 2 h 253"/>
                <a:gd name="T100" fmla="*/ 13 w 282"/>
                <a:gd name="T101" fmla="*/ 3 h 253"/>
                <a:gd name="T102" fmla="*/ 15 w 282"/>
                <a:gd name="T103" fmla="*/ 3 h 253"/>
                <a:gd name="T104" fmla="*/ 18 w 282"/>
                <a:gd name="T105" fmla="*/ 3 h 253"/>
                <a:gd name="T106" fmla="*/ 20 w 282"/>
                <a:gd name="T107" fmla="*/ 4 h 253"/>
                <a:gd name="T108" fmla="*/ 22 w 282"/>
                <a:gd name="T109" fmla="*/ 5 h 253"/>
                <a:gd name="T110" fmla="*/ 25 w 282"/>
                <a:gd name="T111" fmla="*/ 5 h 253"/>
                <a:gd name="T112" fmla="*/ 28 w 282"/>
                <a:gd name="T113" fmla="*/ 6 h 253"/>
                <a:gd name="T114" fmla="*/ 30 w 282"/>
                <a:gd name="T115" fmla="*/ 7 h 253"/>
                <a:gd name="T116" fmla="*/ 32 w 282"/>
                <a:gd name="T117" fmla="*/ 8 h 253"/>
                <a:gd name="T118" fmla="*/ 34 w 282"/>
                <a:gd name="T119" fmla="*/ 9 h 253"/>
                <a:gd name="T120" fmla="*/ 36 w 282"/>
                <a:gd name="T121" fmla="*/ 1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5" name="Freeform 8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>
                <a:gd name="T0" fmla="*/ 0 w 115"/>
                <a:gd name="T1" fmla="*/ 17 h 236"/>
                <a:gd name="T2" fmla="*/ 0 w 115"/>
                <a:gd name="T3" fmla="*/ 19 h 236"/>
                <a:gd name="T4" fmla="*/ 1 w 115"/>
                <a:gd name="T5" fmla="*/ 22 h 236"/>
                <a:gd name="T6" fmla="*/ 2 w 115"/>
                <a:gd name="T7" fmla="*/ 24 h 236"/>
                <a:gd name="T8" fmla="*/ 4 w 115"/>
                <a:gd name="T9" fmla="*/ 26 h 236"/>
                <a:gd name="T10" fmla="*/ 6 w 115"/>
                <a:gd name="T11" fmla="*/ 27 h 236"/>
                <a:gd name="T12" fmla="*/ 9 w 115"/>
                <a:gd name="T13" fmla="*/ 29 h 236"/>
                <a:gd name="T14" fmla="*/ 11 w 115"/>
                <a:gd name="T15" fmla="*/ 30 h 236"/>
                <a:gd name="T16" fmla="*/ 14 w 115"/>
                <a:gd name="T17" fmla="*/ 31 h 236"/>
                <a:gd name="T18" fmla="*/ 15 w 115"/>
                <a:gd name="T19" fmla="*/ 31 h 236"/>
                <a:gd name="T20" fmla="*/ 16 w 115"/>
                <a:gd name="T21" fmla="*/ 30 h 236"/>
                <a:gd name="T22" fmla="*/ 17 w 115"/>
                <a:gd name="T23" fmla="*/ 30 h 236"/>
                <a:gd name="T24" fmla="*/ 17 w 115"/>
                <a:gd name="T25" fmla="*/ 29 h 236"/>
                <a:gd name="T26" fmla="*/ 17 w 115"/>
                <a:gd name="T27" fmla="*/ 28 h 236"/>
                <a:gd name="T28" fmla="*/ 17 w 115"/>
                <a:gd name="T29" fmla="*/ 28 h 236"/>
                <a:gd name="T30" fmla="*/ 16 w 115"/>
                <a:gd name="T31" fmla="*/ 27 h 236"/>
                <a:gd name="T32" fmla="*/ 16 w 115"/>
                <a:gd name="T33" fmla="*/ 27 h 236"/>
                <a:gd name="T34" fmla="*/ 13 w 115"/>
                <a:gd name="T35" fmla="*/ 26 h 236"/>
                <a:gd name="T36" fmla="*/ 10 w 115"/>
                <a:gd name="T37" fmla="*/ 25 h 236"/>
                <a:gd name="T38" fmla="*/ 8 w 115"/>
                <a:gd name="T39" fmla="*/ 23 h 236"/>
                <a:gd name="T40" fmla="*/ 6 w 115"/>
                <a:gd name="T41" fmla="*/ 21 h 236"/>
                <a:gd name="T42" fmla="*/ 5 w 115"/>
                <a:gd name="T43" fmla="*/ 19 h 236"/>
                <a:gd name="T44" fmla="*/ 4 w 115"/>
                <a:gd name="T45" fmla="*/ 17 h 236"/>
                <a:gd name="T46" fmla="*/ 4 w 115"/>
                <a:gd name="T47" fmla="*/ 14 h 236"/>
                <a:gd name="T48" fmla="*/ 5 w 115"/>
                <a:gd name="T49" fmla="*/ 12 h 236"/>
                <a:gd name="T50" fmla="*/ 7 w 115"/>
                <a:gd name="T51" fmla="*/ 10 h 236"/>
                <a:gd name="T52" fmla="*/ 9 w 115"/>
                <a:gd name="T53" fmla="*/ 8 h 236"/>
                <a:gd name="T54" fmla="*/ 11 w 115"/>
                <a:gd name="T55" fmla="*/ 6 h 236"/>
                <a:gd name="T56" fmla="*/ 13 w 115"/>
                <a:gd name="T57" fmla="*/ 4 h 236"/>
                <a:gd name="T58" fmla="*/ 15 w 115"/>
                <a:gd name="T59" fmla="*/ 3 h 236"/>
                <a:gd name="T60" fmla="*/ 17 w 115"/>
                <a:gd name="T61" fmla="*/ 1 h 236"/>
                <a:gd name="T62" fmla="*/ 18 w 115"/>
                <a:gd name="T63" fmla="*/ 1 h 236"/>
                <a:gd name="T64" fmla="*/ 18 w 115"/>
                <a:gd name="T65" fmla="*/ 0 h 236"/>
                <a:gd name="T66" fmla="*/ 16 w 115"/>
                <a:gd name="T67" fmla="*/ 0 h 236"/>
                <a:gd name="T68" fmla="*/ 13 w 115"/>
                <a:gd name="T69" fmla="*/ 1 h 236"/>
                <a:gd name="T70" fmla="*/ 11 w 115"/>
                <a:gd name="T71" fmla="*/ 3 h 236"/>
                <a:gd name="T72" fmla="*/ 7 w 115"/>
                <a:gd name="T73" fmla="*/ 5 h 236"/>
                <a:gd name="T74" fmla="*/ 5 w 115"/>
                <a:gd name="T75" fmla="*/ 8 h 236"/>
                <a:gd name="T76" fmla="*/ 3 w 115"/>
                <a:gd name="T77" fmla="*/ 11 h 236"/>
                <a:gd name="T78" fmla="*/ 1 w 115"/>
                <a:gd name="T79" fmla="*/ 14 h 236"/>
                <a:gd name="T80" fmla="*/ 0 w 115"/>
                <a:gd name="T81" fmla="*/ 17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6" name="Freeform 8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>
                <a:gd name="T0" fmla="*/ 32 w 245"/>
                <a:gd name="T1" fmla="*/ 17 h 310"/>
                <a:gd name="T2" fmla="*/ 34 w 245"/>
                <a:gd name="T3" fmla="*/ 19 h 310"/>
                <a:gd name="T4" fmla="*/ 35 w 245"/>
                <a:gd name="T5" fmla="*/ 22 h 310"/>
                <a:gd name="T6" fmla="*/ 34 w 245"/>
                <a:gd name="T7" fmla="*/ 25 h 310"/>
                <a:gd name="T8" fmla="*/ 32 w 245"/>
                <a:gd name="T9" fmla="*/ 28 h 310"/>
                <a:gd name="T10" fmla="*/ 29 w 245"/>
                <a:gd name="T11" fmla="*/ 31 h 310"/>
                <a:gd name="T12" fmla="*/ 25 w 245"/>
                <a:gd name="T13" fmla="*/ 33 h 310"/>
                <a:gd name="T14" fmla="*/ 22 w 245"/>
                <a:gd name="T15" fmla="*/ 36 h 310"/>
                <a:gd name="T16" fmla="*/ 20 w 245"/>
                <a:gd name="T17" fmla="*/ 38 h 310"/>
                <a:gd name="T18" fmla="*/ 19 w 245"/>
                <a:gd name="T19" fmla="*/ 39 h 310"/>
                <a:gd name="T20" fmla="*/ 18 w 245"/>
                <a:gd name="T21" fmla="*/ 40 h 310"/>
                <a:gd name="T22" fmla="*/ 19 w 245"/>
                <a:gd name="T23" fmla="*/ 42 h 310"/>
                <a:gd name="T24" fmla="*/ 20 w 245"/>
                <a:gd name="T25" fmla="*/ 42 h 310"/>
                <a:gd name="T26" fmla="*/ 21 w 245"/>
                <a:gd name="T27" fmla="*/ 42 h 310"/>
                <a:gd name="T28" fmla="*/ 24 w 245"/>
                <a:gd name="T29" fmla="*/ 39 h 310"/>
                <a:gd name="T30" fmla="*/ 28 w 245"/>
                <a:gd name="T31" fmla="*/ 36 h 310"/>
                <a:gd name="T32" fmla="*/ 32 w 245"/>
                <a:gd name="T33" fmla="*/ 33 h 310"/>
                <a:gd name="T34" fmla="*/ 35 w 245"/>
                <a:gd name="T35" fmla="*/ 30 h 310"/>
                <a:gd name="T36" fmla="*/ 38 w 245"/>
                <a:gd name="T37" fmla="*/ 25 h 310"/>
                <a:gd name="T38" fmla="*/ 37 w 245"/>
                <a:gd name="T39" fmla="*/ 21 h 310"/>
                <a:gd name="T40" fmla="*/ 35 w 245"/>
                <a:gd name="T41" fmla="*/ 16 h 310"/>
                <a:gd name="T42" fmla="*/ 31 w 245"/>
                <a:gd name="T43" fmla="*/ 13 h 310"/>
                <a:gd name="T44" fmla="*/ 27 w 245"/>
                <a:gd name="T45" fmla="*/ 10 h 310"/>
                <a:gd name="T46" fmla="*/ 23 w 245"/>
                <a:gd name="T47" fmla="*/ 8 h 310"/>
                <a:gd name="T48" fmla="*/ 19 w 245"/>
                <a:gd name="T49" fmla="*/ 6 h 310"/>
                <a:gd name="T50" fmla="*/ 14 w 245"/>
                <a:gd name="T51" fmla="*/ 4 h 310"/>
                <a:gd name="T52" fmla="*/ 10 w 245"/>
                <a:gd name="T53" fmla="*/ 3 h 310"/>
                <a:gd name="T54" fmla="*/ 6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5 w 245"/>
                <a:gd name="T63" fmla="*/ 3 h 310"/>
                <a:gd name="T64" fmla="*/ 9 w 245"/>
                <a:gd name="T65" fmla="*/ 4 h 310"/>
                <a:gd name="T66" fmla="*/ 13 w 245"/>
                <a:gd name="T67" fmla="*/ 6 h 310"/>
                <a:gd name="T68" fmla="*/ 17 w 245"/>
                <a:gd name="T69" fmla="*/ 8 h 310"/>
                <a:gd name="T70" fmla="*/ 21 w 245"/>
                <a:gd name="T71" fmla="*/ 10 h 310"/>
                <a:gd name="T72" fmla="*/ 25 w 245"/>
                <a:gd name="T73" fmla="*/ 12 h 310"/>
                <a:gd name="T74" fmla="*/ 29 w 245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527" name="Group 8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0542" name="Rectangle 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3" name="Rectangle 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4" name="Rectangle 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5" name="Rectangle 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6" name="Rectangle 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7" name="Rectangle 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28" name="Group 91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0540" name="Rectangle 8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1" name="Rectangle 9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29" name="Group 9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9" name="Rectangle 9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30" name="Group 9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0536" name="Rectangle 9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7" name="Rectangle 9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31" name="Group 9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0534" name="Rectangle 9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5" name="Rectangle 10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532" name="Rectangle 102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33" name="Rectangle 103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524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D4EA6-91E1-4AFE-B2DA-96184C5EC2C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Physical Media</a:t>
            </a:r>
            <a:endParaRPr lang="en-US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227" y="1092844"/>
            <a:ext cx="4515312" cy="3488284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physical link:</a:t>
            </a:r>
            <a:r>
              <a:rPr lang="en-US" sz="2400" dirty="0" smtClean="0"/>
              <a:t> </a:t>
            </a:r>
            <a:r>
              <a:rPr lang="en-US" sz="2400" i="1" dirty="0" smtClean="0"/>
              <a:t>transmitted</a:t>
            </a:r>
            <a:r>
              <a:rPr lang="en-US" sz="2400" dirty="0" smtClean="0"/>
              <a:t> data bit </a:t>
            </a:r>
            <a:r>
              <a:rPr lang="en-US" sz="2400" i="1" dirty="0" smtClean="0"/>
              <a:t>propagates</a:t>
            </a:r>
            <a:r>
              <a:rPr lang="en-US" sz="2400" dirty="0" smtClean="0"/>
              <a:t> across </a:t>
            </a:r>
            <a:r>
              <a:rPr lang="en-US" sz="2400" i="1" dirty="0" smtClean="0"/>
              <a:t>link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guided media:</a:t>
            </a:r>
            <a:r>
              <a:rPr lang="en-US" sz="2000" dirty="0" smtClean="0"/>
              <a:t> </a:t>
            </a:r>
          </a:p>
          <a:p>
            <a:pPr lvl="2"/>
            <a:r>
              <a:rPr lang="en-US" dirty="0" smtClean="0"/>
              <a:t>signals propagate in solid media: copper, fiber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unguided media:</a:t>
            </a:r>
            <a:r>
              <a:rPr lang="en-US" sz="2000" dirty="0" smtClean="0"/>
              <a:t> </a:t>
            </a:r>
          </a:p>
          <a:p>
            <a:pPr lvl="2"/>
            <a:r>
              <a:rPr lang="en-US" dirty="0" smtClean="0"/>
              <a:t>signals propagate freely e.g., radio</a:t>
            </a:r>
          </a:p>
        </p:txBody>
      </p:sp>
      <p:grpSp>
        <p:nvGrpSpPr>
          <p:cNvPr id="5" name="Group 219"/>
          <p:cNvGrpSpPr>
            <a:grpSpLocks/>
          </p:cNvGrpSpPr>
          <p:nvPr/>
        </p:nvGrpSpPr>
        <p:grpSpPr bwMode="auto">
          <a:xfrm>
            <a:off x="5281613" y="2803525"/>
            <a:ext cx="409575" cy="565150"/>
            <a:chOff x="375561" y="297711"/>
            <a:chExt cx="1252683" cy="2142487"/>
          </a:xfrm>
        </p:grpSpPr>
        <p:sp>
          <p:nvSpPr>
            <p:cNvPr id="6" name="Freeform 5"/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" name="Line 305"/>
          <p:cNvSpPr>
            <a:spLocks noChangeShapeType="1"/>
          </p:cNvSpPr>
          <p:nvPr/>
        </p:nvSpPr>
        <p:spPr bwMode="auto">
          <a:xfrm>
            <a:off x="5705475" y="3727450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7883525" y="3427413"/>
            <a:ext cx="1052513" cy="355600"/>
            <a:chOff x="4410" y="1365"/>
            <a:chExt cx="663" cy="224"/>
          </a:xfrm>
        </p:grpSpPr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srgbClr val="000000"/>
                </a:solidFill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srgbClr val="000000"/>
                </a:solidFill>
              </a:endParaRPr>
            </a:p>
          </p:txBody>
        </p:sp>
        <p:sp>
          <p:nvSpPr>
            <p:cNvPr id="13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756275" y="3759200"/>
            <a:ext cx="2646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i="1"/>
              <a:t>R: </a:t>
            </a:r>
            <a:r>
              <a:rPr lang="en-US" altLang="sv-SE" sz="1800"/>
              <a:t>link transmission rate</a:t>
            </a:r>
          </a:p>
        </p:txBody>
      </p:sp>
      <p:grpSp>
        <p:nvGrpSpPr>
          <p:cNvPr id="17" name="Group 201"/>
          <p:cNvGrpSpPr>
            <a:grpSpLocks/>
          </p:cNvGrpSpPr>
          <p:nvPr/>
        </p:nvGrpSpPr>
        <p:grpSpPr bwMode="auto">
          <a:xfrm>
            <a:off x="5033963" y="2809875"/>
            <a:ext cx="409575" cy="565150"/>
            <a:chOff x="375561" y="297711"/>
            <a:chExt cx="1252683" cy="2138362"/>
          </a:xfrm>
        </p:grpSpPr>
        <p:sp>
          <p:nvSpPr>
            <p:cNvPr id="18" name="Freeform 17"/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" name="TextBox 205"/>
          <p:cNvSpPr txBox="1">
            <a:spLocks noChangeArrowheads="1"/>
          </p:cNvSpPr>
          <p:nvPr/>
        </p:nvSpPr>
        <p:spPr bwMode="auto">
          <a:xfrm>
            <a:off x="4791075" y="3986213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000"/>
              <a:t>host</a:t>
            </a:r>
          </a:p>
        </p:txBody>
      </p:sp>
      <p:grpSp>
        <p:nvGrpSpPr>
          <p:cNvPr id="22" name="Group 206"/>
          <p:cNvGrpSpPr>
            <a:grpSpLocks/>
          </p:cNvGrpSpPr>
          <p:nvPr/>
        </p:nvGrpSpPr>
        <p:grpSpPr bwMode="auto">
          <a:xfrm>
            <a:off x="4559300" y="3535363"/>
            <a:ext cx="1295400" cy="506412"/>
            <a:chOff x="1816230" y="6118900"/>
            <a:chExt cx="1843339" cy="739100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5" name="Group 209"/>
          <p:cNvGrpSpPr>
            <a:grpSpLocks/>
          </p:cNvGrpSpPr>
          <p:nvPr/>
        </p:nvGrpSpPr>
        <p:grpSpPr bwMode="auto">
          <a:xfrm>
            <a:off x="4699000" y="1919288"/>
            <a:ext cx="1409700" cy="877887"/>
            <a:chOff x="2387973" y="4309243"/>
            <a:chExt cx="1771787" cy="1282262"/>
          </a:xfrm>
        </p:grpSpPr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" name="TextBox 215"/>
          <p:cNvSpPr txBox="1">
            <a:spLocks noChangeArrowheads="1"/>
          </p:cNvSpPr>
          <p:nvPr/>
        </p:nvSpPr>
        <p:spPr bwMode="auto">
          <a:xfrm>
            <a:off x="5448300" y="3341688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/>
              <a:t>1</a:t>
            </a:r>
          </a:p>
        </p:txBody>
      </p:sp>
      <p:sp>
        <p:nvSpPr>
          <p:cNvPr id="29" name="TextBox 216"/>
          <p:cNvSpPr txBox="1">
            <a:spLocks noChangeArrowheads="1"/>
          </p:cNvSpPr>
          <p:nvPr/>
        </p:nvSpPr>
        <p:spPr bwMode="auto">
          <a:xfrm>
            <a:off x="5207000" y="334962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/>
              <a:t>2</a:t>
            </a:r>
          </a:p>
        </p:txBody>
      </p:sp>
      <p:cxnSp>
        <p:nvCxnSpPr>
          <p:cNvPr id="30" name="Straight Connector 3"/>
          <p:cNvCxnSpPr>
            <a:cxnSpLocks noChangeShapeType="1"/>
          </p:cNvCxnSpPr>
          <p:nvPr/>
        </p:nvCxnSpPr>
        <p:spPr bwMode="auto">
          <a:xfrm flipV="1">
            <a:off x="5697538" y="2363788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234"/>
          <p:cNvSpPr txBox="1">
            <a:spLocks noChangeArrowheads="1"/>
          </p:cNvSpPr>
          <p:nvPr/>
        </p:nvSpPr>
        <p:spPr bwMode="auto">
          <a:xfrm>
            <a:off x="6861175" y="2014538"/>
            <a:ext cx="1492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dirty="0" smtClean="0"/>
              <a:t>packets</a:t>
            </a:r>
            <a:r>
              <a:rPr lang="en-US" altLang="sv-SE" sz="1800" dirty="0"/>
              <a:t>, </a:t>
            </a:r>
            <a:r>
              <a:rPr lang="en-US" altLang="sv-SE" sz="1800" dirty="0" smtClean="0"/>
              <a:t>e.g.</a:t>
            </a:r>
            <a:endParaRPr lang="en-US" altLang="sv-SE" sz="1800" dirty="0"/>
          </a:p>
          <a:p>
            <a:r>
              <a:rPr lang="en-US" altLang="sv-SE" sz="1800" i="1" dirty="0"/>
              <a:t>L</a:t>
            </a:r>
            <a:r>
              <a:rPr lang="en-US" altLang="sv-SE" sz="1800" dirty="0"/>
              <a:t> bits each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5653297" y="4200308"/>
            <a:ext cx="269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dirty="0" smtClean="0"/>
              <a:t>aka </a:t>
            </a:r>
            <a:r>
              <a:rPr lang="en-US" dirty="0"/>
              <a:t>link </a:t>
            </a:r>
            <a:r>
              <a:rPr lang="en-US" i="1" dirty="0">
                <a:solidFill>
                  <a:srgbClr val="C00000"/>
                </a:solidFill>
              </a:rPr>
              <a:t>capacity, </a:t>
            </a:r>
            <a:endParaRPr lang="en-US" i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i="1" dirty="0" smtClean="0">
                <a:solidFill>
                  <a:srgbClr val="C00000"/>
                </a:solidFill>
              </a:rPr>
              <a:t>aka </a:t>
            </a:r>
            <a:r>
              <a:rPr lang="en-US" i="1" dirty="0">
                <a:solidFill>
                  <a:srgbClr val="C00000"/>
                </a:solidFill>
              </a:rPr>
              <a:t>link bandwidth</a:t>
            </a:r>
          </a:p>
        </p:txBody>
      </p:sp>
    </p:spTree>
    <p:extLst>
      <p:ext uri="{BB962C8B-B14F-4D97-AF65-F5344CB8AC3E}">
        <p14:creationId xmlns:p14="http://schemas.microsoft.com/office/powerpoint/2010/main" val="33989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65EAA-6789-49A3-BA3C-E7F940BB0B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reeform 99"/>
          <p:cNvSpPr>
            <a:spLocks/>
          </p:cNvSpPr>
          <p:nvPr/>
        </p:nvSpPr>
        <p:spPr bwMode="auto">
          <a:xfrm>
            <a:off x="7759947" y="428049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7910760" y="237073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" name="Group 180"/>
          <p:cNvGrpSpPr>
            <a:grpSpLocks/>
          </p:cNvGrpSpPr>
          <p:nvPr/>
        </p:nvGrpSpPr>
        <p:grpSpPr bwMode="auto">
          <a:xfrm>
            <a:off x="8110785" y="2878733"/>
            <a:ext cx="1052512" cy="355600"/>
            <a:chOff x="4410" y="1365"/>
            <a:chExt cx="663" cy="224"/>
          </a:xfrm>
        </p:grpSpPr>
        <p:sp>
          <p:nvSpPr>
            <p:cNvPr id="6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7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8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0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11" name="Group 170"/>
          <p:cNvGrpSpPr>
            <a:grpSpLocks/>
          </p:cNvGrpSpPr>
          <p:nvPr/>
        </p:nvGrpSpPr>
        <p:grpSpPr bwMode="auto">
          <a:xfrm>
            <a:off x="8174285" y="5137745"/>
            <a:ext cx="881062" cy="422275"/>
            <a:chOff x="2356" y="1300"/>
            <a:chExt cx="555" cy="194"/>
          </a:xfrm>
        </p:grpSpPr>
        <p:sp>
          <p:nvSpPr>
            <p:cNvPr id="1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15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8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6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" name="Freeform 2"/>
          <p:cNvSpPr>
            <a:spLocks/>
          </p:cNvSpPr>
          <p:nvPr/>
        </p:nvSpPr>
        <p:spPr bwMode="auto">
          <a:xfrm>
            <a:off x="4599235" y="157222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4650035" y="77529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426072" y="78482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378447" y="85625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378447" y="117375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335585" y="82292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sv-SE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physical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386385" y="149443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391147" y="177542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391147" y="205164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" name="Freeform 56"/>
          <p:cNvSpPr>
            <a:spLocks/>
          </p:cNvSpPr>
          <p:nvPr/>
        </p:nvSpPr>
        <p:spPr bwMode="auto">
          <a:xfrm>
            <a:off x="3761035" y="466467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2537072" y="467102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31" name="Rectangle 58"/>
          <p:cNvSpPr>
            <a:spLocks noChangeArrowheads="1"/>
          </p:cNvSpPr>
          <p:nvPr/>
        </p:nvSpPr>
        <p:spPr bwMode="auto">
          <a:xfrm>
            <a:off x="2489447" y="474245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2489447" y="505995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2446585" y="470912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sv-SE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physical</a:t>
            </a:r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>
            <a:off x="2497385" y="538063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5" name="Line 62"/>
          <p:cNvSpPr>
            <a:spLocks noChangeShapeType="1"/>
          </p:cNvSpPr>
          <p:nvPr/>
        </p:nvSpPr>
        <p:spPr bwMode="auto">
          <a:xfrm>
            <a:off x="2502147" y="566162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2502147" y="593784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37" name="Group 88"/>
          <p:cNvGrpSpPr>
            <a:grpSpLocks/>
          </p:cNvGrpSpPr>
          <p:nvPr/>
        </p:nvGrpSpPr>
        <p:grpSpPr bwMode="auto">
          <a:xfrm>
            <a:off x="6435972" y="4288433"/>
            <a:ext cx="1387475" cy="1035050"/>
            <a:chOff x="3601" y="168"/>
            <a:chExt cx="874" cy="652"/>
          </a:xfrm>
        </p:grpSpPr>
        <p:sp>
          <p:nvSpPr>
            <p:cNvPr id="38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39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40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sv-SE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/>
                <a:t>physical</a:t>
              </a:r>
            </a:p>
          </p:txBody>
        </p:sp>
        <p:sp>
          <p:nvSpPr>
            <p:cNvPr id="42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43" name="Group 94"/>
          <p:cNvGrpSpPr>
            <a:grpSpLocks/>
          </p:cNvGrpSpPr>
          <p:nvPr/>
        </p:nvGrpSpPr>
        <p:grpSpPr bwMode="auto">
          <a:xfrm>
            <a:off x="6602660" y="2396133"/>
            <a:ext cx="1387475" cy="733425"/>
            <a:chOff x="4696" y="597"/>
            <a:chExt cx="874" cy="462"/>
          </a:xfrm>
        </p:grpSpPr>
        <p:sp>
          <p:nvSpPr>
            <p:cNvPr id="44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45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46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7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sv-SE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/>
                <a:t>physical</a:t>
              </a:r>
            </a:p>
          </p:txBody>
        </p:sp>
      </p:grpSp>
      <p:sp>
        <p:nvSpPr>
          <p:cNvPr id="48" name="Freeform 114"/>
          <p:cNvSpPr>
            <a:spLocks/>
          </p:cNvSpPr>
          <p:nvPr/>
        </p:nvSpPr>
        <p:spPr bwMode="auto">
          <a:xfrm>
            <a:off x="2610097" y="65782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" name="Text Box 166"/>
          <p:cNvSpPr txBox="1">
            <a:spLocks noChangeArrowheads="1"/>
          </p:cNvSpPr>
          <p:nvPr/>
        </p:nvSpPr>
        <p:spPr bwMode="auto">
          <a:xfrm>
            <a:off x="8211590" y="5649487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1800" b="1" dirty="0"/>
              <a:t>router</a:t>
            </a:r>
          </a:p>
        </p:txBody>
      </p:sp>
      <p:sp>
        <p:nvSpPr>
          <p:cNvPr id="73" name="Text Box 167"/>
          <p:cNvSpPr txBox="1">
            <a:spLocks noChangeArrowheads="1"/>
          </p:cNvSpPr>
          <p:nvPr/>
        </p:nvSpPr>
        <p:spPr bwMode="auto">
          <a:xfrm>
            <a:off x="8163966" y="3281413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1800" b="1" dirty="0"/>
              <a:t>switch</a:t>
            </a:r>
          </a:p>
        </p:txBody>
      </p:sp>
      <p:grpSp>
        <p:nvGrpSpPr>
          <p:cNvPr id="77" name="Group 187"/>
          <p:cNvGrpSpPr>
            <a:grpSpLocks/>
          </p:cNvGrpSpPr>
          <p:nvPr/>
        </p:nvGrpSpPr>
        <p:grpSpPr bwMode="auto">
          <a:xfrm flipH="1">
            <a:off x="3959472" y="5094883"/>
            <a:ext cx="803275" cy="771525"/>
            <a:chOff x="-44" y="1473"/>
            <a:chExt cx="981" cy="1105"/>
          </a:xfrm>
        </p:grpSpPr>
        <p:pic>
          <p:nvPicPr>
            <p:cNvPr id="78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80" name="Group 190"/>
          <p:cNvGrpSpPr>
            <a:grpSpLocks/>
          </p:cNvGrpSpPr>
          <p:nvPr/>
        </p:nvGrpSpPr>
        <p:grpSpPr bwMode="auto">
          <a:xfrm flipH="1">
            <a:off x="4921497" y="1211858"/>
            <a:ext cx="803275" cy="771525"/>
            <a:chOff x="-44" y="1473"/>
            <a:chExt cx="981" cy="1105"/>
          </a:xfrm>
        </p:grpSpPr>
        <p:pic>
          <p:nvPicPr>
            <p:cNvPr id="81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217763" y="954085"/>
            <a:ext cx="2692372" cy="1469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SzPct val="75000"/>
              <a:buFont typeface="Arial" charset="0"/>
              <a:buNone/>
            </a:pPr>
            <a:r>
              <a:rPr lang="en-US" altLang="sv-SE" sz="18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network edge: </a:t>
            </a:r>
            <a:r>
              <a:rPr lang="en-US" altLang="sv-SE" sz="1800" dirty="0" smtClean="0">
                <a:ea typeface="ＭＳ Ｐゴシック" panose="020B0600070205080204" pitchFamily="34" charset="-128"/>
              </a:rPr>
              <a:t>hosts: 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</a:rPr>
              <a:t>run application programs e.g. Web, email, …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</a:rPr>
              <a:t>… based on network services available </a:t>
            </a:r>
            <a:endParaRPr lang="en-US" altLang="sv-SE" sz="1600" dirty="0">
              <a:ea typeface="ＭＳ Ｐゴシック" panose="020B0600070205080204" pitchFamily="34" charset="-128"/>
            </a:endParaRPr>
          </a:p>
        </p:txBody>
      </p:sp>
      <p:sp>
        <p:nvSpPr>
          <p:cNvPr id="86" name="Rectangle 872"/>
          <p:cNvSpPr>
            <a:spLocks noChangeArrowheads="1"/>
          </p:cNvSpPr>
          <p:nvPr/>
        </p:nvSpPr>
        <p:spPr bwMode="auto">
          <a:xfrm>
            <a:off x="5605481" y="1010082"/>
            <a:ext cx="3355975" cy="125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sv-SE" sz="2000" i="1" dirty="0">
                <a:solidFill>
                  <a:srgbClr val="CC0000"/>
                </a:solidFill>
                <a:latin typeface="+mn-lt"/>
              </a:rPr>
              <a:t>access </a:t>
            </a:r>
            <a:r>
              <a:rPr lang="en-US" altLang="sv-SE" sz="2000" i="1" dirty="0" smtClean="0">
                <a:solidFill>
                  <a:srgbClr val="CC0000"/>
                </a:solidFill>
                <a:latin typeface="+mn-lt"/>
              </a:rPr>
              <a:t>networks: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 smtClean="0">
                <a:solidFill>
                  <a:srgbClr val="CC0000"/>
                </a:solidFill>
                <a:latin typeface="+mn-lt"/>
              </a:rPr>
              <a:t>connect end-hosts to the Internet (edge routers)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 smtClean="0">
                <a:solidFill>
                  <a:srgbClr val="CC0000"/>
                </a:solidFill>
                <a:latin typeface="+mn-lt"/>
              </a:rPr>
              <a:t>through </a:t>
            </a:r>
            <a:r>
              <a:rPr lang="en-US" altLang="sv-SE" sz="1600" i="1" dirty="0" smtClean="0">
                <a:solidFill>
                  <a:srgbClr val="CC0000"/>
                </a:solidFill>
                <a:latin typeface="+mn-lt"/>
              </a:rPr>
              <a:t>physical </a:t>
            </a:r>
            <a:r>
              <a:rPr lang="en-US" altLang="sv-SE" sz="1600" i="1" dirty="0">
                <a:solidFill>
                  <a:srgbClr val="CC0000"/>
                </a:solidFill>
                <a:latin typeface="+mn-lt"/>
              </a:rPr>
              <a:t>media:</a:t>
            </a:r>
            <a:r>
              <a:rPr lang="en-US" altLang="sv-SE" sz="1600" dirty="0">
                <a:latin typeface="+mn-lt"/>
              </a:rPr>
              <a:t> wired, wireless </a:t>
            </a:r>
            <a:r>
              <a:rPr lang="en-US" altLang="sv-SE" sz="1600" dirty="0" smtClean="0">
                <a:latin typeface="+mn-lt"/>
              </a:rPr>
              <a:t>links</a:t>
            </a:r>
            <a:r>
              <a:rPr lang="en-US" altLang="sv-SE" sz="16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altLang="sv-SE" sz="1400" dirty="0">
              <a:latin typeface="+mn-lt"/>
            </a:endParaRPr>
          </a:p>
        </p:txBody>
      </p:sp>
      <p:sp>
        <p:nvSpPr>
          <p:cNvPr id="87" name="Rectangle 873"/>
          <p:cNvSpPr>
            <a:spLocks noChangeArrowheads="1"/>
          </p:cNvSpPr>
          <p:nvPr/>
        </p:nvSpPr>
        <p:spPr bwMode="auto">
          <a:xfrm>
            <a:off x="6050747" y="5684055"/>
            <a:ext cx="3008341" cy="81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65000"/>
            </a:pPr>
            <a:r>
              <a:rPr lang="en-US" altLang="sv-SE" sz="1800" i="1" dirty="0">
                <a:solidFill>
                  <a:srgbClr val="CC0000"/>
                </a:solidFill>
                <a:latin typeface="Gill Sans MT" panose="020B0502020104020203" pitchFamily="34" charset="0"/>
              </a:rPr>
              <a:t>network core: 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latin typeface="Gill Sans MT" panose="020B0502020104020203" pitchFamily="34" charset="0"/>
              </a:rPr>
              <a:t>interconnected routers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latin typeface="Gill Sans MT" panose="020B0502020104020203" pitchFamily="34" charset="0"/>
              </a:rPr>
              <a:t>network of networks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</a:pPr>
            <a:endParaRPr lang="en-US" altLang="sv-SE" dirty="0">
              <a:latin typeface="Gill Sans MT" panose="020B05020201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9511" y="3052698"/>
            <a:ext cx="5354759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ypes </a:t>
            </a:r>
            <a:r>
              <a:rPr lang="en-US" sz="1400" b="1" dirty="0">
                <a:solidFill>
                  <a:srgbClr val="FF0000"/>
                </a:solidFill>
              </a:rPr>
              <a:t>of </a:t>
            </a:r>
            <a:r>
              <a:rPr lang="en-US" sz="1400" b="1" dirty="0" smtClean="0">
                <a:solidFill>
                  <a:srgbClr val="FF0000"/>
                </a:solidFill>
              </a:rPr>
              <a:t>communication service</a:t>
            </a:r>
            <a:r>
              <a:rPr lang="en-US" sz="1400" b="1" dirty="0" smtClean="0"/>
              <a:t> </a:t>
            </a:r>
            <a:r>
              <a:rPr lang="en-US" sz="1400" dirty="0" smtClean="0"/>
              <a:t>available </a:t>
            </a:r>
            <a:r>
              <a:rPr lang="en-US" sz="1400" dirty="0" smtClean="0"/>
              <a:t>by </a:t>
            </a:r>
            <a:r>
              <a:rPr lang="en-US" sz="1400" dirty="0"/>
              <a:t>the </a:t>
            </a:r>
            <a:r>
              <a:rPr lang="en-US" sz="1400" dirty="0" smtClean="0"/>
              <a:t>transport layer @ Internet</a:t>
            </a:r>
            <a:r>
              <a:rPr lang="en-US" sz="1400" dirty="0" smtClean="0"/>
              <a:t>: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connection-oriented</a:t>
            </a:r>
            <a:r>
              <a:rPr lang="en-US" sz="1400" dirty="0"/>
              <a:t>: </a:t>
            </a:r>
            <a:r>
              <a:rPr lang="en-US" sz="1400" dirty="0" smtClean="0"/>
              <a:t>reliable, in-order data delivery (TCP)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connectionless</a:t>
            </a:r>
            <a:r>
              <a:rPr lang="en-US" sz="1400" dirty="0"/>
              <a:t>: </a:t>
            </a:r>
            <a:r>
              <a:rPr lang="en-US" sz="1400" dirty="0" smtClean="0"/>
              <a:t>“best effort</a:t>
            </a:r>
            <a:r>
              <a:rPr lang="en-US" sz="1400" dirty="0"/>
              <a:t>”, arbitrary </a:t>
            </a:r>
            <a:r>
              <a:rPr lang="en-US" sz="1400" dirty="0" smtClean="0"/>
              <a:t>order data-delivery (UDP)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r>
              <a:rPr lang="en-US" sz="1400" b="1" dirty="0" smtClean="0"/>
              <a:t>Q: How &amp; based on what “core” functionality? </a:t>
            </a:r>
          </a:p>
          <a:p>
            <a:pPr lvl="1">
              <a:defRPr/>
            </a:pPr>
            <a:r>
              <a:rPr lang="en-US" sz="1400" b="1" dirty="0" smtClean="0"/>
              <a:t>(…main Q for the course….) </a:t>
            </a:r>
            <a:endParaRPr lang="en-US" sz="1400" b="1" dirty="0" smtClean="0"/>
          </a:p>
        </p:txBody>
      </p:sp>
      <p:sp>
        <p:nvSpPr>
          <p:cNvPr id="90" name="Rectangle 2"/>
          <p:cNvSpPr txBox="1">
            <a:spLocks noChangeArrowheads="1"/>
          </p:cNvSpPr>
          <p:nvPr/>
        </p:nvSpPr>
        <p:spPr bwMode="auto">
          <a:xfrm>
            <a:off x="600322" y="64646"/>
            <a:ext cx="7772400" cy="56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sv-SE" sz="4000" smtClean="0">
                <a:ea typeface="ＭＳ Ｐゴシック" panose="020B0600070205080204" pitchFamily="34" charset="-128"/>
              </a:rPr>
              <a:t>A closer look at network structure: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965527"/>
            <a:ext cx="551705" cy="55170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834" y="5034558"/>
            <a:ext cx="346075" cy="346075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1209467" y="5305664"/>
            <a:ext cx="5544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/>
              <a:t>UDP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550579" y="5301208"/>
            <a:ext cx="5011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/>
              <a:t>TCP</a:t>
            </a:r>
          </a:p>
        </p:txBody>
      </p:sp>
      <p:grpSp>
        <p:nvGrpSpPr>
          <p:cNvPr id="102" name="Group 170"/>
          <p:cNvGrpSpPr>
            <a:grpSpLocks/>
          </p:cNvGrpSpPr>
          <p:nvPr/>
        </p:nvGrpSpPr>
        <p:grpSpPr bwMode="auto">
          <a:xfrm>
            <a:off x="2092394" y="5455358"/>
            <a:ext cx="366057" cy="186997"/>
            <a:chOff x="2356" y="1300"/>
            <a:chExt cx="555" cy="194"/>
          </a:xfrm>
        </p:grpSpPr>
        <p:sp>
          <p:nvSpPr>
            <p:cNvPr id="10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0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0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106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9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07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8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303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9" grpId="0" animBg="1"/>
      <p:bldP spid="100" grpId="0"/>
      <p:bldP spid="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1F2D0F-35DF-4884-AC9A-E6524D79C88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08112"/>
          </a:xfrm>
        </p:spPr>
        <p:txBody>
          <a:bodyPr/>
          <a:lstStyle/>
          <a:p>
            <a:r>
              <a:rPr lang="en-US" sz="3200" dirty="0" smtClean="0"/>
              <a:t>Guided physical Media: coax, fiber, twisted pair</a:t>
            </a:r>
            <a:endParaRPr lang="en-US" dirty="0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9"/>
            <a:ext cx="4248472" cy="2472694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Coaxial cable:</a:t>
            </a:r>
            <a:endParaRPr lang="en-US" sz="2400" dirty="0" smtClean="0"/>
          </a:p>
          <a:p>
            <a:r>
              <a:rPr lang="en-US" sz="2400" dirty="0" smtClean="0"/>
              <a:t>wire (signal carrier) within a wire (shield)</a:t>
            </a:r>
          </a:p>
          <a:p>
            <a:r>
              <a:rPr lang="en-US" sz="2400" dirty="0" smtClean="0"/>
              <a:t>broadband: multiple channels multiplexed on cable (HFC, cable TV)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6566" name="Picture 5" descr="co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176" y="3390131"/>
            <a:ext cx="2501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4800600" y="958602"/>
            <a:ext cx="4343400" cy="240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200" dirty="0">
                <a:solidFill>
                  <a:srgbClr val="FF0000"/>
                </a:solidFill>
              </a:rPr>
              <a:t>Fiber optic cable:</a:t>
            </a:r>
            <a:endParaRPr lang="en-US" sz="2200" dirty="0"/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low attenuation</a:t>
            </a:r>
            <a:r>
              <a:rPr lang="en-US" sz="2200" dirty="0" smtClean="0">
                <a:solidFill>
                  <a:srgbClr val="C00000"/>
                </a:solidFill>
              </a:rPr>
              <a:t>: </a:t>
            </a:r>
            <a:r>
              <a:rPr lang="en-US" sz="2200" dirty="0" smtClean="0"/>
              <a:t>fewer </a:t>
            </a:r>
            <a:r>
              <a:rPr lang="en-US" sz="2200" dirty="0"/>
              <a:t>repeaters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 low </a:t>
            </a:r>
            <a:r>
              <a:rPr lang="en-US" sz="2200" dirty="0">
                <a:solidFill>
                  <a:srgbClr val="C00000"/>
                </a:solidFill>
              </a:rPr>
              <a:t>error </a:t>
            </a:r>
            <a:r>
              <a:rPr lang="en-US" sz="2200" dirty="0" smtClean="0">
                <a:solidFill>
                  <a:srgbClr val="C00000"/>
                </a:solidFill>
              </a:rPr>
              <a:t>rate: </a:t>
            </a:r>
            <a:r>
              <a:rPr lang="en-US" sz="2200" dirty="0" smtClean="0"/>
              <a:t>light pulses immune to electromagnetic noise</a:t>
            </a:r>
            <a:endParaRPr lang="en-US" sz="2200" dirty="0"/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 smtClean="0"/>
              <a:t>high-speed </a:t>
            </a:r>
            <a:r>
              <a:rPr lang="en-US" sz="2200" dirty="0"/>
              <a:t>operation</a:t>
            </a:r>
            <a:r>
              <a:rPr lang="en-US" sz="2200" dirty="0" smtClean="0"/>
              <a:t>: e.g</a:t>
            </a:r>
            <a:r>
              <a:rPr lang="en-US" sz="2200" dirty="0"/>
              <a:t>., </a:t>
            </a:r>
            <a:r>
              <a:rPr lang="en-US" sz="2200" dirty="0" smtClean="0"/>
              <a:t>10-100 </a:t>
            </a:r>
            <a:r>
              <a:rPr lang="en-US" sz="2200" dirty="0" err="1" smtClean="0"/>
              <a:t>Gps</a:t>
            </a:r>
            <a:endParaRPr lang="en-US" sz="2200" dirty="0"/>
          </a:p>
        </p:txBody>
      </p:sp>
      <p:pic>
        <p:nvPicPr>
          <p:cNvPr id="66568" name="Picture 7" descr="f-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098816"/>
            <a:ext cx="2371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3352" y="4471704"/>
            <a:ext cx="8064896" cy="1909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Twisted Pair (TP)</a:t>
            </a:r>
            <a:endParaRPr lang="en-US" sz="2400" dirty="0" smtClean="0"/>
          </a:p>
          <a:p>
            <a:r>
              <a:rPr lang="en-US" sz="2400" dirty="0" smtClean="0"/>
              <a:t>two insulated copper wires</a:t>
            </a:r>
          </a:p>
          <a:p>
            <a:pPr lvl="1"/>
            <a:r>
              <a:rPr lang="en-US" sz="2000" dirty="0" smtClean="0"/>
              <a:t>Category 3: traditional phone wires, 10 Mbps Ethernet</a:t>
            </a:r>
          </a:p>
          <a:p>
            <a:pPr lvl="1"/>
            <a:r>
              <a:rPr lang="en-US" sz="2000" dirty="0" smtClean="0"/>
              <a:t>Category 5/6: more twists, higher insulation: 100-1000 Mbps/10 </a:t>
            </a:r>
            <a:r>
              <a:rPr lang="en-US" sz="2000" dirty="0" err="1" smtClean="0"/>
              <a:t>Gbps</a:t>
            </a:r>
            <a:endParaRPr lang="en-US" sz="2000" dirty="0" smtClean="0"/>
          </a:p>
        </p:txBody>
      </p:sp>
      <p:pic>
        <p:nvPicPr>
          <p:cNvPr id="9" name="Picture 5" descr="grentw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9666" y="5257800"/>
            <a:ext cx="4111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094" y="5055262"/>
            <a:ext cx="1382385" cy="10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83488" cy="2628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Signal can fade with distance, can get obstructed, can take many different paths between sender and receiver due to reflection, scattering, diffraction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16632"/>
            <a:ext cx="8420100" cy="68012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Unguided Physical media: Radio</a:t>
            </a:r>
            <a:br>
              <a:rPr lang="en-US" sz="2800" dirty="0" smtClean="0"/>
            </a:br>
            <a:r>
              <a:rPr lang="en-US" sz="2800" dirty="0" smtClean="0"/>
              <a:t>Properties: Attenuation, Multipath propagation</a:t>
            </a:r>
          </a:p>
        </p:txBody>
      </p:sp>
      <p:grpSp>
        <p:nvGrpSpPr>
          <p:cNvPr id="1031" name="Group 4"/>
          <p:cNvGrpSpPr>
            <a:grpSpLocks/>
          </p:cNvGrpSpPr>
          <p:nvPr/>
        </p:nvGrpSpPr>
        <p:grpSpPr bwMode="auto">
          <a:xfrm>
            <a:off x="1682750" y="2457450"/>
            <a:ext cx="895350" cy="168275"/>
            <a:chOff x="1358" y="1340"/>
            <a:chExt cx="564" cy="106"/>
          </a:xfrm>
        </p:grpSpPr>
        <p:sp>
          <p:nvSpPr>
            <p:cNvPr id="1068" name="Freeform 5"/>
            <p:cNvSpPr>
              <a:spLocks/>
            </p:cNvSpPr>
            <p:nvPr/>
          </p:nvSpPr>
          <p:spPr bwMode="auto">
            <a:xfrm>
              <a:off x="1747" y="1384"/>
              <a:ext cx="175" cy="62"/>
            </a:xfrm>
            <a:custGeom>
              <a:avLst/>
              <a:gdLst>
                <a:gd name="T0" fmla="*/ 0 w 701"/>
                <a:gd name="T1" fmla="*/ 0 h 368"/>
                <a:gd name="T2" fmla="*/ 0 w 701"/>
                <a:gd name="T3" fmla="*/ 0 h 368"/>
                <a:gd name="T4" fmla="*/ 0 w 701"/>
                <a:gd name="T5" fmla="*/ 0 h 368"/>
                <a:gd name="T6" fmla="*/ 0 w 701"/>
                <a:gd name="T7" fmla="*/ 0 h 368"/>
                <a:gd name="T8" fmla="*/ 0 w 701"/>
                <a:gd name="T9" fmla="*/ 0 h 368"/>
                <a:gd name="T10" fmla="*/ 0 w 701"/>
                <a:gd name="T11" fmla="*/ 0 h 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1"/>
                <a:gd name="T19" fmla="*/ 0 h 368"/>
                <a:gd name="T20" fmla="*/ 701 w 701"/>
                <a:gd name="T21" fmla="*/ 368 h 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1" h="368">
                  <a:moveTo>
                    <a:pt x="0" y="368"/>
                  </a:moveTo>
                  <a:lnTo>
                    <a:pt x="185" y="242"/>
                  </a:lnTo>
                  <a:lnTo>
                    <a:pt x="197" y="303"/>
                  </a:lnTo>
                  <a:lnTo>
                    <a:pt x="483" y="99"/>
                  </a:lnTo>
                  <a:lnTo>
                    <a:pt x="495" y="134"/>
                  </a:lnTo>
                  <a:lnTo>
                    <a:pt x="701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9" name="Freeform 6"/>
            <p:cNvSpPr>
              <a:spLocks/>
            </p:cNvSpPr>
            <p:nvPr/>
          </p:nvSpPr>
          <p:spPr bwMode="auto">
            <a:xfrm>
              <a:off x="1669" y="1340"/>
              <a:ext cx="122" cy="93"/>
            </a:xfrm>
            <a:custGeom>
              <a:avLst/>
              <a:gdLst>
                <a:gd name="T0" fmla="*/ 0 w 488"/>
                <a:gd name="T1" fmla="*/ 0 h 559"/>
                <a:gd name="T2" fmla="*/ 0 w 488"/>
                <a:gd name="T3" fmla="*/ 0 h 559"/>
                <a:gd name="T4" fmla="*/ 0 w 488"/>
                <a:gd name="T5" fmla="*/ 0 h 559"/>
                <a:gd name="T6" fmla="*/ 0 w 488"/>
                <a:gd name="T7" fmla="*/ 0 h 559"/>
                <a:gd name="T8" fmla="*/ 0 w 488"/>
                <a:gd name="T9" fmla="*/ 0 h 559"/>
                <a:gd name="T10" fmla="*/ 0 w 488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8"/>
                <a:gd name="T19" fmla="*/ 0 h 559"/>
                <a:gd name="T20" fmla="*/ 488 w 488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8" h="559">
                  <a:moveTo>
                    <a:pt x="0" y="559"/>
                  </a:moveTo>
                  <a:lnTo>
                    <a:pt x="69" y="398"/>
                  </a:lnTo>
                  <a:lnTo>
                    <a:pt x="152" y="449"/>
                  </a:lnTo>
                  <a:lnTo>
                    <a:pt x="308" y="158"/>
                  </a:lnTo>
                  <a:lnTo>
                    <a:pt x="373" y="197"/>
                  </a:lnTo>
                  <a:lnTo>
                    <a:pt x="488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0" name="Freeform 7"/>
            <p:cNvSpPr>
              <a:spLocks/>
            </p:cNvSpPr>
            <p:nvPr/>
          </p:nvSpPr>
          <p:spPr bwMode="auto">
            <a:xfrm>
              <a:off x="1487" y="1340"/>
              <a:ext cx="123" cy="93"/>
            </a:xfrm>
            <a:custGeom>
              <a:avLst/>
              <a:gdLst>
                <a:gd name="T0" fmla="*/ 0 w 492"/>
                <a:gd name="T1" fmla="*/ 0 h 559"/>
                <a:gd name="T2" fmla="*/ 0 w 492"/>
                <a:gd name="T3" fmla="*/ 0 h 559"/>
                <a:gd name="T4" fmla="*/ 0 w 492"/>
                <a:gd name="T5" fmla="*/ 0 h 559"/>
                <a:gd name="T6" fmla="*/ 0 w 492"/>
                <a:gd name="T7" fmla="*/ 0 h 559"/>
                <a:gd name="T8" fmla="*/ 0 w 492"/>
                <a:gd name="T9" fmla="*/ 0 h 559"/>
                <a:gd name="T10" fmla="*/ 0 w 492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2"/>
                <a:gd name="T19" fmla="*/ 0 h 559"/>
                <a:gd name="T20" fmla="*/ 492 w 492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2" h="559">
                  <a:moveTo>
                    <a:pt x="492" y="559"/>
                  </a:moveTo>
                  <a:lnTo>
                    <a:pt x="418" y="404"/>
                  </a:lnTo>
                  <a:lnTo>
                    <a:pt x="330" y="451"/>
                  </a:lnTo>
                  <a:lnTo>
                    <a:pt x="170" y="158"/>
                  </a:lnTo>
                  <a:lnTo>
                    <a:pt x="109" y="20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Freeform 8"/>
            <p:cNvSpPr>
              <a:spLocks/>
            </p:cNvSpPr>
            <p:nvPr/>
          </p:nvSpPr>
          <p:spPr bwMode="auto">
            <a:xfrm>
              <a:off x="1358" y="1385"/>
              <a:ext cx="173" cy="61"/>
            </a:xfrm>
            <a:custGeom>
              <a:avLst/>
              <a:gdLst>
                <a:gd name="T0" fmla="*/ 0 w 690"/>
                <a:gd name="T1" fmla="*/ 0 h 367"/>
                <a:gd name="T2" fmla="*/ 0 w 690"/>
                <a:gd name="T3" fmla="*/ 0 h 367"/>
                <a:gd name="T4" fmla="*/ 0 w 690"/>
                <a:gd name="T5" fmla="*/ 0 h 367"/>
                <a:gd name="T6" fmla="*/ 0 w 690"/>
                <a:gd name="T7" fmla="*/ 0 h 367"/>
                <a:gd name="T8" fmla="*/ 0 w 690"/>
                <a:gd name="T9" fmla="*/ 0 h 367"/>
                <a:gd name="T10" fmla="*/ 0 w 690"/>
                <a:gd name="T11" fmla="*/ 0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367"/>
                <a:gd name="T20" fmla="*/ 690 w 690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367">
                  <a:moveTo>
                    <a:pt x="690" y="367"/>
                  </a:moveTo>
                  <a:lnTo>
                    <a:pt x="504" y="232"/>
                  </a:lnTo>
                  <a:lnTo>
                    <a:pt x="500" y="293"/>
                  </a:lnTo>
                  <a:lnTo>
                    <a:pt x="218" y="86"/>
                  </a:lnTo>
                  <a:lnTo>
                    <a:pt x="200" y="13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2046288" y="2643188"/>
            <a:ext cx="177800" cy="796925"/>
            <a:chOff x="1587" y="1457"/>
            <a:chExt cx="112" cy="502"/>
          </a:xfrm>
        </p:grpSpPr>
        <p:sp>
          <p:nvSpPr>
            <p:cNvPr id="1052" name="Line 10"/>
            <p:cNvSpPr>
              <a:spLocks noChangeShapeType="1"/>
            </p:cNvSpPr>
            <p:nvPr/>
          </p:nvSpPr>
          <p:spPr bwMode="auto">
            <a:xfrm>
              <a:off x="1627" y="1637"/>
              <a:ext cx="3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53" name="Group 11"/>
            <p:cNvGrpSpPr>
              <a:grpSpLocks/>
            </p:cNvGrpSpPr>
            <p:nvPr/>
          </p:nvGrpSpPr>
          <p:grpSpPr bwMode="auto">
            <a:xfrm>
              <a:off x="1587" y="1457"/>
              <a:ext cx="112" cy="502"/>
              <a:chOff x="1587" y="1457"/>
              <a:chExt cx="112" cy="502"/>
            </a:xfrm>
          </p:grpSpPr>
          <p:sp>
            <p:nvSpPr>
              <p:cNvPr id="1054" name="Line 12"/>
              <p:cNvSpPr>
                <a:spLocks noChangeShapeType="1"/>
              </p:cNvSpPr>
              <p:nvPr/>
            </p:nvSpPr>
            <p:spPr bwMode="auto">
              <a:xfrm flipV="1">
                <a:off x="1643" y="1464"/>
                <a:ext cx="1" cy="10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5" name="Line 13"/>
              <p:cNvSpPr>
                <a:spLocks noChangeShapeType="1"/>
              </p:cNvSpPr>
              <p:nvPr/>
            </p:nvSpPr>
            <p:spPr bwMode="auto">
              <a:xfrm flipV="1">
                <a:off x="1587" y="1562"/>
                <a:ext cx="45" cy="39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" name="Line 14"/>
              <p:cNvSpPr>
                <a:spLocks noChangeShapeType="1"/>
              </p:cNvSpPr>
              <p:nvPr/>
            </p:nvSpPr>
            <p:spPr bwMode="auto">
              <a:xfrm>
                <a:off x="1654" y="1563"/>
                <a:ext cx="45" cy="3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7" name="Line 15"/>
              <p:cNvSpPr>
                <a:spLocks noChangeShapeType="1"/>
              </p:cNvSpPr>
              <p:nvPr/>
            </p:nvSpPr>
            <p:spPr bwMode="auto">
              <a:xfrm>
                <a:off x="1590" y="1948"/>
                <a:ext cx="10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8" name="Line 16"/>
              <p:cNvSpPr>
                <a:spLocks noChangeShapeType="1"/>
              </p:cNvSpPr>
              <p:nvPr/>
            </p:nvSpPr>
            <p:spPr bwMode="auto">
              <a:xfrm>
                <a:off x="1603" y="1840"/>
                <a:ext cx="85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9" name="Line 17"/>
              <p:cNvSpPr>
                <a:spLocks noChangeShapeType="1"/>
              </p:cNvSpPr>
              <p:nvPr/>
            </p:nvSpPr>
            <p:spPr bwMode="auto">
              <a:xfrm>
                <a:off x="1602" y="1841"/>
                <a:ext cx="93" cy="11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0" name="Line 18"/>
              <p:cNvSpPr>
                <a:spLocks noChangeShapeType="1"/>
              </p:cNvSpPr>
              <p:nvPr/>
            </p:nvSpPr>
            <p:spPr bwMode="auto">
              <a:xfrm flipH="1">
                <a:off x="1592" y="1840"/>
                <a:ext cx="94" cy="10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1" name="Line 19"/>
              <p:cNvSpPr>
                <a:spLocks noChangeShapeType="1"/>
              </p:cNvSpPr>
              <p:nvPr/>
            </p:nvSpPr>
            <p:spPr bwMode="auto">
              <a:xfrm>
                <a:off x="1615" y="1735"/>
                <a:ext cx="59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2" name="Line 20"/>
              <p:cNvSpPr>
                <a:spLocks noChangeShapeType="1"/>
              </p:cNvSpPr>
              <p:nvPr/>
            </p:nvSpPr>
            <p:spPr bwMode="auto">
              <a:xfrm>
                <a:off x="1614" y="1734"/>
                <a:ext cx="69" cy="10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3" name="Line 21"/>
              <p:cNvSpPr>
                <a:spLocks noChangeShapeType="1"/>
              </p:cNvSpPr>
              <p:nvPr/>
            </p:nvSpPr>
            <p:spPr bwMode="auto">
              <a:xfrm flipV="1">
                <a:off x="1599" y="1734"/>
                <a:ext cx="72" cy="105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4" name="Line 22"/>
              <p:cNvSpPr>
                <a:spLocks noChangeShapeType="1"/>
              </p:cNvSpPr>
              <p:nvPr/>
            </p:nvSpPr>
            <p:spPr bwMode="auto">
              <a:xfrm>
                <a:off x="1622" y="1637"/>
                <a:ext cx="53" cy="9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5" name="Line 23"/>
              <p:cNvSpPr>
                <a:spLocks noChangeShapeType="1"/>
              </p:cNvSpPr>
              <p:nvPr/>
            </p:nvSpPr>
            <p:spPr bwMode="auto">
              <a:xfrm flipV="1">
                <a:off x="1611" y="1636"/>
                <a:ext cx="50" cy="10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6" name="Line 24"/>
              <p:cNvSpPr>
                <a:spLocks noChangeShapeType="1"/>
              </p:cNvSpPr>
              <p:nvPr/>
            </p:nvSpPr>
            <p:spPr bwMode="auto">
              <a:xfrm flipV="1">
                <a:off x="1620" y="1563"/>
                <a:ext cx="35" cy="77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7" name="Oval 25"/>
              <p:cNvSpPr>
                <a:spLocks noChangeArrowheads="1"/>
              </p:cNvSpPr>
              <p:nvPr/>
            </p:nvSpPr>
            <p:spPr bwMode="auto">
              <a:xfrm>
                <a:off x="1629" y="1457"/>
                <a:ext cx="29" cy="1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3" name="Line 26"/>
          <p:cNvSpPr>
            <a:spLocks noChangeShapeType="1"/>
          </p:cNvSpPr>
          <p:nvPr/>
        </p:nvSpPr>
        <p:spPr bwMode="auto">
          <a:xfrm>
            <a:off x="5868988" y="3052763"/>
            <a:ext cx="7937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76850" y="2159000"/>
          <a:ext cx="5905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1" name="Clip" r:id="rId4" imgW="2849040" imgH="3902040" progId="">
                  <p:embed/>
                </p:oleObj>
              </mc:Choice>
              <mc:Fallback>
                <p:oleObj name="Clip" r:id="rId4" imgW="2849040" imgH="3902040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159000"/>
                        <a:ext cx="5905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75125" y="3302000"/>
          <a:ext cx="3762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2" name="Clip" r:id="rId6" imgW="2033280" imgH="3390840" progId="">
                  <p:embed/>
                </p:oleObj>
              </mc:Choice>
              <mc:Fallback>
                <p:oleObj name="Clip" r:id="rId6" imgW="2033280" imgH="3390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3302000"/>
                        <a:ext cx="3762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Freeform 29"/>
          <p:cNvSpPr>
            <a:spLocks/>
          </p:cNvSpPr>
          <p:nvPr/>
        </p:nvSpPr>
        <p:spPr bwMode="auto">
          <a:xfrm>
            <a:off x="2193925" y="2644775"/>
            <a:ext cx="3673475" cy="657225"/>
          </a:xfrm>
          <a:custGeom>
            <a:avLst/>
            <a:gdLst>
              <a:gd name="T0" fmla="*/ 0 w 2976"/>
              <a:gd name="T1" fmla="*/ 0 h 414"/>
              <a:gd name="T2" fmla="*/ 2147483647 w 2976"/>
              <a:gd name="T3" fmla="*/ 2147483647 h 414"/>
              <a:gd name="T4" fmla="*/ 2147483647 w 2976"/>
              <a:gd name="T5" fmla="*/ 2147483647 h 414"/>
              <a:gd name="T6" fmla="*/ 0 60000 65536"/>
              <a:gd name="T7" fmla="*/ 0 60000 65536"/>
              <a:gd name="T8" fmla="*/ 0 60000 65536"/>
              <a:gd name="T9" fmla="*/ 0 w 2976"/>
              <a:gd name="T10" fmla="*/ 0 h 414"/>
              <a:gd name="T11" fmla="*/ 2976 w 2976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414">
                <a:moveTo>
                  <a:pt x="0" y="0"/>
                </a:moveTo>
                <a:lnTo>
                  <a:pt x="1854" y="414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5" name="Freeform 30"/>
          <p:cNvSpPr>
            <a:spLocks/>
          </p:cNvSpPr>
          <p:nvPr/>
        </p:nvSpPr>
        <p:spPr bwMode="auto">
          <a:xfrm>
            <a:off x="2193925" y="2644775"/>
            <a:ext cx="3673475" cy="428625"/>
          </a:xfrm>
          <a:custGeom>
            <a:avLst/>
            <a:gdLst>
              <a:gd name="T0" fmla="*/ 0 w 2976"/>
              <a:gd name="T1" fmla="*/ 0 h 270"/>
              <a:gd name="T2" fmla="*/ 2147483647 w 2976"/>
              <a:gd name="T3" fmla="*/ 2147483647 h 270"/>
              <a:gd name="T4" fmla="*/ 2147483647 w 2976"/>
              <a:gd name="T5" fmla="*/ 2147483647 h 270"/>
              <a:gd name="T6" fmla="*/ 0 60000 65536"/>
              <a:gd name="T7" fmla="*/ 0 60000 65536"/>
              <a:gd name="T8" fmla="*/ 0 60000 65536"/>
              <a:gd name="T9" fmla="*/ 0 w 2976"/>
              <a:gd name="T10" fmla="*/ 0 h 270"/>
              <a:gd name="T11" fmla="*/ 2976 w 2976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270">
                <a:moveTo>
                  <a:pt x="0" y="0"/>
                </a:moveTo>
                <a:lnTo>
                  <a:pt x="2592" y="102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6" name="Freeform 31"/>
          <p:cNvSpPr>
            <a:spLocks/>
          </p:cNvSpPr>
          <p:nvPr/>
        </p:nvSpPr>
        <p:spPr bwMode="auto">
          <a:xfrm>
            <a:off x="2193925" y="2654300"/>
            <a:ext cx="3673475" cy="419100"/>
          </a:xfrm>
          <a:custGeom>
            <a:avLst/>
            <a:gdLst>
              <a:gd name="T0" fmla="*/ 0 w 2982"/>
              <a:gd name="T1" fmla="*/ 0 h 264"/>
              <a:gd name="T2" fmla="*/ 2147483647 w 2982"/>
              <a:gd name="T3" fmla="*/ 2147483647 h 264"/>
              <a:gd name="T4" fmla="*/ 0 60000 65536"/>
              <a:gd name="T5" fmla="*/ 0 60000 65536"/>
              <a:gd name="T6" fmla="*/ 0 w 2982"/>
              <a:gd name="T7" fmla="*/ 0 h 264"/>
              <a:gd name="T8" fmla="*/ 2982 w 2982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82" h="264">
                <a:moveTo>
                  <a:pt x="0" y="0"/>
                </a:moveTo>
                <a:lnTo>
                  <a:pt x="2982" y="2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724525" y="3230563"/>
          <a:ext cx="11191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3" name="Clip" r:id="rId8" imgW="2238840" imgH="1209240" progId="">
                  <p:embed/>
                </p:oleObj>
              </mc:Choice>
              <mc:Fallback>
                <p:oleObj name="Clip" r:id="rId8" imgW="2238840" imgH="120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30563"/>
                        <a:ext cx="1119188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33"/>
          <p:cNvSpPr txBox="1">
            <a:spLocks noChangeArrowheads="1"/>
          </p:cNvSpPr>
          <p:nvPr/>
        </p:nvSpPr>
        <p:spPr bwMode="auto">
          <a:xfrm>
            <a:off x="685800" y="3759200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  <a:cs typeface="Arial" charset="0"/>
              </a:rPr>
              <a:t>signal at sender</a:t>
            </a:r>
          </a:p>
        </p:txBody>
      </p:sp>
      <p:sp>
        <p:nvSpPr>
          <p:cNvPr id="1038" name="Text Box 34"/>
          <p:cNvSpPr txBox="1">
            <a:spLocks noChangeArrowheads="1"/>
          </p:cNvSpPr>
          <p:nvPr/>
        </p:nvSpPr>
        <p:spPr bwMode="auto">
          <a:xfrm>
            <a:off x="7010400" y="3987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  <a:cs typeface="Arial" charset="0"/>
              </a:rPr>
              <a:t>signal at receiver</a:t>
            </a:r>
          </a:p>
        </p:txBody>
      </p:sp>
      <p:grpSp>
        <p:nvGrpSpPr>
          <p:cNvPr id="1039" name="Group 37"/>
          <p:cNvGrpSpPr>
            <a:grpSpLocks/>
          </p:cNvGrpSpPr>
          <p:nvPr/>
        </p:nvGrpSpPr>
        <p:grpSpPr bwMode="auto">
          <a:xfrm>
            <a:off x="854075" y="2997200"/>
            <a:ext cx="1127125" cy="674688"/>
            <a:chOff x="480" y="1680"/>
            <a:chExt cx="432" cy="288"/>
          </a:xfrm>
        </p:grpSpPr>
        <p:sp>
          <p:nvSpPr>
            <p:cNvPr id="1049" name="Line 38"/>
            <p:cNvSpPr>
              <a:spLocks noChangeShapeType="1"/>
            </p:cNvSpPr>
            <p:nvPr/>
          </p:nvSpPr>
          <p:spPr bwMode="auto">
            <a:xfrm flipV="1">
              <a:off x="480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0" name="Line 39"/>
            <p:cNvSpPr>
              <a:spLocks noChangeShapeType="1"/>
            </p:cNvSpPr>
            <p:nvPr/>
          </p:nvSpPr>
          <p:spPr bwMode="auto">
            <a:xfrm>
              <a:off x="480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1" name="Freeform 40"/>
            <p:cNvSpPr>
              <a:spLocks/>
            </p:cNvSpPr>
            <p:nvPr/>
          </p:nvSpPr>
          <p:spPr bwMode="auto">
            <a:xfrm>
              <a:off x="528" y="1680"/>
              <a:ext cx="48" cy="288"/>
            </a:xfrm>
            <a:custGeom>
              <a:avLst/>
              <a:gdLst>
                <a:gd name="T0" fmla="*/ 48 w 48"/>
                <a:gd name="T1" fmla="*/ 288 h 288"/>
                <a:gd name="T2" fmla="*/ 48 w 48"/>
                <a:gd name="T3" fmla="*/ 96 h 288"/>
                <a:gd name="T4" fmla="*/ 48 w 48"/>
                <a:gd name="T5" fmla="*/ 0 h 288"/>
                <a:gd name="T6" fmla="*/ 0 w 48"/>
                <a:gd name="T7" fmla="*/ 0 h 288"/>
                <a:gd name="T8" fmla="*/ 0 w 48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88"/>
                <a:gd name="T17" fmla="*/ 48 w 4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88">
                  <a:moveTo>
                    <a:pt x="48" y="288"/>
                  </a:moveTo>
                  <a:lnTo>
                    <a:pt x="48" y="96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40" name="Freeform 41"/>
          <p:cNvSpPr>
            <a:spLocks/>
          </p:cNvSpPr>
          <p:nvPr/>
        </p:nvSpPr>
        <p:spPr bwMode="auto">
          <a:xfrm>
            <a:off x="1328738" y="3222625"/>
            <a:ext cx="125412" cy="449263"/>
          </a:xfrm>
          <a:custGeom>
            <a:avLst/>
            <a:gdLst>
              <a:gd name="T0" fmla="*/ 0 w 48"/>
              <a:gd name="T1" fmla="*/ 2147483647 h 192"/>
              <a:gd name="T2" fmla="*/ 0 w 48"/>
              <a:gd name="T3" fmla="*/ 0 h 192"/>
              <a:gd name="T4" fmla="*/ 2147483647 w 48"/>
              <a:gd name="T5" fmla="*/ 0 h 192"/>
              <a:gd name="T6" fmla="*/ 2147483647 w 48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192"/>
              <a:gd name="T14" fmla="*/ 48 w 4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192">
                <a:moveTo>
                  <a:pt x="0" y="192"/>
                </a:moveTo>
                <a:lnTo>
                  <a:pt x="0" y="0"/>
                </a:lnTo>
                <a:lnTo>
                  <a:pt x="48" y="0"/>
                </a:lnTo>
                <a:lnTo>
                  <a:pt x="48" y="192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41" name="Group 43"/>
          <p:cNvGrpSpPr>
            <a:grpSpLocks/>
          </p:cNvGrpSpPr>
          <p:nvPr/>
        </p:nvGrpSpPr>
        <p:grpSpPr bwMode="auto">
          <a:xfrm>
            <a:off x="7254875" y="3302000"/>
            <a:ext cx="1279525" cy="685800"/>
            <a:chOff x="4896" y="1680"/>
            <a:chExt cx="624" cy="240"/>
          </a:xfrm>
        </p:grpSpPr>
        <p:sp>
          <p:nvSpPr>
            <p:cNvPr id="1046" name="Line 44"/>
            <p:cNvSpPr>
              <a:spLocks noChangeShapeType="1"/>
            </p:cNvSpPr>
            <p:nvPr/>
          </p:nvSpPr>
          <p:spPr bwMode="auto">
            <a:xfrm flipV="1">
              <a:off x="4896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Line 45"/>
            <p:cNvSpPr>
              <a:spLocks noChangeShapeType="1"/>
            </p:cNvSpPr>
            <p:nvPr/>
          </p:nvSpPr>
          <p:spPr bwMode="auto">
            <a:xfrm>
              <a:off x="4896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Freeform 46"/>
            <p:cNvSpPr>
              <a:spLocks/>
            </p:cNvSpPr>
            <p:nvPr/>
          </p:nvSpPr>
          <p:spPr bwMode="auto">
            <a:xfrm>
              <a:off x="4992" y="1776"/>
              <a:ext cx="288" cy="144"/>
            </a:xfrm>
            <a:custGeom>
              <a:avLst/>
              <a:gdLst>
                <a:gd name="T0" fmla="*/ 0 w 288"/>
                <a:gd name="T1" fmla="*/ 144 h 144"/>
                <a:gd name="T2" fmla="*/ 48 w 288"/>
                <a:gd name="T3" fmla="*/ 0 h 144"/>
                <a:gd name="T4" fmla="*/ 96 w 288"/>
                <a:gd name="T5" fmla="*/ 144 h 144"/>
                <a:gd name="T6" fmla="*/ 144 w 288"/>
                <a:gd name="T7" fmla="*/ 48 h 144"/>
                <a:gd name="T8" fmla="*/ 192 w 288"/>
                <a:gd name="T9" fmla="*/ 144 h 144"/>
                <a:gd name="T10" fmla="*/ 246 w 288"/>
                <a:gd name="T11" fmla="*/ 90 h 144"/>
                <a:gd name="T12" fmla="*/ 288 w 288"/>
                <a:gd name="T13" fmla="*/ 144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144"/>
                <a:gd name="T23" fmla="*/ 288 w 288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144">
                  <a:moveTo>
                    <a:pt x="0" y="144"/>
                  </a:moveTo>
                  <a:lnTo>
                    <a:pt x="48" y="0"/>
                  </a:lnTo>
                  <a:lnTo>
                    <a:pt x="96" y="144"/>
                  </a:lnTo>
                  <a:lnTo>
                    <a:pt x="144" y="48"/>
                  </a:lnTo>
                  <a:lnTo>
                    <a:pt x="192" y="144"/>
                  </a:lnTo>
                  <a:lnTo>
                    <a:pt x="246" y="90"/>
                  </a:lnTo>
                  <a:lnTo>
                    <a:pt x="288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42" name="Freeform 47"/>
          <p:cNvSpPr>
            <a:spLocks/>
          </p:cNvSpPr>
          <p:nvPr/>
        </p:nvSpPr>
        <p:spPr bwMode="auto">
          <a:xfrm>
            <a:off x="7824788" y="3713163"/>
            <a:ext cx="590550" cy="274637"/>
          </a:xfrm>
          <a:custGeom>
            <a:avLst/>
            <a:gdLst>
              <a:gd name="T0" fmla="*/ 0 w 288"/>
              <a:gd name="T1" fmla="*/ 2147483647 h 96"/>
              <a:gd name="T2" fmla="*/ 2147483647 w 288"/>
              <a:gd name="T3" fmla="*/ 0 h 96"/>
              <a:gd name="T4" fmla="*/ 2147483647 w 288"/>
              <a:gd name="T5" fmla="*/ 2147483647 h 96"/>
              <a:gd name="T6" fmla="*/ 2147483647 w 288"/>
              <a:gd name="T7" fmla="*/ 2147483647 h 96"/>
              <a:gd name="T8" fmla="*/ 2147483647 w 288"/>
              <a:gd name="T9" fmla="*/ 2147483647 h 96"/>
              <a:gd name="T10" fmla="*/ 2147483647 w 288"/>
              <a:gd name="T11" fmla="*/ 2147483647 h 96"/>
              <a:gd name="T12" fmla="*/ 2147483647 w 288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96"/>
              <a:gd name="T23" fmla="*/ 288 w 288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  <a:lnTo>
                  <a:pt x="144" y="48"/>
                </a:lnTo>
                <a:lnTo>
                  <a:pt x="192" y="96"/>
                </a:lnTo>
                <a:lnTo>
                  <a:pt x="240" y="48"/>
                </a:lnTo>
                <a:lnTo>
                  <a:pt x="288" y="9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43" name="Picture 3" descr="urban-micr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" y="4229100"/>
            <a:ext cx="3067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5" descr="horizontal-polarizat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050" y="4335463"/>
            <a:ext cx="3028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4" descr="wavepropagati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5525" y="4395788"/>
            <a:ext cx="214153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179512" y="924546"/>
            <a:ext cx="8784976" cy="431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sv-SE" sz="2000" b="1" dirty="0">
                <a:solidFill>
                  <a:srgbClr val="CC0000"/>
                </a:solidFill>
                <a:latin typeface="+mn-lt"/>
              </a:rPr>
              <a:t>radio </a:t>
            </a:r>
            <a:r>
              <a:rPr lang="en-US" altLang="sv-SE" sz="2000" b="1" dirty="0" smtClean="0">
                <a:solidFill>
                  <a:srgbClr val="CC0000"/>
                </a:solidFill>
                <a:latin typeface="+mn-lt"/>
              </a:rPr>
              <a:t>links (Mbps): </a:t>
            </a:r>
            <a:r>
              <a:rPr lang="en-US" altLang="sv-SE" sz="2000" dirty="0" smtClean="0">
                <a:latin typeface="+mn-lt"/>
              </a:rPr>
              <a:t>terrestrial microwave, LAN/</a:t>
            </a:r>
            <a:r>
              <a:rPr lang="en-US" altLang="sv-SE" sz="2000" dirty="0" err="1" smtClean="0">
                <a:latin typeface="+mn-lt"/>
              </a:rPr>
              <a:t>WiFi</a:t>
            </a:r>
            <a:r>
              <a:rPr lang="en-US" altLang="sv-SE" sz="2000" dirty="0" smtClean="0">
                <a:latin typeface="+mn-lt"/>
              </a:rPr>
              <a:t>, wide-area/cellular, satellite </a:t>
            </a:r>
            <a:endParaRPr lang="en-US" alt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37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3" y="414908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delays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(&amp; loss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throughput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22271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E6B4D0-B853-46DF-8372-C27C3DBE9D8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608112"/>
          </a:xfrm>
        </p:spPr>
        <p:txBody>
          <a:bodyPr/>
          <a:lstStyle/>
          <a:p>
            <a:r>
              <a:rPr lang="en-US" sz="3200" dirty="0" smtClean="0"/>
              <a:t>Internet structure: network of networks</a:t>
            </a:r>
            <a:endParaRPr lang="en-US" dirty="0" smtClean="0"/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4829175" cy="4052887"/>
          </a:xfrm>
        </p:spPr>
        <p:txBody>
          <a:bodyPr/>
          <a:lstStyle/>
          <a:p>
            <a:r>
              <a:rPr lang="en-US" sz="2000" dirty="0" smtClean="0"/>
              <a:t>roughly hierarchical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national/international backbone providers (NBPs)- tier 1 providers</a:t>
            </a:r>
          </a:p>
          <a:p>
            <a:pPr lvl="1"/>
            <a:r>
              <a:rPr lang="en-US" sz="1800" dirty="0" smtClean="0"/>
              <a:t>e.g. BBN/GTE, Sprint, AT&amp;T, IBM, UUNet/Verizon, </a:t>
            </a:r>
            <a:r>
              <a:rPr lang="en-US" sz="1800" dirty="0" err="1" smtClean="0"/>
              <a:t>TeliaSonera</a:t>
            </a:r>
            <a:endParaRPr lang="en-US" sz="1800" dirty="0" smtClean="0"/>
          </a:p>
          <a:p>
            <a:pPr lvl="1"/>
            <a:r>
              <a:rPr lang="en-US" sz="1800" dirty="0" smtClean="0"/>
              <a:t>interconnect (peer) with each other privately, or at public Network Access Point (NAPs: routers or NWs of routers)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regional ISPs, tier 2 providers</a:t>
            </a:r>
          </a:p>
          <a:p>
            <a:pPr lvl="1"/>
            <a:r>
              <a:rPr lang="en-US" sz="1800" dirty="0" smtClean="0"/>
              <a:t>connect into NBPs; e.g. Tele2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local ISP</a:t>
            </a:r>
            <a:r>
              <a:rPr lang="en-US" sz="2000" dirty="0" smtClean="0"/>
              <a:t>, company</a:t>
            </a:r>
          </a:p>
          <a:p>
            <a:pPr lvl="1"/>
            <a:r>
              <a:rPr lang="en-US" sz="1800" dirty="0" smtClean="0"/>
              <a:t>connect into regional ISPs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77830" name="Oval 4"/>
          <p:cNvSpPr>
            <a:spLocks noChangeArrowheads="1"/>
          </p:cNvSpPr>
          <p:nvPr/>
        </p:nvSpPr>
        <p:spPr bwMode="auto">
          <a:xfrm>
            <a:off x="4924425" y="4191000"/>
            <a:ext cx="38481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NBP A</a:t>
            </a:r>
            <a:endParaRPr lang="en-US"/>
          </a:p>
        </p:txBody>
      </p:sp>
      <p:sp>
        <p:nvSpPr>
          <p:cNvPr id="77831" name="Oval 5"/>
          <p:cNvSpPr>
            <a:spLocks noChangeArrowheads="1"/>
          </p:cNvSpPr>
          <p:nvPr/>
        </p:nvSpPr>
        <p:spPr bwMode="auto">
          <a:xfrm>
            <a:off x="4981575" y="2962275"/>
            <a:ext cx="3848100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NBP B</a:t>
            </a:r>
            <a:endParaRPr lang="en-US"/>
          </a:p>
        </p:txBody>
      </p:sp>
      <p:grpSp>
        <p:nvGrpSpPr>
          <p:cNvPr id="77832" name="Group 6"/>
          <p:cNvGrpSpPr>
            <a:grpSpLocks/>
          </p:cNvGrpSpPr>
          <p:nvPr/>
        </p:nvGrpSpPr>
        <p:grpSpPr bwMode="auto">
          <a:xfrm>
            <a:off x="4784725" y="3751263"/>
            <a:ext cx="808038" cy="457200"/>
            <a:chOff x="3272" y="3455"/>
            <a:chExt cx="509" cy="288"/>
          </a:xfrm>
        </p:grpSpPr>
        <p:sp>
          <p:nvSpPr>
            <p:cNvPr id="77857" name="Rectangle 7"/>
            <p:cNvSpPr>
              <a:spLocks noChangeArrowheads="1"/>
            </p:cNvSpPr>
            <p:nvPr/>
          </p:nvSpPr>
          <p:spPr bwMode="auto">
            <a:xfrm>
              <a:off x="3276" y="3474"/>
              <a:ext cx="504" cy="2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8" name="Text Box 8"/>
            <p:cNvSpPr txBox="1">
              <a:spLocks noChangeArrowheads="1"/>
            </p:cNvSpPr>
            <p:nvPr/>
          </p:nvSpPr>
          <p:spPr bwMode="auto">
            <a:xfrm>
              <a:off x="3272" y="3455"/>
              <a:ext cx="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/>
            </a:p>
          </p:txBody>
        </p:sp>
      </p:grpSp>
      <p:grpSp>
        <p:nvGrpSpPr>
          <p:cNvPr id="77833" name="Group 9"/>
          <p:cNvGrpSpPr>
            <a:grpSpLocks/>
          </p:cNvGrpSpPr>
          <p:nvPr/>
        </p:nvGrpSpPr>
        <p:grpSpPr bwMode="auto">
          <a:xfrm>
            <a:off x="8080375" y="3760788"/>
            <a:ext cx="808038" cy="457200"/>
            <a:chOff x="3272" y="3455"/>
            <a:chExt cx="509" cy="288"/>
          </a:xfrm>
        </p:grpSpPr>
        <p:sp>
          <p:nvSpPr>
            <p:cNvPr id="77855" name="Rectangle 10"/>
            <p:cNvSpPr>
              <a:spLocks noChangeArrowheads="1"/>
            </p:cNvSpPr>
            <p:nvPr/>
          </p:nvSpPr>
          <p:spPr bwMode="auto">
            <a:xfrm>
              <a:off x="3276" y="3474"/>
              <a:ext cx="504" cy="2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6" name="Text Box 11"/>
            <p:cNvSpPr txBox="1">
              <a:spLocks noChangeArrowheads="1"/>
            </p:cNvSpPr>
            <p:nvPr/>
          </p:nvSpPr>
          <p:spPr bwMode="auto">
            <a:xfrm>
              <a:off x="3272" y="3455"/>
              <a:ext cx="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/>
            </a:p>
          </p:txBody>
        </p:sp>
      </p:grpSp>
      <p:sp>
        <p:nvSpPr>
          <p:cNvPr id="77834" name="Oval 12"/>
          <p:cNvSpPr>
            <a:spLocks noChangeArrowheads="1"/>
          </p:cNvSpPr>
          <p:nvPr/>
        </p:nvSpPr>
        <p:spPr bwMode="auto">
          <a:xfrm>
            <a:off x="6753225" y="3848100"/>
            <a:ext cx="180975" cy="190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 flipV="1">
            <a:off x="5238750" y="3524250"/>
            <a:ext cx="400050" cy="257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6" name="Line 14"/>
          <p:cNvSpPr>
            <a:spLocks noChangeShapeType="1"/>
          </p:cNvSpPr>
          <p:nvPr/>
        </p:nvSpPr>
        <p:spPr bwMode="auto">
          <a:xfrm flipH="1" flipV="1">
            <a:off x="8210550" y="3590925"/>
            <a:ext cx="342900" cy="200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7" name="Line 15"/>
          <p:cNvSpPr>
            <a:spLocks noChangeShapeType="1"/>
          </p:cNvSpPr>
          <p:nvPr/>
        </p:nvSpPr>
        <p:spPr bwMode="auto">
          <a:xfrm flipH="1" flipV="1">
            <a:off x="6810375" y="3648075"/>
            <a:ext cx="28575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5229225" y="4152900"/>
            <a:ext cx="390525" cy="3333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9" name="Line 17"/>
          <p:cNvSpPr>
            <a:spLocks noChangeShapeType="1"/>
          </p:cNvSpPr>
          <p:nvPr/>
        </p:nvSpPr>
        <p:spPr bwMode="auto">
          <a:xfrm flipH="1">
            <a:off x="8477250" y="4181475"/>
            <a:ext cx="247650" cy="190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0" name="Line 18"/>
          <p:cNvSpPr>
            <a:spLocks noChangeShapeType="1"/>
          </p:cNvSpPr>
          <p:nvPr/>
        </p:nvSpPr>
        <p:spPr bwMode="auto">
          <a:xfrm>
            <a:off x="6829425" y="4057650"/>
            <a:ext cx="0" cy="266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1" name="Oval 19"/>
          <p:cNvSpPr>
            <a:spLocks noChangeArrowheads="1"/>
          </p:cNvSpPr>
          <p:nvPr/>
        </p:nvSpPr>
        <p:spPr bwMode="auto">
          <a:xfrm>
            <a:off x="6772275" y="2600325"/>
            <a:ext cx="1952625" cy="590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2" name="Oval 20"/>
          <p:cNvSpPr>
            <a:spLocks noChangeArrowheads="1"/>
          </p:cNvSpPr>
          <p:nvPr/>
        </p:nvSpPr>
        <p:spPr bwMode="auto">
          <a:xfrm>
            <a:off x="7010400" y="295275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3" name="Text Box 21"/>
          <p:cNvSpPr txBox="1">
            <a:spLocks noChangeArrowheads="1"/>
          </p:cNvSpPr>
          <p:nvPr/>
        </p:nvSpPr>
        <p:spPr bwMode="auto">
          <a:xfrm>
            <a:off x="7108825" y="2717800"/>
            <a:ext cx="149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regional ISP</a:t>
            </a:r>
            <a:endParaRPr lang="en-US"/>
          </a:p>
        </p:txBody>
      </p:sp>
      <p:sp>
        <p:nvSpPr>
          <p:cNvPr id="77844" name="Oval 22"/>
          <p:cNvSpPr>
            <a:spLocks noChangeArrowheads="1"/>
          </p:cNvSpPr>
          <p:nvPr/>
        </p:nvSpPr>
        <p:spPr bwMode="auto">
          <a:xfrm>
            <a:off x="5086350" y="4695825"/>
            <a:ext cx="1952625" cy="590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5" name="Oval 23"/>
          <p:cNvSpPr>
            <a:spLocks noChangeArrowheads="1"/>
          </p:cNvSpPr>
          <p:nvPr/>
        </p:nvSpPr>
        <p:spPr bwMode="auto">
          <a:xfrm>
            <a:off x="6296025" y="4724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6" name="Text Box 24"/>
          <p:cNvSpPr txBox="1">
            <a:spLocks noChangeArrowheads="1"/>
          </p:cNvSpPr>
          <p:nvPr/>
        </p:nvSpPr>
        <p:spPr bwMode="auto">
          <a:xfrm>
            <a:off x="5251450" y="4813300"/>
            <a:ext cx="149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regional ISP</a:t>
            </a:r>
            <a:endParaRPr lang="en-US"/>
          </a:p>
        </p:txBody>
      </p:sp>
      <p:grpSp>
        <p:nvGrpSpPr>
          <p:cNvPr id="77847" name="Group 25"/>
          <p:cNvGrpSpPr>
            <a:grpSpLocks/>
          </p:cNvGrpSpPr>
          <p:nvPr/>
        </p:nvGrpSpPr>
        <p:grpSpPr bwMode="auto">
          <a:xfrm>
            <a:off x="7419975" y="2066925"/>
            <a:ext cx="1057275" cy="695325"/>
            <a:chOff x="4314" y="1086"/>
            <a:chExt cx="666" cy="438"/>
          </a:xfrm>
        </p:grpSpPr>
        <p:sp>
          <p:nvSpPr>
            <p:cNvPr id="77853" name="Oval 2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4" name="Text Box 2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ISP</a:t>
              </a:r>
              <a:endParaRPr lang="en-US"/>
            </a:p>
          </p:txBody>
        </p:sp>
      </p:grpSp>
      <p:grpSp>
        <p:nvGrpSpPr>
          <p:cNvPr id="77848" name="Group 28"/>
          <p:cNvGrpSpPr>
            <a:grpSpLocks/>
          </p:cNvGrpSpPr>
          <p:nvPr/>
        </p:nvGrpSpPr>
        <p:grpSpPr bwMode="auto">
          <a:xfrm>
            <a:off x="5429250" y="5133975"/>
            <a:ext cx="1057275" cy="695325"/>
            <a:chOff x="4314" y="1086"/>
            <a:chExt cx="666" cy="438"/>
          </a:xfrm>
        </p:grpSpPr>
        <p:sp>
          <p:nvSpPr>
            <p:cNvPr id="77851" name="Oval 2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2" name="Text Box 3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ISP</a:t>
              </a:r>
              <a:endParaRPr lang="en-US"/>
            </a:p>
          </p:txBody>
        </p:sp>
      </p:grpSp>
      <p:sp>
        <p:nvSpPr>
          <p:cNvPr id="77849" name="Oval 31"/>
          <p:cNvSpPr>
            <a:spLocks noChangeArrowheads="1"/>
          </p:cNvSpPr>
          <p:nvPr/>
        </p:nvSpPr>
        <p:spPr bwMode="auto">
          <a:xfrm>
            <a:off x="6124575" y="5181600"/>
            <a:ext cx="104775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50" name="Oval 32"/>
          <p:cNvSpPr>
            <a:spLocks noChangeArrowheads="1"/>
          </p:cNvSpPr>
          <p:nvPr/>
        </p:nvSpPr>
        <p:spPr bwMode="auto">
          <a:xfrm>
            <a:off x="8010525" y="2609850"/>
            <a:ext cx="104775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A698C4B-5121-46C1-8A18-C209C8BAACF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680120"/>
          </a:xfrm>
        </p:spPr>
        <p:txBody>
          <a:bodyPr/>
          <a:lstStyle/>
          <a:p>
            <a:r>
              <a:rPr lang="en-US" sz="3200" dirty="0" smtClean="0"/>
              <a:t>Internet structure: network of networks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“Tier-2” ISPs: smaller (often regional) ISPs</a:t>
            </a:r>
          </a:p>
          <a:p>
            <a:pPr lvl="1"/>
            <a:r>
              <a:rPr lang="en-US" sz="2000" smtClean="0"/>
              <a:t>Connect to one or more tier-1 ISPs, possibly other tier-2 ISPs</a:t>
            </a:r>
          </a:p>
          <a:p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78854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6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7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58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59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0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1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2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8865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8877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97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8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9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78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94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5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6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79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91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2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3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80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8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89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0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81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5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86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87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8882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83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84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78874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1800" dirty="0"/>
                <a:t> tier-2 ISP is c</a:t>
              </a:r>
              <a:r>
                <a:rPr lang="en-US" sz="1800" i="1" dirty="0"/>
                <a:t>ustomer</a:t>
              </a:r>
              <a:r>
                <a:rPr lang="en-US" sz="1800" dirty="0"/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1800" dirty="0"/>
                <a:t>tier-1 provider</a:t>
              </a:r>
            </a:p>
          </p:txBody>
        </p:sp>
        <p:sp>
          <p:nvSpPr>
            <p:cNvPr id="78875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76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78869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70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Tier-2 ISPs also peer privately with each other.</a:t>
              </a:r>
            </a:p>
          </p:txBody>
        </p:sp>
        <p:sp>
          <p:nvSpPr>
            <p:cNvPr id="78871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72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73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888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F4A00B8-723B-4BB0-9177-2D58C5ADC48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680120"/>
          </a:xfrm>
        </p:spPr>
        <p:txBody>
          <a:bodyPr/>
          <a:lstStyle/>
          <a:p>
            <a:r>
              <a:rPr lang="en-US" sz="3200" dirty="0" smtClean="0"/>
              <a:t>Internet structure: network of networks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“Tier-3” ISPs and local ISPs </a:t>
            </a:r>
          </a:p>
          <a:p>
            <a:pPr lvl="1"/>
            <a:r>
              <a:rPr lang="en-US" sz="2000" dirty="0" smtClean="0"/>
              <a:t>last hop (“access”) network (closest to end systems)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7987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7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8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8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988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988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7989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9928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994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5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2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9945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6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7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0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994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9939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0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1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2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993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3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3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993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993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93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79891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92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93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79901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79926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7" name="Text Box 6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2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79924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5" name="Text Box 6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3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79922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3" name="Text Box 61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4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79920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1" name="Text Box 7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5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79918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9" name="Text Box 7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6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79916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7" name="Text Box 70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Tier 3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7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79914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5" name="Text Box 79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8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79912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3" name="Text Box 8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9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79910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1" name="Text Box 8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79896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Local and tier- 3 ISPs are </a:t>
              </a:r>
              <a:r>
                <a:rPr lang="en-US" sz="1800" i="1" dirty="0"/>
                <a:t>customers</a:t>
              </a:r>
              <a:r>
                <a:rPr lang="en-US" sz="1800" dirty="0"/>
                <a:t> of</a:t>
              </a:r>
            </a:p>
            <a:p>
              <a:r>
                <a:rPr lang="en-US" sz="1800" dirty="0"/>
                <a:t>higher tier ISPs</a:t>
              </a:r>
            </a:p>
            <a:p>
              <a:r>
                <a:rPr lang="en-US" sz="1800" dirty="0"/>
                <a:t>connecting them to rest of Internet</a:t>
              </a:r>
            </a:p>
          </p:txBody>
        </p:sp>
        <p:sp>
          <p:nvSpPr>
            <p:cNvPr id="79897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898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899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900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989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7B98640-9292-44BF-9D45-3575E67A54C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536104"/>
          </a:xfrm>
        </p:spPr>
        <p:txBody>
          <a:bodyPr/>
          <a:lstStyle/>
          <a:p>
            <a:r>
              <a:rPr lang="en-US" sz="3200" dirty="0" smtClean="0"/>
              <a:t>Internet structure: network of networks</a:t>
            </a:r>
            <a:endParaRPr lang="en-US" dirty="0" smtClean="0"/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 packet passes through many networks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663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6644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26676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26696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7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8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7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26693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4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5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8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2669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9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26687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8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89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80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26684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5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86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668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8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68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6645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6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7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664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26674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5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4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26672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3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26670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1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26668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9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26666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7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26664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5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26662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3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26660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1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26658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59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26626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1431448480 w 4192"/>
              <a:gd name="T3" fmla="*/ 665321163 h 2280"/>
              <a:gd name="T4" fmla="*/ 2147483647 w 4192"/>
              <a:gd name="T5" fmla="*/ 1491932258 h 2280"/>
              <a:gd name="T6" fmla="*/ 2147483647 w 4192"/>
              <a:gd name="T7" fmla="*/ 211693113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1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3" y="458112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delays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throughput, loss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15977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A5E7F09-4241-4C15-8D4C-0BE875C06B9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 Prelude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The field of network security is about:</a:t>
            </a:r>
          </a:p>
          <a:p>
            <a:pPr lvl="1"/>
            <a:r>
              <a:rPr lang="en-US" dirty="0" smtClean="0"/>
              <a:t>how adversaries can attack computer networks</a:t>
            </a:r>
          </a:p>
          <a:p>
            <a:pPr lvl="1"/>
            <a:r>
              <a:rPr lang="en-US" dirty="0" smtClean="0"/>
              <a:t>how we can defend networks against attacks</a:t>
            </a:r>
          </a:p>
          <a:p>
            <a:pPr lvl="1"/>
            <a:r>
              <a:rPr lang="en-US" dirty="0" smtClean="0"/>
              <a:t>how to design architectures that are immune to attacks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Internet not originally designed with (much) security in mind</a:t>
            </a:r>
          </a:p>
          <a:p>
            <a:pPr lvl="1"/>
            <a:r>
              <a:rPr lang="en-US" i="1" dirty="0" smtClean="0"/>
              <a:t>original vision:</a:t>
            </a:r>
            <a:r>
              <a:rPr lang="en-US" dirty="0" smtClean="0"/>
              <a:t> “a group of mutually trusting users attached to a transparent network”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Internet protocol designers playing “catch-up”</a:t>
            </a:r>
          </a:p>
          <a:p>
            <a:pPr lvl="1"/>
            <a:r>
              <a:rPr lang="en-US" dirty="0" smtClean="0"/>
              <a:t>Security considerations in all layers!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0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FD68FE1-7617-4583-80EF-D13482D5B98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75066"/>
            <a:ext cx="8219256" cy="761646"/>
          </a:xfrm>
        </p:spPr>
        <p:txBody>
          <a:bodyPr/>
          <a:lstStyle/>
          <a:p>
            <a:r>
              <a:rPr lang="en-US" sz="2800" dirty="0" smtClean="0"/>
              <a:t>Bad guys can put malware into hosts via Internet</a:t>
            </a:r>
          </a:p>
        </p:txBody>
      </p:sp>
      <p:sp>
        <p:nvSpPr>
          <p:cNvPr id="8602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7710488" cy="4772025"/>
          </a:xfrm>
        </p:spPr>
        <p:txBody>
          <a:bodyPr/>
          <a:lstStyle/>
          <a:p>
            <a:r>
              <a:rPr lang="en-US" sz="2400" smtClean="0"/>
              <a:t>Malware can get in host from a </a:t>
            </a:r>
            <a:r>
              <a:rPr lang="en-US" sz="2400" smtClean="0">
                <a:solidFill>
                  <a:schemeClr val="accent2"/>
                </a:solidFill>
              </a:rPr>
              <a:t>virus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accent2"/>
                </a:solidFill>
              </a:rPr>
              <a:t>worm</a:t>
            </a:r>
            <a:r>
              <a:rPr lang="en-US" sz="2400" smtClean="0"/>
              <a:t>, or </a:t>
            </a:r>
            <a:r>
              <a:rPr lang="en-US" sz="2400" smtClean="0">
                <a:solidFill>
                  <a:schemeClr val="accent2"/>
                </a:solidFill>
              </a:rPr>
              <a:t>trojan horse</a:t>
            </a:r>
            <a:r>
              <a:rPr lang="en-US" sz="2400" smtClean="0"/>
              <a:t>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>
                <a:solidFill>
                  <a:schemeClr val="accent2"/>
                </a:solidFill>
              </a:rPr>
              <a:t>Spyware malware</a:t>
            </a:r>
            <a:r>
              <a:rPr lang="en-US" sz="2400" smtClean="0"/>
              <a:t> can record keystrokes, web sites visited, upload info to collection site.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Infected host can be enrolled in a </a:t>
            </a:r>
            <a:r>
              <a:rPr lang="en-US" sz="2400" smtClean="0">
                <a:solidFill>
                  <a:schemeClr val="accent2"/>
                </a:solidFill>
              </a:rPr>
              <a:t>botnet</a:t>
            </a:r>
            <a:r>
              <a:rPr lang="en-US" sz="2400" smtClean="0"/>
              <a:t>, used for spam and DDoS attacks.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Malware is often </a:t>
            </a:r>
            <a:r>
              <a:rPr lang="en-US" sz="2400" smtClean="0">
                <a:solidFill>
                  <a:schemeClr val="accent2"/>
                </a:solidFill>
              </a:rPr>
              <a:t>self-replicating</a:t>
            </a:r>
            <a:r>
              <a:rPr lang="en-US" sz="2400" smtClean="0"/>
              <a:t>: from an infected host, seeks entry into other hosts</a:t>
            </a:r>
          </a:p>
        </p:txBody>
      </p:sp>
    </p:spTree>
    <p:extLst>
      <p:ext uri="{BB962C8B-B14F-4D97-AF65-F5344CB8AC3E}">
        <p14:creationId xmlns:p14="http://schemas.microsoft.com/office/powerpoint/2010/main" val="29176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3" y="154071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ays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delays (&amp; loss)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throughput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35730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F3C89391-6AA4-410F-9CD1-D3DD4D64933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8689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93" y="188640"/>
            <a:ext cx="8219256" cy="576064"/>
          </a:xfrm>
        </p:spPr>
        <p:txBody>
          <a:bodyPr/>
          <a:lstStyle/>
          <a:p>
            <a:r>
              <a:rPr lang="en-US" sz="2800" dirty="0" smtClean="0"/>
              <a:t>Bad guys can attack servers and network infrastructure</a:t>
            </a:r>
          </a:p>
        </p:txBody>
      </p:sp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167" y="1614488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Denial of service (DoS):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87338" y="278606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/>
            </a:pPr>
            <a:r>
              <a:rPr lang="en-US" dirty="0">
                <a:latin typeface="Comic Sans MS" pitchFamily="66" charset="0"/>
              </a:rPr>
              <a:t>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47650" y="330517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r>
              <a:rPr lang="en-US" dirty="0">
                <a:latin typeface="Comic Sans MS" pitchFamily="66" charset="0"/>
              </a:rPr>
              <a:t>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261938" y="444023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3"/>
            </a:pPr>
            <a:r>
              <a:rPr lang="en-US" dirty="0">
                <a:latin typeface="Comic Sans MS" pitchFamily="66" charset="0"/>
              </a:rPr>
              <a:t>send packets toward target from compromised hosts</a:t>
            </a:r>
          </a:p>
        </p:txBody>
      </p:sp>
      <p:grpSp>
        <p:nvGrpSpPr>
          <p:cNvPr id="28694" name="Group 74"/>
          <p:cNvGrpSpPr>
            <a:grpSpLocks/>
          </p:cNvGrpSpPr>
          <p:nvPr/>
        </p:nvGrpSpPr>
        <p:grpSpPr bwMode="auto">
          <a:xfrm>
            <a:off x="4519613" y="2995613"/>
            <a:ext cx="3641725" cy="3559175"/>
            <a:chOff x="2820" y="1549"/>
            <a:chExt cx="2294" cy="2242"/>
          </a:xfrm>
        </p:grpSpPr>
        <p:grpSp>
          <p:nvGrpSpPr>
            <p:cNvPr id="28695" name="Group 20"/>
            <p:cNvGrpSpPr>
              <a:grpSpLocks/>
            </p:cNvGrpSpPr>
            <p:nvPr/>
          </p:nvGrpSpPr>
          <p:grpSpPr bwMode="auto">
            <a:xfrm>
              <a:off x="4029" y="2155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28674" name="Object 2"/>
            <p:cNvGraphicFramePr>
              <a:graphicFrameLocks noChangeAspect="1"/>
            </p:cNvGraphicFramePr>
            <p:nvPr/>
          </p:nvGraphicFramePr>
          <p:xfrm>
            <a:off x="4513" y="154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27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154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895" y="2707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mic Sans MS" pitchFamily="66" charset="0"/>
                </a:rPr>
                <a:t>target</a:t>
              </a:r>
            </a:p>
          </p:txBody>
        </p:sp>
        <p:graphicFrame>
          <p:nvGraphicFramePr>
            <p:cNvPr id="28675" name="Object 3"/>
            <p:cNvGraphicFramePr>
              <a:graphicFrameLocks noChangeAspect="1"/>
            </p:cNvGraphicFramePr>
            <p:nvPr/>
          </p:nvGraphicFramePr>
          <p:xfrm>
            <a:off x="3894" y="1633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28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4" y="1633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6" name="Object 4"/>
            <p:cNvGraphicFramePr>
              <a:graphicFrameLocks noChangeAspect="1"/>
            </p:cNvGraphicFramePr>
            <p:nvPr/>
          </p:nvGraphicFramePr>
          <p:xfrm>
            <a:off x="3274" y="1651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29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4" y="1651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7" name="Object 5"/>
            <p:cNvGraphicFramePr>
              <a:graphicFrameLocks noChangeAspect="1"/>
            </p:cNvGraphicFramePr>
            <p:nvPr/>
          </p:nvGraphicFramePr>
          <p:xfrm>
            <a:off x="3553" y="206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30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" y="206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4679" y="2070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31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" y="2070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9" name="Object 7"/>
            <p:cNvGraphicFramePr>
              <a:graphicFrameLocks noChangeAspect="1"/>
            </p:cNvGraphicFramePr>
            <p:nvPr/>
          </p:nvGraphicFramePr>
          <p:xfrm>
            <a:off x="4733" y="302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32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302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0" name="Object 8"/>
            <p:cNvGraphicFramePr>
              <a:graphicFrameLocks noChangeAspect="1"/>
            </p:cNvGraphicFramePr>
            <p:nvPr/>
          </p:nvGraphicFramePr>
          <p:xfrm>
            <a:off x="2820" y="209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33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0" y="209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1" name="Object 9"/>
            <p:cNvGraphicFramePr>
              <a:graphicFrameLocks noChangeAspect="1"/>
            </p:cNvGraphicFramePr>
            <p:nvPr/>
          </p:nvGraphicFramePr>
          <p:xfrm>
            <a:off x="3230" y="2558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34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2558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2" name="Object 10"/>
            <p:cNvGraphicFramePr>
              <a:graphicFrameLocks noChangeAspect="1"/>
            </p:cNvGraphicFramePr>
            <p:nvPr/>
          </p:nvGraphicFramePr>
          <p:xfrm>
            <a:off x="3545" y="2951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35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5" y="2951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3" name="Object 11"/>
            <p:cNvGraphicFramePr>
              <a:graphicFrameLocks noChangeAspect="1"/>
            </p:cNvGraphicFramePr>
            <p:nvPr/>
          </p:nvGraphicFramePr>
          <p:xfrm>
            <a:off x="4713" y="250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36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" y="250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4" name="Object 12"/>
            <p:cNvGraphicFramePr>
              <a:graphicFrameLocks noChangeAspect="1"/>
            </p:cNvGraphicFramePr>
            <p:nvPr/>
          </p:nvGraphicFramePr>
          <p:xfrm>
            <a:off x="4113" y="319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37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3" y="319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5" name="Object 13"/>
            <p:cNvGraphicFramePr>
              <a:graphicFrameLocks noChangeAspect="1"/>
            </p:cNvGraphicFramePr>
            <p:nvPr/>
          </p:nvGraphicFramePr>
          <p:xfrm>
            <a:off x="3719" y="3457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38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9" y="3457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6" name="Object 14"/>
            <p:cNvGraphicFramePr>
              <a:graphicFrameLocks noChangeAspect="1"/>
            </p:cNvGraphicFramePr>
            <p:nvPr/>
          </p:nvGraphicFramePr>
          <p:xfrm>
            <a:off x="2951" y="312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39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312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697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40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698" name="Picture 5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94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699" name="Picture 5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93" y="21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0" name="Picture 5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43" y="254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1" name="Picture 5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93" y="29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2" name="Picture 5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60" y="343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3" name="Picture 5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17" y="305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4" name="Picture 6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31" y="208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5" name="Picture 6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87" y="3141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6" name="Picture 6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25" y="157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sp>
          <p:nvSpPr>
            <p:cNvPr id="28707" name="Line 63"/>
            <p:cNvSpPr>
              <a:spLocks noChangeShapeType="1"/>
            </p:cNvSpPr>
            <p:nvPr/>
          </p:nvSpPr>
          <p:spPr bwMode="auto">
            <a:xfrm flipV="1">
              <a:off x="3570" y="2487"/>
              <a:ext cx="436" cy="16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8" name="Line 64"/>
            <p:cNvSpPr>
              <a:spLocks noChangeShapeType="1"/>
            </p:cNvSpPr>
            <p:nvPr/>
          </p:nvSpPr>
          <p:spPr bwMode="auto">
            <a:xfrm flipV="1">
              <a:off x="3823" y="2696"/>
              <a:ext cx="226" cy="3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9" name="Line 65"/>
            <p:cNvSpPr>
              <a:spLocks noChangeShapeType="1"/>
            </p:cNvSpPr>
            <p:nvPr/>
          </p:nvSpPr>
          <p:spPr bwMode="auto">
            <a:xfrm flipH="1" flipV="1">
              <a:off x="4267" y="2643"/>
              <a:ext cx="595" cy="45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0" name="Line 66"/>
            <p:cNvSpPr>
              <a:spLocks noChangeShapeType="1"/>
            </p:cNvSpPr>
            <p:nvPr/>
          </p:nvSpPr>
          <p:spPr bwMode="auto">
            <a:xfrm>
              <a:off x="4145" y="1781"/>
              <a:ext cx="16" cy="46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1" name="Line 67"/>
            <p:cNvSpPr>
              <a:spLocks noChangeShapeType="1"/>
            </p:cNvSpPr>
            <p:nvPr/>
          </p:nvSpPr>
          <p:spPr bwMode="auto">
            <a:xfrm flipH="1">
              <a:off x="4239" y="2237"/>
              <a:ext cx="473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2" name="Line 68"/>
            <p:cNvSpPr>
              <a:spLocks noChangeShapeType="1"/>
            </p:cNvSpPr>
            <p:nvPr/>
          </p:nvSpPr>
          <p:spPr bwMode="auto">
            <a:xfrm>
              <a:off x="3148" y="2309"/>
              <a:ext cx="879" cy="11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3" name="Line 69"/>
            <p:cNvSpPr>
              <a:spLocks noChangeShapeType="1"/>
            </p:cNvSpPr>
            <p:nvPr/>
          </p:nvSpPr>
          <p:spPr bwMode="auto">
            <a:xfrm flipV="1">
              <a:off x="3209" y="2588"/>
              <a:ext cx="800" cy="64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4" name="Line 70"/>
            <p:cNvSpPr>
              <a:spLocks noChangeShapeType="1"/>
            </p:cNvSpPr>
            <p:nvPr/>
          </p:nvSpPr>
          <p:spPr bwMode="auto">
            <a:xfrm flipH="1">
              <a:off x="4262" y="1849"/>
              <a:ext cx="352" cy="3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5" name="Line 71"/>
            <p:cNvSpPr>
              <a:spLocks noChangeShapeType="1"/>
            </p:cNvSpPr>
            <p:nvPr/>
          </p:nvSpPr>
          <p:spPr bwMode="auto">
            <a:xfrm flipV="1">
              <a:off x="3904" y="2808"/>
              <a:ext cx="198" cy="6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6" name="Line 72"/>
            <p:cNvSpPr>
              <a:spLocks noChangeShapeType="1"/>
            </p:cNvSpPr>
            <p:nvPr/>
          </p:nvSpPr>
          <p:spPr bwMode="auto">
            <a:xfrm>
              <a:off x="3572" y="1964"/>
              <a:ext cx="416" cy="2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7" name="Line 73"/>
            <p:cNvSpPr>
              <a:spLocks noChangeShapeType="1"/>
            </p:cNvSpPr>
            <p:nvPr/>
          </p:nvSpPr>
          <p:spPr bwMode="auto">
            <a:xfrm flipH="1" flipV="1">
              <a:off x="4319" y="2514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0021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496B1F7-2D51-4743-ADB7-C16A62BC904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71323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FF3300"/>
                </a:solidFill>
              </a:rPr>
              <a:t>Packet sniffing: </a:t>
            </a:r>
          </a:p>
          <a:p>
            <a:pPr lvl="1"/>
            <a:r>
              <a:rPr lang="en-US" dirty="0" smtClean="0"/>
              <a:t>Shared/broadcast medium </a:t>
            </a:r>
            <a:r>
              <a:rPr lang="en-US" dirty="0" smtClean="0"/>
              <a:t>(shared Ethernet, wireless)</a:t>
            </a:r>
          </a:p>
          <a:p>
            <a:pPr lvl="1"/>
            <a:r>
              <a:rPr lang="en-US" dirty="0" smtClean="0"/>
              <a:t>promiscuous network interface reads/records all packets </a:t>
            </a:r>
            <a:r>
              <a:rPr lang="en-US" dirty="0" smtClean="0"/>
              <a:t>passing </a:t>
            </a:r>
            <a:r>
              <a:rPr lang="en-US" dirty="0" smtClean="0"/>
              <a:t>by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6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4791075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4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9705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972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9729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7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3422650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29713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73088" y="5360988"/>
            <a:ext cx="8175376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Wireshark software used for end-of-chapter labs is a (free) </a:t>
            </a:r>
            <a:r>
              <a:rPr lang="en-US" dirty="0" smtClean="0">
                <a:latin typeface="Comic Sans MS" pitchFamily="66" charset="0"/>
              </a:rPr>
              <a:t>packet-sniffer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NOTE: be aware that it is inappropriate to use outside the lab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32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DBE17A58-5997-4031-95DE-B2F220381B2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6"/>
            <a:ext cx="8077200" cy="6985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IP spoofing: </a:t>
            </a:r>
            <a:r>
              <a:rPr lang="en-US" sz="2400" dirty="0" smtClean="0"/>
              <a:t>send packet with false source address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411913" y="369570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0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3695700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8" name="Group 46"/>
          <p:cNvGrpSpPr>
            <a:grpSpLocks/>
          </p:cNvGrpSpPr>
          <p:nvPr/>
        </p:nvGrpSpPr>
        <p:grpSpPr bwMode="auto">
          <a:xfrm>
            <a:off x="2022475" y="2265363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0729" name="Group 55"/>
          <p:cNvGrpSpPr>
            <a:grpSpLocks/>
          </p:cNvGrpSpPr>
          <p:nvPr/>
        </p:nvGrpSpPr>
        <p:grpSpPr bwMode="auto">
          <a:xfrm>
            <a:off x="2976563" y="3756025"/>
            <a:ext cx="642937" cy="328613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0750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0751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554538" y="23272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1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2327275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2990850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860675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3829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0941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2796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74332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2574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838450"/>
            <a:ext cx="2967037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30738" name="Group 78"/>
          <p:cNvGrpSpPr>
            <a:grpSpLocks/>
          </p:cNvGrpSpPr>
          <p:nvPr/>
        </p:nvGrpSpPr>
        <p:grpSpPr bwMode="auto">
          <a:xfrm>
            <a:off x="2598738" y="3321050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0750" y="23526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2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C66AD75E-1133-448D-8124-98128619426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731963"/>
            <a:ext cx="8077200" cy="14843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record-and-playback</a:t>
            </a:r>
            <a:r>
              <a:rPr lang="en-US" sz="2400" dirty="0" smtClean="0"/>
              <a:t>: sniff sensitive info (e.g., password), and use later</a:t>
            </a:r>
          </a:p>
          <a:p>
            <a:pPr lvl="1"/>
            <a:r>
              <a:rPr lang="en-US" dirty="0" smtClean="0"/>
              <a:t>password holder </a:t>
            </a:r>
            <a:r>
              <a:rPr lang="en-US" i="1" dirty="0" smtClean="0"/>
              <a:t>is </a:t>
            </a:r>
            <a:r>
              <a:rPr lang="en-US" dirty="0" smtClean="0"/>
              <a:t>that user from system point of view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099175" y="5414963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4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5414963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2" name="Group 44"/>
          <p:cNvGrpSpPr>
            <a:grpSpLocks/>
          </p:cNvGrpSpPr>
          <p:nvPr/>
        </p:nvGrpSpPr>
        <p:grpSpPr bwMode="auto">
          <a:xfrm>
            <a:off x="1709738" y="39846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1753" name="Group 53"/>
          <p:cNvGrpSpPr>
            <a:grpSpLocks/>
          </p:cNvGrpSpPr>
          <p:nvPr/>
        </p:nvGrpSpPr>
        <p:grpSpPr bwMode="auto">
          <a:xfrm>
            <a:off x="2663825" y="54752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776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1777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241800" y="4046538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5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4046538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809750" y="4710113"/>
            <a:ext cx="4587875" cy="728662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641850" y="4579938"/>
            <a:ext cx="4763" cy="522287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984500" y="51022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3003550" y="58134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257300" y="39989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742113" y="54625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365625" y="36163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31761" name="Group 84"/>
          <p:cNvGrpSpPr>
            <a:grpSpLocks/>
          </p:cNvGrpSpPr>
          <p:nvPr/>
        </p:nvGrpSpPr>
        <p:grpSpPr bwMode="auto">
          <a:xfrm>
            <a:off x="4800600" y="47958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727575" y="47720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731963" y="4751388"/>
            <a:ext cx="4510087" cy="674687"/>
          </a:xfrm>
          <a:custGeom>
            <a:avLst/>
            <a:gdLst>
              <a:gd name="T0" fmla="*/ 2147483647 w 2841"/>
              <a:gd name="T1" fmla="*/ 2147483647 h 425"/>
              <a:gd name="T2" fmla="*/ 2147483647 w 2841"/>
              <a:gd name="T3" fmla="*/ 2147483647 h 425"/>
              <a:gd name="T4" fmla="*/ 0 w 2841"/>
              <a:gd name="T5" fmla="*/ 2147483647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749800" y="45815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0290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7088" y="42846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8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1B8B1-38EF-46D5-81B2-B2107F3ABBC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1: Summary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2372" y="949108"/>
            <a:ext cx="4089400" cy="543222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what’s the Internet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protocol layers, service </a:t>
            </a:r>
            <a:r>
              <a:rPr lang="en-US" sz="1800" dirty="0" smtClean="0"/>
              <a:t>models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smtClean="0"/>
              <a:t>network edge (types of service)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network core (ways of transfer, routing)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/>
              <a:t>performance, delays, </a:t>
            </a:r>
            <a:r>
              <a:rPr lang="en-US" sz="1800" dirty="0" smtClean="0"/>
              <a:t>loss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access net, physical media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backbones, NAPs, </a:t>
            </a:r>
            <a:r>
              <a:rPr lang="en-US" sz="1800" dirty="0" smtClean="0"/>
              <a:t>ISPs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Security concerns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/>
              <a:t>(history: read more  corresponding section, interesting &amp; fun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r>
              <a:rPr lang="en-US" sz="1800" dirty="0"/>
              <a:t>)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880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6157" y="1268760"/>
            <a:ext cx="3724275" cy="252028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In order to </a:t>
            </a:r>
            <a:r>
              <a:rPr lang="en-US" sz="2400" u="sng" dirty="0" smtClean="0">
                <a:solidFill>
                  <a:srgbClr val="FF0000"/>
                </a:solidFill>
              </a:rPr>
              <a:t>have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context, overview, “feel” of networking</a:t>
            </a:r>
          </a:p>
          <a:p>
            <a:r>
              <a:rPr lang="en-US" sz="2400" dirty="0" smtClean="0"/>
              <a:t>A point of reference for context in the focused discussions to 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91" y="4725144"/>
            <a:ext cx="192650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821"/>
            <a:ext cx="7772400" cy="523891"/>
          </a:xfrm>
        </p:spPr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3327950"/>
              </p:ext>
            </p:extLst>
          </p:nvPr>
        </p:nvGraphicFramePr>
        <p:xfrm>
          <a:off x="902369" y="1976219"/>
          <a:ext cx="6364706" cy="2040156"/>
        </p:xfrm>
        <a:graphic>
          <a:graphicData uri="http://schemas.openxmlformats.org/drawingml/2006/table">
            <a:tbl>
              <a:tblPr/>
              <a:tblGrid>
                <a:gridCol w="4020152"/>
                <a:gridCol w="2344554"/>
              </a:tblGrid>
              <a:tr h="1020078">
                <a:tc>
                  <a:txBody>
                    <a:bodyPr/>
                    <a:lstStyle/>
                    <a:p>
                      <a:r>
                        <a:rPr lang="sv-SE" sz="1800" b="1" dirty="0" err="1"/>
                        <a:t>Careful</a:t>
                      </a:r>
                      <a:endParaRPr lang="sv-SE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/>
                        <a:t>Quick</a:t>
                      </a:r>
                      <a:endParaRPr lang="sv-SE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078">
                <a:tc>
                  <a:txBody>
                    <a:bodyPr/>
                    <a:lstStyle/>
                    <a:p>
                      <a:r>
                        <a:rPr lang="sv-SE" sz="1800" dirty="0"/>
                        <a:t>4/e,5/e,6/e: 1.3, 1.4, 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4/e,5/e,6/e: the rest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3787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697832" y="1756611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1. </a:t>
            </a:r>
            <a:r>
              <a:rPr lang="sv-SE" dirty="0" err="1" smtClean="0"/>
              <a:t>Kurose</a:t>
            </a:r>
            <a:r>
              <a:rPr lang="sv-SE" dirty="0" smtClean="0"/>
              <a:t> Ross </a:t>
            </a:r>
            <a:r>
              <a:rPr lang="sv-SE" dirty="0" err="1" smtClean="0"/>
              <a:t>book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850232" y="4024429"/>
            <a:ext cx="70373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Reading (optional)</a:t>
            </a:r>
          </a:p>
          <a:p>
            <a:r>
              <a:rPr lang="en-US" dirty="0" smtClean="0"/>
              <a:t>Computer </a:t>
            </a:r>
            <a:r>
              <a:rPr lang="en-US" dirty="0"/>
              <a:t>and Network Organization: An Introduction,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Maarten van Steen and </a:t>
            </a:r>
            <a:r>
              <a:rPr lang="en-US" dirty="0" err="1"/>
              <a:t>Henk</a:t>
            </a:r>
            <a:r>
              <a:rPr lang="en-US" dirty="0"/>
              <a:t> Sips, Prentice Hall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very good introductory book for non-CSE </a:t>
            </a:r>
            <a:r>
              <a:rPr lang="en-US" dirty="0" smtClean="0"/>
              <a:t>students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2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15200" cy="1396752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Review </a:t>
            </a:r>
            <a:r>
              <a:rPr lang="sv-SE" sz="2000" dirty="0" err="1" smtClean="0"/>
              <a:t>questions</a:t>
            </a:r>
            <a:r>
              <a:rPr lang="sv-SE" sz="2000" dirty="0" smtClean="0"/>
              <a:t> from </a:t>
            </a:r>
            <a:r>
              <a:rPr lang="sv-SE" sz="2000" dirty="0" err="1" smtClean="0"/>
              <a:t>Kurose</a:t>
            </a:r>
            <a:r>
              <a:rPr lang="sv-SE" sz="2000" dirty="0" smtClean="0"/>
              <a:t>-Ross </a:t>
            </a:r>
            <a:r>
              <a:rPr lang="sv-SE" sz="2000" dirty="0" err="1" smtClean="0"/>
              <a:t>book</a:t>
            </a:r>
            <a:r>
              <a:rPr lang="sv-SE" sz="2000" dirty="0" smtClean="0"/>
              <a:t>, </a:t>
            </a:r>
            <a:r>
              <a:rPr lang="sv-SE" sz="2000" dirty="0" err="1" smtClean="0"/>
              <a:t>chapter</a:t>
            </a:r>
            <a:r>
              <a:rPr lang="sv-SE" sz="2000" dirty="0" smtClean="0"/>
              <a:t> 1 (for </a:t>
            </a:r>
            <a:r>
              <a:rPr lang="sv-SE" sz="2000" dirty="0" err="1" smtClean="0"/>
              <a:t>basic</a:t>
            </a:r>
            <a:r>
              <a:rPr lang="sv-SE" sz="2000" dirty="0" smtClean="0"/>
              <a:t> </a:t>
            </a:r>
            <a:r>
              <a:rPr lang="sv-SE" sz="2000" dirty="0" err="1" smtClean="0"/>
              <a:t>study</a:t>
            </a:r>
            <a:r>
              <a:rPr lang="sv-SE" sz="2000" dirty="0" smtClean="0"/>
              <a:t>)</a:t>
            </a:r>
          </a:p>
          <a:p>
            <a:r>
              <a:rPr lang="sv-SE" sz="2000" dirty="0" smtClean="0"/>
              <a:t>R11, R12, R13, R16, 17, R18, R19, R20, R21, R22, R23, R24, R25, R28.</a:t>
            </a:r>
            <a:endParaRPr lang="sv-SE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4005064"/>
            <a:ext cx="7910264" cy="1656184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Extra  </a:t>
            </a:r>
            <a:r>
              <a:rPr lang="sv-SE" sz="2000" dirty="0" err="1" smtClean="0"/>
              <a:t>questions</a:t>
            </a:r>
            <a:r>
              <a:rPr lang="sv-SE" sz="2000" dirty="0" smtClean="0"/>
              <a:t>, for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study</a:t>
            </a:r>
            <a:r>
              <a:rPr lang="sv-SE" sz="2000" dirty="0" smtClean="0"/>
              <a:t>: </a:t>
            </a:r>
            <a:r>
              <a:rPr lang="sv-SE" sz="2000" dirty="0" err="1" smtClean="0"/>
              <a:t>delay</a:t>
            </a:r>
            <a:r>
              <a:rPr lang="sv-SE" sz="2000" dirty="0" smtClean="0"/>
              <a:t> </a:t>
            </a:r>
            <a:r>
              <a:rPr lang="sv-SE" sz="2000" dirty="0" err="1" smtClean="0"/>
              <a:t>analysis</a:t>
            </a:r>
            <a:r>
              <a:rPr lang="sv-SE" sz="2000" dirty="0" smtClean="0"/>
              <a:t> in packet switched </a:t>
            </a:r>
            <a:r>
              <a:rPr lang="sv-SE" sz="2000" dirty="0" err="1" smtClean="0"/>
              <a:t>networks</a:t>
            </a:r>
            <a:r>
              <a:rPr lang="sv-SE" sz="2000" dirty="0" smtClean="0"/>
              <a:t>: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>
                <a:hlinkClick r:id="rId2"/>
              </a:rPr>
              <a:t>http://www.comm.utoronto.ca/~</a:t>
            </a:r>
            <a:r>
              <a:rPr lang="sv-SE" sz="2000" dirty="0" smtClean="0">
                <a:hlinkClick r:id="rId2"/>
              </a:rPr>
              <a:t>jorg/teaching/ece466/material/466-SimpleAnalysis.pdf</a:t>
            </a:r>
            <a:endParaRPr lang="sv-SE" sz="2000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43447-90AF-49E1-9BBD-1E2924D71AA0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7772400" cy="992188"/>
          </a:xfrm>
        </p:spPr>
        <p:txBody>
          <a:bodyPr/>
          <a:lstStyle/>
          <a:p>
            <a:r>
              <a:rPr lang="en-US" smtClean="0"/>
              <a:t>Review: </a:t>
            </a:r>
            <a:r>
              <a:rPr lang="en-US" dirty="0" smtClean="0"/>
              <a:t>Network </a:t>
            </a:r>
            <a:r>
              <a:rPr lang="en-US" dirty="0" smtClean="0"/>
              <a:t>Taxonomy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3235325" y="1190625"/>
            <a:ext cx="2360613" cy="758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Comic Sans MS" pitchFamily="66" charset="0"/>
              </a:rPr>
              <a:t>C</a:t>
            </a:r>
            <a:r>
              <a:rPr lang="en-US" sz="2000" dirty="0" smtClean="0">
                <a:latin typeface="Comic Sans MS" pitchFamily="66" charset="0"/>
              </a:rPr>
              <a:t>ommunication</a:t>
            </a:r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>
                <a:latin typeface="Comic Sans MS" pitchFamily="66" charset="0"/>
              </a:rPr>
              <a:t>networks</a:t>
            </a:r>
          </a:p>
        </p:txBody>
      </p:sp>
      <p:grpSp>
        <p:nvGrpSpPr>
          <p:cNvPr id="56326" name="Group 4"/>
          <p:cNvGrpSpPr>
            <a:grpSpLocks/>
          </p:cNvGrpSpPr>
          <p:nvPr/>
        </p:nvGrpSpPr>
        <p:grpSpPr bwMode="auto">
          <a:xfrm>
            <a:off x="1349375" y="2520949"/>
            <a:ext cx="2360613" cy="1025525"/>
            <a:chOff x="860" y="1472"/>
            <a:chExt cx="1487" cy="646"/>
          </a:xfrm>
        </p:grpSpPr>
        <p:sp>
          <p:nvSpPr>
            <p:cNvPr id="56344" name="Rectangle 5"/>
            <p:cNvSpPr>
              <a:spLocks noChangeArrowheads="1"/>
            </p:cNvSpPr>
            <p:nvPr/>
          </p:nvSpPr>
          <p:spPr bwMode="auto">
            <a:xfrm>
              <a:off x="860" y="1472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Circuit-switched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sp>
          <p:nvSpPr>
            <p:cNvPr id="56349" name="Line 13"/>
            <p:cNvSpPr>
              <a:spLocks noChangeShapeType="1"/>
            </p:cNvSpPr>
            <p:nvPr/>
          </p:nvSpPr>
          <p:spPr bwMode="auto">
            <a:xfrm>
              <a:off x="1588" y="1954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6327" name="Group 14"/>
          <p:cNvGrpSpPr>
            <a:grpSpLocks/>
          </p:cNvGrpSpPr>
          <p:nvPr/>
        </p:nvGrpSpPr>
        <p:grpSpPr bwMode="auto">
          <a:xfrm>
            <a:off x="5076825" y="2516188"/>
            <a:ext cx="3679825" cy="1981200"/>
            <a:chOff x="3012" y="1468"/>
            <a:chExt cx="2318" cy="1248"/>
          </a:xfrm>
        </p:grpSpPr>
        <p:sp>
          <p:nvSpPr>
            <p:cNvPr id="56335" name="Rectangle 15"/>
            <p:cNvSpPr>
              <a:spLocks noChangeArrowheads="1"/>
            </p:cNvSpPr>
            <p:nvPr/>
          </p:nvSpPr>
          <p:spPr bwMode="auto">
            <a:xfrm>
              <a:off x="3383" y="1468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Packet-switched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sp>
          <p:nvSpPr>
            <p:cNvPr id="56336" name="Rectangle 16"/>
            <p:cNvSpPr>
              <a:spLocks noChangeArrowheads="1"/>
            </p:cNvSpPr>
            <p:nvPr/>
          </p:nvSpPr>
          <p:spPr bwMode="auto">
            <a:xfrm>
              <a:off x="3012" y="2317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with VCs</a:t>
              </a:r>
            </a:p>
          </p:txBody>
        </p:sp>
        <p:sp>
          <p:nvSpPr>
            <p:cNvPr id="56337" name="Rectangle 17"/>
            <p:cNvSpPr>
              <a:spLocks noChangeArrowheads="1"/>
            </p:cNvSpPr>
            <p:nvPr/>
          </p:nvSpPr>
          <p:spPr bwMode="auto">
            <a:xfrm>
              <a:off x="4325" y="2312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Datagram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grpSp>
          <p:nvGrpSpPr>
            <p:cNvPr id="56338" name="Group 18"/>
            <p:cNvGrpSpPr>
              <a:grpSpLocks/>
            </p:cNvGrpSpPr>
            <p:nvPr/>
          </p:nvGrpSpPr>
          <p:grpSpPr bwMode="auto">
            <a:xfrm>
              <a:off x="3574" y="1955"/>
              <a:ext cx="1184" cy="361"/>
              <a:chOff x="1009" y="1954"/>
              <a:chExt cx="1184" cy="361"/>
            </a:xfrm>
          </p:grpSpPr>
          <p:grpSp>
            <p:nvGrpSpPr>
              <p:cNvPr id="56339" name="Group 19"/>
              <p:cNvGrpSpPr>
                <a:grpSpLocks/>
              </p:cNvGrpSpPr>
              <p:nvPr/>
            </p:nvGrpSpPr>
            <p:grpSpPr bwMode="auto">
              <a:xfrm>
                <a:off x="1009" y="2114"/>
                <a:ext cx="1184" cy="201"/>
                <a:chOff x="1009" y="2114"/>
                <a:chExt cx="1184" cy="201"/>
              </a:xfrm>
            </p:grpSpPr>
            <p:sp>
              <p:nvSpPr>
                <p:cNvPr id="56341" name="Line 20"/>
                <p:cNvSpPr>
                  <a:spLocks noChangeShapeType="1"/>
                </p:cNvSpPr>
                <p:nvPr/>
              </p:nvSpPr>
              <p:spPr bwMode="auto">
                <a:xfrm>
                  <a:off x="1009" y="2118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6342" name="Line 21"/>
                <p:cNvSpPr>
                  <a:spLocks noChangeShapeType="1"/>
                </p:cNvSpPr>
                <p:nvPr/>
              </p:nvSpPr>
              <p:spPr bwMode="auto">
                <a:xfrm>
                  <a:off x="2193" y="2129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6343" name="Line 22"/>
                <p:cNvSpPr>
                  <a:spLocks noChangeShapeType="1"/>
                </p:cNvSpPr>
                <p:nvPr/>
              </p:nvSpPr>
              <p:spPr bwMode="auto">
                <a:xfrm>
                  <a:off x="1010" y="211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56340" name="Line 23"/>
              <p:cNvSpPr>
                <a:spLocks noChangeShapeType="1"/>
              </p:cNvSpPr>
              <p:nvPr/>
            </p:nvSpPr>
            <p:spPr bwMode="auto">
              <a:xfrm>
                <a:off x="1588" y="1954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6328" name="Group 24"/>
          <p:cNvGrpSpPr>
            <a:grpSpLocks/>
          </p:cNvGrpSpPr>
          <p:nvPr/>
        </p:nvGrpSpPr>
        <p:grpSpPr bwMode="auto">
          <a:xfrm>
            <a:off x="2589213" y="1947863"/>
            <a:ext cx="3816350" cy="573087"/>
            <a:chOff x="1009" y="1954"/>
            <a:chExt cx="1184" cy="361"/>
          </a:xfrm>
        </p:grpSpPr>
        <p:grpSp>
          <p:nvGrpSpPr>
            <p:cNvPr id="56330" name="Group 25"/>
            <p:cNvGrpSpPr>
              <a:grpSpLocks/>
            </p:cNvGrpSpPr>
            <p:nvPr/>
          </p:nvGrpSpPr>
          <p:grpSpPr bwMode="auto">
            <a:xfrm>
              <a:off x="1009" y="2114"/>
              <a:ext cx="1184" cy="201"/>
              <a:chOff x="1009" y="2114"/>
              <a:chExt cx="1184" cy="201"/>
            </a:xfrm>
          </p:grpSpPr>
          <p:sp>
            <p:nvSpPr>
              <p:cNvPr id="56332" name="Line 26"/>
              <p:cNvSpPr>
                <a:spLocks noChangeShapeType="1"/>
              </p:cNvSpPr>
              <p:nvPr/>
            </p:nvSpPr>
            <p:spPr bwMode="auto">
              <a:xfrm>
                <a:off x="1009" y="2118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6333" name="Line 27"/>
              <p:cNvSpPr>
                <a:spLocks noChangeShapeType="1"/>
              </p:cNvSpPr>
              <p:nvPr/>
            </p:nvSpPr>
            <p:spPr bwMode="auto">
              <a:xfrm>
                <a:off x="2193" y="2129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6334" name="Line 28"/>
              <p:cNvSpPr>
                <a:spLocks noChangeShapeType="1"/>
              </p:cNvSpPr>
              <p:nvPr/>
            </p:nvSpPr>
            <p:spPr bwMode="auto">
              <a:xfrm>
                <a:off x="1010" y="2114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6331" name="Line 29"/>
            <p:cNvSpPr>
              <a:spLocks noChangeShapeType="1"/>
            </p:cNvSpPr>
            <p:nvPr/>
          </p:nvSpPr>
          <p:spPr bwMode="auto">
            <a:xfrm>
              <a:off x="1588" y="1954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6329" name="Text Box 30"/>
          <p:cNvSpPr txBox="1">
            <a:spLocks noChangeArrowheads="1"/>
          </p:cNvSpPr>
          <p:nvPr/>
        </p:nvSpPr>
        <p:spPr bwMode="auto">
          <a:xfrm>
            <a:off x="409575" y="4997450"/>
            <a:ext cx="8734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Datagram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network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eg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Internet) cannot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be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characterized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either connection-oriented or connectionless.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 Internet provides both connection-oriented (TCP) and </a:t>
            </a:r>
          </a:p>
          <a:p>
            <a:r>
              <a:rPr lang="en-US" sz="2000" dirty="0">
                <a:latin typeface="Comic Sans MS" pitchFamily="66" charset="0"/>
              </a:rPr>
              <a:t>connectionless services (UDP</a:t>
            </a:r>
            <a:r>
              <a:rPr lang="en-US" sz="2000" dirty="0" smtClean="0">
                <a:latin typeface="Comic Sans MS" pitchFamily="66" charset="0"/>
              </a:rPr>
              <a:t>), at the network edge,  </a:t>
            </a:r>
            <a:r>
              <a:rPr lang="en-US" sz="2000" dirty="0">
                <a:latin typeface="Comic Sans MS" pitchFamily="66" charset="0"/>
              </a:rPr>
              <a:t>to apps.</a:t>
            </a:r>
          </a:p>
        </p:txBody>
      </p:sp>
    </p:spTree>
    <p:extLst>
      <p:ext uri="{BB962C8B-B14F-4D97-AF65-F5344CB8AC3E}">
        <p14:creationId xmlns:p14="http://schemas.microsoft.com/office/powerpoint/2010/main" val="401702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D5C6AD0-7D92-4CEE-85E1-92542FBEE4C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750"/>
            <a:ext cx="7772400" cy="804962"/>
          </a:xfrm>
        </p:spPr>
        <p:txBody>
          <a:bodyPr/>
          <a:lstStyle/>
          <a:p>
            <a:r>
              <a:rPr lang="en-US" sz="2800" dirty="0" smtClean="0"/>
              <a:t>Review questions: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Throughput</a:t>
            </a:r>
            <a:r>
              <a:rPr lang="en-US" dirty="0" smtClean="0"/>
              <a:t>: Internet scenario</a:t>
            </a:r>
          </a:p>
        </p:txBody>
      </p:sp>
      <p:sp>
        <p:nvSpPr>
          <p:cNvPr id="15368" name="Text Box 44"/>
          <p:cNvSpPr txBox="1">
            <a:spLocks noChangeArrowheads="1"/>
          </p:cNvSpPr>
          <p:nvPr/>
        </p:nvSpPr>
        <p:spPr bwMode="auto">
          <a:xfrm>
            <a:off x="539552" y="1089025"/>
            <a:ext cx="47380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 connections (fairly) share backbone bottleneck </a:t>
            </a:r>
            <a:r>
              <a:rPr lang="en-US" sz="2000" dirty="0" smtClean="0">
                <a:latin typeface="Comic Sans MS" pitchFamily="66" charset="0"/>
              </a:rPr>
              <a:t>link of </a:t>
            </a:r>
            <a:r>
              <a:rPr lang="en-US" sz="2000" dirty="0">
                <a:latin typeface="Comic Sans MS" pitchFamily="66" charset="0"/>
              </a:rPr>
              <a:t>R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bits/sec</a:t>
            </a:r>
          </a:p>
        </p:txBody>
      </p:sp>
      <p:sp>
        <p:nvSpPr>
          <p:cNvPr id="15369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370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1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3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4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5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6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7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8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1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3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4532313"/>
                        <a:ext cx="5461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5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7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388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89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0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1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2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3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4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5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98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0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3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5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8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10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4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4987925"/>
                        <a:ext cx="544512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1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2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3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4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5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6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7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8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1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3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6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8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799013"/>
                        <a:ext cx="5461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9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0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1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2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3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4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5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6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7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15438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4770" y="3068960"/>
            <a:ext cx="4476466" cy="2786066"/>
          </a:xfrm>
        </p:spPr>
        <p:txBody>
          <a:bodyPr/>
          <a:lstStyle/>
          <a:p>
            <a:r>
              <a:rPr lang="en-US" dirty="0" smtClean="0"/>
              <a:t>per-connection end-end throughput: min(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err="1" smtClean="0"/>
              <a:t>,R</a:t>
            </a:r>
            <a:r>
              <a:rPr lang="en-US" baseline="-25000" dirty="0" err="1" smtClean="0"/>
              <a:t>s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/10 (if fair)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practice: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 or R</a:t>
            </a:r>
            <a:r>
              <a:rPr lang="en-US" baseline="-25000" dirty="0" smtClean="0"/>
              <a:t>s</a:t>
            </a:r>
            <a:r>
              <a:rPr lang="en-US" dirty="0" smtClean="0"/>
              <a:t> is often bottleneck</a:t>
            </a:r>
          </a:p>
        </p:txBody>
      </p:sp>
    </p:spTree>
    <p:extLst>
      <p:ext uri="{BB962C8B-B14F-4D97-AF65-F5344CB8AC3E}">
        <p14:creationId xmlns:p14="http://schemas.microsoft.com/office/powerpoint/2010/main" val="2812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BFCC54CE-28F0-4593-AEC7-3A2E98D5798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types of malware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3863975" cy="4094163"/>
          </a:xfrm>
        </p:spPr>
        <p:txBody>
          <a:bodyPr/>
          <a:lstStyle/>
          <a:p>
            <a:r>
              <a:rPr lang="en-US" sz="2400" dirty="0" smtClean="0">
                <a:solidFill>
                  <a:srgbClr val="FF3300"/>
                </a:solidFill>
              </a:rPr>
              <a:t>Trojan horse</a:t>
            </a:r>
          </a:p>
          <a:p>
            <a:pPr lvl="1"/>
            <a:r>
              <a:rPr lang="en-US" sz="2000" dirty="0" smtClean="0"/>
              <a:t>Hidden part of some otherwise useful software</a:t>
            </a:r>
          </a:p>
          <a:p>
            <a:pPr lvl="1"/>
            <a:r>
              <a:rPr lang="en-US" sz="2000" dirty="0" smtClean="0"/>
              <a:t>Today often on a Web page (Active-X, plugin)</a:t>
            </a:r>
          </a:p>
          <a:p>
            <a:r>
              <a:rPr lang="en-US" sz="2400" dirty="0" smtClean="0">
                <a:solidFill>
                  <a:srgbClr val="FF3300"/>
                </a:solidFill>
              </a:rPr>
              <a:t>Virus</a:t>
            </a:r>
          </a:p>
          <a:p>
            <a:pPr lvl="1"/>
            <a:r>
              <a:rPr lang="en-US" sz="2000" dirty="0" smtClean="0"/>
              <a:t>infection by receiving object (e.g., e-mail attachment), </a:t>
            </a:r>
            <a:r>
              <a:rPr lang="en-US" sz="2000" b="1" dirty="0" smtClean="0"/>
              <a:t>actively executing</a:t>
            </a:r>
          </a:p>
          <a:p>
            <a:pPr lvl="1"/>
            <a:r>
              <a:rPr lang="en-US" sz="2000" dirty="0" smtClean="0"/>
              <a:t>self-replicating: propagate itself to other hosts, users</a:t>
            </a:r>
          </a:p>
        </p:txBody>
      </p:sp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4621212" y="1516063"/>
            <a:ext cx="4251325" cy="18409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3300"/>
                </a:solidFill>
              </a:rPr>
              <a:t>Worm: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/>
              <a:t>infection by </a:t>
            </a:r>
            <a:r>
              <a:rPr lang="en-US" sz="2000" b="1" dirty="0"/>
              <a:t>passively receiving object that gets itself executed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/>
              <a:t>self- replicating: propagates to other hosts, users</a:t>
            </a:r>
          </a:p>
        </p:txBody>
      </p:sp>
      <p:pic>
        <p:nvPicPr>
          <p:cNvPr id="870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25" y="3787775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6"/>
          <p:cNvSpPr txBox="1">
            <a:spLocks noChangeArrowheads="1"/>
          </p:cNvSpPr>
          <p:nvPr/>
        </p:nvSpPr>
        <p:spPr bwMode="auto">
          <a:xfrm>
            <a:off x="4621213" y="3722688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</p:spTree>
    <p:extLst>
      <p:ext uri="{BB962C8B-B14F-4D97-AF65-F5344CB8AC3E}">
        <p14:creationId xmlns:p14="http://schemas.microsoft.com/office/powerpoint/2010/main" val="35239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1C815F6-BE23-443C-9941-CBD433ECD26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Core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949" y="1882219"/>
            <a:ext cx="4938018" cy="23543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mesh of interconnected routers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fundamental question:</a:t>
            </a:r>
            <a:r>
              <a:rPr lang="en-US" sz="2400" dirty="0" smtClean="0"/>
              <a:t> how is data transferred through net? </a:t>
            </a:r>
          </a:p>
          <a:p>
            <a:pPr marL="342900" lvl="1" indent="-342900">
              <a:buSzPct val="8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packet-switching:</a:t>
            </a:r>
            <a:r>
              <a:rPr lang="en-US" dirty="0"/>
              <a:t> data sent thru net in discrete “chunks</a:t>
            </a:r>
            <a:r>
              <a:rPr lang="en-US" dirty="0" smtClean="0"/>
              <a:t>”</a:t>
            </a:r>
            <a:endParaRPr lang="en-US" sz="2000" dirty="0"/>
          </a:p>
        </p:txBody>
      </p:sp>
      <p:sp>
        <p:nvSpPr>
          <p:cNvPr id="6152" name="Freeform 6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3" name="Freeform 6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4" name="Freeform 6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155" name="Group 6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776" name="Rectangle 6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77" name="AutoShape 6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srgbClr val="00CCFF"/>
                </a:solidFill>
              </a:endParaRPr>
            </a:p>
          </p:txBody>
        </p:sp>
      </p:grpSp>
      <p:grpSp>
        <p:nvGrpSpPr>
          <p:cNvPr id="6156" name="Group 6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746" name="Line 6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7" name="Line 6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8" name="Line 7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9" name="Line 7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0" name="Line 7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1" name="Line 7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2" name="Line 7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3" name="Line 7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4" name="Line 7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5" name="Line 7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6" name="Line 7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7" name="Line 7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8" name="Line 8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9" name="Line 8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60" name="Line 8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6761" name="Group 8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772" name="Line 8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3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4" name="Line 8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5" name="Line 8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6762" name="Group 8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768" name="Line 8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9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0" name="Line 9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1" name="Line 9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6763" name="Group 9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764" name="Line 9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5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6" name="Line 9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7" name="Line 9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6157" name="Line 100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8" name="Line 101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6159" name="Picture 102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Oval 107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1" name="Line 108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2" name="Line 109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3" name="Rectangle 110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64" name="Oval 111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65" name="Group 112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743" name="Line 1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4" name="Line 1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5" name="Line 1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66" name="Group 116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740" name="Line 11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1" name="Line 11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2" name="Line 11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67" name="Oval 205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8" name="Line 206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9" name="Line 207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0" name="Rectangle 208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71" name="Oval 209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72" name="Group 210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737" name="Line 2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8" name="Line 2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9" name="Line 2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73" name="Group 214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734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5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6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74" name="Oval 21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5" name="Line 22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6" name="Line 22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7" name="Rectangle 22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78" name="Oval 22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79" name="Group 22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731" name="Line 2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2" name="Line 2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3" name="Line 2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80" name="Group 22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728" name="Line 2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29" name="Line 2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0" name="Line 2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81" name="Line 23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2" name="Line 23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3" name="Line 23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4" name="Line 236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185" name="Group 240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6711" name="Picture 24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2" name="Freeform 24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3" name="Freeform 24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4" name="Freeform 24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5" name="Freeform 24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6" name="Freeform 24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7" name="Freeform 24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8" name="Freeform 24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9" name="Freeform 24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0" name="Freeform 25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1" name="Freeform 25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2" name="Freeform 25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3" name="Freeform 25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4" name="Freeform 25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5" name="Freeform 25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6" name="Freeform 25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7" name="Freeform 25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186" name="Line 259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7" name="Line 260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8" name="Freeform 261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9" name="Line 262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90" name="Group 590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6703" name="AutoShape 264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4" name="Rectangle 265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5" name="Rectangle 266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6" name="AutoShape 267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7" name="Line 268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8" name="Line 269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9" name="Rectangle 270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10" name="Rectangle 271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91" name="Line 272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2" name="Line 273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3" name="Oval 275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4" name="Line 276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5" name="Line 277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6" name="Rectangle 278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97" name="Oval 279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98" name="Group 280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6700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1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2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99" name="Group 284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6697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8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9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00" name="Oval 289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1" name="Line 291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2" name="Rectangle 292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03" name="Oval 293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04" name="Group 294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6694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5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6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05" name="Group 298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6691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2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3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06" name="Oval 303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7" name="Line 304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8" name="Line 305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9" name="Rectangle 306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10" name="Oval 307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11" name="Group 308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6688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9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0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12" name="Group 312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6685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6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7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13" name="Line 316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4" name="Line 317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5" name="Line 318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6" name="Line 319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7" name="Line 320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8" name="Line 321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9" name="Line 322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0" name="Line 323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1" name="Line 324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2" name="Line 325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3" name="Line 354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4" name="Line 355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5" name="Line 365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6" name="Line 366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7" name="Line 367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8" name="Line 368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9" name="Line 369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0" name="Line 370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1" name="Line 371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2" name="Line 372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3" name="Line 373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4" name="Line 374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5" name="Line 375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6" name="Oval 378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7" name="Line 379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8" name="Line 380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9" name="Rectangle 381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40" name="Oval 382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41" name="Group 383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6682" name="Line 3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3" name="Line 3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4" name="Line 3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42" name="Group 387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6679" name="Line 38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0" name="Line 38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1" name="Line 39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43" name="Oval 392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4" name="Line 393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5" name="Line 394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6" name="Rectangle 395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47" name="Oval 396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48" name="Group 397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6676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7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8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49" name="Group 401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6673" name="Line 4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4" name="Line 4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5" name="Line 4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50" name="Oval 406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1" name="Line 407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2" name="Line 408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3" name="Rectangle 409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54" name="Oval 410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55" name="Group 411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6670" name="Line 4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1" name="Line 4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2" name="Line 4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56" name="Group 415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6667" name="Line 4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8" name="Line 4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9" name="Line 4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57" name="Oval 434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8" name="Line 435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9" name="Line 436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0" name="Rectangle 437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61" name="Oval 438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62" name="Group 439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6664" name="Line 4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5" name="Line 4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6" name="Line 4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63" name="Group 443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6661" name="Line 4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2" name="Line 4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3" name="Line 4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64" name="Oval 448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5" name="Line 449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6" name="Line 450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7" name="Rectangle 451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68" name="Oval 452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69" name="Group 453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6658" name="Line 4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9" name="Line 4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0" name="Line 4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70" name="Group 457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6655" name="Line 4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6" name="Line 4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7" name="Line 4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71" name="Oval 462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2" name="Line 463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3" name="Line 464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4" name="Rectangle 465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75" name="Oval 466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76" name="Group 467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6652" name="Line 4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3" name="Line 4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4" name="Line 4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77" name="Group 471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6649" name="Line 4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0" name="Line 4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1" name="Line 4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78" name="Line 232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279" name="Group 517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6643" name="Rectangle 511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4" name="Rectangle 512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5" name="Rectangle 513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6" name="Rectangle 514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7" name="Rectangle 515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8" name="Rectangle 516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80" name="Group 805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6624" name="Picture 337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25" name="Freeform 343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6" name="Freeform 344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7" name="Freeform 345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8" name="Freeform 346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9" name="Freeform 347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0" name="Freeform 348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1" name="Freeform 349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2" name="Freeform 350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3" name="Freeform 351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4" name="Freeform 352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5" name="Freeform 353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6636" name="Group 518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6637" name="Rectangle 51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38" name="Rectangle 52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39" name="Rectangle 52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0" name="Rectangle 52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1" name="Rectangle 52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2" name="Rectangle 52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6281" name="Group 591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6616" name="AutoShape 59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7" name="Rectangle 59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8" name="Rectangle 59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9" name="AutoShape 59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0" name="Line 59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1" name="Line 59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2" name="Rectangle 59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3" name="Rectangle 59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82" name="Group 609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6585" name="AutoShape 475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6" name="Freeform 47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7" name="Freeform 482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8" name="Freeform 485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9" name="AutoShape 52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0" name="Freeform 54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1" name="Freeform 54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2" name="Freeform 54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3" name="Freeform 54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4" name="Freeform 54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5" name="Freeform 54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6" name="Freeform 551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7" name="Freeform 552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8" name="Freeform 553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9" name="Freeform 554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0" name="Freeform 583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1" name="Freeform 584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2" name="Freeform 585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3" name="Freeform 586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4" name="Freeform 587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5" name="Freeform 588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6" name="Freeform 496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7" name="Freeform 58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8" name="Freeform 60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9" name="Freeform 60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0" name="Freeform 60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1" name="Freeform 604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2" name="Freeform 605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3" name="Freeform 606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4" name="Freeform 607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5" name="Freeform 608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3" name="Group 61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6554" name="AutoShape 61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5" name="Freeform 61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6" name="Freeform 61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7" name="Freeform 61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8" name="AutoShape 61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9" name="Freeform 61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0" name="Freeform 61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1" name="Freeform 61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2" name="Freeform 61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3" name="Freeform 62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4" name="Freeform 62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5" name="Freeform 62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6" name="Freeform 62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7" name="Freeform 62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8" name="Freeform 62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9" name="Freeform 62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0" name="Freeform 62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1" name="Freeform 62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2" name="Freeform 62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3" name="Freeform 63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4" name="Freeform 63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5" name="Freeform 63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6" name="Freeform 63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7" name="Freeform 63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8" name="Freeform 63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9" name="Freeform 63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0" name="Freeform 63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1" name="Freeform 63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2" name="Freeform 63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3" name="Freeform 64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4" name="Freeform 64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4" name="Group 68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6515" name="Freeform 6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6" name="Freeform 6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7" name="Freeform 6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8" name="Freeform 6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9" name="Freeform 6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0" name="Freeform 6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1" name="Freeform 6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2" name="Freeform 6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3" name="Freeform 6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4" name="Freeform 6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5" name="Freeform 6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6" name="Freeform 6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7" name="Freeform 6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8" name="Freeform 6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9" name="Freeform 6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0" name="Freeform 6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1" name="Freeform 6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2" name="Freeform 6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3" name="Freeform 6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4" name="Freeform 6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5" name="Freeform 6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6" name="Freeform 6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7" name="Freeform 6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8" name="Freeform 6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9" name="Freeform 6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0" name="Freeform 6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1" name="Freeform 6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2" name="Freeform 6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3" name="Freeform 6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4" name="Rectangle 6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5" name="Freeform 6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6" name="Freeform 6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7" name="Freeform 6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8" name="Freeform 6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9" name="Freeform 6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0" name="Freeform 6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1" name="Freeform 6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2" name="Freeform 6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3" name="Freeform 6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5" name="Group 684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6476" name="Freeform 68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7" name="Freeform 68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8" name="Freeform 68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9" name="Freeform 68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0" name="Freeform 68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1" name="Freeform 69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2" name="Freeform 69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3" name="Freeform 69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4" name="Freeform 69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5" name="Freeform 69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6" name="Freeform 69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7" name="Freeform 69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8" name="Freeform 69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9" name="Freeform 69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0" name="Freeform 69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1" name="Freeform 70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2" name="Freeform 70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3" name="Freeform 70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4" name="Freeform 70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5" name="Freeform 70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6" name="Freeform 70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7" name="Freeform 70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8" name="Freeform 70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9" name="Freeform 70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0" name="Freeform 70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1" name="Freeform 71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2" name="Freeform 71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3" name="Freeform 71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4" name="Freeform 71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5" name="Rectangle 71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6" name="Freeform 71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7" name="Freeform 71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8" name="Freeform 71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9" name="Freeform 71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0" name="Freeform 71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1" name="Freeform 72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2" name="Freeform 72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3" name="Freeform 72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4" name="Freeform 72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6" name="Group 724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6437" name="Freeform 72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8" name="Freeform 72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9" name="Freeform 72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0" name="Freeform 72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1" name="Freeform 72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2" name="Freeform 73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3" name="Freeform 73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4" name="Freeform 73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5" name="Freeform 73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6" name="Freeform 73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7" name="Freeform 73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8" name="Freeform 73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9" name="Freeform 73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0" name="Freeform 73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1" name="Freeform 73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2" name="Freeform 74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3" name="Freeform 74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4" name="Freeform 74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5" name="Freeform 74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6" name="Freeform 74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7" name="Freeform 74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8" name="Freeform 74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9" name="Freeform 74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0" name="Freeform 74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1" name="Freeform 74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2" name="Freeform 75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3" name="Freeform 75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4" name="Freeform 75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5" name="Freeform 75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6" name="Rectangle 75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7" name="Freeform 75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8" name="Freeform 75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9" name="Freeform 75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0" name="Freeform 75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1" name="Freeform 75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2" name="Freeform 76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3" name="Freeform 76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4" name="Freeform 76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5" name="Freeform 76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7" name="Group 764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6398" name="Freeform 76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9" name="Freeform 76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0" name="Freeform 76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1" name="Freeform 76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2" name="Freeform 76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3" name="Freeform 77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4" name="Freeform 77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5" name="Freeform 77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6" name="Freeform 77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7" name="Freeform 77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8" name="Freeform 77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9" name="Freeform 77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0" name="Freeform 77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1" name="Freeform 77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2" name="Freeform 77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3" name="Freeform 78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4" name="Freeform 78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5" name="Freeform 78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6" name="Freeform 78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7" name="Freeform 78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8" name="Freeform 78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9" name="Freeform 78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0" name="Freeform 78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1" name="Freeform 78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2" name="Freeform 78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3" name="Freeform 79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4" name="Freeform 79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5" name="Freeform 79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6" name="Freeform 79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7" name="Rectangle 79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8" name="Freeform 79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9" name="Freeform 79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0" name="Freeform 79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1" name="Freeform 79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2" name="Freeform 79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3" name="Freeform 80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4" name="Freeform 80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5" name="Freeform 80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6" name="Freeform 80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288" name="Line 290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89" name="Group 8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6359" name="Freeform 8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0" name="Freeform 8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1" name="Freeform 8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2" name="Freeform 8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3" name="Freeform 8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4" name="Freeform 8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5" name="Freeform 8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6" name="Freeform 8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7" name="Freeform 8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8" name="Freeform 8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9" name="Freeform 8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0" name="Freeform 8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1" name="Freeform 8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2" name="Freeform 8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3" name="Freeform 8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4" name="Freeform 8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5" name="Freeform 8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6" name="Freeform 8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7" name="Freeform 8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8" name="Freeform 8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9" name="Freeform 8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0" name="Freeform 8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1" name="Freeform 8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2" name="Freeform 8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3" name="Freeform 8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4" name="Freeform 8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5" name="Freeform 8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6" name="Freeform 8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7" name="Freeform 8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8" name="Rectangle 8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9" name="Freeform 8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0" name="Freeform 8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1" name="Freeform 8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2" name="Freeform 8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3" name="Freeform 8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4" name="Freeform 8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5" name="Freeform 8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6" name="Freeform 8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7" name="Freeform 8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90" name="Group 846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6328" name="AutoShape 847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9" name="Freeform 848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0" name="Freeform 849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1" name="Freeform 850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2" name="AutoShape 851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3" name="Freeform 85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4" name="Freeform 85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5" name="Freeform 85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6" name="Freeform 85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7" name="Freeform 85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8" name="Freeform 85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9" name="Freeform 858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0" name="Freeform 859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1" name="Freeform 860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2" name="Freeform 861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3" name="Freeform 862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4" name="Freeform 863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5" name="Freeform 864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6" name="Freeform 865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7" name="Freeform 866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8" name="Freeform 867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9" name="Freeform 868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0" name="Freeform 86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1" name="Freeform 87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2" name="Freeform 87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3" name="Freeform 87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4" name="Freeform 873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5" name="Freeform 874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6" name="Freeform 875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7" name="Freeform 876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8" name="Freeform 877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91" name="Group 878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6297" name="AutoShape 87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98" name="Freeform 88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99" name="Freeform 88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0" name="Freeform 88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1" name="AutoShape 88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2" name="Freeform 88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3" name="Freeform 88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4" name="Freeform 88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5" name="Freeform 88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6" name="Freeform 88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7" name="Freeform 88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8" name="Freeform 89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9" name="Freeform 89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0" name="Freeform 89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1" name="Freeform 89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2" name="Freeform 89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3" name="Freeform 89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4" name="Freeform 89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5" name="Freeform 89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6" name="Freeform 89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7" name="Freeform 89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8" name="Freeform 90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9" name="Freeform 90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0" name="Freeform 90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1" name="Freeform 90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2" name="Freeform 90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3" name="Freeform 90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4" name="Freeform 90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5" name="Freeform 90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6" name="Freeform 90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7" name="Freeform 90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292" name="AutoShape 916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3" name="Freeform 91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>
              <a:gd name="T0" fmla="*/ 2147483647 w 188"/>
              <a:gd name="T1" fmla="*/ 0 h 168"/>
              <a:gd name="T2" fmla="*/ 2147483647 w 188"/>
              <a:gd name="T3" fmla="*/ 1037184017 h 168"/>
              <a:gd name="T4" fmla="*/ 2147483647 w 188"/>
              <a:gd name="T5" fmla="*/ 2147483647 h 168"/>
              <a:gd name="T6" fmla="*/ 2147483647 w 188"/>
              <a:gd name="T7" fmla="*/ 2147483647 h 168"/>
              <a:gd name="T8" fmla="*/ 2147483647 w 188"/>
              <a:gd name="T9" fmla="*/ 2147483647 h 168"/>
              <a:gd name="T10" fmla="*/ 2147483647 w 188"/>
              <a:gd name="T11" fmla="*/ 2147483647 h 168"/>
              <a:gd name="T12" fmla="*/ 2147483647 w 188"/>
              <a:gd name="T13" fmla="*/ 2147483647 h 168"/>
              <a:gd name="T14" fmla="*/ 2147483647 w 188"/>
              <a:gd name="T15" fmla="*/ 2147483647 h 168"/>
              <a:gd name="T16" fmla="*/ 2147483647 w 188"/>
              <a:gd name="T17" fmla="*/ 2147483647 h 168"/>
              <a:gd name="T18" fmla="*/ 2147483647 w 188"/>
              <a:gd name="T19" fmla="*/ 2147483647 h 168"/>
              <a:gd name="T20" fmla="*/ 1375235810 w 188"/>
              <a:gd name="T21" fmla="*/ 2147483647 h 168"/>
              <a:gd name="T22" fmla="*/ 312503451 w 188"/>
              <a:gd name="T23" fmla="*/ 2147483647 h 168"/>
              <a:gd name="T24" fmla="*/ 0 w 188"/>
              <a:gd name="T25" fmla="*/ 2147483647 h 168"/>
              <a:gd name="T26" fmla="*/ 312503451 w 188"/>
              <a:gd name="T27" fmla="*/ 2147483647 h 168"/>
              <a:gd name="T28" fmla="*/ 1375235810 w 188"/>
              <a:gd name="T29" fmla="*/ 2147483647 h 168"/>
              <a:gd name="T30" fmla="*/ 2147483647 w 188"/>
              <a:gd name="T31" fmla="*/ 1037184017 h 168"/>
              <a:gd name="T32" fmla="*/ 2147483647 w 188"/>
              <a:gd name="T33" fmla="*/ 0 h 168"/>
              <a:gd name="T34" fmla="*/ 2147483647 w 188"/>
              <a:gd name="T35" fmla="*/ 2147483647 h 168"/>
              <a:gd name="T36" fmla="*/ 2147483647 w 188"/>
              <a:gd name="T37" fmla="*/ 2147483647 h 168"/>
              <a:gd name="T38" fmla="*/ 2147483647 w 188"/>
              <a:gd name="T39" fmla="*/ 2147483647 h 168"/>
              <a:gd name="T40" fmla="*/ 2147483647 w 188"/>
              <a:gd name="T41" fmla="*/ 2147483647 h 168"/>
              <a:gd name="T42" fmla="*/ 2147483647 w 188"/>
              <a:gd name="T43" fmla="*/ 2147483647 h 168"/>
              <a:gd name="T44" fmla="*/ 2147483647 w 188"/>
              <a:gd name="T45" fmla="*/ 2147483647 h 168"/>
              <a:gd name="T46" fmla="*/ 2147483647 w 188"/>
              <a:gd name="T47" fmla="*/ 2147483647 h 168"/>
              <a:gd name="T48" fmla="*/ 2147483647 w 188"/>
              <a:gd name="T49" fmla="*/ 2147483647 h 168"/>
              <a:gd name="T50" fmla="*/ 2147483647 w 188"/>
              <a:gd name="T51" fmla="*/ 2147483647 h 168"/>
              <a:gd name="T52" fmla="*/ 2147483647 w 188"/>
              <a:gd name="T53" fmla="*/ 2147483647 h 168"/>
              <a:gd name="T54" fmla="*/ 2147483647 w 188"/>
              <a:gd name="T55" fmla="*/ 2147483647 h 168"/>
              <a:gd name="T56" fmla="*/ 2147483647 w 188"/>
              <a:gd name="T57" fmla="*/ 2147483647 h 168"/>
              <a:gd name="T58" fmla="*/ 2147483647 w 188"/>
              <a:gd name="T59" fmla="*/ 2147483647 h 168"/>
              <a:gd name="T60" fmla="*/ 2147483647 w 188"/>
              <a:gd name="T61" fmla="*/ 2147483647 h 168"/>
              <a:gd name="T62" fmla="*/ 2147483647 w 188"/>
              <a:gd name="T63" fmla="*/ 2147483647 h 168"/>
              <a:gd name="T64" fmla="*/ 2147483647 w 188"/>
              <a:gd name="T65" fmla="*/ 2147483647 h 168"/>
              <a:gd name="T66" fmla="*/ 2147483647 w 188"/>
              <a:gd name="T67" fmla="*/ 2147483647 h 168"/>
              <a:gd name="T68" fmla="*/ 2147483647 w 188"/>
              <a:gd name="T69" fmla="*/ 2147483647 h 168"/>
              <a:gd name="T70" fmla="*/ 2147483647 w 188"/>
              <a:gd name="T71" fmla="*/ 0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168"/>
              <a:gd name="T110" fmla="*/ 188 w 188"/>
              <a:gd name="T111" fmla="*/ 168 h 1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4" name="Freeform 91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>
              <a:gd name="T0" fmla="*/ 2147483647 w 192"/>
              <a:gd name="T1" fmla="*/ 0 h 168"/>
              <a:gd name="T2" fmla="*/ 2147483647 w 192"/>
              <a:gd name="T3" fmla="*/ 1037184017 h 168"/>
              <a:gd name="T4" fmla="*/ 2147483647 w 192"/>
              <a:gd name="T5" fmla="*/ 2147483647 h 168"/>
              <a:gd name="T6" fmla="*/ 2147483647 w 192"/>
              <a:gd name="T7" fmla="*/ 2147483647 h 168"/>
              <a:gd name="T8" fmla="*/ 2147483647 w 192"/>
              <a:gd name="T9" fmla="*/ 2147483647 h 168"/>
              <a:gd name="T10" fmla="*/ 2147483647 w 192"/>
              <a:gd name="T11" fmla="*/ 2147483647 h 168"/>
              <a:gd name="T12" fmla="*/ 2147483647 w 192"/>
              <a:gd name="T13" fmla="*/ 2147483647 h 168"/>
              <a:gd name="T14" fmla="*/ 2147483647 w 192"/>
              <a:gd name="T15" fmla="*/ 2147483647 h 168"/>
              <a:gd name="T16" fmla="*/ 2147483647 w 192"/>
              <a:gd name="T17" fmla="*/ 2147483647 h 168"/>
              <a:gd name="T18" fmla="*/ 2147483647 w 192"/>
              <a:gd name="T19" fmla="*/ 2147483647 h 168"/>
              <a:gd name="T20" fmla="*/ 1500280289 w 192"/>
              <a:gd name="T21" fmla="*/ 2147483647 h 168"/>
              <a:gd name="T22" fmla="*/ 312499375 w 192"/>
              <a:gd name="T23" fmla="*/ 2147483647 h 168"/>
              <a:gd name="T24" fmla="*/ 0 w 192"/>
              <a:gd name="T25" fmla="*/ 2147483647 h 168"/>
              <a:gd name="T26" fmla="*/ 375030583 w 192"/>
              <a:gd name="T27" fmla="*/ 2147483647 h 168"/>
              <a:gd name="T28" fmla="*/ 1500280289 w 192"/>
              <a:gd name="T29" fmla="*/ 2147483647 h 168"/>
              <a:gd name="T30" fmla="*/ 2147483647 w 192"/>
              <a:gd name="T31" fmla="*/ 1037184017 h 168"/>
              <a:gd name="T32" fmla="*/ 2147483647 w 192"/>
              <a:gd name="T33" fmla="*/ 0 h 168"/>
              <a:gd name="T34" fmla="*/ 2147483647 w 192"/>
              <a:gd name="T35" fmla="*/ 0 h 168"/>
              <a:gd name="T36" fmla="*/ 2147483647 w 192"/>
              <a:gd name="T37" fmla="*/ 2147483647 h 168"/>
              <a:gd name="T38" fmla="*/ 2147483647 w 192"/>
              <a:gd name="T39" fmla="*/ 2147483647 h 168"/>
              <a:gd name="T40" fmla="*/ 2147483647 w 192"/>
              <a:gd name="T41" fmla="*/ 2147483647 h 168"/>
              <a:gd name="T42" fmla="*/ 2147483647 w 192"/>
              <a:gd name="T43" fmla="*/ 2147483647 h 168"/>
              <a:gd name="T44" fmla="*/ 2147483647 w 192"/>
              <a:gd name="T45" fmla="*/ 2147483647 h 168"/>
              <a:gd name="T46" fmla="*/ 2147483647 w 192"/>
              <a:gd name="T47" fmla="*/ 2147483647 h 168"/>
              <a:gd name="T48" fmla="*/ 2147483647 w 192"/>
              <a:gd name="T49" fmla="*/ 2147483647 h 168"/>
              <a:gd name="T50" fmla="*/ 2147483647 w 192"/>
              <a:gd name="T51" fmla="*/ 2147483647 h 168"/>
              <a:gd name="T52" fmla="*/ 2147483647 w 192"/>
              <a:gd name="T53" fmla="*/ 2147483647 h 168"/>
              <a:gd name="T54" fmla="*/ 2147483647 w 192"/>
              <a:gd name="T55" fmla="*/ 2147483647 h 168"/>
              <a:gd name="T56" fmla="*/ 2147483647 w 192"/>
              <a:gd name="T57" fmla="*/ 2147483647 h 168"/>
              <a:gd name="T58" fmla="*/ 2147483647 w 192"/>
              <a:gd name="T59" fmla="*/ 2147483647 h 168"/>
              <a:gd name="T60" fmla="*/ 2147483647 w 192"/>
              <a:gd name="T61" fmla="*/ 2147483647 h 168"/>
              <a:gd name="T62" fmla="*/ 2147483647 w 192"/>
              <a:gd name="T63" fmla="*/ 2147483647 h 168"/>
              <a:gd name="T64" fmla="*/ 2147483647 w 192"/>
              <a:gd name="T65" fmla="*/ 2147483647 h 168"/>
              <a:gd name="T66" fmla="*/ 2147483647 w 192"/>
              <a:gd name="T67" fmla="*/ 2147483647 h 168"/>
              <a:gd name="T68" fmla="*/ 2147483647 w 192"/>
              <a:gd name="T69" fmla="*/ 2147483647 h 168"/>
              <a:gd name="T70" fmla="*/ 2147483647 w 192"/>
              <a:gd name="T71" fmla="*/ 2147483647 h 168"/>
              <a:gd name="T72" fmla="*/ 2147483647 w 192"/>
              <a:gd name="T73" fmla="*/ 0 h 1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2"/>
              <a:gd name="T112" fmla="*/ 0 h 168"/>
              <a:gd name="T113" fmla="*/ 192 w 192"/>
              <a:gd name="T114" fmla="*/ 168 h 1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5" name="Freeform 92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>
              <a:gd name="T0" fmla="*/ 2147483647 w 325"/>
              <a:gd name="T1" fmla="*/ 0 h 148"/>
              <a:gd name="T2" fmla="*/ 2147483647 w 325"/>
              <a:gd name="T3" fmla="*/ 0 h 148"/>
              <a:gd name="T4" fmla="*/ 2147483647 w 325"/>
              <a:gd name="T5" fmla="*/ 0 h 148"/>
              <a:gd name="T6" fmla="*/ 2147483647 w 325"/>
              <a:gd name="T7" fmla="*/ 0 h 148"/>
              <a:gd name="T8" fmla="*/ 2147483647 w 325"/>
              <a:gd name="T9" fmla="*/ 290338466 h 148"/>
              <a:gd name="T10" fmla="*/ 2147483647 w 325"/>
              <a:gd name="T11" fmla="*/ 290338466 h 148"/>
              <a:gd name="T12" fmla="*/ 2147483647 w 325"/>
              <a:gd name="T13" fmla="*/ 290338466 h 148"/>
              <a:gd name="T14" fmla="*/ 2147483647 w 325"/>
              <a:gd name="T15" fmla="*/ 290338466 h 148"/>
              <a:gd name="T16" fmla="*/ 2147483647 w 325"/>
              <a:gd name="T17" fmla="*/ 290338466 h 148"/>
              <a:gd name="T18" fmla="*/ 2147483647 w 325"/>
              <a:gd name="T19" fmla="*/ 290338466 h 148"/>
              <a:gd name="T20" fmla="*/ 2147483647 w 325"/>
              <a:gd name="T21" fmla="*/ 290338466 h 148"/>
              <a:gd name="T22" fmla="*/ 2147483647 w 325"/>
              <a:gd name="T23" fmla="*/ 290338466 h 148"/>
              <a:gd name="T24" fmla="*/ 2147483647 w 325"/>
              <a:gd name="T25" fmla="*/ 290338466 h 148"/>
              <a:gd name="T26" fmla="*/ 2147483647 w 325"/>
              <a:gd name="T27" fmla="*/ 290338466 h 148"/>
              <a:gd name="T28" fmla="*/ 2147483647 w 325"/>
              <a:gd name="T29" fmla="*/ 290338466 h 148"/>
              <a:gd name="T30" fmla="*/ 2147483647 w 325"/>
              <a:gd name="T31" fmla="*/ 290338466 h 148"/>
              <a:gd name="T32" fmla="*/ 2147483647 w 325"/>
              <a:gd name="T33" fmla="*/ 290338466 h 148"/>
              <a:gd name="T34" fmla="*/ 2147483647 w 325"/>
              <a:gd name="T35" fmla="*/ 1597275533 h 148"/>
              <a:gd name="T36" fmla="*/ 2147483647 w 325"/>
              <a:gd name="T37" fmla="*/ 2147483647 h 148"/>
              <a:gd name="T38" fmla="*/ 2147483647 w 325"/>
              <a:gd name="T39" fmla="*/ 2147483647 h 148"/>
              <a:gd name="T40" fmla="*/ 2147483647 w 325"/>
              <a:gd name="T41" fmla="*/ 2147483647 h 148"/>
              <a:gd name="T42" fmla="*/ 2147483647 w 325"/>
              <a:gd name="T43" fmla="*/ 2147483647 h 148"/>
              <a:gd name="T44" fmla="*/ 2147483647 w 325"/>
              <a:gd name="T45" fmla="*/ 2147483647 h 148"/>
              <a:gd name="T46" fmla="*/ 2147483647 w 325"/>
              <a:gd name="T47" fmla="*/ 2147483647 h 148"/>
              <a:gd name="T48" fmla="*/ 2147483647 w 325"/>
              <a:gd name="T49" fmla="*/ 2147483647 h 148"/>
              <a:gd name="T50" fmla="*/ 2147483647 w 325"/>
              <a:gd name="T51" fmla="*/ 2147483647 h 148"/>
              <a:gd name="T52" fmla="*/ 2147483647 w 325"/>
              <a:gd name="T53" fmla="*/ 2147483647 h 148"/>
              <a:gd name="T54" fmla="*/ 2147483647 w 325"/>
              <a:gd name="T55" fmla="*/ 2147483647 h 148"/>
              <a:gd name="T56" fmla="*/ 1238725722 w 325"/>
              <a:gd name="T57" fmla="*/ 2147483647 h 148"/>
              <a:gd name="T58" fmla="*/ 1176734459 w 325"/>
              <a:gd name="T59" fmla="*/ 2147483647 h 148"/>
              <a:gd name="T60" fmla="*/ 929083560 w 325"/>
              <a:gd name="T61" fmla="*/ 2147483647 h 148"/>
              <a:gd name="T62" fmla="*/ 557450334 w 325"/>
              <a:gd name="T63" fmla="*/ 2147483647 h 148"/>
              <a:gd name="T64" fmla="*/ 0 w 325"/>
              <a:gd name="T65" fmla="*/ 2147483647 h 148"/>
              <a:gd name="T66" fmla="*/ 2147483647 w 325"/>
              <a:gd name="T67" fmla="*/ 0 h 148"/>
              <a:gd name="T68" fmla="*/ 2147483647 w 325"/>
              <a:gd name="T69" fmla="*/ 0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5"/>
              <a:gd name="T106" fmla="*/ 0 h 148"/>
              <a:gd name="T107" fmla="*/ 325 w 325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6" name="Freeform 92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>
              <a:gd name="T0" fmla="*/ 2147483647 w 1303"/>
              <a:gd name="T1" fmla="*/ 2147483647 h 253"/>
              <a:gd name="T2" fmla="*/ 2147483647 w 1303"/>
              <a:gd name="T3" fmla="*/ 2147483647 h 253"/>
              <a:gd name="T4" fmla="*/ 2147483647 w 1303"/>
              <a:gd name="T5" fmla="*/ 2147483647 h 253"/>
              <a:gd name="T6" fmla="*/ 2147483647 w 1303"/>
              <a:gd name="T7" fmla="*/ 2147483647 h 253"/>
              <a:gd name="T8" fmla="*/ 2147483647 w 1303"/>
              <a:gd name="T9" fmla="*/ 2147483647 h 253"/>
              <a:gd name="T10" fmla="*/ 2147483647 w 1303"/>
              <a:gd name="T11" fmla="*/ 2147483647 h 253"/>
              <a:gd name="T12" fmla="*/ 2147483647 w 1303"/>
              <a:gd name="T13" fmla="*/ 2147483647 h 253"/>
              <a:gd name="T14" fmla="*/ 2147483647 w 1303"/>
              <a:gd name="T15" fmla="*/ 2147483647 h 253"/>
              <a:gd name="T16" fmla="*/ 2147483647 w 1303"/>
              <a:gd name="T17" fmla="*/ 2147483647 h 253"/>
              <a:gd name="T18" fmla="*/ 2147483647 w 1303"/>
              <a:gd name="T19" fmla="*/ 2147483647 h 253"/>
              <a:gd name="T20" fmla="*/ 2147483647 w 1303"/>
              <a:gd name="T21" fmla="*/ 2147483647 h 253"/>
              <a:gd name="T22" fmla="*/ 2147483647 w 1303"/>
              <a:gd name="T23" fmla="*/ 2147483647 h 253"/>
              <a:gd name="T24" fmla="*/ 2147483647 w 1303"/>
              <a:gd name="T25" fmla="*/ 2147483647 h 253"/>
              <a:gd name="T26" fmla="*/ 2147483647 w 1303"/>
              <a:gd name="T27" fmla="*/ 2147483647 h 253"/>
              <a:gd name="T28" fmla="*/ 2147483647 w 1303"/>
              <a:gd name="T29" fmla="*/ 2147483647 h 253"/>
              <a:gd name="T30" fmla="*/ 2147483647 w 1303"/>
              <a:gd name="T31" fmla="*/ 2147483647 h 253"/>
              <a:gd name="T32" fmla="*/ 2147483647 w 1303"/>
              <a:gd name="T33" fmla="*/ 2147483647 h 253"/>
              <a:gd name="T34" fmla="*/ 2147483647 w 1303"/>
              <a:gd name="T35" fmla="*/ 2147483647 h 253"/>
              <a:gd name="T36" fmla="*/ 2147483647 w 1303"/>
              <a:gd name="T37" fmla="*/ 2147483647 h 253"/>
              <a:gd name="T38" fmla="*/ 2147483647 w 1303"/>
              <a:gd name="T39" fmla="*/ 439214868 h 253"/>
              <a:gd name="T40" fmla="*/ 2147483647 w 1303"/>
              <a:gd name="T41" fmla="*/ 585620088 h 253"/>
              <a:gd name="T42" fmla="*/ 2147483647 w 1303"/>
              <a:gd name="T43" fmla="*/ 2147483647 h 253"/>
              <a:gd name="T44" fmla="*/ 2147483647 w 1303"/>
              <a:gd name="T45" fmla="*/ 2147483647 h 253"/>
              <a:gd name="T46" fmla="*/ 2147483647 w 1303"/>
              <a:gd name="T47" fmla="*/ 2147483647 h 253"/>
              <a:gd name="T48" fmla="*/ 2147483647 w 1303"/>
              <a:gd name="T49" fmla="*/ 2147483647 h 253"/>
              <a:gd name="T50" fmla="*/ 2147483647 w 1303"/>
              <a:gd name="T51" fmla="*/ 2147483647 h 253"/>
              <a:gd name="T52" fmla="*/ 2147483647 w 1303"/>
              <a:gd name="T53" fmla="*/ 2147483647 h 253"/>
              <a:gd name="T54" fmla="*/ 2147483647 w 1303"/>
              <a:gd name="T55" fmla="*/ 2147483647 h 253"/>
              <a:gd name="T56" fmla="*/ 2147483647 w 1303"/>
              <a:gd name="T57" fmla="*/ 2147483647 h 253"/>
              <a:gd name="T58" fmla="*/ 2147483647 w 1303"/>
              <a:gd name="T59" fmla="*/ 2147483647 h 253"/>
              <a:gd name="T60" fmla="*/ 2147483647 w 1303"/>
              <a:gd name="T61" fmla="*/ 2147483647 h 253"/>
              <a:gd name="T62" fmla="*/ 2147483647 w 1303"/>
              <a:gd name="T63" fmla="*/ 2147483647 h 253"/>
              <a:gd name="T64" fmla="*/ 1816982330 w 1303"/>
              <a:gd name="T65" fmla="*/ 2147483647 h 253"/>
              <a:gd name="T66" fmla="*/ 2147483647 w 1303"/>
              <a:gd name="T67" fmla="*/ 2147483647 h 253"/>
              <a:gd name="T68" fmla="*/ 2147483647 w 1303"/>
              <a:gd name="T69" fmla="*/ 2147483647 h 253"/>
              <a:gd name="T70" fmla="*/ 877256974 w 1303"/>
              <a:gd name="T71" fmla="*/ 2147483647 h 253"/>
              <a:gd name="T72" fmla="*/ 250667191 w 1303"/>
              <a:gd name="T73" fmla="*/ 2147483647 h 253"/>
              <a:gd name="T74" fmla="*/ 2147483647 w 1303"/>
              <a:gd name="T75" fmla="*/ 2147483647 h 253"/>
              <a:gd name="T76" fmla="*/ 2147483647 w 1303"/>
              <a:gd name="T77" fmla="*/ 2147483647 h 253"/>
              <a:gd name="T78" fmla="*/ 2147483647 w 1303"/>
              <a:gd name="T79" fmla="*/ 2147483647 h 253"/>
              <a:gd name="T80" fmla="*/ 2147483647 w 1303"/>
              <a:gd name="T81" fmla="*/ 2147483647 h 253"/>
              <a:gd name="T82" fmla="*/ 2147483647 w 1303"/>
              <a:gd name="T83" fmla="*/ 2147483647 h 253"/>
              <a:gd name="T84" fmla="*/ 2147483647 w 1303"/>
              <a:gd name="T85" fmla="*/ 2147483647 h 253"/>
              <a:gd name="T86" fmla="*/ 2147483647 w 1303"/>
              <a:gd name="T87" fmla="*/ 2147483647 h 253"/>
              <a:gd name="T88" fmla="*/ 2147483647 w 1303"/>
              <a:gd name="T89" fmla="*/ 2147483647 h 253"/>
              <a:gd name="T90" fmla="*/ 2147483647 w 1303"/>
              <a:gd name="T91" fmla="*/ 2147483647 h 253"/>
              <a:gd name="T92" fmla="*/ 2147483647 w 1303"/>
              <a:gd name="T93" fmla="*/ 2147483647 h 253"/>
              <a:gd name="T94" fmla="*/ 2147483647 w 1303"/>
              <a:gd name="T95" fmla="*/ 2147483647 h 253"/>
              <a:gd name="T96" fmla="*/ 2147483647 w 1303"/>
              <a:gd name="T97" fmla="*/ 2147483647 h 253"/>
              <a:gd name="T98" fmla="*/ 2147483647 w 1303"/>
              <a:gd name="T99" fmla="*/ 2147483647 h 253"/>
              <a:gd name="T100" fmla="*/ 2147483647 w 1303"/>
              <a:gd name="T101" fmla="*/ 2147483647 h 253"/>
              <a:gd name="T102" fmla="*/ 2147483647 w 1303"/>
              <a:gd name="T103" fmla="*/ 2147483647 h 253"/>
              <a:gd name="T104" fmla="*/ 2147483647 w 1303"/>
              <a:gd name="T105" fmla="*/ 2147483647 h 253"/>
              <a:gd name="T106" fmla="*/ 2147483647 w 1303"/>
              <a:gd name="T107" fmla="*/ 2147483647 h 253"/>
              <a:gd name="T108" fmla="*/ 2147483647 w 1303"/>
              <a:gd name="T109" fmla="*/ 2147483647 h 253"/>
              <a:gd name="T110" fmla="*/ 2147483647 w 1303"/>
              <a:gd name="T111" fmla="*/ 2147483647 h 253"/>
              <a:gd name="T112" fmla="*/ 2147483647 w 1303"/>
              <a:gd name="T113" fmla="*/ 2147483647 h 253"/>
              <a:gd name="T114" fmla="*/ 2147483647 w 1303"/>
              <a:gd name="T115" fmla="*/ 2147483647 h 253"/>
              <a:gd name="T116" fmla="*/ 2147483647 w 1303"/>
              <a:gd name="T117" fmla="*/ 2147483647 h 253"/>
              <a:gd name="T118" fmla="*/ 2147483647 w 1303"/>
              <a:gd name="T119" fmla="*/ 2147483647 h 253"/>
              <a:gd name="T120" fmla="*/ 2147483647 w 1303"/>
              <a:gd name="T121" fmla="*/ 2147483647 h 253"/>
              <a:gd name="T122" fmla="*/ 2147483647 w 1303"/>
              <a:gd name="T123" fmla="*/ 2147483647 h 253"/>
              <a:gd name="T124" fmla="*/ 2147483647 w 1303"/>
              <a:gd name="T125" fmla="*/ 214748364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3"/>
              <a:gd name="T190" fmla="*/ 0 h 253"/>
              <a:gd name="T191" fmla="*/ 1303 w 1303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37891" name="Picture 3" descr="C:\Users\ptrianta.NET\AppData\Local\Microsoft\Windows\Temporary Internet Files\Content.IE5\O74OTKRW\MC90028057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133503"/>
            <a:ext cx="1742158" cy="18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:\Users\ptrianta.NET\AppData\Local\Microsoft\Windows\Temporary Internet Files\Content.IE5\T6MCOZFP\MC90012767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57" y="438589"/>
            <a:ext cx="1436180" cy="7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34CE5-A05A-43C1-9213-8B210FB392F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Packet Switching</a:t>
            </a:r>
          </a:p>
        </p:txBody>
      </p:sp>
      <p:graphicFrame>
        <p:nvGraphicFramePr>
          <p:cNvPr id="8194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027898"/>
              </p:ext>
            </p:extLst>
          </p:nvPr>
        </p:nvGraphicFramePr>
        <p:xfrm>
          <a:off x="842070" y="2066007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70" y="2066007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Line 230"/>
          <p:cNvSpPr>
            <a:spLocks noChangeShapeType="1"/>
          </p:cNvSpPr>
          <p:nvPr/>
        </p:nvSpPr>
        <p:spPr bwMode="auto">
          <a:xfrm>
            <a:off x="3177283" y="1899320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4" name="Oval 228"/>
          <p:cNvSpPr>
            <a:spLocks noChangeArrowheads="1"/>
          </p:cNvSpPr>
          <p:nvPr/>
        </p:nvSpPr>
        <p:spPr bwMode="auto">
          <a:xfrm>
            <a:off x="1959670" y="1929482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5" name="Rectangle 231"/>
          <p:cNvSpPr>
            <a:spLocks noChangeArrowheads="1"/>
          </p:cNvSpPr>
          <p:nvPr/>
        </p:nvSpPr>
        <p:spPr bwMode="auto">
          <a:xfrm>
            <a:off x="1959670" y="1861220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206" name="Oval 232"/>
          <p:cNvSpPr>
            <a:spLocks noChangeArrowheads="1"/>
          </p:cNvSpPr>
          <p:nvPr/>
        </p:nvSpPr>
        <p:spPr bwMode="auto">
          <a:xfrm>
            <a:off x="1969195" y="1632620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07" name="Group 242"/>
          <p:cNvGrpSpPr>
            <a:grpSpLocks/>
          </p:cNvGrpSpPr>
          <p:nvPr/>
        </p:nvGrpSpPr>
        <p:grpSpPr bwMode="auto">
          <a:xfrm>
            <a:off x="2315270" y="1662782"/>
            <a:ext cx="498475" cy="119063"/>
            <a:chOff x="2208" y="2184"/>
            <a:chExt cx="176" cy="69"/>
          </a:xfrm>
        </p:grpSpPr>
        <p:grpSp>
          <p:nvGrpSpPr>
            <p:cNvPr id="8277" name="Group 12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8282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3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4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8278" name="Group 12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827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1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8208" name="Oval 246"/>
          <p:cNvSpPr>
            <a:spLocks noChangeArrowheads="1"/>
          </p:cNvSpPr>
          <p:nvPr/>
        </p:nvSpPr>
        <p:spPr bwMode="auto">
          <a:xfrm>
            <a:off x="5055295" y="1948532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9" name="Line 247"/>
          <p:cNvSpPr>
            <a:spLocks noChangeShapeType="1"/>
          </p:cNvSpPr>
          <p:nvPr/>
        </p:nvSpPr>
        <p:spPr bwMode="auto">
          <a:xfrm>
            <a:off x="5064820" y="192789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0" name="Rectangle 248"/>
          <p:cNvSpPr>
            <a:spLocks noChangeArrowheads="1"/>
          </p:cNvSpPr>
          <p:nvPr/>
        </p:nvSpPr>
        <p:spPr bwMode="auto">
          <a:xfrm>
            <a:off x="5064820" y="1889795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211" name="Oval 249"/>
          <p:cNvSpPr>
            <a:spLocks noChangeArrowheads="1"/>
          </p:cNvSpPr>
          <p:nvPr/>
        </p:nvSpPr>
        <p:spPr bwMode="auto">
          <a:xfrm>
            <a:off x="5074345" y="1661195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8195" name="Object 2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638664"/>
              </p:ext>
            </p:extLst>
          </p:nvPr>
        </p:nvGraphicFramePr>
        <p:xfrm>
          <a:off x="6642795" y="1142082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795" y="1142082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97036"/>
              </p:ext>
            </p:extLst>
          </p:nvPr>
        </p:nvGraphicFramePr>
        <p:xfrm>
          <a:off x="603945" y="1161132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45" y="1161132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Line 276"/>
          <p:cNvSpPr>
            <a:spLocks noChangeShapeType="1"/>
          </p:cNvSpPr>
          <p:nvPr/>
        </p:nvSpPr>
        <p:spPr bwMode="auto">
          <a:xfrm>
            <a:off x="1229420" y="1567532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3" name="Line 277"/>
          <p:cNvSpPr>
            <a:spLocks noChangeShapeType="1"/>
          </p:cNvSpPr>
          <p:nvPr/>
        </p:nvSpPr>
        <p:spPr bwMode="auto">
          <a:xfrm flipV="1">
            <a:off x="1534220" y="2553370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4" name="Line 278"/>
          <p:cNvSpPr>
            <a:spLocks noChangeShapeType="1"/>
          </p:cNvSpPr>
          <p:nvPr/>
        </p:nvSpPr>
        <p:spPr bwMode="auto">
          <a:xfrm>
            <a:off x="3153470" y="1986632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5" name="Line 279"/>
          <p:cNvSpPr>
            <a:spLocks noChangeShapeType="1"/>
          </p:cNvSpPr>
          <p:nvPr/>
        </p:nvSpPr>
        <p:spPr bwMode="auto">
          <a:xfrm flipV="1">
            <a:off x="5258495" y="2320007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6" name="Line 280"/>
          <p:cNvSpPr>
            <a:spLocks noChangeShapeType="1"/>
          </p:cNvSpPr>
          <p:nvPr/>
        </p:nvSpPr>
        <p:spPr bwMode="auto">
          <a:xfrm flipV="1">
            <a:off x="6230045" y="1548482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7" name="Line 284"/>
          <p:cNvSpPr>
            <a:spLocks noChangeShapeType="1"/>
          </p:cNvSpPr>
          <p:nvPr/>
        </p:nvSpPr>
        <p:spPr bwMode="auto">
          <a:xfrm flipH="1">
            <a:off x="1734245" y="1558007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8" name="Line 285"/>
          <p:cNvSpPr>
            <a:spLocks noChangeShapeType="1"/>
          </p:cNvSpPr>
          <p:nvPr/>
        </p:nvSpPr>
        <p:spPr bwMode="auto">
          <a:xfrm>
            <a:off x="1743770" y="1991395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9" name="Rectangle 287"/>
          <p:cNvSpPr>
            <a:spLocks noChangeArrowheads="1"/>
          </p:cNvSpPr>
          <p:nvPr/>
        </p:nvSpPr>
        <p:spPr bwMode="auto">
          <a:xfrm>
            <a:off x="3186808" y="178184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0" name="Rectangle 288"/>
          <p:cNvSpPr>
            <a:spLocks noChangeArrowheads="1"/>
          </p:cNvSpPr>
          <p:nvPr/>
        </p:nvSpPr>
        <p:spPr bwMode="auto">
          <a:xfrm>
            <a:off x="3348733" y="178184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1" name="Rectangle 289"/>
          <p:cNvSpPr>
            <a:spLocks noChangeArrowheads="1"/>
          </p:cNvSpPr>
          <p:nvPr/>
        </p:nvSpPr>
        <p:spPr bwMode="auto">
          <a:xfrm>
            <a:off x="3510658" y="178184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2" name="Rectangle 290"/>
          <p:cNvSpPr>
            <a:spLocks noChangeArrowheads="1"/>
          </p:cNvSpPr>
          <p:nvPr/>
        </p:nvSpPr>
        <p:spPr bwMode="auto">
          <a:xfrm>
            <a:off x="3672583" y="178184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3" name="Rectangle 291"/>
          <p:cNvSpPr>
            <a:spLocks noChangeArrowheads="1"/>
          </p:cNvSpPr>
          <p:nvPr/>
        </p:nvSpPr>
        <p:spPr bwMode="auto">
          <a:xfrm>
            <a:off x="3834508" y="178184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4" name="Rectangle 292"/>
          <p:cNvSpPr>
            <a:spLocks noChangeArrowheads="1"/>
          </p:cNvSpPr>
          <p:nvPr/>
        </p:nvSpPr>
        <p:spPr bwMode="auto">
          <a:xfrm>
            <a:off x="4205983" y="178184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5" name="Rectangle 293"/>
          <p:cNvSpPr>
            <a:spLocks noChangeArrowheads="1"/>
          </p:cNvSpPr>
          <p:nvPr/>
        </p:nvSpPr>
        <p:spPr bwMode="auto">
          <a:xfrm>
            <a:off x="4644133" y="1777082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26" name="Group 311"/>
          <p:cNvGrpSpPr>
            <a:grpSpLocks/>
          </p:cNvGrpSpPr>
          <p:nvPr/>
        </p:nvGrpSpPr>
        <p:grpSpPr bwMode="auto">
          <a:xfrm>
            <a:off x="2496245" y="1858045"/>
            <a:ext cx="633413" cy="200025"/>
            <a:chOff x="1800" y="1425"/>
            <a:chExt cx="399" cy="126"/>
          </a:xfrm>
        </p:grpSpPr>
        <p:sp>
          <p:nvSpPr>
            <p:cNvPr id="8273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4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5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6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8227" name="Rectangle 298"/>
          <p:cNvSpPr>
            <a:spLocks noChangeArrowheads="1"/>
          </p:cNvSpPr>
          <p:nvPr/>
        </p:nvSpPr>
        <p:spPr bwMode="auto">
          <a:xfrm>
            <a:off x="1767583" y="1758032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8" name="Rectangle 299"/>
          <p:cNvSpPr>
            <a:spLocks noChangeArrowheads="1"/>
          </p:cNvSpPr>
          <p:nvPr/>
        </p:nvSpPr>
        <p:spPr bwMode="auto">
          <a:xfrm>
            <a:off x="1548508" y="2329532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9" name="Line 300"/>
          <p:cNvSpPr>
            <a:spLocks noChangeShapeType="1"/>
          </p:cNvSpPr>
          <p:nvPr/>
        </p:nvSpPr>
        <p:spPr bwMode="auto">
          <a:xfrm>
            <a:off x="1943795" y="1862807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0" name="Line 301"/>
          <p:cNvSpPr>
            <a:spLocks noChangeShapeType="1"/>
          </p:cNvSpPr>
          <p:nvPr/>
        </p:nvSpPr>
        <p:spPr bwMode="auto">
          <a:xfrm flipV="1">
            <a:off x="1610420" y="2139032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1" name="Line 302"/>
          <p:cNvSpPr>
            <a:spLocks noChangeShapeType="1"/>
          </p:cNvSpPr>
          <p:nvPr/>
        </p:nvSpPr>
        <p:spPr bwMode="auto">
          <a:xfrm>
            <a:off x="3567808" y="1672307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2" name="Text Box 303"/>
          <p:cNvSpPr txBox="1">
            <a:spLocks noChangeArrowheads="1"/>
          </p:cNvSpPr>
          <p:nvPr/>
        </p:nvSpPr>
        <p:spPr bwMode="auto">
          <a:xfrm>
            <a:off x="251520" y="118494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3" name="Text Box 304"/>
          <p:cNvSpPr txBox="1">
            <a:spLocks noChangeArrowheads="1"/>
          </p:cNvSpPr>
          <p:nvPr/>
        </p:nvSpPr>
        <p:spPr bwMode="auto">
          <a:xfrm>
            <a:off x="527745" y="220412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4" name="Text Box 305"/>
          <p:cNvSpPr txBox="1">
            <a:spLocks noChangeArrowheads="1"/>
          </p:cNvSpPr>
          <p:nvPr/>
        </p:nvSpPr>
        <p:spPr bwMode="auto">
          <a:xfrm>
            <a:off x="6242745" y="1061120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C</a:t>
            </a:r>
            <a:endParaRPr lang="en-US" dirty="0"/>
          </a:p>
        </p:txBody>
      </p:sp>
      <p:sp>
        <p:nvSpPr>
          <p:cNvPr id="8235" name="Text Box 308"/>
          <p:cNvSpPr txBox="1">
            <a:spLocks noChangeArrowheads="1"/>
          </p:cNvSpPr>
          <p:nvPr/>
        </p:nvSpPr>
        <p:spPr bwMode="auto">
          <a:xfrm>
            <a:off x="1251645" y="90872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 Mbs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6" name="Text Box 309"/>
          <p:cNvSpPr txBox="1">
            <a:spLocks noChangeArrowheads="1"/>
          </p:cNvSpPr>
          <p:nvPr/>
        </p:nvSpPr>
        <p:spPr bwMode="auto">
          <a:xfrm>
            <a:off x="3394770" y="2023145"/>
            <a:ext cx="109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7" name="Text Box 310"/>
          <p:cNvSpPr txBox="1">
            <a:spLocks noChangeArrowheads="1"/>
          </p:cNvSpPr>
          <p:nvPr/>
        </p:nvSpPr>
        <p:spPr bwMode="auto">
          <a:xfrm>
            <a:off x="5661720" y="2642270"/>
            <a:ext cx="106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45 </a:t>
            </a:r>
            <a:r>
              <a:rPr lang="en-US" sz="2000" dirty="0" err="1">
                <a:latin typeface="Comic Sans MS" pitchFamily="66" charset="0"/>
              </a:rPr>
              <a:t>Mbs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238" name="Rectangle 313"/>
          <p:cNvSpPr>
            <a:spLocks noChangeArrowheads="1"/>
          </p:cNvSpPr>
          <p:nvPr/>
        </p:nvSpPr>
        <p:spPr bwMode="auto">
          <a:xfrm>
            <a:off x="5106095" y="1800895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9" name="Rectangle 314"/>
          <p:cNvSpPr>
            <a:spLocks noChangeArrowheads="1"/>
          </p:cNvSpPr>
          <p:nvPr/>
        </p:nvSpPr>
        <p:spPr bwMode="auto">
          <a:xfrm>
            <a:off x="5268020" y="1800895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40" name="Rectangle 315"/>
          <p:cNvSpPr>
            <a:spLocks noChangeArrowheads="1"/>
          </p:cNvSpPr>
          <p:nvPr/>
        </p:nvSpPr>
        <p:spPr bwMode="auto">
          <a:xfrm>
            <a:off x="5429945" y="1800895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41" name="Group 319"/>
          <p:cNvGrpSpPr>
            <a:grpSpLocks/>
          </p:cNvGrpSpPr>
          <p:nvPr/>
        </p:nvGrpSpPr>
        <p:grpSpPr bwMode="auto">
          <a:xfrm rot="19637433">
            <a:off x="5353745" y="2019970"/>
            <a:ext cx="633413" cy="200025"/>
            <a:chOff x="4176" y="2211"/>
            <a:chExt cx="399" cy="126"/>
          </a:xfrm>
        </p:grpSpPr>
        <p:sp>
          <p:nvSpPr>
            <p:cNvPr id="8269" name="Rectangle 320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0" name="Rectangle 321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1" name="Rectangle 322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2" name="Rectangle 323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242" name="Group 331"/>
          <p:cNvGrpSpPr>
            <a:grpSpLocks/>
          </p:cNvGrpSpPr>
          <p:nvPr/>
        </p:nvGrpSpPr>
        <p:grpSpPr bwMode="auto">
          <a:xfrm>
            <a:off x="3318570" y="2937545"/>
            <a:ext cx="3117850" cy="1471612"/>
            <a:chOff x="1646" y="2009"/>
            <a:chExt cx="1964" cy="927"/>
          </a:xfrm>
        </p:grpSpPr>
        <p:graphicFrame>
          <p:nvGraphicFramePr>
            <p:cNvPr id="8197" name="Object 11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4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600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46" name="Group 259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8256" name="Oval 260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7" name="Line 261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8" name="Rectangle 262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8259" name="Oval 263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8260" name="Group 264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8261" name="Group 265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8266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7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8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8262" name="Group 269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8263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4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5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</p:grpSp>
        <p:graphicFrame>
          <p:nvGraphicFramePr>
            <p:cNvPr id="8198" name="Object 273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5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254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7" name="Line 281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8" name="Line 283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9" name="Text Box 306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50" name="Text Box 307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8251" name="Group 324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8252" name="Rectangle 325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3" name="Rectangle 326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4" name="Rectangle 327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5" name="Rectangle 328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8244" name="Text Box 330"/>
          <p:cNvSpPr txBox="1">
            <a:spLocks noChangeArrowheads="1"/>
          </p:cNvSpPr>
          <p:nvPr/>
        </p:nvSpPr>
        <p:spPr bwMode="auto">
          <a:xfrm>
            <a:off x="1596133" y="2580357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245" name="Line 332"/>
          <p:cNvSpPr>
            <a:spLocks noChangeShapeType="1"/>
          </p:cNvSpPr>
          <p:nvPr/>
        </p:nvSpPr>
        <p:spPr bwMode="auto">
          <a:xfrm flipV="1">
            <a:off x="2529583" y="2110457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1088233" y="4309146"/>
            <a:ext cx="6476799" cy="22026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Application messages divided into </a:t>
            </a:r>
            <a:r>
              <a:rPr lang="en-US" sz="2000" i="1" dirty="0" smtClean="0">
                <a:solidFill>
                  <a:srgbClr val="FF0000"/>
                </a:solidFill>
              </a:rPr>
              <a:t>packets</a:t>
            </a:r>
            <a:endParaRPr lang="en-US" sz="2000" dirty="0" smtClean="0"/>
          </a:p>
          <a:p>
            <a:r>
              <a:rPr lang="en-US" sz="2000" dirty="0" smtClean="0"/>
              <a:t>packets </a:t>
            </a:r>
            <a:r>
              <a:rPr lang="en-US" sz="2000" i="1" dirty="0" smtClean="0"/>
              <a:t>share</a:t>
            </a:r>
            <a:r>
              <a:rPr lang="en-US" sz="2000" dirty="0" smtClean="0"/>
              <a:t> network resources </a:t>
            </a:r>
          </a:p>
          <a:p>
            <a:r>
              <a:rPr lang="en-US" sz="2000" dirty="0" smtClean="0"/>
              <a:t>resources used </a:t>
            </a:r>
            <a:r>
              <a:rPr lang="en-US" sz="2000" i="1" dirty="0" smtClean="0"/>
              <a:t>as needed</a:t>
            </a:r>
            <a:r>
              <a:rPr lang="en-US" sz="2000" dirty="0" smtClean="0"/>
              <a:t> </a:t>
            </a:r>
          </a:p>
          <a:p>
            <a:pPr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store and forward:</a:t>
            </a:r>
          </a:p>
          <a:p>
            <a:r>
              <a:rPr lang="en-US" sz="2000" dirty="0" smtClean="0"/>
              <a:t>packets move one hop at a time</a:t>
            </a:r>
          </a:p>
          <a:p>
            <a:pPr lvl="1"/>
            <a:r>
              <a:rPr lang="en-US" sz="2000" dirty="0" smtClean="0"/>
              <a:t>transmit over link; wait turn at next link</a:t>
            </a:r>
          </a:p>
          <a:p>
            <a:pPr marL="0" indent="0">
              <a:buFont typeface="Arial" charset="0"/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637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E595F0E-8906-4A6B-8445-20DB12CAB3F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8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</a:t>
            </a:r>
            <a:r>
              <a:rPr lang="en-US" sz="3600" dirty="0" smtClean="0"/>
              <a:t> </a:t>
            </a:r>
            <a:r>
              <a:rPr lang="en-US" sz="3600" dirty="0" smtClean="0"/>
              <a:t>Core: </a:t>
            </a:r>
            <a:r>
              <a:rPr lang="en-US" sz="3600" u="sng" dirty="0" smtClean="0"/>
              <a:t>Circuit</a:t>
            </a:r>
            <a:r>
              <a:rPr lang="en-US" sz="3600" dirty="0" smtClean="0"/>
              <a:t> </a:t>
            </a:r>
            <a:r>
              <a:rPr lang="en-US" sz="3600" dirty="0" smtClean="0"/>
              <a:t>Switching</a:t>
            </a:r>
            <a:br>
              <a:rPr lang="en-US" sz="3600" dirty="0" smtClean="0"/>
            </a:b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analogue telephony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8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68067" y="1066800"/>
            <a:ext cx="4921861" cy="20663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End-end resources </a:t>
            </a:r>
            <a:r>
              <a:rPr lang="en-US" sz="2400" dirty="0" smtClean="0">
                <a:solidFill>
                  <a:srgbClr val="FF0000"/>
                </a:solidFill>
              </a:rPr>
              <a:t>dedicated </a:t>
            </a:r>
            <a:r>
              <a:rPr lang="en-US" sz="2400" dirty="0" smtClean="0">
                <a:solidFill>
                  <a:srgbClr val="FF0000"/>
                </a:solidFill>
              </a:rPr>
              <a:t>for “call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dedicated </a:t>
            </a:r>
            <a:r>
              <a:rPr lang="en-US" sz="2000" dirty="0" smtClean="0">
                <a:solidFill>
                  <a:srgbClr val="FF0000"/>
                </a:solidFill>
              </a:rPr>
              <a:t>resources (</a:t>
            </a:r>
            <a:r>
              <a:rPr lang="en-US" sz="2000" dirty="0" smtClean="0"/>
              <a:t>link </a:t>
            </a:r>
            <a:r>
              <a:rPr lang="en-US" sz="2000" dirty="0"/>
              <a:t>bandwidth,  switch </a:t>
            </a:r>
            <a:r>
              <a:rPr lang="en-US" sz="2000" dirty="0" smtClean="0"/>
              <a:t>capacity)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no sharing</a:t>
            </a:r>
          </a:p>
          <a:p>
            <a:r>
              <a:rPr lang="en-US" sz="2000" dirty="0" smtClean="0"/>
              <a:t>circuit-like (guaranteed) performance</a:t>
            </a:r>
          </a:p>
          <a:p>
            <a:r>
              <a:rPr lang="en-US" sz="2000" dirty="0" smtClean="0"/>
              <a:t>call setup required</a:t>
            </a:r>
          </a:p>
          <a:p>
            <a:endParaRPr lang="en-US" sz="2400" dirty="0" smtClean="0"/>
          </a:p>
        </p:txBody>
      </p:sp>
      <p:grpSp>
        <p:nvGrpSpPr>
          <p:cNvPr id="7187" name="Group 157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7190" name="Freeform 1574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1" name="Freeform 1575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2" name="Freeform 1576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193" name="Group 1577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7490" name="Rectangle 1578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91" name="AutoShape 1579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7194" name="Group 1580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7460" name="Line 158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1" name="Line 158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2" name="Line 158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3" name="Line 158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4" name="Line 158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5" name="Line 158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6" name="Line 158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7" name="Line 158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8" name="Line 158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9" name="Line 159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0" name="Line 159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1" name="Line 159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2" name="Line 159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3" name="Line 159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4" name="Line 159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7475" name="Group 159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486" name="Line 15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7" name="Line 15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8" name="Line 15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9" name="Line 16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7476" name="Group 160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482" name="Line 160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3" name="Line 16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4" name="Line 160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5" name="Line 160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7477" name="Group 160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478" name="Line 16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79" name="Line 16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0" name="Line 16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1" name="Line 16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195" name="Group 1611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7457" name="Picture 16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58" name="Line 16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59" name="Line 16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7196" name="Picture 16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97" name="Group 1616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7181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803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2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804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98" name="Group 1619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7444" name="Oval 162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5" name="Line 162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6" name="Line 162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7" name="Rectangle 162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48" name="Oval 162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49" name="Group 162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54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5" name="Line 16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6" name="Line 16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50" name="Group 162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5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2" name="Line 16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3" name="Line 16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199" name="Group 1633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7431" name="Oval 163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2" name="Line 163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3" name="Line 163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4" name="Rectangle 163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35" name="Oval 163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36" name="Group 163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4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2" name="Line 16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3" name="Line 16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37" name="Group 164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38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39" name="Line 16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0" name="Line 16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0" name="Group 1647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7418" name="Oval 16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19" name="Line 16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20" name="Line 16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21" name="Rectangle 16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22" name="Oval 16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23" name="Group 16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28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9" name="Line 16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30" name="Line 16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24" name="Group 16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25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6" name="Line 16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7" name="Line 16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1" name="Group 1661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7405" name="Oval 166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6" name="Line 166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7" name="Line 166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8" name="Rectangle 166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09" name="Oval 166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10" name="Group 166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15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6" name="Line 166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7" name="Line 167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11" name="Group 167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12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3" name="Line 16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4" name="Line 16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2" name="Group 1675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7392" name="Oval 167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3" name="Line 167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4" name="Line 167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5" name="Rectangle 167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96" name="Oval 168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97" name="Group 168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02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3" name="Line 168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4" name="Line 168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98" name="Group 168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99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0" name="Line 168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1" name="Line 168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3" name="Group 1689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7379" name="Oval 169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0" name="Line 169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1" name="Line 169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2" name="Rectangle 169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83" name="Oval 169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84" name="Group 169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89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90" name="Line 16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91" name="Line 16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85" name="Group 169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86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87" name="Line 170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88" name="Line 170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4" name="Group 1703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7366" name="Oval 170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7" name="Line 170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8" name="Line 170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9" name="Rectangle 170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70" name="Oval 170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71" name="Group 170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76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7" name="Line 171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8" name="Line 171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72" name="Group 171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73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4" name="Line 17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5" name="Line 17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5" name="Group 1717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7353" name="Oval 171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4" name="Line 171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5" name="Line 172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6" name="Rectangle 172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57" name="Oval 172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58" name="Group 172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63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4" name="Line 172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5" name="Line 172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59" name="Group 172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60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1" name="Line 17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2" name="Line 17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6" name="Group 1731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7340" name="Oval 17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1" name="Line 17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2" name="Line 17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3" name="Rectangle 17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44" name="Oval 17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45" name="Group 17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50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51" name="Line 17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52" name="Line 17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46" name="Group 17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47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48" name="Line 17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49" name="Line 17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7207" name="Line 1745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08" name="Line 1746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09" name="Line 1747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0" name="Line 1748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1" name="Line 1749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212" name="Group 1750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7179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805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0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806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13" name="Group 1753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7323" name="Picture 1754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24" name="Freeform 1755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5" name="Freeform 1756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6" name="Freeform 1757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7" name="Freeform 1758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8" name="Freeform 1759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9" name="Freeform 1760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0" name="Freeform 1761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1" name="Freeform 1762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2" name="Freeform 1763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3" name="Freeform 1764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4" name="Freeform 1765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5" name="Freeform 1766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6" name="Freeform 1767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7" name="Freeform 1768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8" name="Freeform 1769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9" name="Freeform 1770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7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4" name="Line 1772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5" name="Line 1773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6" name="Freeform 1774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7" name="Line 1775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218" name="Group 1776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7315" name="AutoShape 177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6" name="Rectangle 177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7" name="Rectangle 177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8" name="AutoShape 178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9" name="Line 178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0" name="Line 178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1" name="Rectangle 178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2" name="Rectangle 178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219" name="Line 1785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20" name="Line 1786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221" name="Group 1787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7302" name="Oval 178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3" name="Line 178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4" name="Line 179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5" name="Rectangle 179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06" name="Oval 179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07" name="Group 179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12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3" name="Line 17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4" name="Line 17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08" name="Group 179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0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0" name="Line 17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1" name="Line 18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22" name="Group 1801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7289" name="Oval 180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0" name="Line 180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1" name="Line 180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2" name="Rectangle 180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293" name="Oval 180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294" name="Group 180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9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00" name="Line 180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01" name="Line 18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295" name="Group 181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96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97" name="Line 18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98" name="Line 18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23" name="Group 1815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7276" name="Oval 18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7" name="Line 18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8" name="Line 18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9" name="Rectangle 18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280" name="Oval 18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281" name="Group 18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86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7" name="Line 18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8" name="Line 18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282" name="Group 18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83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4" name="Line 18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5" name="Line 18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7224" name="Line 1829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5" name="Line 1830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6" name="Line 1831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7" name="Line 1832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8" name="Line 1833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9" name="Line 1834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0" name="Line 1835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1" name="Line 1836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2" name="Line 1837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3" name="Line 1838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8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9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10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11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34" name="Group 1843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7177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812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8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813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5" name="Group 1846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7175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814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6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815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6" name="Group 1849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7259" name="Picture 1850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60" name="Freeform 1851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1" name="Freeform 1852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2" name="Freeform 1853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3" name="Freeform 1854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4" name="Freeform 1855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5" name="Freeform 1856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6" name="Freeform 1857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7" name="Freeform 1858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8" name="Freeform 1859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9" name="Freeform 1860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0" name="Freeform 1861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1" name="Freeform 1862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2" name="Freeform 1863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3" name="Freeform 1864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4" name="Freeform 1865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5" name="Freeform 1866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237" name="Line 1867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8" name="Line 1868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239" name="Group 1869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7251" name="AutoShape 187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2" name="Rectangle 187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3" name="Rectangle 187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4" name="AutoShape 187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5" name="Line 187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6" name="Line 187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7" name="Rectangle 187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8" name="Rectangle 187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240" name="Line 1878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1" name="Line 1879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2" name="Line 1880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3" name="Line 1881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4" name="Line 1882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5" name="Line 1883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6" name="Line 1884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7" name="Line 1885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8" name="Line 1886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9" name="Line 1887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50" name="Line 1888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188" name="Freeform 1889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>
              <a:gd name="T0" fmla="*/ 0 w 1628"/>
              <a:gd name="T1" fmla="*/ 0 h 2037"/>
              <a:gd name="T2" fmla="*/ 2147483647 w 1628"/>
              <a:gd name="T3" fmla="*/ 2147483647 h 2037"/>
              <a:gd name="T4" fmla="*/ 2147483647 w 1628"/>
              <a:gd name="T5" fmla="*/ 2147483647 h 2037"/>
              <a:gd name="T6" fmla="*/ 2147483647 w 1628"/>
              <a:gd name="T7" fmla="*/ 2147483647 h 2037"/>
              <a:gd name="T8" fmla="*/ 2147483647 w 1628"/>
              <a:gd name="T9" fmla="*/ 2147483647 h 2037"/>
              <a:gd name="T10" fmla="*/ 2147483647 w 1628"/>
              <a:gd name="T11" fmla="*/ 2147483647 h 2037"/>
              <a:gd name="T12" fmla="*/ 2147483647 w 1628"/>
              <a:gd name="T13" fmla="*/ 2147483647 h 2037"/>
              <a:gd name="T14" fmla="*/ 2147483647 w 1628"/>
              <a:gd name="T15" fmla="*/ 2147483647 h 2037"/>
              <a:gd name="T16" fmla="*/ 2147483647 w 1628"/>
              <a:gd name="T17" fmla="*/ 2147483647 h 20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8"/>
              <a:gd name="T28" fmla="*/ 0 h 2037"/>
              <a:gd name="T29" fmla="*/ 1628 w 1628"/>
              <a:gd name="T30" fmla="*/ 2037 h 20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7189" name="Freeform 1890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>
              <a:gd name="T0" fmla="*/ 0 w 1037"/>
              <a:gd name="T1" fmla="*/ 0 h 1244"/>
              <a:gd name="T2" fmla="*/ 2147483647 w 1037"/>
              <a:gd name="T3" fmla="*/ 2147483647 h 1244"/>
              <a:gd name="T4" fmla="*/ 2147483647 w 1037"/>
              <a:gd name="T5" fmla="*/ 2147483647 h 1244"/>
              <a:gd name="T6" fmla="*/ 2147483647 w 1037"/>
              <a:gd name="T7" fmla="*/ 2147483647 h 1244"/>
              <a:gd name="T8" fmla="*/ 2147483647 w 1037"/>
              <a:gd name="T9" fmla="*/ 2147483647 h 1244"/>
              <a:gd name="T10" fmla="*/ 2147483647 w 1037"/>
              <a:gd name="T11" fmla="*/ 2147483647 h 1244"/>
              <a:gd name="T12" fmla="*/ 2147483647 w 1037"/>
              <a:gd name="T13" fmla="*/ 2147483647 h 1244"/>
              <a:gd name="T14" fmla="*/ 2147483647 w 1037"/>
              <a:gd name="T15" fmla="*/ 2147483647 h 1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7"/>
              <a:gd name="T25" fmla="*/ 0 h 1244"/>
              <a:gd name="T26" fmla="*/ 1037 w 1037"/>
              <a:gd name="T27" fmla="*/ 1244 h 1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pic>
        <p:nvPicPr>
          <p:cNvPr id="8002" name="Picture 8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729039"/>
            <a:ext cx="38576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5661248"/>
            <a:ext cx="4614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</a:t>
            </a:r>
            <a:r>
              <a:rPr lang="en-US" dirty="0" smtClean="0"/>
              <a:t>video </a:t>
            </a:r>
            <a:r>
              <a:rPr lang="en-US" dirty="0"/>
              <a:t>for Circuit  vs packet switching</a:t>
            </a:r>
            <a:endParaRPr lang="en-US" dirty="0">
              <a:hlinkClick r:id="rId24"/>
            </a:endParaRPr>
          </a:p>
          <a:p>
            <a:pPr marL="400050" lvl="1" indent="0">
              <a:buNone/>
            </a:pPr>
            <a:r>
              <a:rPr lang="en-US" dirty="0">
                <a:hlinkClick r:id="rId24"/>
              </a:rPr>
              <a:t>http://www.youtube.com/watch?v=Dq1zpiDN9k4&amp;feature=related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69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32659-BCD6-4BDC-B839-D29E1DD4155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844"/>
            <a:ext cx="8001000" cy="680120"/>
          </a:xfrm>
        </p:spPr>
        <p:txBody>
          <a:bodyPr/>
          <a:lstStyle/>
          <a:p>
            <a:r>
              <a:rPr lang="en-US" dirty="0" smtClean="0"/>
              <a:t>Packet switching versus </a:t>
            </a:r>
            <a:r>
              <a:rPr lang="en-US" dirty="0" smtClean="0"/>
              <a:t>circuit </a:t>
            </a:r>
            <a:r>
              <a:rPr lang="en-US" dirty="0" smtClean="0"/>
              <a:t>switching</a:t>
            </a:r>
            <a:endParaRPr lang="en-US" sz="4400" dirty="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1656" y="1583470"/>
            <a:ext cx="3810000" cy="4824536"/>
          </a:xfrm>
        </p:spPr>
        <p:txBody>
          <a:bodyPr/>
          <a:lstStyle/>
          <a:p>
            <a:r>
              <a:rPr lang="en-US" sz="2000" dirty="0" smtClean="0"/>
              <a:t>1 Mbit link</a:t>
            </a:r>
          </a:p>
          <a:p>
            <a:r>
              <a:rPr lang="en-US" sz="2000" dirty="0" smtClean="0"/>
              <a:t>each user/connection: </a:t>
            </a:r>
          </a:p>
          <a:p>
            <a:pPr lvl="1"/>
            <a:r>
              <a:rPr lang="en-US" sz="1800" dirty="0" smtClean="0"/>
              <a:t>100Kbps when “active”</a:t>
            </a:r>
          </a:p>
          <a:p>
            <a:pPr lvl="1"/>
            <a:r>
              <a:rPr lang="en-US" sz="1800" dirty="0" smtClean="0"/>
              <a:t>active 10% of time (</a:t>
            </a:r>
            <a:r>
              <a:rPr lang="en-US" sz="1800" dirty="0" err="1" smtClean="0"/>
              <a:t>bursty</a:t>
            </a:r>
            <a:r>
              <a:rPr lang="en-US" sz="1800" dirty="0" smtClean="0"/>
              <a:t>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)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circuit-switching</a:t>
            </a:r>
            <a:r>
              <a:rPr lang="en-US" sz="2000" dirty="0" smtClean="0"/>
              <a:t> how many users/connections?: </a:t>
            </a:r>
          </a:p>
          <a:p>
            <a:pPr lvl="1"/>
            <a:r>
              <a:rPr lang="en-US" sz="1800" dirty="0" smtClean="0"/>
              <a:t>10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packet </a:t>
            </a:r>
            <a:r>
              <a:rPr lang="en-US" sz="2000" b="1" dirty="0" smtClean="0">
                <a:solidFill>
                  <a:srgbClr val="C00000"/>
                </a:solidFill>
              </a:rPr>
              <a:t>switching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1800" dirty="0" smtClean="0"/>
              <a:t>with </a:t>
            </a:r>
            <a:r>
              <a:rPr lang="en-US" sz="1800" dirty="0" smtClean="0"/>
              <a:t>n= 35 users:</a:t>
            </a:r>
          </a:p>
          <a:p>
            <a:pPr marL="457200" lvl="1" indent="0">
              <a:buNone/>
            </a:pPr>
            <a:r>
              <a:rPr lang="en-US" sz="1800" i="1" dirty="0" smtClean="0"/>
              <a:t>P(</a:t>
            </a:r>
            <a:r>
              <a:rPr lang="en-US" sz="1800" i="1" dirty="0" smtClean="0"/>
              <a:t> k &gt; </a:t>
            </a:r>
            <a:r>
              <a:rPr lang="en-US" sz="1800" i="1" dirty="0" smtClean="0"/>
              <a:t>10 </a:t>
            </a:r>
            <a:r>
              <a:rPr lang="en-US" sz="1800" i="1" dirty="0" smtClean="0"/>
              <a:t>active) &lt; </a:t>
            </a:r>
            <a:r>
              <a:rPr lang="en-US" sz="1800" i="1" dirty="0" smtClean="0"/>
              <a:t>0.0004 </a:t>
            </a:r>
            <a:endParaRPr lang="en-US" sz="1800" i="1" dirty="0" smtClean="0"/>
          </a:p>
          <a:p>
            <a:pPr marL="457200" lvl="1" indent="0">
              <a:buNone/>
            </a:pPr>
            <a:r>
              <a:rPr lang="en-US" sz="1800" dirty="0" smtClean="0">
                <a:sym typeface="Symbol" pitchFamily="18" charset="2"/>
              </a:rPr>
              <a:t> </a:t>
            </a:r>
            <a:r>
              <a:rPr lang="en-US" sz="1800" dirty="0" smtClean="0">
                <a:sym typeface="Symbol" pitchFamily="18" charset="2"/>
              </a:rPr>
              <a:t>almost all of the time, same </a:t>
            </a:r>
            <a:r>
              <a:rPr lang="en-US" sz="1800" dirty="0" smtClean="0">
                <a:sym typeface="Symbol" pitchFamily="18" charset="2"/>
              </a:rPr>
              <a:t>queuing </a:t>
            </a:r>
            <a:r>
              <a:rPr lang="en-US" sz="1800" dirty="0" err="1" smtClean="0">
                <a:sym typeface="Symbol" pitchFamily="18" charset="2"/>
              </a:rPr>
              <a:t>behaviour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smtClean="0">
                <a:sym typeface="Symbol" pitchFamily="18" charset="2"/>
              </a:rPr>
              <a:t>as </a:t>
            </a:r>
            <a:r>
              <a:rPr lang="en-US" sz="1800" dirty="0" smtClean="0">
                <a:sym typeface="Symbol" pitchFamily="18" charset="2"/>
              </a:rPr>
              <a:t>in circuit switching</a:t>
            </a:r>
            <a:r>
              <a:rPr lang="en-US" sz="1800" dirty="0" smtClean="0">
                <a:sym typeface="Symbol" pitchFamily="18" charset="2"/>
              </a:rPr>
              <a:t>)</a:t>
            </a:r>
            <a:endParaRPr lang="en-US" sz="2000" dirty="0" smtClean="0"/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9700" y="927696"/>
            <a:ext cx="7620000" cy="609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dirty="0" smtClean="0"/>
              <a:t>Packet switching allows more users to use the network!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629150" y="30289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629150" y="46291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1209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0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1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2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3" name="Text Box 19"/>
          <p:cNvSpPr txBox="1">
            <a:spLocks noChangeArrowheads="1"/>
          </p:cNvSpPr>
          <p:nvPr/>
        </p:nvSpPr>
        <p:spPr bwMode="auto">
          <a:xfrm>
            <a:off x="4617984" y="3672959"/>
            <a:ext cx="955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users</a:t>
            </a:r>
            <a:endParaRPr lang="en-US" dirty="0"/>
          </a:p>
        </p:txBody>
      </p:sp>
      <p:sp>
        <p:nvSpPr>
          <p:cNvPr id="51214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grpSp>
        <p:nvGrpSpPr>
          <p:cNvPr id="51215" name="Group 46"/>
          <p:cNvGrpSpPr>
            <a:grpSpLocks/>
          </p:cNvGrpSpPr>
          <p:nvPr/>
        </p:nvGrpSpPr>
        <p:grpSpPr bwMode="auto">
          <a:xfrm>
            <a:off x="5864225" y="3503613"/>
            <a:ext cx="1208088" cy="666750"/>
            <a:chOff x="4072" y="1331"/>
            <a:chExt cx="761" cy="420"/>
          </a:xfrm>
        </p:grpSpPr>
        <p:sp>
          <p:nvSpPr>
            <p:cNvPr id="51217" name="Oval 21"/>
            <p:cNvSpPr>
              <a:spLocks noChangeArrowheads="1"/>
            </p:cNvSpPr>
            <p:nvPr/>
          </p:nvSpPr>
          <p:spPr bwMode="auto">
            <a:xfrm>
              <a:off x="4072" y="1518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218" name="Rectangle 22"/>
            <p:cNvSpPr>
              <a:spLocks noChangeArrowheads="1"/>
            </p:cNvSpPr>
            <p:nvPr/>
          </p:nvSpPr>
          <p:spPr bwMode="auto">
            <a:xfrm>
              <a:off x="4072" y="14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1219" name="Oval 23"/>
            <p:cNvSpPr>
              <a:spLocks noChangeArrowheads="1"/>
            </p:cNvSpPr>
            <p:nvPr/>
          </p:nvSpPr>
          <p:spPr bwMode="auto">
            <a:xfrm>
              <a:off x="4078" y="1331"/>
              <a:ext cx="755" cy="271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1220" name="Group 24"/>
            <p:cNvGrpSpPr>
              <a:grpSpLocks/>
            </p:cNvGrpSpPr>
            <p:nvPr/>
          </p:nvGrpSpPr>
          <p:grpSpPr bwMode="auto">
            <a:xfrm>
              <a:off x="4302" y="1410"/>
              <a:ext cx="314" cy="75"/>
              <a:chOff x="2208" y="2184"/>
              <a:chExt cx="176" cy="69"/>
            </a:xfrm>
          </p:grpSpPr>
          <p:grpSp>
            <p:nvGrpSpPr>
              <p:cNvPr id="51221" name="Group 25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7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1222" name="Group 29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5122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4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5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sp>
        <p:nvSpPr>
          <p:cNvPr id="51216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46082" name="Picture 2" descr=" f(k;n,p) = \Pr(X = k) = {n\choose k}p^k(1-p)^{n-k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7" y="5823545"/>
            <a:ext cx="34575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9456" y="5158932"/>
            <a:ext cx="457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Hint: The </a:t>
            </a:r>
            <a:r>
              <a:rPr lang="en-US" dirty="0"/>
              <a:t>probability of  </a:t>
            </a:r>
            <a:r>
              <a:rPr lang="en-US" i="1" dirty="0"/>
              <a:t>k</a:t>
            </a:r>
            <a:r>
              <a:rPr lang="en-US" dirty="0"/>
              <a:t>  </a:t>
            </a:r>
            <a:r>
              <a:rPr lang="en-US" dirty="0" smtClean="0"/>
              <a:t>out of </a:t>
            </a:r>
            <a:r>
              <a:rPr lang="en-US" dirty="0"/>
              <a:t> </a:t>
            </a:r>
            <a:r>
              <a:rPr lang="en-US" i="1" dirty="0"/>
              <a:t>n</a:t>
            </a:r>
            <a:r>
              <a:rPr lang="en-US" dirty="0"/>
              <a:t> </a:t>
            </a:r>
            <a:r>
              <a:rPr lang="en-US" dirty="0" smtClean="0"/>
              <a:t>users active  (p=0.1 in our example)</a:t>
            </a:r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3622598" y="1523626"/>
            <a:ext cx="343542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Q: what happens with &gt; 35 users?</a:t>
            </a:r>
          </a:p>
          <a:p>
            <a:r>
              <a:rPr lang="en-US" b="1" dirty="0" smtClean="0"/>
              <a:t>Still circuit-like behavior?  </a:t>
            </a:r>
            <a:endParaRPr lang="sv-SE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77" y="1876448"/>
            <a:ext cx="2887987" cy="177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4819" y="3305168"/>
            <a:ext cx="9094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utilization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0825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 animBg="1"/>
      <p:bldP spid="2" grpId="0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3" y="198884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transfer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outing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delays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(&amp; loss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throughput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31722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11894</TotalTime>
  <Words>3047</Words>
  <Application>Microsoft Office PowerPoint</Application>
  <PresentationFormat>On-screen Show (4:3)</PresentationFormat>
  <Paragraphs>689</Paragraphs>
  <Slides>49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ＭＳ Ｐゴシック</vt:lpstr>
      <vt:lpstr>Arial</vt:lpstr>
      <vt:lpstr>Calibri</vt:lpstr>
      <vt:lpstr>Comic Sans MS</vt:lpstr>
      <vt:lpstr>Gill Sans MT</vt:lpstr>
      <vt:lpstr>Helvetica</vt:lpstr>
      <vt:lpstr>Symbol</vt:lpstr>
      <vt:lpstr>Tahoma</vt:lpstr>
      <vt:lpstr>Times New Roman</vt:lpstr>
      <vt:lpstr>Wingdings</vt:lpstr>
      <vt:lpstr>ZapfDingbats</vt:lpstr>
      <vt:lpstr>Office Theme</vt:lpstr>
      <vt:lpstr>Clip</vt:lpstr>
      <vt:lpstr>ClipArt</vt:lpstr>
      <vt:lpstr>Course on Computer Communication and Networks   Lecture 2  Chapter 1: Introduction:  Part B: Network structure, performance, security prelude</vt:lpstr>
      <vt:lpstr>A closer look at network structure:</vt:lpstr>
      <vt:lpstr>PowerPoint Presentation</vt:lpstr>
      <vt:lpstr>Roadmap</vt:lpstr>
      <vt:lpstr>The Network Core</vt:lpstr>
      <vt:lpstr>Network Core: Packet Switching</vt:lpstr>
      <vt:lpstr>Alternative Core: Circuit Switching (analogue telephony)</vt:lpstr>
      <vt:lpstr>Packet switching versus circuit switching</vt:lpstr>
      <vt:lpstr>Roadmap</vt:lpstr>
      <vt:lpstr>(Can we combine the benefits of CS &amp; PS?) Routing and network-core main design issue</vt:lpstr>
      <vt:lpstr>Roadmap</vt:lpstr>
      <vt:lpstr>Delay in packet-switched networks</vt:lpstr>
      <vt:lpstr>Visualize delays: Circuit, packet switching</vt:lpstr>
      <vt:lpstr> Queueing delay (revisited) …</vt:lpstr>
      <vt:lpstr>Delays and packet loss</vt:lpstr>
      <vt:lpstr>Connecting to “Packet switching vs Circuit switching” </vt:lpstr>
      <vt:lpstr>Roadmap</vt:lpstr>
      <vt:lpstr>Throughput</vt:lpstr>
      <vt:lpstr>Throughput (more)</vt:lpstr>
      <vt:lpstr>… “Real” Internet delays and routes (1)… </vt:lpstr>
      <vt:lpstr>…“Real” Internet delays and routes (2)…</vt:lpstr>
      <vt:lpstr>Roadmap</vt:lpstr>
      <vt:lpstr>Access networks and physical media</vt:lpstr>
      <vt:lpstr>Access net: digital subscriber line (DSL)</vt:lpstr>
      <vt:lpstr>PowerPoint Presentation</vt:lpstr>
      <vt:lpstr>PowerPoint Presentation</vt:lpstr>
      <vt:lpstr>Enterprise access networks (Ethernet)</vt:lpstr>
      <vt:lpstr>Wireless access networks</vt:lpstr>
      <vt:lpstr>Physical Media</vt:lpstr>
      <vt:lpstr>Guided physical Media: coax, fiber, twisted pair</vt:lpstr>
      <vt:lpstr>Unguided Physical media: Radio Properties: Attenuation, Multipath propagation</vt:lpstr>
      <vt:lpstr>Roadmap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Roadmap</vt:lpstr>
      <vt:lpstr>Network Security Prelude</vt:lpstr>
      <vt:lpstr>Bad guys can put malware into hosts via Internet</vt:lpstr>
      <vt:lpstr>Bad guys can attack servers and network infrastructure</vt:lpstr>
      <vt:lpstr>The bad guys can sniff packets</vt:lpstr>
      <vt:lpstr>The bad guys can use false source addresses</vt:lpstr>
      <vt:lpstr>The bad guys can record and playback</vt:lpstr>
      <vt:lpstr>Chapter 1: Summary</vt:lpstr>
      <vt:lpstr>Reading instructions</vt:lpstr>
      <vt:lpstr>Review questions </vt:lpstr>
      <vt:lpstr>Review: Network Taxonomy</vt:lpstr>
      <vt:lpstr>Review questions:  Throughput: Internet scenario</vt:lpstr>
      <vt:lpstr>Example types of malware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443</cp:revision>
  <cp:lastPrinted>2016-01-15T10:46:15Z</cp:lastPrinted>
  <dcterms:created xsi:type="dcterms:W3CDTF">2012-10-29T16:37:44Z</dcterms:created>
  <dcterms:modified xsi:type="dcterms:W3CDTF">2016-01-19T17:39:40Z</dcterms:modified>
</cp:coreProperties>
</file>