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55"/>
  </p:notesMasterIdLst>
  <p:sldIdLst>
    <p:sldId id="558" r:id="rId2"/>
    <p:sldId id="772" r:id="rId3"/>
    <p:sldId id="773" r:id="rId4"/>
    <p:sldId id="774" r:id="rId5"/>
    <p:sldId id="775" r:id="rId6"/>
    <p:sldId id="776" r:id="rId7"/>
    <p:sldId id="777" r:id="rId8"/>
    <p:sldId id="778" r:id="rId9"/>
    <p:sldId id="779" r:id="rId10"/>
    <p:sldId id="780" r:id="rId11"/>
    <p:sldId id="781" r:id="rId12"/>
    <p:sldId id="815" r:id="rId13"/>
    <p:sldId id="782" r:id="rId14"/>
    <p:sldId id="783" r:id="rId15"/>
    <p:sldId id="816" r:id="rId16"/>
    <p:sldId id="785" r:id="rId17"/>
    <p:sldId id="784" r:id="rId18"/>
    <p:sldId id="817" r:id="rId19"/>
    <p:sldId id="787" r:id="rId20"/>
    <p:sldId id="786" r:id="rId21"/>
    <p:sldId id="788" r:id="rId22"/>
    <p:sldId id="789" r:id="rId23"/>
    <p:sldId id="790" r:id="rId24"/>
    <p:sldId id="791" r:id="rId25"/>
    <p:sldId id="792" r:id="rId26"/>
    <p:sldId id="793" r:id="rId27"/>
    <p:sldId id="794" r:id="rId28"/>
    <p:sldId id="795" r:id="rId29"/>
    <p:sldId id="796" r:id="rId30"/>
    <p:sldId id="806" r:id="rId31"/>
    <p:sldId id="807" r:id="rId32"/>
    <p:sldId id="808" r:id="rId33"/>
    <p:sldId id="809" r:id="rId34"/>
    <p:sldId id="797" r:id="rId35"/>
    <p:sldId id="798" r:id="rId36"/>
    <p:sldId id="799" r:id="rId37"/>
    <p:sldId id="800" r:id="rId38"/>
    <p:sldId id="801" r:id="rId39"/>
    <p:sldId id="802" r:id="rId40"/>
    <p:sldId id="803" r:id="rId41"/>
    <p:sldId id="804" r:id="rId42"/>
    <p:sldId id="821" r:id="rId43"/>
    <p:sldId id="818" r:id="rId44"/>
    <p:sldId id="819" r:id="rId45"/>
    <p:sldId id="820" r:id="rId46"/>
    <p:sldId id="828" r:id="rId47"/>
    <p:sldId id="822" r:id="rId48"/>
    <p:sldId id="823" r:id="rId49"/>
    <p:sldId id="824" r:id="rId50"/>
    <p:sldId id="825" r:id="rId51"/>
    <p:sldId id="826" r:id="rId52"/>
    <p:sldId id="827" r:id="rId53"/>
    <p:sldId id="813" r:id="rId54"/>
  </p:sldIdLst>
  <p:sldSz cx="9144000" cy="6858000" type="screen4x3"/>
  <p:notesSz cx="7099300" cy="102346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19" autoAdjust="0"/>
    <p:restoredTop sz="94388" autoAdjust="0"/>
  </p:normalViewPr>
  <p:slideViewPr>
    <p:cSldViewPr>
      <p:cViewPr varScale="1">
        <p:scale>
          <a:sx n="86" d="100"/>
          <a:sy n="86" d="100"/>
        </p:scale>
        <p:origin x="61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-4716"/>
    </p:cViewPr>
  </p:sorterViewPr>
  <p:notesViewPr>
    <p:cSldViewPr>
      <p:cViewPr varScale="1">
        <p:scale>
          <a:sx n="64" d="100"/>
          <a:sy n="64" d="100"/>
        </p:scale>
        <p:origin x="-3306" y="-1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6B40D4-F0D9-4002-A2B2-A5065C84A85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66F3E20B-0848-4A53-A712-F12244A7A4E1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dirty="0" smtClean="0"/>
            <a:t>Software-defined networks </a:t>
          </a:r>
        </a:p>
      </dgm:t>
    </dgm:pt>
    <dgm:pt modelId="{EA3828DD-0A2D-4E19-B9EF-F8209B3D476F}" type="parTrans" cxnId="{81D6DAFB-FC0D-4727-9D85-B8FA49A342AA}">
      <dgm:prSet/>
      <dgm:spPr/>
      <dgm:t>
        <a:bodyPr/>
        <a:lstStyle/>
        <a:p>
          <a:endParaRPr lang="sv-SE"/>
        </a:p>
      </dgm:t>
    </dgm:pt>
    <dgm:pt modelId="{4FE36DDF-DB07-4D2C-AC90-97569AC8A1FF}" type="sibTrans" cxnId="{81D6DAFB-FC0D-4727-9D85-B8FA49A342AA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/>
            <a:t>network security issues </a:t>
          </a:r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dirty="0"/>
        </a:p>
      </dgm:t>
    </dgm:pt>
    <dgm:pt modelId="{87BD75C3-CDBF-40DB-95A3-1190EA64DA7B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TCP/IP, LAN protocol stack </a:t>
          </a:r>
          <a:endParaRPr lang="sv-SE" dirty="0">
            <a:solidFill>
              <a:schemeClr val="tx1"/>
            </a:solidFill>
          </a:endParaRPr>
        </a:p>
      </dgm:t>
    </dgm:pt>
    <dgm:pt modelId="{7552E0CC-F3C7-4846-9521-E5E038BED3F0}" type="parTrans" cxnId="{60FD73AE-5C74-4E4C-B983-1DEA98BAE046}">
      <dgm:prSet/>
      <dgm:spPr/>
      <dgm:t>
        <a:bodyPr/>
        <a:lstStyle/>
        <a:p>
          <a:endParaRPr lang="sv-SE"/>
        </a:p>
      </dgm:t>
    </dgm:pt>
    <dgm:pt modelId="{4DD57188-B791-4B7A-BDDC-CB673A7EEBDA}" type="sibTrans" cxnId="{60FD73AE-5C74-4E4C-B983-1DEA98BAE046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dirty="0" smtClean="0"/>
            <a:t>delays</a:t>
          </a:r>
          <a:r>
            <a:rPr lang="sv-SE" sz="1600" dirty="0" smtClean="0"/>
            <a:t> </a:t>
          </a:r>
          <a:r>
            <a:rPr lang="sv-SE" sz="1600" dirty="0" err="1" smtClean="0"/>
            <a:t>performance</a:t>
          </a:r>
          <a:endParaRPr lang="en-GB" sz="1600" dirty="0" smtClean="0"/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dirty="0"/>
        </a:p>
      </dgm:t>
    </dgm:pt>
    <dgm:pt modelId="{302BAB7F-3B45-468B-92C8-548717C4F807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/>
            <a:t>routing, also with mobility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dirty="0"/>
        </a:p>
      </dgm:t>
    </dgm:pt>
    <dgm:pt modelId="{87C19858-67E9-4159-9B28-2183A8CA508A}" type="parTrans" cxnId="{B400E940-CA45-4D6E-8DC9-EB013C2AF50E}">
      <dgm:prSet/>
      <dgm:spPr/>
      <dgm:t>
        <a:bodyPr/>
        <a:lstStyle/>
        <a:p>
          <a:endParaRPr lang="sv-SE"/>
        </a:p>
      </dgm:t>
    </dgm:pt>
    <dgm:pt modelId="{C72FBBD4-30DC-4502-92DA-84052885B442}" type="sibTrans" cxnId="{B400E940-CA45-4D6E-8DC9-EB013C2AF50E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1600" dirty="0" err="1" smtClean="0"/>
            <a:t>multiple</a:t>
          </a:r>
          <a:r>
            <a:rPr lang="sv-SE" sz="1600" dirty="0" smtClean="0"/>
            <a:t> </a:t>
          </a:r>
          <a:r>
            <a:rPr lang="en-GB" sz="1600" dirty="0" smtClean="0"/>
            <a:t>access protocols (wired, wireless)</a:t>
          </a:r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dirty="0"/>
        </a:p>
      </dgm:t>
    </dgm:pt>
    <dgm:pt modelId="{3093B5A8-06A5-42AE-B2CA-8FCE488477A4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/>
            <a:t>reliable data transfer </a:t>
          </a:r>
          <a:endParaRPr lang="sv-SE" dirty="0"/>
        </a:p>
      </dgm:t>
    </dgm:pt>
    <dgm:pt modelId="{6AFFC803-E746-42A7-B5A2-DB8D71958D7C}" type="parTrans" cxnId="{F69FC3D2-8E90-447F-B0D4-9F03CF80689A}">
      <dgm:prSet/>
      <dgm:spPr/>
      <dgm:t>
        <a:bodyPr/>
        <a:lstStyle/>
        <a:p>
          <a:endParaRPr lang="sv-SE"/>
        </a:p>
      </dgm:t>
    </dgm:pt>
    <dgm:pt modelId="{EFADDE60-5B37-4984-8534-BCA1F16589A4}" type="sibTrans" cxnId="{F69FC3D2-8E90-447F-B0D4-9F03CF80689A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dirty="0" smtClean="0"/>
            <a:t>datagram vs VC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dirty="0" smtClean="0"/>
            <a:t>congestion control</a:t>
          </a:r>
        </a:p>
      </dgm:t>
    </dgm:pt>
    <dgm:pt modelId="{2502774D-B472-4DB4-8898-12CCA6869D10}" type="pres">
      <dgm:prSet presAssocID="{366B40D4-F0D9-4002-A2B2-A5065C84A85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sv-SE"/>
        </a:p>
      </dgm:t>
    </dgm:pt>
    <dgm:pt modelId="{BAA5AF85-EC31-4146-B8C6-75E3FDC21822}" type="pres">
      <dgm:prSet presAssocID="{66F3E20B-0848-4A53-A712-F12244A7A4E1}" presName="composite" presStyleCnt="0"/>
      <dgm:spPr/>
    </dgm:pt>
    <dgm:pt modelId="{52F0B766-26BF-44EC-A9CF-C41025380488}" type="pres">
      <dgm:prSet presAssocID="{66F3E20B-0848-4A53-A712-F12244A7A4E1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2FF26A6-8040-4C11-90FB-B58E7F50E1A0}" type="pres">
      <dgm:prSet presAssocID="{66F3E20B-0848-4A53-A712-F12244A7A4E1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F136A6D-6F69-4D98-B76F-23FD81DCAFCB}" type="pres">
      <dgm:prSet presAssocID="{66F3E20B-0848-4A53-A712-F12244A7A4E1}" presName="BalanceSpacing" presStyleCnt="0"/>
      <dgm:spPr/>
    </dgm:pt>
    <dgm:pt modelId="{E38837CE-3831-4985-B184-1051C43FF7D9}" type="pres">
      <dgm:prSet presAssocID="{66F3E20B-0848-4A53-A712-F12244A7A4E1}" presName="BalanceSpacing1" presStyleCnt="0"/>
      <dgm:spPr/>
    </dgm:pt>
    <dgm:pt modelId="{EDE0C9D1-59C1-4FFF-BE11-1EA4A268A30B}" type="pres">
      <dgm:prSet presAssocID="{4FE36DDF-DB07-4D2C-AC90-97569AC8A1FF}" presName="Accent1Text" presStyleLbl="node1" presStyleIdx="1" presStyleCnt="8"/>
      <dgm:spPr/>
      <dgm:t>
        <a:bodyPr/>
        <a:lstStyle/>
        <a:p>
          <a:endParaRPr lang="sv-SE"/>
        </a:p>
      </dgm:t>
    </dgm:pt>
    <dgm:pt modelId="{67B91BFF-E5FE-456C-835E-BF07B8A70939}" type="pres">
      <dgm:prSet presAssocID="{4FE36DDF-DB07-4D2C-AC90-97569AC8A1FF}" presName="spaceBetweenRectangles" presStyleCnt="0"/>
      <dgm:spPr/>
    </dgm:pt>
    <dgm:pt modelId="{B9072FF1-3646-4BD4-848D-298A3DF1B0FC}" type="pres">
      <dgm:prSet presAssocID="{87BD75C3-CDBF-40DB-95A3-1190EA64DA7B}" presName="composite" presStyleCnt="0"/>
      <dgm:spPr/>
    </dgm:pt>
    <dgm:pt modelId="{7B218CDD-A6FE-46BB-90CD-63D4D7D5193E}" type="pres">
      <dgm:prSet presAssocID="{87BD75C3-CDBF-40DB-95A3-1190EA64DA7B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1BCA7D9-2DDA-41A1-8B26-845A11B11EA0}" type="pres">
      <dgm:prSet presAssocID="{87BD75C3-CDBF-40DB-95A3-1190EA64DA7B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E899C24-2A61-4A2C-9B3C-E4B410C7497A}" type="pres">
      <dgm:prSet presAssocID="{87BD75C3-CDBF-40DB-95A3-1190EA64DA7B}" presName="BalanceSpacing" presStyleCnt="0"/>
      <dgm:spPr/>
    </dgm:pt>
    <dgm:pt modelId="{C3767E92-507C-47BB-9ED5-3E83E32721BD}" type="pres">
      <dgm:prSet presAssocID="{87BD75C3-CDBF-40DB-95A3-1190EA64DA7B}" presName="BalanceSpacing1" presStyleCnt="0"/>
      <dgm:spPr/>
    </dgm:pt>
    <dgm:pt modelId="{5A4E73F0-D072-4AC2-91B6-A2FD959356FE}" type="pres">
      <dgm:prSet presAssocID="{4DD57188-B791-4B7A-BDDC-CB673A7EEBDA}" presName="Accent1Text" presStyleLbl="node1" presStyleIdx="3" presStyleCnt="8" custLinFactX="-100000" custLinFactY="65689" custLinFactNeighborX="-113075" custLinFactNeighborY="100000"/>
      <dgm:spPr/>
      <dgm:t>
        <a:bodyPr/>
        <a:lstStyle/>
        <a:p>
          <a:endParaRPr lang="sv-SE"/>
        </a:p>
      </dgm:t>
    </dgm:pt>
    <dgm:pt modelId="{6E5959F8-F233-4777-BA0B-BBCAB94498E1}" type="pres">
      <dgm:prSet presAssocID="{4DD57188-B791-4B7A-BDDC-CB673A7EEBDA}" presName="spaceBetweenRectangles" presStyleCnt="0"/>
      <dgm:spPr/>
    </dgm:pt>
    <dgm:pt modelId="{94A8261B-5760-44E2-B298-4B6C05C3156A}" type="pres">
      <dgm:prSet presAssocID="{302BAB7F-3B45-468B-92C8-548717C4F807}" presName="composite" presStyleCnt="0"/>
      <dgm:spPr/>
    </dgm:pt>
    <dgm:pt modelId="{791E939B-BBD8-4E2C-B7D7-645D4F2A2482}" type="pres">
      <dgm:prSet presAssocID="{302BAB7F-3B45-468B-92C8-548717C4F807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D7CB987-2924-4A1B-8BB6-D4EB7AA180A3}" type="pres">
      <dgm:prSet presAssocID="{302BAB7F-3B45-468B-92C8-548717C4F807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FB2090E-69A6-4369-89A4-7E85B551DE1C}" type="pres">
      <dgm:prSet presAssocID="{302BAB7F-3B45-468B-92C8-548717C4F807}" presName="BalanceSpacing" presStyleCnt="0"/>
      <dgm:spPr/>
    </dgm:pt>
    <dgm:pt modelId="{291052EC-873D-442C-9EA0-EBDE796F9774}" type="pres">
      <dgm:prSet presAssocID="{302BAB7F-3B45-468B-92C8-548717C4F807}" presName="BalanceSpacing1" presStyleCnt="0"/>
      <dgm:spPr/>
    </dgm:pt>
    <dgm:pt modelId="{95DC46B4-CC7E-406E-9884-A226820B5E7A}" type="pres">
      <dgm:prSet presAssocID="{C72FBBD4-30DC-4502-92DA-84052885B442}" presName="Accent1Text" presStyleLbl="node1" presStyleIdx="5" presStyleCnt="8"/>
      <dgm:spPr/>
      <dgm:t>
        <a:bodyPr/>
        <a:lstStyle/>
        <a:p>
          <a:endParaRPr lang="sv-SE"/>
        </a:p>
      </dgm:t>
    </dgm:pt>
    <dgm:pt modelId="{25D2D13D-A87D-4260-8915-48AFA235814A}" type="pres">
      <dgm:prSet presAssocID="{C72FBBD4-30DC-4502-92DA-84052885B442}" presName="spaceBetweenRectangles" presStyleCnt="0"/>
      <dgm:spPr/>
    </dgm:pt>
    <dgm:pt modelId="{4B1ECCE7-AB55-41C5-86C9-DB4139A7C36C}" type="pres">
      <dgm:prSet presAssocID="{3093B5A8-06A5-42AE-B2CA-8FCE488477A4}" presName="composite" presStyleCnt="0"/>
      <dgm:spPr/>
    </dgm:pt>
    <dgm:pt modelId="{CDBAA3FA-D4E2-4A90-8E1E-ADC9CEDD4084}" type="pres">
      <dgm:prSet presAssocID="{3093B5A8-06A5-42AE-B2CA-8FCE488477A4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E1C5DFE-DC4D-46B0-9CAA-2FB5C597E1BA}" type="pres">
      <dgm:prSet presAssocID="{3093B5A8-06A5-42AE-B2CA-8FCE488477A4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93199766-6062-4DDC-907A-9AE71E0D25C9}" type="pres">
      <dgm:prSet presAssocID="{3093B5A8-06A5-42AE-B2CA-8FCE488477A4}" presName="BalanceSpacing" presStyleCnt="0"/>
      <dgm:spPr/>
    </dgm:pt>
    <dgm:pt modelId="{2E0C4D4A-F546-4FFA-82A9-0200A61666D6}" type="pres">
      <dgm:prSet presAssocID="{3093B5A8-06A5-42AE-B2CA-8FCE488477A4}" presName="BalanceSpacing1" presStyleCnt="0"/>
      <dgm:spPr/>
    </dgm:pt>
    <dgm:pt modelId="{41527749-E57A-43BE-857D-94DE7FD6D105}" type="pres">
      <dgm:prSet presAssocID="{EFADDE60-5B37-4984-8534-BCA1F16589A4}" presName="Accent1Text" presStyleLbl="node1" presStyleIdx="7" presStyleCnt="8"/>
      <dgm:spPr/>
      <dgm:t>
        <a:bodyPr/>
        <a:lstStyle/>
        <a:p>
          <a:endParaRPr lang="sv-SE"/>
        </a:p>
      </dgm:t>
    </dgm:pt>
  </dgm:ptLst>
  <dgm:cxnLst>
    <dgm:cxn modelId="{B400E940-CA45-4D6E-8DC9-EB013C2AF50E}" srcId="{366B40D4-F0D9-4002-A2B2-A5065C84A858}" destId="{302BAB7F-3B45-468B-92C8-548717C4F807}" srcOrd="2" destOrd="0" parTransId="{87C19858-67E9-4159-9B28-2183A8CA508A}" sibTransId="{C72FBBD4-30DC-4502-92DA-84052885B442}"/>
    <dgm:cxn modelId="{E028B4F3-5D0A-4358-9924-0B67E9EABC61}" type="presOf" srcId="{302BAB7F-3B45-468B-92C8-548717C4F807}" destId="{791E939B-BBD8-4E2C-B7D7-645D4F2A2482}" srcOrd="0" destOrd="0" presId="urn:microsoft.com/office/officeart/2008/layout/AlternatingHexagons"/>
    <dgm:cxn modelId="{60FD73AE-5C74-4E4C-B983-1DEA98BAE046}" srcId="{366B40D4-F0D9-4002-A2B2-A5065C84A858}" destId="{87BD75C3-CDBF-40DB-95A3-1190EA64DA7B}" srcOrd="1" destOrd="0" parTransId="{7552E0CC-F3C7-4846-9521-E5E038BED3F0}" sibTransId="{4DD57188-B791-4B7A-BDDC-CB673A7EEBDA}"/>
    <dgm:cxn modelId="{E35198FE-12F2-452A-85DF-F5F00A3FC17A}" type="presOf" srcId="{3093B5A8-06A5-42AE-B2CA-8FCE488477A4}" destId="{CDBAA3FA-D4E2-4A90-8E1E-ADC9CEDD4084}" srcOrd="0" destOrd="0" presId="urn:microsoft.com/office/officeart/2008/layout/AlternatingHexagons"/>
    <dgm:cxn modelId="{AB3A407A-6D96-47AA-B894-4E0122CA23CE}" type="presOf" srcId="{87BD75C3-CDBF-40DB-95A3-1190EA64DA7B}" destId="{7B218CDD-A6FE-46BB-90CD-63D4D7D5193E}" srcOrd="0" destOrd="0" presId="urn:microsoft.com/office/officeart/2008/layout/AlternatingHexagons"/>
    <dgm:cxn modelId="{AEC63A47-727C-497D-8105-A92F79067D0B}" type="presOf" srcId="{4FE36DDF-DB07-4D2C-AC90-97569AC8A1FF}" destId="{EDE0C9D1-59C1-4FFF-BE11-1EA4A268A30B}" srcOrd="0" destOrd="0" presId="urn:microsoft.com/office/officeart/2008/layout/AlternatingHexagons"/>
    <dgm:cxn modelId="{F69FC3D2-8E90-447F-B0D4-9F03CF80689A}" srcId="{366B40D4-F0D9-4002-A2B2-A5065C84A858}" destId="{3093B5A8-06A5-42AE-B2CA-8FCE488477A4}" srcOrd="3" destOrd="0" parTransId="{6AFFC803-E746-42A7-B5A2-DB8D71958D7C}" sibTransId="{EFADDE60-5B37-4984-8534-BCA1F16589A4}"/>
    <dgm:cxn modelId="{09001C69-8B90-4460-BAFF-8A01620A3D4F}" type="presOf" srcId="{366B40D4-F0D9-4002-A2B2-A5065C84A858}" destId="{2502774D-B472-4DB4-8898-12CCA6869D10}" srcOrd="0" destOrd="0" presId="urn:microsoft.com/office/officeart/2008/layout/AlternatingHexagons"/>
    <dgm:cxn modelId="{39C9AACA-2CA6-4D3B-9FDC-E3809FF01D1F}" type="presOf" srcId="{C72FBBD4-30DC-4502-92DA-84052885B442}" destId="{95DC46B4-CC7E-406E-9884-A226820B5E7A}" srcOrd="0" destOrd="0" presId="urn:microsoft.com/office/officeart/2008/layout/AlternatingHexagons"/>
    <dgm:cxn modelId="{404BBF37-C91F-4E65-8721-9A9A8EE9A30C}" type="presOf" srcId="{4DD57188-B791-4B7A-BDDC-CB673A7EEBDA}" destId="{5A4E73F0-D072-4AC2-91B6-A2FD959356FE}" srcOrd="0" destOrd="0" presId="urn:microsoft.com/office/officeart/2008/layout/AlternatingHexagons"/>
    <dgm:cxn modelId="{16C24FD2-B5A8-44AB-982D-DAEFF191A1A2}" type="presOf" srcId="{66F3E20B-0848-4A53-A712-F12244A7A4E1}" destId="{52F0B766-26BF-44EC-A9CF-C41025380488}" srcOrd="0" destOrd="0" presId="urn:microsoft.com/office/officeart/2008/layout/AlternatingHexagons"/>
    <dgm:cxn modelId="{B241AF3C-CEF6-4162-A065-047D0111AD35}" type="presOf" srcId="{EFADDE60-5B37-4984-8534-BCA1F16589A4}" destId="{41527749-E57A-43BE-857D-94DE7FD6D105}" srcOrd="0" destOrd="0" presId="urn:microsoft.com/office/officeart/2008/layout/AlternatingHexagons"/>
    <dgm:cxn modelId="{81D6DAFB-FC0D-4727-9D85-B8FA49A342AA}" srcId="{366B40D4-F0D9-4002-A2B2-A5065C84A858}" destId="{66F3E20B-0848-4A53-A712-F12244A7A4E1}" srcOrd="0" destOrd="0" parTransId="{EA3828DD-0A2D-4E19-B9EF-F8209B3D476F}" sibTransId="{4FE36DDF-DB07-4D2C-AC90-97569AC8A1FF}"/>
    <dgm:cxn modelId="{AA75279F-4FF6-4609-A374-97F8CED07C8D}" type="presParOf" srcId="{2502774D-B472-4DB4-8898-12CCA6869D10}" destId="{BAA5AF85-EC31-4146-B8C6-75E3FDC21822}" srcOrd="0" destOrd="0" presId="urn:microsoft.com/office/officeart/2008/layout/AlternatingHexagons"/>
    <dgm:cxn modelId="{A64ED742-F5F3-404D-9B7D-35B9B8B4CA6A}" type="presParOf" srcId="{BAA5AF85-EC31-4146-B8C6-75E3FDC21822}" destId="{52F0B766-26BF-44EC-A9CF-C41025380488}" srcOrd="0" destOrd="0" presId="urn:microsoft.com/office/officeart/2008/layout/AlternatingHexagons"/>
    <dgm:cxn modelId="{53625268-5CC7-43C9-8384-AD45A26799AD}" type="presParOf" srcId="{BAA5AF85-EC31-4146-B8C6-75E3FDC21822}" destId="{22FF26A6-8040-4C11-90FB-B58E7F50E1A0}" srcOrd="1" destOrd="0" presId="urn:microsoft.com/office/officeart/2008/layout/AlternatingHexagons"/>
    <dgm:cxn modelId="{1B539502-4EA4-41BE-B5B4-52E7AA584440}" type="presParOf" srcId="{BAA5AF85-EC31-4146-B8C6-75E3FDC21822}" destId="{6F136A6D-6F69-4D98-B76F-23FD81DCAFCB}" srcOrd="2" destOrd="0" presId="urn:microsoft.com/office/officeart/2008/layout/AlternatingHexagons"/>
    <dgm:cxn modelId="{2C5EFBDE-4A8B-4656-8143-77A30EC08B54}" type="presParOf" srcId="{BAA5AF85-EC31-4146-B8C6-75E3FDC21822}" destId="{E38837CE-3831-4985-B184-1051C43FF7D9}" srcOrd="3" destOrd="0" presId="urn:microsoft.com/office/officeart/2008/layout/AlternatingHexagons"/>
    <dgm:cxn modelId="{B2E92490-AB29-43FE-AD68-742CD67BCDE1}" type="presParOf" srcId="{BAA5AF85-EC31-4146-B8C6-75E3FDC21822}" destId="{EDE0C9D1-59C1-4FFF-BE11-1EA4A268A30B}" srcOrd="4" destOrd="0" presId="urn:microsoft.com/office/officeart/2008/layout/AlternatingHexagons"/>
    <dgm:cxn modelId="{B7126C69-43C7-4666-9CC0-17C59589652E}" type="presParOf" srcId="{2502774D-B472-4DB4-8898-12CCA6869D10}" destId="{67B91BFF-E5FE-456C-835E-BF07B8A70939}" srcOrd="1" destOrd="0" presId="urn:microsoft.com/office/officeart/2008/layout/AlternatingHexagons"/>
    <dgm:cxn modelId="{9CB612C7-588C-4C5D-AF0A-466E9FA9E6FC}" type="presParOf" srcId="{2502774D-B472-4DB4-8898-12CCA6869D10}" destId="{B9072FF1-3646-4BD4-848D-298A3DF1B0FC}" srcOrd="2" destOrd="0" presId="urn:microsoft.com/office/officeart/2008/layout/AlternatingHexagons"/>
    <dgm:cxn modelId="{48BC6FAF-6FFB-48C2-8609-8742326B12A8}" type="presParOf" srcId="{B9072FF1-3646-4BD4-848D-298A3DF1B0FC}" destId="{7B218CDD-A6FE-46BB-90CD-63D4D7D5193E}" srcOrd="0" destOrd="0" presId="urn:microsoft.com/office/officeart/2008/layout/AlternatingHexagons"/>
    <dgm:cxn modelId="{8F68F93D-6C62-4708-BDC9-0359CA0CFDBB}" type="presParOf" srcId="{B9072FF1-3646-4BD4-848D-298A3DF1B0FC}" destId="{31BCA7D9-2DDA-41A1-8B26-845A11B11EA0}" srcOrd="1" destOrd="0" presId="urn:microsoft.com/office/officeart/2008/layout/AlternatingHexagons"/>
    <dgm:cxn modelId="{534A0061-29CB-4857-B922-88BE7E64B0CE}" type="presParOf" srcId="{B9072FF1-3646-4BD4-848D-298A3DF1B0FC}" destId="{EE899C24-2A61-4A2C-9B3C-E4B410C7497A}" srcOrd="2" destOrd="0" presId="urn:microsoft.com/office/officeart/2008/layout/AlternatingHexagons"/>
    <dgm:cxn modelId="{144875B5-0EC1-4158-BA1A-FE7B257F59E7}" type="presParOf" srcId="{B9072FF1-3646-4BD4-848D-298A3DF1B0FC}" destId="{C3767E92-507C-47BB-9ED5-3E83E32721BD}" srcOrd="3" destOrd="0" presId="urn:microsoft.com/office/officeart/2008/layout/AlternatingHexagons"/>
    <dgm:cxn modelId="{E229E6A2-8408-44E3-B9E1-3BD317D5EEE4}" type="presParOf" srcId="{B9072FF1-3646-4BD4-848D-298A3DF1B0FC}" destId="{5A4E73F0-D072-4AC2-91B6-A2FD959356FE}" srcOrd="4" destOrd="0" presId="urn:microsoft.com/office/officeart/2008/layout/AlternatingHexagons"/>
    <dgm:cxn modelId="{CD7BD00B-FC32-4F0A-87DF-83316CC2DD9D}" type="presParOf" srcId="{2502774D-B472-4DB4-8898-12CCA6869D10}" destId="{6E5959F8-F233-4777-BA0B-BBCAB94498E1}" srcOrd="3" destOrd="0" presId="urn:microsoft.com/office/officeart/2008/layout/AlternatingHexagons"/>
    <dgm:cxn modelId="{BC3595C9-5A61-4F27-88B5-034B31B56626}" type="presParOf" srcId="{2502774D-B472-4DB4-8898-12CCA6869D10}" destId="{94A8261B-5760-44E2-B298-4B6C05C3156A}" srcOrd="4" destOrd="0" presId="urn:microsoft.com/office/officeart/2008/layout/AlternatingHexagons"/>
    <dgm:cxn modelId="{3A9409B9-EFD1-4DBA-93C5-6C8C1AD2082C}" type="presParOf" srcId="{94A8261B-5760-44E2-B298-4B6C05C3156A}" destId="{791E939B-BBD8-4E2C-B7D7-645D4F2A2482}" srcOrd="0" destOrd="0" presId="urn:microsoft.com/office/officeart/2008/layout/AlternatingHexagons"/>
    <dgm:cxn modelId="{305A98EC-6D90-4433-9789-FA9EB2A6C9E7}" type="presParOf" srcId="{94A8261B-5760-44E2-B298-4B6C05C3156A}" destId="{5D7CB987-2924-4A1B-8BB6-D4EB7AA180A3}" srcOrd="1" destOrd="0" presId="urn:microsoft.com/office/officeart/2008/layout/AlternatingHexagons"/>
    <dgm:cxn modelId="{69172F0D-C141-4A5F-A529-9BDD6981DF53}" type="presParOf" srcId="{94A8261B-5760-44E2-B298-4B6C05C3156A}" destId="{7FB2090E-69A6-4369-89A4-7E85B551DE1C}" srcOrd="2" destOrd="0" presId="urn:microsoft.com/office/officeart/2008/layout/AlternatingHexagons"/>
    <dgm:cxn modelId="{362C3139-B89F-4805-9D85-18C36222750C}" type="presParOf" srcId="{94A8261B-5760-44E2-B298-4B6C05C3156A}" destId="{291052EC-873D-442C-9EA0-EBDE796F9774}" srcOrd="3" destOrd="0" presId="urn:microsoft.com/office/officeart/2008/layout/AlternatingHexagons"/>
    <dgm:cxn modelId="{B72A2622-6FF5-409C-839E-F486921DE41E}" type="presParOf" srcId="{94A8261B-5760-44E2-B298-4B6C05C3156A}" destId="{95DC46B4-CC7E-406E-9884-A226820B5E7A}" srcOrd="4" destOrd="0" presId="urn:microsoft.com/office/officeart/2008/layout/AlternatingHexagons"/>
    <dgm:cxn modelId="{0C2A545D-C5DE-4AE1-BCDB-8206607E71AF}" type="presParOf" srcId="{2502774D-B472-4DB4-8898-12CCA6869D10}" destId="{25D2D13D-A87D-4260-8915-48AFA235814A}" srcOrd="5" destOrd="0" presId="urn:microsoft.com/office/officeart/2008/layout/AlternatingHexagons"/>
    <dgm:cxn modelId="{B6C5A044-C8BC-4D43-A5E8-CBD8EC1ED2FC}" type="presParOf" srcId="{2502774D-B472-4DB4-8898-12CCA6869D10}" destId="{4B1ECCE7-AB55-41C5-86C9-DB4139A7C36C}" srcOrd="6" destOrd="0" presId="urn:microsoft.com/office/officeart/2008/layout/AlternatingHexagons"/>
    <dgm:cxn modelId="{05A9249D-F808-4675-B013-026E41F033E8}" type="presParOf" srcId="{4B1ECCE7-AB55-41C5-86C9-DB4139A7C36C}" destId="{CDBAA3FA-D4E2-4A90-8E1E-ADC9CEDD4084}" srcOrd="0" destOrd="0" presId="urn:microsoft.com/office/officeart/2008/layout/AlternatingHexagons"/>
    <dgm:cxn modelId="{25A1EBDF-B398-422A-9C26-601D84E1BB0B}" type="presParOf" srcId="{4B1ECCE7-AB55-41C5-86C9-DB4139A7C36C}" destId="{3E1C5DFE-DC4D-46B0-9CAA-2FB5C597E1BA}" srcOrd="1" destOrd="0" presId="urn:microsoft.com/office/officeart/2008/layout/AlternatingHexagons"/>
    <dgm:cxn modelId="{738DD252-F7AC-424A-B999-18E0587BE25D}" type="presParOf" srcId="{4B1ECCE7-AB55-41C5-86C9-DB4139A7C36C}" destId="{93199766-6062-4DDC-907A-9AE71E0D25C9}" srcOrd="2" destOrd="0" presId="urn:microsoft.com/office/officeart/2008/layout/AlternatingHexagons"/>
    <dgm:cxn modelId="{1C6B025E-19BF-4C49-BE86-F91784746014}" type="presParOf" srcId="{4B1ECCE7-AB55-41C5-86C9-DB4139A7C36C}" destId="{2E0C4D4A-F546-4FFA-82A9-0200A61666D6}" srcOrd="3" destOrd="0" presId="urn:microsoft.com/office/officeart/2008/layout/AlternatingHexagons"/>
    <dgm:cxn modelId="{6930F389-3095-4717-BB36-7699C36DFD4A}" type="presParOf" srcId="{4B1ECCE7-AB55-41C5-86C9-DB4139A7C36C}" destId="{41527749-E57A-43BE-857D-94DE7FD6D10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6B40D4-F0D9-4002-A2B2-A5065C84A85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66F3E20B-0848-4A53-A712-F12244A7A4E1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dirty="0" smtClean="0"/>
            <a:t>Software-defined networks </a:t>
          </a:r>
        </a:p>
      </dgm:t>
    </dgm:pt>
    <dgm:pt modelId="{EA3828DD-0A2D-4E19-B9EF-F8209B3D476F}" type="parTrans" cxnId="{81D6DAFB-FC0D-4727-9D85-B8FA49A342AA}">
      <dgm:prSet/>
      <dgm:spPr/>
      <dgm:t>
        <a:bodyPr/>
        <a:lstStyle/>
        <a:p>
          <a:endParaRPr lang="sv-SE"/>
        </a:p>
      </dgm:t>
    </dgm:pt>
    <dgm:pt modelId="{4FE36DDF-DB07-4D2C-AC90-97569AC8A1FF}" type="sibTrans" cxnId="{81D6DAFB-FC0D-4727-9D85-B8FA49A342AA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/>
            <a:t>network security issues </a:t>
          </a:r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dirty="0"/>
        </a:p>
      </dgm:t>
    </dgm:pt>
    <dgm:pt modelId="{87BD75C3-CDBF-40DB-95A3-1190EA64DA7B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TCP/IP, LAN protocol stack </a:t>
          </a:r>
          <a:endParaRPr lang="sv-SE" dirty="0">
            <a:solidFill>
              <a:schemeClr val="tx1"/>
            </a:solidFill>
          </a:endParaRPr>
        </a:p>
      </dgm:t>
    </dgm:pt>
    <dgm:pt modelId="{7552E0CC-F3C7-4846-9521-E5E038BED3F0}" type="parTrans" cxnId="{60FD73AE-5C74-4E4C-B983-1DEA98BAE046}">
      <dgm:prSet/>
      <dgm:spPr/>
      <dgm:t>
        <a:bodyPr/>
        <a:lstStyle/>
        <a:p>
          <a:endParaRPr lang="sv-SE"/>
        </a:p>
      </dgm:t>
    </dgm:pt>
    <dgm:pt modelId="{4DD57188-B791-4B7A-BDDC-CB673A7EEBDA}" type="sibTrans" cxnId="{60FD73AE-5C74-4E4C-B983-1DEA98BAE046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dirty="0" smtClean="0"/>
            <a:t>delays</a:t>
          </a:r>
          <a:r>
            <a:rPr lang="sv-SE" sz="1600" dirty="0" smtClean="0"/>
            <a:t> </a:t>
          </a:r>
          <a:r>
            <a:rPr lang="sv-SE" sz="1600" dirty="0" err="1" smtClean="0"/>
            <a:t>performance</a:t>
          </a:r>
          <a:endParaRPr lang="en-GB" sz="1600" dirty="0" smtClean="0"/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dirty="0"/>
        </a:p>
      </dgm:t>
    </dgm:pt>
    <dgm:pt modelId="{302BAB7F-3B45-468B-92C8-548717C4F807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/>
            <a:t>routing, also with mobility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dirty="0"/>
        </a:p>
      </dgm:t>
    </dgm:pt>
    <dgm:pt modelId="{87C19858-67E9-4159-9B28-2183A8CA508A}" type="parTrans" cxnId="{B400E940-CA45-4D6E-8DC9-EB013C2AF50E}">
      <dgm:prSet/>
      <dgm:spPr/>
      <dgm:t>
        <a:bodyPr/>
        <a:lstStyle/>
        <a:p>
          <a:endParaRPr lang="sv-SE"/>
        </a:p>
      </dgm:t>
    </dgm:pt>
    <dgm:pt modelId="{C72FBBD4-30DC-4502-92DA-84052885B442}" type="sibTrans" cxnId="{B400E940-CA45-4D6E-8DC9-EB013C2AF50E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1600" dirty="0" err="1" smtClean="0"/>
            <a:t>multiple</a:t>
          </a:r>
          <a:r>
            <a:rPr lang="sv-SE" sz="1600" dirty="0" smtClean="0"/>
            <a:t> </a:t>
          </a:r>
          <a:r>
            <a:rPr lang="en-GB" sz="1600" dirty="0" smtClean="0"/>
            <a:t>access protocols (wired, wireless)</a:t>
          </a:r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dirty="0"/>
        </a:p>
      </dgm:t>
    </dgm:pt>
    <dgm:pt modelId="{3093B5A8-06A5-42AE-B2CA-8FCE488477A4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/>
            <a:t>reliable data transfer </a:t>
          </a:r>
          <a:endParaRPr lang="sv-SE" dirty="0"/>
        </a:p>
      </dgm:t>
    </dgm:pt>
    <dgm:pt modelId="{6AFFC803-E746-42A7-B5A2-DB8D71958D7C}" type="parTrans" cxnId="{F69FC3D2-8E90-447F-B0D4-9F03CF80689A}">
      <dgm:prSet/>
      <dgm:spPr/>
      <dgm:t>
        <a:bodyPr/>
        <a:lstStyle/>
        <a:p>
          <a:endParaRPr lang="sv-SE"/>
        </a:p>
      </dgm:t>
    </dgm:pt>
    <dgm:pt modelId="{EFADDE60-5B37-4984-8534-BCA1F16589A4}" type="sibTrans" cxnId="{F69FC3D2-8E90-447F-B0D4-9F03CF80689A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dirty="0" smtClean="0"/>
            <a:t>datagram vs VC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dirty="0" smtClean="0"/>
            <a:t>congestion control</a:t>
          </a:r>
        </a:p>
      </dgm:t>
    </dgm:pt>
    <dgm:pt modelId="{2502774D-B472-4DB4-8898-12CCA6869D10}" type="pres">
      <dgm:prSet presAssocID="{366B40D4-F0D9-4002-A2B2-A5065C84A85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sv-SE"/>
        </a:p>
      </dgm:t>
    </dgm:pt>
    <dgm:pt modelId="{BAA5AF85-EC31-4146-B8C6-75E3FDC21822}" type="pres">
      <dgm:prSet presAssocID="{66F3E20B-0848-4A53-A712-F12244A7A4E1}" presName="composite" presStyleCnt="0"/>
      <dgm:spPr/>
    </dgm:pt>
    <dgm:pt modelId="{52F0B766-26BF-44EC-A9CF-C41025380488}" type="pres">
      <dgm:prSet presAssocID="{66F3E20B-0848-4A53-A712-F12244A7A4E1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2FF26A6-8040-4C11-90FB-B58E7F50E1A0}" type="pres">
      <dgm:prSet presAssocID="{66F3E20B-0848-4A53-A712-F12244A7A4E1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F136A6D-6F69-4D98-B76F-23FD81DCAFCB}" type="pres">
      <dgm:prSet presAssocID="{66F3E20B-0848-4A53-A712-F12244A7A4E1}" presName="BalanceSpacing" presStyleCnt="0"/>
      <dgm:spPr/>
    </dgm:pt>
    <dgm:pt modelId="{E38837CE-3831-4985-B184-1051C43FF7D9}" type="pres">
      <dgm:prSet presAssocID="{66F3E20B-0848-4A53-A712-F12244A7A4E1}" presName="BalanceSpacing1" presStyleCnt="0"/>
      <dgm:spPr/>
    </dgm:pt>
    <dgm:pt modelId="{EDE0C9D1-59C1-4FFF-BE11-1EA4A268A30B}" type="pres">
      <dgm:prSet presAssocID="{4FE36DDF-DB07-4D2C-AC90-97569AC8A1FF}" presName="Accent1Text" presStyleLbl="node1" presStyleIdx="1" presStyleCnt="8"/>
      <dgm:spPr/>
      <dgm:t>
        <a:bodyPr/>
        <a:lstStyle/>
        <a:p>
          <a:endParaRPr lang="sv-SE"/>
        </a:p>
      </dgm:t>
    </dgm:pt>
    <dgm:pt modelId="{67B91BFF-E5FE-456C-835E-BF07B8A70939}" type="pres">
      <dgm:prSet presAssocID="{4FE36DDF-DB07-4D2C-AC90-97569AC8A1FF}" presName="spaceBetweenRectangles" presStyleCnt="0"/>
      <dgm:spPr/>
    </dgm:pt>
    <dgm:pt modelId="{B9072FF1-3646-4BD4-848D-298A3DF1B0FC}" type="pres">
      <dgm:prSet presAssocID="{87BD75C3-CDBF-40DB-95A3-1190EA64DA7B}" presName="composite" presStyleCnt="0"/>
      <dgm:spPr/>
    </dgm:pt>
    <dgm:pt modelId="{7B218CDD-A6FE-46BB-90CD-63D4D7D5193E}" type="pres">
      <dgm:prSet presAssocID="{87BD75C3-CDBF-40DB-95A3-1190EA64DA7B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1BCA7D9-2DDA-41A1-8B26-845A11B11EA0}" type="pres">
      <dgm:prSet presAssocID="{87BD75C3-CDBF-40DB-95A3-1190EA64DA7B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E899C24-2A61-4A2C-9B3C-E4B410C7497A}" type="pres">
      <dgm:prSet presAssocID="{87BD75C3-CDBF-40DB-95A3-1190EA64DA7B}" presName="BalanceSpacing" presStyleCnt="0"/>
      <dgm:spPr/>
    </dgm:pt>
    <dgm:pt modelId="{C3767E92-507C-47BB-9ED5-3E83E32721BD}" type="pres">
      <dgm:prSet presAssocID="{87BD75C3-CDBF-40DB-95A3-1190EA64DA7B}" presName="BalanceSpacing1" presStyleCnt="0"/>
      <dgm:spPr/>
    </dgm:pt>
    <dgm:pt modelId="{5A4E73F0-D072-4AC2-91B6-A2FD959356FE}" type="pres">
      <dgm:prSet presAssocID="{4DD57188-B791-4B7A-BDDC-CB673A7EEBDA}" presName="Accent1Text" presStyleLbl="node1" presStyleIdx="3" presStyleCnt="8" custLinFactX="-100000" custLinFactY="65689" custLinFactNeighborX="-113075" custLinFactNeighborY="100000"/>
      <dgm:spPr/>
      <dgm:t>
        <a:bodyPr/>
        <a:lstStyle/>
        <a:p>
          <a:endParaRPr lang="sv-SE"/>
        </a:p>
      </dgm:t>
    </dgm:pt>
    <dgm:pt modelId="{6E5959F8-F233-4777-BA0B-BBCAB94498E1}" type="pres">
      <dgm:prSet presAssocID="{4DD57188-B791-4B7A-BDDC-CB673A7EEBDA}" presName="spaceBetweenRectangles" presStyleCnt="0"/>
      <dgm:spPr/>
    </dgm:pt>
    <dgm:pt modelId="{94A8261B-5760-44E2-B298-4B6C05C3156A}" type="pres">
      <dgm:prSet presAssocID="{302BAB7F-3B45-468B-92C8-548717C4F807}" presName="composite" presStyleCnt="0"/>
      <dgm:spPr/>
    </dgm:pt>
    <dgm:pt modelId="{791E939B-BBD8-4E2C-B7D7-645D4F2A2482}" type="pres">
      <dgm:prSet presAssocID="{302BAB7F-3B45-468B-92C8-548717C4F807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D7CB987-2924-4A1B-8BB6-D4EB7AA180A3}" type="pres">
      <dgm:prSet presAssocID="{302BAB7F-3B45-468B-92C8-548717C4F807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FB2090E-69A6-4369-89A4-7E85B551DE1C}" type="pres">
      <dgm:prSet presAssocID="{302BAB7F-3B45-468B-92C8-548717C4F807}" presName="BalanceSpacing" presStyleCnt="0"/>
      <dgm:spPr/>
    </dgm:pt>
    <dgm:pt modelId="{291052EC-873D-442C-9EA0-EBDE796F9774}" type="pres">
      <dgm:prSet presAssocID="{302BAB7F-3B45-468B-92C8-548717C4F807}" presName="BalanceSpacing1" presStyleCnt="0"/>
      <dgm:spPr/>
    </dgm:pt>
    <dgm:pt modelId="{95DC46B4-CC7E-406E-9884-A226820B5E7A}" type="pres">
      <dgm:prSet presAssocID="{C72FBBD4-30DC-4502-92DA-84052885B442}" presName="Accent1Text" presStyleLbl="node1" presStyleIdx="5" presStyleCnt="8"/>
      <dgm:spPr/>
      <dgm:t>
        <a:bodyPr/>
        <a:lstStyle/>
        <a:p>
          <a:endParaRPr lang="sv-SE"/>
        </a:p>
      </dgm:t>
    </dgm:pt>
    <dgm:pt modelId="{25D2D13D-A87D-4260-8915-48AFA235814A}" type="pres">
      <dgm:prSet presAssocID="{C72FBBD4-30DC-4502-92DA-84052885B442}" presName="spaceBetweenRectangles" presStyleCnt="0"/>
      <dgm:spPr/>
    </dgm:pt>
    <dgm:pt modelId="{4B1ECCE7-AB55-41C5-86C9-DB4139A7C36C}" type="pres">
      <dgm:prSet presAssocID="{3093B5A8-06A5-42AE-B2CA-8FCE488477A4}" presName="composite" presStyleCnt="0"/>
      <dgm:spPr/>
    </dgm:pt>
    <dgm:pt modelId="{CDBAA3FA-D4E2-4A90-8E1E-ADC9CEDD4084}" type="pres">
      <dgm:prSet presAssocID="{3093B5A8-06A5-42AE-B2CA-8FCE488477A4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E1C5DFE-DC4D-46B0-9CAA-2FB5C597E1BA}" type="pres">
      <dgm:prSet presAssocID="{3093B5A8-06A5-42AE-B2CA-8FCE488477A4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93199766-6062-4DDC-907A-9AE71E0D25C9}" type="pres">
      <dgm:prSet presAssocID="{3093B5A8-06A5-42AE-B2CA-8FCE488477A4}" presName="BalanceSpacing" presStyleCnt="0"/>
      <dgm:spPr/>
    </dgm:pt>
    <dgm:pt modelId="{2E0C4D4A-F546-4FFA-82A9-0200A61666D6}" type="pres">
      <dgm:prSet presAssocID="{3093B5A8-06A5-42AE-B2CA-8FCE488477A4}" presName="BalanceSpacing1" presStyleCnt="0"/>
      <dgm:spPr/>
    </dgm:pt>
    <dgm:pt modelId="{41527749-E57A-43BE-857D-94DE7FD6D105}" type="pres">
      <dgm:prSet presAssocID="{EFADDE60-5B37-4984-8534-BCA1F16589A4}" presName="Accent1Text" presStyleLbl="node1" presStyleIdx="7" presStyleCnt="8"/>
      <dgm:spPr/>
      <dgm:t>
        <a:bodyPr/>
        <a:lstStyle/>
        <a:p>
          <a:endParaRPr lang="sv-SE"/>
        </a:p>
      </dgm:t>
    </dgm:pt>
  </dgm:ptLst>
  <dgm:cxnLst>
    <dgm:cxn modelId="{DA43CBCF-9078-473C-9488-C069C86B9AB9}" type="presOf" srcId="{4FE36DDF-DB07-4D2C-AC90-97569AC8A1FF}" destId="{EDE0C9D1-59C1-4FFF-BE11-1EA4A268A30B}" srcOrd="0" destOrd="0" presId="urn:microsoft.com/office/officeart/2008/layout/AlternatingHexagons"/>
    <dgm:cxn modelId="{154717C2-181B-47BD-8FEF-56282517D161}" type="presOf" srcId="{C72FBBD4-30DC-4502-92DA-84052885B442}" destId="{95DC46B4-CC7E-406E-9884-A226820B5E7A}" srcOrd="0" destOrd="0" presId="urn:microsoft.com/office/officeart/2008/layout/AlternatingHexagons"/>
    <dgm:cxn modelId="{F608F6C7-B44A-4D23-8DCE-15A45067F82F}" type="presOf" srcId="{66F3E20B-0848-4A53-A712-F12244A7A4E1}" destId="{52F0B766-26BF-44EC-A9CF-C41025380488}" srcOrd="0" destOrd="0" presId="urn:microsoft.com/office/officeart/2008/layout/AlternatingHexagons"/>
    <dgm:cxn modelId="{B400E940-CA45-4D6E-8DC9-EB013C2AF50E}" srcId="{366B40D4-F0D9-4002-A2B2-A5065C84A858}" destId="{302BAB7F-3B45-468B-92C8-548717C4F807}" srcOrd="2" destOrd="0" parTransId="{87C19858-67E9-4159-9B28-2183A8CA508A}" sibTransId="{C72FBBD4-30DC-4502-92DA-84052885B442}"/>
    <dgm:cxn modelId="{0D475F43-BC61-4B5B-B3CE-D205EDD0ACC7}" type="presOf" srcId="{366B40D4-F0D9-4002-A2B2-A5065C84A858}" destId="{2502774D-B472-4DB4-8898-12CCA6869D10}" srcOrd="0" destOrd="0" presId="urn:microsoft.com/office/officeart/2008/layout/AlternatingHexagons"/>
    <dgm:cxn modelId="{60FD73AE-5C74-4E4C-B983-1DEA98BAE046}" srcId="{366B40D4-F0D9-4002-A2B2-A5065C84A858}" destId="{87BD75C3-CDBF-40DB-95A3-1190EA64DA7B}" srcOrd="1" destOrd="0" parTransId="{7552E0CC-F3C7-4846-9521-E5E038BED3F0}" sibTransId="{4DD57188-B791-4B7A-BDDC-CB673A7EEBDA}"/>
    <dgm:cxn modelId="{741092E6-D216-4734-B692-CF3F0279B47E}" type="presOf" srcId="{4DD57188-B791-4B7A-BDDC-CB673A7EEBDA}" destId="{5A4E73F0-D072-4AC2-91B6-A2FD959356FE}" srcOrd="0" destOrd="0" presId="urn:microsoft.com/office/officeart/2008/layout/AlternatingHexagons"/>
    <dgm:cxn modelId="{81D6DAFB-FC0D-4727-9D85-B8FA49A342AA}" srcId="{366B40D4-F0D9-4002-A2B2-A5065C84A858}" destId="{66F3E20B-0848-4A53-A712-F12244A7A4E1}" srcOrd="0" destOrd="0" parTransId="{EA3828DD-0A2D-4E19-B9EF-F8209B3D476F}" sibTransId="{4FE36DDF-DB07-4D2C-AC90-97569AC8A1FF}"/>
    <dgm:cxn modelId="{BAF08100-F380-47F3-BBAB-4DA93E22D111}" type="presOf" srcId="{EFADDE60-5B37-4984-8534-BCA1F16589A4}" destId="{41527749-E57A-43BE-857D-94DE7FD6D105}" srcOrd="0" destOrd="0" presId="urn:microsoft.com/office/officeart/2008/layout/AlternatingHexagons"/>
    <dgm:cxn modelId="{F69FC3D2-8E90-447F-B0D4-9F03CF80689A}" srcId="{366B40D4-F0D9-4002-A2B2-A5065C84A858}" destId="{3093B5A8-06A5-42AE-B2CA-8FCE488477A4}" srcOrd="3" destOrd="0" parTransId="{6AFFC803-E746-42A7-B5A2-DB8D71958D7C}" sibTransId="{EFADDE60-5B37-4984-8534-BCA1F16589A4}"/>
    <dgm:cxn modelId="{84404676-0C2F-4F7B-8F46-56894EC95EBD}" type="presOf" srcId="{3093B5A8-06A5-42AE-B2CA-8FCE488477A4}" destId="{CDBAA3FA-D4E2-4A90-8E1E-ADC9CEDD4084}" srcOrd="0" destOrd="0" presId="urn:microsoft.com/office/officeart/2008/layout/AlternatingHexagons"/>
    <dgm:cxn modelId="{63563BDA-1082-489D-8790-AE83BBF8DC99}" type="presOf" srcId="{302BAB7F-3B45-468B-92C8-548717C4F807}" destId="{791E939B-BBD8-4E2C-B7D7-645D4F2A2482}" srcOrd="0" destOrd="0" presId="urn:microsoft.com/office/officeart/2008/layout/AlternatingHexagons"/>
    <dgm:cxn modelId="{E7DF3721-D8F8-4CC3-A1FA-C34586F1249A}" type="presOf" srcId="{87BD75C3-CDBF-40DB-95A3-1190EA64DA7B}" destId="{7B218CDD-A6FE-46BB-90CD-63D4D7D5193E}" srcOrd="0" destOrd="0" presId="urn:microsoft.com/office/officeart/2008/layout/AlternatingHexagons"/>
    <dgm:cxn modelId="{42B740E3-06A4-49C8-8D8E-01D3474680A4}" type="presParOf" srcId="{2502774D-B472-4DB4-8898-12CCA6869D10}" destId="{BAA5AF85-EC31-4146-B8C6-75E3FDC21822}" srcOrd="0" destOrd="0" presId="urn:microsoft.com/office/officeart/2008/layout/AlternatingHexagons"/>
    <dgm:cxn modelId="{C6847F65-0EFA-493C-83B3-14B442186DFF}" type="presParOf" srcId="{BAA5AF85-EC31-4146-B8C6-75E3FDC21822}" destId="{52F0B766-26BF-44EC-A9CF-C41025380488}" srcOrd="0" destOrd="0" presId="urn:microsoft.com/office/officeart/2008/layout/AlternatingHexagons"/>
    <dgm:cxn modelId="{E8688E76-0C62-489E-8476-4ED61F7F7B9E}" type="presParOf" srcId="{BAA5AF85-EC31-4146-B8C6-75E3FDC21822}" destId="{22FF26A6-8040-4C11-90FB-B58E7F50E1A0}" srcOrd="1" destOrd="0" presId="urn:microsoft.com/office/officeart/2008/layout/AlternatingHexagons"/>
    <dgm:cxn modelId="{F676B687-8979-47EB-B549-38AE27F723B8}" type="presParOf" srcId="{BAA5AF85-EC31-4146-B8C6-75E3FDC21822}" destId="{6F136A6D-6F69-4D98-B76F-23FD81DCAFCB}" srcOrd="2" destOrd="0" presId="urn:microsoft.com/office/officeart/2008/layout/AlternatingHexagons"/>
    <dgm:cxn modelId="{392116F2-FC7D-4811-B14C-2F1F03B16C61}" type="presParOf" srcId="{BAA5AF85-EC31-4146-B8C6-75E3FDC21822}" destId="{E38837CE-3831-4985-B184-1051C43FF7D9}" srcOrd="3" destOrd="0" presId="urn:microsoft.com/office/officeart/2008/layout/AlternatingHexagons"/>
    <dgm:cxn modelId="{235DCD4F-4AF7-45FF-90BF-8FC3C59AA134}" type="presParOf" srcId="{BAA5AF85-EC31-4146-B8C6-75E3FDC21822}" destId="{EDE0C9D1-59C1-4FFF-BE11-1EA4A268A30B}" srcOrd="4" destOrd="0" presId="urn:microsoft.com/office/officeart/2008/layout/AlternatingHexagons"/>
    <dgm:cxn modelId="{3E62E43D-704E-4356-B36B-EAD610ABC077}" type="presParOf" srcId="{2502774D-B472-4DB4-8898-12CCA6869D10}" destId="{67B91BFF-E5FE-456C-835E-BF07B8A70939}" srcOrd="1" destOrd="0" presId="urn:microsoft.com/office/officeart/2008/layout/AlternatingHexagons"/>
    <dgm:cxn modelId="{599D32D2-41DC-4479-8619-344F8D855AB9}" type="presParOf" srcId="{2502774D-B472-4DB4-8898-12CCA6869D10}" destId="{B9072FF1-3646-4BD4-848D-298A3DF1B0FC}" srcOrd="2" destOrd="0" presId="urn:microsoft.com/office/officeart/2008/layout/AlternatingHexagons"/>
    <dgm:cxn modelId="{F6B5C9E4-24DB-4F2E-8377-CB23D79C1446}" type="presParOf" srcId="{B9072FF1-3646-4BD4-848D-298A3DF1B0FC}" destId="{7B218CDD-A6FE-46BB-90CD-63D4D7D5193E}" srcOrd="0" destOrd="0" presId="urn:microsoft.com/office/officeart/2008/layout/AlternatingHexagons"/>
    <dgm:cxn modelId="{651FCF3C-EA01-4BBC-9C96-920FF2A6A5E2}" type="presParOf" srcId="{B9072FF1-3646-4BD4-848D-298A3DF1B0FC}" destId="{31BCA7D9-2DDA-41A1-8B26-845A11B11EA0}" srcOrd="1" destOrd="0" presId="urn:microsoft.com/office/officeart/2008/layout/AlternatingHexagons"/>
    <dgm:cxn modelId="{FB8394A2-2D6E-46C1-A9A9-AEDBC4DFF21C}" type="presParOf" srcId="{B9072FF1-3646-4BD4-848D-298A3DF1B0FC}" destId="{EE899C24-2A61-4A2C-9B3C-E4B410C7497A}" srcOrd="2" destOrd="0" presId="urn:microsoft.com/office/officeart/2008/layout/AlternatingHexagons"/>
    <dgm:cxn modelId="{6BD9074B-72D7-43A0-B017-BB4CC9C56CD0}" type="presParOf" srcId="{B9072FF1-3646-4BD4-848D-298A3DF1B0FC}" destId="{C3767E92-507C-47BB-9ED5-3E83E32721BD}" srcOrd="3" destOrd="0" presId="urn:microsoft.com/office/officeart/2008/layout/AlternatingHexagons"/>
    <dgm:cxn modelId="{E5CA7216-4DF9-4347-B24A-20E36B866FD2}" type="presParOf" srcId="{B9072FF1-3646-4BD4-848D-298A3DF1B0FC}" destId="{5A4E73F0-D072-4AC2-91B6-A2FD959356FE}" srcOrd="4" destOrd="0" presId="urn:microsoft.com/office/officeart/2008/layout/AlternatingHexagons"/>
    <dgm:cxn modelId="{A38A4E91-4BC6-4A99-B742-8ED25A18EBBB}" type="presParOf" srcId="{2502774D-B472-4DB4-8898-12CCA6869D10}" destId="{6E5959F8-F233-4777-BA0B-BBCAB94498E1}" srcOrd="3" destOrd="0" presId="urn:microsoft.com/office/officeart/2008/layout/AlternatingHexagons"/>
    <dgm:cxn modelId="{DE37D2B5-5A13-40AD-B1EE-8D0C7E573546}" type="presParOf" srcId="{2502774D-B472-4DB4-8898-12CCA6869D10}" destId="{94A8261B-5760-44E2-B298-4B6C05C3156A}" srcOrd="4" destOrd="0" presId="urn:microsoft.com/office/officeart/2008/layout/AlternatingHexagons"/>
    <dgm:cxn modelId="{333B2AC5-BDD8-40E8-94A9-89CC0E89C4C7}" type="presParOf" srcId="{94A8261B-5760-44E2-B298-4B6C05C3156A}" destId="{791E939B-BBD8-4E2C-B7D7-645D4F2A2482}" srcOrd="0" destOrd="0" presId="urn:microsoft.com/office/officeart/2008/layout/AlternatingHexagons"/>
    <dgm:cxn modelId="{2B8CD11A-9053-4D4A-AE06-7AD556AD12E6}" type="presParOf" srcId="{94A8261B-5760-44E2-B298-4B6C05C3156A}" destId="{5D7CB987-2924-4A1B-8BB6-D4EB7AA180A3}" srcOrd="1" destOrd="0" presId="urn:microsoft.com/office/officeart/2008/layout/AlternatingHexagons"/>
    <dgm:cxn modelId="{8CF1BBE6-E48A-4030-AC97-EF8F4BBF2EF7}" type="presParOf" srcId="{94A8261B-5760-44E2-B298-4B6C05C3156A}" destId="{7FB2090E-69A6-4369-89A4-7E85B551DE1C}" srcOrd="2" destOrd="0" presId="urn:microsoft.com/office/officeart/2008/layout/AlternatingHexagons"/>
    <dgm:cxn modelId="{6A856213-2D62-4A3E-87CC-B9C2E214B6F0}" type="presParOf" srcId="{94A8261B-5760-44E2-B298-4B6C05C3156A}" destId="{291052EC-873D-442C-9EA0-EBDE796F9774}" srcOrd="3" destOrd="0" presId="urn:microsoft.com/office/officeart/2008/layout/AlternatingHexagons"/>
    <dgm:cxn modelId="{48EDD980-D71D-4B88-B0B2-CCE124FCF0FA}" type="presParOf" srcId="{94A8261B-5760-44E2-B298-4B6C05C3156A}" destId="{95DC46B4-CC7E-406E-9884-A226820B5E7A}" srcOrd="4" destOrd="0" presId="urn:microsoft.com/office/officeart/2008/layout/AlternatingHexagons"/>
    <dgm:cxn modelId="{265FD0A1-6245-4367-B57F-6225FB22BEB7}" type="presParOf" srcId="{2502774D-B472-4DB4-8898-12CCA6869D10}" destId="{25D2D13D-A87D-4260-8915-48AFA235814A}" srcOrd="5" destOrd="0" presId="urn:microsoft.com/office/officeart/2008/layout/AlternatingHexagons"/>
    <dgm:cxn modelId="{79D35968-756A-4185-84CF-74A15CD4FCA2}" type="presParOf" srcId="{2502774D-B472-4DB4-8898-12CCA6869D10}" destId="{4B1ECCE7-AB55-41C5-86C9-DB4139A7C36C}" srcOrd="6" destOrd="0" presId="urn:microsoft.com/office/officeart/2008/layout/AlternatingHexagons"/>
    <dgm:cxn modelId="{6BB73B0D-D513-4DA5-BBE7-542F3809B4B0}" type="presParOf" srcId="{4B1ECCE7-AB55-41C5-86C9-DB4139A7C36C}" destId="{CDBAA3FA-D4E2-4A90-8E1E-ADC9CEDD4084}" srcOrd="0" destOrd="0" presId="urn:microsoft.com/office/officeart/2008/layout/AlternatingHexagons"/>
    <dgm:cxn modelId="{4023C999-4A8E-4515-8EA5-177EA889C8FF}" type="presParOf" srcId="{4B1ECCE7-AB55-41C5-86C9-DB4139A7C36C}" destId="{3E1C5DFE-DC4D-46B0-9CAA-2FB5C597E1BA}" srcOrd="1" destOrd="0" presId="urn:microsoft.com/office/officeart/2008/layout/AlternatingHexagons"/>
    <dgm:cxn modelId="{19934452-24C9-4862-84EF-828E28383C7C}" type="presParOf" srcId="{4B1ECCE7-AB55-41C5-86C9-DB4139A7C36C}" destId="{93199766-6062-4DDC-907A-9AE71E0D25C9}" srcOrd="2" destOrd="0" presId="urn:microsoft.com/office/officeart/2008/layout/AlternatingHexagons"/>
    <dgm:cxn modelId="{5EC0370A-5002-4D5B-8C35-6155EE1EB94C}" type="presParOf" srcId="{4B1ECCE7-AB55-41C5-86C9-DB4139A7C36C}" destId="{2E0C4D4A-F546-4FFA-82A9-0200A61666D6}" srcOrd="3" destOrd="0" presId="urn:microsoft.com/office/officeart/2008/layout/AlternatingHexagons"/>
    <dgm:cxn modelId="{5FCDBF44-9D40-482F-838D-950F4E652BC0}" type="presParOf" srcId="{4B1ECCE7-AB55-41C5-86C9-DB4139A7C36C}" destId="{41527749-E57A-43BE-857D-94DE7FD6D10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6B40D4-F0D9-4002-A2B2-A5065C84A85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66F3E20B-0848-4A53-A712-F12244A7A4E1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dirty="0" smtClean="0"/>
            <a:t>Software-defined networks </a:t>
          </a:r>
        </a:p>
      </dgm:t>
    </dgm:pt>
    <dgm:pt modelId="{EA3828DD-0A2D-4E19-B9EF-F8209B3D476F}" type="parTrans" cxnId="{81D6DAFB-FC0D-4727-9D85-B8FA49A342AA}">
      <dgm:prSet/>
      <dgm:spPr/>
      <dgm:t>
        <a:bodyPr/>
        <a:lstStyle/>
        <a:p>
          <a:endParaRPr lang="sv-SE"/>
        </a:p>
      </dgm:t>
    </dgm:pt>
    <dgm:pt modelId="{4FE36DDF-DB07-4D2C-AC90-97569AC8A1FF}" type="sibTrans" cxnId="{81D6DAFB-FC0D-4727-9D85-B8FA49A342AA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/>
            <a:t>network security issues </a:t>
          </a:r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dirty="0"/>
        </a:p>
      </dgm:t>
    </dgm:pt>
    <dgm:pt modelId="{87BD75C3-CDBF-40DB-95A3-1190EA64DA7B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TCP/IP, LAN protocol stack </a:t>
          </a:r>
          <a:endParaRPr lang="sv-SE" dirty="0">
            <a:solidFill>
              <a:schemeClr val="tx1"/>
            </a:solidFill>
          </a:endParaRPr>
        </a:p>
      </dgm:t>
    </dgm:pt>
    <dgm:pt modelId="{7552E0CC-F3C7-4846-9521-E5E038BED3F0}" type="parTrans" cxnId="{60FD73AE-5C74-4E4C-B983-1DEA98BAE046}">
      <dgm:prSet/>
      <dgm:spPr/>
      <dgm:t>
        <a:bodyPr/>
        <a:lstStyle/>
        <a:p>
          <a:endParaRPr lang="sv-SE"/>
        </a:p>
      </dgm:t>
    </dgm:pt>
    <dgm:pt modelId="{4DD57188-B791-4B7A-BDDC-CB673A7EEBDA}" type="sibTrans" cxnId="{60FD73AE-5C74-4E4C-B983-1DEA98BAE046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dirty="0" smtClean="0"/>
            <a:t>delays</a:t>
          </a:r>
          <a:r>
            <a:rPr lang="sv-SE" sz="1600" dirty="0" smtClean="0"/>
            <a:t> </a:t>
          </a:r>
          <a:r>
            <a:rPr lang="sv-SE" sz="1600" dirty="0" err="1" smtClean="0"/>
            <a:t>performance</a:t>
          </a:r>
          <a:endParaRPr lang="en-GB" sz="1600" dirty="0" smtClean="0"/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dirty="0"/>
        </a:p>
      </dgm:t>
    </dgm:pt>
    <dgm:pt modelId="{302BAB7F-3B45-468B-92C8-548717C4F807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/>
            <a:t>routing, also with mobility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dirty="0"/>
        </a:p>
      </dgm:t>
    </dgm:pt>
    <dgm:pt modelId="{87C19858-67E9-4159-9B28-2183A8CA508A}" type="parTrans" cxnId="{B400E940-CA45-4D6E-8DC9-EB013C2AF50E}">
      <dgm:prSet/>
      <dgm:spPr/>
      <dgm:t>
        <a:bodyPr/>
        <a:lstStyle/>
        <a:p>
          <a:endParaRPr lang="sv-SE"/>
        </a:p>
      </dgm:t>
    </dgm:pt>
    <dgm:pt modelId="{C72FBBD4-30DC-4502-92DA-84052885B442}" type="sibTrans" cxnId="{B400E940-CA45-4D6E-8DC9-EB013C2AF50E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1600" dirty="0" err="1" smtClean="0"/>
            <a:t>multiple</a:t>
          </a:r>
          <a:r>
            <a:rPr lang="sv-SE" sz="1600" dirty="0" smtClean="0"/>
            <a:t> </a:t>
          </a:r>
          <a:r>
            <a:rPr lang="en-GB" sz="1600" dirty="0" smtClean="0"/>
            <a:t>access protocols (wired, wireless)</a:t>
          </a:r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dirty="0"/>
        </a:p>
      </dgm:t>
    </dgm:pt>
    <dgm:pt modelId="{3093B5A8-06A5-42AE-B2CA-8FCE488477A4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/>
            <a:t>reliable data transfer </a:t>
          </a:r>
          <a:endParaRPr lang="sv-SE" dirty="0"/>
        </a:p>
      </dgm:t>
    </dgm:pt>
    <dgm:pt modelId="{6AFFC803-E746-42A7-B5A2-DB8D71958D7C}" type="parTrans" cxnId="{F69FC3D2-8E90-447F-B0D4-9F03CF80689A}">
      <dgm:prSet/>
      <dgm:spPr/>
      <dgm:t>
        <a:bodyPr/>
        <a:lstStyle/>
        <a:p>
          <a:endParaRPr lang="sv-SE"/>
        </a:p>
      </dgm:t>
    </dgm:pt>
    <dgm:pt modelId="{EFADDE60-5B37-4984-8534-BCA1F16589A4}" type="sibTrans" cxnId="{F69FC3D2-8E90-447F-B0D4-9F03CF80689A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dirty="0" smtClean="0"/>
            <a:t>datagram vs VC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dirty="0" smtClean="0"/>
            <a:t>congestion control</a:t>
          </a:r>
        </a:p>
      </dgm:t>
    </dgm:pt>
    <dgm:pt modelId="{2502774D-B472-4DB4-8898-12CCA6869D10}" type="pres">
      <dgm:prSet presAssocID="{366B40D4-F0D9-4002-A2B2-A5065C84A85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sv-SE"/>
        </a:p>
      </dgm:t>
    </dgm:pt>
    <dgm:pt modelId="{BAA5AF85-EC31-4146-B8C6-75E3FDC21822}" type="pres">
      <dgm:prSet presAssocID="{66F3E20B-0848-4A53-A712-F12244A7A4E1}" presName="composite" presStyleCnt="0"/>
      <dgm:spPr/>
    </dgm:pt>
    <dgm:pt modelId="{52F0B766-26BF-44EC-A9CF-C41025380488}" type="pres">
      <dgm:prSet presAssocID="{66F3E20B-0848-4A53-A712-F12244A7A4E1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2FF26A6-8040-4C11-90FB-B58E7F50E1A0}" type="pres">
      <dgm:prSet presAssocID="{66F3E20B-0848-4A53-A712-F12244A7A4E1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F136A6D-6F69-4D98-B76F-23FD81DCAFCB}" type="pres">
      <dgm:prSet presAssocID="{66F3E20B-0848-4A53-A712-F12244A7A4E1}" presName="BalanceSpacing" presStyleCnt="0"/>
      <dgm:spPr/>
    </dgm:pt>
    <dgm:pt modelId="{E38837CE-3831-4985-B184-1051C43FF7D9}" type="pres">
      <dgm:prSet presAssocID="{66F3E20B-0848-4A53-A712-F12244A7A4E1}" presName="BalanceSpacing1" presStyleCnt="0"/>
      <dgm:spPr/>
    </dgm:pt>
    <dgm:pt modelId="{EDE0C9D1-59C1-4FFF-BE11-1EA4A268A30B}" type="pres">
      <dgm:prSet presAssocID="{4FE36DDF-DB07-4D2C-AC90-97569AC8A1FF}" presName="Accent1Text" presStyleLbl="node1" presStyleIdx="1" presStyleCnt="8"/>
      <dgm:spPr/>
      <dgm:t>
        <a:bodyPr/>
        <a:lstStyle/>
        <a:p>
          <a:endParaRPr lang="sv-SE"/>
        </a:p>
      </dgm:t>
    </dgm:pt>
    <dgm:pt modelId="{67B91BFF-E5FE-456C-835E-BF07B8A70939}" type="pres">
      <dgm:prSet presAssocID="{4FE36DDF-DB07-4D2C-AC90-97569AC8A1FF}" presName="spaceBetweenRectangles" presStyleCnt="0"/>
      <dgm:spPr/>
    </dgm:pt>
    <dgm:pt modelId="{B9072FF1-3646-4BD4-848D-298A3DF1B0FC}" type="pres">
      <dgm:prSet presAssocID="{87BD75C3-CDBF-40DB-95A3-1190EA64DA7B}" presName="composite" presStyleCnt="0"/>
      <dgm:spPr/>
    </dgm:pt>
    <dgm:pt modelId="{7B218CDD-A6FE-46BB-90CD-63D4D7D5193E}" type="pres">
      <dgm:prSet presAssocID="{87BD75C3-CDBF-40DB-95A3-1190EA64DA7B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1BCA7D9-2DDA-41A1-8B26-845A11B11EA0}" type="pres">
      <dgm:prSet presAssocID="{87BD75C3-CDBF-40DB-95A3-1190EA64DA7B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E899C24-2A61-4A2C-9B3C-E4B410C7497A}" type="pres">
      <dgm:prSet presAssocID="{87BD75C3-CDBF-40DB-95A3-1190EA64DA7B}" presName="BalanceSpacing" presStyleCnt="0"/>
      <dgm:spPr/>
    </dgm:pt>
    <dgm:pt modelId="{C3767E92-507C-47BB-9ED5-3E83E32721BD}" type="pres">
      <dgm:prSet presAssocID="{87BD75C3-CDBF-40DB-95A3-1190EA64DA7B}" presName="BalanceSpacing1" presStyleCnt="0"/>
      <dgm:spPr/>
    </dgm:pt>
    <dgm:pt modelId="{5A4E73F0-D072-4AC2-91B6-A2FD959356FE}" type="pres">
      <dgm:prSet presAssocID="{4DD57188-B791-4B7A-BDDC-CB673A7EEBDA}" presName="Accent1Text" presStyleLbl="node1" presStyleIdx="3" presStyleCnt="8" custLinFactX="-100000" custLinFactY="65689" custLinFactNeighborX="-113075" custLinFactNeighborY="100000"/>
      <dgm:spPr/>
      <dgm:t>
        <a:bodyPr/>
        <a:lstStyle/>
        <a:p>
          <a:endParaRPr lang="sv-SE"/>
        </a:p>
      </dgm:t>
    </dgm:pt>
    <dgm:pt modelId="{6E5959F8-F233-4777-BA0B-BBCAB94498E1}" type="pres">
      <dgm:prSet presAssocID="{4DD57188-B791-4B7A-BDDC-CB673A7EEBDA}" presName="spaceBetweenRectangles" presStyleCnt="0"/>
      <dgm:spPr/>
    </dgm:pt>
    <dgm:pt modelId="{94A8261B-5760-44E2-B298-4B6C05C3156A}" type="pres">
      <dgm:prSet presAssocID="{302BAB7F-3B45-468B-92C8-548717C4F807}" presName="composite" presStyleCnt="0"/>
      <dgm:spPr/>
    </dgm:pt>
    <dgm:pt modelId="{791E939B-BBD8-4E2C-B7D7-645D4F2A2482}" type="pres">
      <dgm:prSet presAssocID="{302BAB7F-3B45-468B-92C8-548717C4F807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D7CB987-2924-4A1B-8BB6-D4EB7AA180A3}" type="pres">
      <dgm:prSet presAssocID="{302BAB7F-3B45-468B-92C8-548717C4F807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FB2090E-69A6-4369-89A4-7E85B551DE1C}" type="pres">
      <dgm:prSet presAssocID="{302BAB7F-3B45-468B-92C8-548717C4F807}" presName="BalanceSpacing" presStyleCnt="0"/>
      <dgm:spPr/>
    </dgm:pt>
    <dgm:pt modelId="{291052EC-873D-442C-9EA0-EBDE796F9774}" type="pres">
      <dgm:prSet presAssocID="{302BAB7F-3B45-468B-92C8-548717C4F807}" presName="BalanceSpacing1" presStyleCnt="0"/>
      <dgm:spPr/>
    </dgm:pt>
    <dgm:pt modelId="{95DC46B4-CC7E-406E-9884-A226820B5E7A}" type="pres">
      <dgm:prSet presAssocID="{C72FBBD4-30DC-4502-92DA-84052885B442}" presName="Accent1Text" presStyleLbl="node1" presStyleIdx="5" presStyleCnt="8"/>
      <dgm:spPr/>
      <dgm:t>
        <a:bodyPr/>
        <a:lstStyle/>
        <a:p>
          <a:endParaRPr lang="sv-SE"/>
        </a:p>
      </dgm:t>
    </dgm:pt>
    <dgm:pt modelId="{25D2D13D-A87D-4260-8915-48AFA235814A}" type="pres">
      <dgm:prSet presAssocID="{C72FBBD4-30DC-4502-92DA-84052885B442}" presName="spaceBetweenRectangles" presStyleCnt="0"/>
      <dgm:spPr/>
    </dgm:pt>
    <dgm:pt modelId="{4B1ECCE7-AB55-41C5-86C9-DB4139A7C36C}" type="pres">
      <dgm:prSet presAssocID="{3093B5A8-06A5-42AE-B2CA-8FCE488477A4}" presName="composite" presStyleCnt="0"/>
      <dgm:spPr/>
    </dgm:pt>
    <dgm:pt modelId="{CDBAA3FA-D4E2-4A90-8E1E-ADC9CEDD4084}" type="pres">
      <dgm:prSet presAssocID="{3093B5A8-06A5-42AE-B2CA-8FCE488477A4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E1C5DFE-DC4D-46B0-9CAA-2FB5C597E1BA}" type="pres">
      <dgm:prSet presAssocID="{3093B5A8-06A5-42AE-B2CA-8FCE488477A4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93199766-6062-4DDC-907A-9AE71E0D25C9}" type="pres">
      <dgm:prSet presAssocID="{3093B5A8-06A5-42AE-B2CA-8FCE488477A4}" presName="BalanceSpacing" presStyleCnt="0"/>
      <dgm:spPr/>
    </dgm:pt>
    <dgm:pt modelId="{2E0C4D4A-F546-4FFA-82A9-0200A61666D6}" type="pres">
      <dgm:prSet presAssocID="{3093B5A8-06A5-42AE-B2CA-8FCE488477A4}" presName="BalanceSpacing1" presStyleCnt="0"/>
      <dgm:spPr/>
    </dgm:pt>
    <dgm:pt modelId="{41527749-E57A-43BE-857D-94DE7FD6D105}" type="pres">
      <dgm:prSet presAssocID="{EFADDE60-5B37-4984-8534-BCA1F16589A4}" presName="Accent1Text" presStyleLbl="node1" presStyleIdx="7" presStyleCnt="8"/>
      <dgm:spPr/>
      <dgm:t>
        <a:bodyPr/>
        <a:lstStyle/>
        <a:p>
          <a:endParaRPr lang="sv-SE"/>
        </a:p>
      </dgm:t>
    </dgm:pt>
  </dgm:ptLst>
  <dgm:cxnLst>
    <dgm:cxn modelId="{2CCD326D-F8BE-402B-80F5-A67ED92035BE}" type="presOf" srcId="{3093B5A8-06A5-42AE-B2CA-8FCE488477A4}" destId="{CDBAA3FA-D4E2-4A90-8E1E-ADC9CEDD4084}" srcOrd="0" destOrd="0" presId="urn:microsoft.com/office/officeart/2008/layout/AlternatingHexagons"/>
    <dgm:cxn modelId="{B400E940-CA45-4D6E-8DC9-EB013C2AF50E}" srcId="{366B40D4-F0D9-4002-A2B2-A5065C84A858}" destId="{302BAB7F-3B45-468B-92C8-548717C4F807}" srcOrd="2" destOrd="0" parTransId="{87C19858-67E9-4159-9B28-2183A8CA508A}" sibTransId="{C72FBBD4-30DC-4502-92DA-84052885B442}"/>
    <dgm:cxn modelId="{C24E6A57-4126-4DB2-A6BA-E729EB41403A}" type="presOf" srcId="{302BAB7F-3B45-468B-92C8-548717C4F807}" destId="{791E939B-BBD8-4E2C-B7D7-645D4F2A2482}" srcOrd="0" destOrd="0" presId="urn:microsoft.com/office/officeart/2008/layout/AlternatingHexagons"/>
    <dgm:cxn modelId="{60FD73AE-5C74-4E4C-B983-1DEA98BAE046}" srcId="{366B40D4-F0D9-4002-A2B2-A5065C84A858}" destId="{87BD75C3-CDBF-40DB-95A3-1190EA64DA7B}" srcOrd="1" destOrd="0" parTransId="{7552E0CC-F3C7-4846-9521-E5E038BED3F0}" sibTransId="{4DD57188-B791-4B7A-BDDC-CB673A7EEBDA}"/>
    <dgm:cxn modelId="{1EF3E586-BB44-4575-B942-A864BF16B5D2}" type="presOf" srcId="{66F3E20B-0848-4A53-A712-F12244A7A4E1}" destId="{52F0B766-26BF-44EC-A9CF-C41025380488}" srcOrd="0" destOrd="0" presId="urn:microsoft.com/office/officeart/2008/layout/AlternatingHexagons"/>
    <dgm:cxn modelId="{5091DA04-68EE-4AB0-863E-1AA960007DEA}" type="presOf" srcId="{4FE36DDF-DB07-4D2C-AC90-97569AC8A1FF}" destId="{EDE0C9D1-59C1-4FFF-BE11-1EA4A268A30B}" srcOrd="0" destOrd="0" presId="urn:microsoft.com/office/officeart/2008/layout/AlternatingHexagons"/>
    <dgm:cxn modelId="{81D6DAFB-FC0D-4727-9D85-B8FA49A342AA}" srcId="{366B40D4-F0D9-4002-A2B2-A5065C84A858}" destId="{66F3E20B-0848-4A53-A712-F12244A7A4E1}" srcOrd="0" destOrd="0" parTransId="{EA3828DD-0A2D-4E19-B9EF-F8209B3D476F}" sibTransId="{4FE36DDF-DB07-4D2C-AC90-97569AC8A1FF}"/>
    <dgm:cxn modelId="{6630D8E5-8ACB-466B-86F0-C0E1083D6317}" type="presOf" srcId="{C72FBBD4-30DC-4502-92DA-84052885B442}" destId="{95DC46B4-CC7E-406E-9884-A226820B5E7A}" srcOrd="0" destOrd="0" presId="urn:microsoft.com/office/officeart/2008/layout/AlternatingHexagons"/>
    <dgm:cxn modelId="{B324C4D0-88B7-468B-9569-5426982E5860}" type="presOf" srcId="{4DD57188-B791-4B7A-BDDC-CB673A7EEBDA}" destId="{5A4E73F0-D072-4AC2-91B6-A2FD959356FE}" srcOrd="0" destOrd="0" presId="urn:microsoft.com/office/officeart/2008/layout/AlternatingHexagons"/>
    <dgm:cxn modelId="{76FA49A9-ECE8-43ED-9B58-19146B4C029C}" type="presOf" srcId="{EFADDE60-5B37-4984-8534-BCA1F16589A4}" destId="{41527749-E57A-43BE-857D-94DE7FD6D105}" srcOrd="0" destOrd="0" presId="urn:microsoft.com/office/officeart/2008/layout/AlternatingHexagons"/>
    <dgm:cxn modelId="{F69FC3D2-8E90-447F-B0D4-9F03CF80689A}" srcId="{366B40D4-F0D9-4002-A2B2-A5065C84A858}" destId="{3093B5A8-06A5-42AE-B2CA-8FCE488477A4}" srcOrd="3" destOrd="0" parTransId="{6AFFC803-E746-42A7-B5A2-DB8D71958D7C}" sibTransId="{EFADDE60-5B37-4984-8534-BCA1F16589A4}"/>
    <dgm:cxn modelId="{0AE2ED77-0367-470A-A1A7-375462F29D80}" type="presOf" srcId="{87BD75C3-CDBF-40DB-95A3-1190EA64DA7B}" destId="{7B218CDD-A6FE-46BB-90CD-63D4D7D5193E}" srcOrd="0" destOrd="0" presId="urn:microsoft.com/office/officeart/2008/layout/AlternatingHexagons"/>
    <dgm:cxn modelId="{A8D34145-F1A9-4114-B264-8EAE0F0C15BB}" type="presOf" srcId="{366B40D4-F0D9-4002-A2B2-A5065C84A858}" destId="{2502774D-B472-4DB4-8898-12CCA6869D10}" srcOrd="0" destOrd="0" presId="urn:microsoft.com/office/officeart/2008/layout/AlternatingHexagons"/>
    <dgm:cxn modelId="{9B116759-FB11-4C14-941D-DB833F5CAD5C}" type="presParOf" srcId="{2502774D-B472-4DB4-8898-12CCA6869D10}" destId="{BAA5AF85-EC31-4146-B8C6-75E3FDC21822}" srcOrd="0" destOrd="0" presId="urn:microsoft.com/office/officeart/2008/layout/AlternatingHexagons"/>
    <dgm:cxn modelId="{6C34A2C7-9F5A-4FB6-A6A7-9270B52F1A7E}" type="presParOf" srcId="{BAA5AF85-EC31-4146-B8C6-75E3FDC21822}" destId="{52F0B766-26BF-44EC-A9CF-C41025380488}" srcOrd="0" destOrd="0" presId="urn:microsoft.com/office/officeart/2008/layout/AlternatingHexagons"/>
    <dgm:cxn modelId="{8B16B406-71BE-4FD4-855D-22F86742C3FB}" type="presParOf" srcId="{BAA5AF85-EC31-4146-B8C6-75E3FDC21822}" destId="{22FF26A6-8040-4C11-90FB-B58E7F50E1A0}" srcOrd="1" destOrd="0" presId="urn:microsoft.com/office/officeart/2008/layout/AlternatingHexagons"/>
    <dgm:cxn modelId="{BB269780-8991-4AF5-A137-F741DF7A828D}" type="presParOf" srcId="{BAA5AF85-EC31-4146-B8C6-75E3FDC21822}" destId="{6F136A6D-6F69-4D98-B76F-23FD81DCAFCB}" srcOrd="2" destOrd="0" presId="urn:microsoft.com/office/officeart/2008/layout/AlternatingHexagons"/>
    <dgm:cxn modelId="{8FDB57DA-EAB9-4990-964C-BFF314676DD2}" type="presParOf" srcId="{BAA5AF85-EC31-4146-B8C6-75E3FDC21822}" destId="{E38837CE-3831-4985-B184-1051C43FF7D9}" srcOrd="3" destOrd="0" presId="urn:microsoft.com/office/officeart/2008/layout/AlternatingHexagons"/>
    <dgm:cxn modelId="{3B2EC6D7-3B72-4673-82C4-2C7675BEA892}" type="presParOf" srcId="{BAA5AF85-EC31-4146-B8C6-75E3FDC21822}" destId="{EDE0C9D1-59C1-4FFF-BE11-1EA4A268A30B}" srcOrd="4" destOrd="0" presId="urn:microsoft.com/office/officeart/2008/layout/AlternatingHexagons"/>
    <dgm:cxn modelId="{51472173-E8C1-405A-812B-7517C1C12448}" type="presParOf" srcId="{2502774D-B472-4DB4-8898-12CCA6869D10}" destId="{67B91BFF-E5FE-456C-835E-BF07B8A70939}" srcOrd="1" destOrd="0" presId="urn:microsoft.com/office/officeart/2008/layout/AlternatingHexagons"/>
    <dgm:cxn modelId="{97EA8F8A-1184-45CD-8BAC-236643CB9F91}" type="presParOf" srcId="{2502774D-B472-4DB4-8898-12CCA6869D10}" destId="{B9072FF1-3646-4BD4-848D-298A3DF1B0FC}" srcOrd="2" destOrd="0" presId="urn:microsoft.com/office/officeart/2008/layout/AlternatingHexagons"/>
    <dgm:cxn modelId="{1318DCFC-EEDD-4AD0-B9E6-A4AAD7DF3005}" type="presParOf" srcId="{B9072FF1-3646-4BD4-848D-298A3DF1B0FC}" destId="{7B218CDD-A6FE-46BB-90CD-63D4D7D5193E}" srcOrd="0" destOrd="0" presId="urn:microsoft.com/office/officeart/2008/layout/AlternatingHexagons"/>
    <dgm:cxn modelId="{E4A32AA3-A38D-4343-A301-082368C67BE2}" type="presParOf" srcId="{B9072FF1-3646-4BD4-848D-298A3DF1B0FC}" destId="{31BCA7D9-2DDA-41A1-8B26-845A11B11EA0}" srcOrd="1" destOrd="0" presId="urn:microsoft.com/office/officeart/2008/layout/AlternatingHexagons"/>
    <dgm:cxn modelId="{F11C86C4-AC57-42C2-AA6A-2E50A97AD279}" type="presParOf" srcId="{B9072FF1-3646-4BD4-848D-298A3DF1B0FC}" destId="{EE899C24-2A61-4A2C-9B3C-E4B410C7497A}" srcOrd="2" destOrd="0" presId="urn:microsoft.com/office/officeart/2008/layout/AlternatingHexagons"/>
    <dgm:cxn modelId="{40B25FA0-CA11-47F9-8FDA-F5CE7E72A9AE}" type="presParOf" srcId="{B9072FF1-3646-4BD4-848D-298A3DF1B0FC}" destId="{C3767E92-507C-47BB-9ED5-3E83E32721BD}" srcOrd="3" destOrd="0" presId="urn:microsoft.com/office/officeart/2008/layout/AlternatingHexagons"/>
    <dgm:cxn modelId="{F98BC3AB-3D04-436B-AD9A-77B850477320}" type="presParOf" srcId="{B9072FF1-3646-4BD4-848D-298A3DF1B0FC}" destId="{5A4E73F0-D072-4AC2-91B6-A2FD959356FE}" srcOrd="4" destOrd="0" presId="urn:microsoft.com/office/officeart/2008/layout/AlternatingHexagons"/>
    <dgm:cxn modelId="{60397FF7-1F49-4798-AB5D-F428872A30FD}" type="presParOf" srcId="{2502774D-B472-4DB4-8898-12CCA6869D10}" destId="{6E5959F8-F233-4777-BA0B-BBCAB94498E1}" srcOrd="3" destOrd="0" presId="urn:microsoft.com/office/officeart/2008/layout/AlternatingHexagons"/>
    <dgm:cxn modelId="{B170BF52-9FF8-4355-A120-88BD4071714D}" type="presParOf" srcId="{2502774D-B472-4DB4-8898-12CCA6869D10}" destId="{94A8261B-5760-44E2-B298-4B6C05C3156A}" srcOrd="4" destOrd="0" presId="urn:microsoft.com/office/officeart/2008/layout/AlternatingHexagons"/>
    <dgm:cxn modelId="{4EFB2DDE-E9ED-43EF-98A6-933A6C52BC5C}" type="presParOf" srcId="{94A8261B-5760-44E2-B298-4B6C05C3156A}" destId="{791E939B-BBD8-4E2C-B7D7-645D4F2A2482}" srcOrd="0" destOrd="0" presId="urn:microsoft.com/office/officeart/2008/layout/AlternatingHexagons"/>
    <dgm:cxn modelId="{FAF1FDD9-0362-49D4-A849-9EAB76AB8493}" type="presParOf" srcId="{94A8261B-5760-44E2-B298-4B6C05C3156A}" destId="{5D7CB987-2924-4A1B-8BB6-D4EB7AA180A3}" srcOrd="1" destOrd="0" presId="urn:microsoft.com/office/officeart/2008/layout/AlternatingHexagons"/>
    <dgm:cxn modelId="{D8870468-01BA-425E-AF8A-47689B9FBC1B}" type="presParOf" srcId="{94A8261B-5760-44E2-B298-4B6C05C3156A}" destId="{7FB2090E-69A6-4369-89A4-7E85B551DE1C}" srcOrd="2" destOrd="0" presId="urn:microsoft.com/office/officeart/2008/layout/AlternatingHexagons"/>
    <dgm:cxn modelId="{C917807F-4FA3-4A02-B66D-604052930057}" type="presParOf" srcId="{94A8261B-5760-44E2-B298-4B6C05C3156A}" destId="{291052EC-873D-442C-9EA0-EBDE796F9774}" srcOrd="3" destOrd="0" presId="urn:microsoft.com/office/officeart/2008/layout/AlternatingHexagons"/>
    <dgm:cxn modelId="{48E37AB0-B652-42E8-A341-D8CDA675FB57}" type="presParOf" srcId="{94A8261B-5760-44E2-B298-4B6C05C3156A}" destId="{95DC46B4-CC7E-406E-9884-A226820B5E7A}" srcOrd="4" destOrd="0" presId="urn:microsoft.com/office/officeart/2008/layout/AlternatingHexagons"/>
    <dgm:cxn modelId="{058ABAAD-472D-42E4-8509-B27A4FD6340F}" type="presParOf" srcId="{2502774D-B472-4DB4-8898-12CCA6869D10}" destId="{25D2D13D-A87D-4260-8915-48AFA235814A}" srcOrd="5" destOrd="0" presId="urn:microsoft.com/office/officeart/2008/layout/AlternatingHexagons"/>
    <dgm:cxn modelId="{41F1430C-6D65-4701-903F-ED847F5D2D47}" type="presParOf" srcId="{2502774D-B472-4DB4-8898-12CCA6869D10}" destId="{4B1ECCE7-AB55-41C5-86C9-DB4139A7C36C}" srcOrd="6" destOrd="0" presId="urn:microsoft.com/office/officeart/2008/layout/AlternatingHexagons"/>
    <dgm:cxn modelId="{5327B8B1-7B24-4CDF-A1E6-D984005D5271}" type="presParOf" srcId="{4B1ECCE7-AB55-41C5-86C9-DB4139A7C36C}" destId="{CDBAA3FA-D4E2-4A90-8E1E-ADC9CEDD4084}" srcOrd="0" destOrd="0" presId="urn:microsoft.com/office/officeart/2008/layout/AlternatingHexagons"/>
    <dgm:cxn modelId="{A946C309-F6E9-443D-8F64-DFF1E00879C7}" type="presParOf" srcId="{4B1ECCE7-AB55-41C5-86C9-DB4139A7C36C}" destId="{3E1C5DFE-DC4D-46B0-9CAA-2FB5C597E1BA}" srcOrd="1" destOrd="0" presId="urn:microsoft.com/office/officeart/2008/layout/AlternatingHexagons"/>
    <dgm:cxn modelId="{C673C1D9-42E9-4C7C-B6C4-115A1D0AFDA8}" type="presParOf" srcId="{4B1ECCE7-AB55-41C5-86C9-DB4139A7C36C}" destId="{93199766-6062-4DDC-907A-9AE71E0D25C9}" srcOrd="2" destOrd="0" presId="urn:microsoft.com/office/officeart/2008/layout/AlternatingHexagons"/>
    <dgm:cxn modelId="{E58A0EA2-8CA2-4098-970D-019EA93DC41B}" type="presParOf" srcId="{4B1ECCE7-AB55-41C5-86C9-DB4139A7C36C}" destId="{2E0C4D4A-F546-4FFA-82A9-0200A61666D6}" srcOrd="3" destOrd="0" presId="urn:microsoft.com/office/officeart/2008/layout/AlternatingHexagons"/>
    <dgm:cxn modelId="{B64B046B-55F9-44E3-B966-371B026B98A9}" type="presParOf" srcId="{4B1ECCE7-AB55-41C5-86C9-DB4139A7C36C}" destId="{41527749-E57A-43BE-857D-94DE7FD6D10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6B40D4-F0D9-4002-A2B2-A5065C84A85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66F3E20B-0848-4A53-A712-F12244A7A4E1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dirty="0" smtClean="0"/>
            <a:t>Software-defined networks </a:t>
          </a:r>
        </a:p>
      </dgm:t>
    </dgm:pt>
    <dgm:pt modelId="{EA3828DD-0A2D-4E19-B9EF-F8209B3D476F}" type="parTrans" cxnId="{81D6DAFB-FC0D-4727-9D85-B8FA49A342AA}">
      <dgm:prSet/>
      <dgm:spPr/>
      <dgm:t>
        <a:bodyPr/>
        <a:lstStyle/>
        <a:p>
          <a:endParaRPr lang="sv-SE"/>
        </a:p>
      </dgm:t>
    </dgm:pt>
    <dgm:pt modelId="{4FE36DDF-DB07-4D2C-AC90-97569AC8A1FF}" type="sibTrans" cxnId="{81D6DAFB-FC0D-4727-9D85-B8FA49A342AA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/>
            <a:t>network security issues </a:t>
          </a:r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dirty="0"/>
        </a:p>
      </dgm:t>
    </dgm:pt>
    <dgm:pt modelId="{87BD75C3-CDBF-40DB-95A3-1190EA64DA7B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TCP/IP, LAN protocol stack </a:t>
          </a:r>
          <a:endParaRPr lang="sv-SE" dirty="0">
            <a:solidFill>
              <a:schemeClr val="tx1"/>
            </a:solidFill>
          </a:endParaRPr>
        </a:p>
      </dgm:t>
    </dgm:pt>
    <dgm:pt modelId="{7552E0CC-F3C7-4846-9521-E5E038BED3F0}" type="parTrans" cxnId="{60FD73AE-5C74-4E4C-B983-1DEA98BAE046}">
      <dgm:prSet/>
      <dgm:spPr/>
      <dgm:t>
        <a:bodyPr/>
        <a:lstStyle/>
        <a:p>
          <a:endParaRPr lang="sv-SE"/>
        </a:p>
      </dgm:t>
    </dgm:pt>
    <dgm:pt modelId="{4DD57188-B791-4B7A-BDDC-CB673A7EEBDA}" type="sibTrans" cxnId="{60FD73AE-5C74-4E4C-B983-1DEA98BAE046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dirty="0" smtClean="0"/>
            <a:t>delays</a:t>
          </a:r>
          <a:r>
            <a:rPr lang="sv-SE" sz="1600" dirty="0" smtClean="0"/>
            <a:t> </a:t>
          </a:r>
          <a:r>
            <a:rPr lang="sv-SE" sz="1600" dirty="0" err="1" smtClean="0"/>
            <a:t>performance</a:t>
          </a:r>
          <a:endParaRPr lang="en-GB" sz="1600" dirty="0" smtClean="0"/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dirty="0"/>
        </a:p>
      </dgm:t>
    </dgm:pt>
    <dgm:pt modelId="{302BAB7F-3B45-468B-92C8-548717C4F807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/>
            <a:t>routing, also with mobility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dirty="0"/>
        </a:p>
      </dgm:t>
    </dgm:pt>
    <dgm:pt modelId="{87C19858-67E9-4159-9B28-2183A8CA508A}" type="parTrans" cxnId="{B400E940-CA45-4D6E-8DC9-EB013C2AF50E}">
      <dgm:prSet/>
      <dgm:spPr/>
      <dgm:t>
        <a:bodyPr/>
        <a:lstStyle/>
        <a:p>
          <a:endParaRPr lang="sv-SE"/>
        </a:p>
      </dgm:t>
    </dgm:pt>
    <dgm:pt modelId="{C72FBBD4-30DC-4502-92DA-84052885B442}" type="sibTrans" cxnId="{B400E940-CA45-4D6E-8DC9-EB013C2AF50E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1600" dirty="0" err="1" smtClean="0"/>
            <a:t>multiple</a:t>
          </a:r>
          <a:r>
            <a:rPr lang="sv-SE" sz="1600" dirty="0" smtClean="0"/>
            <a:t> </a:t>
          </a:r>
          <a:r>
            <a:rPr lang="en-GB" sz="1600" dirty="0" smtClean="0"/>
            <a:t>access protocols (wired, wireless)</a:t>
          </a:r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dirty="0"/>
        </a:p>
      </dgm:t>
    </dgm:pt>
    <dgm:pt modelId="{3093B5A8-06A5-42AE-B2CA-8FCE488477A4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/>
            <a:t>reliable data transfer </a:t>
          </a:r>
          <a:endParaRPr lang="sv-SE" dirty="0"/>
        </a:p>
      </dgm:t>
    </dgm:pt>
    <dgm:pt modelId="{6AFFC803-E746-42A7-B5A2-DB8D71958D7C}" type="parTrans" cxnId="{F69FC3D2-8E90-447F-B0D4-9F03CF80689A}">
      <dgm:prSet/>
      <dgm:spPr/>
      <dgm:t>
        <a:bodyPr/>
        <a:lstStyle/>
        <a:p>
          <a:endParaRPr lang="sv-SE"/>
        </a:p>
      </dgm:t>
    </dgm:pt>
    <dgm:pt modelId="{EFADDE60-5B37-4984-8534-BCA1F16589A4}" type="sibTrans" cxnId="{F69FC3D2-8E90-447F-B0D4-9F03CF80689A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dirty="0" smtClean="0"/>
            <a:t>datagram vs VC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dirty="0" smtClean="0"/>
            <a:t>congestion control</a:t>
          </a:r>
        </a:p>
      </dgm:t>
    </dgm:pt>
    <dgm:pt modelId="{2502774D-B472-4DB4-8898-12CCA6869D10}" type="pres">
      <dgm:prSet presAssocID="{366B40D4-F0D9-4002-A2B2-A5065C84A85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sv-SE"/>
        </a:p>
      </dgm:t>
    </dgm:pt>
    <dgm:pt modelId="{BAA5AF85-EC31-4146-B8C6-75E3FDC21822}" type="pres">
      <dgm:prSet presAssocID="{66F3E20B-0848-4A53-A712-F12244A7A4E1}" presName="composite" presStyleCnt="0"/>
      <dgm:spPr/>
    </dgm:pt>
    <dgm:pt modelId="{52F0B766-26BF-44EC-A9CF-C41025380488}" type="pres">
      <dgm:prSet presAssocID="{66F3E20B-0848-4A53-A712-F12244A7A4E1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2FF26A6-8040-4C11-90FB-B58E7F50E1A0}" type="pres">
      <dgm:prSet presAssocID="{66F3E20B-0848-4A53-A712-F12244A7A4E1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F136A6D-6F69-4D98-B76F-23FD81DCAFCB}" type="pres">
      <dgm:prSet presAssocID="{66F3E20B-0848-4A53-A712-F12244A7A4E1}" presName="BalanceSpacing" presStyleCnt="0"/>
      <dgm:spPr/>
    </dgm:pt>
    <dgm:pt modelId="{E38837CE-3831-4985-B184-1051C43FF7D9}" type="pres">
      <dgm:prSet presAssocID="{66F3E20B-0848-4A53-A712-F12244A7A4E1}" presName="BalanceSpacing1" presStyleCnt="0"/>
      <dgm:spPr/>
    </dgm:pt>
    <dgm:pt modelId="{EDE0C9D1-59C1-4FFF-BE11-1EA4A268A30B}" type="pres">
      <dgm:prSet presAssocID="{4FE36DDF-DB07-4D2C-AC90-97569AC8A1FF}" presName="Accent1Text" presStyleLbl="node1" presStyleIdx="1" presStyleCnt="8"/>
      <dgm:spPr/>
      <dgm:t>
        <a:bodyPr/>
        <a:lstStyle/>
        <a:p>
          <a:endParaRPr lang="sv-SE"/>
        </a:p>
      </dgm:t>
    </dgm:pt>
    <dgm:pt modelId="{67B91BFF-E5FE-456C-835E-BF07B8A70939}" type="pres">
      <dgm:prSet presAssocID="{4FE36DDF-DB07-4D2C-AC90-97569AC8A1FF}" presName="spaceBetweenRectangles" presStyleCnt="0"/>
      <dgm:spPr/>
    </dgm:pt>
    <dgm:pt modelId="{B9072FF1-3646-4BD4-848D-298A3DF1B0FC}" type="pres">
      <dgm:prSet presAssocID="{87BD75C3-CDBF-40DB-95A3-1190EA64DA7B}" presName="composite" presStyleCnt="0"/>
      <dgm:spPr/>
    </dgm:pt>
    <dgm:pt modelId="{7B218CDD-A6FE-46BB-90CD-63D4D7D5193E}" type="pres">
      <dgm:prSet presAssocID="{87BD75C3-CDBF-40DB-95A3-1190EA64DA7B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1BCA7D9-2DDA-41A1-8B26-845A11B11EA0}" type="pres">
      <dgm:prSet presAssocID="{87BD75C3-CDBF-40DB-95A3-1190EA64DA7B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E899C24-2A61-4A2C-9B3C-E4B410C7497A}" type="pres">
      <dgm:prSet presAssocID="{87BD75C3-CDBF-40DB-95A3-1190EA64DA7B}" presName="BalanceSpacing" presStyleCnt="0"/>
      <dgm:spPr/>
    </dgm:pt>
    <dgm:pt modelId="{C3767E92-507C-47BB-9ED5-3E83E32721BD}" type="pres">
      <dgm:prSet presAssocID="{87BD75C3-CDBF-40DB-95A3-1190EA64DA7B}" presName="BalanceSpacing1" presStyleCnt="0"/>
      <dgm:spPr/>
    </dgm:pt>
    <dgm:pt modelId="{5A4E73F0-D072-4AC2-91B6-A2FD959356FE}" type="pres">
      <dgm:prSet presAssocID="{4DD57188-B791-4B7A-BDDC-CB673A7EEBDA}" presName="Accent1Text" presStyleLbl="node1" presStyleIdx="3" presStyleCnt="8" custLinFactX="-100000" custLinFactY="65689" custLinFactNeighborX="-113075" custLinFactNeighborY="100000"/>
      <dgm:spPr/>
      <dgm:t>
        <a:bodyPr/>
        <a:lstStyle/>
        <a:p>
          <a:endParaRPr lang="sv-SE"/>
        </a:p>
      </dgm:t>
    </dgm:pt>
    <dgm:pt modelId="{6E5959F8-F233-4777-BA0B-BBCAB94498E1}" type="pres">
      <dgm:prSet presAssocID="{4DD57188-B791-4B7A-BDDC-CB673A7EEBDA}" presName="spaceBetweenRectangles" presStyleCnt="0"/>
      <dgm:spPr/>
    </dgm:pt>
    <dgm:pt modelId="{94A8261B-5760-44E2-B298-4B6C05C3156A}" type="pres">
      <dgm:prSet presAssocID="{302BAB7F-3B45-468B-92C8-548717C4F807}" presName="composite" presStyleCnt="0"/>
      <dgm:spPr/>
    </dgm:pt>
    <dgm:pt modelId="{791E939B-BBD8-4E2C-B7D7-645D4F2A2482}" type="pres">
      <dgm:prSet presAssocID="{302BAB7F-3B45-468B-92C8-548717C4F807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D7CB987-2924-4A1B-8BB6-D4EB7AA180A3}" type="pres">
      <dgm:prSet presAssocID="{302BAB7F-3B45-468B-92C8-548717C4F807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FB2090E-69A6-4369-89A4-7E85B551DE1C}" type="pres">
      <dgm:prSet presAssocID="{302BAB7F-3B45-468B-92C8-548717C4F807}" presName="BalanceSpacing" presStyleCnt="0"/>
      <dgm:spPr/>
    </dgm:pt>
    <dgm:pt modelId="{291052EC-873D-442C-9EA0-EBDE796F9774}" type="pres">
      <dgm:prSet presAssocID="{302BAB7F-3B45-468B-92C8-548717C4F807}" presName="BalanceSpacing1" presStyleCnt="0"/>
      <dgm:spPr/>
    </dgm:pt>
    <dgm:pt modelId="{95DC46B4-CC7E-406E-9884-A226820B5E7A}" type="pres">
      <dgm:prSet presAssocID="{C72FBBD4-30DC-4502-92DA-84052885B442}" presName="Accent1Text" presStyleLbl="node1" presStyleIdx="5" presStyleCnt="8"/>
      <dgm:spPr/>
      <dgm:t>
        <a:bodyPr/>
        <a:lstStyle/>
        <a:p>
          <a:endParaRPr lang="sv-SE"/>
        </a:p>
      </dgm:t>
    </dgm:pt>
    <dgm:pt modelId="{25D2D13D-A87D-4260-8915-48AFA235814A}" type="pres">
      <dgm:prSet presAssocID="{C72FBBD4-30DC-4502-92DA-84052885B442}" presName="spaceBetweenRectangles" presStyleCnt="0"/>
      <dgm:spPr/>
    </dgm:pt>
    <dgm:pt modelId="{4B1ECCE7-AB55-41C5-86C9-DB4139A7C36C}" type="pres">
      <dgm:prSet presAssocID="{3093B5A8-06A5-42AE-B2CA-8FCE488477A4}" presName="composite" presStyleCnt="0"/>
      <dgm:spPr/>
    </dgm:pt>
    <dgm:pt modelId="{CDBAA3FA-D4E2-4A90-8E1E-ADC9CEDD4084}" type="pres">
      <dgm:prSet presAssocID="{3093B5A8-06A5-42AE-B2CA-8FCE488477A4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E1C5DFE-DC4D-46B0-9CAA-2FB5C597E1BA}" type="pres">
      <dgm:prSet presAssocID="{3093B5A8-06A5-42AE-B2CA-8FCE488477A4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93199766-6062-4DDC-907A-9AE71E0D25C9}" type="pres">
      <dgm:prSet presAssocID="{3093B5A8-06A5-42AE-B2CA-8FCE488477A4}" presName="BalanceSpacing" presStyleCnt="0"/>
      <dgm:spPr/>
    </dgm:pt>
    <dgm:pt modelId="{2E0C4D4A-F546-4FFA-82A9-0200A61666D6}" type="pres">
      <dgm:prSet presAssocID="{3093B5A8-06A5-42AE-B2CA-8FCE488477A4}" presName="BalanceSpacing1" presStyleCnt="0"/>
      <dgm:spPr/>
    </dgm:pt>
    <dgm:pt modelId="{41527749-E57A-43BE-857D-94DE7FD6D105}" type="pres">
      <dgm:prSet presAssocID="{EFADDE60-5B37-4984-8534-BCA1F16589A4}" presName="Accent1Text" presStyleLbl="node1" presStyleIdx="7" presStyleCnt="8"/>
      <dgm:spPr/>
      <dgm:t>
        <a:bodyPr/>
        <a:lstStyle/>
        <a:p>
          <a:endParaRPr lang="sv-SE"/>
        </a:p>
      </dgm:t>
    </dgm:pt>
  </dgm:ptLst>
  <dgm:cxnLst>
    <dgm:cxn modelId="{9B796B71-8E07-4146-BF63-C1368375D3D6}" type="presOf" srcId="{3093B5A8-06A5-42AE-B2CA-8FCE488477A4}" destId="{CDBAA3FA-D4E2-4A90-8E1E-ADC9CEDD4084}" srcOrd="0" destOrd="0" presId="urn:microsoft.com/office/officeart/2008/layout/AlternatingHexagons"/>
    <dgm:cxn modelId="{1939ABBD-AB1E-4252-B0F4-A9A2DB4BE60F}" type="presOf" srcId="{4DD57188-B791-4B7A-BDDC-CB673A7EEBDA}" destId="{5A4E73F0-D072-4AC2-91B6-A2FD959356FE}" srcOrd="0" destOrd="0" presId="urn:microsoft.com/office/officeart/2008/layout/AlternatingHexagons"/>
    <dgm:cxn modelId="{B400E940-CA45-4D6E-8DC9-EB013C2AF50E}" srcId="{366B40D4-F0D9-4002-A2B2-A5065C84A858}" destId="{302BAB7F-3B45-468B-92C8-548717C4F807}" srcOrd="2" destOrd="0" parTransId="{87C19858-67E9-4159-9B28-2183A8CA508A}" sibTransId="{C72FBBD4-30DC-4502-92DA-84052885B442}"/>
    <dgm:cxn modelId="{28E1E464-B620-4F10-B4A2-E8A387F37B80}" type="presOf" srcId="{366B40D4-F0D9-4002-A2B2-A5065C84A858}" destId="{2502774D-B472-4DB4-8898-12CCA6869D10}" srcOrd="0" destOrd="0" presId="urn:microsoft.com/office/officeart/2008/layout/AlternatingHexagons"/>
    <dgm:cxn modelId="{7EF2D965-11F2-42DB-B2DE-FE92B2465D31}" type="presOf" srcId="{66F3E20B-0848-4A53-A712-F12244A7A4E1}" destId="{52F0B766-26BF-44EC-A9CF-C41025380488}" srcOrd="0" destOrd="0" presId="urn:microsoft.com/office/officeart/2008/layout/AlternatingHexagons"/>
    <dgm:cxn modelId="{60FD73AE-5C74-4E4C-B983-1DEA98BAE046}" srcId="{366B40D4-F0D9-4002-A2B2-A5065C84A858}" destId="{87BD75C3-CDBF-40DB-95A3-1190EA64DA7B}" srcOrd="1" destOrd="0" parTransId="{7552E0CC-F3C7-4846-9521-E5E038BED3F0}" sibTransId="{4DD57188-B791-4B7A-BDDC-CB673A7EEBDA}"/>
    <dgm:cxn modelId="{34D13A64-71AB-4EB0-8EB3-5C06236DA496}" type="presOf" srcId="{302BAB7F-3B45-468B-92C8-548717C4F807}" destId="{791E939B-BBD8-4E2C-B7D7-645D4F2A2482}" srcOrd="0" destOrd="0" presId="urn:microsoft.com/office/officeart/2008/layout/AlternatingHexagons"/>
    <dgm:cxn modelId="{E8C18553-F0E5-4B5F-8A0F-A7DED09F55F7}" type="presOf" srcId="{EFADDE60-5B37-4984-8534-BCA1F16589A4}" destId="{41527749-E57A-43BE-857D-94DE7FD6D105}" srcOrd="0" destOrd="0" presId="urn:microsoft.com/office/officeart/2008/layout/AlternatingHexagons"/>
    <dgm:cxn modelId="{81D6DAFB-FC0D-4727-9D85-B8FA49A342AA}" srcId="{366B40D4-F0D9-4002-A2B2-A5065C84A858}" destId="{66F3E20B-0848-4A53-A712-F12244A7A4E1}" srcOrd="0" destOrd="0" parTransId="{EA3828DD-0A2D-4E19-B9EF-F8209B3D476F}" sibTransId="{4FE36DDF-DB07-4D2C-AC90-97569AC8A1FF}"/>
    <dgm:cxn modelId="{1CA871EE-BA07-4781-9A34-3D595C675C1A}" type="presOf" srcId="{4FE36DDF-DB07-4D2C-AC90-97569AC8A1FF}" destId="{EDE0C9D1-59C1-4FFF-BE11-1EA4A268A30B}" srcOrd="0" destOrd="0" presId="urn:microsoft.com/office/officeart/2008/layout/AlternatingHexagons"/>
    <dgm:cxn modelId="{9261BB19-4FB1-463F-8ED4-21A520021845}" type="presOf" srcId="{C72FBBD4-30DC-4502-92DA-84052885B442}" destId="{95DC46B4-CC7E-406E-9884-A226820B5E7A}" srcOrd="0" destOrd="0" presId="urn:microsoft.com/office/officeart/2008/layout/AlternatingHexagons"/>
    <dgm:cxn modelId="{9E4E78EC-E8A9-4F1D-973E-52CFC2106C6B}" type="presOf" srcId="{87BD75C3-CDBF-40DB-95A3-1190EA64DA7B}" destId="{7B218CDD-A6FE-46BB-90CD-63D4D7D5193E}" srcOrd="0" destOrd="0" presId="urn:microsoft.com/office/officeart/2008/layout/AlternatingHexagons"/>
    <dgm:cxn modelId="{F69FC3D2-8E90-447F-B0D4-9F03CF80689A}" srcId="{366B40D4-F0D9-4002-A2B2-A5065C84A858}" destId="{3093B5A8-06A5-42AE-B2CA-8FCE488477A4}" srcOrd="3" destOrd="0" parTransId="{6AFFC803-E746-42A7-B5A2-DB8D71958D7C}" sibTransId="{EFADDE60-5B37-4984-8534-BCA1F16589A4}"/>
    <dgm:cxn modelId="{9C5A12F9-B242-474D-B53A-DBB17CCD0A2D}" type="presParOf" srcId="{2502774D-B472-4DB4-8898-12CCA6869D10}" destId="{BAA5AF85-EC31-4146-B8C6-75E3FDC21822}" srcOrd="0" destOrd="0" presId="urn:microsoft.com/office/officeart/2008/layout/AlternatingHexagons"/>
    <dgm:cxn modelId="{39EDA5DB-022D-426B-B40D-EEE6BE0C1F08}" type="presParOf" srcId="{BAA5AF85-EC31-4146-B8C6-75E3FDC21822}" destId="{52F0B766-26BF-44EC-A9CF-C41025380488}" srcOrd="0" destOrd="0" presId="urn:microsoft.com/office/officeart/2008/layout/AlternatingHexagons"/>
    <dgm:cxn modelId="{7A6F0FB0-D40D-4D0A-A6FC-E2B9A1D18D7C}" type="presParOf" srcId="{BAA5AF85-EC31-4146-B8C6-75E3FDC21822}" destId="{22FF26A6-8040-4C11-90FB-B58E7F50E1A0}" srcOrd="1" destOrd="0" presId="urn:microsoft.com/office/officeart/2008/layout/AlternatingHexagons"/>
    <dgm:cxn modelId="{05506ADE-1273-47B2-A089-B90416449028}" type="presParOf" srcId="{BAA5AF85-EC31-4146-B8C6-75E3FDC21822}" destId="{6F136A6D-6F69-4D98-B76F-23FD81DCAFCB}" srcOrd="2" destOrd="0" presId="urn:microsoft.com/office/officeart/2008/layout/AlternatingHexagons"/>
    <dgm:cxn modelId="{9FB38544-55D3-41C0-B6E8-98DB197086D1}" type="presParOf" srcId="{BAA5AF85-EC31-4146-B8C6-75E3FDC21822}" destId="{E38837CE-3831-4985-B184-1051C43FF7D9}" srcOrd="3" destOrd="0" presId="urn:microsoft.com/office/officeart/2008/layout/AlternatingHexagons"/>
    <dgm:cxn modelId="{9B7EEA0F-74B0-4F13-96B1-D24BBE8C8639}" type="presParOf" srcId="{BAA5AF85-EC31-4146-B8C6-75E3FDC21822}" destId="{EDE0C9D1-59C1-4FFF-BE11-1EA4A268A30B}" srcOrd="4" destOrd="0" presId="urn:microsoft.com/office/officeart/2008/layout/AlternatingHexagons"/>
    <dgm:cxn modelId="{26DC9251-7DF6-413C-A4D5-11D6C8E2C27C}" type="presParOf" srcId="{2502774D-B472-4DB4-8898-12CCA6869D10}" destId="{67B91BFF-E5FE-456C-835E-BF07B8A70939}" srcOrd="1" destOrd="0" presId="urn:microsoft.com/office/officeart/2008/layout/AlternatingHexagons"/>
    <dgm:cxn modelId="{E7986D1D-E376-4D5D-8DAC-07A5334114E8}" type="presParOf" srcId="{2502774D-B472-4DB4-8898-12CCA6869D10}" destId="{B9072FF1-3646-4BD4-848D-298A3DF1B0FC}" srcOrd="2" destOrd="0" presId="urn:microsoft.com/office/officeart/2008/layout/AlternatingHexagons"/>
    <dgm:cxn modelId="{EE38B3E0-B96F-405C-BF9E-0F8830BA2A79}" type="presParOf" srcId="{B9072FF1-3646-4BD4-848D-298A3DF1B0FC}" destId="{7B218CDD-A6FE-46BB-90CD-63D4D7D5193E}" srcOrd="0" destOrd="0" presId="urn:microsoft.com/office/officeart/2008/layout/AlternatingHexagons"/>
    <dgm:cxn modelId="{A56EB2BF-5D50-4FDA-9D8A-1A081FE974CD}" type="presParOf" srcId="{B9072FF1-3646-4BD4-848D-298A3DF1B0FC}" destId="{31BCA7D9-2DDA-41A1-8B26-845A11B11EA0}" srcOrd="1" destOrd="0" presId="urn:microsoft.com/office/officeart/2008/layout/AlternatingHexagons"/>
    <dgm:cxn modelId="{1FAB2FC5-AFEA-46A9-A05B-5E2565F0D14E}" type="presParOf" srcId="{B9072FF1-3646-4BD4-848D-298A3DF1B0FC}" destId="{EE899C24-2A61-4A2C-9B3C-E4B410C7497A}" srcOrd="2" destOrd="0" presId="urn:microsoft.com/office/officeart/2008/layout/AlternatingHexagons"/>
    <dgm:cxn modelId="{A8031B59-241E-47B0-A6E9-0B4C41D337DD}" type="presParOf" srcId="{B9072FF1-3646-4BD4-848D-298A3DF1B0FC}" destId="{C3767E92-507C-47BB-9ED5-3E83E32721BD}" srcOrd="3" destOrd="0" presId="urn:microsoft.com/office/officeart/2008/layout/AlternatingHexagons"/>
    <dgm:cxn modelId="{1165D348-FF68-4869-A14B-D6AA593A43EB}" type="presParOf" srcId="{B9072FF1-3646-4BD4-848D-298A3DF1B0FC}" destId="{5A4E73F0-D072-4AC2-91B6-A2FD959356FE}" srcOrd="4" destOrd="0" presId="urn:microsoft.com/office/officeart/2008/layout/AlternatingHexagons"/>
    <dgm:cxn modelId="{65F86D38-993F-4E9E-96EA-0BE66D1CDF81}" type="presParOf" srcId="{2502774D-B472-4DB4-8898-12CCA6869D10}" destId="{6E5959F8-F233-4777-BA0B-BBCAB94498E1}" srcOrd="3" destOrd="0" presId="urn:microsoft.com/office/officeart/2008/layout/AlternatingHexagons"/>
    <dgm:cxn modelId="{7751DFB6-9A74-45C7-BA0D-9676EE9505F1}" type="presParOf" srcId="{2502774D-B472-4DB4-8898-12CCA6869D10}" destId="{94A8261B-5760-44E2-B298-4B6C05C3156A}" srcOrd="4" destOrd="0" presId="urn:microsoft.com/office/officeart/2008/layout/AlternatingHexagons"/>
    <dgm:cxn modelId="{33932B4A-9A9F-41F6-9E70-EE00BB1796C6}" type="presParOf" srcId="{94A8261B-5760-44E2-B298-4B6C05C3156A}" destId="{791E939B-BBD8-4E2C-B7D7-645D4F2A2482}" srcOrd="0" destOrd="0" presId="urn:microsoft.com/office/officeart/2008/layout/AlternatingHexagons"/>
    <dgm:cxn modelId="{E5F2FB22-648D-4185-990F-779416043928}" type="presParOf" srcId="{94A8261B-5760-44E2-B298-4B6C05C3156A}" destId="{5D7CB987-2924-4A1B-8BB6-D4EB7AA180A3}" srcOrd="1" destOrd="0" presId="urn:microsoft.com/office/officeart/2008/layout/AlternatingHexagons"/>
    <dgm:cxn modelId="{32353860-0965-4B53-864E-0E30EC820A62}" type="presParOf" srcId="{94A8261B-5760-44E2-B298-4B6C05C3156A}" destId="{7FB2090E-69A6-4369-89A4-7E85B551DE1C}" srcOrd="2" destOrd="0" presId="urn:microsoft.com/office/officeart/2008/layout/AlternatingHexagons"/>
    <dgm:cxn modelId="{B823FDE5-6F3E-4EAB-8C23-D996C435D08B}" type="presParOf" srcId="{94A8261B-5760-44E2-B298-4B6C05C3156A}" destId="{291052EC-873D-442C-9EA0-EBDE796F9774}" srcOrd="3" destOrd="0" presId="urn:microsoft.com/office/officeart/2008/layout/AlternatingHexagons"/>
    <dgm:cxn modelId="{79D910F8-AF98-4A82-9736-0DF01BCEA537}" type="presParOf" srcId="{94A8261B-5760-44E2-B298-4B6C05C3156A}" destId="{95DC46B4-CC7E-406E-9884-A226820B5E7A}" srcOrd="4" destOrd="0" presId="urn:microsoft.com/office/officeart/2008/layout/AlternatingHexagons"/>
    <dgm:cxn modelId="{03E050E4-8E6A-48AC-9636-CF1C2C13807C}" type="presParOf" srcId="{2502774D-B472-4DB4-8898-12CCA6869D10}" destId="{25D2D13D-A87D-4260-8915-48AFA235814A}" srcOrd="5" destOrd="0" presId="urn:microsoft.com/office/officeart/2008/layout/AlternatingHexagons"/>
    <dgm:cxn modelId="{0D4BFBEA-99D8-4D57-8DDC-3C2A73080F95}" type="presParOf" srcId="{2502774D-B472-4DB4-8898-12CCA6869D10}" destId="{4B1ECCE7-AB55-41C5-86C9-DB4139A7C36C}" srcOrd="6" destOrd="0" presId="urn:microsoft.com/office/officeart/2008/layout/AlternatingHexagons"/>
    <dgm:cxn modelId="{B8A724EC-7610-4912-85DD-0AA9E7A394CD}" type="presParOf" srcId="{4B1ECCE7-AB55-41C5-86C9-DB4139A7C36C}" destId="{CDBAA3FA-D4E2-4A90-8E1E-ADC9CEDD4084}" srcOrd="0" destOrd="0" presId="urn:microsoft.com/office/officeart/2008/layout/AlternatingHexagons"/>
    <dgm:cxn modelId="{B5CB8CEC-2386-42A4-86A4-AC19B72B466C}" type="presParOf" srcId="{4B1ECCE7-AB55-41C5-86C9-DB4139A7C36C}" destId="{3E1C5DFE-DC4D-46B0-9CAA-2FB5C597E1BA}" srcOrd="1" destOrd="0" presId="urn:microsoft.com/office/officeart/2008/layout/AlternatingHexagons"/>
    <dgm:cxn modelId="{90194531-BDF7-4E21-B221-8AAB38434DA8}" type="presParOf" srcId="{4B1ECCE7-AB55-41C5-86C9-DB4139A7C36C}" destId="{93199766-6062-4DDC-907A-9AE71E0D25C9}" srcOrd="2" destOrd="0" presId="urn:microsoft.com/office/officeart/2008/layout/AlternatingHexagons"/>
    <dgm:cxn modelId="{E4366CC3-7C1E-4305-8D45-858EAF40745D}" type="presParOf" srcId="{4B1ECCE7-AB55-41C5-86C9-DB4139A7C36C}" destId="{2E0C4D4A-F546-4FFA-82A9-0200A61666D6}" srcOrd="3" destOrd="0" presId="urn:microsoft.com/office/officeart/2008/layout/AlternatingHexagons"/>
    <dgm:cxn modelId="{8E3B72A8-0957-4374-B769-20BA7868060F}" type="presParOf" srcId="{4B1ECCE7-AB55-41C5-86C9-DB4139A7C36C}" destId="{41527749-E57A-43BE-857D-94DE7FD6D10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0B766-26BF-44EC-A9CF-C41025380488}">
      <dsp:nvSpPr>
        <dsp:cNvPr id="0" name=""/>
        <dsp:cNvSpPr/>
      </dsp:nvSpPr>
      <dsp:spPr>
        <a:xfrm rot="5400000">
          <a:off x="4543377" y="126538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kern="1200" dirty="0" smtClean="0"/>
            <a:t>Software-defined networks </a:t>
          </a:r>
        </a:p>
      </dsp:txBody>
      <dsp:txXfrm rot="-5400000">
        <a:off x="4922200" y="298095"/>
        <a:ext cx="1131043" cy="1300048"/>
      </dsp:txXfrm>
    </dsp:sp>
    <dsp:sp modelId="{22FF26A6-8040-4C11-90FB-B58E7F50E1A0}">
      <dsp:nvSpPr>
        <dsp:cNvPr id="0" name=""/>
        <dsp:cNvSpPr/>
      </dsp:nvSpPr>
      <dsp:spPr>
        <a:xfrm>
          <a:off x="6359164" y="381511"/>
          <a:ext cx="2107779" cy="113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0C9D1-59C1-4FFF-BE11-1EA4A268A30B}">
      <dsp:nvSpPr>
        <dsp:cNvPr id="0" name=""/>
        <dsp:cNvSpPr/>
      </dsp:nvSpPr>
      <dsp:spPr>
        <a:xfrm rot="5400000">
          <a:off x="2768763" y="126538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 smtClean="0"/>
            <a:t>network security issues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kern="1200" dirty="0"/>
        </a:p>
      </dsp:txBody>
      <dsp:txXfrm rot="-5400000">
        <a:off x="3147586" y="298095"/>
        <a:ext cx="1131043" cy="1300048"/>
      </dsp:txXfrm>
    </dsp:sp>
    <dsp:sp modelId="{7B218CDD-A6FE-46BB-90CD-63D4D7D5193E}">
      <dsp:nvSpPr>
        <dsp:cNvPr id="0" name=""/>
        <dsp:cNvSpPr/>
      </dsp:nvSpPr>
      <dsp:spPr>
        <a:xfrm rot="5400000">
          <a:off x="3652670" y="1729659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TCP/IP, LAN protocol stack </a:t>
          </a:r>
          <a:endParaRPr lang="sv-SE" kern="1200" dirty="0">
            <a:solidFill>
              <a:schemeClr val="tx1"/>
            </a:solidFill>
          </a:endParaRPr>
        </a:p>
      </dsp:txBody>
      <dsp:txXfrm rot="-5400000">
        <a:off x="4031493" y="1901216"/>
        <a:ext cx="1131043" cy="1300048"/>
      </dsp:txXfrm>
    </dsp:sp>
    <dsp:sp modelId="{31BCA7D9-2DDA-41A1-8B26-845A11B11EA0}">
      <dsp:nvSpPr>
        <dsp:cNvPr id="0" name=""/>
        <dsp:cNvSpPr/>
      </dsp:nvSpPr>
      <dsp:spPr>
        <a:xfrm>
          <a:off x="1667656" y="1984632"/>
          <a:ext cx="2039786" cy="113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4E73F0-D072-4AC2-91B6-A2FD959356FE}">
      <dsp:nvSpPr>
        <dsp:cNvPr id="0" name=""/>
        <dsp:cNvSpPr/>
      </dsp:nvSpPr>
      <dsp:spPr>
        <a:xfrm rot="5400000">
          <a:off x="1926118" y="4859012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kern="1200" dirty="0" smtClean="0"/>
            <a:t>delays</a:t>
          </a:r>
          <a:r>
            <a:rPr lang="sv-SE" sz="1600" kern="1200" dirty="0" smtClean="0"/>
            <a:t> </a:t>
          </a:r>
          <a:r>
            <a:rPr lang="sv-SE" sz="1600" kern="1200" dirty="0" err="1" smtClean="0"/>
            <a:t>performance</a:t>
          </a:r>
          <a:endParaRPr lang="en-GB" sz="1600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kern="1200" dirty="0"/>
        </a:p>
      </dsp:txBody>
      <dsp:txXfrm rot="-5400000">
        <a:off x="2304941" y="5030569"/>
        <a:ext cx="1131043" cy="1300048"/>
      </dsp:txXfrm>
    </dsp:sp>
    <dsp:sp modelId="{791E939B-BBD8-4E2C-B7D7-645D4F2A2482}">
      <dsp:nvSpPr>
        <dsp:cNvPr id="0" name=""/>
        <dsp:cNvSpPr/>
      </dsp:nvSpPr>
      <dsp:spPr>
        <a:xfrm rot="5400000">
          <a:off x="4543377" y="3332779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 smtClean="0"/>
            <a:t>routing, also with mobility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kern="1200" dirty="0"/>
        </a:p>
      </dsp:txBody>
      <dsp:txXfrm rot="-5400000">
        <a:off x="4922200" y="3504336"/>
        <a:ext cx="1131043" cy="1300048"/>
      </dsp:txXfrm>
    </dsp:sp>
    <dsp:sp modelId="{5D7CB987-2924-4A1B-8BB6-D4EB7AA180A3}">
      <dsp:nvSpPr>
        <dsp:cNvPr id="0" name=""/>
        <dsp:cNvSpPr/>
      </dsp:nvSpPr>
      <dsp:spPr>
        <a:xfrm>
          <a:off x="6359164" y="3587753"/>
          <a:ext cx="2107779" cy="113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DC46B4-CC7E-406E-9884-A226820B5E7A}">
      <dsp:nvSpPr>
        <dsp:cNvPr id="0" name=""/>
        <dsp:cNvSpPr/>
      </dsp:nvSpPr>
      <dsp:spPr>
        <a:xfrm rot="5400000">
          <a:off x="2768763" y="3332779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1600" kern="1200" dirty="0" err="1" smtClean="0"/>
            <a:t>multiple</a:t>
          </a:r>
          <a:r>
            <a:rPr lang="sv-SE" sz="1600" kern="1200" dirty="0" smtClean="0"/>
            <a:t> </a:t>
          </a:r>
          <a:r>
            <a:rPr lang="en-GB" sz="1600" kern="1200" dirty="0" smtClean="0"/>
            <a:t>access protocols (wired, wireless)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kern="1200" dirty="0"/>
        </a:p>
      </dsp:txBody>
      <dsp:txXfrm rot="-5400000">
        <a:off x="3147586" y="3504336"/>
        <a:ext cx="1131043" cy="1300048"/>
      </dsp:txXfrm>
    </dsp:sp>
    <dsp:sp modelId="{CDBAA3FA-D4E2-4A90-8E1E-ADC9CEDD4084}">
      <dsp:nvSpPr>
        <dsp:cNvPr id="0" name=""/>
        <dsp:cNvSpPr/>
      </dsp:nvSpPr>
      <dsp:spPr>
        <a:xfrm rot="5400000">
          <a:off x="3652670" y="4935900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 smtClean="0"/>
            <a:t>reliable data transfer </a:t>
          </a:r>
          <a:endParaRPr lang="sv-SE" kern="1200" dirty="0"/>
        </a:p>
      </dsp:txBody>
      <dsp:txXfrm rot="-5400000">
        <a:off x="4031493" y="5107457"/>
        <a:ext cx="1131043" cy="1300048"/>
      </dsp:txXfrm>
    </dsp:sp>
    <dsp:sp modelId="{3E1C5DFE-DC4D-46B0-9CAA-2FB5C597E1BA}">
      <dsp:nvSpPr>
        <dsp:cNvPr id="0" name=""/>
        <dsp:cNvSpPr/>
      </dsp:nvSpPr>
      <dsp:spPr>
        <a:xfrm>
          <a:off x="1667656" y="5190874"/>
          <a:ext cx="2039786" cy="113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27749-E57A-43BE-857D-94DE7FD6D105}">
      <dsp:nvSpPr>
        <dsp:cNvPr id="0" name=""/>
        <dsp:cNvSpPr/>
      </dsp:nvSpPr>
      <dsp:spPr>
        <a:xfrm rot="5400000">
          <a:off x="5427284" y="4935900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datagram vs VC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congestion control</a:t>
          </a:r>
        </a:p>
      </dsp:txBody>
      <dsp:txXfrm rot="-5400000">
        <a:off x="5806107" y="5107457"/>
        <a:ext cx="1131043" cy="13000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0B766-26BF-44EC-A9CF-C41025380488}">
      <dsp:nvSpPr>
        <dsp:cNvPr id="0" name=""/>
        <dsp:cNvSpPr/>
      </dsp:nvSpPr>
      <dsp:spPr>
        <a:xfrm rot="5400000">
          <a:off x="4543377" y="126538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kern="1200" dirty="0" smtClean="0"/>
            <a:t>Software-defined networks </a:t>
          </a:r>
        </a:p>
      </dsp:txBody>
      <dsp:txXfrm rot="-5400000">
        <a:off x="4922200" y="298095"/>
        <a:ext cx="1131043" cy="1300048"/>
      </dsp:txXfrm>
    </dsp:sp>
    <dsp:sp modelId="{22FF26A6-8040-4C11-90FB-B58E7F50E1A0}">
      <dsp:nvSpPr>
        <dsp:cNvPr id="0" name=""/>
        <dsp:cNvSpPr/>
      </dsp:nvSpPr>
      <dsp:spPr>
        <a:xfrm>
          <a:off x="6359164" y="381511"/>
          <a:ext cx="2107779" cy="113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0C9D1-59C1-4FFF-BE11-1EA4A268A30B}">
      <dsp:nvSpPr>
        <dsp:cNvPr id="0" name=""/>
        <dsp:cNvSpPr/>
      </dsp:nvSpPr>
      <dsp:spPr>
        <a:xfrm rot="5400000">
          <a:off x="2768763" y="126538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 smtClean="0"/>
            <a:t>network security issues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kern="1200" dirty="0"/>
        </a:p>
      </dsp:txBody>
      <dsp:txXfrm rot="-5400000">
        <a:off x="3147586" y="298095"/>
        <a:ext cx="1131043" cy="1300048"/>
      </dsp:txXfrm>
    </dsp:sp>
    <dsp:sp modelId="{7B218CDD-A6FE-46BB-90CD-63D4D7D5193E}">
      <dsp:nvSpPr>
        <dsp:cNvPr id="0" name=""/>
        <dsp:cNvSpPr/>
      </dsp:nvSpPr>
      <dsp:spPr>
        <a:xfrm rot="5400000">
          <a:off x="3652670" y="1729659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TCP/IP, LAN protocol stack </a:t>
          </a:r>
          <a:endParaRPr lang="sv-SE" kern="1200" dirty="0">
            <a:solidFill>
              <a:schemeClr val="tx1"/>
            </a:solidFill>
          </a:endParaRPr>
        </a:p>
      </dsp:txBody>
      <dsp:txXfrm rot="-5400000">
        <a:off x="4031493" y="1901216"/>
        <a:ext cx="1131043" cy="1300048"/>
      </dsp:txXfrm>
    </dsp:sp>
    <dsp:sp modelId="{31BCA7D9-2DDA-41A1-8B26-845A11B11EA0}">
      <dsp:nvSpPr>
        <dsp:cNvPr id="0" name=""/>
        <dsp:cNvSpPr/>
      </dsp:nvSpPr>
      <dsp:spPr>
        <a:xfrm>
          <a:off x="1667656" y="1984632"/>
          <a:ext cx="2039786" cy="113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4E73F0-D072-4AC2-91B6-A2FD959356FE}">
      <dsp:nvSpPr>
        <dsp:cNvPr id="0" name=""/>
        <dsp:cNvSpPr/>
      </dsp:nvSpPr>
      <dsp:spPr>
        <a:xfrm rot="5400000">
          <a:off x="1926118" y="4859012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kern="1200" dirty="0" smtClean="0"/>
            <a:t>delays</a:t>
          </a:r>
          <a:r>
            <a:rPr lang="sv-SE" sz="1600" kern="1200" dirty="0" smtClean="0"/>
            <a:t> </a:t>
          </a:r>
          <a:r>
            <a:rPr lang="sv-SE" sz="1600" kern="1200" dirty="0" err="1" smtClean="0"/>
            <a:t>performance</a:t>
          </a:r>
          <a:endParaRPr lang="en-GB" sz="1600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kern="1200" dirty="0"/>
        </a:p>
      </dsp:txBody>
      <dsp:txXfrm rot="-5400000">
        <a:off x="2304941" y="5030569"/>
        <a:ext cx="1131043" cy="1300048"/>
      </dsp:txXfrm>
    </dsp:sp>
    <dsp:sp modelId="{791E939B-BBD8-4E2C-B7D7-645D4F2A2482}">
      <dsp:nvSpPr>
        <dsp:cNvPr id="0" name=""/>
        <dsp:cNvSpPr/>
      </dsp:nvSpPr>
      <dsp:spPr>
        <a:xfrm rot="5400000">
          <a:off x="4543377" y="3332779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 smtClean="0"/>
            <a:t>routing, also with mobility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kern="1200" dirty="0"/>
        </a:p>
      </dsp:txBody>
      <dsp:txXfrm rot="-5400000">
        <a:off x="4922200" y="3504336"/>
        <a:ext cx="1131043" cy="1300048"/>
      </dsp:txXfrm>
    </dsp:sp>
    <dsp:sp modelId="{5D7CB987-2924-4A1B-8BB6-D4EB7AA180A3}">
      <dsp:nvSpPr>
        <dsp:cNvPr id="0" name=""/>
        <dsp:cNvSpPr/>
      </dsp:nvSpPr>
      <dsp:spPr>
        <a:xfrm>
          <a:off x="6359164" y="3587753"/>
          <a:ext cx="2107779" cy="113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DC46B4-CC7E-406E-9884-A226820B5E7A}">
      <dsp:nvSpPr>
        <dsp:cNvPr id="0" name=""/>
        <dsp:cNvSpPr/>
      </dsp:nvSpPr>
      <dsp:spPr>
        <a:xfrm rot="5400000">
          <a:off x="2768763" y="3332779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1600" kern="1200" dirty="0" err="1" smtClean="0"/>
            <a:t>multiple</a:t>
          </a:r>
          <a:r>
            <a:rPr lang="sv-SE" sz="1600" kern="1200" dirty="0" smtClean="0"/>
            <a:t> </a:t>
          </a:r>
          <a:r>
            <a:rPr lang="en-GB" sz="1600" kern="1200" dirty="0" smtClean="0"/>
            <a:t>access protocols (wired, wireless)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kern="1200" dirty="0"/>
        </a:p>
      </dsp:txBody>
      <dsp:txXfrm rot="-5400000">
        <a:off x="3147586" y="3504336"/>
        <a:ext cx="1131043" cy="1300048"/>
      </dsp:txXfrm>
    </dsp:sp>
    <dsp:sp modelId="{CDBAA3FA-D4E2-4A90-8E1E-ADC9CEDD4084}">
      <dsp:nvSpPr>
        <dsp:cNvPr id="0" name=""/>
        <dsp:cNvSpPr/>
      </dsp:nvSpPr>
      <dsp:spPr>
        <a:xfrm rot="5400000">
          <a:off x="3652670" y="4935900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 smtClean="0"/>
            <a:t>reliable data transfer </a:t>
          </a:r>
          <a:endParaRPr lang="sv-SE" kern="1200" dirty="0"/>
        </a:p>
      </dsp:txBody>
      <dsp:txXfrm rot="-5400000">
        <a:off x="4031493" y="5107457"/>
        <a:ext cx="1131043" cy="1300048"/>
      </dsp:txXfrm>
    </dsp:sp>
    <dsp:sp modelId="{3E1C5DFE-DC4D-46B0-9CAA-2FB5C597E1BA}">
      <dsp:nvSpPr>
        <dsp:cNvPr id="0" name=""/>
        <dsp:cNvSpPr/>
      </dsp:nvSpPr>
      <dsp:spPr>
        <a:xfrm>
          <a:off x="1667656" y="5190874"/>
          <a:ext cx="2039786" cy="113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27749-E57A-43BE-857D-94DE7FD6D105}">
      <dsp:nvSpPr>
        <dsp:cNvPr id="0" name=""/>
        <dsp:cNvSpPr/>
      </dsp:nvSpPr>
      <dsp:spPr>
        <a:xfrm rot="5400000">
          <a:off x="5427284" y="4935900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datagram vs VC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congestion control</a:t>
          </a:r>
        </a:p>
      </dsp:txBody>
      <dsp:txXfrm rot="-5400000">
        <a:off x="5806107" y="5107457"/>
        <a:ext cx="1131043" cy="13000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0B766-26BF-44EC-A9CF-C41025380488}">
      <dsp:nvSpPr>
        <dsp:cNvPr id="0" name=""/>
        <dsp:cNvSpPr/>
      </dsp:nvSpPr>
      <dsp:spPr>
        <a:xfrm rot="5400000">
          <a:off x="4543377" y="126538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kern="1200" dirty="0" smtClean="0"/>
            <a:t>Software-defined networks </a:t>
          </a:r>
        </a:p>
      </dsp:txBody>
      <dsp:txXfrm rot="-5400000">
        <a:off x="4922200" y="298095"/>
        <a:ext cx="1131043" cy="1300048"/>
      </dsp:txXfrm>
    </dsp:sp>
    <dsp:sp modelId="{22FF26A6-8040-4C11-90FB-B58E7F50E1A0}">
      <dsp:nvSpPr>
        <dsp:cNvPr id="0" name=""/>
        <dsp:cNvSpPr/>
      </dsp:nvSpPr>
      <dsp:spPr>
        <a:xfrm>
          <a:off x="6359164" y="381511"/>
          <a:ext cx="2107779" cy="113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0C9D1-59C1-4FFF-BE11-1EA4A268A30B}">
      <dsp:nvSpPr>
        <dsp:cNvPr id="0" name=""/>
        <dsp:cNvSpPr/>
      </dsp:nvSpPr>
      <dsp:spPr>
        <a:xfrm rot="5400000">
          <a:off x="2768763" y="126538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 smtClean="0"/>
            <a:t>network security issues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kern="1200" dirty="0"/>
        </a:p>
      </dsp:txBody>
      <dsp:txXfrm rot="-5400000">
        <a:off x="3147586" y="298095"/>
        <a:ext cx="1131043" cy="1300048"/>
      </dsp:txXfrm>
    </dsp:sp>
    <dsp:sp modelId="{7B218CDD-A6FE-46BB-90CD-63D4D7D5193E}">
      <dsp:nvSpPr>
        <dsp:cNvPr id="0" name=""/>
        <dsp:cNvSpPr/>
      </dsp:nvSpPr>
      <dsp:spPr>
        <a:xfrm rot="5400000">
          <a:off x="3652670" y="1729659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TCP/IP, LAN protocol stack </a:t>
          </a:r>
          <a:endParaRPr lang="sv-SE" kern="1200" dirty="0">
            <a:solidFill>
              <a:schemeClr val="tx1"/>
            </a:solidFill>
          </a:endParaRPr>
        </a:p>
      </dsp:txBody>
      <dsp:txXfrm rot="-5400000">
        <a:off x="4031493" y="1901216"/>
        <a:ext cx="1131043" cy="1300048"/>
      </dsp:txXfrm>
    </dsp:sp>
    <dsp:sp modelId="{31BCA7D9-2DDA-41A1-8B26-845A11B11EA0}">
      <dsp:nvSpPr>
        <dsp:cNvPr id="0" name=""/>
        <dsp:cNvSpPr/>
      </dsp:nvSpPr>
      <dsp:spPr>
        <a:xfrm>
          <a:off x="1667656" y="1984632"/>
          <a:ext cx="2039786" cy="113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4E73F0-D072-4AC2-91B6-A2FD959356FE}">
      <dsp:nvSpPr>
        <dsp:cNvPr id="0" name=""/>
        <dsp:cNvSpPr/>
      </dsp:nvSpPr>
      <dsp:spPr>
        <a:xfrm rot="5400000">
          <a:off x="1926118" y="4859012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kern="1200" dirty="0" smtClean="0"/>
            <a:t>delays</a:t>
          </a:r>
          <a:r>
            <a:rPr lang="sv-SE" sz="1600" kern="1200" dirty="0" smtClean="0"/>
            <a:t> </a:t>
          </a:r>
          <a:r>
            <a:rPr lang="sv-SE" sz="1600" kern="1200" dirty="0" err="1" smtClean="0"/>
            <a:t>performance</a:t>
          </a:r>
          <a:endParaRPr lang="en-GB" sz="1600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kern="1200" dirty="0"/>
        </a:p>
      </dsp:txBody>
      <dsp:txXfrm rot="-5400000">
        <a:off x="2304941" y="5030569"/>
        <a:ext cx="1131043" cy="1300048"/>
      </dsp:txXfrm>
    </dsp:sp>
    <dsp:sp modelId="{791E939B-BBD8-4E2C-B7D7-645D4F2A2482}">
      <dsp:nvSpPr>
        <dsp:cNvPr id="0" name=""/>
        <dsp:cNvSpPr/>
      </dsp:nvSpPr>
      <dsp:spPr>
        <a:xfrm rot="5400000">
          <a:off x="4543377" y="3332779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 smtClean="0"/>
            <a:t>routing, also with mobility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kern="1200" dirty="0"/>
        </a:p>
      </dsp:txBody>
      <dsp:txXfrm rot="-5400000">
        <a:off x="4922200" y="3504336"/>
        <a:ext cx="1131043" cy="1300048"/>
      </dsp:txXfrm>
    </dsp:sp>
    <dsp:sp modelId="{5D7CB987-2924-4A1B-8BB6-D4EB7AA180A3}">
      <dsp:nvSpPr>
        <dsp:cNvPr id="0" name=""/>
        <dsp:cNvSpPr/>
      </dsp:nvSpPr>
      <dsp:spPr>
        <a:xfrm>
          <a:off x="6359164" y="3587753"/>
          <a:ext cx="2107779" cy="113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DC46B4-CC7E-406E-9884-A226820B5E7A}">
      <dsp:nvSpPr>
        <dsp:cNvPr id="0" name=""/>
        <dsp:cNvSpPr/>
      </dsp:nvSpPr>
      <dsp:spPr>
        <a:xfrm rot="5400000">
          <a:off x="2768763" y="3332779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1600" kern="1200" dirty="0" err="1" smtClean="0"/>
            <a:t>multiple</a:t>
          </a:r>
          <a:r>
            <a:rPr lang="sv-SE" sz="1600" kern="1200" dirty="0" smtClean="0"/>
            <a:t> </a:t>
          </a:r>
          <a:r>
            <a:rPr lang="en-GB" sz="1600" kern="1200" dirty="0" smtClean="0"/>
            <a:t>access protocols (wired, wireless)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kern="1200" dirty="0"/>
        </a:p>
      </dsp:txBody>
      <dsp:txXfrm rot="-5400000">
        <a:off x="3147586" y="3504336"/>
        <a:ext cx="1131043" cy="1300048"/>
      </dsp:txXfrm>
    </dsp:sp>
    <dsp:sp modelId="{CDBAA3FA-D4E2-4A90-8E1E-ADC9CEDD4084}">
      <dsp:nvSpPr>
        <dsp:cNvPr id="0" name=""/>
        <dsp:cNvSpPr/>
      </dsp:nvSpPr>
      <dsp:spPr>
        <a:xfrm rot="5400000">
          <a:off x="3652670" y="4935900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 smtClean="0"/>
            <a:t>reliable data transfer </a:t>
          </a:r>
          <a:endParaRPr lang="sv-SE" kern="1200" dirty="0"/>
        </a:p>
      </dsp:txBody>
      <dsp:txXfrm rot="-5400000">
        <a:off x="4031493" y="5107457"/>
        <a:ext cx="1131043" cy="1300048"/>
      </dsp:txXfrm>
    </dsp:sp>
    <dsp:sp modelId="{3E1C5DFE-DC4D-46B0-9CAA-2FB5C597E1BA}">
      <dsp:nvSpPr>
        <dsp:cNvPr id="0" name=""/>
        <dsp:cNvSpPr/>
      </dsp:nvSpPr>
      <dsp:spPr>
        <a:xfrm>
          <a:off x="1667656" y="5190874"/>
          <a:ext cx="2039786" cy="113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27749-E57A-43BE-857D-94DE7FD6D105}">
      <dsp:nvSpPr>
        <dsp:cNvPr id="0" name=""/>
        <dsp:cNvSpPr/>
      </dsp:nvSpPr>
      <dsp:spPr>
        <a:xfrm rot="5400000">
          <a:off x="5427284" y="4935900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datagram vs VC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congestion control</a:t>
          </a:r>
        </a:p>
      </dsp:txBody>
      <dsp:txXfrm rot="-5400000">
        <a:off x="5806107" y="5107457"/>
        <a:ext cx="1131043" cy="13000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0B766-26BF-44EC-A9CF-C41025380488}">
      <dsp:nvSpPr>
        <dsp:cNvPr id="0" name=""/>
        <dsp:cNvSpPr/>
      </dsp:nvSpPr>
      <dsp:spPr>
        <a:xfrm rot="5400000">
          <a:off x="4543377" y="126538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kern="1200" dirty="0" smtClean="0"/>
            <a:t>Software-defined networks </a:t>
          </a:r>
        </a:p>
      </dsp:txBody>
      <dsp:txXfrm rot="-5400000">
        <a:off x="4922200" y="298095"/>
        <a:ext cx="1131043" cy="1300048"/>
      </dsp:txXfrm>
    </dsp:sp>
    <dsp:sp modelId="{22FF26A6-8040-4C11-90FB-B58E7F50E1A0}">
      <dsp:nvSpPr>
        <dsp:cNvPr id="0" name=""/>
        <dsp:cNvSpPr/>
      </dsp:nvSpPr>
      <dsp:spPr>
        <a:xfrm>
          <a:off x="6359164" y="381511"/>
          <a:ext cx="2107779" cy="113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0C9D1-59C1-4FFF-BE11-1EA4A268A30B}">
      <dsp:nvSpPr>
        <dsp:cNvPr id="0" name=""/>
        <dsp:cNvSpPr/>
      </dsp:nvSpPr>
      <dsp:spPr>
        <a:xfrm rot="5400000">
          <a:off x="2768763" y="126538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 smtClean="0"/>
            <a:t>network security issues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kern="1200" dirty="0"/>
        </a:p>
      </dsp:txBody>
      <dsp:txXfrm rot="-5400000">
        <a:off x="3147586" y="298095"/>
        <a:ext cx="1131043" cy="1300048"/>
      </dsp:txXfrm>
    </dsp:sp>
    <dsp:sp modelId="{7B218CDD-A6FE-46BB-90CD-63D4D7D5193E}">
      <dsp:nvSpPr>
        <dsp:cNvPr id="0" name=""/>
        <dsp:cNvSpPr/>
      </dsp:nvSpPr>
      <dsp:spPr>
        <a:xfrm rot="5400000">
          <a:off x="3652670" y="1729659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TCP/IP, LAN protocol stack </a:t>
          </a:r>
          <a:endParaRPr lang="sv-SE" kern="1200" dirty="0">
            <a:solidFill>
              <a:schemeClr val="tx1"/>
            </a:solidFill>
          </a:endParaRPr>
        </a:p>
      </dsp:txBody>
      <dsp:txXfrm rot="-5400000">
        <a:off x="4031493" y="1901216"/>
        <a:ext cx="1131043" cy="1300048"/>
      </dsp:txXfrm>
    </dsp:sp>
    <dsp:sp modelId="{31BCA7D9-2DDA-41A1-8B26-845A11B11EA0}">
      <dsp:nvSpPr>
        <dsp:cNvPr id="0" name=""/>
        <dsp:cNvSpPr/>
      </dsp:nvSpPr>
      <dsp:spPr>
        <a:xfrm>
          <a:off x="1667656" y="1984632"/>
          <a:ext cx="2039786" cy="113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4E73F0-D072-4AC2-91B6-A2FD959356FE}">
      <dsp:nvSpPr>
        <dsp:cNvPr id="0" name=""/>
        <dsp:cNvSpPr/>
      </dsp:nvSpPr>
      <dsp:spPr>
        <a:xfrm rot="5400000">
          <a:off x="1926118" y="4859012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kern="1200" dirty="0" smtClean="0"/>
            <a:t>delays</a:t>
          </a:r>
          <a:r>
            <a:rPr lang="sv-SE" sz="1600" kern="1200" dirty="0" smtClean="0"/>
            <a:t> </a:t>
          </a:r>
          <a:r>
            <a:rPr lang="sv-SE" sz="1600" kern="1200" dirty="0" err="1" smtClean="0"/>
            <a:t>performance</a:t>
          </a:r>
          <a:endParaRPr lang="en-GB" sz="1600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kern="1200" dirty="0"/>
        </a:p>
      </dsp:txBody>
      <dsp:txXfrm rot="-5400000">
        <a:off x="2304941" y="5030569"/>
        <a:ext cx="1131043" cy="1300048"/>
      </dsp:txXfrm>
    </dsp:sp>
    <dsp:sp modelId="{791E939B-BBD8-4E2C-B7D7-645D4F2A2482}">
      <dsp:nvSpPr>
        <dsp:cNvPr id="0" name=""/>
        <dsp:cNvSpPr/>
      </dsp:nvSpPr>
      <dsp:spPr>
        <a:xfrm rot="5400000">
          <a:off x="4543377" y="3332779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 smtClean="0"/>
            <a:t>routing, also with mobility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kern="1200" dirty="0"/>
        </a:p>
      </dsp:txBody>
      <dsp:txXfrm rot="-5400000">
        <a:off x="4922200" y="3504336"/>
        <a:ext cx="1131043" cy="1300048"/>
      </dsp:txXfrm>
    </dsp:sp>
    <dsp:sp modelId="{5D7CB987-2924-4A1B-8BB6-D4EB7AA180A3}">
      <dsp:nvSpPr>
        <dsp:cNvPr id="0" name=""/>
        <dsp:cNvSpPr/>
      </dsp:nvSpPr>
      <dsp:spPr>
        <a:xfrm>
          <a:off x="6359164" y="3587753"/>
          <a:ext cx="2107779" cy="113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DC46B4-CC7E-406E-9884-A226820B5E7A}">
      <dsp:nvSpPr>
        <dsp:cNvPr id="0" name=""/>
        <dsp:cNvSpPr/>
      </dsp:nvSpPr>
      <dsp:spPr>
        <a:xfrm rot="5400000">
          <a:off x="2768763" y="3332779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1600" kern="1200" dirty="0" err="1" smtClean="0"/>
            <a:t>multiple</a:t>
          </a:r>
          <a:r>
            <a:rPr lang="sv-SE" sz="1600" kern="1200" dirty="0" smtClean="0"/>
            <a:t> </a:t>
          </a:r>
          <a:r>
            <a:rPr lang="en-GB" sz="1600" kern="1200" dirty="0" smtClean="0"/>
            <a:t>access protocols (wired, wireless)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kern="1200" dirty="0"/>
        </a:p>
      </dsp:txBody>
      <dsp:txXfrm rot="-5400000">
        <a:off x="3147586" y="3504336"/>
        <a:ext cx="1131043" cy="1300048"/>
      </dsp:txXfrm>
    </dsp:sp>
    <dsp:sp modelId="{CDBAA3FA-D4E2-4A90-8E1E-ADC9CEDD4084}">
      <dsp:nvSpPr>
        <dsp:cNvPr id="0" name=""/>
        <dsp:cNvSpPr/>
      </dsp:nvSpPr>
      <dsp:spPr>
        <a:xfrm rot="5400000">
          <a:off x="3652670" y="4935900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 smtClean="0"/>
            <a:t>reliable data transfer </a:t>
          </a:r>
          <a:endParaRPr lang="sv-SE" kern="1200" dirty="0"/>
        </a:p>
      </dsp:txBody>
      <dsp:txXfrm rot="-5400000">
        <a:off x="4031493" y="5107457"/>
        <a:ext cx="1131043" cy="1300048"/>
      </dsp:txXfrm>
    </dsp:sp>
    <dsp:sp modelId="{3E1C5DFE-DC4D-46B0-9CAA-2FB5C597E1BA}">
      <dsp:nvSpPr>
        <dsp:cNvPr id="0" name=""/>
        <dsp:cNvSpPr/>
      </dsp:nvSpPr>
      <dsp:spPr>
        <a:xfrm>
          <a:off x="1667656" y="5190874"/>
          <a:ext cx="2039786" cy="113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27749-E57A-43BE-857D-94DE7FD6D105}">
      <dsp:nvSpPr>
        <dsp:cNvPr id="0" name=""/>
        <dsp:cNvSpPr/>
      </dsp:nvSpPr>
      <dsp:spPr>
        <a:xfrm rot="5400000">
          <a:off x="5427284" y="4935900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datagram vs VC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congestion control</a:t>
          </a:r>
        </a:p>
      </dsp:txBody>
      <dsp:txXfrm rot="-5400000">
        <a:off x="5806107" y="5107457"/>
        <a:ext cx="1131043" cy="1300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0E0B65D-E2A4-428D-8837-7136A50B29CB}" type="datetimeFigureOut">
              <a:rPr lang="sv-SE" smtClean="0"/>
              <a:t>2016-03-08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09293D5-4692-4550-8F52-A74959CB9C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2220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268961A2-71C4-4FC4-97A9-F9901E3B2CB0}" type="slidenum">
              <a:rPr lang="en-US" smtClean="0">
                <a:solidFill>
                  <a:prstClr val="black"/>
                </a:solidFill>
              </a:rPr>
              <a:pPr defTabSz="990600"/>
              <a:t>30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4229686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7DC072C-0625-4803-BA97-F7DD382212D4}" type="slidenum">
              <a:rPr lang="en-US" sz="1300">
                <a:solidFill>
                  <a:prstClr val="black"/>
                </a:solidFill>
                <a:latin typeface="Times New Roman" pitchFamily="18" charset="0"/>
              </a:rPr>
              <a:pPr/>
              <a:t>39</a:t>
            </a:fld>
            <a:endParaRPr lang="en-US" sz="13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9905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685C9F7-2B7E-47EC-BE45-5B3685A598AD}" type="slidenum">
              <a:rPr lang="en-US" sz="1300">
                <a:solidFill>
                  <a:prstClr val="black"/>
                </a:solidFill>
                <a:latin typeface="Times New Roman" pitchFamily="18" charset="0"/>
              </a:rPr>
              <a:pPr/>
              <a:t>40</a:t>
            </a:fld>
            <a:endParaRPr lang="en-US" sz="13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7879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71C5ACB-2602-4052-957E-D09A12777281}" type="slidenum">
              <a:rPr lang="en-US" sz="1300">
                <a:solidFill>
                  <a:prstClr val="black"/>
                </a:solidFill>
                <a:latin typeface="Times New Roman" pitchFamily="18" charset="0"/>
              </a:rPr>
              <a:pPr/>
              <a:t>41</a:t>
            </a:fld>
            <a:endParaRPr lang="en-US" sz="13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2060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E88E7848-7073-425D-9270-13E1CEC8808B}" type="slidenum">
              <a:rPr lang="en-US" altLang="sv-SE" sz="1200" i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43</a:t>
            </a:fld>
            <a:endParaRPr lang="en-US" altLang="sv-SE" sz="1200" i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578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Bidirectional power flow</a:t>
            </a:r>
          </a:p>
          <a:p>
            <a:r>
              <a:rPr lang="en-US" smtClean="0"/>
              <a:t>Communications layer</a:t>
            </a:r>
          </a:p>
          <a:p>
            <a:endParaRPr lang="en-US" smtClean="0"/>
          </a:p>
          <a:p>
            <a:r>
              <a:rPr lang="en-US" smtClean="0"/>
              <a:t>= From “water pipes” model to “traffic network” model</a:t>
            </a:r>
          </a:p>
          <a:p>
            <a:endParaRPr lang="el-GR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E4E25C-BB44-43C2-9EA0-EEF41D3188C7}" type="slidenum">
              <a:rPr lang="el-GR" smtClean="0">
                <a:solidFill>
                  <a:prstClr val="black"/>
                </a:solidFill>
              </a:rPr>
              <a:pPr/>
              <a:t>48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5492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Info-centered </a:t>
            </a:r>
            <a:r>
              <a:rPr lang="en-US" dirty="0" err="1" smtClean="0"/>
              <a:t>ElNet</a:t>
            </a:r>
            <a:r>
              <a:rPr lang="en-US" dirty="0" smtClean="0"/>
              <a:t>: </a:t>
            </a:r>
            <a:r>
              <a:rPr lang="en-US" u="sng" dirty="0" smtClean="0"/>
              <a:t>information overlay</a:t>
            </a:r>
            <a:r>
              <a:rPr lang="en-US" dirty="0" smtClean="0"/>
              <a:t> on the energy distribution system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51748-D3D0-48B7-8353-3581B2761985}" type="slidenum">
              <a:rPr lang="sv-SE" smtClean="0">
                <a:solidFill>
                  <a:prstClr val="black"/>
                </a:solidFill>
              </a:rPr>
              <a:pPr/>
              <a:t>49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2412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Different lectures are given by teachers with different competences (will have teachers from power systems)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D4D50-0A39-4D48-BE6A-BCA6B75FFB18}" type="slidenum">
              <a:rPr lang="sv-SE" smtClean="0">
                <a:solidFill>
                  <a:prstClr val="black"/>
                </a:solidFill>
              </a:rPr>
              <a:pPr/>
              <a:t>52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342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C4C100C0-8DF1-4CB0-BB71-1EE2D19C9D9B}" type="slidenum">
              <a:rPr lang="en-US" smtClean="0">
                <a:solidFill>
                  <a:prstClr val="black"/>
                </a:solidFill>
              </a:rPr>
              <a:pPr defTabSz="990600"/>
              <a:t>31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1103498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D1F545E6-1408-4103-80CD-211141BCC9CB}" type="slidenum">
              <a:rPr lang="en-US" smtClean="0">
                <a:solidFill>
                  <a:prstClr val="black"/>
                </a:solidFill>
              </a:rPr>
              <a:pPr defTabSz="990600"/>
              <a:t>32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327216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4CC8BA0F-A1BA-4971-A4E7-72DA76588BD2}" type="slidenum">
              <a:rPr lang="en-US" smtClean="0">
                <a:solidFill>
                  <a:prstClr val="black"/>
                </a:solidFill>
              </a:rPr>
              <a:pPr defTabSz="990600"/>
              <a:t>33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3626954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81B1483-59B1-4F1F-80CD-995B5B3173C7}" type="slidenum">
              <a:rPr lang="en-US" sz="1300">
                <a:solidFill>
                  <a:prstClr val="black"/>
                </a:solidFill>
                <a:latin typeface="Times New Roman" pitchFamily="18" charset="0"/>
              </a:rPr>
              <a:pPr/>
              <a:t>34</a:t>
            </a:fld>
            <a:endParaRPr lang="en-US" sz="13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0953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129091F-737F-43CF-94DA-D680A197BE2D}" type="slidenum">
              <a:rPr lang="en-US" sz="1300">
                <a:solidFill>
                  <a:prstClr val="black"/>
                </a:solidFill>
                <a:latin typeface="Times New Roman" pitchFamily="18" charset="0"/>
              </a:rPr>
              <a:pPr/>
              <a:t>35</a:t>
            </a:fld>
            <a:endParaRPr lang="en-US" sz="13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5859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8464312-6D56-4C17-AF96-9E8B46F072D0}" type="slidenum">
              <a:rPr lang="en-US" sz="1300">
                <a:solidFill>
                  <a:prstClr val="black"/>
                </a:solidFill>
                <a:latin typeface="Times New Roman" pitchFamily="18" charset="0"/>
              </a:rPr>
              <a:pPr/>
              <a:t>36</a:t>
            </a:fld>
            <a:endParaRPr lang="en-US" sz="13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6416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CD9B1EE-363E-4217-98E5-C67CB8A80DAF}" type="slidenum">
              <a:rPr lang="en-US" sz="1300">
                <a:solidFill>
                  <a:prstClr val="black"/>
                </a:solidFill>
                <a:latin typeface="Times New Roman" pitchFamily="18" charset="0"/>
              </a:rPr>
              <a:pPr/>
              <a:t>37</a:t>
            </a:fld>
            <a:endParaRPr lang="en-US" sz="13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0666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235EAC6-74BA-4063-AAA7-F0B20FFE13FE}" type="slidenum">
              <a:rPr lang="en-US" sz="1300">
                <a:solidFill>
                  <a:prstClr val="black"/>
                </a:solidFill>
                <a:latin typeface="Times New Roman" pitchFamily="18" charset="0"/>
              </a:rPr>
              <a:pPr/>
              <a:t>38</a:t>
            </a:fld>
            <a:endParaRPr lang="en-US" sz="13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9572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C8BCE-4312-4A61-8F97-02C83FCE96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5" descr="http://www.cse.chalmers.se/MasterThesis/Pics/Logo-GU-CTH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0361"/>
            <a:ext cx="3952875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2267745" y="6135107"/>
            <a:ext cx="68762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rgbClr val="336699"/>
                </a:solidFill>
                <a:latin typeface="Helvetica" pitchFamily="-84" charset="0"/>
              </a:rPr>
              <a:t>Based on the book Computer Networking: A Top Down Approach,</a:t>
            </a:r>
            <a:r>
              <a:rPr lang="en-US" sz="1000" b="1" baseline="0" dirty="0" smtClean="0">
                <a:solidFill>
                  <a:srgbClr val="336699"/>
                </a:solidFill>
                <a:latin typeface="Helvetica" pitchFamily="-84" charset="0"/>
              </a:rPr>
              <a:t> </a:t>
            </a:r>
            <a:r>
              <a:rPr lang="en-US" sz="1000" b="1" dirty="0" smtClean="0">
                <a:solidFill>
                  <a:srgbClr val="336699"/>
                </a:solidFill>
                <a:latin typeface="Helvetica" pitchFamily="-84" charset="0"/>
              </a:rPr>
              <a:t>Jim Kurose, Keith Ross, Addison-Wesley.</a:t>
            </a:r>
          </a:p>
        </p:txBody>
      </p:sp>
    </p:spTree>
    <p:extLst>
      <p:ext uri="{BB962C8B-B14F-4D97-AF65-F5344CB8AC3E}">
        <p14:creationId xmlns:p14="http://schemas.microsoft.com/office/powerpoint/2010/main" val="2446143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19256" cy="576064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BA504-7919-41DE-B9B2-CB6A22CC38B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28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372" y="3058"/>
            <a:ext cx="8219256" cy="761646"/>
          </a:xfrm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C4E7-7DAB-41A8-AE4E-BFB36220FC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149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214CE9-2F03-4249-B9FB-5D3B3D60A5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187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F2CDE05A-7AE8-4931-B13F-C024382F02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642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-36512" y="44624"/>
            <a:ext cx="82192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836712"/>
            <a:ext cx="8229600" cy="528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6518274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214CE9-2F03-4249-B9FB-5D3B3D60A5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543674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323528" y="6559931"/>
            <a:ext cx="8460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Marina</a:t>
            </a:r>
            <a:r>
              <a:rPr lang="sv-SE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Papatriantafilou –  </a:t>
            </a:r>
            <a:r>
              <a:rPr lang="sv-SE" sz="16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Summary</a:t>
            </a:r>
            <a:r>
              <a:rPr lang="sv-SE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- </a:t>
            </a:r>
            <a:r>
              <a:rPr lang="sv-SE" sz="16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flashback</a:t>
            </a:r>
            <a:r>
              <a:rPr lang="sv-SE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sv-SE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36512" y="836712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94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60" r:id="rId4"/>
    <p:sldLayoutId id="2147483662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image" Target="../media/image19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hyperlink" Target="http://www.youtube.com/watch?v=RGe0qt9Wz4U&amp;feature=plcp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11" Type="http://schemas.openxmlformats.org/officeDocument/2006/relationships/hyperlink" Target="http://www.youtube.com/watch?v=ZTJIkjgyuZE&amp;list=PLE9F3F05C381ED8E8&amp;feature=plcp" TargetMode="External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21.png"/><Relationship Id="rId9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6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6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4.png"/><Relationship Id="rId4" Type="http://schemas.openxmlformats.org/officeDocument/2006/relationships/image" Target="../media/image16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28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3.bin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2.bin"/><Relationship Id="rId11" Type="http://schemas.openxmlformats.org/officeDocument/2006/relationships/oleObject" Target="../embeddings/oleObject26.bin"/><Relationship Id="rId5" Type="http://schemas.openxmlformats.org/officeDocument/2006/relationships/image" Target="../media/image3.wmf"/><Relationship Id="rId15" Type="http://schemas.openxmlformats.org/officeDocument/2006/relationships/oleObject" Target="../embeddings/oleObject30.bin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4.bin"/><Relationship Id="rId14" Type="http://schemas.openxmlformats.org/officeDocument/2006/relationships/oleObject" Target="../embeddings/oleObject29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38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3.bin"/><Relationship Id="rId12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2.bin"/><Relationship Id="rId11" Type="http://schemas.openxmlformats.org/officeDocument/2006/relationships/oleObject" Target="../embeddings/oleObject36.bin"/><Relationship Id="rId5" Type="http://schemas.openxmlformats.org/officeDocument/2006/relationships/image" Target="../media/image3.wmf"/><Relationship Id="rId15" Type="http://schemas.openxmlformats.org/officeDocument/2006/relationships/oleObject" Target="../embeddings/oleObject40.bin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1.bin"/><Relationship Id="rId9" Type="http://schemas.openxmlformats.org/officeDocument/2006/relationships/oleObject" Target="../embeddings/oleObject34.bin"/><Relationship Id="rId14" Type="http://schemas.openxmlformats.org/officeDocument/2006/relationships/oleObject" Target="../embeddings/oleObject39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oleObject" Target="../embeddings/oleObject49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3.bin"/><Relationship Id="rId12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2.bin"/><Relationship Id="rId11" Type="http://schemas.openxmlformats.org/officeDocument/2006/relationships/oleObject" Target="../embeddings/oleObject47.bin"/><Relationship Id="rId5" Type="http://schemas.openxmlformats.org/officeDocument/2006/relationships/image" Target="../media/image3.w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1.bin"/><Relationship Id="rId9" Type="http://schemas.openxmlformats.org/officeDocument/2006/relationships/oleObject" Target="../embeddings/oleObject45.bin"/><Relationship Id="rId14" Type="http://schemas.openxmlformats.org/officeDocument/2006/relationships/oleObject" Target="../embeddings/oleObject50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://people.brunel.ac.uk/~mastjjb/jeb/or/GT1.GIF" TargetMode="External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2.pn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41.png"/><Relationship Id="rId9" Type="http://schemas.openxmlformats.org/officeDocument/2006/relationships/image" Target="../media/image4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31683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Course on Computer Communication and </a:t>
            </a:r>
            <a:r>
              <a:rPr lang="en-US" dirty="0" smtClean="0"/>
              <a:t>Networks 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 err="1" smtClean="0"/>
              <a:t>Lecture</a:t>
            </a:r>
            <a:r>
              <a:rPr lang="sv-SE" dirty="0" smtClean="0"/>
              <a:t> </a:t>
            </a:r>
            <a:r>
              <a:rPr lang="sv-SE" dirty="0" smtClean="0"/>
              <a:t>15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err="1" smtClean="0"/>
              <a:t>Summary</a:t>
            </a:r>
            <a:r>
              <a:rPr lang="sv-SE" dirty="0"/>
              <a:t> </a:t>
            </a:r>
            <a:r>
              <a:rPr lang="sv-SE" dirty="0" smtClean="0"/>
              <a:t>(</a:t>
            </a:r>
            <a:r>
              <a:rPr lang="sv-SE" dirty="0" err="1" smtClean="0"/>
              <a:t>flashback</a:t>
            </a:r>
            <a:r>
              <a:rPr lang="sv-SE" dirty="0" smtClean="0"/>
              <a:t>) and </a:t>
            </a:r>
            <a:r>
              <a:rPr lang="sv-SE" dirty="0" err="1" smtClean="0"/>
              <a:t>Projection</a:t>
            </a:r>
            <a:r>
              <a:rPr lang="sv-SE" dirty="0" smtClean="0"/>
              <a:t> (</a:t>
            </a:r>
            <a:r>
              <a:rPr lang="sv-SE" dirty="0" err="1" smtClean="0"/>
              <a:t>related</a:t>
            </a:r>
            <a:r>
              <a:rPr lang="sv-SE" dirty="0"/>
              <a:t> </a:t>
            </a:r>
            <a:r>
              <a:rPr lang="sv-SE" dirty="0" err="1" smtClean="0"/>
              <a:t>topics</a:t>
            </a:r>
            <a:r>
              <a:rPr lang="sv-SE" dirty="0" smtClean="0"/>
              <a:t> – </a:t>
            </a:r>
            <a:r>
              <a:rPr lang="sv-SE" dirty="0" err="1" smtClean="0"/>
              <a:t>continuation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study</a:t>
            </a:r>
            <a:r>
              <a:rPr lang="sv-SE" dirty="0" smtClean="0"/>
              <a:t>)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221088"/>
            <a:ext cx="6400800" cy="1752600"/>
          </a:xfrm>
        </p:spPr>
        <p:txBody>
          <a:bodyPr/>
          <a:lstStyle/>
          <a:p>
            <a:r>
              <a:rPr lang="sv-SE" dirty="0" smtClean="0"/>
              <a:t>EDA344/DIT </a:t>
            </a:r>
            <a:r>
              <a:rPr lang="sv-SE" dirty="0"/>
              <a:t>420, CTH/GU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C8BCE-4312-4A61-8F97-02C83FCE96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9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BB6B07-BE0A-45D0-BB42-327A13EC173E}" type="slidenum">
              <a:rPr lang="sv-SE" smtClean="0">
                <a:latin typeface="Arial" pitchFamily="34" charset="0"/>
              </a:rPr>
              <a:pPr/>
              <a:t>10</a:t>
            </a:fld>
            <a:endParaRPr lang="sv-SE" smtClean="0">
              <a:latin typeface="Arial" pitchFamily="34" charset="0"/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19256" cy="576064"/>
          </a:xfrm>
        </p:spPr>
        <p:txBody>
          <a:bodyPr/>
          <a:lstStyle/>
          <a:p>
            <a:pPr eaLnBrk="1" hangingPunct="1"/>
            <a:r>
              <a:rPr lang="sv-SE" dirty="0" smtClean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ongestion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control</a:t>
            </a:r>
            <a:r>
              <a:rPr lang="sv-SE" dirty="0" smtClean="0">
                <a:solidFill>
                  <a:schemeClr val="accent1">
                    <a:lumMod val="75000"/>
                  </a:schemeClr>
                </a:solidFill>
              </a:rPr>
              <a:t> (CC)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6324600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why, how congestion occurs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CC in TCP and performance; implied weaknesses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CC in other ways, e.g. VC-based networks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Real-time (RT)-traffic resource reservation: 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traffic shaping and policing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rate-based </a:t>
            </a:r>
          </a:p>
        </p:txBody>
      </p:sp>
      <p:pic>
        <p:nvPicPr>
          <p:cNvPr id="3079" name="Picture 4" descr="congestio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429000"/>
            <a:ext cx="39624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6096000" y="1981200"/>
          <a:ext cx="3886200" cy="330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64" name="VISIO" r:id="rId4" imgW="8266320" imgH="7030800" progId="Visio.Drawing.5">
                  <p:embed/>
                </p:oleObj>
              </mc:Choice>
              <mc:Fallback>
                <p:oleObj name="VISIO" r:id="rId4" imgW="8266320" imgH="7030800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981200"/>
                        <a:ext cx="3886200" cy="330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625" y="116632"/>
            <a:ext cx="1201375" cy="137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668 WFQ_and_toke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74669" y="4431562"/>
            <a:ext cx="3767956" cy="221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723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BF1492-EC97-4F57-88AD-FCC0E522DB87}" type="slidenum">
              <a:rPr lang="sv-SE" smtClean="0">
                <a:latin typeface="Arial" pitchFamily="34" charset="0"/>
              </a:rPr>
              <a:pPr/>
              <a:t>11</a:t>
            </a:fld>
            <a:endParaRPr lang="sv-SE" smtClean="0">
              <a:latin typeface="Arial" pitchFamily="34" charset="0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19256" cy="576064"/>
          </a:xfrm>
        </p:spPr>
        <p:txBody>
          <a:bodyPr/>
          <a:lstStyle/>
          <a:p>
            <a:pPr eaLnBrk="1" hangingPunct="1"/>
            <a:r>
              <a:rPr lang="sv-SE" dirty="0" smtClean="0">
                <a:solidFill>
                  <a:schemeClr val="accent1">
                    <a:lumMod val="75000"/>
                  </a:schemeClr>
                </a:solidFill>
              </a:rPr>
              <a:t>RT/streaming </a:t>
            </a:r>
            <a:r>
              <a:rPr lang="sv-SE" dirty="0" err="1" smtClean="0">
                <a:solidFill>
                  <a:schemeClr val="accent1">
                    <a:lumMod val="75000"/>
                  </a:schemeClr>
                </a:solidFill>
              </a:rPr>
              <a:t>traffic</a:t>
            </a:r>
            <a:endParaRPr lang="sv-SE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5976" y="1050080"/>
            <a:ext cx="4648200" cy="2819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CC0000"/>
                </a:solidFill>
              </a:rPr>
              <a:t>Conceptual needs</a:t>
            </a:r>
            <a:r>
              <a:rPr lang="en-US" dirty="0" smtClean="0"/>
              <a:t>:</a:t>
            </a:r>
          </a:p>
          <a:p>
            <a:pPr eaLnBrk="1" hangingPunct="1"/>
            <a:r>
              <a:rPr lang="en-US" dirty="0" smtClean="0"/>
              <a:t>packet/flow marking</a:t>
            </a:r>
          </a:p>
          <a:p>
            <a:pPr eaLnBrk="1" hangingPunct="1"/>
            <a:r>
              <a:rPr lang="en-US" dirty="0" smtClean="0"/>
              <a:t>Admission control</a:t>
            </a:r>
          </a:p>
          <a:p>
            <a:pPr eaLnBrk="1" hangingPunct="1"/>
            <a:r>
              <a:rPr lang="en-US" dirty="0" smtClean="0"/>
              <a:t>Traffic shaping &amp; policing</a:t>
            </a:r>
          </a:p>
          <a:p>
            <a:pPr eaLnBrk="1" hangingPunct="1"/>
            <a:r>
              <a:rPr lang="en-US" dirty="0" smtClean="0"/>
              <a:t>Packet scheduling 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44955" y="888132"/>
            <a:ext cx="3254896" cy="27568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CC0000"/>
                </a:solidFill>
                <a:latin typeface="+mn-lt"/>
              </a:rPr>
              <a:t>Internet context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0" kern="0" dirty="0">
                <a:latin typeface="+mn-lt"/>
              </a:rPr>
              <a:t>Application-level solutions </a:t>
            </a:r>
            <a:r>
              <a:rPr lang="en-US" sz="2400" b="0" kern="0" dirty="0" smtClean="0">
                <a:latin typeface="+mn-lt"/>
              </a:rPr>
              <a:t>(playout </a:t>
            </a:r>
            <a:r>
              <a:rPr lang="en-US" sz="2400" b="0" kern="0" dirty="0">
                <a:latin typeface="+mn-lt"/>
              </a:rPr>
              <a:t>delay, </a:t>
            </a:r>
            <a:r>
              <a:rPr lang="en-US" sz="2400" kern="0" dirty="0" smtClean="0"/>
              <a:t>forward-error-control</a:t>
            </a:r>
            <a:r>
              <a:rPr lang="en-US" sz="2400" kern="0" dirty="0" smtClean="0"/>
              <a:t>, </a:t>
            </a:r>
            <a:r>
              <a:rPr lang="en-US" sz="2400" kern="0" dirty="0"/>
              <a:t>caching-CDN</a:t>
            </a:r>
            <a:r>
              <a:rPr lang="en-US" sz="2400" b="0" kern="0" dirty="0">
                <a:latin typeface="+mn-lt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0" kern="0" dirty="0" err="1">
                <a:latin typeface="+mn-lt"/>
              </a:rPr>
              <a:t>Intserv</a:t>
            </a:r>
            <a:r>
              <a:rPr lang="en-US" sz="2400" b="0" kern="0" dirty="0">
                <a:latin typeface="+mn-lt"/>
              </a:rPr>
              <a:t>, </a:t>
            </a:r>
            <a:r>
              <a:rPr lang="en-US" sz="2400" b="0" kern="0" dirty="0" err="1" smtClean="0">
                <a:latin typeface="+mn-lt"/>
              </a:rPr>
              <a:t>Diffserv</a:t>
            </a:r>
            <a:r>
              <a:rPr lang="en-US" sz="2400" b="0" kern="0" dirty="0" smtClean="0">
                <a:latin typeface="+mn-lt"/>
              </a:rPr>
              <a:t>, traffic engineering</a:t>
            </a:r>
            <a:endParaRPr lang="en-US" sz="2400" b="0" kern="0" dirty="0">
              <a:latin typeface="+mn-lt"/>
            </a:endParaRP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55" y="3356992"/>
            <a:ext cx="4752528" cy="143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4" descr="668 WFQ_and_tok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005064"/>
            <a:ext cx="3767956" cy="221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625" y="-27384"/>
            <a:ext cx="1201375" cy="137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4" descr="632 Mixed Quality Redundanc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9139" y="4725144"/>
            <a:ext cx="3158925" cy="1651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993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545934443"/>
              </p:ext>
            </p:extLst>
          </p:nvPr>
        </p:nvGraphicFramePr>
        <p:xfrm>
          <a:off x="685800" y="152400"/>
          <a:ext cx="101346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F09B88-BD50-4A38-A43D-E1FEE6FE1275}" type="slidenum">
              <a:rPr lang="sv-SE" smtClean="0">
                <a:latin typeface="Arial" pitchFamily="34" charset="0"/>
              </a:rPr>
              <a:pPr/>
              <a:t>12</a:t>
            </a:fld>
            <a:endParaRPr lang="sv-SE" smtClean="0">
              <a:latin typeface="Arial" pitchFamily="34" charset="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3810000" cy="459904"/>
          </a:xfrm>
          <a:noFill/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accent2"/>
                </a:solidFill>
              </a:rPr>
              <a:t/>
            </a:r>
            <a:br>
              <a:rPr lang="en-GB" dirty="0" smtClean="0">
                <a:solidFill>
                  <a:schemeClr val="accent2"/>
                </a:solidFill>
              </a:rPr>
            </a:br>
            <a:r>
              <a:rPr lang="en-GB" dirty="0" smtClean="0"/>
              <a:t>Highlights </a:t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5576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6" name="Group 74"/>
          <p:cNvGrpSpPr>
            <a:grpSpLocks/>
          </p:cNvGrpSpPr>
          <p:nvPr/>
        </p:nvGrpSpPr>
        <p:grpSpPr bwMode="auto">
          <a:xfrm>
            <a:off x="0" y="2276872"/>
            <a:ext cx="4267200" cy="2514600"/>
            <a:chOff x="958" y="1566"/>
            <a:chExt cx="4242" cy="2155"/>
          </a:xfrm>
        </p:grpSpPr>
        <p:sp>
          <p:nvSpPr>
            <p:cNvPr id="4363" name="Freeform 75"/>
            <p:cNvSpPr>
              <a:spLocks/>
            </p:cNvSpPr>
            <p:nvPr/>
          </p:nvSpPr>
          <p:spPr bwMode="auto">
            <a:xfrm>
              <a:off x="1016" y="1648"/>
              <a:ext cx="1176" cy="1001"/>
            </a:xfrm>
            <a:custGeom>
              <a:avLst/>
              <a:gdLst>
                <a:gd name="T0" fmla="*/ 372 w 1340"/>
                <a:gd name="T1" fmla="*/ 24 h 1191"/>
                <a:gd name="T2" fmla="*/ 55 w 1340"/>
                <a:gd name="T3" fmla="*/ 35 h 1191"/>
                <a:gd name="T4" fmla="*/ 39 w 1340"/>
                <a:gd name="T5" fmla="*/ 239 h 1191"/>
                <a:gd name="T6" fmla="*/ 19 w 1340"/>
                <a:gd name="T7" fmla="*/ 427 h 1191"/>
                <a:gd name="T8" fmla="*/ 75 w 1340"/>
                <a:gd name="T9" fmla="*/ 516 h 1191"/>
                <a:gd name="T10" fmla="*/ 363 w 1340"/>
                <a:gd name="T11" fmla="*/ 520 h 1191"/>
                <a:gd name="T12" fmla="*/ 433 w 1340"/>
                <a:gd name="T13" fmla="*/ 670 h 1191"/>
                <a:gd name="T14" fmla="*/ 834 w 1340"/>
                <a:gd name="T15" fmla="*/ 652 h 1191"/>
                <a:gd name="T16" fmla="*/ 863 w 1340"/>
                <a:gd name="T17" fmla="*/ 339 h 1191"/>
                <a:gd name="T18" fmla="*/ 814 w 1340"/>
                <a:gd name="T19" fmla="*/ 203 h 1191"/>
                <a:gd name="T20" fmla="*/ 513 w 1340"/>
                <a:gd name="T21" fmla="*/ 171 h 1191"/>
                <a:gd name="T22" fmla="*/ 372 w 1340"/>
                <a:gd name="T23" fmla="*/ 24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40"/>
                <a:gd name="T37" fmla="*/ 0 h 1191"/>
                <a:gd name="T38" fmla="*/ 1340 w 1340"/>
                <a:gd name="T39" fmla="*/ 1191 h 11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4364" name="Group 76"/>
            <p:cNvGrpSpPr>
              <a:grpSpLocks/>
            </p:cNvGrpSpPr>
            <p:nvPr/>
          </p:nvGrpSpPr>
          <p:grpSpPr bwMode="auto">
            <a:xfrm>
              <a:off x="1681" y="2274"/>
              <a:ext cx="316" cy="147"/>
              <a:chOff x="3600" y="219"/>
              <a:chExt cx="360" cy="175"/>
            </a:xfrm>
          </p:grpSpPr>
          <p:sp>
            <p:nvSpPr>
              <p:cNvPr id="4483" name="Oval 7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484" name="Line 7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485" name="Line 7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486" name="Rectangle 80"/>
              <p:cNvSpPr>
                <a:spLocks noChangeArrowheads="1"/>
              </p:cNvSpPr>
              <p:nvPr/>
            </p:nvSpPr>
            <p:spPr bwMode="auto">
              <a:xfrm>
                <a:off x="3603" y="284"/>
                <a:ext cx="231" cy="69"/>
              </a:xfrm>
              <a:prstGeom prst="rect">
                <a:avLst/>
              </a:prstGeom>
              <a:solidFill>
                <a:srgbClr val="CCCC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1800" b="0">
                  <a:latin typeface="Comic Sans MS" pitchFamily="66" charset="0"/>
                </a:endParaRPr>
              </a:p>
            </p:txBody>
          </p:sp>
          <p:sp>
            <p:nvSpPr>
              <p:cNvPr id="4487" name="Oval 8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4488" name="Group 8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93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494" name="Line 8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495" name="Line 8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4489" name="Group 8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90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491" name="Line 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492" name="Line 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4365" name="Group 90"/>
            <p:cNvGrpSpPr>
              <a:grpSpLocks/>
            </p:cNvGrpSpPr>
            <p:nvPr/>
          </p:nvGrpSpPr>
          <p:grpSpPr bwMode="auto">
            <a:xfrm>
              <a:off x="1116" y="2056"/>
              <a:ext cx="840" cy="216"/>
              <a:chOff x="8025" y="5070"/>
              <a:chExt cx="2100" cy="540"/>
            </a:xfrm>
          </p:grpSpPr>
          <p:sp>
            <p:nvSpPr>
              <p:cNvPr id="4480" name="Line 91"/>
              <p:cNvSpPr>
                <a:spLocks noChangeShapeType="1"/>
              </p:cNvSpPr>
              <p:nvPr/>
            </p:nvSpPr>
            <p:spPr bwMode="auto">
              <a:xfrm>
                <a:off x="8025" y="5325"/>
                <a:ext cx="21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481" name="Line 92"/>
              <p:cNvSpPr>
                <a:spLocks noChangeShapeType="1"/>
              </p:cNvSpPr>
              <p:nvPr/>
            </p:nvSpPr>
            <p:spPr bwMode="auto">
              <a:xfrm>
                <a:off x="8355" y="5070"/>
                <a:ext cx="0" cy="27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482" name="Line 93"/>
              <p:cNvSpPr>
                <a:spLocks noChangeShapeType="1"/>
              </p:cNvSpPr>
              <p:nvPr/>
            </p:nvSpPr>
            <p:spPr bwMode="auto">
              <a:xfrm>
                <a:off x="9765" y="5340"/>
                <a:ext cx="0" cy="27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4366" name="Group 94"/>
            <p:cNvGrpSpPr>
              <a:grpSpLocks/>
            </p:cNvGrpSpPr>
            <p:nvPr/>
          </p:nvGrpSpPr>
          <p:grpSpPr bwMode="auto">
            <a:xfrm>
              <a:off x="958" y="1778"/>
              <a:ext cx="576" cy="372"/>
              <a:chOff x="10665" y="3225"/>
              <a:chExt cx="1440" cy="930"/>
            </a:xfrm>
          </p:grpSpPr>
          <p:sp>
            <p:nvSpPr>
              <p:cNvPr id="4410" name="Oval 95"/>
              <p:cNvSpPr>
                <a:spLocks noChangeArrowheads="1"/>
              </p:cNvSpPr>
              <p:nvPr/>
            </p:nvSpPr>
            <p:spPr bwMode="auto">
              <a:xfrm>
                <a:off x="10665" y="3225"/>
                <a:ext cx="1440" cy="93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4411" name="Group 96"/>
              <p:cNvGrpSpPr>
                <a:grpSpLocks/>
              </p:cNvGrpSpPr>
              <p:nvPr/>
            </p:nvGrpSpPr>
            <p:grpSpPr bwMode="auto">
              <a:xfrm>
                <a:off x="11038" y="3281"/>
                <a:ext cx="618" cy="667"/>
                <a:chOff x="8023" y="4451"/>
                <a:chExt cx="618" cy="667"/>
              </a:xfrm>
            </p:grpSpPr>
            <p:sp>
              <p:nvSpPr>
                <p:cNvPr id="4412" name="Freeform 97"/>
                <p:cNvSpPr>
                  <a:spLocks/>
                </p:cNvSpPr>
                <p:nvPr/>
              </p:nvSpPr>
              <p:spPr bwMode="auto">
                <a:xfrm>
                  <a:off x="8279" y="4653"/>
                  <a:ext cx="263" cy="380"/>
                </a:xfrm>
                <a:custGeom>
                  <a:avLst/>
                  <a:gdLst>
                    <a:gd name="T0" fmla="*/ 11 w 788"/>
                    <a:gd name="T1" fmla="*/ 0 h 1138"/>
                    <a:gd name="T2" fmla="*/ 10 w 788"/>
                    <a:gd name="T3" fmla="*/ 0 h 1138"/>
                    <a:gd name="T4" fmla="*/ 8 w 788"/>
                    <a:gd name="T5" fmla="*/ 0 h 1138"/>
                    <a:gd name="T6" fmla="*/ 6 w 788"/>
                    <a:gd name="T7" fmla="*/ 0 h 1138"/>
                    <a:gd name="T8" fmla="*/ 4 w 788"/>
                    <a:gd name="T9" fmla="*/ 1 h 1138"/>
                    <a:gd name="T10" fmla="*/ 2 w 788"/>
                    <a:gd name="T11" fmla="*/ 2 h 1138"/>
                    <a:gd name="T12" fmla="*/ 1 w 788"/>
                    <a:gd name="T13" fmla="*/ 3 h 1138"/>
                    <a:gd name="T14" fmla="*/ 0 w 788"/>
                    <a:gd name="T15" fmla="*/ 4 h 1138"/>
                    <a:gd name="T16" fmla="*/ 0 w 788"/>
                    <a:gd name="T17" fmla="*/ 5 h 1138"/>
                    <a:gd name="T18" fmla="*/ 0 w 788"/>
                    <a:gd name="T19" fmla="*/ 6 h 1138"/>
                    <a:gd name="T20" fmla="*/ 0 w 788"/>
                    <a:gd name="T21" fmla="*/ 7 h 1138"/>
                    <a:gd name="T22" fmla="*/ 1 w 788"/>
                    <a:gd name="T23" fmla="*/ 11 h 1138"/>
                    <a:gd name="T24" fmla="*/ 3 w 788"/>
                    <a:gd name="T25" fmla="*/ 15 h 1138"/>
                    <a:gd name="T26" fmla="*/ 5 w 788"/>
                    <a:gd name="T27" fmla="*/ 20 h 1138"/>
                    <a:gd name="T28" fmla="*/ 7 w 788"/>
                    <a:gd name="T29" fmla="*/ 25 h 1138"/>
                    <a:gd name="T30" fmla="*/ 9 w 788"/>
                    <a:gd name="T31" fmla="*/ 30 h 1138"/>
                    <a:gd name="T32" fmla="*/ 11 w 788"/>
                    <a:gd name="T33" fmla="*/ 35 h 1138"/>
                    <a:gd name="T34" fmla="*/ 13 w 788"/>
                    <a:gd name="T35" fmla="*/ 39 h 1138"/>
                    <a:gd name="T36" fmla="*/ 14 w 788"/>
                    <a:gd name="T37" fmla="*/ 41 h 1138"/>
                    <a:gd name="T38" fmla="*/ 15 w 788"/>
                    <a:gd name="T39" fmla="*/ 42 h 1138"/>
                    <a:gd name="T40" fmla="*/ 16 w 788"/>
                    <a:gd name="T41" fmla="*/ 42 h 1138"/>
                    <a:gd name="T42" fmla="*/ 18 w 788"/>
                    <a:gd name="T43" fmla="*/ 41 h 1138"/>
                    <a:gd name="T44" fmla="*/ 20 w 788"/>
                    <a:gd name="T45" fmla="*/ 40 h 1138"/>
                    <a:gd name="T46" fmla="*/ 23 w 788"/>
                    <a:gd name="T47" fmla="*/ 40 h 1138"/>
                    <a:gd name="T48" fmla="*/ 25 w 788"/>
                    <a:gd name="T49" fmla="*/ 39 h 1138"/>
                    <a:gd name="T50" fmla="*/ 27 w 788"/>
                    <a:gd name="T51" fmla="*/ 38 h 1138"/>
                    <a:gd name="T52" fmla="*/ 28 w 788"/>
                    <a:gd name="T53" fmla="*/ 37 h 1138"/>
                    <a:gd name="T54" fmla="*/ 29 w 788"/>
                    <a:gd name="T55" fmla="*/ 36 h 1138"/>
                    <a:gd name="T56" fmla="*/ 28 w 788"/>
                    <a:gd name="T57" fmla="*/ 34 h 1138"/>
                    <a:gd name="T58" fmla="*/ 25 w 788"/>
                    <a:gd name="T59" fmla="*/ 30 h 1138"/>
                    <a:gd name="T60" fmla="*/ 23 w 788"/>
                    <a:gd name="T61" fmla="*/ 26 h 1138"/>
                    <a:gd name="T62" fmla="*/ 20 w 788"/>
                    <a:gd name="T63" fmla="*/ 21 h 1138"/>
                    <a:gd name="T64" fmla="*/ 17 w 788"/>
                    <a:gd name="T65" fmla="*/ 16 h 1138"/>
                    <a:gd name="T66" fmla="*/ 15 w 788"/>
                    <a:gd name="T67" fmla="*/ 11 h 1138"/>
                    <a:gd name="T68" fmla="*/ 13 w 788"/>
                    <a:gd name="T69" fmla="*/ 6 h 1138"/>
                    <a:gd name="T70" fmla="*/ 12 w 788"/>
                    <a:gd name="T71" fmla="*/ 2 h 113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88"/>
                    <a:gd name="T109" fmla="*/ 0 h 1138"/>
                    <a:gd name="T110" fmla="*/ 788 w 788"/>
                    <a:gd name="T111" fmla="*/ 1138 h 113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88" h="1138">
                      <a:moveTo>
                        <a:pt x="310" y="2"/>
                      </a:moveTo>
                      <a:lnTo>
                        <a:pt x="298" y="0"/>
                      </a:lnTo>
                      <a:lnTo>
                        <a:pt x="282" y="0"/>
                      </a:lnTo>
                      <a:lnTo>
                        <a:pt x="263" y="0"/>
                      </a:lnTo>
                      <a:lnTo>
                        <a:pt x="242" y="2"/>
                      </a:lnTo>
                      <a:lnTo>
                        <a:pt x="219" y="4"/>
                      </a:lnTo>
                      <a:lnTo>
                        <a:pt x="192" y="7"/>
                      </a:lnTo>
                      <a:lnTo>
                        <a:pt x="167" y="12"/>
                      </a:lnTo>
                      <a:lnTo>
                        <a:pt x="141" y="17"/>
                      </a:lnTo>
                      <a:lnTo>
                        <a:pt x="116" y="25"/>
                      </a:lnTo>
                      <a:lnTo>
                        <a:pt x="91" y="35"/>
                      </a:lnTo>
                      <a:lnTo>
                        <a:pt x="67" y="45"/>
                      </a:lnTo>
                      <a:lnTo>
                        <a:pt x="47" y="58"/>
                      </a:lnTo>
                      <a:lnTo>
                        <a:pt x="29" y="73"/>
                      </a:lnTo>
                      <a:lnTo>
                        <a:pt x="16" y="91"/>
                      </a:lnTo>
                      <a:lnTo>
                        <a:pt x="6" y="109"/>
                      </a:lnTo>
                      <a:lnTo>
                        <a:pt x="0" y="131"/>
                      </a:lnTo>
                      <a:lnTo>
                        <a:pt x="0" y="137"/>
                      </a:lnTo>
                      <a:lnTo>
                        <a:pt x="1" y="144"/>
                      </a:lnTo>
                      <a:lnTo>
                        <a:pt x="3" y="152"/>
                      </a:lnTo>
                      <a:lnTo>
                        <a:pt x="4" y="162"/>
                      </a:lnTo>
                      <a:lnTo>
                        <a:pt x="13" y="197"/>
                      </a:lnTo>
                      <a:lnTo>
                        <a:pt x="25" y="240"/>
                      </a:lnTo>
                      <a:lnTo>
                        <a:pt x="39" y="290"/>
                      </a:lnTo>
                      <a:lnTo>
                        <a:pt x="57" y="348"/>
                      </a:lnTo>
                      <a:lnTo>
                        <a:pt x="76" y="410"/>
                      </a:lnTo>
                      <a:lnTo>
                        <a:pt x="100" y="474"/>
                      </a:lnTo>
                      <a:lnTo>
                        <a:pt x="123" y="543"/>
                      </a:lnTo>
                      <a:lnTo>
                        <a:pt x="150" y="612"/>
                      </a:lnTo>
                      <a:lnTo>
                        <a:pt x="176" y="684"/>
                      </a:lnTo>
                      <a:lnTo>
                        <a:pt x="205" y="753"/>
                      </a:lnTo>
                      <a:lnTo>
                        <a:pt x="235" y="822"/>
                      </a:lnTo>
                      <a:lnTo>
                        <a:pt x="264" y="887"/>
                      </a:lnTo>
                      <a:lnTo>
                        <a:pt x="293" y="949"/>
                      </a:lnTo>
                      <a:lnTo>
                        <a:pt x="323" y="1005"/>
                      </a:lnTo>
                      <a:lnTo>
                        <a:pt x="352" y="1055"/>
                      </a:lnTo>
                      <a:lnTo>
                        <a:pt x="381" y="1098"/>
                      </a:lnTo>
                      <a:lnTo>
                        <a:pt x="389" y="1109"/>
                      </a:lnTo>
                      <a:lnTo>
                        <a:pt x="398" y="1120"/>
                      </a:lnTo>
                      <a:lnTo>
                        <a:pt x="406" y="1130"/>
                      </a:lnTo>
                      <a:lnTo>
                        <a:pt x="414" y="1138"/>
                      </a:lnTo>
                      <a:lnTo>
                        <a:pt x="436" y="1130"/>
                      </a:lnTo>
                      <a:lnTo>
                        <a:pt x="461" y="1121"/>
                      </a:lnTo>
                      <a:lnTo>
                        <a:pt x="487" y="1111"/>
                      </a:lnTo>
                      <a:lnTo>
                        <a:pt x="517" y="1099"/>
                      </a:lnTo>
                      <a:lnTo>
                        <a:pt x="547" y="1088"/>
                      </a:lnTo>
                      <a:lnTo>
                        <a:pt x="578" y="1075"/>
                      </a:lnTo>
                      <a:lnTo>
                        <a:pt x="609" y="1062"/>
                      </a:lnTo>
                      <a:lnTo>
                        <a:pt x="640" y="1049"/>
                      </a:lnTo>
                      <a:lnTo>
                        <a:pt x="669" y="1036"/>
                      </a:lnTo>
                      <a:lnTo>
                        <a:pt x="697" y="1023"/>
                      </a:lnTo>
                      <a:lnTo>
                        <a:pt x="722" y="1012"/>
                      </a:lnTo>
                      <a:lnTo>
                        <a:pt x="744" y="999"/>
                      </a:lnTo>
                      <a:lnTo>
                        <a:pt x="762" y="987"/>
                      </a:lnTo>
                      <a:lnTo>
                        <a:pt x="775" y="977"/>
                      </a:lnTo>
                      <a:lnTo>
                        <a:pt x="785" y="967"/>
                      </a:lnTo>
                      <a:lnTo>
                        <a:pt x="788" y="959"/>
                      </a:lnTo>
                      <a:lnTo>
                        <a:pt x="756" y="915"/>
                      </a:lnTo>
                      <a:lnTo>
                        <a:pt x="722" y="868"/>
                      </a:lnTo>
                      <a:lnTo>
                        <a:pt x="687" y="813"/>
                      </a:lnTo>
                      <a:lnTo>
                        <a:pt x="650" y="755"/>
                      </a:lnTo>
                      <a:lnTo>
                        <a:pt x="612" y="693"/>
                      </a:lnTo>
                      <a:lnTo>
                        <a:pt x="575" y="627"/>
                      </a:lnTo>
                      <a:lnTo>
                        <a:pt x="537" y="561"/>
                      </a:lnTo>
                      <a:lnTo>
                        <a:pt x="500" y="492"/>
                      </a:lnTo>
                      <a:lnTo>
                        <a:pt x="467" y="423"/>
                      </a:lnTo>
                      <a:lnTo>
                        <a:pt x="433" y="354"/>
                      </a:lnTo>
                      <a:lnTo>
                        <a:pt x="404" y="287"/>
                      </a:lnTo>
                      <a:lnTo>
                        <a:pt x="376" y="223"/>
                      </a:lnTo>
                      <a:lnTo>
                        <a:pt x="352" y="161"/>
                      </a:lnTo>
                      <a:lnTo>
                        <a:pt x="333" y="102"/>
                      </a:lnTo>
                      <a:lnTo>
                        <a:pt x="318" y="49"/>
                      </a:lnTo>
                      <a:lnTo>
                        <a:pt x="310" y="2"/>
                      </a:lnTo>
                      <a:close/>
                    </a:path>
                  </a:pathLst>
                </a:custGeom>
                <a:solidFill>
                  <a:srgbClr val="F4FCEA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13" name="Freeform 98"/>
                <p:cNvSpPr>
                  <a:spLocks/>
                </p:cNvSpPr>
                <p:nvPr/>
              </p:nvSpPr>
              <p:spPr bwMode="auto">
                <a:xfrm>
                  <a:off x="8264" y="4707"/>
                  <a:ext cx="142" cy="312"/>
                </a:xfrm>
                <a:custGeom>
                  <a:avLst/>
                  <a:gdLst>
                    <a:gd name="T0" fmla="*/ 2 w 425"/>
                    <a:gd name="T1" fmla="*/ 0 h 936"/>
                    <a:gd name="T2" fmla="*/ 2 w 425"/>
                    <a:gd name="T3" fmla="*/ 0 h 936"/>
                    <a:gd name="T4" fmla="*/ 2 w 425"/>
                    <a:gd name="T5" fmla="*/ 0 h 936"/>
                    <a:gd name="T6" fmla="*/ 2 w 425"/>
                    <a:gd name="T7" fmla="*/ 0 h 936"/>
                    <a:gd name="T8" fmla="*/ 2 w 425"/>
                    <a:gd name="T9" fmla="*/ 1 h 936"/>
                    <a:gd name="T10" fmla="*/ 1 w 425"/>
                    <a:gd name="T11" fmla="*/ 1 h 936"/>
                    <a:gd name="T12" fmla="*/ 1 w 425"/>
                    <a:gd name="T13" fmla="*/ 2 h 936"/>
                    <a:gd name="T14" fmla="*/ 1 w 425"/>
                    <a:gd name="T15" fmla="*/ 3 h 936"/>
                    <a:gd name="T16" fmla="*/ 0 w 425"/>
                    <a:gd name="T17" fmla="*/ 4 h 936"/>
                    <a:gd name="T18" fmla="*/ 0 w 425"/>
                    <a:gd name="T19" fmla="*/ 5 h 936"/>
                    <a:gd name="T20" fmla="*/ 0 w 425"/>
                    <a:gd name="T21" fmla="*/ 7 h 936"/>
                    <a:gd name="T22" fmla="*/ 0 w 425"/>
                    <a:gd name="T23" fmla="*/ 8 h 936"/>
                    <a:gd name="T24" fmla="*/ 0 w 425"/>
                    <a:gd name="T25" fmla="*/ 10 h 936"/>
                    <a:gd name="T26" fmla="*/ 1 w 425"/>
                    <a:gd name="T27" fmla="*/ 12 h 936"/>
                    <a:gd name="T28" fmla="*/ 2 w 425"/>
                    <a:gd name="T29" fmla="*/ 14 h 936"/>
                    <a:gd name="T30" fmla="*/ 2 w 425"/>
                    <a:gd name="T31" fmla="*/ 17 h 936"/>
                    <a:gd name="T32" fmla="*/ 3 w 425"/>
                    <a:gd name="T33" fmla="*/ 19 h 936"/>
                    <a:gd name="T34" fmla="*/ 4 w 425"/>
                    <a:gd name="T35" fmla="*/ 21 h 936"/>
                    <a:gd name="T36" fmla="*/ 4 w 425"/>
                    <a:gd name="T37" fmla="*/ 23 h 936"/>
                    <a:gd name="T38" fmla="*/ 5 w 425"/>
                    <a:gd name="T39" fmla="*/ 25 h 936"/>
                    <a:gd name="T40" fmla="*/ 6 w 425"/>
                    <a:gd name="T41" fmla="*/ 27 h 936"/>
                    <a:gd name="T42" fmla="*/ 6 w 425"/>
                    <a:gd name="T43" fmla="*/ 29 h 936"/>
                    <a:gd name="T44" fmla="*/ 7 w 425"/>
                    <a:gd name="T45" fmla="*/ 30 h 936"/>
                    <a:gd name="T46" fmla="*/ 7 w 425"/>
                    <a:gd name="T47" fmla="*/ 31 h 936"/>
                    <a:gd name="T48" fmla="*/ 8 w 425"/>
                    <a:gd name="T49" fmla="*/ 31 h 936"/>
                    <a:gd name="T50" fmla="*/ 8 w 425"/>
                    <a:gd name="T51" fmla="*/ 32 h 936"/>
                    <a:gd name="T52" fmla="*/ 9 w 425"/>
                    <a:gd name="T53" fmla="*/ 32 h 936"/>
                    <a:gd name="T54" fmla="*/ 10 w 425"/>
                    <a:gd name="T55" fmla="*/ 32 h 936"/>
                    <a:gd name="T56" fmla="*/ 10 w 425"/>
                    <a:gd name="T57" fmla="*/ 33 h 936"/>
                    <a:gd name="T58" fmla="*/ 12 w 425"/>
                    <a:gd name="T59" fmla="*/ 33 h 936"/>
                    <a:gd name="T60" fmla="*/ 13 w 425"/>
                    <a:gd name="T61" fmla="*/ 34 h 936"/>
                    <a:gd name="T62" fmla="*/ 14 w 425"/>
                    <a:gd name="T63" fmla="*/ 34 h 936"/>
                    <a:gd name="T64" fmla="*/ 16 w 425"/>
                    <a:gd name="T65" fmla="*/ 35 h 936"/>
                    <a:gd name="T66" fmla="*/ 15 w 425"/>
                    <a:gd name="T67" fmla="*/ 33 h 936"/>
                    <a:gd name="T68" fmla="*/ 14 w 425"/>
                    <a:gd name="T69" fmla="*/ 31 h 936"/>
                    <a:gd name="T70" fmla="*/ 13 w 425"/>
                    <a:gd name="T71" fmla="*/ 29 h 936"/>
                    <a:gd name="T72" fmla="*/ 11 w 425"/>
                    <a:gd name="T73" fmla="*/ 27 h 936"/>
                    <a:gd name="T74" fmla="*/ 10 w 425"/>
                    <a:gd name="T75" fmla="*/ 24 h 936"/>
                    <a:gd name="T76" fmla="*/ 9 w 425"/>
                    <a:gd name="T77" fmla="*/ 22 h 936"/>
                    <a:gd name="T78" fmla="*/ 8 w 425"/>
                    <a:gd name="T79" fmla="*/ 19 h 936"/>
                    <a:gd name="T80" fmla="*/ 7 w 425"/>
                    <a:gd name="T81" fmla="*/ 17 h 936"/>
                    <a:gd name="T82" fmla="*/ 6 w 425"/>
                    <a:gd name="T83" fmla="*/ 14 h 936"/>
                    <a:gd name="T84" fmla="*/ 5 w 425"/>
                    <a:gd name="T85" fmla="*/ 12 h 936"/>
                    <a:gd name="T86" fmla="*/ 4 w 425"/>
                    <a:gd name="T87" fmla="*/ 9 h 936"/>
                    <a:gd name="T88" fmla="*/ 4 w 425"/>
                    <a:gd name="T89" fmla="*/ 7 h 936"/>
                    <a:gd name="T90" fmla="*/ 3 w 425"/>
                    <a:gd name="T91" fmla="*/ 5 h 936"/>
                    <a:gd name="T92" fmla="*/ 3 w 425"/>
                    <a:gd name="T93" fmla="*/ 3 h 936"/>
                    <a:gd name="T94" fmla="*/ 2 w 425"/>
                    <a:gd name="T95" fmla="*/ 1 h 936"/>
                    <a:gd name="T96" fmla="*/ 2 w 425"/>
                    <a:gd name="T97" fmla="*/ 0 h 9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25"/>
                    <a:gd name="T148" fmla="*/ 0 h 936"/>
                    <a:gd name="T149" fmla="*/ 425 w 425"/>
                    <a:gd name="T150" fmla="*/ 936 h 9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25" h="936">
                      <a:moveTo>
                        <a:pt x="48" y="0"/>
                      </a:moveTo>
                      <a:lnTo>
                        <a:pt x="48" y="2"/>
                      </a:lnTo>
                      <a:lnTo>
                        <a:pt x="48" y="5"/>
                      </a:lnTo>
                      <a:lnTo>
                        <a:pt x="47" y="11"/>
                      </a:lnTo>
                      <a:lnTo>
                        <a:pt x="44" y="19"/>
                      </a:lnTo>
                      <a:lnTo>
                        <a:pt x="39" y="35"/>
                      </a:lnTo>
                      <a:lnTo>
                        <a:pt x="32" y="55"/>
                      </a:lnTo>
                      <a:lnTo>
                        <a:pt x="20" y="82"/>
                      </a:lnTo>
                      <a:lnTo>
                        <a:pt x="6" y="117"/>
                      </a:lnTo>
                      <a:lnTo>
                        <a:pt x="0" y="141"/>
                      </a:lnTo>
                      <a:lnTo>
                        <a:pt x="0" y="177"/>
                      </a:lnTo>
                      <a:lnTo>
                        <a:pt x="4" y="220"/>
                      </a:lnTo>
                      <a:lnTo>
                        <a:pt x="13" y="271"/>
                      </a:lnTo>
                      <a:lnTo>
                        <a:pt x="26" y="325"/>
                      </a:lnTo>
                      <a:lnTo>
                        <a:pt x="41" y="386"/>
                      </a:lnTo>
                      <a:lnTo>
                        <a:pt x="58" y="446"/>
                      </a:lnTo>
                      <a:lnTo>
                        <a:pt x="78" y="509"/>
                      </a:lnTo>
                      <a:lnTo>
                        <a:pt x="98" y="570"/>
                      </a:lnTo>
                      <a:lnTo>
                        <a:pt x="119" y="628"/>
                      </a:lnTo>
                      <a:lnTo>
                        <a:pt x="138" y="683"/>
                      </a:lnTo>
                      <a:lnTo>
                        <a:pt x="157" y="733"/>
                      </a:lnTo>
                      <a:lnTo>
                        <a:pt x="174" y="775"/>
                      </a:lnTo>
                      <a:lnTo>
                        <a:pt x="189" y="808"/>
                      </a:lnTo>
                      <a:lnTo>
                        <a:pt x="201" y="831"/>
                      </a:lnTo>
                      <a:lnTo>
                        <a:pt x="210" y="843"/>
                      </a:lnTo>
                      <a:lnTo>
                        <a:pt x="223" y="853"/>
                      </a:lnTo>
                      <a:lnTo>
                        <a:pt x="239" y="861"/>
                      </a:lnTo>
                      <a:lnTo>
                        <a:pt x="258" y="873"/>
                      </a:lnTo>
                      <a:lnTo>
                        <a:pt x="282" y="883"/>
                      </a:lnTo>
                      <a:lnTo>
                        <a:pt x="310" y="896"/>
                      </a:lnTo>
                      <a:lnTo>
                        <a:pt x="342" y="907"/>
                      </a:lnTo>
                      <a:lnTo>
                        <a:pt x="380" y="922"/>
                      </a:lnTo>
                      <a:lnTo>
                        <a:pt x="425" y="936"/>
                      </a:lnTo>
                      <a:lnTo>
                        <a:pt x="396" y="893"/>
                      </a:lnTo>
                      <a:lnTo>
                        <a:pt x="367" y="843"/>
                      </a:lnTo>
                      <a:lnTo>
                        <a:pt x="337" y="787"/>
                      </a:lnTo>
                      <a:lnTo>
                        <a:pt x="308" y="725"/>
                      </a:lnTo>
                      <a:lnTo>
                        <a:pt x="279" y="660"/>
                      </a:lnTo>
                      <a:lnTo>
                        <a:pt x="249" y="591"/>
                      </a:lnTo>
                      <a:lnTo>
                        <a:pt x="220" y="522"/>
                      </a:lnTo>
                      <a:lnTo>
                        <a:pt x="194" y="450"/>
                      </a:lnTo>
                      <a:lnTo>
                        <a:pt x="167" y="381"/>
                      </a:lnTo>
                      <a:lnTo>
                        <a:pt x="144" y="312"/>
                      </a:lnTo>
                      <a:lnTo>
                        <a:pt x="120" y="248"/>
                      </a:lnTo>
                      <a:lnTo>
                        <a:pt x="101" y="186"/>
                      </a:lnTo>
                      <a:lnTo>
                        <a:pt x="83" y="128"/>
                      </a:lnTo>
                      <a:lnTo>
                        <a:pt x="69" y="78"/>
                      </a:lnTo>
                      <a:lnTo>
                        <a:pt x="57" y="35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CCEF72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14" name="Freeform 99"/>
                <p:cNvSpPr>
                  <a:spLocks/>
                </p:cNvSpPr>
                <p:nvPr/>
              </p:nvSpPr>
              <p:spPr bwMode="auto">
                <a:xfrm>
                  <a:off x="8310" y="4696"/>
                  <a:ext cx="64" cy="69"/>
                </a:xfrm>
                <a:custGeom>
                  <a:avLst/>
                  <a:gdLst>
                    <a:gd name="T0" fmla="*/ 1 w 192"/>
                    <a:gd name="T1" fmla="*/ 0 h 208"/>
                    <a:gd name="T2" fmla="*/ 0 w 192"/>
                    <a:gd name="T3" fmla="*/ 1 h 208"/>
                    <a:gd name="T4" fmla="*/ 0 w 192"/>
                    <a:gd name="T5" fmla="*/ 2 h 208"/>
                    <a:gd name="T6" fmla="*/ 0 w 192"/>
                    <a:gd name="T7" fmla="*/ 2 h 208"/>
                    <a:gd name="T8" fmla="*/ 0 w 192"/>
                    <a:gd name="T9" fmla="*/ 3 h 208"/>
                    <a:gd name="T10" fmla="*/ 0 w 192"/>
                    <a:gd name="T11" fmla="*/ 4 h 208"/>
                    <a:gd name="T12" fmla="*/ 0 w 192"/>
                    <a:gd name="T13" fmla="*/ 5 h 208"/>
                    <a:gd name="T14" fmla="*/ 1 w 192"/>
                    <a:gd name="T15" fmla="*/ 6 h 208"/>
                    <a:gd name="T16" fmla="*/ 1 w 192"/>
                    <a:gd name="T17" fmla="*/ 7 h 208"/>
                    <a:gd name="T18" fmla="*/ 2 w 192"/>
                    <a:gd name="T19" fmla="*/ 7 h 208"/>
                    <a:gd name="T20" fmla="*/ 3 w 192"/>
                    <a:gd name="T21" fmla="*/ 8 h 208"/>
                    <a:gd name="T22" fmla="*/ 3 w 192"/>
                    <a:gd name="T23" fmla="*/ 8 h 208"/>
                    <a:gd name="T24" fmla="*/ 4 w 192"/>
                    <a:gd name="T25" fmla="*/ 8 h 208"/>
                    <a:gd name="T26" fmla="*/ 5 w 192"/>
                    <a:gd name="T27" fmla="*/ 7 h 208"/>
                    <a:gd name="T28" fmla="*/ 5 w 192"/>
                    <a:gd name="T29" fmla="*/ 7 h 208"/>
                    <a:gd name="T30" fmla="*/ 6 w 192"/>
                    <a:gd name="T31" fmla="*/ 6 h 208"/>
                    <a:gd name="T32" fmla="*/ 6 w 192"/>
                    <a:gd name="T33" fmla="*/ 6 h 208"/>
                    <a:gd name="T34" fmla="*/ 7 w 192"/>
                    <a:gd name="T35" fmla="*/ 5 h 208"/>
                    <a:gd name="T36" fmla="*/ 7 w 192"/>
                    <a:gd name="T37" fmla="*/ 3 h 208"/>
                    <a:gd name="T38" fmla="*/ 7 w 192"/>
                    <a:gd name="T39" fmla="*/ 2 h 208"/>
                    <a:gd name="T40" fmla="*/ 6 w 192"/>
                    <a:gd name="T41" fmla="*/ 1 h 208"/>
                    <a:gd name="T42" fmla="*/ 6 w 192"/>
                    <a:gd name="T43" fmla="*/ 1 h 208"/>
                    <a:gd name="T44" fmla="*/ 5 w 192"/>
                    <a:gd name="T45" fmla="*/ 1 h 208"/>
                    <a:gd name="T46" fmla="*/ 5 w 192"/>
                    <a:gd name="T47" fmla="*/ 0 h 208"/>
                    <a:gd name="T48" fmla="*/ 4 w 192"/>
                    <a:gd name="T49" fmla="*/ 0 h 208"/>
                    <a:gd name="T50" fmla="*/ 3 w 192"/>
                    <a:gd name="T51" fmla="*/ 0 h 208"/>
                    <a:gd name="T52" fmla="*/ 2 w 192"/>
                    <a:gd name="T53" fmla="*/ 0 h 208"/>
                    <a:gd name="T54" fmla="*/ 2 w 192"/>
                    <a:gd name="T55" fmla="*/ 0 h 208"/>
                    <a:gd name="T56" fmla="*/ 1 w 192"/>
                    <a:gd name="T57" fmla="*/ 0 h 20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92"/>
                    <a:gd name="T88" fmla="*/ 0 h 208"/>
                    <a:gd name="T89" fmla="*/ 192 w 192"/>
                    <a:gd name="T90" fmla="*/ 208 h 208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92" h="208">
                      <a:moveTo>
                        <a:pt x="26" y="11"/>
                      </a:moveTo>
                      <a:lnTo>
                        <a:pt x="13" y="24"/>
                      </a:lnTo>
                      <a:lnTo>
                        <a:pt x="4" y="43"/>
                      </a:lnTo>
                      <a:lnTo>
                        <a:pt x="0" y="67"/>
                      </a:lnTo>
                      <a:lnTo>
                        <a:pt x="0" y="93"/>
                      </a:lnTo>
                      <a:lnTo>
                        <a:pt x="3" y="120"/>
                      </a:lnTo>
                      <a:lnTo>
                        <a:pt x="10" y="148"/>
                      </a:lnTo>
                      <a:lnTo>
                        <a:pt x="20" y="171"/>
                      </a:lnTo>
                      <a:lnTo>
                        <a:pt x="35" y="189"/>
                      </a:lnTo>
                      <a:lnTo>
                        <a:pt x="51" y="201"/>
                      </a:lnTo>
                      <a:lnTo>
                        <a:pt x="70" y="206"/>
                      </a:lnTo>
                      <a:lnTo>
                        <a:pt x="91" y="208"/>
                      </a:lnTo>
                      <a:lnTo>
                        <a:pt x="111" y="204"/>
                      </a:lnTo>
                      <a:lnTo>
                        <a:pt x="130" y="196"/>
                      </a:lnTo>
                      <a:lnTo>
                        <a:pt x="148" y="186"/>
                      </a:lnTo>
                      <a:lnTo>
                        <a:pt x="163" y="176"/>
                      </a:lnTo>
                      <a:lnTo>
                        <a:pt x="174" y="163"/>
                      </a:lnTo>
                      <a:lnTo>
                        <a:pt x="189" y="130"/>
                      </a:lnTo>
                      <a:lnTo>
                        <a:pt x="192" y="89"/>
                      </a:lnTo>
                      <a:lnTo>
                        <a:pt x="185" y="50"/>
                      </a:lnTo>
                      <a:lnTo>
                        <a:pt x="166" y="27"/>
                      </a:lnTo>
                      <a:lnTo>
                        <a:pt x="152" y="21"/>
                      </a:lnTo>
                      <a:lnTo>
                        <a:pt x="138" y="14"/>
                      </a:lnTo>
                      <a:lnTo>
                        <a:pt x="122" y="8"/>
                      </a:lnTo>
                      <a:lnTo>
                        <a:pt x="104" y="2"/>
                      </a:lnTo>
                      <a:lnTo>
                        <a:pt x="85" y="0"/>
                      </a:lnTo>
                      <a:lnTo>
                        <a:pt x="66" y="0"/>
                      </a:lnTo>
                      <a:lnTo>
                        <a:pt x="47" y="2"/>
                      </a:lnTo>
                      <a:lnTo>
                        <a:pt x="26" y="11"/>
                      </a:lnTo>
                      <a:close/>
                    </a:path>
                  </a:pathLst>
                </a:custGeom>
                <a:solidFill>
                  <a:srgbClr val="CCEF72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15" name="Freeform 100"/>
                <p:cNvSpPr>
                  <a:spLocks/>
                </p:cNvSpPr>
                <p:nvPr/>
              </p:nvSpPr>
              <p:spPr bwMode="auto">
                <a:xfrm>
                  <a:off x="8406" y="4895"/>
                  <a:ext cx="82" cy="84"/>
                </a:xfrm>
                <a:custGeom>
                  <a:avLst/>
                  <a:gdLst>
                    <a:gd name="T0" fmla="*/ 1 w 247"/>
                    <a:gd name="T1" fmla="*/ 1 h 251"/>
                    <a:gd name="T2" fmla="*/ 1 w 247"/>
                    <a:gd name="T3" fmla="*/ 2 h 251"/>
                    <a:gd name="T4" fmla="*/ 0 w 247"/>
                    <a:gd name="T5" fmla="*/ 2 h 251"/>
                    <a:gd name="T6" fmla="*/ 0 w 247"/>
                    <a:gd name="T7" fmla="*/ 3 h 251"/>
                    <a:gd name="T8" fmla="*/ 0 w 247"/>
                    <a:gd name="T9" fmla="*/ 4 h 251"/>
                    <a:gd name="T10" fmla="*/ 0 w 247"/>
                    <a:gd name="T11" fmla="*/ 4 h 251"/>
                    <a:gd name="T12" fmla="*/ 0 w 247"/>
                    <a:gd name="T13" fmla="*/ 5 h 251"/>
                    <a:gd name="T14" fmla="*/ 0 w 247"/>
                    <a:gd name="T15" fmla="*/ 6 h 251"/>
                    <a:gd name="T16" fmla="*/ 1 w 247"/>
                    <a:gd name="T17" fmla="*/ 6 h 251"/>
                    <a:gd name="T18" fmla="*/ 2 w 247"/>
                    <a:gd name="T19" fmla="*/ 7 h 251"/>
                    <a:gd name="T20" fmla="*/ 2 w 247"/>
                    <a:gd name="T21" fmla="*/ 8 h 251"/>
                    <a:gd name="T22" fmla="*/ 3 w 247"/>
                    <a:gd name="T23" fmla="*/ 8 h 251"/>
                    <a:gd name="T24" fmla="*/ 4 w 247"/>
                    <a:gd name="T25" fmla="*/ 9 h 251"/>
                    <a:gd name="T26" fmla="*/ 4 w 247"/>
                    <a:gd name="T27" fmla="*/ 9 h 251"/>
                    <a:gd name="T28" fmla="*/ 5 w 247"/>
                    <a:gd name="T29" fmla="*/ 9 h 251"/>
                    <a:gd name="T30" fmla="*/ 5 w 247"/>
                    <a:gd name="T31" fmla="*/ 9 h 251"/>
                    <a:gd name="T32" fmla="*/ 6 w 247"/>
                    <a:gd name="T33" fmla="*/ 9 h 251"/>
                    <a:gd name="T34" fmla="*/ 7 w 247"/>
                    <a:gd name="T35" fmla="*/ 9 h 251"/>
                    <a:gd name="T36" fmla="*/ 7 w 247"/>
                    <a:gd name="T37" fmla="*/ 8 h 251"/>
                    <a:gd name="T38" fmla="*/ 8 w 247"/>
                    <a:gd name="T39" fmla="*/ 8 h 251"/>
                    <a:gd name="T40" fmla="*/ 8 w 247"/>
                    <a:gd name="T41" fmla="*/ 8 h 251"/>
                    <a:gd name="T42" fmla="*/ 9 w 247"/>
                    <a:gd name="T43" fmla="*/ 8 h 251"/>
                    <a:gd name="T44" fmla="*/ 9 w 247"/>
                    <a:gd name="T45" fmla="*/ 7 h 251"/>
                    <a:gd name="T46" fmla="*/ 9 w 247"/>
                    <a:gd name="T47" fmla="*/ 7 h 251"/>
                    <a:gd name="T48" fmla="*/ 9 w 247"/>
                    <a:gd name="T49" fmla="*/ 6 h 251"/>
                    <a:gd name="T50" fmla="*/ 9 w 247"/>
                    <a:gd name="T51" fmla="*/ 5 h 251"/>
                    <a:gd name="T52" fmla="*/ 9 w 247"/>
                    <a:gd name="T53" fmla="*/ 4 h 251"/>
                    <a:gd name="T54" fmla="*/ 8 w 247"/>
                    <a:gd name="T55" fmla="*/ 4 h 251"/>
                    <a:gd name="T56" fmla="*/ 8 w 247"/>
                    <a:gd name="T57" fmla="*/ 3 h 251"/>
                    <a:gd name="T58" fmla="*/ 7 w 247"/>
                    <a:gd name="T59" fmla="*/ 2 h 251"/>
                    <a:gd name="T60" fmla="*/ 7 w 247"/>
                    <a:gd name="T61" fmla="*/ 1 h 251"/>
                    <a:gd name="T62" fmla="*/ 6 w 247"/>
                    <a:gd name="T63" fmla="*/ 1 h 251"/>
                    <a:gd name="T64" fmla="*/ 5 w 247"/>
                    <a:gd name="T65" fmla="*/ 0 h 251"/>
                    <a:gd name="T66" fmla="*/ 5 w 247"/>
                    <a:gd name="T67" fmla="*/ 0 h 251"/>
                    <a:gd name="T68" fmla="*/ 4 w 247"/>
                    <a:gd name="T69" fmla="*/ 0 h 251"/>
                    <a:gd name="T70" fmla="*/ 3 w 247"/>
                    <a:gd name="T71" fmla="*/ 0 h 251"/>
                    <a:gd name="T72" fmla="*/ 3 w 247"/>
                    <a:gd name="T73" fmla="*/ 0 h 251"/>
                    <a:gd name="T74" fmla="*/ 2 w 247"/>
                    <a:gd name="T75" fmla="*/ 0 h 251"/>
                    <a:gd name="T76" fmla="*/ 2 w 247"/>
                    <a:gd name="T77" fmla="*/ 0 h 251"/>
                    <a:gd name="T78" fmla="*/ 2 w 247"/>
                    <a:gd name="T79" fmla="*/ 1 h 251"/>
                    <a:gd name="T80" fmla="*/ 1 w 247"/>
                    <a:gd name="T81" fmla="*/ 1 h 25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47"/>
                    <a:gd name="T124" fmla="*/ 0 h 251"/>
                    <a:gd name="T125" fmla="*/ 247 w 247"/>
                    <a:gd name="T126" fmla="*/ 251 h 25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47" h="251">
                      <a:moveTo>
                        <a:pt x="33" y="29"/>
                      </a:moveTo>
                      <a:lnTo>
                        <a:pt x="21" y="44"/>
                      </a:lnTo>
                      <a:lnTo>
                        <a:pt x="12" y="60"/>
                      </a:lnTo>
                      <a:lnTo>
                        <a:pt x="5" y="79"/>
                      </a:lnTo>
                      <a:lnTo>
                        <a:pt x="0" y="97"/>
                      </a:lnTo>
                      <a:lnTo>
                        <a:pt x="0" y="116"/>
                      </a:lnTo>
                      <a:lnTo>
                        <a:pt x="5" y="135"/>
                      </a:lnTo>
                      <a:lnTo>
                        <a:pt x="12" y="152"/>
                      </a:lnTo>
                      <a:lnTo>
                        <a:pt x="25" y="169"/>
                      </a:lnTo>
                      <a:lnTo>
                        <a:pt x="42" y="187"/>
                      </a:lnTo>
                      <a:lnTo>
                        <a:pt x="58" y="202"/>
                      </a:lnTo>
                      <a:lnTo>
                        <a:pt x="77" y="220"/>
                      </a:lnTo>
                      <a:lnTo>
                        <a:pt x="96" y="233"/>
                      </a:lnTo>
                      <a:lnTo>
                        <a:pt x="114" y="244"/>
                      </a:lnTo>
                      <a:lnTo>
                        <a:pt x="133" y="251"/>
                      </a:lnTo>
                      <a:lnTo>
                        <a:pt x="149" y="251"/>
                      </a:lnTo>
                      <a:lnTo>
                        <a:pt x="165" y="246"/>
                      </a:lnTo>
                      <a:lnTo>
                        <a:pt x="180" y="237"/>
                      </a:lnTo>
                      <a:lnTo>
                        <a:pt x="196" y="228"/>
                      </a:lnTo>
                      <a:lnTo>
                        <a:pt x="209" y="220"/>
                      </a:lnTo>
                      <a:lnTo>
                        <a:pt x="222" y="212"/>
                      </a:lnTo>
                      <a:lnTo>
                        <a:pt x="232" y="202"/>
                      </a:lnTo>
                      <a:lnTo>
                        <a:pt x="240" y="191"/>
                      </a:lnTo>
                      <a:lnTo>
                        <a:pt x="246" y="178"/>
                      </a:lnTo>
                      <a:lnTo>
                        <a:pt x="247" y="162"/>
                      </a:lnTo>
                      <a:lnTo>
                        <a:pt x="244" y="142"/>
                      </a:lnTo>
                      <a:lnTo>
                        <a:pt x="238" y="120"/>
                      </a:lnTo>
                      <a:lnTo>
                        <a:pt x="228" y="96"/>
                      </a:lnTo>
                      <a:lnTo>
                        <a:pt x="215" y="72"/>
                      </a:lnTo>
                      <a:lnTo>
                        <a:pt x="200" y="50"/>
                      </a:lnTo>
                      <a:lnTo>
                        <a:pt x="184" y="30"/>
                      </a:lnTo>
                      <a:lnTo>
                        <a:pt x="165" y="16"/>
                      </a:lnTo>
                      <a:lnTo>
                        <a:pt x="147" y="7"/>
                      </a:lnTo>
                      <a:lnTo>
                        <a:pt x="130" y="3"/>
                      </a:lnTo>
                      <a:lnTo>
                        <a:pt x="112" y="0"/>
                      </a:lnTo>
                      <a:lnTo>
                        <a:pt x="94" y="1"/>
                      </a:lnTo>
                      <a:lnTo>
                        <a:pt x="80" y="3"/>
                      </a:lnTo>
                      <a:lnTo>
                        <a:pt x="65" y="7"/>
                      </a:lnTo>
                      <a:lnTo>
                        <a:pt x="52" y="13"/>
                      </a:lnTo>
                      <a:lnTo>
                        <a:pt x="42" y="20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rgbClr val="CCEF72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16" name="Freeform 101"/>
                <p:cNvSpPr>
                  <a:spLocks/>
                </p:cNvSpPr>
                <p:nvPr/>
              </p:nvSpPr>
              <p:spPr bwMode="auto">
                <a:xfrm>
                  <a:off x="8313" y="4687"/>
                  <a:ext cx="75" cy="80"/>
                </a:xfrm>
                <a:custGeom>
                  <a:avLst/>
                  <a:gdLst>
                    <a:gd name="T0" fmla="*/ 4 w 226"/>
                    <a:gd name="T1" fmla="*/ 0 h 240"/>
                    <a:gd name="T2" fmla="*/ 3 w 226"/>
                    <a:gd name="T3" fmla="*/ 0 h 240"/>
                    <a:gd name="T4" fmla="*/ 2 w 226"/>
                    <a:gd name="T5" fmla="*/ 0 h 240"/>
                    <a:gd name="T6" fmla="*/ 2 w 226"/>
                    <a:gd name="T7" fmla="*/ 0 h 240"/>
                    <a:gd name="T8" fmla="*/ 1 w 226"/>
                    <a:gd name="T9" fmla="*/ 1 h 240"/>
                    <a:gd name="T10" fmla="*/ 0 w 226"/>
                    <a:gd name="T11" fmla="*/ 3 h 240"/>
                    <a:gd name="T12" fmla="*/ 0 w 226"/>
                    <a:gd name="T13" fmla="*/ 5 h 240"/>
                    <a:gd name="T14" fmla="*/ 1 w 226"/>
                    <a:gd name="T15" fmla="*/ 6 h 240"/>
                    <a:gd name="T16" fmla="*/ 1 w 226"/>
                    <a:gd name="T17" fmla="*/ 7 h 240"/>
                    <a:gd name="T18" fmla="*/ 2 w 226"/>
                    <a:gd name="T19" fmla="*/ 8 h 240"/>
                    <a:gd name="T20" fmla="*/ 3 w 226"/>
                    <a:gd name="T21" fmla="*/ 9 h 240"/>
                    <a:gd name="T22" fmla="*/ 4 w 226"/>
                    <a:gd name="T23" fmla="*/ 9 h 240"/>
                    <a:gd name="T24" fmla="*/ 6 w 226"/>
                    <a:gd name="T25" fmla="*/ 8 h 240"/>
                    <a:gd name="T26" fmla="*/ 7 w 226"/>
                    <a:gd name="T27" fmla="*/ 8 h 240"/>
                    <a:gd name="T28" fmla="*/ 8 w 226"/>
                    <a:gd name="T29" fmla="*/ 6 h 240"/>
                    <a:gd name="T30" fmla="*/ 8 w 226"/>
                    <a:gd name="T31" fmla="*/ 5 h 240"/>
                    <a:gd name="T32" fmla="*/ 8 w 226"/>
                    <a:gd name="T33" fmla="*/ 4 h 240"/>
                    <a:gd name="T34" fmla="*/ 8 w 226"/>
                    <a:gd name="T35" fmla="*/ 4 h 240"/>
                    <a:gd name="T36" fmla="*/ 7 w 226"/>
                    <a:gd name="T37" fmla="*/ 4 h 240"/>
                    <a:gd name="T38" fmla="*/ 7 w 226"/>
                    <a:gd name="T39" fmla="*/ 4 h 240"/>
                    <a:gd name="T40" fmla="*/ 7 w 226"/>
                    <a:gd name="T41" fmla="*/ 5 h 240"/>
                    <a:gd name="T42" fmla="*/ 7 w 226"/>
                    <a:gd name="T43" fmla="*/ 6 h 240"/>
                    <a:gd name="T44" fmla="*/ 6 w 226"/>
                    <a:gd name="T45" fmla="*/ 7 h 240"/>
                    <a:gd name="T46" fmla="*/ 5 w 226"/>
                    <a:gd name="T47" fmla="*/ 7 h 240"/>
                    <a:gd name="T48" fmla="*/ 3 w 226"/>
                    <a:gd name="T49" fmla="*/ 7 h 240"/>
                    <a:gd name="T50" fmla="*/ 2 w 226"/>
                    <a:gd name="T51" fmla="*/ 7 h 240"/>
                    <a:gd name="T52" fmla="*/ 2 w 226"/>
                    <a:gd name="T53" fmla="*/ 5 h 240"/>
                    <a:gd name="T54" fmla="*/ 1 w 226"/>
                    <a:gd name="T55" fmla="*/ 4 h 240"/>
                    <a:gd name="T56" fmla="*/ 1 w 226"/>
                    <a:gd name="T57" fmla="*/ 3 h 240"/>
                    <a:gd name="T58" fmla="*/ 2 w 226"/>
                    <a:gd name="T59" fmla="*/ 2 h 240"/>
                    <a:gd name="T60" fmla="*/ 2 w 226"/>
                    <a:gd name="T61" fmla="*/ 1 h 240"/>
                    <a:gd name="T62" fmla="*/ 3 w 226"/>
                    <a:gd name="T63" fmla="*/ 1 h 240"/>
                    <a:gd name="T64" fmla="*/ 3 w 226"/>
                    <a:gd name="T65" fmla="*/ 1 h 240"/>
                    <a:gd name="T66" fmla="*/ 4 w 226"/>
                    <a:gd name="T67" fmla="*/ 1 h 240"/>
                    <a:gd name="T68" fmla="*/ 5 w 226"/>
                    <a:gd name="T69" fmla="*/ 1 h 240"/>
                    <a:gd name="T70" fmla="*/ 5 w 226"/>
                    <a:gd name="T71" fmla="*/ 0 h 24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26"/>
                    <a:gd name="T109" fmla="*/ 0 h 240"/>
                    <a:gd name="T110" fmla="*/ 226 w 226"/>
                    <a:gd name="T111" fmla="*/ 240 h 24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26" h="240">
                      <a:moveTo>
                        <a:pt x="125" y="6"/>
                      </a:moveTo>
                      <a:lnTo>
                        <a:pt x="115" y="3"/>
                      </a:lnTo>
                      <a:lnTo>
                        <a:pt x="104" y="0"/>
                      </a:lnTo>
                      <a:lnTo>
                        <a:pt x="93" y="0"/>
                      </a:lnTo>
                      <a:lnTo>
                        <a:pt x="79" y="0"/>
                      </a:lnTo>
                      <a:lnTo>
                        <a:pt x="66" y="2"/>
                      </a:lnTo>
                      <a:lnTo>
                        <a:pt x="54" y="6"/>
                      </a:lnTo>
                      <a:lnTo>
                        <a:pt x="43" y="12"/>
                      </a:lnTo>
                      <a:lnTo>
                        <a:pt x="32" y="19"/>
                      </a:lnTo>
                      <a:lnTo>
                        <a:pt x="16" y="37"/>
                      </a:lnTo>
                      <a:lnTo>
                        <a:pt x="6" y="58"/>
                      </a:lnTo>
                      <a:lnTo>
                        <a:pt x="0" y="79"/>
                      </a:lnTo>
                      <a:lnTo>
                        <a:pt x="0" y="101"/>
                      </a:lnTo>
                      <a:lnTo>
                        <a:pt x="2" y="124"/>
                      </a:lnTo>
                      <a:lnTo>
                        <a:pt x="7" y="145"/>
                      </a:lnTo>
                      <a:lnTo>
                        <a:pt x="15" y="168"/>
                      </a:lnTo>
                      <a:lnTo>
                        <a:pt x="24" y="188"/>
                      </a:lnTo>
                      <a:lnTo>
                        <a:pt x="32" y="201"/>
                      </a:lnTo>
                      <a:lnTo>
                        <a:pt x="43" y="213"/>
                      </a:lnTo>
                      <a:lnTo>
                        <a:pt x="56" y="223"/>
                      </a:lnTo>
                      <a:lnTo>
                        <a:pt x="69" y="231"/>
                      </a:lnTo>
                      <a:lnTo>
                        <a:pt x="84" y="237"/>
                      </a:lnTo>
                      <a:lnTo>
                        <a:pt x="98" y="240"/>
                      </a:lnTo>
                      <a:lnTo>
                        <a:pt x="113" y="240"/>
                      </a:lnTo>
                      <a:lnTo>
                        <a:pt x="129" y="237"/>
                      </a:lnTo>
                      <a:lnTo>
                        <a:pt x="151" y="229"/>
                      </a:lnTo>
                      <a:lnTo>
                        <a:pt x="172" y="219"/>
                      </a:lnTo>
                      <a:lnTo>
                        <a:pt x="189" y="204"/>
                      </a:lnTo>
                      <a:lnTo>
                        <a:pt x="206" y="188"/>
                      </a:lnTo>
                      <a:lnTo>
                        <a:pt x="216" y="171"/>
                      </a:lnTo>
                      <a:lnTo>
                        <a:pt x="223" y="152"/>
                      </a:lnTo>
                      <a:lnTo>
                        <a:pt x="226" y="131"/>
                      </a:lnTo>
                      <a:lnTo>
                        <a:pt x="223" y="109"/>
                      </a:lnTo>
                      <a:lnTo>
                        <a:pt x="222" y="104"/>
                      </a:lnTo>
                      <a:lnTo>
                        <a:pt x="219" y="98"/>
                      </a:lnTo>
                      <a:lnTo>
                        <a:pt x="213" y="95"/>
                      </a:lnTo>
                      <a:lnTo>
                        <a:pt x="207" y="95"/>
                      </a:lnTo>
                      <a:lnTo>
                        <a:pt x="201" y="96"/>
                      </a:lnTo>
                      <a:lnTo>
                        <a:pt x="197" y="99"/>
                      </a:lnTo>
                      <a:lnTo>
                        <a:pt x="194" y="105"/>
                      </a:lnTo>
                      <a:lnTo>
                        <a:pt x="192" y="111"/>
                      </a:lnTo>
                      <a:lnTo>
                        <a:pt x="191" y="127"/>
                      </a:lnTo>
                      <a:lnTo>
                        <a:pt x="188" y="142"/>
                      </a:lnTo>
                      <a:lnTo>
                        <a:pt x="182" y="158"/>
                      </a:lnTo>
                      <a:lnTo>
                        <a:pt x="173" y="171"/>
                      </a:lnTo>
                      <a:lnTo>
                        <a:pt x="162" y="183"/>
                      </a:lnTo>
                      <a:lnTo>
                        <a:pt x="147" y="191"/>
                      </a:lnTo>
                      <a:lnTo>
                        <a:pt x="131" y="197"/>
                      </a:lnTo>
                      <a:lnTo>
                        <a:pt x="110" y="200"/>
                      </a:lnTo>
                      <a:lnTo>
                        <a:pt x="90" y="197"/>
                      </a:lnTo>
                      <a:lnTo>
                        <a:pt x="74" y="190"/>
                      </a:lnTo>
                      <a:lnTo>
                        <a:pt x="60" y="177"/>
                      </a:lnTo>
                      <a:lnTo>
                        <a:pt x="51" y="161"/>
                      </a:lnTo>
                      <a:lnTo>
                        <a:pt x="44" y="144"/>
                      </a:lnTo>
                      <a:lnTo>
                        <a:pt x="38" y="124"/>
                      </a:lnTo>
                      <a:lnTo>
                        <a:pt x="34" y="105"/>
                      </a:lnTo>
                      <a:lnTo>
                        <a:pt x="32" y="86"/>
                      </a:lnTo>
                      <a:lnTo>
                        <a:pt x="32" y="76"/>
                      </a:lnTo>
                      <a:lnTo>
                        <a:pt x="35" y="66"/>
                      </a:lnTo>
                      <a:lnTo>
                        <a:pt x="41" y="56"/>
                      </a:lnTo>
                      <a:lnTo>
                        <a:pt x="47" y="46"/>
                      </a:lnTo>
                      <a:lnTo>
                        <a:pt x="54" y="39"/>
                      </a:lnTo>
                      <a:lnTo>
                        <a:pt x="63" y="32"/>
                      </a:lnTo>
                      <a:lnTo>
                        <a:pt x="74" y="26"/>
                      </a:lnTo>
                      <a:lnTo>
                        <a:pt x="84" y="25"/>
                      </a:lnTo>
                      <a:lnTo>
                        <a:pt x="87" y="25"/>
                      </a:lnTo>
                      <a:lnTo>
                        <a:pt x="94" y="23"/>
                      </a:lnTo>
                      <a:lnTo>
                        <a:pt x="106" y="25"/>
                      </a:lnTo>
                      <a:lnTo>
                        <a:pt x="119" y="26"/>
                      </a:lnTo>
                      <a:lnTo>
                        <a:pt x="126" y="25"/>
                      </a:lnTo>
                      <a:lnTo>
                        <a:pt x="131" y="19"/>
                      </a:lnTo>
                      <a:lnTo>
                        <a:pt x="129" y="12"/>
                      </a:lnTo>
                      <a:lnTo>
                        <a:pt x="125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17" name="Freeform 102"/>
                <p:cNvSpPr>
                  <a:spLocks/>
                </p:cNvSpPr>
                <p:nvPr/>
              </p:nvSpPr>
              <p:spPr bwMode="auto">
                <a:xfrm>
                  <a:off x="8412" y="4892"/>
                  <a:ext cx="93" cy="90"/>
                </a:xfrm>
                <a:custGeom>
                  <a:avLst/>
                  <a:gdLst>
                    <a:gd name="T0" fmla="*/ 2 w 279"/>
                    <a:gd name="T1" fmla="*/ 0 h 270"/>
                    <a:gd name="T2" fmla="*/ 1 w 279"/>
                    <a:gd name="T3" fmla="*/ 1 h 270"/>
                    <a:gd name="T4" fmla="*/ 1 w 279"/>
                    <a:gd name="T5" fmla="*/ 2 h 270"/>
                    <a:gd name="T6" fmla="*/ 0 w 279"/>
                    <a:gd name="T7" fmla="*/ 3 h 270"/>
                    <a:gd name="T8" fmla="*/ 0 w 279"/>
                    <a:gd name="T9" fmla="*/ 4 h 270"/>
                    <a:gd name="T10" fmla="*/ 0 w 279"/>
                    <a:gd name="T11" fmla="*/ 5 h 270"/>
                    <a:gd name="T12" fmla="*/ 1 w 279"/>
                    <a:gd name="T13" fmla="*/ 6 h 270"/>
                    <a:gd name="T14" fmla="*/ 1 w 279"/>
                    <a:gd name="T15" fmla="*/ 8 h 270"/>
                    <a:gd name="T16" fmla="*/ 2 w 279"/>
                    <a:gd name="T17" fmla="*/ 9 h 270"/>
                    <a:gd name="T18" fmla="*/ 4 w 279"/>
                    <a:gd name="T19" fmla="*/ 10 h 270"/>
                    <a:gd name="T20" fmla="*/ 5 w 279"/>
                    <a:gd name="T21" fmla="*/ 10 h 270"/>
                    <a:gd name="T22" fmla="*/ 7 w 279"/>
                    <a:gd name="T23" fmla="*/ 10 h 270"/>
                    <a:gd name="T24" fmla="*/ 8 w 279"/>
                    <a:gd name="T25" fmla="*/ 9 h 270"/>
                    <a:gd name="T26" fmla="*/ 9 w 279"/>
                    <a:gd name="T27" fmla="*/ 8 h 270"/>
                    <a:gd name="T28" fmla="*/ 10 w 279"/>
                    <a:gd name="T29" fmla="*/ 7 h 270"/>
                    <a:gd name="T30" fmla="*/ 10 w 279"/>
                    <a:gd name="T31" fmla="*/ 6 h 270"/>
                    <a:gd name="T32" fmla="*/ 10 w 279"/>
                    <a:gd name="T33" fmla="*/ 5 h 270"/>
                    <a:gd name="T34" fmla="*/ 10 w 279"/>
                    <a:gd name="T35" fmla="*/ 4 h 270"/>
                    <a:gd name="T36" fmla="*/ 10 w 279"/>
                    <a:gd name="T37" fmla="*/ 4 h 270"/>
                    <a:gd name="T38" fmla="*/ 9 w 279"/>
                    <a:gd name="T39" fmla="*/ 5 h 270"/>
                    <a:gd name="T40" fmla="*/ 9 w 279"/>
                    <a:gd name="T41" fmla="*/ 5 h 270"/>
                    <a:gd name="T42" fmla="*/ 9 w 279"/>
                    <a:gd name="T43" fmla="*/ 6 h 270"/>
                    <a:gd name="T44" fmla="*/ 8 w 279"/>
                    <a:gd name="T45" fmla="*/ 7 h 270"/>
                    <a:gd name="T46" fmla="*/ 7 w 279"/>
                    <a:gd name="T47" fmla="*/ 7 h 270"/>
                    <a:gd name="T48" fmla="*/ 6 w 279"/>
                    <a:gd name="T49" fmla="*/ 8 h 270"/>
                    <a:gd name="T50" fmla="*/ 4 w 279"/>
                    <a:gd name="T51" fmla="*/ 7 h 270"/>
                    <a:gd name="T52" fmla="*/ 2 w 279"/>
                    <a:gd name="T53" fmla="*/ 6 h 270"/>
                    <a:gd name="T54" fmla="*/ 1 w 279"/>
                    <a:gd name="T55" fmla="*/ 4 h 270"/>
                    <a:gd name="T56" fmla="*/ 2 w 279"/>
                    <a:gd name="T57" fmla="*/ 3 h 270"/>
                    <a:gd name="T58" fmla="*/ 2 w 279"/>
                    <a:gd name="T59" fmla="*/ 2 h 270"/>
                    <a:gd name="T60" fmla="*/ 3 w 279"/>
                    <a:gd name="T61" fmla="*/ 1 h 270"/>
                    <a:gd name="T62" fmla="*/ 4 w 279"/>
                    <a:gd name="T63" fmla="*/ 1 h 270"/>
                    <a:gd name="T64" fmla="*/ 4 w 279"/>
                    <a:gd name="T65" fmla="*/ 0 h 270"/>
                    <a:gd name="T66" fmla="*/ 3 w 279"/>
                    <a:gd name="T67" fmla="*/ 0 h 27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79"/>
                    <a:gd name="T103" fmla="*/ 0 h 270"/>
                    <a:gd name="T104" fmla="*/ 279 w 279"/>
                    <a:gd name="T105" fmla="*/ 270 h 27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79" h="270">
                      <a:moveTo>
                        <a:pt x="75" y="3"/>
                      </a:moveTo>
                      <a:lnTo>
                        <a:pt x="60" y="8"/>
                      </a:lnTo>
                      <a:lnTo>
                        <a:pt x="47" y="17"/>
                      </a:lnTo>
                      <a:lnTo>
                        <a:pt x="34" y="27"/>
                      </a:lnTo>
                      <a:lnTo>
                        <a:pt x="24" y="39"/>
                      </a:lnTo>
                      <a:lnTo>
                        <a:pt x="15" y="50"/>
                      </a:lnTo>
                      <a:lnTo>
                        <a:pt x="7" y="64"/>
                      </a:lnTo>
                      <a:lnTo>
                        <a:pt x="3" y="80"/>
                      </a:lnTo>
                      <a:lnTo>
                        <a:pt x="0" y="96"/>
                      </a:lnTo>
                      <a:lnTo>
                        <a:pt x="0" y="112"/>
                      </a:lnTo>
                      <a:lnTo>
                        <a:pt x="2" y="129"/>
                      </a:lnTo>
                      <a:lnTo>
                        <a:pt x="6" y="145"/>
                      </a:lnTo>
                      <a:lnTo>
                        <a:pt x="12" y="161"/>
                      </a:lnTo>
                      <a:lnTo>
                        <a:pt x="18" y="175"/>
                      </a:lnTo>
                      <a:lnTo>
                        <a:pt x="27" y="189"/>
                      </a:lnTo>
                      <a:lnTo>
                        <a:pt x="37" y="204"/>
                      </a:lnTo>
                      <a:lnTo>
                        <a:pt x="49" y="217"/>
                      </a:lnTo>
                      <a:lnTo>
                        <a:pt x="65" y="231"/>
                      </a:lnTo>
                      <a:lnTo>
                        <a:pt x="82" y="244"/>
                      </a:lnTo>
                      <a:lnTo>
                        <a:pt x="101" y="257"/>
                      </a:lnTo>
                      <a:lnTo>
                        <a:pt x="122" y="266"/>
                      </a:lnTo>
                      <a:lnTo>
                        <a:pt x="142" y="270"/>
                      </a:lnTo>
                      <a:lnTo>
                        <a:pt x="165" y="270"/>
                      </a:lnTo>
                      <a:lnTo>
                        <a:pt x="185" y="263"/>
                      </a:lnTo>
                      <a:lnTo>
                        <a:pt x="206" y="250"/>
                      </a:lnTo>
                      <a:lnTo>
                        <a:pt x="219" y="240"/>
                      </a:lnTo>
                      <a:lnTo>
                        <a:pt x="232" y="228"/>
                      </a:lnTo>
                      <a:lnTo>
                        <a:pt x="244" y="215"/>
                      </a:lnTo>
                      <a:lnTo>
                        <a:pt x="254" y="202"/>
                      </a:lnTo>
                      <a:lnTo>
                        <a:pt x="263" y="188"/>
                      </a:lnTo>
                      <a:lnTo>
                        <a:pt x="270" y="174"/>
                      </a:lnTo>
                      <a:lnTo>
                        <a:pt x="276" y="158"/>
                      </a:lnTo>
                      <a:lnTo>
                        <a:pt x="279" y="141"/>
                      </a:lnTo>
                      <a:lnTo>
                        <a:pt x="279" y="133"/>
                      </a:lnTo>
                      <a:lnTo>
                        <a:pt x="278" y="126"/>
                      </a:lnTo>
                      <a:lnTo>
                        <a:pt x="273" y="120"/>
                      </a:lnTo>
                      <a:lnTo>
                        <a:pt x="266" y="116"/>
                      </a:lnTo>
                      <a:lnTo>
                        <a:pt x="258" y="116"/>
                      </a:lnTo>
                      <a:lnTo>
                        <a:pt x="251" y="118"/>
                      </a:lnTo>
                      <a:lnTo>
                        <a:pt x="245" y="122"/>
                      </a:lnTo>
                      <a:lnTo>
                        <a:pt x="241" y="129"/>
                      </a:lnTo>
                      <a:lnTo>
                        <a:pt x="241" y="132"/>
                      </a:lnTo>
                      <a:lnTo>
                        <a:pt x="238" y="139"/>
                      </a:lnTo>
                      <a:lnTo>
                        <a:pt x="235" y="151"/>
                      </a:lnTo>
                      <a:lnTo>
                        <a:pt x="229" y="164"/>
                      </a:lnTo>
                      <a:lnTo>
                        <a:pt x="220" y="176"/>
                      </a:lnTo>
                      <a:lnTo>
                        <a:pt x="210" y="191"/>
                      </a:lnTo>
                      <a:lnTo>
                        <a:pt x="198" y="201"/>
                      </a:lnTo>
                      <a:lnTo>
                        <a:pt x="182" y="210"/>
                      </a:lnTo>
                      <a:lnTo>
                        <a:pt x="154" y="211"/>
                      </a:lnTo>
                      <a:lnTo>
                        <a:pt x="126" y="207"/>
                      </a:lnTo>
                      <a:lnTo>
                        <a:pt x="100" y="197"/>
                      </a:lnTo>
                      <a:lnTo>
                        <a:pt x="78" y="181"/>
                      </a:lnTo>
                      <a:lnTo>
                        <a:pt x="59" y="162"/>
                      </a:lnTo>
                      <a:lnTo>
                        <a:pt x="46" y="139"/>
                      </a:lnTo>
                      <a:lnTo>
                        <a:pt x="40" y="113"/>
                      </a:lnTo>
                      <a:lnTo>
                        <a:pt x="40" y="86"/>
                      </a:lnTo>
                      <a:lnTo>
                        <a:pt x="44" y="73"/>
                      </a:lnTo>
                      <a:lnTo>
                        <a:pt x="50" y="62"/>
                      </a:lnTo>
                      <a:lnTo>
                        <a:pt x="60" y="50"/>
                      </a:lnTo>
                      <a:lnTo>
                        <a:pt x="71" y="39"/>
                      </a:lnTo>
                      <a:lnTo>
                        <a:pt x="81" y="30"/>
                      </a:lnTo>
                      <a:lnTo>
                        <a:pt x="93" y="21"/>
                      </a:lnTo>
                      <a:lnTo>
                        <a:pt x="103" y="16"/>
                      </a:lnTo>
                      <a:lnTo>
                        <a:pt x="112" y="11"/>
                      </a:lnTo>
                      <a:lnTo>
                        <a:pt x="109" y="4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5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18" name="Freeform 103"/>
                <p:cNvSpPr>
                  <a:spLocks/>
                </p:cNvSpPr>
                <p:nvPr/>
              </p:nvSpPr>
              <p:spPr bwMode="auto">
                <a:xfrm>
                  <a:off x="8347" y="4786"/>
                  <a:ext cx="24" cy="25"/>
                </a:xfrm>
                <a:custGeom>
                  <a:avLst/>
                  <a:gdLst>
                    <a:gd name="T0" fmla="*/ 0 w 72"/>
                    <a:gd name="T1" fmla="*/ 2 h 75"/>
                    <a:gd name="T2" fmla="*/ 1 w 72"/>
                    <a:gd name="T3" fmla="*/ 3 h 75"/>
                    <a:gd name="T4" fmla="*/ 1 w 72"/>
                    <a:gd name="T5" fmla="*/ 3 h 75"/>
                    <a:gd name="T6" fmla="*/ 1 w 72"/>
                    <a:gd name="T7" fmla="*/ 3 h 75"/>
                    <a:gd name="T8" fmla="*/ 1 w 72"/>
                    <a:gd name="T9" fmla="*/ 3 h 75"/>
                    <a:gd name="T10" fmla="*/ 1 w 72"/>
                    <a:gd name="T11" fmla="*/ 3 h 75"/>
                    <a:gd name="T12" fmla="*/ 2 w 72"/>
                    <a:gd name="T13" fmla="*/ 3 h 75"/>
                    <a:gd name="T14" fmla="*/ 2 w 72"/>
                    <a:gd name="T15" fmla="*/ 2 h 75"/>
                    <a:gd name="T16" fmla="*/ 2 w 72"/>
                    <a:gd name="T17" fmla="*/ 2 h 75"/>
                    <a:gd name="T18" fmla="*/ 3 w 72"/>
                    <a:gd name="T19" fmla="*/ 2 h 75"/>
                    <a:gd name="T20" fmla="*/ 3 w 72"/>
                    <a:gd name="T21" fmla="*/ 2 h 75"/>
                    <a:gd name="T22" fmla="*/ 3 w 72"/>
                    <a:gd name="T23" fmla="*/ 2 h 75"/>
                    <a:gd name="T24" fmla="*/ 3 w 72"/>
                    <a:gd name="T25" fmla="*/ 2 h 75"/>
                    <a:gd name="T26" fmla="*/ 2 w 72"/>
                    <a:gd name="T27" fmla="*/ 1 h 75"/>
                    <a:gd name="T28" fmla="*/ 2 w 72"/>
                    <a:gd name="T29" fmla="*/ 1 h 75"/>
                    <a:gd name="T30" fmla="*/ 2 w 72"/>
                    <a:gd name="T31" fmla="*/ 1 h 75"/>
                    <a:gd name="T32" fmla="*/ 2 w 72"/>
                    <a:gd name="T33" fmla="*/ 1 h 75"/>
                    <a:gd name="T34" fmla="*/ 2 w 72"/>
                    <a:gd name="T35" fmla="*/ 2 h 75"/>
                    <a:gd name="T36" fmla="*/ 1 w 72"/>
                    <a:gd name="T37" fmla="*/ 2 h 75"/>
                    <a:gd name="T38" fmla="*/ 1 w 72"/>
                    <a:gd name="T39" fmla="*/ 2 h 75"/>
                    <a:gd name="T40" fmla="*/ 1 w 72"/>
                    <a:gd name="T41" fmla="*/ 2 h 75"/>
                    <a:gd name="T42" fmla="*/ 1 w 72"/>
                    <a:gd name="T43" fmla="*/ 2 h 75"/>
                    <a:gd name="T44" fmla="*/ 1 w 72"/>
                    <a:gd name="T45" fmla="*/ 1 h 75"/>
                    <a:gd name="T46" fmla="*/ 0 w 72"/>
                    <a:gd name="T47" fmla="*/ 0 h 75"/>
                    <a:gd name="T48" fmla="*/ 0 w 72"/>
                    <a:gd name="T49" fmla="*/ 0 h 75"/>
                    <a:gd name="T50" fmla="*/ 0 w 72"/>
                    <a:gd name="T51" fmla="*/ 1 h 75"/>
                    <a:gd name="T52" fmla="*/ 0 w 72"/>
                    <a:gd name="T53" fmla="*/ 1 h 75"/>
                    <a:gd name="T54" fmla="*/ 0 w 72"/>
                    <a:gd name="T55" fmla="*/ 2 h 75"/>
                    <a:gd name="T56" fmla="*/ 0 w 72"/>
                    <a:gd name="T57" fmla="*/ 2 h 7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2"/>
                    <a:gd name="T88" fmla="*/ 0 h 75"/>
                    <a:gd name="T89" fmla="*/ 72 w 72"/>
                    <a:gd name="T90" fmla="*/ 75 h 7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2" h="75">
                      <a:moveTo>
                        <a:pt x="7" y="65"/>
                      </a:moveTo>
                      <a:lnTo>
                        <a:pt x="15" y="72"/>
                      </a:lnTo>
                      <a:lnTo>
                        <a:pt x="25" y="75"/>
                      </a:lnTo>
                      <a:lnTo>
                        <a:pt x="32" y="75"/>
                      </a:lnTo>
                      <a:lnTo>
                        <a:pt x="37" y="73"/>
                      </a:lnTo>
                      <a:lnTo>
                        <a:pt x="39" y="72"/>
                      </a:lnTo>
                      <a:lnTo>
                        <a:pt x="47" y="71"/>
                      </a:lnTo>
                      <a:lnTo>
                        <a:pt x="56" y="66"/>
                      </a:lnTo>
                      <a:lnTo>
                        <a:pt x="64" y="60"/>
                      </a:lnTo>
                      <a:lnTo>
                        <a:pt x="69" y="56"/>
                      </a:lnTo>
                      <a:lnTo>
                        <a:pt x="72" y="52"/>
                      </a:lnTo>
                      <a:lnTo>
                        <a:pt x="72" y="49"/>
                      </a:lnTo>
                      <a:lnTo>
                        <a:pt x="70" y="45"/>
                      </a:lnTo>
                      <a:lnTo>
                        <a:pt x="67" y="40"/>
                      </a:lnTo>
                      <a:lnTo>
                        <a:pt x="63" y="39"/>
                      </a:lnTo>
                      <a:lnTo>
                        <a:pt x="59" y="38"/>
                      </a:lnTo>
                      <a:lnTo>
                        <a:pt x="54" y="39"/>
                      </a:lnTo>
                      <a:lnTo>
                        <a:pt x="48" y="42"/>
                      </a:lnTo>
                      <a:lnTo>
                        <a:pt x="39" y="46"/>
                      </a:lnTo>
                      <a:lnTo>
                        <a:pt x="32" y="50"/>
                      </a:lnTo>
                      <a:lnTo>
                        <a:pt x="29" y="52"/>
                      </a:lnTo>
                      <a:lnTo>
                        <a:pt x="26" y="43"/>
                      </a:lnTo>
                      <a:lnTo>
                        <a:pt x="20" y="25"/>
                      </a:lnTo>
                      <a:lnTo>
                        <a:pt x="12" y="7"/>
                      </a:lnTo>
                      <a:lnTo>
                        <a:pt x="1" y="0"/>
                      </a:lnTo>
                      <a:lnTo>
                        <a:pt x="0" y="17"/>
                      </a:lnTo>
                      <a:lnTo>
                        <a:pt x="3" y="39"/>
                      </a:lnTo>
                      <a:lnTo>
                        <a:pt x="6" y="58"/>
                      </a:lnTo>
                      <a:lnTo>
                        <a:pt x="7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19" name="Freeform 104"/>
                <p:cNvSpPr>
                  <a:spLocks/>
                </p:cNvSpPr>
                <p:nvPr/>
              </p:nvSpPr>
              <p:spPr bwMode="auto">
                <a:xfrm>
                  <a:off x="8370" y="4780"/>
                  <a:ext cx="23" cy="20"/>
                </a:xfrm>
                <a:custGeom>
                  <a:avLst/>
                  <a:gdLst>
                    <a:gd name="T0" fmla="*/ 1 w 70"/>
                    <a:gd name="T1" fmla="*/ 2 h 59"/>
                    <a:gd name="T2" fmla="*/ 1 w 70"/>
                    <a:gd name="T3" fmla="*/ 2 h 59"/>
                    <a:gd name="T4" fmla="*/ 1 w 70"/>
                    <a:gd name="T5" fmla="*/ 2 h 59"/>
                    <a:gd name="T6" fmla="*/ 1 w 70"/>
                    <a:gd name="T7" fmla="*/ 2 h 59"/>
                    <a:gd name="T8" fmla="*/ 1 w 70"/>
                    <a:gd name="T9" fmla="*/ 2 h 59"/>
                    <a:gd name="T10" fmla="*/ 1 w 70"/>
                    <a:gd name="T11" fmla="*/ 2 h 59"/>
                    <a:gd name="T12" fmla="*/ 2 w 70"/>
                    <a:gd name="T13" fmla="*/ 2 h 59"/>
                    <a:gd name="T14" fmla="*/ 2 w 70"/>
                    <a:gd name="T15" fmla="*/ 2 h 59"/>
                    <a:gd name="T16" fmla="*/ 2 w 70"/>
                    <a:gd name="T17" fmla="*/ 2 h 59"/>
                    <a:gd name="T18" fmla="*/ 2 w 70"/>
                    <a:gd name="T19" fmla="*/ 2 h 59"/>
                    <a:gd name="T20" fmla="*/ 3 w 70"/>
                    <a:gd name="T21" fmla="*/ 2 h 59"/>
                    <a:gd name="T22" fmla="*/ 3 w 70"/>
                    <a:gd name="T23" fmla="*/ 2 h 59"/>
                    <a:gd name="T24" fmla="*/ 3 w 70"/>
                    <a:gd name="T25" fmla="*/ 1 h 59"/>
                    <a:gd name="T26" fmla="*/ 2 w 70"/>
                    <a:gd name="T27" fmla="*/ 1 h 59"/>
                    <a:gd name="T28" fmla="*/ 2 w 70"/>
                    <a:gd name="T29" fmla="*/ 1 h 59"/>
                    <a:gd name="T30" fmla="*/ 1 w 70"/>
                    <a:gd name="T31" fmla="*/ 1 h 59"/>
                    <a:gd name="T32" fmla="*/ 1 w 70"/>
                    <a:gd name="T33" fmla="*/ 2 h 59"/>
                    <a:gd name="T34" fmla="*/ 1 w 70"/>
                    <a:gd name="T35" fmla="*/ 1 h 59"/>
                    <a:gd name="T36" fmla="*/ 1 w 70"/>
                    <a:gd name="T37" fmla="*/ 1 h 59"/>
                    <a:gd name="T38" fmla="*/ 0 w 70"/>
                    <a:gd name="T39" fmla="*/ 0 h 59"/>
                    <a:gd name="T40" fmla="*/ 0 w 70"/>
                    <a:gd name="T41" fmla="*/ 0 h 59"/>
                    <a:gd name="T42" fmla="*/ 0 w 70"/>
                    <a:gd name="T43" fmla="*/ 1 h 59"/>
                    <a:gd name="T44" fmla="*/ 0 w 70"/>
                    <a:gd name="T45" fmla="*/ 1 h 59"/>
                    <a:gd name="T46" fmla="*/ 0 w 70"/>
                    <a:gd name="T47" fmla="*/ 2 h 59"/>
                    <a:gd name="T48" fmla="*/ 1 w 70"/>
                    <a:gd name="T49" fmla="*/ 2 h 5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0"/>
                    <a:gd name="T76" fmla="*/ 0 h 59"/>
                    <a:gd name="T77" fmla="*/ 70 w 70"/>
                    <a:gd name="T78" fmla="*/ 59 h 59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0" h="59">
                      <a:moveTo>
                        <a:pt x="15" y="53"/>
                      </a:moveTo>
                      <a:lnTo>
                        <a:pt x="16" y="55"/>
                      </a:lnTo>
                      <a:lnTo>
                        <a:pt x="20" y="57"/>
                      </a:lnTo>
                      <a:lnTo>
                        <a:pt x="25" y="59"/>
                      </a:lnTo>
                      <a:lnTo>
                        <a:pt x="26" y="59"/>
                      </a:lnTo>
                      <a:lnTo>
                        <a:pt x="35" y="59"/>
                      </a:lnTo>
                      <a:lnTo>
                        <a:pt x="45" y="56"/>
                      </a:lnTo>
                      <a:lnTo>
                        <a:pt x="54" y="55"/>
                      </a:lnTo>
                      <a:lnTo>
                        <a:pt x="63" y="50"/>
                      </a:lnTo>
                      <a:lnTo>
                        <a:pt x="66" y="47"/>
                      </a:lnTo>
                      <a:lnTo>
                        <a:pt x="69" y="44"/>
                      </a:lnTo>
                      <a:lnTo>
                        <a:pt x="70" y="40"/>
                      </a:lnTo>
                      <a:lnTo>
                        <a:pt x="69" y="37"/>
                      </a:lnTo>
                      <a:lnTo>
                        <a:pt x="56" y="32"/>
                      </a:lnTo>
                      <a:lnTo>
                        <a:pt x="42" y="33"/>
                      </a:lnTo>
                      <a:lnTo>
                        <a:pt x="32" y="37"/>
                      </a:lnTo>
                      <a:lnTo>
                        <a:pt x="28" y="40"/>
                      </a:lnTo>
                      <a:lnTo>
                        <a:pt x="20" y="30"/>
                      </a:lnTo>
                      <a:lnTo>
                        <a:pt x="16" y="14"/>
                      </a:lnTo>
                      <a:lnTo>
                        <a:pt x="10" y="3"/>
                      </a:lnTo>
                      <a:lnTo>
                        <a:pt x="3" y="0"/>
                      </a:lnTo>
                      <a:lnTo>
                        <a:pt x="0" y="19"/>
                      </a:lnTo>
                      <a:lnTo>
                        <a:pt x="4" y="36"/>
                      </a:lnTo>
                      <a:lnTo>
                        <a:pt x="12" y="49"/>
                      </a:lnTo>
                      <a:lnTo>
                        <a:pt x="15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20" name="Freeform 105"/>
                <p:cNvSpPr>
                  <a:spLocks/>
                </p:cNvSpPr>
                <p:nvPr/>
              </p:nvSpPr>
              <p:spPr bwMode="auto">
                <a:xfrm>
                  <a:off x="8390" y="4771"/>
                  <a:ext cx="22" cy="20"/>
                </a:xfrm>
                <a:custGeom>
                  <a:avLst/>
                  <a:gdLst>
                    <a:gd name="T0" fmla="*/ 0 w 65"/>
                    <a:gd name="T1" fmla="*/ 2 h 60"/>
                    <a:gd name="T2" fmla="*/ 0 w 65"/>
                    <a:gd name="T3" fmla="*/ 2 h 60"/>
                    <a:gd name="T4" fmla="*/ 1 w 65"/>
                    <a:gd name="T5" fmla="*/ 2 h 60"/>
                    <a:gd name="T6" fmla="*/ 1 w 65"/>
                    <a:gd name="T7" fmla="*/ 2 h 60"/>
                    <a:gd name="T8" fmla="*/ 1 w 65"/>
                    <a:gd name="T9" fmla="*/ 2 h 60"/>
                    <a:gd name="T10" fmla="*/ 2 w 65"/>
                    <a:gd name="T11" fmla="*/ 2 h 60"/>
                    <a:gd name="T12" fmla="*/ 2 w 65"/>
                    <a:gd name="T13" fmla="*/ 2 h 60"/>
                    <a:gd name="T14" fmla="*/ 2 w 65"/>
                    <a:gd name="T15" fmla="*/ 2 h 60"/>
                    <a:gd name="T16" fmla="*/ 2 w 65"/>
                    <a:gd name="T17" fmla="*/ 1 h 60"/>
                    <a:gd name="T18" fmla="*/ 2 w 65"/>
                    <a:gd name="T19" fmla="*/ 1 h 60"/>
                    <a:gd name="T20" fmla="*/ 2 w 65"/>
                    <a:gd name="T21" fmla="*/ 1 h 60"/>
                    <a:gd name="T22" fmla="*/ 2 w 65"/>
                    <a:gd name="T23" fmla="*/ 1 h 60"/>
                    <a:gd name="T24" fmla="*/ 2 w 65"/>
                    <a:gd name="T25" fmla="*/ 1 h 60"/>
                    <a:gd name="T26" fmla="*/ 1 w 65"/>
                    <a:gd name="T27" fmla="*/ 1 h 60"/>
                    <a:gd name="T28" fmla="*/ 1 w 65"/>
                    <a:gd name="T29" fmla="*/ 1 h 60"/>
                    <a:gd name="T30" fmla="*/ 1 w 65"/>
                    <a:gd name="T31" fmla="*/ 1 h 60"/>
                    <a:gd name="T32" fmla="*/ 0 w 65"/>
                    <a:gd name="T33" fmla="*/ 0 h 60"/>
                    <a:gd name="T34" fmla="*/ 0 w 65"/>
                    <a:gd name="T35" fmla="*/ 0 h 60"/>
                    <a:gd name="T36" fmla="*/ 0 w 65"/>
                    <a:gd name="T37" fmla="*/ 1 h 60"/>
                    <a:gd name="T38" fmla="*/ 0 w 65"/>
                    <a:gd name="T39" fmla="*/ 1 h 60"/>
                    <a:gd name="T40" fmla="*/ 0 w 65"/>
                    <a:gd name="T41" fmla="*/ 2 h 60"/>
                    <a:gd name="T42" fmla="*/ 0 w 65"/>
                    <a:gd name="T43" fmla="*/ 2 h 6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5"/>
                    <a:gd name="T67" fmla="*/ 0 h 60"/>
                    <a:gd name="T68" fmla="*/ 65 w 65"/>
                    <a:gd name="T69" fmla="*/ 60 h 6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5" h="60">
                      <a:moveTo>
                        <a:pt x="4" y="46"/>
                      </a:moveTo>
                      <a:lnTo>
                        <a:pt x="9" y="56"/>
                      </a:lnTo>
                      <a:lnTo>
                        <a:pt x="21" y="60"/>
                      </a:lnTo>
                      <a:lnTo>
                        <a:pt x="31" y="60"/>
                      </a:lnTo>
                      <a:lnTo>
                        <a:pt x="35" y="60"/>
                      </a:lnTo>
                      <a:lnTo>
                        <a:pt x="44" y="57"/>
                      </a:lnTo>
                      <a:lnTo>
                        <a:pt x="54" y="51"/>
                      </a:lnTo>
                      <a:lnTo>
                        <a:pt x="62" y="46"/>
                      </a:lnTo>
                      <a:lnTo>
                        <a:pt x="65" y="40"/>
                      </a:lnTo>
                      <a:lnTo>
                        <a:pt x="63" y="36"/>
                      </a:lnTo>
                      <a:lnTo>
                        <a:pt x="60" y="34"/>
                      </a:lnTo>
                      <a:lnTo>
                        <a:pt x="56" y="33"/>
                      </a:lnTo>
                      <a:lnTo>
                        <a:pt x="51" y="33"/>
                      </a:lnTo>
                      <a:lnTo>
                        <a:pt x="26" y="37"/>
                      </a:lnTo>
                      <a:lnTo>
                        <a:pt x="24" y="30"/>
                      </a:lnTo>
                      <a:lnTo>
                        <a:pt x="18" y="15"/>
                      </a:lnTo>
                      <a:lnTo>
                        <a:pt x="9" y="2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2" y="30"/>
                      </a:lnTo>
                      <a:lnTo>
                        <a:pt x="3" y="41"/>
                      </a:lnTo>
                      <a:lnTo>
                        <a:pt x="4" y="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21" name="Freeform 106"/>
                <p:cNvSpPr>
                  <a:spLocks/>
                </p:cNvSpPr>
                <p:nvPr/>
              </p:nvSpPr>
              <p:spPr bwMode="auto">
                <a:xfrm>
                  <a:off x="8362" y="4825"/>
                  <a:ext cx="23" cy="16"/>
                </a:xfrm>
                <a:custGeom>
                  <a:avLst/>
                  <a:gdLst>
                    <a:gd name="T0" fmla="*/ 0 w 69"/>
                    <a:gd name="T1" fmla="*/ 2 h 47"/>
                    <a:gd name="T2" fmla="*/ 0 w 69"/>
                    <a:gd name="T3" fmla="*/ 2 h 47"/>
                    <a:gd name="T4" fmla="*/ 1 w 69"/>
                    <a:gd name="T5" fmla="*/ 2 h 47"/>
                    <a:gd name="T6" fmla="*/ 1 w 69"/>
                    <a:gd name="T7" fmla="*/ 2 h 47"/>
                    <a:gd name="T8" fmla="*/ 1 w 69"/>
                    <a:gd name="T9" fmla="*/ 2 h 47"/>
                    <a:gd name="T10" fmla="*/ 1 w 69"/>
                    <a:gd name="T11" fmla="*/ 2 h 47"/>
                    <a:gd name="T12" fmla="*/ 1 w 69"/>
                    <a:gd name="T13" fmla="*/ 2 h 47"/>
                    <a:gd name="T14" fmla="*/ 2 w 69"/>
                    <a:gd name="T15" fmla="*/ 2 h 47"/>
                    <a:gd name="T16" fmla="*/ 2 w 69"/>
                    <a:gd name="T17" fmla="*/ 1 h 47"/>
                    <a:gd name="T18" fmla="*/ 2 w 69"/>
                    <a:gd name="T19" fmla="*/ 1 h 47"/>
                    <a:gd name="T20" fmla="*/ 2 w 69"/>
                    <a:gd name="T21" fmla="*/ 1 h 47"/>
                    <a:gd name="T22" fmla="*/ 3 w 69"/>
                    <a:gd name="T23" fmla="*/ 1 h 47"/>
                    <a:gd name="T24" fmla="*/ 2 w 69"/>
                    <a:gd name="T25" fmla="*/ 1 h 47"/>
                    <a:gd name="T26" fmla="*/ 2 w 69"/>
                    <a:gd name="T27" fmla="*/ 1 h 47"/>
                    <a:gd name="T28" fmla="*/ 2 w 69"/>
                    <a:gd name="T29" fmla="*/ 1 h 47"/>
                    <a:gd name="T30" fmla="*/ 2 w 69"/>
                    <a:gd name="T31" fmla="*/ 1 h 47"/>
                    <a:gd name="T32" fmla="*/ 1 w 69"/>
                    <a:gd name="T33" fmla="*/ 1 h 47"/>
                    <a:gd name="T34" fmla="*/ 1 w 69"/>
                    <a:gd name="T35" fmla="*/ 1 h 47"/>
                    <a:gd name="T36" fmla="*/ 1 w 69"/>
                    <a:gd name="T37" fmla="*/ 1 h 47"/>
                    <a:gd name="T38" fmla="*/ 1 w 69"/>
                    <a:gd name="T39" fmla="*/ 1 h 47"/>
                    <a:gd name="T40" fmla="*/ 1 w 69"/>
                    <a:gd name="T41" fmla="*/ 1 h 47"/>
                    <a:gd name="T42" fmla="*/ 1 w 69"/>
                    <a:gd name="T43" fmla="*/ 1 h 47"/>
                    <a:gd name="T44" fmla="*/ 1 w 69"/>
                    <a:gd name="T45" fmla="*/ 1 h 47"/>
                    <a:gd name="T46" fmla="*/ 0 w 69"/>
                    <a:gd name="T47" fmla="*/ 0 h 47"/>
                    <a:gd name="T48" fmla="*/ 0 w 69"/>
                    <a:gd name="T49" fmla="*/ 0 h 47"/>
                    <a:gd name="T50" fmla="*/ 0 w 69"/>
                    <a:gd name="T51" fmla="*/ 0 h 47"/>
                    <a:gd name="T52" fmla="*/ 0 w 69"/>
                    <a:gd name="T53" fmla="*/ 0 h 47"/>
                    <a:gd name="T54" fmla="*/ 0 w 69"/>
                    <a:gd name="T55" fmla="*/ 0 h 47"/>
                    <a:gd name="T56" fmla="*/ 0 w 69"/>
                    <a:gd name="T57" fmla="*/ 0 h 47"/>
                    <a:gd name="T58" fmla="*/ 0 w 69"/>
                    <a:gd name="T59" fmla="*/ 0 h 47"/>
                    <a:gd name="T60" fmla="*/ 0 w 69"/>
                    <a:gd name="T61" fmla="*/ 1 h 47"/>
                    <a:gd name="T62" fmla="*/ 0 w 69"/>
                    <a:gd name="T63" fmla="*/ 2 h 47"/>
                    <a:gd name="T64" fmla="*/ 0 w 69"/>
                    <a:gd name="T65" fmla="*/ 2 h 4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9"/>
                    <a:gd name="T100" fmla="*/ 0 h 47"/>
                    <a:gd name="T101" fmla="*/ 69 w 69"/>
                    <a:gd name="T102" fmla="*/ 47 h 4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9" h="47">
                      <a:moveTo>
                        <a:pt x="9" y="46"/>
                      </a:moveTo>
                      <a:lnTo>
                        <a:pt x="12" y="47"/>
                      </a:lnTo>
                      <a:lnTo>
                        <a:pt x="16" y="47"/>
                      </a:lnTo>
                      <a:lnTo>
                        <a:pt x="22" y="47"/>
                      </a:lnTo>
                      <a:lnTo>
                        <a:pt x="23" y="47"/>
                      </a:lnTo>
                      <a:lnTo>
                        <a:pt x="31" y="46"/>
                      </a:lnTo>
                      <a:lnTo>
                        <a:pt x="40" y="45"/>
                      </a:lnTo>
                      <a:lnTo>
                        <a:pt x="48" y="42"/>
                      </a:lnTo>
                      <a:lnTo>
                        <a:pt x="56" y="37"/>
                      </a:lnTo>
                      <a:lnTo>
                        <a:pt x="63" y="34"/>
                      </a:lnTo>
                      <a:lnTo>
                        <a:pt x="67" y="30"/>
                      </a:lnTo>
                      <a:lnTo>
                        <a:pt x="69" y="26"/>
                      </a:lnTo>
                      <a:lnTo>
                        <a:pt x="66" y="20"/>
                      </a:lnTo>
                      <a:lnTo>
                        <a:pt x="62" y="17"/>
                      </a:lnTo>
                      <a:lnTo>
                        <a:pt x="56" y="17"/>
                      </a:lnTo>
                      <a:lnTo>
                        <a:pt x="48" y="17"/>
                      </a:lnTo>
                      <a:lnTo>
                        <a:pt x="40" y="19"/>
                      </a:lnTo>
                      <a:lnTo>
                        <a:pt x="32" y="22"/>
                      </a:lnTo>
                      <a:lnTo>
                        <a:pt x="26" y="23"/>
                      </a:lnTo>
                      <a:lnTo>
                        <a:pt x="22" y="26"/>
                      </a:lnTo>
                      <a:lnTo>
                        <a:pt x="20" y="26"/>
                      </a:lnTo>
                      <a:lnTo>
                        <a:pt x="19" y="22"/>
                      </a:lnTo>
                      <a:lnTo>
                        <a:pt x="16" y="14"/>
                      </a:lnTo>
                      <a:lnTo>
                        <a:pt x="12" y="7"/>
                      </a:lnTo>
                      <a:lnTo>
                        <a:pt x="10" y="4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0" y="11"/>
                      </a:lnTo>
                      <a:lnTo>
                        <a:pt x="3" y="26"/>
                      </a:lnTo>
                      <a:lnTo>
                        <a:pt x="7" y="40"/>
                      </a:lnTo>
                      <a:lnTo>
                        <a:pt x="9" y="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22" name="Freeform 107"/>
                <p:cNvSpPr>
                  <a:spLocks/>
                </p:cNvSpPr>
                <p:nvPr/>
              </p:nvSpPr>
              <p:spPr bwMode="auto">
                <a:xfrm>
                  <a:off x="8390" y="4813"/>
                  <a:ext cx="20" cy="20"/>
                </a:xfrm>
                <a:custGeom>
                  <a:avLst/>
                  <a:gdLst>
                    <a:gd name="T0" fmla="*/ 0 w 60"/>
                    <a:gd name="T1" fmla="*/ 2 h 58"/>
                    <a:gd name="T2" fmla="*/ 1 w 60"/>
                    <a:gd name="T3" fmla="*/ 2 h 58"/>
                    <a:gd name="T4" fmla="*/ 1 w 60"/>
                    <a:gd name="T5" fmla="*/ 2 h 58"/>
                    <a:gd name="T6" fmla="*/ 2 w 60"/>
                    <a:gd name="T7" fmla="*/ 2 h 58"/>
                    <a:gd name="T8" fmla="*/ 2 w 60"/>
                    <a:gd name="T9" fmla="*/ 2 h 58"/>
                    <a:gd name="T10" fmla="*/ 2 w 60"/>
                    <a:gd name="T11" fmla="*/ 2 h 58"/>
                    <a:gd name="T12" fmla="*/ 2 w 60"/>
                    <a:gd name="T13" fmla="*/ 2 h 58"/>
                    <a:gd name="T14" fmla="*/ 2 w 60"/>
                    <a:gd name="T15" fmla="*/ 2 h 58"/>
                    <a:gd name="T16" fmla="*/ 2 w 60"/>
                    <a:gd name="T17" fmla="*/ 1 h 58"/>
                    <a:gd name="T18" fmla="*/ 2 w 60"/>
                    <a:gd name="T19" fmla="*/ 1 h 58"/>
                    <a:gd name="T20" fmla="*/ 2 w 60"/>
                    <a:gd name="T21" fmla="*/ 1 h 58"/>
                    <a:gd name="T22" fmla="*/ 2 w 60"/>
                    <a:gd name="T23" fmla="*/ 1 h 58"/>
                    <a:gd name="T24" fmla="*/ 2 w 60"/>
                    <a:gd name="T25" fmla="*/ 1 h 58"/>
                    <a:gd name="T26" fmla="*/ 1 w 60"/>
                    <a:gd name="T27" fmla="*/ 1 h 58"/>
                    <a:gd name="T28" fmla="*/ 1 w 60"/>
                    <a:gd name="T29" fmla="*/ 1 h 58"/>
                    <a:gd name="T30" fmla="*/ 1 w 60"/>
                    <a:gd name="T31" fmla="*/ 1 h 58"/>
                    <a:gd name="T32" fmla="*/ 1 w 60"/>
                    <a:gd name="T33" fmla="*/ 1 h 58"/>
                    <a:gd name="T34" fmla="*/ 1 w 60"/>
                    <a:gd name="T35" fmla="*/ 1 h 58"/>
                    <a:gd name="T36" fmla="*/ 1 w 60"/>
                    <a:gd name="T37" fmla="*/ 1 h 58"/>
                    <a:gd name="T38" fmla="*/ 1 w 60"/>
                    <a:gd name="T39" fmla="*/ 0 h 58"/>
                    <a:gd name="T40" fmla="*/ 0 w 60"/>
                    <a:gd name="T41" fmla="*/ 0 h 58"/>
                    <a:gd name="T42" fmla="*/ 0 w 60"/>
                    <a:gd name="T43" fmla="*/ 0 h 58"/>
                    <a:gd name="T44" fmla="*/ 0 w 60"/>
                    <a:gd name="T45" fmla="*/ 1 h 58"/>
                    <a:gd name="T46" fmla="*/ 0 w 60"/>
                    <a:gd name="T47" fmla="*/ 2 h 58"/>
                    <a:gd name="T48" fmla="*/ 0 w 60"/>
                    <a:gd name="T49" fmla="*/ 2 h 5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0"/>
                    <a:gd name="T76" fmla="*/ 0 h 58"/>
                    <a:gd name="T77" fmla="*/ 60 w 60"/>
                    <a:gd name="T78" fmla="*/ 58 h 5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0" h="58">
                      <a:moveTo>
                        <a:pt x="13" y="52"/>
                      </a:moveTo>
                      <a:lnTo>
                        <a:pt x="20" y="55"/>
                      </a:lnTo>
                      <a:lnTo>
                        <a:pt x="32" y="58"/>
                      </a:lnTo>
                      <a:lnTo>
                        <a:pt x="45" y="56"/>
                      </a:lnTo>
                      <a:lnTo>
                        <a:pt x="55" y="50"/>
                      </a:lnTo>
                      <a:lnTo>
                        <a:pt x="58" y="49"/>
                      </a:lnTo>
                      <a:lnTo>
                        <a:pt x="60" y="46"/>
                      </a:lnTo>
                      <a:lnTo>
                        <a:pt x="60" y="42"/>
                      </a:lnTo>
                      <a:lnTo>
                        <a:pt x="60" y="39"/>
                      </a:lnTo>
                      <a:lnTo>
                        <a:pt x="58" y="36"/>
                      </a:lnTo>
                      <a:lnTo>
                        <a:pt x="54" y="33"/>
                      </a:lnTo>
                      <a:lnTo>
                        <a:pt x="49" y="32"/>
                      </a:lnTo>
                      <a:lnTo>
                        <a:pt x="45" y="32"/>
                      </a:lnTo>
                      <a:lnTo>
                        <a:pt x="36" y="35"/>
                      </a:lnTo>
                      <a:lnTo>
                        <a:pt x="27" y="36"/>
                      </a:lnTo>
                      <a:lnTo>
                        <a:pt x="20" y="35"/>
                      </a:lnTo>
                      <a:lnTo>
                        <a:pt x="17" y="35"/>
                      </a:lnTo>
                      <a:lnTo>
                        <a:pt x="17" y="29"/>
                      </a:lnTo>
                      <a:lnTo>
                        <a:pt x="17" y="16"/>
                      </a:lnTo>
                      <a:lnTo>
                        <a:pt x="14" y="3"/>
                      </a:lnTo>
                      <a:lnTo>
                        <a:pt x="5" y="0"/>
                      </a:lnTo>
                      <a:lnTo>
                        <a:pt x="1" y="12"/>
                      </a:lnTo>
                      <a:lnTo>
                        <a:pt x="0" y="26"/>
                      </a:lnTo>
                      <a:lnTo>
                        <a:pt x="3" y="40"/>
                      </a:lnTo>
                      <a:lnTo>
                        <a:pt x="13" y="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23" name="Freeform 108"/>
                <p:cNvSpPr>
                  <a:spLocks/>
                </p:cNvSpPr>
                <p:nvPr/>
              </p:nvSpPr>
              <p:spPr bwMode="auto">
                <a:xfrm>
                  <a:off x="8411" y="4806"/>
                  <a:ext cx="20" cy="18"/>
                </a:xfrm>
                <a:custGeom>
                  <a:avLst/>
                  <a:gdLst>
                    <a:gd name="T0" fmla="*/ 1 w 59"/>
                    <a:gd name="T1" fmla="*/ 2 h 55"/>
                    <a:gd name="T2" fmla="*/ 1 w 59"/>
                    <a:gd name="T3" fmla="*/ 2 h 55"/>
                    <a:gd name="T4" fmla="*/ 2 w 59"/>
                    <a:gd name="T5" fmla="*/ 2 h 55"/>
                    <a:gd name="T6" fmla="*/ 2 w 59"/>
                    <a:gd name="T7" fmla="*/ 2 h 55"/>
                    <a:gd name="T8" fmla="*/ 2 w 59"/>
                    <a:gd name="T9" fmla="*/ 1 h 55"/>
                    <a:gd name="T10" fmla="*/ 2 w 59"/>
                    <a:gd name="T11" fmla="*/ 1 h 55"/>
                    <a:gd name="T12" fmla="*/ 2 w 59"/>
                    <a:gd name="T13" fmla="*/ 1 h 55"/>
                    <a:gd name="T14" fmla="*/ 2 w 59"/>
                    <a:gd name="T15" fmla="*/ 1 h 55"/>
                    <a:gd name="T16" fmla="*/ 2 w 59"/>
                    <a:gd name="T17" fmla="*/ 1 h 55"/>
                    <a:gd name="T18" fmla="*/ 2 w 59"/>
                    <a:gd name="T19" fmla="*/ 1 h 55"/>
                    <a:gd name="T20" fmla="*/ 1 w 59"/>
                    <a:gd name="T21" fmla="*/ 1 h 55"/>
                    <a:gd name="T22" fmla="*/ 1 w 59"/>
                    <a:gd name="T23" fmla="*/ 1 h 55"/>
                    <a:gd name="T24" fmla="*/ 1 w 59"/>
                    <a:gd name="T25" fmla="*/ 1 h 55"/>
                    <a:gd name="T26" fmla="*/ 1 w 59"/>
                    <a:gd name="T27" fmla="*/ 1 h 55"/>
                    <a:gd name="T28" fmla="*/ 1 w 59"/>
                    <a:gd name="T29" fmla="*/ 1 h 55"/>
                    <a:gd name="T30" fmla="*/ 0 w 59"/>
                    <a:gd name="T31" fmla="*/ 0 h 55"/>
                    <a:gd name="T32" fmla="*/ 0 w 59"/>
                    <a:gd name="T33" fmla="*/ 0 h 55"/>
                    <a:gd name="T34" fmla="*/ 0 w 59"/>
                    <a:gd name="T35" fmla="*/ 1 h 55"/>
                    <a:gd name="T36" fmla="*/ 0 w 59"/>
                    <a:gd name="T37" fmla="*/ 1 h 55"/>
                    <a:gd name="T38" fmla="*/ 1 w 59"/>
                    <a:gd name="T39" fmla="*/ 2 h 55"/>
                    <a:gd name="T40" fmla="*/ 1 w 59"/>
                    <a:gd name="T41" fmla="*/ 2 h 5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9"/>
                    <a:gd name="T64" fmla="*/ 0 h 55"/>
                    <a:gd name="T65" fmla="*/ 59 w 59"/>
                    <a:gd name="T66" fmla="*/ 55 h 5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9" h="55">
                      <a:moveTo>
                        <a:pt x="19" y="52"/>
                      </a:moveTo>
                      <a:lnTo>
                        <a:pt x="31" y="55"/>
                      </a:lnTo>
                      <a:lnTo>
                        <a:pt x="43" y="54"/>
                      </a:lnTo>
                      <a:lnTo>
                        <a:pt x="53" y="46"/>
                      </a:lnTo>
                      <a:lnTo>
                        <a:pt x="59" y="35"/>
                      </a:lnTo>
                      <a:lnTo>
                        <a:pt x="57" y="31"/>
                      </a:lnTo>
                      <a:lnTo>
                        <a:pt x="54" y="29"/>
                      </a:lnTo>
                      <a:lnTo>
                        <a:pt x="49" y="28"/>
                      </a:lnTo>
                      <a:lnTo>
                        <a:pt x="44" y="29"/>
                      </a:lnTo>
                      <a:lnTo>
                        <a:pt x="41" y="32"/>
                      </a:lnTo>
                      <a:lnTo>
                        <a:pt x="38" y="35"/>
                      </a:lnTo>
                      <a:lnTo>
                        <a:pt x="34" y="36"/>
                      </a:lnTo>
                      <a:lnTo>
                        <a:pt x="31" y="39"/>
                      </a:lnTo>
                      <a:lnTo>
                        <a:pt x="28" y="32"/>
                      </a:lnTo>
                      <a:lnTo>
                        <a:pt x="21" y="18"/>
                      </a:lnTo>
                      <a:lnTo>
                        <a:pt x="10" y="5"/>
                      </a:lnTo>
                      <a:lnTo>
                        <a:pt x="0" y="0"/>
                      </a:lnTo>
                      <a:lnTo>
                        <a:pt x="2" y="18"/>
                      </a:lnTo>
                      <a:lnTo>
                        <a:pt x="9" y="35"/>
                      </a:lnTo>
                      <a:lnTo>
                        <a:pt x="16" y="46"/>
                      </a:lnTo>
                      <a:lnTo>
                        <a:pt x="19" y="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24" name="Freeform 109"/>
                <p:cNvSpPr>
                  <a:spLocks/>
                </p:cNvSpPr>
                <p:nvPr/>
              </p:nvSpPr>
              <p:spPr bwMode="auto">
                <a:xfrm>
                  <a:off x="8374" y="4857"/>
                  <a:ext cx="27" cy="25"/>
                </a:xfrm>
                <a:custGeom>
                  <a:avLst/>
                  <a:gdLst>
                    <a:gd name="T0" fmla="*/ 1 w 82"/>
                    <a:gd name="T1" fmla="*/ 3 h 76"/>
                    <a:gd name="T2" fmla="*/ 1 w 82"/>
                    <a:gd name="T3" fmla="*/ 3 h 76"/>
                    <a:gd name="T4" fmla="*/ 2 w 82"/>
                    <a:gd name="T5" fmla="*/ 3 h 76"/>
                    <a:gd name="T6" fmla="*/ 2 w 82"/>
                    <a:gd name="T7" fmla="*/ 3 h 76"/>
                    <a:gd name="T8" fmla="*/ 2 w 82"/>
                    <a:gd name="T9" fmla="*/ 3 h 76"/>
                    <a:gd name="T10" fmla="*/ 2 w 82"/>
                    <a:gd name="T11" fmla="*/ 3 h 76"/>
                    <a:gd name="T12" fmla="*/ 2 w 82"/>
                    <a:gd name="T13" fmla="*/ 2 h 76"/>
                    <a:gd name="T14" fmla="*/ 3 w 82"/>
                    <a:gd name="T15" fmla="*/ 2 h 76"/>
                    <a:gd name="T16" fmla="*/ 3 w 82"/>
                    <a:gd name="T17" fmla="*/ 2 h 76"/>
                    <a:gd name="T18" fmla="*/ 3 w 82"/>
                    <a:gd name="T19" fmla="*/ 2 h 76"/>
                    <a:gd name="T20" fmla="*/ 3 w 82"/>
                    <a:gd name="T21" fmla="*/ 2 h 76"/>
                    <a:gd name="T22" fmla="*/ 3 w 82"/>
                    <a:gd name="T23" fmla="*/ 2 h 76"/>
                    <a:gd name="T24" fmla="*/ 3 w 82"/>
                    <a:gd name="T25" fmla="*/ 2 h 76"/>
                    <a:gd name="T26" fmla="*/ 3 w 82"/>
                    <a:gd name="T27" fmla="*/ 1 h 76"/>
                    <a:gd name="T28" fmla="*/ 2 w 82"/>
                    <a:gd name="T29" fmla="*/ 1 h 76"/>
                    <a:gd name="T30" fmla="*/ 2 w 82"/>
                    <a:gd name="T31" fmla="*/ 1 h 76"/>
                    <a:gd name="T32" fmla="*/ 2 w 82"/>
                    <a:gd name="T33" fmla="*/ 1 h 76"/>
                    <a:gd name="T34" fmla="*/ 1 w 82"/>
                    <a:gd name="T35" fmla="*/ 2 h 76"/>
                    <a:gd name="T36" fmla="*/ 1 w 82"/>
                    <a:gd name="T37" fmla="*/ 2 h 76"/>
                    <a:gd name="T38" fmla="*/ 1 w 82"/>
                    <a:gd name="T39" fmla="*/ 2 h 76"/>
                    <a:gd name="T40" fmla="*/ 1 w 82"/>
                    <a:gd name="T41" fmla="*/ 2 h 76"/>
                    <a:gd name="T42" fmla="*/ 1 w 82"/>
                    <a:gd name="T43" fmla="*/ 2 h 76"/>
                    <a:gd name="T44" fmla="*/ 1 w 82"/>
                    <a:gd name="T45" fmla="*/ 1 h 76"/>
                    <a:gd name="T46" fmla="*/ 1 w 82"/>
                    <a:gd name="T47" fmla="*/ 0 h 76"/>
                    <a:gd name="T48" fmla="*/ 0 w 82"/>
                    <a:gd name="T49" fmla="*/ 0 h 76"/>
                    <a:gd name="T50" fmla="*/ 0 w 82"/>
                    <a:gd name="T51" fmla="*/ 1 h 76"/>
                    <a:gd name="T52" fmla="*/ 0 w 82"/>
                    <a:gd name="T53" fmla="*/ 1 h 76"/>
                    <a:gd name="T54" fmla="*/ 0 w 82"/>
                    <a:gd name="T55" fmla="*/ 2 h 76"/>
                    <a:gd name="T56" fmla="*/ 0 w 82"/>
                    <a:gd name="T57" fmla="*/ 2 h 76"/>
                    <a:gd name="T58" fmla="*/ 1 w 82"/>
                    <a:gd name="T59" fmla="*/ 2 h 76"/>
                    <a:gd name="T60" fmla="*/ 1 w 82"/>
                    <a:gd name="T61" fmla="*/ 3 h 76"/>
                    <a:gd name="T62" fmla="*/ 1 w 82"/>
                    <a:gd name="T63" fmla="*/ 3 h 76"/>
                    <a:gd name="T64" fmla="*/ 1 w 82"/>
                    <a:gd name="T65" fmla="*/ 3 h 7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2"/>
                    <a:gd name="T100" fmla="*/ 0 h 76"/>
                    <a:gd name="T101" fmla="*/ 82 w 82"/>
                    <a:gd name="T102" fmla="*/ 76 h 7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2" h="76">
                      <a:moveTo>
                        <a:pt x="32" y="75"/>
                      </a:moveTo>
                      <a:lnTo>
                        <a:pt x="38" y="76"/>
                      </a:lnTo>
                      <a:lnTo>
                        <a:pt x="44" y="76"/>
                      </a:lnTo>
                      <a:lnTo>
                        <a:pt x="50" y="76"/>
                      </a:lnTo>
                      <a:lnTo>
                        <a:pt x="57" y="75"/>
                      </a:lnTo>
                      <a:lnTo>
                        <a:pt x="61" y="72"/>
                      </a:lnTo>
                      <a:lnTo>
                        <a:pt x="67" y="67"/>
                      </a:lnTo>
                      <a:lnTo>
                        <a:pt x="72" y="64"/>
                      </a:lnTo>
                      <a:lnTo>
                        <a:pt x="76" y="59"/>
                      </a:lnTo>
                      <a:lnTo>
                        <a:pt x="80" y="56"/>
                      </a:lnTo>
                      <a:lnTo>
                        <a:pt x="82" y="52"/>
                      </a:lnTo>
                      <a:lnTo>
                        <a:pt x="82" y="47"/>
                      </a:lnTo>
                      <a:lnTo>
                        <a:pt x="79" y="43"/>
                      </a:lnTo>
                      <a:lnTo>
                        <a:pt x="70" y="39"/>
                      </a:lnTo>
                      <a:lnTo>
                        <a:pt x="63" y="37"/>
                      </a:lnTo>
                      <a:lnTo>
                        <a:pt x="54" y="39"/>
                      </a:lnTo>
                      <a:lnTo>
                        <a:pt x="47" y="41"/>
                      </a:lnTo>
                      <a:lnTo>
                        <a:pt x="39" y="44"/>
                      </a:lnTo>
                      <a:lnTo>
                        <a:pt x="35" y="49"/>
                      </a:lnTo>
                      <a:lnTo>
                        <a:pt x="32" y="50"/>
                      </a:lnTo>
                      <a:lnTo>
                        <a:pt x="30" y="52"/>
                      </a:lnTo>
                      <a:lnTo>
                        <a:pt x="29" y="43"/>
                      </a:lnTo>
                      <a:lnTo>
                        <a:pt x="23" y="23"/>
                      </a:lnTo>
                      <a:lnTo>
                        <a:pt x="14" y="6"/>
                      </a:lnTo>
                      <a:lnTo>
                        <a:pt x="4" y="0"/>
                      </a:lnTo>
                      <a:lnTo>
                        <a:pt x="0" y="17"/>
                      </a:lnTo>
                      <a:lnTo>
                        <a:pt x="0" y="31"/>
                      </a:lnTo>
                      <a:lnTo>
                        <a:pt x="4" y="44"/>
                      </a:lnTo>
                      <a:lnTo>
                        <a:pt x="11" y="54"/>
                      </a:lnTo>
                      <a:lnTo>
                        <a:pt x="19" y="63"/>
                      </a:lnTo>
                      <a:lnTo>
                        <a:pt x="25" y="70"/>
                      </a:lnTo>
                      <a:lnTo>
                        <a:pt x="30" y="73"/>
                      </a:lnTo>
                      <a:lnTo>
                        <a:pt x="32" y="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25" name="Freeform 110"/>
                <p:cNvSpPr>
                  <a:spLocks/>
                </p:cNvSpPr>
                <p:nvPr/>
              </p:nvSpPr>
              <p:spPr bwMode="auto">
                <a:xfrm>
                  <a:off x="8404" y="4847"/>
                  <a:ext cx="25" cy="22"/>
                </a:xfrm>
                <a:custGeom>
                  <a:avLst/>
                  <a:gdLst>
                    <a:gd name="T0" fmla="*/ 0 w 75"/>
                    <a:gd name="T1" fmla="*/ 2 h 66"/>
                    <a:gd name="T2" fmla="*/ 1 w 75"/>
                    <a:gd name="T3" fmla="*/ 2 h 66"/>
                    <a:gd name="T4" fmla="*/ 1 w 75"/>
                    <a:gd name="T5" fmla="*/ 2 h 66"/>
                    <a:gd name="T6" fmla="*/ 1 w 75"/>
                    <a:gd name="T7" fmla="*/ 2 h 66"/>
                    <a:gd name="T8" fmla="*/ 1 w 75"/>
                    <a:gd name="T9" fmla="*/ 2 h 66"/>
                    <a:gd name="T10" fmla="*/ 1 w 75"/>
                    <a:gd name="T11" fmla="*/ 2 h 66"/>
                    <a:gd name="T12" fmla="*/ 1 w 75"/>
                    <a:gd name="T13" fmla="*/ 2 h 66"/>
                    <a:gd name="T14" fmla="*/ 2 w 75"/>
                    <a:gd name="T15" fmla="*/ 2 h 66"/>
                    <a:gd name="T16" fmla="*/ 2 w 75"/>
                    <a:gd name="T17" fmla="*/ 2 h 66"/>
                    <a:gd name="T18" fmla="*/ 2 w 75"/>
                    <a:gd name="T19" fmla="*/ 2 h 66"/>
                    <a:gd name="T20" fmla="*/ 3 w 75"/>
                    <a:gd name="T21" fmla="*/ 2 h 66"/>
                    <a:gd name="T22" fmla="*/ 3 w 75"/>
                    <a:gd name="T23" fmla="*/ 2 h 66"/>
                    <a:gd name="T24" fmla="*/ 3 w 75"/>
                    <a:gd name="T25" fmla="*/ 2 h 66"/>
                    <a:gd name="T26" fmla="*/ 3 w 75"/>
                    <a:gd name="T27" fmla="*/ 1 h 66"/>
                    <a:gd name="T28" fmla="*/ 2 w 75"/>
                    <a:gd name="T29" fmla="*/ 1 h 66"/>
                    <a:gd name="T30" fmla="*/ 2 w 75"/>
                    <a:gd name="T31" fmla="*/ 1 h 66"/>
                    <a:gd name="T32" fmla="*/ 2 w 75"/>
                    <a:gd name="T33" fmla="*/ 1 h 66"/>
                    <a:gd name="T34" fmla="*/ 2 w 75"/>
                    <a:gd name="T35" fmla="*/ 1 h 66"/>
                    <a:gd name="T36" fmla="*/ 1 w 75"/>
                    <a:gd name="T37" fmla="*/ 1 h 66"/>
                    <a:gd name="T38" fmla="*/ 1 w 75"/>
                    <a:gd name="T39" fmla="*/ 1 h 66"/>
                    <a:gd name="T40" fmla="*/ 1 w 75"/>
                    <a:gd name="T41" fmla="*/ 1 h 66"/>
                    <a:gd name="T42" fmla="*/ 1 w 75"/>
                    <a:gd name="T43" fmla="*/ 1 h 66"/>
                    <a:gd name="T44" fmla="*/ 1 w 75"/>
                    <a:gd name="T45" fmla="*/ 1 h 66"/>
                    <a:gd name="T46" fmla="*/ 0 w 75"/>
                    <a:gd name="T47" fmla="*/ 0 h 66"/>
                    <a:gd name="T48" fmla="*/ 0 w 75"/>
                    <a:gd name="T49" fmla="*/ 0 h 66"/>
                    <a:gd name="T50" fmla="*/ 0 w 75"/>
                    <a:gd name="T51" fmla="*/ 1 h 66"/>
                    <a:gd name="T52" fmla="*/ 0 w 75"/>
                    <a:gd name="T53" fmla="*/ 1 h 66"/>
                    <a:gd name="T54" fmla="*/ 0 w 75"/>
                    <a:gd name="T55" fmla="*/ 2 h 66"/>
                    <a:gd name="T56" fmla="*/ 0 w 75"/>
                    <a:gd name="T57" fmla="*/ 2 h 6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5"/>
                    <a:gd name="T88" fmla="*/ 0 h 66"/>
                    <a:gd name="T89" fmla="*/ 75 w 75"/>
                    <a:gd name="T90" fmla="*/ 66 h 6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5" h="66">
                      <a:moveTo>
                        <a:pt x="12" y="53"/>
                      </a:moveTo>
                      <a:lnTo>
                        <a:pt x="15" y="56"/>
                      </a:lnTo>
                      <a:lnTo>
                        <a:pt x="19" y="60"/>
                      </a:lnTo>
                      <a:lnTo>
                        <a:pt x="25" y="62"/>
                      </a:lnTo>
                      <a:lnTo>
                        <a:pt x="27" y="63"/>
                      </a:lnTo>
                      <a:lnTo>
                        <a:pt x="32" y="65"/>
                      </a:lnTo>
                      <a:lnTo>
                        <a:pt x="40" y="65"/>
                      </a:lnTo>
                      <a:lnTo>
                        <a:pt x="49" y="66"/>
                      </a:lnTo>
                      <a:lnTo>
                        <a:pt x="57" y="65"/>
                      </a:lnTo>
                      <a:lnTo>
                        <a:pt x="65" y="63"/>
                      </a:lnTo>
                      <a:lnTo>
                        <a:pt x="71" y="60"/>
                      </a:lnTo>
                      <a:lnTo>
                        <a:pt x="75" y="55"/>
                      </a:lnTo>
                      <a:lnTo>
                        <a:pt x="75" y="46"/>
                      </a:lnTo>
                      <a:lnTo>
                        <a:pt x="72" y="39"/>
                      </a:lnTo>
                      <a:lnTo>
                        <a:pt x="66" y="35"/>
                      </a:lnTo>
                      <a:lnTo>
                        <a:pt x="59" y="33"/>
                      </a:lnTo>
                      <a:lnTo>
                        <a:pt x="50" y="33"/>
                      </a:lnTo>
                      <a:lnTo>
                        <a:pt x="41" y="35"/>
                      </a:lnTo>
                      <a:lnTo>
                        <a:pt x="34" y="36"/>
                      </a:lnTo>
                      <a:lnTo>
                        <a:pt x="28" y="39"/>
                      </a:lnTo>
                      <a:lnTo>
                        <a:pt x="27" y="39"/>
                      </a:lnTo>
                      <a:lnTo>
                        <a:pt x="25" y="32"/>
                      </a:lnTo>
                      <a:lnTo>
                        <a:pt x="19" y="16"/>
                      </a:lnTo>
                      <a:lnTo>
                        <a:pt x="10" y="3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5" y="39"/>
                      </a:lnTo>
                      <a:lnTo>
                        <a:pt x="9" y="49"/>
                      </a:lnTo>
                      <a:lnTo>
                        <a:pt x="12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26" name="Freeform 111"/>
                <p:cNvSpPr>
                  <a:spLocks/>
                </p:cNvSpPr>
                <p:nvPr/>
              </p:nvSpPr>
              <p:spPr bwMode="auto">
                <a:xfrm>
                  <a:off x="8434" y="4844"/>
                  <a:ext cx="25" cy="21"/>
                </a:xfrm>
                <a:custGeom>
                  <a:avLst/>
                  <a:gdLst>
                    <a:gd name="T0" fmla="*/ 0 w 75"/>
                    <a:gd name="T1" fmla="*/ 2 h 63"/>
                    <a:gd name="T2" fmla="*/ 0 w 75"/>
                    <a:gd name="T3" fmla="*/ 2 h 63"/>
                    <a:gd name="T4" fmla="*/ 0 w 75"/>
                    <a:gd name="T5" fmla="*/ 2 h 63"/>
                    <a:gd name="T6" fmla="*/ 1 w 75"/>
                    <a:gd name="T7" fmla="*/ 2 h 63"/>
                    <a:gd name="T8" fmla="*/ 1 w 75"/>
                    <a:gd name="T9" fmla="*/ 2 h 63"/>
                    <a:gd name="T10" fmla="*/ 1 w 75"/>
                    <a:gd name="T11" fmla="*/ 2 h 63"/>
                    <a:gd name="T12" fmla="*/ 1 w 75"/>
                    <a:gd name="T13" fmla="*/ 2 h 63"/>
                    <a:gd name="T14" fmla="*/ 2 w 75"/>
                    <a:gd name="T15" fmla="*/ 2 h 63"/>
                    <a:gd name="T16" fmla="*/ 2 w 75"/>
                    <a:gd name="T17" fmla="*/ 2 h 63"/>
                    <a:gd name="T18" fmla="*/ 2 w 75"/>
                    <a:gd name="T19" fmla="*/ 2 h 63"/>
                    <a:gd name="T20" fmla="*/ 3 w 75"/>
                    <a:gd name="T21" fmla="*/ 2 h 63"/>
                    <a:gd name="T22" fmla="*/ 3 w 75"/>
                    <a:gd name="T23" fmla="*/ 2 h 63"/>
                    <a:gd name="T24" fmla="*/ 3 w 75"/>
                    <a:gd name="T25" fmla="*/ 1 h 63"/>
                    <a:gd name="T26" fmla="*/ 2 w 75"/>
                    <a:gd name="T27" fmla="*/ 1 h 63"/>
                    <a:gd name="T28" fmla="*/ 2 w 75"/>
                    <a:gd name="T29" fmla="*/ 1 h 63"/>
                    <a:gd name="T30" fmla="*/ 2 w 75"/>
                    <a:gd name="T31" fmla="*/ 1 h 63"/>
                    <a:gd name="T32" fmla="*/ 2 w 75"/>
                    <a:gd name="T33" fmla="*/ 1 h 63"/>
                    <a:gd name="T34" fmla="*/ 1 w 75"/>
                    <a:gd name="T35" fmla="*/ 1 h 63"/>
                    <a:gd name="T36" fmla="*/ 1 w 75"/>
                    <a:gd name="T37" fmla="*/ 1 h 63"/>
                    <a:gd name="T38" fmla="*/ 1 w 75"/>
                    <a:gd name="T39" fmla="*/ 1 h 63"/>
                    <a:gd name="T40" fmla="*/ 1 w 75"/>
                    <a:gd name="T41" fmla="*/ 1 h 63"/>
                    <a:gd name="T42" fmla="*/ 1 w 75"/>
                    <a:gd name="T43" fmla="*/ 1 h 63"/>
                    <a:gd name="T44" fmla="*/ 1 w 75"/>
                    <a:gd name="T45" fmla="*/ 1 h 63"/>
                    <a:gd name="T46" fmla="*/ 0 w 75"/>
                    <a:gd name="T47" fmla="*/ 0 h 63"/>
                    <a:gd name="T48" fmla="*/ 0 w 75"/>
                    <a:gd name="T49" fmla="*/ 0 h 63"/>
                    <a:gd name="T50" fmla="*/ 0 w 75"/>
                    <a:gd name="T51" fmla="*/ 1 h 63"/>
                    <a:gd name="T52" fmla="*/ 0 w 75"/>
                    <a:gd name="T53" fmla="*/ 1 h 63"/>
                    <a:gd name="T54" fmla="*/ 0 w 75"/>
                    <a:gd name="T55" fmla="*/ 1 h 63"/>
                    <a:gd name="T56" fmla="*/ 0 w 75"/>
                    <a:gd name="T57" fmla="*/ 2 h 6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5"/>
                    <a:gd name="T88" fmla="*/ 0 h 63"/>
                    <a:gd name="T89" fmla="*/ 75 w 75"/>
                    <a:gd name="T90" fmla="*/ 63 h 6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5" h="63">
                      <a:moveTo>
                        <a:pt x="3" y="41"/>
                      </a:moveTo>
                      <a:lnTo>
                        <a:pt x="4" y="46"/>
                      </a:lnTo>
                      <a:lnTo>
                        <a:pt x="10" y="50"/>
                      </a:lnTo>
                      <a:lnTo>
                        <a:pt x="14" y="56"/>
                      </a:lnTo>
                      <a:lnTo>
                        <a:pt x="16" y="57"/>
                      </a:lnTo>
                      <a:lnTo>
                        <a:pt x="23" y="60"/>
                      </a:lnTo>
                      <a:lnTo>
                        <a:pt x="32" y="63"/>
                      </a:lnTo>
                      <a:lnTo>
                        <a:pt x="42" y="63"/>
                      </a:lnTo>
                      <a:lnTo>
                        <a:pt x="54" y="61"/>
                      </a:lnTo>
                      <a:lnTo>
                        <a:pt x="64" y="58"/>
                      </a:lnTo>
                      <a:lnTo>
                        <a:pt x="72" y="54"/>
                      </a:lnTo>
                      <a:lnTo>
                        <a:pt x="75" y="47"/>
                      </a:lnTo>
                      <a:lnTo>
                        <a:pt x="73" y="40"/>
                      </a:lnTo>
                      <a:lnTo>
                        <a:pt x="67" y="34"/>
                      </a:lnTo>
                      <a:lnTo>
                        <a:pt x="60" y="30"/>
                      </a:lnTo>
                      <a:lnTo>
                        <a:pt x="53" y="28"/>
                      </a:lnTo>
                      <a:lnTo>
                        <a:pt x="45" y="30"/>
                      </a:lnTo>
                      <a:lnTo>
                        <a:pt x="36" y="31"/>
                      </a:lnTo>
                      <a:lnTo>
                        <a:pt x="31" y="33"/>
                      </a:lnTo>
                      <a:lnTo>
                        <a:pt x="26" y="36"/>
                      </a:lnTo>
                      <a:lnTo>
                        <a:pt x="25" y="36"/>
                      </a:lnTo>
                      <a:lnTo>
                        <a:pt x="23" y="30"/>
                      </a:lnTo>
                      <a:lnTo>
                        <a:pt x="17" y="15"/>
                      </a:lnTo>
                      <a:lnTo>
                        <a:pt x="10" y="2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1" y="28"/>
                      </a:lnTo>
                      <a:lnTo>
                        <a:pt x="3" y="38"/>
                      </a:lnTo>
                      <a:lnTo>
                        <a:pt x="3" y="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27" name="Freeform 112"/>
                <p:cNvSpPr>
                  <a:spLocks/>
                </p:cNvSpPr>
                <p:nvPr/>
              </p:nvSpPr>
              <p:spPr bwMode="auto">
                <a:xfrm>
                  <a:off x="8126" y="4482"/>
                  <a:ext cx="83" cy="97"/>
                </a:xfrm>
                <a:custGeom>
                  <a:avLst/>
                  <a:gdLst>
                    <a:gd name="T0" fmla="*/ 3 w 250"/>
                    <a:gd name="T1" fmla="*/ 1 h 290"/>
                    <a:gd name="T2" fmla="*/ 3 w 250"/>
                    <a:gd name="T3" fmla="*/ 2 h 290"/>
                    <a:gd name="T4" fmla="*/ 2 w 250"/>
                    <a:gd name="T5" fmla="*/ 2 h 290"/>
                    <a:gd name="T6" fmla="*/ 1 w 250"/>
                    <a:gd name="T7" fmla="*/ 3 h 290"/>
                    <a:gd name="T8" fmla="*/ 1 w 250"/>
                    <a:gd name="T9" fmla="*/ 4 h 290"/>
                    <a:gd name="T10" fmla="*/ 1 w 250"/>
                    <a:gd name="T11" fmla="*/ 4 h 290"/>
                    <a:gd name="T12" fmla="*/ 0 w 250"/>
                    <a:gd name="T13" fmla="*/ 5 h 290"/>
                    <a:gd name="T14" fmla="*/ 0 w 250"/>
                    <a:gd name="T15" fmla="*/ 6 h 290"/>
                    <a:gd name="T16" fmla="*/ 0 w 250"/>
                    <a:gd name="T17" fmla="*/ 7 h 290"/>
                    <a:gd name="T18" fmla="*/ 0 w 250"/>
                    <a:gd name="T19" fmla="*/ 8 h 290"/>
                    <a:gd name="T20" fmla="*/ 1 w 250"/>
                    <a:gd name="T21" fmla="*/ 9 h 290"/>
                    <a:gd name="T22" fmla="*/ 1 w 250"/>
                    <a:gd name="T23" fmla="*/ 9 h 290"/>
                    <a:gd name="T24" fmla="*/ 2 w 250"/>
                    <a:gd name="T25" fmla="*/ 10 h 290"/>
                    <a:gd name="T26" fmla="*/ 3 w 250"/>
                    <a:gd name="T27" fmla="*/ 11 h 290"/>
                    <a:gd name="T28" fmla="*/ 4 w 250"/>
                    <a:gd name="T29" fmla="*/ 11 h 290"/>
                    <a:gd name="T30" fmla="*/ 5 w 250"/>
                    <a:gd name="T31" fmla="*/ 11 h 290"/>
                    <a:gd name="T32" fmla="*/ 6 w 250"/>
                    <a:gd name="T33" fmla="*/ 11 h 290"/>
                    <a:gd name="T34" fmla="*/ 6 w 250"/>
                    <a:gd name="T35" fmla="*/ 11 h 290"/>
                    <a:gd name="T36" fmla="*/ 7 w 250"/>
                    <a:gd name="T37" fmla="*/ 11 h 290"/>
                    <a:gd name="T38" fmla="*/ 7 w 250"/>
                    <a:gd name="T39" fmla="*/ 10 h 290"/>
                    <a:gd name="T40" fmla="*/ 7 w 250"/>
                    <a:gd name="T41" fmla="*/ 10 h 290"/>
                    <a:gd name="T42" fmla="*/ 7 w 250"/>
                    <a:gd name="T43" fmla="*/ 10 h 290"/>
                    <a:gd name="T44" fmla="*/ 6 w 250"/>
                    <a:gd name="T45" fmla="*/ 10 h 290"/>
                    <a:gd name="T46" fmla="*/ 6 w 250"/>
                    <a:gd name="T47" fmla="*/ 9 h 290"/>
                    <a:gd name="T48" fmla="*/ 6 w 250"/>
                    <a:gd name="T49" fmla="*/ 9 h 290"/>
                    <a:gd name="T50" fmla="*/ 5 w 250"/>
                    <a:gd name="T51" fmla="*/ 9 h 290"/>
                    <a:gd name="T52" fmla="*/ 5 w 250"/>
                    <a:gd name="T53" fmla="*/ 9 h 290"/>
                    <a:gd name="T54" fmla="*/ 4 w 250"/>
                    <a:gd name="T55" fmla="*/ 9 h 290"/>
                    <a:gd name="T56" fmla="*/ 4 w 250"/>
                    <a:gd name="T57" fmla="*/ 9 h 290"/>
                    <a:gd name="T58" fmla="*/ 3 w 250"/>
                    <a:gd name="T59" fmla="*/ 9 h 290"/>
                    <a:gd name="T60" fmla="*/ 3 w 250"/>
                    <a:gd name="T61" fmla="*/ 9 h 290"/>
                    <a:gd name="T62" fmla="*/ 2 w 250"/>
                    <a:gd name="T63" fmla="*/ 8 h 290"/>
                    <a:gd name="T64" fmla="*/ 2 w 250"/>
                    <a:gd name="T65" fmla="*/ 8 h 290"/>
                    <a:gd name="T66" fmla="*/ 2 w 250"/>
                    <a:gd name="T67" fmla="*/ 6 h 290"/>
                    <a:gd name="T68" fmla="*/ 2 w 250"/>
                    <a:gd name="T69" fmla="*/ 4 h 290"/>
                    <a:gd name="T70" fmla="*/ 3 w 250"/>
                    <a:gd name="T71" fmla="*/ 3 h 290"/>
                    <a:gd name="T72" fmla="*/ 4 w 250"/>
                    <a:gd name="T73" fmla="*/ 2 h 290"/>
                    <a:gd name="T74" fmla="*/ 6 w 250"/>
                    <a:gd name="T75" fmla="*/ 2 h 290"/>
                    <a:gd name="T76" fmla="*/ 7 w 250"/>
                    <a:gd name="T77" fmla="*/ 1 h 290"/>
                    <a:gd name="T78" fmla="*/ 8 w 250"/>
                    <a:gd name="T79" fmla="*/ 1 h 290"/>
                    <a:gd name="T80" fmla="*/ 9 w 250"/>
                    <a:gd name="T81" fmla="*/ 0 h 290"/>
                    <a:gd name="T82" fmla="*/ 9 w 250"/>
                    <a:gd name="T83" fmla="*/ 0 h 290"/>
                    <a:gd name="T84" fmla="*/ 8 w 250"/>
                    <a:gd name="T85" fmla="*/ 0 h 290"/>
                    <a:gd name="T86" fmla="*/ 7 w 250"/>
                    <a:gd name="T87" fmla="*/ 0 h 290"/>
                    <a:gd name="T88" fmla="*/ 6 w 250"/>
                    <a:gd name="T89" fmla="*/ 0 h 290"/>
                    <a:gd name="T90" fmla="*/ 6 w 250"/>
                    <a:gd name="T91" fmla="*/ 0 h 290"/>
                    <a:gd name="T92" fmla="*/ 5 w 250"/>
                    <a:gd name="T93" fmla="*/ 1 h 290"/>
                    <a:gd name="T94" fmla="*/ 4 w 250"/>
                    <a:gd name="T95" fmla="*/ 1 h 290"/>
                    <a:gd name="T96" fmla="*/ 3 w 250"/>
                    <a:gd name="T97" fmla="*/ 1 h 29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50"/>
                    <a:gd name="T148" fmla="*/ 0 h 290"/>
                    <a:gd name="T149" fmla="*/ 250 w 250"/>
                    <a:gd name="T150" fmla="*/ 290 h 29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50" h="290">
                      <a:moveTo>
                        <a:pt x="88" y="37"/>
                      </a:moveTo>
                      <a:lnTo>
                        <a:pt x="69" y="49"/>
                      </a:lnTo>
                      <a:lnTo>
                        <a:pt x="53" y="63"/>
                      </a:lnTo>
                      <a:lnTo>
                        <a:pt x="39" y="79"/>
                      </a:lnTo>
                      <a:lnTo>
                        <a:pt x="25" y="96"/>
                      </a:lnTo>
                      <a:lnTo>
                        <a:pt x="15" y="115"/>
                      </a:lnTo>
                      <a:lnTo>
                        <a:pt x="8" y="135"/>
                      </a:lnTo>
                      <a:lnTo>
                        <a:pt x="3" y="157"/>
                      </a:lnTo>
                      <a:lnTo>
                        <a:pt x="0" y="178"/>
                      </a:lnTo>
                      <a:lnTo>
                        <a:pt x="3" y="208"/>
                      </a:lnTo>
                      <a:lnTo>
                        <a:pt x="15" y="233"/>
                      </a:lnTo>
                      <a:lnTo>
                        <a:pt x="33" y="254"/>
                      </a:lnTo>
                      <a:lnTo>
                        <a:pt x="56" y="270"/>
                      </a:lnTo>
                      <a:lnTo>
                        <a:pt x="83" y="283"/>
                      </a:lnTo>
                      <a:lnTo>
                        <a:pt x="110" y="289"/>
                      </a:lnTo>
                      <a:lnTo>
                        <a:pt x="140" y="290"/>
                      </a:lnTo>
                      <a:lnTo>
                        <a:pt x="168" y="286"/>
                      </a:lnTo>
                      <a:lnTo>
                        <a:pt x="174" y="286"/>
                      </a:lnTo>
                      <a:lnTo>
                        <a:pt x="179" y="283"/>
                      </a:lnTo>
                      <a:lnTo>
                        <a:pt x="184" y="279"/>
                      </a:lnTo>
                      <a:lnTo>
                        <a:pt x="185" y="273"/>
                      </a:lnTo>
                      <a:lnTo>
                        <a:pt x="182" y="266"/>
                      </a:lnTo>
                      <a:lnTo>
                        <a:pt x="176" y="260"/>
                      </a:lnTo>
                      <a:lnTo>
                        <a:pt x="169" y="254"/>
                      </a:lnTo>
                      <a:lnTo>
                        <a:pt x="162" y="252"/>
                      </a:lnTo>
                      <a:lnTo>
                        <a:pt x="147" y="247"/>
                      </a:lnTo>
                      <a:lnTo>
                        <a:pt x="132" y="244"/>
                      </a:lnTo>
                      <a:lnTo>
                        <a:pt x="118" y="242"/>
                      </a:lnTo>
                      <a:lnTo>
                        <a:pt x="105" y="239"/>
                      </a:lnTo>
                      <a:lnTo>
                        <a:pt x="91" y="234"/>
                      </a:lnTo>
                      <a:lnTo>
                        <a:pt x="78" y="229"/>
                      </a:lnTo>
                      <a:lnTo>
                        <a:pt x="66" y="221"/>
                      </a:lnTo>
                      <a:lnTo>
                        <a:pt x="55" y="210"/>
                      </a:lnTo>
                      <a:lnTo>
                        <a:pt x="50" y="161"/>
                      </a:lnTo>
                      <a:lnTo>
                        <a:pt x="62" y="121"/>
                      </a:lnTo>
                      <a:lnTo>
                        <a:pt x="85" y="89"/>
                      </a:lnTo>
                      <a:lnTo>
                        <a:pt x="118" y="63"/>
                      </a:lnTo>
                      <a:lnTo>
                        <a:pt x="153" y="43"/>
                      </a:lnTo>
                      <a:lnTo>
                        <a:pt x="190" y="27"/>
                      </a:lnTo>
                      <a:lnTo>
                        <a:pt x="223" y="16"/>
                      </a:lnTo>
                      <a:lnTo>
                        <a:pt x="250" y="6"/>
                      </a:lnTo>
                      <a:lnTo>
                        <a:pt x="234" y="2"/>
                      </a:lnTo>
                      <a:lnTo>
                        <a:pt x="216" y="0"/>
                      </a:lnTo>
                      <a:lnTo>
                        <a:pt x="196" y="3"/>
                      </a:lnTo>
                      <a:lnTo>
                        <a:pt x="174" y="6"/>
                      </a:lnTo>
                      <a:lnTo>
                        <a:pt x="152" y="13"/>
                      </a:lnTo>
                      <a:lnTo>
                        <a:pt x="130" y="20"/>
                      </a:lnTo>
                      <a:lnTo>
                        <a:pt x="107" y="29"/>
                      </a:lnTo>
                      <a:lnTo>
                        <a:pt x="88" y="3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28" name="Freeform 113"/>
                <p:cNvSpPr>
                  <a:spLocks/>
                </p:cNvSpPr>
                <p:nvPr/>
              </p:nvSpPr>
              <p:spPr bwMode="auto">
                <a:xfrm>
                  <a:off x="8268" y="4481"/>
                  <a:ext cx="53" cy="75"/>
                </a:xfrm>
                <a:custGeom>
                  <a:avLst/>
                  <a:gdLst>
                    <a:gd name="T0" fmla="*/ 5 w 160"/>
                    <a:gd name="T1" fmla="*/ 3 h 225"/>
                    <a:gd name="T2" fmla="*/ 5 w 160"/>
                    <a:gd name="T3" fmla="*/ 4 h 225"/>
                    <a:gd name="T4" fmla="*/ 5 w 160"/>
                    <a:gd name="T5" fmla="*/ 4 h 225"/>
                    <a:gd name="T6" fmla="*/ 5 w 160"/>
                    <a:gd name="T7" fmla="*/ 5 h 225"/>
                    <a:gd name="T8" fmla="*/ 4 w 160"/>
                    <a:gd name="T9" fmla="*/ 6 h 225"/>
                    <a:gd name="T10" fmla="*/ 4 w 160"/>
                    <a:gd name="T11" fmla="*/ 6 h 225"/>
                    <a:gd name="T12" fmla="*/ 3 w 160"/>
                    <a:gd name="T13" fmla="*/ 7 h 225"/>
                    <a:gd name="T14" fmla="*/ 2 w 160"/>
                    <a:gd name="T15" fmla="*/ 7 h 225"/>
                    <a:gd name="T16" fmla="*/ 1 w 160"/>
                    <a:gd name="T17" fmla="*/ 8 h 225"/>
                    <a:gd name="T18" fmla="*/ 1 w 160"/>
                    <a:gd name="T19" fmla="*/ 8 h 225"/>
                    <a:gd name="T20" fmla="*/ 1 w 160"/>
                    <a:gd name="T21" fmla="*/ 8 h 225"/>
                    <a:gd name="T22" fmla="*/ 1 w 160"/>
                    <a:gd name="T23" fmla="*/ 8 h 225"/>
                    <a:gd name="T24" fmla="*/ 1 w 160"/>
                    <a:gd name="T25" fmla="*/ 8 h 225"/>
                    <a:gd name="T26" fmla="*/ 1 w 160"/>
                    <a:gd name="T27" fmla="*/ 8 h 225"/>
                    <a:gd name="T28" fmla="*/ 2 w 160"/>
                    <a:gd name="T29" fmla="*/ 8 h 225"/>
                    <a:gd name="T30" fmla="*/ 2 w 160"/>
                    <a:gd name="T31" fmla="*/ 8 h 225"/>
                    <a:gd name="T32" fmla="*/ 2 w 160"/>
                    <a:gd name="T33" fmla="*/ 8 h 225"/>
                    <a:gd name="T34" fmla="*/ 3 w 160"/>
                    <a:gd name="T35" fmla="*/ 8 h 225"/>
                    <a:gd name="T36" fmla="*/ 4 w 160"/>
                    <a:gd name="T37" fmla="*/ 7 h 225"/>
                    <a:gd name="T38" fmla="*/ 4 w 160"/>
                    <a:gd name="T39" fmla="*/ 7 h 225"/>
                    <a:gd name="T40" fmla="*/ 5 w 160"/>
                    <a:gd name="T41" fmla="*/ 6 h 225"/>
                    <a:gd name="T42" fmla="*/ 6 w 160"/>
                    <a:gd name="T43" fmla="*/ 5 h 225"/>
                    <a:gd name="T44" fmla="*/ 6 w 160"/>
                    <a:gd name="T45" fmla="*/ 4 h 225"/>
                    <a:gd name="T46" fmla="*/ 6 w 160"/>
                    <a:gd name="T47" fmla="*/ 4 h 225"/>
                    <a:gd name="T48" fmla="*/ 6 w 160"/>
                    <a:gd name="T49" fmla="*/ 3 h 225"/>
                    <a:gd name="T50" fmla="*/ 5 w 160"/>
                    <a:gd name="T51" fmla="*/ 2 h 225"/>
                    <a:gd name="T52" fmla="*/ 4 w 160"/>
                    <a:gd name="T53" fmla="*/ 1 h 225"/>
                    <a:gd name="T54" fmla="*/ 4 w 160"/>
                    <a:gd name="T55" fmla="*/ 1 h 225"/>
                    <a:gd name="T56" fmla="*/ 3 w 160"/>
                    <a:gd name="T57" fmla="*/ 0 h 225"/>
                    <a:gd name="T58" fmla="*/ 2 w 160"/>
                    <a:gd name="T59" fmla="*/ 0 h 225"/>
                    <a:gd name="T60" fmla="*/ 1 w 160"/>
                    <a:gd name="T61" fmla="*/ 0 h 225"/>
                    <a:gd name="T62" fmla="*/ 0 w 160"/>
                    <a:gd name="T63" fmla="*/ 0 h 225"/>
                    <a:gd name="T64" fmla="*/ 0 w 160"/>
                    <a:gd name="T65" fmla="*/ 0 h 225"/>
                    <a:gd name="T66" fmla="*/ 1 w 160"/>
                    <a:gd name="T67" fmla="*/ 0 h 225"/>
                    <a:gd name="T68" fmla="*/ 1 w 160"/>
                    <a:gd name="T69" fmla="*/ 1 h 225"/>
                    <a:gd name="T70" fmla="*/ 2 w 160"/>
                    <a:gd name="T71" fmla="*/ 1 h 225"/>
                    <a:gd name="T72" fmla="*/ 3 w 160"/>
                    <a:gd name="T73" fmla="*/ 1 h 225"/>
                    <a:gd name="T74" fmla="*/ 3 w 160"/>
                    <a:gd name="T75" fmla="*/ 1 h 225"/>
                    <a:gd name="T76" fmla="*/ 4 w 160"/>
                    <a:gd name="T77" fmla="*/ 2 h 225"/>
                    <a:gd name="T78" fmla="*/ 5 w 160"/>
                    <a:gd name="T79" fmla="*/ 2 h 225"/>
                    <a:gd name="T80" fmla="*/ 5 w 160"/>
                    <a:gd name="T81" fmla="*/ 3 h 22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60"/>
                    <a:gd name="T124" fmla="*/ 0 h 225"/>
                    <a:gd name="T125" fmla="*/ 160 w 160"/>
                    <a:gd name="T126" fmla="*/ 225 h 22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60" h="225">
                      <a:moveTo>
                        <a:pt x="135" y="73"/>
                      </a:moveTo>
                      <a:lnTo>
                        <a:pt x="141" y="96"/>
                      </a:lnTo>
                      <a:lnTo>
                        <a:pt x="140" y="118"/>
                      </a:lnTo>
                      <a:lnTo>
                        <a:pt x="129" y="135"/>
                      </a:lnTo>
                      <a:lnTo>
                        <a:pt x="115" y="151"/>
                      </a:lnTo>
                      <a:lnTo>
                        <a:pt x="97" y="165"/>
                      </a:lnTo>
                      <a:lnTo>
                        <a:pt x="76" y="179"/>
                      </a:lnTo>
                      <a:lnTo>
                        <a:pt x="56" y="192"/>
                      </a:lnTo>
                      <a:lnTo>
                        <a:pt x="38" y="205"/>
                      </a:lnTo>
                      <a:lnTo>
                        <a:pt x="35" y="210"/>
                      </a:lnTo>
                      <a:lnTo>
                        <a:pt x="34" y="212"/>
                      </a:lnTo>
                      <a:lnTo>
                        <a:pt x="34" y="217"/>
                      </a:lnTo>
                      <a:lnTo>
                        <a:pt x="35" y="221"/>
                      </a:lnTo>
                      <a:lnTo>
                        <a:pt x="40" y="224"/>
                      </a:lnTo>
                      <a:lnTo>
                        <a:pt x="44" y="225"/>
                      </a:lnTo>
                      <a:lnTo>
                        <a:pt x="47" y="225"/>
                      </a:lnTo>
                      <a:lnTo>
                        <a:pt x="51" y="224"/>
                      </a:lnTo>
                      <a:lnTo>
                        <a:pt x="75" y="211"/>
                      </a:lnTo>
                      <a:lnTo>
                        <a:pt x="97" y="197"/>
                      </a:lnTo>
                      <a:lnTo>
                        <a:pt x="117" y="181"/>
                      </a:lnTo>
                      <a:lnTo>
                        <a:pt x="137" y="162"/>
                      </a:lnTo>
                      <a:lnTo>
                        <a:pt x="150" y="142"/>
                      </a:lnTo>
                      <a:lnTo>
                        <a:pt x="159" y="119"/>
                      </a:lnTo>
                      <a:lnTo>
                        <a:pt x="160" y="95"/>
                      </a:lnTo>
                      <a:lnTo>
                        <a:pt x="154" y="69"/>
                      </a:lnTo>
                      <a:lnTo>
                        <a:pt x="141" y="49"/>
                      </a:lnTo>
                      <a:lnTo>
                        <a:pt x="122" y="31"/>
                      </a:lnTo>
                      <a:lnTo>
                        <a:pt x="98" y="18"/>
                      </a:lnTo>
                      <a:lnTo>
                        <a:pt x="72" y="8"/>
                      </a:lnTo>
                      <a:lnTo>
                        <a:pt x="46" y="3"/>
                      </a:lnTo>
                      <a:lnTo>
                        <a:pt x="24" y="0"/>
                      </a:lnTo>
                      <a:lnTo>
                        <a:pt x="7" y="0"/>
                      </a:lnTo>
                      <a:lnTo>
                        <a:pt x="0" y="4"/>
                      </a:lnTo>
                      <a:lnTo>
                        <a:pt x="18" y="11"/>
                      </a:lnTo>
                      <a:lnTo>
                        <a:pt x="37" y="17"/>
                      </a:lnTo>
                      <a:lnTo>
                        <a:pt x="57" y="23"/>
                      </a:lnTo>
                      <a:lnTo>
                        <a:pt x="76" y="29"/>
                      </a:lnTo>
                      <a:lnTo>
                        <a:pt x="95" y="36"/>
                      </a:lnTo>
                      <a:lnTo>
                        <a:pt x="112" y="46"/>
                      </a:lnTo>
                      <a:lnTo>
                        <a:pt x="125" y="57"/>
                      </a:lnTo>
                      <a:lnTo>
                        <a:pt x="135" y="73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29" name="Freeform 114"/>
                <p:cNvSpPr>
                  <a:spLocks/>
                </p:cNvSpPr>
                <p:nvPr/>
              </p:nvSpPr>
              <p:spPr bwMode="auto">
                <a:xfrm>
                  <a:off x="8073" y="4463"/>
                  <a:ext cx="135" cy="158"/>
                </a:xfrm>
                <a:custGeom>
                  <a:avLst/>
                  <a:gdLst>
                    <a:gd name="T0" fmla="*/ 5 w 404"/>
                    <a:gd name="T1" fmla="*/ 3 h 472"/>
                    <a:gd name="T2" fmla="*/ 3 w 404"/>
                    <a:gd name="T3" fmla="*/ 5 h 472"/>
                    <a:gd name="T4" fmla="*/ 1 w 404"/>
                    <a:gd name="T5" fmla="*/ 8 h 472"/>
                    <a:gd name="T6" fmla="*/ 0 w 404"/>
                    <a:gd name="T7" fmla="*/ 11 h 472"/>
                    <a:gd name="T8" fmla="*/ 0 w 404"/>
                    <a:gd name="T9" fmla="*/ 12 h 472"/>
                    <a:gd name="T10" fmla="*/ 0 w 404"/>
                    <a:gd name="T11" fmla="*/ 13 h 472"/>
                    <a:gd name="T12" fmla="*/ 1 w 404"/>
                    <a:gd name="T13" fmla="*/ 14 h 472"/>
                    <a:gd name="T14" fmla="*/ 2 w 404"/>
                    <a:gd name="T15" fmla="*/ 15 h 472"/>
                    <a:gd name="T16" fmla="*/ 3 w 404"/>
                    <a:gd name="T17" fmla="*/ 15 h 472"/>
                    <a:gd name="T18" fmla="*/ 4 w 404"/>
                    <a:gd name="T19" fmla="*/ 16 h 472"/>
                    <a:gd name="T20" fmla="*/ 6 w 404"/>
                    <a:gd name="T21" fmla="*/ 16 h 472"/>
                    <a:gd name="T22" fmla="*/ 7 w 404"/>
                    <a:gd name="T23" fmla="*/ 17 h 472"/>
                    <a:gd name="T24" fmla="*/ 9 w 404"/>
                    <a:gd name="T25" fmla="*/ 17 h 472"/>
                    <a:gd name="T26" fmla="*/ 10 w 404"/>
                    <a:gd name="T27" fmla="*/ 17 h 472"/>
                    <a:gd name="T28" fmla="*/ 12 w 404"/>
                    <a:gd name="T29" fmla="*/ 18 h 472"/>
                    <a:gd name="T30" fmla="*/ 13 w 404"/>
                    <a:gd name="T31" fmla="*/ 18 h 472"/>
                    <a:gd name="T32" fmla="*/ 15 w 404"/>
                    <a:gd name="T33" fmla="*/ 18 h 472"/>
                    <a:gd name="T34" fmla="*/ 15 w 404"/>
                    <a:gd name="T35" fmla="*/ 17 h 472"/>
                    <a:gd name="T36" fmla="*/ 15 w 404"/>
                    <a:gd name="T37" fmla="*/ 17 h 472"/>
                    <a:gd name="T38" fmla="*/ 15 w 404"/>
                    <a:gd name="T39" fmla="*/ 17 h 472"/>
                    <a:gd name="T40" fmla="*/ 14 w 404"/>
                    <a:gd name="T41" fmla="*/ 16 h 472"/>
                    <a:gd name="T42" fmla="*/ 12 w 404"/>
                    <a:gd name="T43" fmla="*/ 16 h 472"/>
                    <a:gd name="T44" fmla="*/ 11 w 404"/>
                    <a:gd name="T45" fmla="*/ 16 h 472"/>
                    <a:gd name="T46" fmla="*/ 9 w 404"/>
                    <a:gd name="T47" fmla="*/ 16 h 472"/>
                    <a:gd name="T48" fmla="*/ 8 w 404"/>
                    <a:gd name="T49" fmla="*/ 15 h 472"/>
                    <a:gd name="T50" fmla="*/ 6 w 404"/>
                    <a:gd name="T51" fmla="*/ 15 h 472"/>
                    <a:gd name="T52" fmla="*/ 5 w 404"/>
                    <a:gd name="T53" fmla="*/ 14 h 472"/>
                    <a:gd name="T54" fmla="*/ 4 w 404"/>
                    <a:gd name="T55" fmla="*/ 14 h 472"/>
                    <a:gd name="T56" fmla="*/ 3 w 404"/>
                    <a:gd name="T57" fmla="*/ 13 h 472"/>
                    <a:gd name="T58" fmla="*/ 2 w 404"/>
                    <a:gd name="T59" fmla="*/ 12 h 472"/>
                    <a:gd name="T60" fmla="*/ 2 w 404"/>
                    <a:gd name="T61" fmla="*/ 11 h 472"/>
                    <a:gd name="T62" fmla="*/ 2 w 404"/>
                    <a:gd name="T63" fmla="*/ 9 h 472"/>
                    <a:gd name="T64" fmla="*/ 2 w 404"/>
                    <a:gd name="T65" fmla="*/ 8 h 472"/>
                    <a:gd name="T66" fmla="*/ 3 w 404"/>
                    <a:gd name="T67" fmla="*/ 6 h 472"/>
                    <a:gd name="T68" fmla="*/ 4 w 404"/>
                    <a:gd name="T69" fmla="*/ 5 h 472"/>
                    <a:gd name="T70" fmla="*/ 6 w 404"/>
                    <a:gd name="T71" fmla="*/ 4 h 472"/>
                    <a:gd name="T72" fmla="*/ 7 w 404"/>
                    <a:gd name="T73" fmla="*/ 3 h 472"/>
                    <a:gd name="T74" fmla="*/ 9 w 404"/>
                    <a:gd name="T75" fmla="*/ 2 h 472"/>
                    <a:gd name="T76" fmla="*/ 11 w 404"/>
                    <a:gd name="T77" fmla="*/ 1 h 472"/>
                    <a:gd name="T78" fmla="*/ 12 w 404"/>
                    <a:gd name="T79" fmla="*/ 0 h 472"/>
                    <a:gd name="T80" fmla="*/ 12 w 404"/>
                    <a:gd name="T81" fmla="*/ 0 h 472"/>
                    <a:gd name="T82" fmla="*/ 10 w 404"/>
                    <a:gd name="T83" fmla="*/ 0 h 472"/>
                    <a:gd name="T84" fmla="*/ 8 w 404"/>
                    <a:gd name="T85" fmla="*/ 1 h 472"/>
                    <a:gd name="T86" fmla="*/ 7 w 404"/>
                    <a:gd name="T87" fmla="*/ 2 h 47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04"/>
                    <a:gd name="T133" fmla="*/ 0 h 472"/>
                    <a:gd name="T134" fmla="*/ 404 w 404"/>
                    <a:gd name="T135" fmla="*/ 472 h 47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04" h="472">
                      <a:moveTo>
                        <a:pt x="157" y="61"/>
                      </a:moveTo>
                      <a:lnTo>
                        <a:pt x="127" y="87"/>
                      </a:lnTo>
                      <a:lnTo>
                        <a:pt x="96" y="113"/>
                      </a:lnTo>
                      <a:lnTo>
                        <a:pt x="68" y="143"/>
                      </a:lnTo>
                      <a:lnTo>
                        <a:pt x="43" y="175"/>
                      </a:lnTo>
                      <a:lnTo>
                        <a:pt x="22" y="208"/>
                      </a:lnTo>
                      <a:lnTo>
                        <a:pt x="8" y="244"/>
                      </a:lnTo>
                      <a:lnTo>
                        <a:pt x="0" y="283"/>
                      </a:lnTo>
                      <a:lnTo>
                        <a:pt x="2" y="323"/>
                      </a:lnTo>
                      <a:lnTo>
                        <a:pt x="5" y="333"/>
                      </a:lnTo>
                      <a:lnTo>
                        <a:pt x="8" y="344"/>
                      </a:lnTo>
                      <a:lnTo>
                        <a:pt x="12" y="353"/>
                      </a:lnTo>
                      <a:lnTo>
                        <a:pt x="18" y="363"/>
                      </a:lnTo>
                      <a:lnTo>
                        <a:pt x="25" y="372"/>
                      </a:lnTo>
                      <a:lnTo>
                        <a:pt x="34" y="380"/>
                      </a:lnTo>
                      <a:lnTo>
                        <a:pt x="41" y="388"/>
                      </a:lnTo>
                      <a:lnTo>
                        <a:pt x="52" y="393"/>
                      </a:lnTo>
                      <a:lnTo>
                        <a:pt x="71" y="405"/>
                      </a:lnTo>
                      <a:lnTo>
                        <a:pt x="90" y="415"/>
                      </a:lnTo>
                      <a:lnTo>
                        <a:pt x="109" y="424"/>
                      </a:lnTo>
                      <a:lnTo>
                        <a:pt x="129" y="431"/>
                      </a:lnTo>
                      <a:lnTo>
                        <a:pt x="150" y="438"/>
                      </a:lnTo>
                      <a:lnTo>
                        <a:pt x="171" y="444"/>
                      </a:lnTo>
                      <a:lnTo>
                        <a:pt x="191" y="449"/>
                      </a:lnTo>
                      <a:lnTo>
                        <a:pt x="212" y="454"/>
                      </a:lnTo>
                      <a:lnTo>
                        <a:pt x="234" y="458"/>
                      </a:lnTo>
                      <a:lnTo>
                        <a:pt x="254" y="461"/>
                      </a:lnTo>
                      <a:lnTo>
                        <a:pt x="276" y="464"/>
                      </a:lnTo>
                      <a:lnTo>
                        <a:pt x="298" y="467"/>
                      </a:lnTo>
                      <a:lnTo>
                        <a:pt x="319" y="468"/>
                      </a:lnTo>
                      <a:lnTo>
                        <a:pt x="341" y="470"/>
                      </a:lnTo>
                      <a:lnTo>
                        <a:pt x="363" y="471"/>
                      </a:lnTo>
                      <a:lnTo>
                        <a:pt x="383" y="472"/>
                      </a:lnTo>
                      <a:lnTo>
                        <a:pt x="391" y="472"/>
                      </a:lnTo>
                      <a:lnTo>
                        <a:pt x="397" y="470"/>
                      </a:lnTo>
                      <a:lnTo>
                        <a:pt x="401" y="464"/>
                      </a:lnTo>
                      <a:lnTo>
                        <a:pt x="404" y="458"/>
                      </a:lnTo>
                      <a:lnTo>
                        <a:pt x="404" y="451"/>
                      </a:lnTo>
                      <a:lnTo>
                        <a:pt x="401" y="445"/>
                      </a:lnTo>
                      <a:lnTo>
                        <a:pt x="395" y="441"/>
                      </a:lnTo>
                      <a:lnTo>
                        <a:pt x="388" y="438"/>
                      </a:lnTo>
                      <a:lnTo>
                        <a:pt x="369" y="434"/>
                      </a:lnTo>
                      <a:lnTo>
                        <a:pt x="350" y="431"/>
                      </a:lnTo>
                      <a:lnTo>
                        <a:pt x="331" y="426"/>
                      </a:lnTo>
                      <a:lnTo>
                        <a:pt x="310" y="424"/>
                      </a:lnTo>
                      <a:lnTo>
                        <a:pt x="291" y="421"/>
                      </a:lnTo>
                      <a:lnTo>
                        <a:pt x="272" y="418"/>
                      </a:lnTo>
                      <a:lnTo>
                        <a:pt x="251" y="415"/>
                      </a:lnTo>
                      <a:lnTo>
                        <a:pt x="232" y="411"/>
                      </a:lnTo>
                      <a:lnTo>
                        <a:pt x="213" y="408"/>
                      </a:lnTo>
                      <a:lnTo>
                        <a:pt x="194" y="403"/>
                      </a:lnTo>
                      <a:lnTo>
                        <a:pt x="175" y="398"/>
                      </a:lnTo>
                      <a:lnTo>
                        <a:pt x="156" y="393"/>
                      </a:lnTo>
                      <a:lnTo>
                        <a:pt x="138" y="386"/>
                      </a:lnTo>
                      <a:lnTo>
                        <a:pt x="119" y="379"/>
                      </a:lnTo>
                      <a:lnTo>
                        <a:pt x="102" y="372"/>
                      </a:lnTo>
                      <a:lnTo>
                        <a:pt x="84" y="362"/>
                      </a:lnTo>
                      <a:lnTo>
                        <a:pt x="69" y="352"/>
                      </a:lnTo>
                      <a:lnTo>
                        <a:pt x="58" y="339"/>
                      </a:lnTo>
                      <a:lnTo>
                        <a:pt x="49" y="324"/>
                      </a:lnTo>
                      <a:lnTo>
                        <a:pt x="44" y="307"/>
                      </a:lnTo>
                      <a:lnTo>
                        <a:pt x="43" y="290"/>
                      </a:lnTo>
                      <a:lnTo>
                        <a:pt x="44" y="270"/>
                      </a:lnTo>
                      <a:lnTo>
                        <a:pt x="49" y="250"/>
                      </a:lnTo>
                      <a:lnTo>
                        <a:pt x="55" y="234"/>
                      </a:lnTo>
                      <a:lnTo>
                        <a:pt x="65" y="212"/>
                      </a:lnTo>
                      <a:lnTo>
                        <a:pt x="77" y="191"/>
                      </a:lnTo>
                      <a:lnTo>
                        <a:pt x="90" y="172"/>
                      </a:lnTo>
                      <a:lnTo>
                        <a:pt x="104" y="155"/>
                      </a:lnTo>
                      <a:lnTo>
                        <a:pt x="119" y="138"/>
                      </a:lnTo>
                      <a:lnTo>
                        <a:pt x="135" y="120"/>
                      </a:lnTo>
                      <a:lnTo>
                        <a:pt x="154" y="103"/>
                      </a:lnTo>
                      <a:lnTo>
                        <a:pt x="173" y="86"/>
                      </a:lnTo>
                      <a:lnTo>
                        <a:pt x="193" y="71"/>
                      </a:lnTo>
                      <a:lnTo>
                        <a:pt x="218" y="59"/>
                      </a:lnTo>
                      <a:lnTo>
                        <a:pt x="245" y="47"/>
                      </a:lnTo>
                      <a:lnTo>
                        <a:pt x="273" y="36"/>
                      </a:lnTo>
                      <a:lnTo>
                        <a:pt x="298" y="25"/>
                      </a:lnTo>
                      <a:lnTo>
                        <a:pt x="319" y="17"/>
                      </a:lnTo>
                      <a:lnTo>
                        <a:pt x="332" y="8"/>
                      </a:lnTo>
                      <a:lnTo>
                        <a:pt x="336" y="2"/>
                      </a:lnTo>
                      <a:lnTo>
                        <a:pt x="322" y="0"/>
                      </a:lnTo>
                      <a:lnTo>
                        <a:pt x="301" y="1"/>
                      </a:lnTo>
                      <a:lnTo>
                        <a:pt x="278" y="5"/>
                      </a:lnTo>
                      <a:lnTo>
                        <a:pt x="253" y="13"/>
                      </a:lnTo>
                      <a:lnTo>
                        <a:pt x="226" y="23"/>
                      </a:lnTo>
                      <a:lnTo>
                        <a:pt x="201" y="34"/>
                      </a:lnTo>
                      <a:lnTo>
                        <a:pt x="178" y="47"/>
                      </a:lnTo>
                      <a:lnTo>
                        <a:pt x="157" y="61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30" name="Freeform 115"/>
                <p:cNvSpPr>
                  <a:spLocks/>
                </p:cNvSpPr>
                <p:nvPr/>
              </p:nvSpPr>
              <p:spPr bwMode="auto">
                <a:xfrm>
                  <a:off x="8263" y="4458"/>
                  <a:ext cx="118" cy="105"/>
                </a:xfrm>
                <a:custGeom>
                  <a:avLst/>
                  <a:gdLst>
                    <a:gd name="T0" fmla="*/ 11 w 354"/>
                    <a:gd name="T1" fmla="*/ 4 h 315"/>
                    <a:gd name="T2" fmla="*/ 11 w 354"/>
                    <a:gd name="T3" fmla="*/ 4 h 315"/>
                    <a:gd name="T4" fmla="*/ 12 w 354"/>
                    <a:gd name="T5" fmla="*/ 5 h 315"/>
                    <a:gd name="T6" fmla="*/ 12 w 354"/>
                    <a:gd name="T7" fmla="*/ 6 h 315"/>
                    <a:gd name="T8" fmla="*/ 12 w 354"/>
                    <a:gd name="T9" fmla="*/ 7 h 315"/>
                    <a:gd name="T10" fmla="*/ 12 w 354"/>
                    <a:gd name="T11" fmla="*/ 7 h 315"/>
                    <a:gd name="T12" fmla="*/ 12 w 354"/>
                    <a:gd name="T13" fmla="*/ 8 h 315"/>
                    <a:gd name="T14" fmla="*/ 11 w 354"/>
                    <a:gd name="T15" fmla="*/ 8 h 315"/>
                    <a:gd name="T16" fmla="*/ 11 w 354"/>
                    <a:gd name="T17" fmla="*/ 9 h 315"/>
                    <a:gd name="T18" fmla="*/ 10 w 354"/>
                    <a:gd name="T19" fmla="*/ 9 h 315"/>
                    <a:gd name="T20" fmla="*/ 10 w 354"/>
                    <a:gd name="T21" fmla="*/ 10 h 315"/>
                    <a:gd name="T22" fmla="*/ 9 w 354"/>
                    <a:gd name="T23" fmla="*/ 10 h 315"/>
                    <a:gd name="T24" fmla="*/ 9 w 354"/>
                    <a:gd name="T25" fmla="*/ 11 h 315"/>
                    <a:gd name="T26" fmla="*/ 9 w 354"/>
                    <a:gd name="T27" fmla="*/ 11 h 315"/>
                    <a:gd name="T28" fmla="*/ 9 w 354"/>
                    <a:gd name="T29" fmla="*/ 11 h 315"/>
                    <a:gd name="T30" fmla="*/ 9 w 354"/>
                    <a:gd name="T31" fmla="*/ 11 h 315"/>
                    <a:gd name="T32" fmla="*/ 9 w 354"/>
                    <a:gd name="T33" fmla="*/ 11 h 315"/>
                    <a:gd name="T34" fmla="*/ 9 w 354"/>
                    <a:gd name="T35" fmla="*/ 12 h 315"/>
                    <a:gd name="T36" fmla="*/ 9 w 354"/>
                    <a:gd name="T37" fmla="*/ 12 h 315"/>
                    <a:gd name="T38" fmla="*/ 10 w 354"/>
                    <a:gd name="T39" fmla="*/ 12 h 315"/>
                    <a:gd name="T40" fmla="*/ 10 w 354"/>
                    <a:gd name="T41" fmla="*/ 11 h 315"/>
                    <a:gd name="T42" fmla="*/ 11 w 354"/>
                    <a:gd name="T43" fmla="*/ 11 h 315"/>
                    <a:gd name="T44" fmla="*/ 12 w 354"/>
                    <a:gd name="T45" fmla="*/ 10 h 315"/>
                    <a:gd name="T46" fmla="*/ 12 w 354"/>
                    <a:gd name="T47" fmla="*/ 9 h 315"/>
                    <a:gd name="T48" fmla="*/ 13 w 354"/>
                    <a:gd name="T49" fmla="*/ 8 h 315"/>
                    <a:gd name="T50" fmla="*/ 13 w 354"/>
                    <a:gd name="T51" fmla="*/ 7 h 315"/>
                    <a:gd name="T52" fmla="*/ 13 w 354"/>
                    <a:gd name="T53" fmla="*/ 5 h 315"/>
                    <a:gd name="T54" fmla="*/ 13 w 354"/>
                    <a:gd name="T55" fmla="*/ 4 h 315"/>
                    <a:gd name="T56" fmla="*/ 12 w 354"/>
                    <a:gd name="T57" fmla="*/ 3 h 315"/>
                    <a:gd name="T58" fmla="*/ 11 w 354"/>
                    <a:gd name="T59" fmla="*/ 3 h 315"/>
                    <a:gd name="T60" fmla="*/ 10 w 354"/>
                    <a:gd name="T61" fmla="*/ 2 h 315"/>
                    <a:gd name="T62" fmla="*/ 9 w 354"/>
                    <a:gd name="T63" fmla="*/ 2 h 315"/>
                    <a:gd name="T64" fmla="*/ 9 w 354"/>
                    <a:gd name="T65" fmla="*/ 1 h 315"/>
                    <a:gd name="T66" fmla="*/ 8 w 354"/>
                    <a:gd name="T67" fmla="*/ 1 h 315"/>
                    <a:gd name="T68" fmla="*/ 7 w 354"/>
                    <a:gd name="T69" fmla="*/ 1 h 315"/>
                    <a:gd name="T70" fmla="*/ 6 w 354"/>
                    <a:gd name="T71" fmla="*/ 1 h 315"/>
                    <a:gd name="T72" fmla="*/ 5 w 354"/>
                    <a:gd name="T73" fmla="*/ 0 h 315"/>
                    <a:gd name="T74" fmla="*/ 4 w 354"/>
                    <a:gd name="T75" fmla="*/ 0 h 315"/>
                    <a:gd name="T76" fmla="*/ 3 w 354"/>
                    <a:gd name="T77" fmla="*/ 0 h 315"/>
                    <a:gd name="T78" fmla="*/ 2 w 354"/>
                    <a:gd name="T79" fmla="*/ 0 h 315"/>
                    <a:gd name="T80" fmla="*/ 2 w 354"/>
                    <a:gd name="T81" fmla="*/ 0 h 315"/>
                    <a:gd name="T82" fmla="*/ 1 w 354"/>
                    <a:gd name="T83" fmla="*/ 0 h 315"/>
                    <a:gd name="T84" fmla="*/ 1 w 354"/>
                    <a:gd name="T85" fmla="*/ 0 h 315"/>
                    <a:gd name="T86" fmla="*/ 0 w 354"/>
                    <a:gd name="T87" fmla="*/ 0 h 315"/>
                    <a:gd name="T88" fmla="*/ 0 w 354"/>
                    <a:gd name="T89" fmla="*/ 0 h 315"/>
                    <a:gd name="T90" fmla="*/ 1 w 354"/>
                    <a:gd name="T91" fmla="*/ 0 h 315"/>
                    <a:gd name="T92" fmla="*/ 1 w 354"/>
                    <a:gd name="T93" fmla="*/ 0 h 315"/>
                    <a:gd name="T94" fmla="*/ 2 w 354"/>
                    <a:gd name="T95" fmla="*/ 0 h 315"/>
                    <a:gd name="T96" fmla="*/ 2 w 354"/>
                    <a:gd name="T97" fmla="*/ 1 h 315"/>
                    <a:gd name="T98" fmla="*/ 3 w 354"/>
                    <a:gd name="T99" fmla="*/ 1 h 315"/>
                    <a:gd name="T100" fmla="*/ 4 w 354"/>
                    <a:gd name="T101" fmla="*/ 1 h 315"/>
                    <a:gd name="T102" fmla="*/ 5 w 354"/>
                    <a:gd name="T103" fmla="*/ 1 h 315"/>
                    <a:gd name="T104" fmla="*/ 5 w 354"/>
                    <a:gd name="T105" fmla="*/ 1 h 315"/>
                    <a:gd name="T106" fmla="*/ 6 w 354"/>
                    <a:gd name="T107" fmla="*/ 1 h 315"/>
                    <a:gd name="T108" fmla="*/ 7 w 354"/>
                    <a:gd name="T109" fmla="*/ 2 h 315"/>
                    <a:gd name="T110" fmla="*/ 8 w 354"/>
                    <a:gd name="T111" fmla="*/ 2 h 315"/>
                    <a:gd name="T112" fmla="*/ 8 w 354"/>
                    <a:gd name="T113" fmla="*/ 2 h 315"/>
                    <a:gd name="T114" fmla="*/ 9 w 354"/>
                    <a:gd name="T115" fmla="*/ 2 h 315"/>
                    <a:gd name="T116" fmla="*/ 10 w 354"/>
                    <a:gd name="T117" fmla="*/ 3 h 315"/>
                    <a:gd name="T118" fmla="*/ 10 w 354"/>
                    <a:gd name="T119" fmla="*/ 3 h 315"/>
                    <a:gd name="T120" fmla="*/ 11 w 354"/>
                    <a:gd name="T121" fmla="*/ 4 h 31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54"/>
                    <a:gd name="T184" fmla="*/ 0 h 315"/>
                    <a:gd name="T185" fmla="*/ 354 w 354"/>
                    <a:gd name="T186" fmla="*/ 315 h 31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54" h="315">
                      <a:moveTo>
                        <a:pt x="294" y="96"/>
                      </a:moveTo>
                      <a:lnTo>
                        <a:pt x="310" y="113"/>
                      </a:lnTo>
                      <a:lnTo>
                        <a:pt x="320" y="133"/>
                      </a:lnTo>
                      <a:lnTo>
                        <a:pt x="325" y="155"/>
                      </a:lnTo>
                      <a:lnTo>
                        <a:pt x="325" y="178"/>
                      </a:lnTo>
                      <a:lnTo>
                        <a:pt x="322" y="197"/>
                      </a:lnTo>
                      <a:lnTo>
                        <a:pt x="316" y="212"/>
                      </a:lnTo>
                      <a:lnTo>
                        <a:pt x="306" y="228"/>
                      </a:lnTo>
                      <a:lnTo>
                        <a:pt x="295" y="241"/>
                      </a:lnTo>
                      <a:lnTo>
                        <a:pt x="282" y="256"/>
                      </a:lnTo>
                      <a:lnTo>
                        <a:pt x="269" y="267"/>
                      </a:lnTo>
                      <a:lnTo>
                        <a:pt x="256" y="280"/>
                      </a:lnTo>
                      <a:lnTo>
                        <a:pt x="243" y="293"/>
                      </a:lnTo>
                      <a:lnTo>
                        <a:pt x="240" y="297"/>
                      </a:lnTo>
                      <a:lnTo>
                        <a:pt x="240" y="302"/>
                      </a:lnTo>
                      <a:lnTo>
                        <a:pt x="240" y="306"/>
                      </a:lnTo>
                      <a:lnTo>
                        <a:pt x="243" y="310"/>
                      </a:lnTo>
                      <a:lnTo>
                        <a:pt x="247" y="313"/>
                      </a:lnTo>
                      <a:lnTo>
                        <a:pt x="253" y="315"/>
                      </a:lnTo>
                      <a:lnTo>
                        <a:pt x="257" y="313"/>
                      </a:lnTo>
                      <a:lnTo>
                        <a:pt x="262" y="310"/>
                      </a:lnTo>
                      <a:lnTo>
                        <a:pt x="291" y="292"/>
                      </a:lnTo>
                      <a:lnTo>
                        <a:pt x="316" y="267"/>
                      </a:lnTo>
                      <a:lnTo>
                        <a:pt x="335" y="240"/>
                      </a:lnTo>
                      <a:lnTo>
                        <a:pt x="348" y="208"/>
                      </a:lnTo>
                      <a:lnTo>
                        <a:pt x="354" y="177"/>
                      </a:lnTo>
                      <a:lnTo>
                        <a:pt x="351" y="143"/>
                      </a:lnTo>
                      <a:lnTo>
                        <a:pt x="339" y="113"/>
                      </a:lnTo>
                      <a:lnTo>
                        <a:pt x="316" y="86"/>
                      </a:lnTo>
                      <a:lnTo>
                        <a:pt x="298" y="72"/>
                      </a:lnTo>
                      <a:lnTo>
                        <a:pt x="278" y="60"/>
                      </a:lnTo>
                      <a:lnTo>
                        <a:pt x="256" y="49"/>
                      </a:lnTo>
                      <a:lnTo>
                        <a:pt x="231" y="39"/>
                      </a:lnTo>
                      <a:lnTo>
                        <a:pt x="206" y="29"/>
                      </a:lnTo>
                      <a:lnTo>
                        <a:pt x="181" y="21"/>
                      </a:lnTo>
                      <a:lnTo>
                        <a:pt x="155" y="16"/>
                      </a:lnTo>
                      <a:lnTo>
                        <a:pt x="130" y="10"/>
                      </a:lnTo>
                      <a:lnTo>
                        <a:pt x="105" y="6"/>
                      </a:lnTo>
                      <a:lnTo>
                        <a:pt x="83" y="3"/>
                      </a:lnTo>
                      <a:lnTo>
                        <a:pt x="61" y="0"/>
                      </a:lnTo>
                      <a:lnTo>
                        <a:pt x="43" y="0"/>
                      </a:lnTo>
                      <a:lnTo>
                        <a:pt x="27" y="0"/>
                      </a:lnTo>
                      <a:lnTo>
                        <a:pt x="14" y="0"/>
                      </a:lnTo>
                      <a:lnTo>
                        <a:pt x="5" y="3"/>
                      </a:lnTo>
                      <a:lnTo>
                        <a:pt x="0" y="6"/>
                      </a:lnTo>
                      <a:lnTo>
                        <a:pt x="15" y="8"/>
                      </a:lnTo>
                      <a:lnTo>
                        <a:pt x="30" y="10"/>
                      </a:lnTo>
                      <a:lnTo>
                        <a:pt x="47" y="13"/>
                      </a:lnTo>
                      <a:lnTo>
                        <a:pt x="65" y="16"/>
                      </a:lnTo>
                      <a:lnTo>
                        <a:pt x="83" y="20"/>
                      </a:lnTo>
                      <a:lnTo>
                        <a:pt x="103" y="23"/>
                      </a:lnTo>
                      <a:lnTo>
                        <a:pt x="122" y="27"/>
                      </a:lnTo>
                      <a:lnTo>
                        <a:pt x="143" y="31"/>
                      </a:lnTo>
                      <a:lnTo>
                        <a:pt x="162" y="37"/>
                      </a:lnTo>
                      <a:lnTo>
                        <a:pt x="182" y="43"/>
                      </a:lnTo>
                      <a:lnTo>
                        <a:pt x="203" y="49"/>
                      </a:lnTo>
                      <a:lnTo>
                        <a:pt x="222" y="56"/>
                      </a:lnTo>
                      <a:lnTo>
                        <a:pt x="241" y="64"/>
                      </a:lnTo>
                      <a:lnTo>
                        <a:pt x="260" y="75"/>
                      </a:lnTo>
                      <a:lnTo>
                        <a:pt x="278" y="85"/>
                      </a:lnTo>
                      <a:lnTo>
                        <a:pt x="294" y="9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31" name="Freeform 116"/>
                <p:cNvSpPr>
                  <a:spLocks/>
                </p:cNvSpPr>
                <p:nvPr/>
              </p:nvSpPr>
              <p:spPr bwMode="auto">
                <a:xfrm>
                  <a:off x="8023" y="4506"/>
                  <a:ext cx="47" cy="99"/>
                </a:xfrm>
                <a:custGeom>
                  <a:avLst/>
                  <a:gdLst>
                    <a:gd name="T0" fmla="*/ 0 w 143"/>
                    <a:gd name="T1" fmla="*/ 6 h 297"/>
                    <a:gd name="T2" fmla="*/ 0 w 143"/>
                    <a:gd name="T3" fmla="*/ 7 h 297"/>
                    <a:gd name="T4" fmla="*/ 0 w 143"/>
                    <a:gd name="T5" fmla="*/ 8 h 297"/>
                    <a:gd name="T6" fmla="*/ 1 w 143"/>
                    <a:gd name="T7" fmla="*/ 9 h 297"/>
                    <a:gd name="T8" fmla="*/ 1 w 143"/>
                    <a:gd name="T9" fmla="*/ 9 h 297"/>
                    <a:gd name="T10" fmla="*/ 2 w 143"/>
                    <a:gd name="T11" fmla="*/ 10 h 297"/>
                    <a:gd name="T12" fmla="*/ 3 w 143"/>
                    <a:gd name="T13" fmla="*/ 10 h 297"/>
                    <a:gd name="T14" fmla="*/ 3 w 143"/>
                    <a:gd name="T15" fmla="*/ 11 h 297"/>
                    <a:gd name="T16" fmla="*/ 4 w 143"/>
                    <a:gd name="T17" fmla="*/ 11 h 297"/>
                    <a:gd name="T18" fmla="*/ 4 w 143"/>
                    <a:gd name="T19" fmla="*/ 11 h 297"/>
                    <a:gd name="T20" fmla="*/ 5 w 143"/>
                    <a:gd name="T21" fmla="*/ 11 h 297"/>
                    <a:gd name="T22" fmla="*/ 5 w 143"/>
                    <a:gd name="T23" fmla="*/ 11 h 297"/>
                    <a:gd name="T24" fmla="*/ 5 w 143"/>
                    <a:gd name="T25" fmla="*/ 11 h 297"/>
                    <a:gd name="T26" fmla="*/ 5 w 143"/>
                    <a:gd name="T27" fmla="*/ 10 h 297"/>
                    <a:gd name="T28" fmla="*/ 5 w 143"/>
                    <a:gd name="T29" fmla="*/ 10 h 297"/>
                    <a:gd name="T30" fmla="*/ 5 w 143"/>
                    <a:gd name="T31" fmla="*/ 10 h 297"/>
                    <a:gd name="T32" fmla="*/ 4 w 143"/>
                    <a:gd name="T33" fmla="*/ 10 h 297"/>
                    <a:gd name="T34" fmla="*/ 4 w 143"/>
                    <a:gd name="T35" fmla="*/ 9 h 297"/>
                    <a:gd name="T36" fmla="*/ 3 w 143"/>
                    <a:gd name="T37" fmla="*/ 9 h 297"/>
                    <a:gd name="T38" fmla="*/ 2 w 143"/>
                    <a:gd name="T39" fmla="*/ 8 h 297"/>
                    <a:gd name="T40" fmla="*/ 2 w 143"/>
                    <a:gd name="T41" fmla="*/ 8 h 297"/>
                    <a:gd name="T42" fmla="*/ 1 w 143"/>
                    <a:gd name="T43" fmla="*/ 7 h 297"/>
                    <a:gd name="T44" fmla="*/ 1 w 143"/>
                    <a:gd name="T45" fmla="*/ 6 h 297"/>
                    <a:gd name="T46" fmla="*/ 1 w 143"/>
                    <a:gd name="T47" fmla="*/ 5 h 297"/>
                    <a:gd name="T48" fmla="*/ 2 w 143"/>
                    <a:gd name="T49" fmla="*/ 4 h 297"/>
                    <a:gd name="T50" fmla="*/ 2 w 143"/>
                    <a:gd name="T51" fmla="*/ 4 h 297"/>
                    <a:gd name="T52" fmla="*/ 2 w 143"/>
                    <a:gd name="T53" fmla="*/ 3 h 297"/>
                    <a:gd name="T54" fmla="*/ 3 w 143"/>
                    <a:gd name="T55" fmla="*/ 2 h 297"/>
                    <a:gd name="T56" fmla="*/ 3 w 143"/>
                    <a:gd name="T57" fmla="*/ 2 h 297"/>
                    <a:gd name="T58" fmla="*/ 4 w 143"/>
                    <a:gd name="T59" fmla="*/ 1 h 297"/>
                    <a:gd name="T60" fmla="*/ 4 w 143"/>
                    <a:gd name="T61" fmla="*/ 1 h 297"/>
                    <a:gd name="T62" fmla="*/ 5 w 143"/>
                    <a:gd name="T63" fmla="*/ 0 h 297"/>
                    <a:gd name="T64" fmla="*/ 5 w 143"/>
                    <a:gd name="T65" fmla="*/ 0 h 297"/>
                    <a:gd name="T66" fmla="*/ 5 w 143"/>
                    <a:gd name="T67" fmla="*/ 0 h 297"/>
                    <a:gd name="T68" fmla="*/ 4 w 143"/>
                    <a:gd name="T69" fmla="*/ 0 h 297"/>
                    <a:gd name="T70" fmla="*/ 3 w 143"/>
                    <a:gd name="T71" fmla="*/ 1 h 297"/>
                    <a:gd name="T72" fmla="*/ 3 w 143"/>
                    <a:gd name="T73" fmla="*/ 2 h 297"/>
                    <a:gd name="T74" fmla="*/ 2 w 143"/>
                    <a:gd name="T75" fmla="*/ 3 h 297"/>
                    <a:gd name="T76" fmla="*/ 1 w 143"/>
                    <a:gd name="T77" fmla="*/ 4 h 297"/>
                    <a:gd name="T78" fmla="*/ 0 w 143"/>
                    <a:gd name="T79" fmla="*/ 5 h 297"/>
                    <a:gd name="T80" fmla="*/ 0 w 143"/>
                    <a:gd name="T81" fmla="*/ 6 h 29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43"/>
                    <a:gd name="T124" fmla="*/ 0 h 297"/>
                    <a:gd name="T125" fmla="*/ 143 w 143"/>
                    <a:gd name="T126" fmla="*/ 297 h 29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43" h="297">
                      <a:moveTo>
                        <a:pt x="0" y="162"/>
                      </a:moveTo>
                      <a:lnTo>
                        <a:pt x="0" y="187"/>
                      </a:lnTo>
                      <a:lnTo>
                        <a:pt x="5" y="210"/>
                      </a:lnTo>
                      <a:lnTo>
                        <a:pt x="16" y="231"/>
                      </a:lnTo>
                      <a:lnTo>
                        <a:pt x="30" y="250"/>
                      </a:lnTo>
                      <a:lnTo>
                        <a:pt x="48" y="266"/>
                      </a:lnTo>
                      <a:lnTo>
                        <a:pt x="69" y="280"/>
                      </a:lnTo>
                      <a:lnTo>
                        <a:pt x="92" y="290"/>
                      </a:lnTo>
                      <a:lnTo>
                        <a:pt x="116" y="296"/>
                      </a:lnTo>
                      <a:lnTo>
                        <a:pt x="123" y="297"/>
                      </a:lnTo>
                      <a:lnTo>
                        <a:pt x="130" y="295"/>
                      </a:lnTo>
                      <a:lnTo>
                        <a:pt x="136" y="290"/>
                      </a:lnTo>
                      <a:lnTo>
                        <a:pt x="139" y="284"/>
                      </a:lnTo>
                      <a:lnTo>
                        <a:pt x="139" y="277"/>
                      </a:lnTo>
                      <a:lnTo>
                        <a:pt x="138" y="270"/>
                      </a:lnTo>
                      <a:lnTo>
                        <a:pt x="133" y="264"/>
                      </a:lnTo>
                      <a:lnTo>
                        <a:pt x="126" y="261"/>
                      </a:lnTo>
                      <a:lnTo>
                        <a:pt x="102" y="253"/>
                      </a:lnTo>
                      <a:lnTo>
                        <a:pt x="80" y="241"/>
                      </a:lnTo>
                      <a:lnTo>
                        <a:pt x="63" y="226"/>
                      </a:lnTo>
                      <a:lnTo>
                        <a:pt x="50" y="208"/>
                      </a:lnTo>
                      <a:lnTo>
                        <a:pt x="41" y="187"/>
                      </a:lnTo>
                      <a:lnTo>
                        <a:pt x="36" y="164"/>
                      </a:lnTo>
                      <a:lnTo>
                        <a:pt x="36" y="139"/>
                      </a:lnTo>
                      <a:lnTo>
                        <a:pt x="44" y="113"/>
                      </a:lnTo>
                      <a:lnTo>
                        <a:pt x="52" y="95"/>
                      </a:lnTo>
                      <a:lnTo>
                        <a:pt x="64" y="78"/>
                      </a:lnTo>
                      <a:lnTo>
                        <a:pt x="77" y="62"/>
                      </a:lnTo>
                      <a:lnTo>
                        <a:pt x="92" y="47"/>
                      </a:lnTo>
                      <a:lnTo>
                        <a:pt x="105" y="34"/>
                      </a:lnTo>
                      <a:lnTo>
                        <a:pt x="120" y="23"/>
                      </a:lnTo>
                      <a:lnTo>
                        <a:pt x="133" y="11"/>
                      </a:lnTo>
                      <a:lnTo>
                        <a:pt x="143" y="1"/>
                      </a:lnTo>
                      <a:lnTo>
                        <a:pt x="133" y="0"/>
                      </a:lnTo>
                      <a:lnTo>
                        <a:pt x="117" y="7"/>
                      </a:lnTo>
                      <a:lnTo>
                        <a:pt x="95" y="23"/>
                      </a:lnTo>
                      <a:lnTo>
                        <a:pt x="70" y="44"/>
                      </a:lnTo>
                      <a:lnTo>
                        <a:pt x="47" y="72"/>
                      </a:lnTo>
                      <a:lnTo>
                        <a:pt x="25" y="101"/>
                      </a:lnTo>
                      <a:lnTo>
                        <a:pt x="8" y="132"/>
                      </a:lnTo>
                      <a:lnTo>
                        <a:pt x="0" y="162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32" name="Freeform 117"/>
                <p:cNvSpPr>
                  <a:spLocks/>
                </p:cNvSpPr>
                <p:nvPr/>
              </p:nvSpPr>
              <p:spPr bwMode="auto">
                <a:xfrm>
                  <a:off x="8360" y="4451"/>
                  <a:ext cx="103" cy="129"/>
                </a:xfrm>
                <a:custGeom>
                  <a:avLst/>
                  <a:gdLst>
                    <a:gd name="T0" fmla="*/ 10 w 309"/>
                    <a:gd name="T1" fmla="*/ 6 h 388"/>
                    <a:gd name="T2" fmla="*/ 10 w 309"/>
                    <a:gd name="T3" fmla="*/ 7 h 388"/>
                    <a:gd name="T4" fmla="*/ 10 w 309"/>
                    <a:gd name="T5" fmla="*/ 8 h 388"/>
                    <a:gd name="T6" fmla="*/ 10 w 309"/>
                    <a:gd name="T7" fmla="*/ 9 h 388"/>
                    <a:gd name="T8" fmla="*/ 10 w 309"/>
                    <a:gd name="T9" fmla="*/ 10 h 388"/>
                    <a:gd name="T10" fmla="*/ 9 w 309"/>
                    <a:gd name="T11" fmla="*/ 11 h 388"/>
                    <a:gd name="T12" fmla="*/ 8 w 309"/>
                    <a:gd name="T13" fmla="*/ 11 h 388"/>
                    <a:gd name="T14" fmla="*/ 7 w 309"/>
                    <a:gd name="T15" fmla="*/ 12 h 388"/>
                    <a:gd name="T16" fmla="*/ 6 w 309"/>
                    <a:gd name="T17" fmla="*/ 13 h 388"/>
                    <a:gd name="T18" fmla="*/ 6 w 309"/>
                    <a:gd name="T19" fmla="*/ 13 h 388"/>
                    <a:gd name="T20" fmla="*/ 6 w 309"/>
                    <a:gd name="T21" fmla="*/ 14 h 388"/>
                    <a:gd name="T22" fmla="*/ 6 w 309"/>
                    <a:gd name="T23" fmla="*/ 14 h 388"/>
                    <a:gd name="T24" fmla="*/ 6 w 309"/>
                    <a:gd name="T25" fmla="*/ 14 h 388"/>
                    <a:gd name="T26" fmla="*/ 6 w 309"/>
                    <a:gd name="T27" fmla="*/ 14 h 388"/>
                    <a:gd name="T28" fmla="*/ 7 w 309"/>
                    <a:gd name="T29" fmla="*/ 14 h 388"/>
                    <a:gd name="T30" fmla="*/ 8 w 309"/>
                    <a:gd name="T31" fmla="*/ 12 h 388"/>
                    <a:gd name="T32" fmla="*/ 10 w 309"/>
                    <a:gd name="T33" fmla="*/ 11 h 388"/>
                    <a:gd name="T34" fmla="*/ 11 w 309"/>
                    <a:gd name="T35" fmla="*/ 10 h 388"/>
                    <a:gd name="T36" fmla="*/ 11 w 309"/>
                    <a:gd name="T37" fmla="*/ 9 h 388"/>
                    <a:gd name="T38" fmla="*/ 11 w 309"/>
                    <a:gd name="T39" fmla="*/ 7 h 388"/>
                    <a:gd name="T40" fmla="*/ 11 w 309"/>
                    <a:gd name="T41" fmla="*/ 6 h 388"/>
                    <a:gd name="T42" fmla="*/ 9 w 309"/>
                    <a:gd name="T43" fmla="*/ 4 h 388"/>
                    <a:gd name="T44" fmla="*/ 8 w 309"/>
                    <a:gd name="T45" fmla="*/ 3 h 388"/>
                    <a:gd name="T46" fmla="*/ 7 w 309"/>
                    <a:gd name="T47" fmla="*/ 3 h 388"/>
                    <a:gd name="T48" fmla="*/ 6 w 309"/>
                    <a:gd name="T49" fmla="*/ 2 h 388"/>
                    <a:gd name="T50" fmla="*/ 5 w 309"/>
                    <a:gd name="T51" fmla="*/ 1 h 388"/>
                    <a:gd name="T52" fmla="*/ 3 w 309"/>
                    <a:gd name="T53" fmla="*/ 1 h 388"/>
                    <a:gd name="T54" fmla="*/ 2 w 309"/>
                    <a:gd name="T55" fmla="*/ 0 h 388"/>
                    <a:gd name="T56" fmla="*/ 1 w 309"/>
                    <a:gd name="T57" fmla="*/ 0 h 388"/>
                    <a:gd name="T58" fmla="*/ 0 w 309"/>
                    <a:gd name="T59" fmla="*/ 0 h 388"/>
                    <a:gd name="T60" fmla="*/ 0 w 309"/>
                    <a:gd name="T61" fmla="*/ 0 h 388"/>
                    <a:gd name="T62" fmla="*/ 1 w 309"/>
                    <a:gd name="T63" fmla="*/ 1 h 388"/>
                    <a:gd name="T64" fmla="*/ 2 w 309"/>
                    <a:gd name="T65" fmla="*/ 1 h 388"/>
                    <a:gd name="T66" fmla="*/ 4 w 309"/>
                    <a:gd name="T67" fmla="*/ 2 h 388"/>
                    <a:gd name="T68" fmla="*/ 5 w 309"/>
                    <a:gd name="T69" fmla="*/ 2 h 388"/>
                    <a:gd name="T70" fmla="*/ 6 w 309"/>
                    <a:gd name="T71" fmla="*/ 3 h 388"/>
                    <a:gd name="T72" fmla="*/ 8 w 309"/>
                    <a:gd name="T73" fmla="*/ 4 h 388"/>
                    <a:gd name="T74" fmla="*/ 9 w 309"/>
                    <a:gd name="T75" fmla="*/ 5 h 388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09"/>
                    <a:gd name="T115" fmla="*/ 0 h 388"/>
                    <a:gd name="T116" fmla="*/ 309 w 309"/>
                    <a:gd name="T117" fmla="*/ 388 h 388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09" h="388">
                      <a:moveTo>
                        <a:pt x="250" y="145"/>
                      </a:moveTo>
                      <a:lnTo>
                        <a:pt x="260" y="155"/>
                      </a:lnTo>
                      <a:lnTo>
                        <a:pt x="269" y="167"/>
                      </a:lnTo>
                      <a:lnTo>
                        <a:pt x="275" y="180"/>
                      </a:lnTo>
                      <a:lnTo>
                        <a:pt x="281" y="193"/>
                      </a:lnTo>
                      <a:lnTo>
                        <a:pt x="282" y="206"/>
                      </a:lnTo>
                      <a:lnTo>
                        <a:pt x="282" y="220"/>
                      </a:lnTo>
                      <a:lnTo>
                        <a:pt x="278" y="234"/>
                      </a:lnTo>
                      <a:lnTo>
                        <a:pt x="272" y="247"/>
                      </a:lnTo>
                      <a:lnTo>
                        <a:pt x="262" y="262"/>
                      </a:lnTo>
                      <a:lnTo>
                        <a:pt x="250" y="275"/>
                      </a:lnTo>
                      <a:lnTo>
                        <a:pt x="237" y="286"/>
                      </a:lnTo>
                      <a:lnTo>
                        <a:pt x="222" y="298"/>
                      </a:lnTo>
                      <a:lnTo>
                        <a:pt x="209" y="308"/>
                      </a:lnTo>
                      <a:lnTo>
                        <a:pt x="194" y="319"/>
                      </a:lnTo>
                      <a:lnTo>
                        <a:pt x="180" y="331"/>
                      </a:lnTo>
                      <a:lnTo>
                        <a:pt x="166" y="344"/>
                      </a:lnTo>
                      <a:lnTo>
                        <a:pt x="162" y="348"/>
                      </a:lnTo>
                      <a:lnTo>
                        <a:pt x="159" y="354"/>
                      </a:lnTo>
                      <a:lnTo>
                        <a:pt x="156" y="359"/>
                      </a:lnTo>
                      <a:lnTo>
                        <a:pt x="153" y="365"/>
                      </a:lnTo>
                      <a:lnTo>
                        <a:pt x="152" y="371"/>
                      </a:lnTo>
                      <a:lnTo>
                        <a:pt x="152" y="377"/>
                      </a:lnTo>
                      <a:lnTo>
                        <a:pt x="153" y="382"/>
                      </a:lnTo>
                      <a:lnTo>
                        <a:pt x="158" y="387"/>
                      </a:lnTo>
                      <a:lnTo>
                        <a:pt x="163" y="388"/>
                      </a:lnTo>
                      <a:lnTo>
                        <a:pt x="169" y="388"/>
                      </a:lnTo>
                      <a:lnTo>
                        <a:pt x="175" y="387"/>
                      </a:lnTo>
                      <a:lnTo>
                        <a:pt x="180" y="382"/>
                      </a:lnTo>
                      <a:lnTo>
                        <a:pt x="194" y="367"/>
                      </a:lnTo>
                      <a:lnTo>
                        <a:pt x="210" y="351"/>
                      </a:lnTo>
                      <a:lnTo>
                        <a:pt x="227" y="337"/>
                      </a:lnTo>
                      <a:lnTo>
                        <a:pt x="244" y="322"/>
                      </a:lnTo>
                      <a:lnTo>
                        <a:pt x="260" y="308"/>
                      </a:lnTo>
                      <a:lnTo>
                        <a:pt x="275" y="292"/>
                      </a:lnTo>
                      <a:lnTo>
                        <a:pt x="290" y="275"/>
                      </a:lnTo>
                      <a:lnTo>
                        <a:pt x="300" y="256"/>
                      </a:lnTo>
                      <a:lnTo>
                        <a:pt x="307" y="234"/>
                      </a:lnTo>
                      <a:lnTo>
                        <a:pt x="309" y="213"/>
                      </a:lnTo>
                      <a:lnTo>
                        <a:pt x="304" y="191"/>
                      </a:lnTo>
                      <a:lnTo>
                        <a:pt x="297" y="171"/>
                      </a:lnTo>
                      <a:lnTo>
                        <a:pt x="285" y="151"/>
                      </a:lnTo>
                      <a:lnTo>
                        <a:pt x="271" y="134"/>
                      </a:lnTo>
                      <a:lnTo>
                        <a:pt x="253" y="118"/>
                      </a:lnTo>
                      <a:lnTo>
                        <a:pt x="235" y="104"/>
                      </a:lnTo>
                      <a:lnTo>
                        <a:pt x="222" y="94"/>
                      </a:lnTo>
                      <a:lnTo>
                        <a:pt x="207" y="85"/>
                      </a:lnTo>
                      <a:lnTo>
                        <a:pt x="191" y="75"/>
                      </a:lnTo>
                      <a:lnTo>
                        <a:pt x="175" y="65"/>
                      </a:lnTo>
                      <a:lnTo>
                        <a:pt x="159" y="55"/>
                      </a:lnTo>
                      <a:lnTo>
                        <a:pt x="141" y="45"/>
                      </a:lnTo>
                      <a:lnTo>
                        <a:pt x="124" y="36"/>
                      </a:lnTo>
                      <a:lnTo>
                        <a:pt x="108" y="28"/>
                      </a:lnTo>
                      <a:lnTo>
                        <a:pt x="92" y="20"/>
                      </a:lnTo>
                      <a:lnTo>
                        <a:pt x="75" y="13"/>
                      </a:lnTo>
                      <a:lnTo>
                        <a:pt x="59" y="9"/>
                      </a:lnTo>
                      <a:lnTo>
                        <a:pt x="45" y="5"/>
                      </a:lnTo>
                      <a:lnTo>
                        <a:pt x="31" y="2"/>
                      </a:lnTo>
                      <a:lnTo>
                        <a:pt x="20" y="0"/>
                      </a:lnTo>
                      <a:lnTo>
                        <a:pt x="9" y="2"/>
                      </a:lnTo>
                      <a:lnTo>
                        <a:pt x="0" y="5"/>
                      </a:lnTo>
                      <a:lnTo>
                        <a:pt x="11" y="7"/>
                      </a:lnTo>
                      <a:lnTo>
                        <a:pt x="23" y="12"/>
                      </a:lnTo>
                      <a:lnTo>
                        <a:pt x="36" y="17"/>
                      </a:lnTo>
                      <a:lnTo>
                        <a:pt x="49" y="23"/>
                      </a:lnTo>
                      <a:lnTo>
                        <a:pt x="65" y="30"/>
                      </a:lnTo>
                      <a:lnTo>
                        <a:pt x="81" y="38"/>
                      </a:lnTo>
                      <a:lnTo>
                        <a:pt x="99" y="46"/>
                      </a:lnTo>
                      <a:lnTo>
                        <a:pt x="116" y="55"/>
                      </a:lnTo>
                      <a:lnTo>
                        <a:pt x="134" y="65"/>
                      </a:lnTo>
                      <a:lnTo>
                        <a:pt x="152" y="75"/>
                      </a:lnTo>
                      <a:lnTo>
                        <a:pt x="169" y="86"/>
                      </a:lnTo>
                      <a:lnTo>
                        <a:pt x="187" y="98"/>
                      </a:lnTo>
                      <a:lnTo>
                        <a:pt x="205" y="109"/>
                      </a:lnTo>
                      <a:lnTo>
                        <a:pt x="221" y="121"/>
                      </a:lnTo>
                      <a:lnTo>
                        <a:pt x="235" y="132"/>
                      </a:lnTo>
                      <a:lnTo>
                        <a:pt x="250" y="145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33" name="Freeform 118"/>
                <p:cNvSpPr>
                  <a:spLocks/>
                </p:cNvSpPr>
                <p:nvPr/>
              </p:nvSpPr>
              <p:spPr bwMode="auto">
                <a:xfrm>
                  <a:off x="8279" y="4648"/>
                  <a:ext cx="135" cy="97"/>
                </a:xfrm>
                <a:custGeom>
                  <a:avLst/>
                  <a:gdLst>
                    <a:gd name="T0" fmla="*/ 12 w 406"/>
                    <a:gd name="T1" fmla="*/ 2 h 292"/>
                    <a:gd name="T2" fmla="*/ 13 w 406"/>
                    <a:gd name="T3" fmla="*/ 5 h 292"/>
                    <a:gd name="T4" fmla="*/ 14 w 406"/>
                    <a:gd name="T5" fmla="*/ 7 h 292"/>
                    <a:gd name="T6" fmla="*/ 15 w 406"/>
                    <a:gd name="T7" fmla="*/ 9 h 292"/>
                    <a:gd name="T8" fmla="*/ 15 w 406"/>
                    <a:gd name="T9" fmla="*/ 10 h 292"/>
                    <a:gd name="T10" fmla="*/ 15 w 406"/>
                    <a:gd name="T11" fmla="*/ 10 h 292"/>
                    <a:gd name="T12" fmla="*/ 15 w 406"/>
                    <a:gd name="T13" fmla="*/ 11 h 292"/>
                    <a:gd name="T14" fmla="*/ 14 w 406"/>
                    <a:gd name="T15" fmla="*/ 11 h 292"/>
                    <a:gd name="T16" fmla="*/ 13 w 406"/>
                    <a:gd name="T17" fmla="*/ 9 h 292"/>
                    <a:gd name="T18" fmla="*/ 13 w 406"/>
                    <a:gd name="T19" fmla="*/ 6 h 292"/>
                    <a:gd name="T20" fmla="*/ 12 w 406"/>
                    <a:gd name="T21" fmla="*/ 3 h 292"/>
                    <a:gd name="T22" fmla="*/ 11 w 406"/>
                    <a:gd name="T23" fmla="*/ 2 h 292"/>
                    <a:gd name="T24" fmla="*/ 10 w 406"/>
                    <a:gd name="T25" fmla="*/ 1 h 292"/>
                    <a:gd name="T26" fmla="*/ 9 w 406"/>
                    <a:gd name="T27" fmla="*/ 1 h 292"/>
                    <a:gd name="T28" fmla="*/ 7 w 406"/>
                    <a:gd name="T29" fmla="*/ 2 h 292"/>
                    <a:gd name="T30" fmla="*/ 5 w 406"/>
                    <a:gd name="T31" fmla="*/ 2 h 292"/>
                    <a:gd name="T32" fmla="*/ 4 w 406"/>
                    <a:gd name="T33" fmla="*/ 3 h 292"/>
                    <a:gd name="T34" fmla="*/ 2 w 406"/>
                    <a:gd name="T35" fmla="*/ 4 h 292"/>
                    <a:gd name="T36" fmla="*/ 1 w 406"/>
                    <a:gd name="T37" fmla="*/ 5 h 292"/>
                    <a:gd name="T38" fmla="*/ 0 w 406"/>
                    <a:gd name="T39" fmla="*/ 5 h 292"/>
                    <a:gd name="T40" fmla="*/ 0 w 406"/>
                    <a:gd name="T41" fmla="*/ 5 h 292"/>
                    <a:gd name="T42" fmla="*/ 1 w 406"/>
                    <a:gd name="T43" fmla="*/ 4 h 292"/>
                    <a:gd name="T44" fmla="*/ 2 w 406"/>
                    <a:gd name="T45" fmla="*/ 3 h 292"/>
                    <a:gd name="T46" fmla="*/ 3 w 406"/>
                    <a:gd name="T47" fmla="*/ 2 h 292"/>
                    <a:gd name="T48" fmla="*/ 5 w 406"/>
                    <a:gd name="T49" fmla="*/ 1 h 292"/>
                    <a:gd name="T50" fmla="*/ 8 w 406"/>
                    <a:gd name="T51" fmla="*/ 0 h 292"/>
                    <a:gd name="T52" fmla="*/ 10 w 406"/>
                    <a:gd name="T53" fmla="*/ 0 h 292"/>
                    <a:gd name="T54" fmla="*/ 12 w 406"/>
                    <a:gd name="T55" fmla="*/ 0 h 292"/>
                    <a:gd name="T56" fmla="*/ 12 w 406"/>
                    <a:gd name="T57" fmla="*/ 0 h 292"/>
                    <a:gd name="T58" fmla="*/ 13 w 406"/>
                    <a:gd name="T59" fmla="*/ 0 h 292"/>
                    <a:gd name="T60" fmla="*/ 13 w 406"/>
                    <a:gd name="T61" fmla="*/ 1 h 292"/>
                    <a:gd name="T62" fmla="*/ 12 w 406"/>
                    <a:gd name="T63" fmla="*/ 1 h 29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06"/>
                    <a:gd name="T97" fmla="*/ 0 h 292"/>
                    <a:gd name="T98" fmla="*/ 406 w 406"/>
                    <a:gd name="T99" fmla="*/ 292 h 29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06" h="292">
                      <a:moveTo>
                        <a:pt x="326" y="36"/>
                      </a:moveTo>
                      <a:lnTo>
                        <a:pt x="332" y="65"/>
                      </a:lnTo>
                      <a:lnTo>
                        <a:pt x="340" y="93"/>
                      </a:lnTo>
                      <a:lnTo>
                        <a:pt x="351" y="123"/>
                      </a:lnTo>
                      <a:lnTo>
                        <a:pt x="361" y="152"/>
                      </a:lnTo>
                      <a:lnTo>
                        <a:pt x="373" y="181"/>
                      </a:lnTo>
                      <a:lnTo>
                        <a:pt x="384" y="210"/>
                      </a:lnTo>
                      <a:lnTo>
                        <a:pt x="395" y="237"/>
                      </a:lnTo>
                      <a:lnTo>
                        <a:pt x="405" y="266"/>
                      </a:lnTo>
                      <a:lnTo>
                        <a:pt x="406" y="273"/>
                      </a:lnTo>
                      <a:lnTo>
                        <a:pt x="406" y="279"/>
                      </a:lnTo>
                      <a:lnTo>
                        <a:pt x="404" y="284"/>
                      </a:lnTo>
                      <a:lnTo>
                        <a:pt x="399" y="289"/>
                      </a:lnTo>
                      <a:lnTo>
                        <a:pt x="393" y="292"/>
                      </a:lnTo>
                      <a:lnTo>
                        <a:pt x="387" y="292"/>
                      </a:lnTo>
                      <a:lnTo>
                        <a:pt x="381" y="289"/>
                      </a:lnTo>
                      <a:lnTo>
                        <a:pt x="377" y="283"/>
                      </a:lnTo>
                      <a:lnTo>
                        <a:pt x="364" y="251"/>
                      </a:lnTo>
                      <a:lnTo>
                        <a:pt x="352" y="213"/>
                      </a:lnTo>
                      <a:lnTo>
                        <a:pt x="339" y="171"/>
                      </a:lnTo>
                      <a:lnTo>
                        <a:pt x="329" y="131"/>
                      </a:lnTo>
                      <a:lnTo>
                        <a:pt x="318" y="93"/>
                      </a:lnTo>
                      <a:lnTo>
                        <a:pt x="311" y="63"/>
                      </a:lnTo>
                      <a:lnTo>
                        <a:pt x="307" y="42"/>
                      </a:lnTo>
                      <a:lnTo>
                        <a:pt x="305" y="34"/>
                      </a:lnTo>
                      <a:lnTo>
                        <a:pt x="283" y="34"/>
                      </a:lnTo>
                      <a:lnTo>
                        <a:pt x="261" y="36"/>
                      </a:lnTo>
                      <a:lnTo>
                        <a:pt x="239" y="39"/>
                      </a:lnTo>
                      <a:lnTo>
                        <a:pt x="216" y="43"/>
                      </a:lnTo>
                      <a:lnTo>
                        <a:pt x="192" y="50"/>
                      </a:lnTo>
                      <a:lnTo>
                        <a:pt x="170" y="57"/>
                      </a:lnTo>
                      <a:lnTo>
                        <a:pt x="148" y="65"/>
                      </a:lnTo>
                      <a:lnTo>
                        <a:pt x="126" y="73"/>
                      </a:lnTo>
                      <a:lnTo>
                        <a:pt x="106" y="83"/>
                      </a:lnTo>
                      <a:lnTo>
                        <a:pt x="85" y="93"/>
                      </a:lnTo>
                      <a:lnTo>
                        <a:pt x="67" y="103"/>
                      </a:lnTo>
                      <a:lnTo>
                        <a:pt x="50" y="113"/>
                      </a:lnTo>
                      <a:lnTo>
                        <a:pt x="34" y="122"/>
                      </a:lnTo>
                      <a:lnTo>
                        <a:pt x="20" y="132"/>
                      </a:lnTo>
                      <a:lnTo>
                        <a:pt x="9" y="141"/>
                      </a:lnTo>
                      <a:lnTo>
                        <a:pt x="0" y="148"/>
                      </a:lnTo>
                      <a:lnTo>
                        <a:pt x="0" y="133"/>
                      </a:lnTo>
                      <a:lnTo>
                        <a:pt x="7" y="118"/>
                      </a:lnTo>
                      <a:lnTo>
                        <a:pt x="19" y="102"/>
                      </a:lnTo>
                      <a:lnTo>
                        <a:pt x="35" y="86"/>
                      </a:lnTo>
                      <a:lnTo>
                        <a:pt x="53" y="70"/>
                      </a:lnTo>
                      <a:lnTo>
                        <a:pt x="73" y="54"/>
                      </a:lnTo>
                      <a:lnTo>
                        <a:pt x="92" y="43"/>
                      </a:lnTo>
                      <a:lnTo>
                        <a:pt x="111" y="33"/>
                      </a:lnTo>
                      <a:lnTo>
                        <a:pt x="139" y="23"/>
                      </a:lnTo>
                      <a:lnTo>
                        <a:pt x="173" y="14"/>
                      </a:lnTo>
                      <a:lnTo>
                        <a:pt x="210" y="8"/>
                      </a:lnTo>
                      <a:lnTo>
                        <a:pt x="245" y="4"/>
                      </a:lnTo>
                      <a:lnTo>
                        <a:pt x="277" y="1"/>
                      </a:lnTo>
                      <a:lnTo>
                        <a:pt x="304" y="0"/>
                      </a:lnTo>
                      <a:lnTo>
                        <a:pt x="321" y="0"/>
                      </a:lnTo>
                      <a:lnTo>
                        <a:pt x="329" y="0"/>
                      </a:lnTo>
                      <a:lnTo>
                        <a:pt x="336" y="1"/>
                      </a:lnTo>
                      <a:lnTo>
                        <a:pt x="342" y="6"/>
                      </a:lnTo>
                      <a:lnTo>
                        <a:pt x="345" y="11"/>
                      </a:lnTo>
                      <a:lnTo>
                        <a:pt x="346" y="19"/>
                      </a:lnTo>
                      <a:lnTo>
                        <a:pt x="345" y="26"/>
                      </a:lnTo>
                      <a:lnTo>
                        <a:pt x="340" y="31"/>
                      </a:lnTo>
                      <a:lnTo>
                        <a:pt x="335" y="34"/>
                      </a:lnTo>
                      <a:lnTo>
                        <a:pt x="326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34" name="Freeform 119"/>
                <p:cNvSpPr>
                  <a:spLocks/>
                </p:cNvSpPr>
                <p:nvPr/>
              </p:nvSpPr>
              <p:spPr bwMode="auto">
                <a:xfrm>
                  <a:off x="8272" y="4697"/>
                  <a:ext cx="146" cy="320"/>
                </a:xfrm>
                <a:custGeom>
                  <a:avLst/>
                  <a:gdLst>
                    <a:gd name="T0" fmla="*/ 3 w 439"/>
                    <a:gd name="T1" fmla="*/ 11 h 960"/>
                    <a:gd name="T2" fmla="*/ 3 w 439"/>
                    <a:gd name="T3" fmla="*/ 12 h 960"/>
                    <a:gd name="T4" fmla="*/ 4 w 439"/>
                    <a:gd name="T5" fmla="*/ 14 h 960"/>
                    <a:gd name="T6" fmla="*/ 5 w 439"/>
                    <a:gd name="T7" fmla="*/ 17 h 960"/>
                    <a:gd name="T8" fmla="*/ 6 w 439"/>
                    <a:gd name="T9" fmla="*/ 20 h 960"/>
                    <a:gd name="T10" fmla="*/ 8 w 439"/>
                    <a:gd name="T11" fmla="*/ 23 h 960"/>
                    <a:gd name="T12" fmla="*/ 9 w 439"/>
                    <a:gd name="T13" fmla="*/ 25 h 960"/>
                    <a:gd name="T14" fmla="*/ 11 w 439"/>
                    <a:gd name="T15" fmla="*/ 28 h 960"/>
                    <a:gd name="T16" fmla="*/ 12 w 439"/>
                    <a:gd name="T17" fmla="*/ 31 h 960"/>
                    <a:gd name="T18" fmla="*/ 14 w 439"/>
                    <a:gd name="T19" fmla="*/ 34 h 960"/>
                    <a:gd name="T20" fmla="*/ 14 w 439"/>
                    <a:gd name="T21" fmla="*/ 35 h 960"/>
                    <a:gd name="T22" fmla="*/ 15 w 439"/>
                    <a:gd name="T23" fmla="*/ 36 h 960"/>
                    <a:gd name="T24" fmla="*/ 16 w 439"/>
                    <a:gd name="T25" fmla="*/ 36 h 960"/>
                    <a:gd name="T26" fmla="*/ 16 w 439"/>
                    <a:gd name="T27" fmla="*/ 35 h 960"/>
                    <a:gd name="T28" fmla="*/ 16 w 439"/>
                    <a:gd name="T29" fmla="*/ 35 h 960"/>
                    <a:gd name="T30" fmla="*/ 16 w 439"/>
                    <a:gd name="T31" fmla="*/ 35 h 960"/>
                    <a:gd name="T32" fmla="*/ 15 w 439"/>
                    <a:gd name="T33" fmla="*/ 33 h 960"/>
                    <a:gd name="T34" fmla="*/ 14 w 439"/>
                    <a:gd name="T35" fmla="*/ 31 h 960"/>
                    <a:gd name="T36" fmla="*/ 13 w 439"/>
                    <a:gd name="T37" fmla="*/ 29 h 960"/>
                    <a:gd name="T38" fmla="*/ 12 w 439"/>
                    <a:gd name="T39" fmla="*/ 27 h 960"/>
                    <a:gd name="T40" fmla="*/ 10 w 439"/>
                    <a:gd name="T41" fmla="*/ 24 h 960"/>
                    <a:gd name="T42" fmla="*/ 8 w 439"/>
                    <a:gd name="T43" fmla="*/ 20 h 960"/>
                    <a:gd name="T44" fmla="*/ 6 w 439"/>
                    <a:gd name="T45" fmla="*/ 16 h 960"/>
                    <a:gd name="T46" fmla="*/ 5 w 439"/>
                    <a:gd name="T47" fmla="*/ 12 h 960"/>
                    <a:gd name="T48" fmla="*/ 3 w 439"/>
                    <a:gd name="T49" fmla="*/ 8 h 960"/>
                    <a:gd name="T50" fmla="*/ 2 w 439"/>
                    <a:gd name="T51" fmla="*/ 5 h 960"/>
                    <a:gd name="T52" fmla="*/ 1 w 439"/>
                    <a:gd name="T53" fmla="*/ 2 h 960"/>
                    <a:gd name="T54" fmla="*/ 1 w 439"/>
                    <a:gd name="T55" fmla="*/ 0 h 960"/>
                    <a:gd name="T56" fmla="*/ 0 w 439"/>
                    <a:gd name="T57" fmla="*/ 0 h 960"/>
                    <a:gd name="T58" fmla="*/ 0 w 439"/>
                    <a:gd name="T59" fmla="*/ 0 h 960"/>
                    <a:gd name="T60" fmla="*/ 0 w 439"/>
                    <a:gd name="T61" fmla="*/ 2 h 960"/>
                    <a:gd name="T62" fmla="*/ 1 w 439"/>
                    <a:gd name="T63" fmla="*/ 4 h 960"/>
                    <a:gd name="T64" fmla="*/ 1 w 439"/>
                    <a:gd name="T65" fmla="*/ 7 h 960"/>
                    <a:gd name="T66" fmla="*/ 2 w 439"/>
                    <a:gd name="T67" fmla="*/ 9 h 96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39"/>
                    <a:gd name="T103" fmla="*/ 0 h 960"/>
                    <a:gd name="T104" fmla="*/ 439 w 439"/>
                    <a:gd name="T105" fmla="*/ 960 h 96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39" h="960">
                      <a:moveTo>
                        <a:pt x="72" y="270"/>
                      </a:moveTo>
                      <a:lnTo>
                        <a:pt x="82" y="289"/>
                      </a:lnTo>
                      <a:lnTo>
                        <a:pt x="85" y="302"/>
                      </a:lnTo>
                      <a:lnTo>
                        <a:pt x="87" y="316"/>
                      </a:lnTo>
                      <a:lnTo>
                        <a:pt x="93" y="336"/>
                      </a:lnTo>
                      <a:lnTo>
                        <a:pt x="107" y="376"/>
                      </a:lnTo>
                      <a:lnTo>
                        <a:pt x="124" y="417"/>
                      </a:lnTo>
                      <a:lnTo>
                        <a:pt x="141" y="455"/>
                      </a:lnTo>
                      <a:lnTo>
                        <a:pt x="157" y="494"/>
                      </a:lnTo>
                      <a:lnTo>
                        <a:pt x="175" y="533"/>
                      </a:lnTo>
                      <a:lnTo>
                        <a:pt x="193" y="572"/>
                      </a:lnTo>
                      <a:lnTo>
                        <a:pt x="210" y="611"/>
                      </a:lnTo>
                      <a:lnTo>
                        <a:pt x="229" y="649"/>
                      </a:lnTo>
                      <a:lnTo>
                        <a:pt x="248" y="687"/>
                      </a:lnTo>
                      <a:lnTo>
                        <a:pt x="267" y="726"/>
                      </a:lnTo>
                      <a:lnTo>
                        <a:pt x="287" y="763"/>
                      </a:lnTo>
                      <a:lnTo>
                        <a:pt x="307" y="802"/>
                      </a:lnTo>
                      <a:lnTo>
                        <a:pt x="326" y="839"/>
                      </a:lnTo>
                      <a:lnTo>
                        <a:pt x="347" y="878"/>
                      </a:lnTo>
                      <a:lnTo>
                        <a:pt x="367" y="915"/>
                      </a:lnTo>
                      <a:lnTo>
                        <a:pt x="388" y="954"/>
                      </a:lnTo>
                      <a:lnTo>
                        <a:pt x="391" y="957"/>
                      </a:lnTo>
                      <a:lnTo>
                        <a:pt x="397" y="958"/>
                      </a:lnTo>
                      <a:lnTo>
                        <a:pt x="404" y="960"/>
                      </a:lnTo>
                      <a:lnTo>
                        <a:pt x="413" y="960"/>
                      </a:lnTo>
                      <a:lnTo>
                        <a:pt x="420" y="960"/>
                      </a:lnTo>
                      <a:lnTo>
                        <a:pt x="427" y="958"/>
                      </a:lnTo>
                      <a:lnTo>
                        <a:pt x="433" y="957"/>
                      </a:lnTo>
                      <a:lnTo>
                        <a:pt x="436" y="954"/>
                      </a:lnTo>
                      <a:lnTo>
                        <a:pt x="439" y="948"/>
                      </a:lnTo>
                      <a:lnTo>
                        <a:pt x="439" y="943"/>
                      </a:lnTo>
                      <a:lnTo>
                        <a:pt x="436" y="937"/>
                      </a:lnTo>
                      <a:lnTo>
                        <a:pt x="432" y="932"/>
                      </a:lnTo>
                      <a:lnTo>
                        <a:pt x="414" y="902"/>
                      </a:lnTo>
                      <a:lnTo>
                        <a:pt x="398" y="874"/>
                      </a:lnTo>
                      <a:lnTo>
                        <a:pt x="380" y="843"/>
                      </a:lnTo>
                      <a:lnTo>
                        <a:pt x="364" y="813"/>
                      </a:lnTo>
                      <a:lnTo>
                        <a:pt x="348" y="784"/>
                      </a:lnTo>
                      <a:lnTo>
                        <a:pt x="332" y="754"/>
                      </a:lnTo>
                      <a:lnTo>
                        <a:pt x="314" y="724"/>
                      </a:lnTo>
                      <a:lnTo>
                        <a:pt x="298" y="694"/>
                      </a:lnTo>
                      <a:lnTo>
                        <a:pt x="269" y="638"/>
                      </a:lnTo>
                      <a:lnTo>
                        <a:pt x="242" y="585"/>
                      </a:lnTo>
                      <a:lnTo>
                        <a:pt x="216" y="532"/>
                      </a:lnTo>
                      <a:lnTo>
                        <a:pt x="193" y="477"/>
                      </a:lnTo>
                      <a:lnTo>
                        <a:pt x="169" y="424"/>
                      </a:lnTo>
                      <a:lnTo>
                        <a:pt x="149" y="369"/>
                      </a:lnTo>
                      <a:lnTo>
                        <a:pt x="128" y="312"/>
                      </a:lnTo>
                      <a:lnTo>
                        <a:pt x="107" y="253"/>
                      </a:lnTo>
                      <a:lnTo>
                        <a:pt x="91" y="220"/>
                      </a:lnTo>
                      <a:lnTo>
                        <a:pt x="75" y="181"/>
                      </a:lnTo>
                      <a:lnTo>
                        <a:pt x="60" y="139"/>
                      </a:lnTo>
                      <a:lnTo>
                        <a:pt x="47" y="99"/>
                      </a:lnTo>
                      <a:lnTo>
                        <a:pt x="35" y="62"/>
                      </a:lnTo>
                      <a:lnTo>
                        <a:pt x="25" y="31"/>
                      </a:lnTo>
                      <a:lnTo>
                        <a:pt x="15" y="10"/>
                      </a:lnTo>
                      <a:lnTo>
                        <a:pt x="8" y="0"/>
                      </a:lnTo>
                      <a:lnTo>
                        <a:pt x="5" y="1"/>
                      </a:lnTo>
                      <a:lnTo>
                        <a:pt x="2" y="4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6" y="47"/>
                      </a:lnTo>
                      <a:lnTo>
                        <a:pt x="11" y="82"/>
                      </a:lnTo>
                      <a:lnTo>
                        <a:pt x="16" y="115"/>
                      </a:lnTo>
                      <a:lnTo>
                        <a:pt x="24" y="146"/>
                      </a:lnTo>
                      <a:lnTo>
                        <a:pt x="33" y="179"/>
                      </a:lnTo>
                      <a:lnTo>
                        <a:pt x="43" y="211"/>
                      </a:lnTo>
                      <a:lnTo>
                        <a:pt x="56" y="241"/>
                      </a:lnTo>
                      <a:lnTo>
                        <a:pt x="72" y="2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35" name="Freeform 120"/>
                <p:cNvSpPr>
                  <a:spLocks/>
                </p:cNvSpPr>
                <p:nvPr/>
              </p:nvSpPr>
              <p:spPr bwMode="auto">
                <a:xfrm>
                  <a:off x="8416" y="4972"/>
                  <a:ext cx="128" cy="66"/>
                </a:xfrm>
                <a:custGeom>
                  <a:avLst/>
                  <a:gdLst>
                    <a:gd name="T0" fmla="*/ 0 w 382"/>
                    <a:gd name="T1" fmla="*/ 7 h 198"/>
                    <a:gd name="T2" fmla="*/ 0 w 382"/>
                    <a:gd name="T3" fmla="*/ 7 h 198"/>
                    <a:gd name="T4" fmla="*/ 0 w 382"/>
                    <a:gd name="T5" fmla="*/ 7 h 198"/>
                    <a:gd name="T6" fmla="*/ 0 w 382"/>
                    <a:gd name="T7" fmla="*/ 7 h 198"/>
                    <a:gd name="T8" fmla="*/ 0 w 382"/>
                    <a:gd name="T9" fmla="*/ 7 h 198"/>
                    <a:gd name="T10" fmla="*/ 1 w 382"/>
                    <a:gd name="T11" fmla="*/ 7 h 198"/>
                    <a:gd name="T12" fmla="*/ 2 w 382"/>
                    <a:gd name="T13" fmla="*/ 7 h 198"/>
                    <a:gd name="T14" fmla="*/ 3 w 382"/>
                    <a:gd name="T15" fmla="*/ 6 h 198"/>
                    <a:gd name="T16" fmla="*/ 4 w 382"/>
                    <a:gd name="T17" fmla="*/ 6 h 198"/>
                    <a:gd name="T18" fmla="*/ 5 w 382"/>
                    <a:gd name="T19" fmla="*/ 5 h 198"/>
                    <a:gd name="T20" fmla="*/ 5 w 382"/>
                    <a:gd name="T21" fmla="*/ 5 h 198"/>
                    <a:gd name="T22" fmla="*/ 6 w 382"/>
                    <a:gd name="T23" fmla="*/ 5 h 198"/>
                    <a:gd name="T24" fmla="*/ 7 w 382"/>
                    <a:gd name="T25" fmla="*/ 4 h 198"/>
                    <a:gd name="T26" fmla="*/ 8 w 382"/>
                    <a:gd name="T27" fmla="*/ 4 h 198"/>
                    <a:gd name="T28" fmla="*/ 9 w 382"/>
                    <a:gd name="T29" fmla="*/ 4 h 198"/>
                    <a:gd name="T30" fmla="*/ 10 w 382"/>
                    <a:gd name="T31" fmla="*/ 3 h 198"/>
                    <a:gd name="T32" fmla="*/ 11 w 382"/>
                    <a:gd name="T33" fmla="*/ 3 h 198"/>
                    <a:gd name="T34" fmla="*/ 12 w 382"/>
                    <a:gd name="T35" fmla="*/ 2 h 198"/>
                    <a:gd name="T36" fmla="*/ 12 w 382"/>
                    <a:gd name="T37" fmla="*/ 2 h 198"/>
                    <a:gd name="T38" fmla="*/ 13 w 382"/>
                    <a:gd name="T39" fmla="*/ 2 h 198"/>
                    <a:gd name="T40" fmla="*/ 14 w 382"/>
                    <a:gd name="T41" fmla="*/ 1 h 198"/>
                    <a:gd name="T42" fmla="*/ 14 w 382"/>
                    <a:gd name="T43" fmla="*/ 1 h 198"/>
                    <a:gd name="T44" fmla="*/ 14 w 382"/>
                    <a:gd name="T45" fmla="*/ 1 h 198"/>
                    <a:gd name="T46" fmla="*/ 14 w 382"/>
                    <a:gd name="T47" fmla="*/ 0 h 198"/>
                    <a:gd name="T48" fmla="*/ 14 w 382"/>
                    <a:gd name="T49" fmla="*/ 0 h 198"/>
                    <a:gd name="T50" fmla="*/ 14 w 382"/>
                    <a:gd name="T51" fmla="*/ 0 h 198"/>
                    <a:gd name="T52" fmla="*/ 14 w 382"/>
                    <a:gd name="T53" fmla="*/ 0 h 198"/>
                    <a:gd name="T54" fmla="*/ 14 w 382"/>
                    <a:gd name="T55" fmla="*/ 0 h 198"/>
                    <a:gd name="T56" fmla="*/ 13 w 382"/>
                    <a:gd name="T57" fmla="*/ 0 h 198"/>
                    <a:gd name="T58" fmla="*/ 13 w 382"/>
                    <a:gd name="T59" fmla="*/ 1 h 198"/>
                    <a:gd name="T60" fmla="*/ 12 w 382"/>
                    <a:gd name="T61" fmla="*/ 1 h 198"/>
                    <a:gd name="T62" fmla="*/ 10 w 382"/>
                    <a:gd name="T63" fmla="*/ 2 h 198"/>
                    <a:gd name="T64" fmla="*/ 9 w 382"/>
                    <a:gd name="T65" fmla="*/ 2 h 198"/>
                    <a:gd name="T66" fmla="*/ 8 w 382"/>
                    <a:gd name="T67" fmla="*/ 3 h 198"/>
                    <a:gd name="T68" fmla="*/ 7 w 382"/>
                    <a:gd name="T69" fmla="*/ 3 h 198"/>
                    <a:gd name="T70" fmla="*/ 6 w 382"/>
                    <a:gd name="T71" fmla="*/ 4 h 198"/>
                    <a:gd name="T72" fmla="*/ 5 w 382"/>
                    <a:gd name="T73" fmla="*/ 4 h 198"/>
                    <a:gd name="T74" fmla="*/ 4 w 382"/>
                    <a:gd name="T75" fmla="*/ 5 h 198"/>
                    <a:gd name="T76" fmla="*/ 3 w 382"/>
                    <a:gd name="T77" fmla="*/ 5 h 198"/>
                    <a:gd name="T78" fmla="*/ 2 w 382"/>
                    <a:gd name="T79" fmla="*/ 5 h 198"/>
                    <a:gd name="T80" fmla="*/ 1 w 382"/>
                    <a:gd name="T81" fmla="*/ 6 h 198"/>
                    <a:gd name="T82" fmla="*/ 1 w 382"/>
                    <a:gd name="T83" fmla="*/ 6 h 198"/>
                    <a:gd name="T84" fmla="*/ 0 w 382"/>
                    <a:gd name="T85" fmla="*/ 6 h 198"/>
                    <a:gd name="T86" fmla="*/ 0 w 382"/>
                    <a:gd name="T87" fmla="*/ 7 h 198"/>
                    <a:gd name="T88" fmla="*/ 0 w 382"/>
                    <a:gd name="T89" fmla="*/ 7 h 198"/>
                    <a:gd name="T90" fmla="*/ 0 w 382"/>
                    <a:gd name="T91" fmla="*/ 7 h 19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382"/>
                    <a:gd name="T139" fmla="*/ 0 h 198"/>
                    <a:gd name="T140" fmla="*/ 382 w 382"/>
                    <a:gd name="T141" fmla="*/ 198 h 19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382" h="198">
                      <a:moveTo>
                        <a:pt x="2" y="182"/>
                      </a:moveTo>
                      <a:lnTo>
                        <a:pt x="0" y="187"/>
                      </a:lnTo>
                      <a:lnTo>
                        <a:pt x="0" y="191"/>
                      </a:lnTo>
                      <a:lnTo>
                        <a:pt x="2" y="195"/>
                      </a:lnTo>
                      <a:lnTo>
                        <a:pt x="6" y="198"/>
                      </a:lnTo>
                      <a:lnTo>
                        <a:pt x="30" y="187"/>
                      </a:lnTo>
                      <a:lnTo>
                        <a:pt x="52" y="176"/>
                      </a:lnTo>
                      <a:lnTo>
                        <a:pt x="75" y="166"/>
                      </a:lnTo>
                      <a:lnTo>
                        <a:pt x="99" y="156"/>
                      </a:lnTo>
                      <a:lnTo>
                        <a:pt x="124" y="146"/>
                      </a:lnTo>
                      <a:lnTo>
                        <a:pt x="147" y="138"/>
                      </a:lnTo>
                      <a:lnTo>
                        <a:pt x="171" y="128"/>
                      </a:lnTo>
                      <a:lnTo>
                        <a:pt x="194" y="119"/>
                      </a:lnTo>
                      <a:lnTo>
                        <a:pt x="218" y="109"/>
                      </a:lnTo>
                      <a:lnTo>
                        <a:pt x="241" y="99"/>
                      </a:lnTo>
                      <a:lnTo>
                        <a:pt x="265" y="89"/>
                      </a:lnTo>
                      <a:lnTo>
                        <a:pt x="287" y="77"/>
                      </a:lnTo>
                      <a:lnTo>
                        <a:pt x="310" y="66"/>
                      </a:lnTo>
                      <a:lnTo>
                        <a:pt x="332" y="54"/>
                      </a:lnTo>
                      <a:lnTo>
                        <a:pt x="354" y="41"/>
                      </a:lnTo>
                      <a:lnTo>
                        <a:pt x="376" y="27"/>
                      </a:lnTo>
                      <a:lnTo>
                        <a:pt x="381" y="23"/>
                      </a:lnTo>
                      <a:lnTo>
                        <a:pt x="382" y="17"/>
                      </a:lnTo>
                      <a:lnTo>
                        <a:pt x="382" y="11"/>
                      </a:lnTo>
                      <a:lnTo>
                        <a:pt x="379" y="7"/>
                      </a:lnTo>
                      <a:lnTo>
                        <a:pt x="375" y="3"/>
                      </a:lnTo>
                      <a:lnTo>
                        <a:pt x="369" y="0"/>
                      </a:lnTo>
                      <a:lnTo>
                        <a:pt x="363" y="0"/>
                      </a:lnTo>
                      <a:lnTo>
                        <a:pt x="359" y="3"/>
                      </a:lnTo>
                      <a:lnTo>
                        <a:pt x="335" y="16"/>
                      </a:lnTo>
                      <a:lnTo>
                        <a:pt x="309" y="28"/>
                      </a:lnTo>
                      <a:lnTo>
                        <a:pt x="281" y="41"/>
                      </a:lnTo>
                      <a:lnTo>
                        <a:pt x="253" y="56"/>
                      </a:lnTo>
                      <a:lnTo>
                        <a:pt x="223" y="70"/>
                      </a:lnTo>
                      <a:lnTo>
                        <a:pt x="193" y="84"/>
                      </a:lnTo>
                      <a:lnTo>
                        <a:pt x="163" y="97"/>
                      </a:lnTo>
                      <a:lnTo>
                        <a:pt x="135" y="112"/>
                      </a:lnTo>
                      <a:lnTo>
                        <a:pt x="107" y="125"/>
                      </a:lnTo>
                      <a:lnTo>
                        <a:pt x="83" y="136"/>
                      </a:lnTo>
                      <a:lnTo>
                        <a:pt x="61" y="148"/>
                      </a:lnTo>
                      <a:lnTo>
                        <a:pt x="40" y="158"/>
                      </a:lnTo>
                      <a:lnTo>
                        <a:pt x="24" y="166"/>
                      </a:lnTo>
                      <a:lnTo>
                        <a:pt x="12" y="174"/>
                      </a:lnTo>
                      <a:lnTo>
                        <a:pt x="5" y="179"/>
                      </a:lnTo>
                      <a:lnTo>
                        <a:pt x="2" y="1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36" name="Freeform 121"/>
                <p:cNvSpPr>
                  <a:spLocks/>
                </p:cNvSpPr>
                <p:nvPr/>
              </p:nvSpPr>
              <p:spPr bwMode="auto">
                <a:xfrm>
                  <a:off x="8304" y="4693"/>
                  <a:ext cx="76" cy="80"/>
                </a:xfrm>
                <a:custGeom>
                  <a:avLst/>
                  <a:gdLst>
                    <a:gd name="T0" fmla="*/ 4 w 229"/>
                    <a:gd name="T1" fmla="*/ 0 h 240"/>
                    <a:gd name="T2" fmla="*/ 4 w 229"/>
                    <a:gd name="T3" fmla="*/ 0 h 240"/>
                    <a:gd name="T4" fmla="*/ 3 w 229"/>
                    <a:gd name="T5" fmla="*/ 0 h 240"/>
                    <a:gd name="T6" fmla="*/ 3 w 229"/>
                    <a:gd name="T7" fmla="*/ 0 h 240"/>
                    <a:gd name="T8" fmla="*/ 2 w 229"/>
                    <a:gd name="T9" fmla="*/ 0 h 240"/>
                    <a:gd name="T10" fmla="*/ 2 w 229"/>
                    <a:gd name="T11" fmla="*/ 0 h 240"/>
                    <a:gd name="T12" fmla="*/ 1 w 229"/>
                    <a:gd name="T13" fmla="*/ 1 h 240"/>
                    <a:gd name="T14" fmla="*/ 0 w 229"/>
                    <a:gd name="T15" fmla="*/ 3 h 240"/>
                    <a:gd name="T16" fmla="*/ 0 w 229"/>
                    <a:gd name="T17" fmla="*/ 4 h 240"/>
                    <a:gd name="T18" fmla="*/ 1 w 229"/>
                    <a:gd name="T19" fmla="*/ 6 h 240"/>
                    <a:gd name="T20" fmla="*/ 1 w 229"/>
                    <a:gd name="T21" fmla="*/ 7 h 240"/>
                    <a:gd name="T22" fmla="*/ 2 w 229"/>
                    <a:gd name="T23" fmla="*/ 8 h 240"/>
                    <a:gd name="T24" fmla="*/ 3 w 229"/>
                    <a:gd name="T25" fmla="*/ 9 h 240"/>
                    <a:gd name="T26" fmla="*/ 4 w 229"/>
                    <a:gd name="T27" fmla="*/ 9 h 240"/>
                    <a:gd name="T28" fmla="*/ 6 w 229"/>
                    <a:gd name="T29" fmla="*/ 8 h 240"/>
                    <a:gd name="T30" fmla="*/ 7 w 229"/>
                    <a:gd name="T31" fmla="*/ 8 h 240"/>
                    <a:gd name="T32" fmla="*/ 8 w 229"/>
                    <a:gd name="T33" fmla="*/ 6 h 240"/>
                    <a:gd name="T34" fmla="*/ 8 w 229"/>
                    <a:gd name="T35" fmla="*/ 5 h 240"/>
                    <a:gd name="T36" fmla="*/ 8 w 229"/>
                    <a:gd name="T37" fmla="*/ 4 h 240"/>
                    <a:gd name="T38" fmla="*/ 8 w 229"/>
                    <a:gd name="T39" fmla="*/ 4 h 240"/>
                    <a:gd name="T40" fmla="*/ 8 w 229"/>
                    <a:gd name="T41" fmla="*/ 4 h 240"/>
                    <a:gd name="T42" fmla="*/ 7 w 229"/>
                    <a:gd name="T43" fmla="*/ 4 h 240"/>
                    <a:gd name="T44" fmla="*/ 7 w 229"/>
                    <a:gd name="T45" fmla="*/ 5 h 240"/>
                    <a:gd name="T46" fmla="*/ 7 w 229"/>
                    <a:gd name="T47" fmla="*/ 6 h 240"/>
                    <a:gd name="T48" fmla="*/ 6 w 229"/>
                    <a:gd name="T49" fmla="*/ 7 h 240"/>
                    <a:gd name="T50" fmla="*/ 5 w 229"/>
                    <a:gd name="T51" fmla="*/ 7 h 240"/>
                    <a:gd name="T52" fmla="*/ 3 w 229"/>
                    <a:gd name="T53" fmla="*/ 7 h 240"/>
                    <a:gd name="T54" fmla="*/ 2 w 229"/>
                    <a:gd name="T55" fmla="*/ 7 h 240"/>
                    <a:gd name="T56" fmla="*/ 2 w 229"/>
                    <a:gd name="T57" fmla="*/ 5 h 240"/>
                    <a:gd name="T58" fmla="*/ 1 w 229"/>
                    <a:gd name="T59" fmla="*/ 4 h 240"/>
                    <a:gd name="T60" fmla="*/ 1 w 229"/>
                    <a:gd name="T61" fmla="*/ 3 h 240"/>
                    <a:gd name="T62" fmla="*/ 2 w 229"/>
                    <a:gd name="T63" fmla="*/ 2 h 240"/>
                    <a:gd name="T64" fmla="*/ 2 w 229"/>
                    <a:gd name="T65" fmla="*/ 1 h 240"/>
                    <a:gd name="T66" fmla="*/ 3 w 229"/>
                    <a:gd name="T67" fmla="*/ 1 h 240"/>
                    <a:gd name="T68" fmla="*/ 4 w 229"/>
                    <a:gd name="T69" fmla="*/ 1 h 240"/>
                    <a:gd name="T70" fmla="*/ 4 w 229"/>
                    <a:gd name="T71" fmla="*/ 1 h 240"/>
                    <a:gd name="T72" fmla="*/ 5 w 229"/>
                    <a:gd name="T73" fmla="*/ 1 h 240"/>
                    <a:gd name="T74" fmla="*/ 5 w 229"/>
                    <a:gd name="T75" fmla="*/ 0 h 24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29"/>
                    <a:gd name="T115" fmla="*/ 0 h 240"/>
                    <a:gd name="T116" fmla="*/ 229 w 229"/>
                    <a:gd name="T117" fmla="*/ 240 h 24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29" h="240">
                      <a:moveTo>
                        <a:pt x="126" y="4"/>
                      </a:moveTo>
                      <a:lnTo>
                        <a:pt x="119" y="3"/>
                      </a:lnTo>
                      <a:lnTo>
                        <a:pt x="111" y="3"/>
                      </a:lnTo>
                      <a:lnTo>
                        <a:pt x="105" y="1"/>
                      </a:lnTo>
                      <a:lnTo>
                        <a:pt x="102" y="1"/>
                      </a:lnTo>
                      <a:lnTo>
                        <a:pt x="94" y="0"/>
                      </a:lnTo>
                      <a:lnTo>
                        <a:pt x="83" y="0"/>
                      </a:lnTo>
                      <a:lnTo>
                        <a:pt x="75" y="1"/>
                      </a:lnTo>
                      <a:lnTo>
                        <a:pt x="66" y="3"/>
                      </a:lnTo>
                      <a:lnTo>
                        <a:pt x="57" y="4"/>
                      </a:lnTo>
                      <a:lnTo>
                        <a:pt x="48" y="9"/>
                      </a:lnTo>
                      <a:lnTo>
                        <a:pt x="41" y="13"/>
                      </a:lnTo>
                      <a:lnTo>
                        <a:pt x="33" y="17"/>
                      </a:lnTo>
                      <a:lnTo>
                        <a:pt x="17" y="34"/>
                      </a:lnTo>
                      <a:lnTo>
                        <a:pt x="6" y="55"/>
                      </a:lnTo>
                      <a:lnTo>
                        <a:pt x="1" y="76"/>
                      </a:lnTo>
                      <a:lnTo>
                        <a:pt x="0" y="98"/>
                      </a:lnTo>
                      <a:lnTo>
                        <a:pt x="3" y="121"/>
                      </a:lnTo>
                      <a:lnTo>
                        <a:pt x="8" y="144"/>
                      </a:lnTo>
                      <a:lnTo>
                        <a:pt x="16" y="167"/>
                      </a:lnTo>
                      <a:lnTo>
                        <a:pt x="26" y="187"/>
                      </a:lnTo>
                      <a:lnTo>
                        <a:pt x="35" y="200"/>
                      </a:lnTo>
                      <a:lnTo>
                        <a:pt x="45" y="213"/>
                      </a:lnTo>
                      <a:lnTo>
                        <a:pt x="57" y="223"/>
                      </a:lnTo>
                      <a:lnTo>
                        <a:pt x="70" y="230"/>
                      </a:lnTo>
                      <a:lnTo>
                        <a:pt x="85" y="236"/>
                      </a:lnTo>
                      <a:lnTo>
                        <a:pt x="101" y="240"/>
                      </a:lnTo>
                      <a:lnTo>
                        <a:pt x="116" y="240"/>
                      </a:lnTo>
                      <a:lnTo>
                        <a:pt x="132" y="237"/>
                      </a:lnTo>
                      <a:lnTo>
                        <a:pt x="154" y="228"/>
                      </a:lnTo>
                      <a:lnTo>
                        <a:pt x="174" y="218"/>
                      </a:lnTo>
                      <a:lnTo>
                        <a:pt x="192" y="204"/>
                      </a:lnTo>
                      <a:lnTo>
                        <a:pt x="208" y="188"/>
                      </a:lnTo>
                      <a:lnTo>
                        <a:pt x="218" y="171"/>
                      </a:lnTo>
                      <a:lnTo>
                        <a:pt x="226" y="151"/>
                      </a:lnTo>
                      <a:lnTo>
                        <a:pt x="229" y="131"/>
                      </a:lnTo>
                      <a:lnTo>
                        <a:pt x="226" y="109"/>
                      </a:lnTo>
                      <a:lnTo>
                        <a:pt x="224" y="103"/>
                      </a:lnTo>
                      <a:lnTo>
                        <a:pt x="221" y="98"/>
                      </a:lnTo>
                      <a:lnTo>
                        <a:pt x="215" y="95"/>
                      </a:lnTo>
                      <a:lnTo>
                        <a:pt x="210" y="93"/>
                      </a:lnTo>
                      <a:lnTo>
                        <a:pt x="204" y="95"/>
                      </a:lnTo>
                      <a:lnTo>
                        <a:pt x="198" y="99"/>
                      </a:lnTo>
                      <a:lnTo>
                        <a:pt x="195" y="105"/>
                      </a:lnTo>
                      <a:lnTo>
                        <a:pt x="195" y="111"/>
                      </a:lnTo>
                      <a:lnTo>
                        <a:pt x="193" y="126"/>
                      </a:lnTo>
                      <a:lnTo>
                        <a:pt x="189" y="142"/>
                      </a:lnTo>
                      <a:lnTo>
                        <a:pt x="183" y="158"/>
                      </a:lnTo>
                      <a:lnTo>
                        <a:pt x="174" y="171"/>
                      </a:lnTo>
                      <a:lnTo>
                        <a:pt x="164" y="181"/>
                      </a:lnTo>
                      <a:lnTo>
                        <a:pt x="149" y="190"/>
                      </a:lnTo>
                      <a:lnTo>
                        <a:pt x="133" y="195"/>
                      </a:lnTo>
                      <a:lnTo>
                        <a:pt x="113" y="198"/>
                      </a:lnTo>
                      <a:lnTo>
                        <a:pt x="92" y="197"/>
                      </a:lnTo>
                      <a:lnTo>
                        <a:pt x="76" y="188"/>
                      </a:lnTo>
                      <a:lnTo>
                        <a:pt x="63" y="177"/>
                      </a:lnTo>
                      <a:lnTo>
                        <a:pt x="54" y="161"/>
                      </a:lnTo>
                      <a:lnTo>
                        <a:pt x="47" y="142"/>
                      </a:lnTo>
                      <a:lnTo>
                        <a:pt x="41" y="124"/>
                      </a:lnTo>
                      <a:lnTo>
                        <a:pt x="36" y="103"/>
                      </a:lnTo>
                      <a:lnTo>
                        <a:pt x="35" y="85"/>
                      </a:lnTo>
                      <a:lnTo>
                        <a:pt x="35" y="73"/>
                      </a:lnTo>
                      <a:lnTo>
                        <a:pt x="36" y="62"/>
                      </a:lnTo>
                      <a:lnTo>
                        <a:pt x="41" y="50"/>
                      </a:lnTo>
                      <a:lnTo>
                        <a:pt x="48" y="40"/>
                      </a:lnTo>
                      <a:lnTo>
                        <a:pt x="55" y="33"/>
                      </a:lnTo>
                      <a:lnTo>
                        <a:pt x="66" y="26"/>
                      </a:lnTo>
                      <a:lnTo>
                        <a:pt x="77" y="21"/>
                      </a:lnTo>
                      <a:lnTo>
                        <a:pt x="92" y="19"/>
                      </a:lnTo>
                      <a:lnTo>
                        <a:pt x="97" y="19"/>
                      </a:lnTo>
                      <a:lnTo>
                        <a:pt x="105" y="19"/>
                      </a:lnTo>
                      <a:lnTo>
                        <a:pt x="120" y="19"/>
                      </a:lnTo>
                      <a:lnTo>
                        <a:pt x="135" y="21"/>
                      </a:lnTo>
                      <a:lnTo>
                        <a:pt x="139" y="20"/>
                      </a:lnTo>
                      <a:lnTo>
                        <a:pt x="139" y="14"/>
                      </a:lnTo>
                      <a:lnTo>
                        <a:pt x="133" y="9"/>
                      </a:lnTo>
                      <a:lnTo>
                        <a:pt x="126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37" name="Freeform 122"/>
                <p:cNvSpPr>
                  <a:spLocks/>
                </p:cNvSpPr>
                <p:nvPr/>
              </p:nvSpPr>
              <p:spPr bwMode="auto">
                <a:xfrm>
                  <a:off x="8401" y="4895"/>
                  <a:ext cx="93" cy="90"/>
                </a:xfrm>
                <a:custGeom>
                  <a:avLst/>
                  <a:gdLst>
                    <a:gd name="T0" fmla="*/ 2 w 281"/>
                    <a:gd name="T1" fmla="*/ 0 h 270"/>
                    <a:gd name="T2" fmla="*/ 1 w 281"/>
                    <a:gd name="T3" fmla="*/ 1 h 270"/>
                    <a:gd name="T4" fmla="*/ 1 w 281"/>
                    <a:gd name="T5" fmla="*/ 2 h 270"/>
                    <a:gd name="T6" fmla="*/ 0 w 281"/>
                    <a:gd name="T7" fmla="*/ 3 h 270"/>
                    <a:gd name="T8" fmla="*/ 0 w 281"/>
                    <a:gd name="T9" fmla="*/ 4 h 270"/>
                    <a:gd name="T10" fmla="*/ 0 w 281"/>
                    <a:gd name="T11" fmla="*/ 5 h 270"/>
                    <a:gd name="T12" fmla="*/ 1 w 281"/>
                    <a:gd name="T13" fmla="*/ 7 h 270"/>
                    <a:gd name="T14" fmla="*/ 1 w 281"/>
                    <a:gd name="T15" fmla="*/ 8 h 270"/>
                    <a:gd name="T16" fmla="*/ 2 w 281"/>
                    <a:gd name="T17" fmla="*/ 9 h 270"/>
                    <a:gd name="T18" fmla="*/ 4 w 281"/>
                    <a:gd name="T19" fmla="*/ 10 h 270"/>
                    <a:gd name="T20" fmla="*/ 5 w 281"/>
                    <a:gd name="T21" fmla="*/ 10 h 270"/>
                    <a:gd name="T22" fmla="*/ 7 w 281"/>
                    <a:gd name="T23" fmla="*/ 10 h 270"/>
                    <a:gd name="T24" fmla="*/ 8 w 281"/>
                    <a:gd name="T25" fmla="*/ 9 h 270"/>
                    <a:gd name="T26" fmla="*/ 9 w 281"/>
                    <a:gd name="T27" fmla="*/ 8 h 270"/>
                    <a:gd name="T28" fmla="*/ 10 w 281"/>
                    <a:gd name="T29" fmla="*/ 7 h 270"/>
                    <a:gd name="T30" fmla="*/ 10 w 281"/>
                    <a:gd name="T31" fmla="*/ 6 h 270"/>
                    <a:gd name="T32" fmla="*/ 10 w 281"/>
                    <a:gd name="T33" fmla="*/ 5 h 270"/>
                    <a:gd name="T34" fmla="*/ 10 w 281"/>
                    <a:gd name="T35" fmla="*/ 4 h 270"/>
                    <a:gd name="T36" fmla="*/ 9 w 281"/>
                    <a:gd name="T37" fmla="*/ 4 h 270"/>
                    <a:gd name="T38" fmla="*/ 9 w 281"/>
                    <a:gd name="T39" fmla="*/ 5 h 270"/>
                    <a:gd name="T40" fmla="*/ 9 w 281"/>
                    <a:gd name="T41" fmla="*/ 5 h 270"/>
                    <a:gd name="T42" fmla="*/ 9 w 281"/>
                    <a:gd name="T43" fmla="*/ 6 h 270"/>
                    <a:gd name="T44" fmla="*/ 8 w 281"/>
                    <a:gd name="T45" fmla="*/ 7 h 270"/>
                    <a:gd name="T46" fmla="*/ 7 w 281"/>
                    <a:gd name="T47" fmla="*/ 8 h 270"/>
                    <a:gd name="T48" fmla="*/ 6 w 281"/>
                    <a:gd name="T49" fmla="*/ 8 h 270"/>
                    <a:gd name="T50" fmla="*/ 4 w 281"/>
                    <a:gd name="T51" fmla="*/ 7 h 270"/>
                    <a:gd name="T52" fmla="*/ 2 w 281"/>
                    <a:gd name="T53" fmla="*/ 6 h 270"/>
                    <a:gd name="T54" fmla="*/ 1 w 281"/>
                    <a:gd name="T55" fmla="*/ 4 h 270"/>
                    <a:gd name="T56" fmla="*/ 2 w 281"/>
                    <a:gd name="T57" fmla="*/ 3 h 270"/>
                    <a:gd name="T58" fmla="*/ 2 w 281"/>
                    <a:gd name="T59" fmla="*/ 2 h 270"/>
                    <a:gd name="T60" fmla="*/ 3 w 281"/>
                    <a:gd name="T61" fmla="*/ 1 h 270"/>
                    <a:gd name="T62" fmla="*/ 4 w 281"/>
                    <a:gd name="T63" fmla="*/ 1 h 270"/>
                    <a:gd name="T64" fmla="*/ 4 w 281"/>
                    <a:gd name="T65" fmla="*/ 0 h 270"/>
                    <a:gd name="T66" fmla="*/ 3 w 281"/>
                    <a:gd name="T67" fmla="*/ 0 h 27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81"/>
                    <a:gd name="T103" fmla="*/ 0 h 270"/>
                    <a:gd name="T104" fmla="*/ 281 w 281"/>
                    <a:gd name="T105" fmla="*/ 270 h 27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81" h="270">
                      <a:moveTo>
                        <a:pt x="75" y="5"/>
                      </a:moveTo>
                      <a:lnTo>
                        <a:pt x="61" y="10"/>
                      </a:lnTo>
                      <a:lnTo>
                        <a:pt x="47" y="19"/>
                      </a:lnTo>
                      <a:lnTo>
                        <a:pt x="34" y="28"/>
                      </a:lnTo>
                      <a:lnTo>
                        <a:pt x="24" y="39"/>
                      </a:lnTo>
                      <a:lnTo>
                        <a:pt x="15" y="52"/>
                      </a:lnTo>
                      <a:lnTo>
                        <a:pt x="8" y="65"/>
                      </a:lnTo>
                      <a:lnTo>
                        <a:pt x="3" y="81"/>
                      </a:lnTo>
                      <a:lnTo>
                        <a:pt x="0" y="97"/>
                      </a:lnTo>
                      <a:lnTo>
                        <a:pt x="0" y="114"/>
                      </a:lnTo>
                      <a:lnTo>
                        <a:pt x="2" y="130"/>
                      </a:lnTo>
                      <a:lnTo>
                        <a:pt x="6" y="145"/>
                      </a:lnTo>
                      <a:lnTo>
                        <a:pt x="12" y="161"/>
                      </a:lnTo>
                      <a:lnTo>
                        <a:pt x="18" y="176"/>
                      </a:lnTo>
                      <a:lnTo>
                        <a:pt x="27" y="191"/>
                      </a:lnTo>
                      <a:lnTo>
                        <a:pt x="37" y="204"/>
                      </a:lnTo>
                      <a:lnTo>
                        <a:pt x="49" y="217"/>
                      </a:lnTo>
                      <a:lnTo>
                        <a:pt x="65" y="232"/>
                      </a:lnTo>
                      <a:lnTo>
                        <a:pt x="83" y="245"/>
                      </a:lnTo>
                      <a:lnTo>
                        <a:pt x="102" y="258"/>
                      </a:lnTo>
                      <a:lnTo>
                        <a:pt x="122" y="266"/>
                      </a:lnTo>
                      <a:lnTo>
                        <a:pt x="143" y="270"/>
                      </a:lnTo>
                      <a:lnTo>
                        <a:pt x="165" y="270"/>
                      </a:lnTo>
                      <a:lnTo>
                        <a:pt x="185" y="265"/>
                      </a:lnTo>
                      <a:lnTo>
                        <a:pt x="206" y="252"/>
                      </a:lnTo>
                      <a:lnTo>
                        <a:pt x="219" y="240"/>
                      </a:lnTo>
                      <a:lnTo>
                        <a:pt x="232" y="229"/>
                      </a:lnTo>
                      <a:lnTo>
                        <a:pt x="244" y="216"/>
                      </a:lnTo>
                      <a:lnTo>
                        <a:pt x="254" y="203"/>
                      </a:lnTo>
                      <a:lnTo>
                        <a:pt x="263" y="189"/>
                      </a:lnTo>
                      <a:lnTo>
                        <a:pt x="270" y="174"/>
                      </a:lnTo>
                      <a:lnTo>
                        <a:pt x="276" y="158"/>
                      </a:lnTo>
                      <a:lnTo>
                        <a:pt x="279" y="141"/>
                      </a:lnTo>
                      <a:lnTo>
                        <a:pt x="281" y="134"/>
                      </a:lnTo>
                      <a:lnTo>
                        <a:pt x="279" y="127"/>
                      </a:lnTo>
                      <a:lnTo>
                        <a:pt x="275" y="121"/>
                      </a:lnTo>
                      <a:lnTo>
                        <a:pt x="268" y="117"/>
                      </a:lnTo>
                      <a:lnTo>
                        <a:pt x="259" y="117"/>
                      </a:lnTo>
                      <a:lnTo>
                        <a:pt x="251" y="118"/>
                      </a:lnTo>
                      <a:lnTo>
                        <a:pt x="245" y="122"/>
                      </a:lnTo>
                      <a:lnTo>
                        <a:pt x="243" y="130"/>
                      </a:lnTo>
                      <a:lnTo>
                        <a:pt x="243" y="133"/>
                      </a:lnTo>
                      <a:lnTo>
                        <a:pt x="240" y="140"/>
                      </a:lnTo>
                      <a:lnTo>
                        <a:pt x="235" y="151"/>
                      </a:lnTo>
                      <a:lnTo>
                        <a:pt x="229" y="164"/>
                      </a:lnTo>
                      <a:lnTo>
                        <a:pt x="222" y="179"/>
                      </a:lnTo>
                      <a:lnTo>
                        <a:pt x="210" y="191"/>
                      </a:lnTo>
                      <a:lnTo>
                        <a:pt x="199" y="203"/>
                      </a:lnTo>
                      <a:lnTo>
                        <a:pt x="182" y="210"/>
                      </a:lnTo>
                      <a:lnTo>
                        <a:pt x="154" y="212"/>
                      </a:lnTo>
                      <a:lnTo>
                        <a:pt x="127" y="207"/>
                      </a:lnTo>
                      <a:lnTo>
                        <a:pt x="100" y="197"/>
                      </a:lnTo>
                      <a:lnTo>
                        <a:pt x="78" y="181"/>
                      </a:lnTo>
                      <a:lnTo>
                        <a:pt x="59" y="163"/>
                      </a:lnTo>
                      <a:lnTo>
                        <a:pt x="46" y="140"/>
                      </a:lnTo>
                      <a:lnTo>
                        <a:pt x="40" y="114"/>
                      </a:lnTo>
                      <a:lnTo>
                        <a:pt x="40" y="87"/>
                      </a:lnTo>
                      <a:lnTo>
                        <a:pt x="44" y="74"/>
                      </a:lnTo>
                      <a:lnTo>
                        <a:pt x="50" y="62"/>
                      </a:lnTo>
                      <a:lnTo>
                        <a:pt x="59" y="51"/>
                      </a:lnTo>
                      <a:lnTo>
                        <a:pt x="69" y="41"/>
                      </a:lnTo>
                      <a:lnTo>
                        <a:pt x="80" y="31"/>
                      </a:lnTo>
                      <a:lnTo>
                        <a:pt x="91" y="23"/>
                      </a:lnTo>
                      <a:lnTo>
                        <a:pt x="102" y="19"/>
                      </a:lnTo>
                      <a:lnTo>
                        <a:pt x="112" y="16"/>
                      </a:lnTo>
                      <a:lnTo>
                        <a:pt x="110" y="5"/>
                      </a:lnTo>
                      <a:lnTo>
                        <a:pt x="102" y="0"/>
                      </a:lnTo>
                      <a:lnTo>
                        <a:pt x="88" y="2"/>
                      </a:lnTo>
                      <a:lnTo>
                        <a:pt x="75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38" name="Freeform 123"/>
                <p:cNvSpPr>
                  <a:spLocks/>
                </p:cNvSpPr>
                <p:nvPr/>
              </p:nvSpPr>
              <p:spPr bwMode="auto">
                <a:xfrm>
                  <a:off x="8431" y="4921"/>
                  <a:ext cx="5" cy="4"/>
                </a:xfrm>
                <a:custGeom>
                  <a:avLst/>
                  <a:gdLst>
                    <a:gd name="T0" fmla="*/ 0 w 15"/>
                    <a:gd name="T1" fmla="*/ 0 h 13"/>
                    <a:gd name="T2" fmla="*/ 0 w 15"/>
                    <a:gd name="T3" fmla="*/ 0 h 13"/>
                    <a:gd name="T4" fmla="*/ 0 w 15"/>
                    <a:gd name="T5" fmla="*/ 0 h 13"/>
                    <a:gd name="T6" fmla="*/ 0 w 15"/>
                    <a:gd name="T7" fmla="*/ 0 h 13"/>
                    <a:gd name="T8" fmla="*/ 0 w 15"/>
                    <a:gd name="T9" fmla="*/ 0 h 13"/>
                    <a:gd name="T10" fmla="*/ 0 w 15"/>
                    <a:gd name="T11" fmla="*/ 0 h 13"/>
                    <a:gd name="T12" fmla="*/ 1 w 15"/>
                    <a:gd name="T13" fmla="*/ 0 h 13"/>
                    <a:gd name="T14" fmla="*/ 1 w 15"/>
                    <a:gd name="T15" fmla="*/ 0 h 13"/>
                    <a:gd name="T16" fmla="*/ 1 w 15"/>
                    <a:gd name="T17" fmla="*/ 0 h 13"/>
                    <a:gd name="T18" fmla="*/ 1 w 15"/>
                    <a:gd name="T19" fmla="*/ 0 h 13"/>
                    <a:gd name="T20" fmla="*/ 1 w 15"/>
                    <a:gd name="T21" fmla="*/ 0 h 13"/>
                    <a:gd name="T22" fmla="*/ 0 w 15"/>
                    <a:gd name="T23" fmla="*/ 0 h 13"/>
                    <a:gd name="T24" fmla="*/ 0 w 15"/>
                    <a:gd name="T25" fmla="*/ 0 h 13"/>
                    <a:gd name="T26" fmla="*/ 0 w 15"/>
                    <a:gd name="T27" fmla="*/ 0 h 13"/>
                    <a:gd name="T28" fmla="*/ 0 w 15"/>
                    <a:gd name="T29" fmla="*/ 0 h 13"/>
                    <a:gd name="T30" fmla="*/ 0 w 15"/>
                    <a:gd name="T31" fmla="*/ 0 h 13"/>
                    <a:gd name="T32" fmla="*/ 0 w 15"/>
                    <a:gd name="T33" fmla="*/ 0 h 13"/>
                    <a:gd name="T34" fmla="*/ 0 w 15"/>
                    <a:gd name="T35" fmla="*/ 0 h 1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"/>
                    <a:gd name="T55" fmla="*/ 0 h 13"/>
                    <a:gd name="T56" fmla="*/ 15 w 15"/>
                    <a:gd name="T57" fmla="*/ 13 h 1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" h="13">
                      <a:moveTo>
                        <a:pt x="0" y="6"/>
                      </a:moveTo>
                      <a:lnTo>
                        <a:pt x="2" y="9"/>
                      </a:lnTo>
                      <a:lnTo>
                        <a:pt x="3" y="11"/>
                      </a:lnTo>
                      <a:lnTo>
                        <a:pt x="5" y="13"/>
                      </a:lnTo>
                      <a:lnTo>
                        <a:pt x="8" y="13"/>
                      </a:lnTo>
                      <a:lnTo>
                        <a:pt x="11" y="13"/>
                      </a:lnTo>
                      <a:lnTo>
                        <a:pt x="14" y="11"/>
                      </a:lnTo>
                      <a:lnTo>
                        <a:pt x="15" y="9"/>
                      </a:lnTo>
                      <a:lnTo>
                        <a:pt x="15" y="6"/>
                      </a:lnTo>
                      <a:lnTo>
                        <a:pt x="15" y="4"/>
                      </a:lnTo>
                      <a:lnTo>
                        <a:pt x="14" y="1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2" y="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39" name="Freeform 124"/>
                <p:cNvSpPr>
                  <a:spLocks/>
                </p:cNvSpPr>
                <p:nvPr/>
              </p:nvSpPr>
              <p:spPr bwMode="auto">
                <a:xfrm>
                  <a:off x="8447" y="4911"/>
                  <a:ext cx="6" cy="6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 h 17"/>
                    <a:gd name="T4" fmla="*/ 0 w 17"/>
                    <a:gd name="T5" fmla="*/ 1 h 17"/>
                    <a:gd name="T6" fmla="*/ 0 w 17"/>
                    <a:gd name="T7" fmla="*/ 1 h 17"/>
                    <a:gd name="T8" fmla="*/ 0 w 17"/>
                    <a:gd name="T9" fmla="*/ 1 h 17"/>
                    <a:gd name="T10" fmla="*/ 1 w 17"/>
                    <a:gd name="T11" fmla="*/ 1 h 17"/>
                    <a:gd name="T12" fmla="*/ 1 w 17"/>
                    <a:gd name="T13" fmla="*/ 1 h 17"/>
                    <a:gd name="T14" fmla="*/ 1 w 17"/>
                    <a:gd name="T15" fmla="*/ 1 h 17"/>
                    <a:gd name="T16" fmla="*/ 1 w 17"/>
                    <a:gd name="T17" fmla="*/ 0 h 17"/>
                    <a:gd name="T18" fmla="*/ 1 w 17"/>
                    <a:gd name="T19" fmla="*/ 0 h 17"/>
                    <a:gd name="T20" fmla="*/ 1 w 17"/>
                    <a:gd name="T21" fmla="*/ 0 h 17"/>
                    <a:gd name="T22" fmla="*/ 1 w 17"/>
                    <a:gd name="T23" fmla="*/ 0 h 17"/>
                    <a:gd name="T24" fmla="*/ 0 w 17"/>
                    <a:gd name="T25" fmla="*/ 0 h 17"/>
                    <a:gd name="T26" fmla="*/ 0 w 17"/>
                    <a:gd name="T27" fmla="*/ 0 h 17"/>
                    <a:gd name="T28" fmla="*/ 0 w 17"/>
                    <a:gd name="T29" fmla="*/ 0 h 17"/>
                    <a:gd name="T30" fmla="*/ 0 w 17"/>
                    <a:gd name="T31" fmla="*/ 0 h 17"/>
                    <a:gd name="T32" fmla="*/ 0 w 17"/>
                    <a:gd name="T33" fmla="*/ 0 h 17"/>
                    <a:gd name="T34" fmla="*/ 0 w 17"/>
                    <a:gd name="T35" fmla="*/ 0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0" y="9"/>
                      </a:moveTo>
                      <a:lnTo>
                        <a:pt x="1" y="13"/>
                      </a:lnTo>
                      <a:lnTo>
                        <a:pt x="3" y="15"/>
                      </a:lnTo>
                      <a:lnTo>
                        <a:pt x="6" y="17"/>
                      </a:lnTo>
                      <a:lnTo>
                        <a:pt x="9" y="17"/>
                      </a:lnTo>
                      <a:lnTo>
                        <a:pt x="13" y="17"/>
                      </a:lnTo>
                      <a:lnTo>
                        <a:pt x="16" y="15"/>
                      </a:lnTo>
                      <a:lnTo>
                        <a:pt x="17" y="13"/>
                      </a:lnTo>
                      <a:lnTo>
                        <a:pt x="17" y="9"/>
                      </a:lnTo>
                      <a:lnTo>
                        <a:pt x="17" y="6"/>
                      </a:lnTo>
                      <a:lnTo>
                        <a:pt x="16" y="3"/>
                      </a:lnTo>
                      <a:lnTo>
                        <a:pt x="13" y="2"/>
                      </a:lnTo>
                      <a:lnTo>
                        <a:pt x="9" y="0"/>
                      </a:lnTo>
                      <a:lnTo>
                        <a:pt x="6" y="2"/>
                      </a:lnTo>
                      <a:lnTo>
                        <a:pt x="3" y="3"/>
                      </a:lnTo>
                      <a:lnTo>
                        <a:pt x="1" y="6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40" name="Freeform 125"/>
                <p:cNvSpPr>
                  <a:spLocks/>
                </p:cNvSpPr>
                <p:nvPr/>
              </p:nvSpPr>
              <p:spPr bwMode="auto">
                <a:xfrm>
                  <a:off x="8468" y="4904"/>
                  <a:ext cx="3" cy="3"/>
                </a:xfrm>
                <a:custGeom>
                  <a:avLst/>
                  <a:gdLst>
                    <a:gd name="T0" fmla="*/ 0 w 9"/>
                    <a:gd name="T1" fmla="*/ 0 h 9"/>
                    <a:gd name="T2" fmla="*/ 0 w 9"/>
                    <a:gd name="T3" fmla="*/ 0 h 9"/>
                    <a:gd name="T4" fmla="*/ 0 w 9"/>
                    <a:gd name="T5" fmla="*/ 0 h 9"/>
                    <a:gd name="T6" fmla="*/ 0 w 9"/>
                    <a:gd name="T7" fmla="*/ 0 h 9"/>
                    <a:gd name="T8" fmla="*/ 0 w 9"/>
                    <a:gd name="T9" fmla="*/ 0 h 9"/>
                    <a:gd name="T10" fmla="*/ 0 w 9"/>
                    <a:gd name="T11" fmla="*/ 0 h 9"/>
                    <a:gd name="T12" fmla="*/ 0 w 9"/>
                    <a:gd name="T13" fmla="*/ 0 h 9"/>
                    <a:gd name="T14" fmla="*/ 0 w 9"/>
                    <a:gd name="T15" fmla="*/ 0 h 9"/>
                    <a:gd name="T16" fmla="*/ 0 w 9"/>
                    <a:gd name="T17" fmla="*/ 0 h 9"/>
                    <a:gd name="T18" fmla="*/ 0 w 9"/>
                    <a:gd name="T19" fmla="*/ 0 h 9"/>
                    <a:gd name="T20" fmla="*/ 0 w 9"/>
                    <a:gd name="T21" fmla="*/ 0 h 9"/>
                    <a:gd name="T22" fmla="*/ 0 w 9"/>
                    <a:gd name="T23" fmla="*/ 0 h 9"/>
                    <a:gd name="T24" fmla="*/ 0 w 9"/>
                    <a:gd name="T25" fmla="*/ 0 h 9"/>
                    <a:gd name="T26" fmla="*/ 0 w 9"/>
                    <a:gd name="T27" fmla="*/ 0 h 9"/>
                    <a:gd name="T28" fmla="*/ 0 w 9"/>
                    <a:gd name="T29" fmla="*/ 0 h 9"/>
                    <a:gd name="T30" fmla="*/ 0 w 9"/>
                    <a:gd name="T31" fmla="*/ 0 h 9"/>
                    <a:gd name="T32" fmla="*/ 0 w 9"/>
                    <a:gd name="T33" fmla="*/ 0 h 9"/>
                    <a:gd name="T34" fmla="*/ 0 w 9"/>
                    <a:gd name="T35" fmla="*/ 0 h 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9"/>
                    <a:gd name="T55" fmla="*/ 0 h 9"/>
                    <a:gd name="T56" fmla="*/ 9 w 9"/>
                    <a:gd name="T57" fmla="*/ 9 h 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9" h="9">
                      <a:moveTo>
                        <a:pt x="0" y="4"/>
                      </a:moveTo>
                      <a:lnTo>
                        <a:pt x="0" y="6"/>
                      </a:lnTo>
                      <a:lnTo>
                        <a:pt x="1" y="7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7" y="7"/>
                      </a:lnTo>
                      <a:lnTo>
                        <a:pt x="9" y="6"/>
                      </a:lnTo>
                      <a:lnTo>
                        <a:pt x="9" y="4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41" name="Freeform 126"/>
                <p:cNvSpPr>
                  <a:spLocks/>
                </p:cNvSpPr>
                <p:nvPr/>
              </p:nvSpPr>
              <p:spPr bwMode="auto">
                <a:xfrm>
                  <a:off x="8459" y="4927"/>
                  <a:ext cx="2" cy="3"/>
                </a:xfrm>
                <a:custGeom>
                  <a:avLst/>
                  <a:gdLst>
                    <a:gd name="T0" fmla="*/ 0 w 7"/>
                    <a:gd name="T1" fmla="*/ 0 h 8"/>
                    <a:gd name="T2" fmla="*/ 0 w 7"/>
                    <a:gd name="T3" fmla="*/ 0 h 8"/>
                    <a:gd name="T4" fmla="*/ 0 w 7"/>
                    <a:gd name="T5" fmla="*/ 0 h 8"/>
                    <a:gd name="T6" fmla="*/ 0 w 7"/>
                    <a:gd name="T7" fmla="*/ 0 h 8"/>
                    <a:gd name="T8" fmla="*/ 0 w 7"/>
                    <a:gd name="T9" fmla="*/ 0 h 8"/>
                    <a:gd name="T10" fmla="*/ 0 w 7"/>
                    <a:gd name="T11" fmla="*/ 0 h 8"/>
                    <a:gd name="T12" fmla="*/ 0 w 7"/>
                    <a:gd name="T13" fmla="*/ 0 h 8"/>
                    <a:gd name="T14" fmla="*/ 0 w 7"/>
                    <a:gd name="T15" fmla="*/ 0 h 8"/>
                    <a:gd name="T16" fmla="*/ 0 w 7"/>
                    <a:gd name="T17" fmla="*/ 0 h 8"/>
                    <a:gd name="T18" fmla="*/ 0 w 7"/>
                    <a:gd name="T19" fmla="*/ 0 h 8"/>
                    <a:gd name="T20" fmla="*/ 0 w 7"/>
                    <a:gd name="T21" fmla="*/ 0 h 8"/>
                    <a:gd name="T22" fmla="*/ 0 w 7"/>
                    <a:gd name="T23" fmla="*/ 0 h 8"/>
                    <a:gd name="T24" fmla="*/ 0 w 7"/>
                    <a:gd name="T25" fmla="*/ 0 h 8"/>
                    <a:gd name="T26" fmla="*/ 0 w 7"/>
                    <a:gd name="T27" fmla="*/ 0 h 8"/>
                    <a:gd name="T28" fmla="*/ 0 w 7"/>
                    <a:gd name="T29" fmla="*/ 0 h 8"/>
                    <a:gd name="T30" fmla="*/ 0 w 7"/>
                    <a:gd name="T31" fmla="*/ 0 h 8"/>
                    <a:gd name="T32" fmla="*/ 0 w 7"/>
                    <a:gd name="T33" fmla="*/ 0 h 8"/>
                    <a:gd name="T34" fmla="*/ 0 w 7"/>
                    <a:gd name="T35" fmla="*/ 0 h 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"/>
                    <a:gd name="T55" fmla="*/ 0 h 8"/>
                    <a:gd name="T56" fmla="*/ 7 w 7"/>
                    <a:gd name="T57" fmla="*/ 8 h 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" h="8">
                      <a:moveTo>
                        <a:pt x="0" y="4"/>
                      </a:move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7"/>
                      </a:lnTo>
                      <a:lnTo>
                        <a:pt x="7" y="5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6" y="1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42" name="Freeform 127"/>
                <p:cNvSpPr>
                  <a:spLocks/>
                </p:cNvSpPr>
                <p:nvPr/>
              </p:nvSpPr>
              <p:spPr bwMode="auto">
                <a:xfrm>
                  <a:off x="8443" y="4936"/>
                  <a:ext cx="2" cy="3"/>
                </a:xfrm>
                <a:custGeom>
                  <a:avLst/>
                  <a:gdLst>
                    <a:gd name="T0" fmla="*/ 0 w 7"/>
                    <a:gd name="T1" fmla="*/ 0 h 9"/>
                    <a:gd name="T2" fmla="*/ 0 w 7"/>
                    <a:gd name="T3" fmla="*/ 0 h 9"/>
                    <a:gd name="T4" fmla="*/ 0 w 7"/>
                    <a:gd name="T5" fmla="*/ 0 h 9"/>
                    <a:gd name="T6" fmla="*/ 0 w 7"/>
                    <a:gd name="T7" fmla="*/ 0 h 9"/>
                    <a:gd name="T8" fmla="*/ 0 w 7"/>
                    <a:gd name="T9" fmla="*/ 0 h 9"/>
                    <a:gd name="T10" fmla="*/ 0 w 7"/>
                    <a:gd name="T11" fmla="*/ 0 h 9"/>
                    <a:gd name="T12" fmla="*/ 0 w 7"/>
                    <a:gd name="T13" fmla="*/ 0 h 9"/>
                    <a:gd name="T14" fmla="*/ 0 w 7"/>
                    <a:gd name="T15" fmla="*/ 0 h 9"/>
                    <a:gd name="T16" fmla="*/ 0 w 7"/>
                    <a:gd name="T17" fmla="*/ 0 h 9"/>
                    <a:gd name="T18" fmla="*/ 0 w 7"/>
                    <a:gd name="T19" fmla="*/ 0 h 9"/>
                    <a:gd name="T20" fmla="*/ 0 w 7"/>
                    <a:gd name="T21" fmla="*/ 0 h 9"/>
                    <a:gd name="T22" fmla="*/ 0 w 7"/>
                    <a:gd name="T23" fmla="*/ 0 h 9"/>
                    <a:gd name="T24" fmla="*/ 0 w 7"/>
                    <a:gd name="T25" fmla="*/ 0 h 9"/>
                    <a:gd name="T26" fmla="*/ 0 w 7"/>
                    <a:gd name="T27" fmla="*/ 0 h 9"/>
                    <a:gd name="T28" fmla="*/ 0 w 7"/>
                    <a:gd name="T29" fmla="*/ 0 h 9"/>
                    <a:gd name="T30" fmla="*/ 0 w 7"/>
                    <a:gd name="T31" fmla="*/ 0 h 9"/>
                    <a:gd name="T32" fmla="*/ 0 w 7"/>
                    <a:gd name="T33" fmla="*/ 0 h 9"/>
                    <a:gd name="T34" fmla="*/ 0 w 7"/>
                    <a:gd name="T35" fmla="*/ 0 h 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"/>
                    <a:gd name="T55" fmla="*/ 0 h 9"/>
                    <a:gd name="T56" fmla="*/ 7 w 7"/>
                    <a:gd name="T57" fmla="*/ 9 h 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" h="9">
                      <a:moveTo>
                        <a:pt x="0" y="4"/>
                      </a:moveTo>
                      <a:lnTo>
                        <a:pt x="0" y="6"/>
                      </a:lnTo>
                      <a:lnTo>
                        <a:pt x="1" y="7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5" y="9"/>
                      </a:lnTo>
                      <a:lnTo>
                        <a:pt x="5" y="7"/>
                      </a:lnTo>
                      <a:lnTo>
                        <a:pt x="7" y="6"/>
                      </a:lnTo>
                      <a:lnTo>
                        <a:pt x="7" y="4"/>
                      </a:lnTo>
                      <a:lnTo>
                        <a:pt x="7" y="3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43" name="Freeform 128"/>
                <p:cNvSpPr>
                  <a:spLocks/>
                </p:cNvSpPr>
                <p:nvPr/>
              </p:nvSpPr>
              <p:spPr bwMode="auto">
                <a:xfrm>
                  <a:off x="8474" y="4919"/>
                  <a:ext cx="7" cy="6"/>
                </a:xfrm>
                <a:custGeom>
                  <a:avLst/>
                  <a:gdLst>
                    <a:gd name="T0" fmla="*/ 0 w 20"/>
                    <a:gd name="T1" fmla="*/ 0 h 20"/>
                    <a:gd name="T2" fmla="*/ 0 w 20"/>
                    <a:gd name="T3" fmla="*/ 0 h 20"/>
                    <a:gd name="T4" fmla="*/ 0 w 20"/>
                    <a:gd name="T5" fmla="*/ 1 h 20"/>
                    <a:gd name="T6" fmla="*/ 0 w 20"/>
                    <a:gd name="T7" fmla="*/ 1 h 20"/>
                    <a:gd name="T8" fmla="*/ 0 w 20"/>
                    <a:gd name="T9" fmla="*/ 1 h 20"/>
                    <a:gd name="T10" fmla="*/ 1 w 20"/>
                    <a:gd name="T11" fmla="*/ 1 h 20"/>
                    <a:gd name="T12" fmla="*/ 1 w 20"/>
                    <a:gd name="T13" fmla="*/ 1 h 20"/>
                    <a:gd name="T14" fmla="*/ 1 w 20"/>
                    <a:gd name="T15" fmla="*/ 0 h 20"/>
                    <a:gd name="T16" fmla="*/ 1 w 20"/>
                    <a:gd name="T17" fmla="*/ 0 h 20"/>
                    <a:gd name="T18" fmla="*/ 1 w 20"/>
                    <a:gd name="T19" fmla="*/ 0 h 20"/>
                    <a:gd name="T20" fmla="*/ 1 w 20"/>
                    <a:gd name="T21" fmla="*/ 0 h 20"/>
                    <a:gd name="T22" fmla="*/ 1 w 20"/>
                    <a:gd name="T23" fmla="*/ 0 h 20"/>
                    <a:gd name="T24" fmla="*/ 0 w 20"/>
                    <a:gd name="T25" fmla="*/ 0 h 20"/>
                    <a:gd name="T26" fmla="*/ 0 w 20"/>
                    <a:gd name="T27" fmla="*/ 0 h 20"/>
                    <a:gd name="T28" fmla="*/ 0 w 20"/>
                    <a:gd name="T29" fmla="*/ 0 h 20"/>
                    <a:gd name="T30" fmla="*/ 0 w 20"/>
                    <a:gd name="T31" fmla="*/ 0 h 20"/>
                    <a:gd name="T32" fmla="*/ 0 w 20"/>
                    <a:gd name="T33" fmla="*/ 0 h 20"/>
                    <a:gd name="T34" fmla="*/ 0 w 20"/>
                    <a:gd name="T35" fmla="*/ 0 h 2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0"/>
                    <a:gd name="T55" fmla="*/ 0 h 20"/>
                    <a:gd name="T56" fmla="*/ 20 w 20"/>
                    <a:gd name="T57" fmla="*/ 20 h 2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0" h="20">
                      <a:moveTo>
                        <a:pt x="0" y="10"/>
                      </a:moveTo>
                      <a:lnTo>
                        <a:pt x="0" y="15"/>
                      </a:lnTo>
                      <a:lnTo>
                        <a:pt x="2" y="17"/>
                      </a:lnTo>
                      <a:lnTo>
                        <a:pt x="5" y="20"/>
                      </a:lnTo>
                      <a:lnTo>
                        <a:pt x="10" y="20"/>
                      </a:lnTo>
                      <a:lnTo>
                        <a:pt x="14" y="20"/>
                      </a:lnTo>
                      <a:lnTo>
                        <a:pt x="17" y="17"/>
                      </a:lnTo>
                      <a:lnTo>
                        <a:pt x="20" y="15"/>
                      </a:lnTo>
                      <a:lnTo>
                        <a:pt x="20" y="10"/>
                      </a:lnTo>
                      <a:lnTo>
                        <a:pt x="20" y="6"/>
                      </a:lnTo>
                      <a:lnTo>
                        <a:pt x="17" y="3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2" y="3"/>
                      </a:lnTo>
                      <a:lnTo>
                        <a:pt x="0" y="6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44" name="Freeform 129"/>
                <p:cNvSpPr>
                  <a:spLocks/>
                </p:cNvSpPr>
                <p:nvPr/>
              </p:nvSpPr>
              <p:spPr bwMode="auto">
                <a:xfrm>
                  <a:off x="8332" y="4713"/>
                  <a:ext cx="4" cy="4"/>
                </a:xfrm>
                <a:custGeom>
                  <a:avLst/>
                  <a:gdLst>
                    <a:gd name="T0" fmla="*/ 0 w 12"/>
                    <a:gd name="T1" fmla="*/ 0 h 13"/>
                    <a:gd name="T2" fmla="*/ 0 w 12"/>
                    <a:gd name="T3" fmla="*/ 0 h 13"/>
                    <a:gd name="T4" fmla="*/ 0 w 12"/>
                    <a:gd name="T5" fmla="*/ 0 h 13"/>
                    <a:gd name="T6" fmla="*/ 0 w 12"/>
                    <a:gd name="T7" fmla="*/ 0 h 13"/>
                    <a:gd name="T8" fmla="*/ 0 w 12"/>
                    <a:gd name="T9" fmla="*/ 0 h 13"/>
                    <a:gd name="T10" fmla="*/ 0 w 12"/>
                    <a:gd name="T11" fmla="*/ 0 h 13"/>
                    <a:gd name="T12" fmla="*/ 0 w 12"/>
                    <a:gd name="T13" fmla="*/ 0 h 13"/>
                    <a:gd name="T14" fmla="*/ 0 w 12"/>
                    <a:gd name="T15" fmla="*/ 0 h 13"/>
                    <a:gd name="T16" fmla="*/ 0 w 12"/>
                    <a:gd name="T17" fmla="*/ 0 h 13"/>
                    <a:gd name="T18" fmla="*/ 0 w 12"/>
                    <a:gd name="T19" fmla="*/ 0 h 13"/>
                    <a:gd name="T20" fmla="*/ 0 w 12"/>
                    <a:gd name="T21" fmla="*/ 0 h 13"/>
                    <a:gd name="T22" fmla="*/ 0 w 12"/>
                    <a:gd name="T23" fmla="*/ 0 h 13"/>
                    <a:gd name="T24" fmla="*/ 0 w 12"/>
                    <a:gd name="T25" fmla="*/ 0 h 13"/>
                    <a:gd name="T26" fmla="*/ 0 w 12"/>
                    <a:gd name="T27" fmla="*/ 0 h 13"/>
                    <a:gd name="T28" fmla="*/ 0 w 12"/>
                    <a:gd name="T29" fmla="*/ 0 h 13"/>
                    <a:gd name="T30" fmla="*/ 0 w 12"/>
                    <a:gd name="T31" fmla="*/ 0 h 13"/>
                    <a:gd name="T32" fmla="*/ 0 w 12"/>
                    <a:gd name="T33" fmla="*/ 0 h 13"/>
                    <a:gd name="T34" fmla="*/ 0 w 12"/>
                    <a:gd name="T35" fmla="*/ 0 h 1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"/>
                    <a:gd name="T55" fmla="*/ 0 h 13"/>
                    <a:gd name="T56" fmla="*/ 12 w 12"/>
                    <a:gd name="T57" fmla="*/ 13 h 1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" h="13">
                      <a:moveTo>
                        <a:pt x="0" y="7"/>
                      </a:moveTo>
                      <a:lnTo>
                        <a:pt x="0" y="9"/>
                      </a:lnTo>
                      <a:lnTo>
                        <a:pt x="2" y="12"/>
                      </a:lnTo>
                      <a:lnTo>
                        <a:pt x="3" y="13"/>
                      </a:lnTo>
                      <a:lnTo>
                        <a:pt x="6" y="13"/>
                      </a:lnTo>
                      <a:lnTo>
                        <a:pt x="9" y="13"/>
                      </a:lnTo>
                      <a:lnTo>
                        <a:pt x="11" y="12"/>
                      </a:lnTo>
                      <a:lnTo>
                        <a:pt x="12" y="9"/>
                      </a:lnTo>
                      <a:lnTo>
                        <a:pt x="12" y="7"/>
                      </a:lnTo>
                      <a:lnTo>
                        <a:pt x="12" y="5"/>
                      </a:lnTo>
                      <a:lnTo>
                        <a:pt x="11" y="2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45" name="Freeform 130"/>
                <p:cNvSpPr>
                  <a:spLocks/>
                </p:cNvSpPr>
                <p:nvPr/>
              </p:nvSpPr>
              <p:spPr bwMode="auto">
                <a:xfrm>
                  <a:off x="8349" y="4708"/>
                  <a:ext cx="5" cy="4"/>
                </a:xfrm>
                <a:custGeom>
                  <a:avLst/>
                  <a:gdLst>
                    <a:gd name="T0" fmla="*/ 0 w 13"/>
                    <a:gd name="T1" fmla="*/ 0 h 12"/>
                    <a:gd name="T2" fmla="*/ 0 w 13"/>
                    <a:gd name="T3" fmla="*/ 0 h 12"/>
                    <a:gd name="T4" fmla="*/ 0 w 13"/>
                    <a:gd name="T5" fmla="*/ 0 h 12"/>
                    <a:gd name="T6" fmla="*/ 0 w 13"/>
                    <a:gd name="T7" fmla="*/ 0 h 12"/>
                    <a:gd name="T8" fmla="*/ 0 w 13"/>
                    <a:gd name="T9" fmla="*/ 0 h 12"/>
                    <a:gd name="T10" fmla="*/ 0 w 13"/>
                    <a:gd name="T11" fmla="*/ 0 h 12"/>
                    <a:gd name="T12" fmla="*/ 1 w 13"/>
                    <a:gd name="T13" fmla="*/ 0 h 12"/>
                    <a:gd name="T14" fmla="*/ 1 w 13"/>
                    <a:gd name="T15" fmla="*/ 0 h 12"/>
                    <a:gd name="T16" fmla="*/ 1 w 13"/>
                    <a:gd name="T17" fmla="*/ 0 h 12"/>
                    <a:gd name="T18" fmla="*/ 1 w 13"/>
                    <a:gd name="T19" fmla="*/ 0 h 12"/>
                    <a:gd name="T20" fmla="*/ 1 w 13"/>
                    <a:gd name="T21" fmla="*/ 0 h 12"/>
                    <a:gd name="T22" fmla="*/ 0 w 13"/>
                    <a:gd name="T23" fmla="*/ 0 h 12"/>
                    <a:gd name="T24" fmla="*/ 0 w 13"/>
                    <a:gd name="T25" fmla="*/ 0 h 12"/>
                    <a:gd name="T26" fmla="*/ 0 w 13"/>
                    <a:gd name="T27" fmla="*/ 0 h 12"/>
                    <a:gd name="T28" fmla="*/ 0 w 13"/>
                    <a:gd name="T29" fmla="*/ 0 h 12"/>
                    <a:gd name="T30" fmla="*/ 0 w 13"/>
                    <a:gd name="T31" fmla="*/ 0 h 12"/>
                    <a:gd name="T32" fmla="*/ 0 w 13"/>
                    <a:gd name="T33" fmla="*/ 0 h 12"/>
                    <a:gd name="T34" fmla="*/ 0 w 13"/>
                    <a:gd name="T35" fmla="*/ 0 h 1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"/>
                    <a:gd name="T55" fmla="*/ 0 h 12"/>
                    <a:gd name="T56" fmla="*/ 13 w 13"/>
                    <a:gd name="T57" fmla="*/ 12 h 1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" h="12">
                      <a:moveTo>
                        <a:pt x="0" y="6"/>
                      </a:moveTo>
                      <a:lnTo>
                        <a:pt x="0" y="8"/>
                      </a:lnTo>
                      <a:lnTo>
                        <a:pt x="2" y="10"/>
                      </a:lnTo>
                      <a:lnTo>
                        <a:pt x="5" y="12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12" y="10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46" name="Freeform 131"/>
                <p:cNvSpPr>
                  <a:spLocks/>
                </p:cNvSpPr>
                <p:nvPr/>
              </p:nvSpPr>
              <p:spPr bwMode="auto">
                <a:xfrm>
                  <a:off x="8366" y="4704"/>
                  <a:ext cx="2" cy="2"/>
                </a:xfrm>
                <a:custGeom>
                  <a:avLst/>
                  <a:gdLst>
                    <a:gd name="T0" fmla="*/ 0 w 8"/>
                    <a:gd name="T1" fmla="*/ 0 h 7"/>
                    <a:gd name="T2" fmla="*/ 0 w 8"/>
                    <a:gd name="T3" fmla="*/ 0 h 7"/>
                    <a:gd name="T4" fmla="*/ 0 w 8"/>
                    <a:gd name="T5" fmla="*/ 0 h 7"/>
                    <a:gd name="T6" fmla="*/ 0 w 8"/>
                    <a:gd name="T7" fmla="*/ 0 h 7"/>
                    <a:gd name="T8" fmla="*/ 0 w 8"/>
                    <a:gd name="T9" fmla="*/ 0 h 7"/>
                    <a:gd name="T10" fmla="*/ 0 w 8"/>
                    <a:gd name="T11" fmla="*/ 0 h 7"/>
                    <a:gd name="T12" fmla="*/ 0 w 8"/>
                    <a:gd name="T13" fmla="*/ 0 h 7"/>
                    <a:gd name="T14" fmla="*/ 0 w 8"/>
                    <a:gd name="T15" fmla="*/ 0 h 7"/>
                    <a:gd name="T16" fmla="*/ 0 w 8"/>
                    <a:gd name="T17" fmla="*/ 0 h 7"/>
                    <a:gd name="T18" fmla="*/ 0 w 8"/>
                    <a:gd name="T19" fmla="*/ 0 h 7"/>
                    <a:gd name="T20" fmla="*/ 0 w 8"/>
                    <a:gd name="T21" fmla="*/ 0 h 7"/>
                    <a:gd name="T22" fmla="*/ 0 w 8"/>
                    <a:gd name="T23" fmla="*/ 0 h 7"/>
                    <a:gd name="T24" fmla="*/ 0 w 8"/>
                    <a:gd name="T25" fmla="*/ 0 h 7"/>
                    <a:gd name="T26" fmla="*/ 0 w 8"/>
                    <a:gd name="T27" fmla="*/ 0 h 7"/>
                    <a:gd name="T28" fmla="*/ 0 w 8"/>
                    <a:gd name="T29" fmla="*/ 0 h 7"/>
                    <a:gd name="T30" fmla="*/ 0 w 8"/>
                    <a:gd name="T31" fmla="*/ 0 h 7"/>
                    <a:gd name="T32" fmla="*/ 0 w 8"/>
                    <a:gd name="T33" fmla="*/ 0 h 7"/>
                    <a:gd name="T34" fmla="*/ 0 w 8"/>
                    <a:gd name="T35" fmla="*/ 0 h 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8"/>
                    <a:gd name="T55" fmla="*/ 0 h 7"/>
                    <a:gd name="T56" fmla="*/ 8 w 8"/>
                    <a:gd name="T57" fmla="*/ 7 h 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8" h="7">
                      <a:moveTo>
                        <a:pt x="0" y="3"/>
                      </a:moveTo>
                      <a:lnTo>
                        <a:pt x="0" y="4"/>
                      </a:lnTo>
                      <a:lnTo>
                        <a:pt x="1" y="6"/>
                      </a:lnTo>
                      <a:lnTo>
                        <a:pt x="3" y="7"/>
                      </a:lnTo>
                      <a:lnTo>
                        <a:pt x="4" y="7"/>
                      </a:lnTo>
                      <a:lnTo>
                        <a:pt x="6" y="7"/>
                      </a:lnTo>
                      <a:lnTo>
                        <a:pt x="7" y="6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47" name="Freeform 132"/>
                <p:cNvSpPr>
                  <a:spLocks/>
                </p:cNvSpPr>
                <p:nvPr/>
              </p:nvSpPr>
              <p:spPr bwMode="auto">
                <a:xfrm>
                  <a:off x="8338" y="4730"/>
                  <a:ext cx="2" cy="3"/>
                </a:xfrm>
                <a:custGeom>
                  <a:avLst/>
                  <a:gdLst>
                    <a:gd name="T0" fmla="*/ 0 w 7"/>
                    <a:gd name="T1" fmla="*/ 0 h 8"/>
                    <a:gd name="T2" fmla="*/ 0 w 7"/>
                    <a:gd name="T3" fmla="*/ 0 h 8"/>
                    <a:gd name="T4" fmla="*/ 0 w 7"/>
                    <a:gd name="T5" fmla="*/ 0 h 8"/>
                    <a:gd name="T6" fmla="*/ 0 w 7"/>
                    <a:gd name="T7" fmla="*/ 0 h 8"/>
                    <a:gd name="T8" fmla="*/ 0 w 7"/>
                    <a:gd name="T9" fmla="*/ 0 h 8"/>
                    <a:gd name="T10" fmla="*/ 0 w 7"/>
                    <a:gd name="T11" fmla="*/ 0 h 8"/>
                    <a:gd name="T12" fmla="*/ 0 w 7"/>
                    <a:gd name="T13" fmla="*/ 0 h 8"/>
                    <a:gd name="T14" fmla="*/ 0 w 7"/>
                    <a:gd name="T15" fmla="*/ 0 h 8"/>
                    <a:gd name="T16" fmla="*/ 0 w 7"/>
                    <a:gd name="T17" fmla="*/ 0 h 8"/>
                    <a:gd name="T18" fmla="*/ 0 w 7"/>
                    <a:gd name="T19" fmla="*/ 0 h 8"/>
                    <a:gd name="T20" fmla="*/ 0 w 7"/>
                    <a:gd name="T21" fmla="*/ 0 h 8"/>
                    <a:gd name="T22" fmla="*/ 0 w 7"/>
                    <a:gd name="T23" fmla="*/ 0 h 8"/>
                    <a:gd name="T24" fmla="*/ 0 w 7"/>
                    <a:gd name="T25" fmla="*/ 0 h 8"/>
                    <a:gd name="T26" fmla="*/ 0 w 7"/>
                    <a:gd name="T27" fmla="*/ 0 h 8"/>
                    <a:gd name="T28" fmla="*/ 0 w 7"/>
                    <a:gd name="T29" fmla="*/ 0 h 8"/>
                    <a:gd name="T30" fmla="*/ 0 w 7"/>
                    <a:gd name="T31" fmla="*/ 0 h 8"/>
                    <a:gd name="T32" fmla="*/ 0 w 7"/>
                    <a:gd name="T33" fmla="*/ 0 h 8"/>
                    <a:gd name="T34" fmla="*/ 0 w 7"/>
                    <a:gd name="T35" fmla="*/ 0 h 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"/>
                    <a:gd name="T55" fmla="*/ 0 h 8"/>
                    <a:gd name="T56" fmla="*/ 7 w 7"/>
                    <a:gd name="T57" fmla="*/ 8 h 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" h="8">
                      <a:moveTo>
                        <a:pt x="0" y="3"/>
                      </a:moveTo>
                      <a:lnTo>
                        <a:pt x="0" y="5"/>
                      </a:lnTo>
                      <a:lnTo>
                        <a:pt x="1" y="6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6"/>
                      </a:lnTo>
                      <a:lnTo>
                        <a:pt x="7" y="5"/>
                      </a:lnTo>
                      <a:lnTo>
                        <a:pt x="7" y="3"/>
                      </a:lnTo>
                      <a:lnTo>
                        <a:pt x="7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48" name="Freeform 133"/>
                <p:cNvSpPr>
                  <a:spLocks/>
                </p:cNvSpPr>
                <p:nvPr/>
              </p:nvSpPr>
              <p:spPr bwMode="auto">
                <a:xfrm>
                  <a:off x="8370" y="4713"/>
                  <a:ext cx="6" cy="6"/>
                </a:xfrm>
                <a:custGeom>
                  <a:avLst/>
                  <a:gdLst>
                    <a:gd name="T0" fmla="*/ 0 w 16"/>
                    <a:gd name="T1" fmla="*/ 0 h 17"/>
                    <a:gd name="T2" fmla="*/ 0 w 16"/>
                    <a:gd name="T3" fmla="*/ 0 h 17"/>
                    <a:gd name="T4" fmla="*/ 0 w 16"/>
                    <a:gd name="T5" fmla="*/ 1 h 17"/>
                    <a:gd name="T6" fmla="*/ 0 w 16"/>
                    <a:gd name="T7" fmla="*/ 1 h 17"/>
                    <a:gd name="T8" fmla="*/ 0 w 16"/>
                    <a:gd name="T9" fmla="*/ 1 h 17"/>
                    <a:gd name="T10" fmla="*/ 1 w 16"/>
                    <a:gd name="T11" fmla="*/ 1 h 17"/>
                    <a:gd name="T12" fmla="*/ 1 w 16"/>
                    <a:gd name="T13" fmla="*/ 1 h 17"/>
                    <a:gd name="T14" fmla="*/ 1 w 16"/>
                    <a:gd name="T15" fmla="*/ 0 h 17"/>
                    <a:gd name="T16" fmla="*/ 1 w 16"/>
                    <a:gd name="T17" fmla="*/ 0 h 17"/>
                    <a:gd name="T18" fmla="*/ 1 w 16"/>
                    <a:gd name="T19" fmla="*/ 0 h 17"/>
                    <a:gd name="T20" fmla="*/ 1 w 16"/>
                    <a:gd name="T21" fmla="*/ 0 h 17"/>
                    <a:gd name="T22" fmla="*/ 1 w 16"/>
                    <a:gd name="T23" fmla="*/ 0 h 17"/>
                    <a:gd name="T24" fmla="*/ 0 w 16"/>
                    <a:gd name="T25" fmla="*/ 0 h 17"/>
                    <a:gd name="T26" fmla="*/ 0 w 16"/>
                    <a:gd name="T27" fmla="*/ 0 h 17"/>
                    <a:gd name="T28" fmla="*/ 0 w 16"/>
                    <a:gd name="T29" fmla="*/ 0 h 17"/>
                    <a:gd name="T30" fmla="*/ 0 w 16"/>
                    <a:gd name="T31" fmla="*/ 0 h 17"/>
                    <a:gd name="T32" fmla="*/ 0 w 16"/>
                    <a:gd name="T33" fmla="*/ 0 h 17"/>
                    <a:gd name="T34" fmla="*/ 0 w 16"/>
                    <a:gd name="T35" fmla="*/ 0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6"/>
                    <a:gd name="T55" fmla="*/ 0 h 17"/>
                    <a:gd name="T56" fmla="*/ 16 w 16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6" h="17">
                      <a:moveTo>
                        <a:pt x="0" y="8"/>
                      </a:moveTo>
                      <a:lnTo>
                        <a:pt x="0" y="11"/>
                      </a:lnTo>
                      <a:lnTo>
                        <a:pt x="3" y="14"/>
                      </a:lnTo>
                      <a:lnTo>
                        <a:pt x="5" y="16"/>
                      </a:lnTo>
                      <a:lnTo>
                        <a:pt x="9" y="17"/>
                      </a:lnTo>
                      <a:lnTo>
                        <a:pt x="12" y="16"/>
                      </a:lnTo>
                      <a:lnTo>
                        <a:pt x="15" y="14"/>
                      </a:lnTo>
                      <a:lnTo>
                        <a:pt x="16" y="11"/>
                      </a:lnTo>
                      <a:lnTo>
                        <a:pt x="16" y="8"/>
                      </a:lnTo>
                      <a:lnTo>
                        <a:pt x="16" y="5"/>
                      </a:lnTo>
                      <a:lnTo>
                        <a:pt x="15" y="3"/>
                      </a:lnTo>
                      <a:lnTo>
                        <a:pt x="12" y="1"/>
                      </a:lnTo>
                      <a:lnTo>
                        <a:pt x="9" y="0"/>
                      </a:lnTo>
                      <a:lnTo>
                        <a:pt x="5" y="1"/>
                      </a:lnTo>
                      <a:lnTo>
                        <a:pt x="3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49" name="Freeform 134"/>
                <p:cNvSpPr>
                  <a:spLocks/>
                </p:cNvSpPr>
                <p:nvPr/>
              </p:nvSpPr>
              <p:spPr bwMode="auto">
                <a:xfrm>
                  <a:off x="8353" y="4721"/>
                  <a:ext cx="4" cy="4"/>
                </a:xfrm>
                <a:custGeom>
                  <a:avLst/>
                  <a:gdLst>
                    <a:gd name="T0" fmla="*/ 0 w 12"/>
                    <a:gd name="T1" fmla="*/ 0 h 12"/>
                    <a:gd name="T2" fmla="*/ 0 w 12"/>
                    <a:gd name="T3" fmla="*/ 0 h 12"/>
                    <a:gd name="T4" fmla="*/ 0 w 12"/>
                    <a:gd name="T5" fmla="*/ 0 h 12"/>
                    <a:gd name="T6" fmla="*/ 0 w 12"/>
                    <a:gd name="T7" fmla="*/ 0 h 12"/>
                    <a:gd name="T8" fmla="*/ 0 w 12"/>
                    <a:gd name="T9" fmla="*/ 0 h 12"/>
                    <a:gd name="T10" fmla="*/ 0 w 12"/>
                    <a:gd name="T11" fmla="*/ 0 h 12"/>
                    <a:gd name="T12" fmla="*/ 0 w 12"/>
                    <a:gd name="T13" fmla="*/ 0 h 12"/>
                    <a:gd name="T14" fmla="*/ 0 w 12"/>
                    <a:gd name="T15" fmla="*/ 0 h 12"/>
                    <a:gd name="T16" fmla="*/ 0 w 12"/>
                    <a:gd name="T17" fmla="*/ 0 h 12"/>
                    <a:gd name="T18" fmla="*/ 0 w 12"/>
                    <a:gd name="T19" fmla="*/ 0 h 12"/>
                    <a:gd name="T20" fmla="*/ 0 w 12"/>
                    <a:gd name="T21" fmla="*/ 0 h 12"/>
                    <a:gd name="T22" fmla="*/ 0 w 12"/>
                    <a:gd name="T23" fmla="*/ 0 h 12"/>
                    <a:gd name="T24" fmla="*/ 0 w 12"/>
                    <a:gd name="T25" fmla="*/ 0 h 12"/>
                    <a:gd name="T26" fmla="*/ 0 w 12"/>
                    <a:gd name="T27" fmla="*/ 0 h 12"/>
                    <a:gd name="T28" fmla="*/ 0 w 12"/>
                    <a:gd name="T29" fmla="*/ 0 h 12"/>
                    <a:gd name="T30" fmla="*/ 0 w 12"/>
                    <a:gd name="T31" fmla="*/ 0 h 12"/>
                    <a:gd name="T32" fmla="*/ 0 w 12"/>
                    <a:gd name="T33" fmla="*/ 0 h 12"/>
                    <a:gd name="T34" fmla="*/ 0 w 12"/>
                    <a:gd name="T35" fmla="*/ 0 h 1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"/>
                    <a:gd name="T55" fmla="*/ 0 h 12"/>
                    <a:gd name="T56" fmla="*/ 12 w 12"/>
                    <a:gd name="T57" fmla="*/ 12 h 1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" h="12">
                      <a:moveTo>
                        <a:pt x="0" y="6"/>
                      </a:moveTo>
                      <a:lnTo>
                        <a:pt x="0" y="7"/>
                      </a:lnTo>
                      <a:lnTo>
                        <a:pt x="1" y="10"/>
                      </a:lnTo>
                      <a:lnTo>
                        <a:pt x="4" y="12"/>
                      </a:lnTo>
                      <a:lnTo>
                        <a:pt x="6" y="12"/>
                      </a:lnTo>
                      <a:lnTo>
                        <a:pt x="7" y="12"/>
                      </a:lnTo>
                      <a:lnTo>
                        <a:pt x="10" y="10"/>
                      </a:lnTo>
                      <a:lnTo>
                        <a:pt x="12" y="7"/>
                      </a:lnTo>
                      <a:lnTo>
                        <a:pt x="12" y="6"/>
                      </a:lnTo>
                      <a:lnTo>
                        <a:pt x="12" y="4"/>
                      </a:lnTo>
                      <a:lnTo>
                        <a:pt x="10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50" name="Freeform 135"/>
                <p:cNvSpPr>
                  <a:spLocks/>
                </p:cNvSpPr>
                <p:nvPr/>
              </p:nvSpPr>
              <p:spPr bwMode="auto">
                <a:xfrm>
                  <a:off x="8343" y="4794"/>
                  <a:ext cx="25" cy="25"/>
                </a:xfrm>
                <a:custGeom>
                  <a:avLst/>
                  <a:gdLst>
                    <a:gd name="T0" fmla="*/ 0 w 74"/>
                    <a:gd name="T1" fmla="*/ 2 h 75"/>
                    <a:gd name="T2" fmla="*/ 1 w 74"/>
                    <a:gd name="T3" fmla="*/ 3 h 75"/>
                    <a:gd name="T4" fmla="*/ 1 w 74"/>
                    <a:gd name="T5" fmla="*/ 3 h 75"/>
                    <a:gd name="T6" fmla="*/ 1 w 74"/>
                    <a:gd name="T7" fmla="*/ 3 h 75"/>
                    <a:gd name="T8" fmla="*/ 1 w 74"/>
                    <a:gd name="T9" fmla="*/ 3 h 75"/>
                    <a:gd name="T10" fmla="*/ 1 w 74"/>
                    <a:gd name="T11" fmla="*/ 3 h 75"/>
                    <a:gd name="T12" fmla="*/ 2 w 74"/>
                    <a:gd name="T13" fmla="*/ 3 h 75"/>
                    <a:gd name="T14" fmla="*/ 2 w 74"/>
                    <a:gd name="T15" fmla="*/ 3 h 75"/>
                    <a:gd name="T16" fmla="*/ 2 w 74"/>
                    <a:gd name="T17" fmla="*/ 2 h 75"/>
                    <a:gd name="T18" fmla="*/ 2 w 74"/>
                    <a:gd name="T19" fmla="*/ 2 h 75"/>
                    <a:gd name="T20" fmla="*/ 3 w 74"/>
                    <a:gd name="T21" fmla="*/ 2 h 75"/>
                    <a:gd name="T22" fmla="*/ 3 w 74"/>
                    <a:gd name="T23" fmla="*/ 2 h 75"/>
                    <a:gd name="T24" fmla="*/ 3 w 74"/>
                    <a:gd name="T25" fmla="*/ 2 h 75"/>
                    <a:gd name="T26" fmla="*/ 2 w 74"/>
                    <a:gd name="T27" fmla="*/ 1 h 75"/>
                    <a:gd name="T28" fmla="*/ 2 w 74"/>
                    <a:gd name="T29" fmla="*/ 1 h 75"/>
                    <a:gd name="T30" fmla="*/ 1 w 74"/>
                    <a:gd name="T31" fmla="*/ 2 h 75"/>
                    <a:gd name="T32" fmla="*/ 1 w 74"/>
                    <a:gd name="T33" fmla="*/ 2 h 75"/>
                    <a:gd name="T34" fmla="*/ 1 w 74"/>
                    <a:gd name="T35" fmla="*/ 2 h 75"/>
                    <a:gd name="T36" fmla="*/ 1 w 74"/>
                    <a:gd name="T37" fmla="*/ 1 h 75"/>
                    <a:gd name="T38" fmla="*/ 0 w 74"/>
                    <a:gd name="T39" fmla="*/ 0 h 75"/>
                    <a:gd name="T40" fmla="*/ 0 w 74"/>
                    <a:gd name="T41" fmla="*/ 0 h 75"/>
                    <a:gd name="T42" fmla="*/ 0 w 74"/>
                    <a:gd name="T43" fmla="*/ 1 h 75"/>
                    <a:gd name="T44" fmla="*/ 0 w 74"/>
                    <a:gd name="T45" fmla="*/ 1 h 75"/>
                    <a:gd name="T46" fmla="*/ 0 w 74"/>
                    <a:gd name="T47" fmla="*/ 2 h 75"/>
                    <a:gd name="T48" fmla="*/ 0 w 74"/>
                    <a:gd name="T49" fmla="*/ 2 h 7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4"/>
                    <a:gd name="T76" fmla="*/ 0 h 75"/>
                    <a:gd name="T77" fmla="*/ 74 w 74"/>
                    <a:gd name="T78" fmla="*/ 75 h 7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4" h="75">
                      <a:moveTo>
                        <a:pt x="7" y="65"/>
                      </a:moveTo>
                      <a:lnTo>
                        <a:pt x="15" y="72"/>
                      </a:lnTo>
                      <a:lnTo>
                        <a:pt x="25" y="75"/>
                      </a:lnTo>
                      <a:lnTo>
                        <a:pt x="32" y="75"/>
                      </a:lnTo>
                      <a:lnTo>
                        <a:pt x="37" y="73"/>
                      </a:lnTo>
                      <a:lnTo>
                        <a:pt x="38" y="73"/>
                      </a:lnTo>
                      <a:lnTo>
                        <a:pt x="44" y="71"/>
                      </a:lnTo>
                      <a:lnTo>
                        <a:pt x="50" y="69"/>
                      </a:lnTo>
                      <a:lnTo>
                        <a:pt x="59" y="65"/>
                      </a:lnTo>
                      <a:lnTo>
                        <a:pt x="65" y="60"/>
                      </a:lnTo>
                      <a:lnTo>
                        <a:pt x="71" y="56"/>
                      </a:lnTo>
                      <a:lnTo>
                        <a:pt x="74" y="50"/>
                      </a:lnTo>
                      <a:lnTo>
                        <a:pt x="72" y="45"/>
                      </a:lnTo>
                      <a:lnTo>
                        <a:pt x="59" y="35"/>
                      </a:lnTo>
                      <a:lnTo>
                        <a:pt x="46" y="39"/>
                      </a:lnTo>
                      <a:lnTo>
                        <a:pt x="35" y="48"/>
                      </a:lnTo>
                      <a:lnTo>
                        <a:pt x="31" y="52"/>
                      </a:lnTo>
                      <a:lnTo>
                        <a:pt x="29" y="43"/>
                      </a:lnTo>
                      <a:lnTo>
                        <a:pt x="24" y="26"/>
                      </a:lnTo>
                      <a:lnTo>
                        <a:pt x="13" y="7"/>
                      </a:lnTo>
                      <a:lnTo>
                        <a:pt x="2" y="0"/>
                      </a:lnTo>
                      <a:lnTo>
                        <a:pt x="0" y="19"/>
                      </a:lnTo>
                      <a:lnTo>
                        <a:pt x="3" y="40"/>
                      </a:lnTo>
                      <a:lnTo>
                        <a:pt x="6" y="58"/>
                      </a:lnTo>
                      <a:lnTo>
                        <a:pt x="7" y="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51" name="Freeform 136"/>
                <p:cNvSpPr>
                  <a:spLocks/>
                </p:cNvSpPr>
                <p:nvPr/>
              </p:nvSpPr>
              <p:spPr bwMode="auto">
                <a:xfrm>
                  <a:off x="8367" y="4788"/>
                  <a:ext cx="23" cy="20"/>
                </a:xfrm>
                <a:custGeom>
                  <a:avLst/>
                  <a:gdLst>
                    <a:gd name="T0" fmla="*/ 1 w 69"/>
                    <a:gd name="T1" fmla="*/ 2 h 59"/>
                    <a:gd name="T2" fmla="*/ 1 w 69"/>
                    <a:gd name="T3" fmla="*/ 2 h 59"/>
                    <a:gd name="T4" fmla="*/ 1 w 69"/>
                    <a:gd name="T5" fmla="*/ 2 h 59"/>
                    <a:gd name="T6" fmla="*/ 2 w 69"/>
                    <a:gd name="T7" fmla="*/ 2 h 59"/>
                    <a:gd name="T8" fmla="*/ 2 w 69"/>
                    <a:gd name="T9" fmla="*/ 2 h 59"/>
                    <a:gd name="T10" fmla="*/ 2 w 69"/>
                    <a:gd name="T11" fmla="*/ 2 h 59"/>
                    <a:gd name="T12" fmla="*/ 3 w 69"/>
                    <a:gd name="T13" fmla="*/ 2 h 59"/>
                    <a:gd name="T14" fmla="*/ 3 w 69"/>
                    <a:gd name="T15" fmla="*/ 2 h 59"/>
                    <a:gd name="T16" fmla="*/ 2 w 69"/>
                    <a:gd name="T17" fmla="*/ 1 h 59"/>
                    <a:gd name="T18" fmla="*/ 2 w 69"/>
                    <a:gd name="T19" fmla="*/ 1 h 59"/>
                    <a:gd name="T20" fmla="*/ 2 w 69"/>
                    <a:gd name="T21" fmla="*/ 1 h 59"/>
                    <a:gd name="T22" fmla="*/ 1 w 69"/>
                    <a:gd name="T23" fmla="*/ 1 h 59"/>
                    <a:gd name="T24" fmla="*/ 1 w 69"/>
                    <a:gd name="T25" fmla="*/ 2 h 59"/>
                    <a:gd name="T26" fmla="*/ 1 w 69"/>
                    <a:gd name="T27" fmla="*/ 1 h 59"/>
                    <a:gd name="T28" fmla="*/ 1 w 69"/>
                    <a:gd name="T29" fmla="*/ 0 h 59"/>
                    <a:gd name="T30" fmla="*/ 1 w 69"/>
                    <a:gd name="T31" fmla="*/ 0 h 59"/>
                    <a:gd name="T32" fmla="*/ 0 w 69"/>
                    <a:gd name="T33" fmla="*/ 0 h 59"/>
                    <a:gd name="T34" fmla="*/ 0 w 69"/>
                    <a:gd name="T35" fmla="*/ 1 h 59"/>
                    <a:gd name="T36" fmla="*/ 0 w 69"/>
                    <a:gd name="T37" fmla="*/ 2 h 59"/>
                    <a:gd name="T38" fmla="*/ 1 w 69"/>
                    <a:gd name="T39" fmla="*/ 2 h 59"/>
                    <a:gd name="T40" fmla="*/ 1 w 69"/>
                    <a:gd name="T41" fmla="*/ 2 h 5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9"/>
                    <a:gd name="T64" fmla="*/ 0 h 59"/>
                    <a:gd name="T65" fmla="*/ 69 w 69"/>
                    <a:gd name="T66" fmla="*/ 59 h 5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9" h="59">
                      <a:moveTo>
                        <a:pt x="24" y="59"/>
                      </a:moveTo>
                      <a:lnTo>
                        <a:pt x="29" y="59"/>
                      </a:lnTo>
                      <a:lnTo>
                        <a:pt x="38" y="57"/>
                      </a:lnTo>
                      <a:lnTo>
                        <a:pt x="47" y="56"/>
                      </a:lnTo>
                      <a:lnTo>
                        <a:pt x="56" y="54"/>
                      </a:lnTo>
                      <a:lnTo>
                        <a:pt x="63" y="52"/>
                      </a:lnTo>
                      <a:lnTo>
                        <a:pt x="68" y="47"/>
                      </a:lnTo>
                      <a:lnTo>
                        <a:pt x="69" y="43"/>
                      </a:lnTo>
                      <a:lnTo>
                        <a:pt x="66" y="37"/>
                      </a:lnTo>
                      <a:lnTo>
                        <a:pt x="54" y="32"/>
                      </a:lnTo>
                      <a:lnTo>
                        <a:pt x="41" y="33"/>
                      </a:lnTo>
                      <a:lnTo>
                        <a:pt x="29" y="37"/>
                      </a:lnTo>
                      <a:lnTo>
                        <a:pt x="25" y="40"/>
                      </a:lnTo>
                      <a:lnTo>
                        <a:pt x="21" y="29"/>
                      </a:lnTo>
                      <a:lnTo>
                        <a:pt x="19" y="13"/>
                      </a:lnTo>
                      <a:lnTo>
                        <a:pt x="15" y="1"/>
                      </a:lnTo>
                      <a:lnTo>
                        <a:pt x="0" y="0"/>
                      </a:lnTo>
                      <a:lnTo>
                        <a:pt x="0" y="27"/>
                      </a:lnTo>
                      <a:lnTo>
                        <a:pt x="9" y="44"/>
                      </a:lnTo>
                      <a:lnTo>
                        <a:pt x="19" y="56"/>
                      </a:lnTo>
                      <a:lnTo>
                        <a:pt x="24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52" name="Freeform 137"/>
                <p:cNvSpPr>
                  <a:spLocks/>
                </p:cNvSpPr>
                <p:nvPr/>
              </p:nvSpPr>
              <p:spPr bwMode="auto">
                <a:xfrm>
                  <a:off x="8386" y="4779"/>
                  <a:ext cx="23" cy="20"/>
                </a:xfrm>
                <a:custGeom>
                  <a:avLst/>
                  <a:gdLst>
                    <a:gd name="T0" fmla="*/ 0 w 69"/>
                    <a:gd name="T1" fmla="*/ 2 h 60"/>
                    <a:gd name="T2" fmla="*/ 1 w 69"/>
                    <a:gd name="T3" fmla="*/ 2 h 60"/>
                    <a:gd name="T4" fmla="*/ 1 w 69"/>
                    <a:gd name="T5" fmla="*/ 2 h 60"/>
                    <a:gd name="T6" fmla="*/ 1 w 69"/>
                    <a:gd name="T7" fmla="*/ 2 h 60"/>
                    <a:gd name="T8" fmla="*/ 1 w 69"/>
                    <a:gd name="T9" fmla="*/ 2 h 60"/>
                    <a:gd name="T10" fmla="*/ 2 w 69"/>
                    <a:gd name="T11" fmla="*/ 2 h 60"/>
                    <a:gd name="T12" fmla="*/ 2 w 69"/>
                    <a:gd name="T13" fmla="*/ 2 h 60"/>
                    <a:gd name="T14" fmla="*/ 2 w 69"/>
                    <a:gd name="T15" fmla="*/ 2 h 60"/>
                    <a:gd name="T16" fmla="*/ 2 w 69"/>
                    <a:gd name="T17" fmla="*/ 2 h 60"/>
                    <a:gd name="T18" fmla="*/ 2 w 69"/>
                    <a:gd name="T19" fmla="*/ 2 h 60"/>
                    <a:gd name="T20" fmla="*/ 2 w 69"/>
                    <a:gd name="T21" fmla="*/ 2 h 60"/>
                    <a:gd name="T22" fmla="*/ 3 w 69"/>
                    <a:gd name="T23" fmla="*/ 2 h 60"/>
                    <a:gd name="T24" fmla="*/ 2 w 69"/>
                    <a:gd name="T25" fmla="*/ 1 h 60"/>
                    <a:gd name="T26" fmla="*/ 2 w 69"/>
                    <a:gd name="T27" fmla="*/ 1 h 60"/>
                    <a:gd name="T28" fmla="*/ 2 w 69"/>
                    <a:gd name="T29" fmla="*/ 1 h 60"/>
                    <a:gd name="T30" fmla="*/ 1 w 69"/>
                    <a:gd name="T31" fmla="*/ 1 h 60"/>
                    <a:gd name="T32" fmla="*/ 1 w 69"/>
                    <a:gd name="T33" fmla="*/ 1 h 60"/>
                    <a:gd name="T34" fmla="*/ 1 w 69"/>
                    <a:gd name="T35" fmla="*/ 1 h 60"/>
                    <a:gd name="T36" fmla="*/ 1 w 69"/>
                    <a:gd name="T37" fmla="*/ 1 h 60"/>
                    <a:gd name="T38" fmla="*/ 0 w 69"/>
                    <a:gd name="T39" fmla="*/ 0 h 60"/>
                    <a:gd name="T40" fmla="*/ 0 w 69"/>
                    <a:gd name="T41" fmla="*/ 0 h 60"/>
                    <a:gd name="T42" fmla="*/ 0 w 69"/>
                    <a:gd name="T43" fmla="*/ 1 h 60"/>
                    <a:gd name="T44" fmla="*/ 0 w 69"/>
                    <a:gd name="T45" fmla="*/ 1 h 60"/>
                    <a:gd name="T46" fmla="*/ 0 w 69"/>
                    <a:gd name="T47" fmla="*/ 2 h 60"/>
                    <a:gd name="T48" fmla="*/ 0 w 69"/>
                    <a:gd name="T49" fmla="*/ 2 h 6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9"/>
                    <a:gd name="T76" fmla="*/ 0 h 60"/>
                    <a:gd name="T77" fmla="*/ 69 w 69"/>
                    <a:gd name="T78" fmla="*/ 60 h 6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9" h="60">
                      <a:moveTo>
                        <a:pt x="6" y="46"/>
                      </a:moveTo>
                      <a:lnTo>
                        <a:pt x="15" y="54"/>
                      </a:lnTo>
                      <a:lnTo>
                        <a:pt x="22" y="59"/>
                      </a:lnTo>
                      <a:lnTo>
                        <a:pt x="31" y="60"/>
                      </a:lnTo>
                      <a:lnTo>
                        <a:pt x="38" y="60"/>
                      </a:lnTo>
                      <a:lnTo>
                        <a:pt x="45" y="59"/>
                      </a:lnTo>
                      <a:lnTo>
                        <a:pt x="51" y="56"/>
                      </a:lnTo>
                      <a:lnTo>
                        <a:pt x="57" y="53"/>
                      </a:lnTo>
                      <a:lnTo>
                        <a:pt x="60" y="51"/>
                      </a:lnTo>
                      <a:lnTo>
                        <a:pt x="64" y="50"/>
                      </a:lnTo>
                      <a:lnTo>
                        <a:pt x="67" y="47"/>
                      </a:lnTo>
                      <a:lnTo>
                        <a:pt x="69" y="43"/>
                      </a:lnTo>
                      <a:lnTo>
                        <a:pt x="67" y="40"/>
                      </a:lnTo>
                      <a:lnTo>
                        <a:pt x="54" y="31"/>
                      </a:lnTo>
                      <a:lnTo>
                        <a:pt x="41" y="31"/>
                      </a:lnTo>
                      <a:lnTo>
                        <a:pt x="32" y="34"/>
                      </a:lnTo>
                      <a:lnTo>
                        <a:pt x="28" y="37"/>
                      </a:lnTo>
                      <a:lnTo>
                        <a:pt x="26" y="30"/>
                      </a:lnTo>
                      <a:lnTo>
                        <a:pt x="20" y="15"/>
                      </a:lnTo>
                      <a:lnTo>
                        <a:pt x="12" y="2"/>
                      </a:lnTo>
                      <a:lnTo>
                        <a:pt x="1" y="0"/>
                      </a:lnTo>
                      <a:lnTo>
                        <a:pt x="0" y="14"/>
                      </a:lnTo>
                      <a:lnTo>
                        <a:pt x="1" y="30"/>
                      </a:lnTo>
                      <a:lnTo>
                        <a:pt x="4" y="41"/>
                      </a:lnTo>
                      <a:lnTo>
                        <a:pt x="6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53" name="Freeform 138"/>
                <p:cNvSpPr>
                  <a:spLocks/>
                </p:cNvSpPr>
                <p:nvPr/>
              </p:nvSpPr>
              <p:spPr bwMode="auto">
                <a:xfrm>
                  <a:off x="8357" y="4833"/>
                  <a:ext cx="25" cy="16"/>
                </a:xfrm>
                <a:custGeom>
                  <a:avLst/>
                  <a:gdLst>
                    <a:gd name="T0" fmla="*/ 0 w 75"/>
                    <a:gd name="T1" fmla="*/ 2 h 48"/>
                    <a:gd name="T2" fmla="*/ 1 w 75"/>
                    <a:gd name="T3" fmla="*/ 2 h 48"/>
                    <a:gd name="T4" fmla="*/ 1 w 75"/>
                    <a:gd name="T5" fmla="*/ 2 h 48"/>
                    <a:gd name="T6" fmla="*/ 2 w 75"/>
                    <a:gd name="T7" fmla="*/ 2 h 48"/>
                    <a:gd name="T8" fmla="*/ 2 w 75"/>
                    <a:gd name="T9" fmla="*/ 2 h 48"/>
                    <a:gd name="T10" fmla="*/ 2 w 75"/>
                    <a:gd name="T11" fmla="*/ 2 h 48"/>
                    <a:gd name="T12" fmla="*/ 3 w 75"/>
                    <a:gd name="T13" fmla="*/ 1 h 48"/>
                    <a:gd name="T14" fmla="*/ 3 w 75"/>
                    <a:gd name="T15" fmla="*/ 1 h 48"/>
                    <a:gd name="T16" fmla="*/ 3 w 75"/>
                    <a:gd name="T17" fmla="*/ 1 h 48"/>
                    <a:gd name="T18" fmla="*/ 2 w 75"/>
                    <a:gd name="T19" fmla="*/ 1 h 48"/>
                    <a:gd name="T20" fmla="*/ 2 w 75"/>
                    <a:gd name="T21" fmla="*/ 1 h 48"/>
                    <a:gd name="T22" fmla="*/ 2 w 75"/>
                    <a:gd name="T23" fmla="*/ 1 h 48"/>
                    <a:gd name="T24" fmla="*/ 2 w 75"/>
                    <a:gd name="T25" fmla="*/ 1 h 48"/>
                    <a:gd name="T26" fmla="*/ 1 w 75"/>
                    <a:gd name="T27" fmla="*/ 1 h 48"/>
                    <a:gd name="T28" fmla="*/ 1 w 75"/>
                    <a:gd name="T29" fmla="*/ 1 h 48"/>
                    <a:gd name="T30" fmla="*/ 1 w 75"/>
                    <a:gd name="T31" fmla="*/ 1 h 48"/>
                    <a:gd name="T32" fmla="*/ 1 w 75"/>
                    <a:gd name="T33" fmla="*/ 1 h 48"/>
                    <a:gd name="T34" fmla="*/ 1 w 75"/>
                    <a:gd name="T35" fmla="*/ 1 h 48"/>
                    <a:gd name="T36" fmla="*/ 1 w 75"/>
                    <a:gd name="T37" fmla="*/ 0 h 48"/>
                    <a:gd name="T38" fmla="*/ 1 w 75"/>
                    <a:gd name="T39" fmla="*/ 0 h 48"/>
                    <a:gd name="T40" fmla="*/ 1 w 75"/>
                    <a:gd name="T41" fmla="*/ 0 h 48"/>
                    <a:gd name="T42" fmla="*/ 0 w 75"/>
                    <a:gd name="T43" fmla="*/ 0 h 48"/>
                    <a:gd name="T44" fmla="*/ 0 w 75"/>
                    <a:gd name="T45" fmla="*/ 0 h 48"/>
                    <a:gd name="T46" fmla="*/ 0 w 75"/>
                    <a:gd name="T47" fmla="*/ 0 h 48"/>
                    <a:gd name="T48" fmla="*/ 0 w 75"/>
                    <a:gd name="T49" fmla="*/ 0 h 48"/>
                    <a:gd name="T50" fmla="*/ 0 w 75"/>
                    <a:gd name="T51" fmla="*/ 0 h 48"/>
                    <a:gd name="T52" fmla="*/ 0 w 75"/>
                    <a:gd name="T53" fmla="*/ 1 h 48"/>
                    <a:gd name="T54" fmla="*/ 0 w 75"/>
                    <a:gd name="T55" fmla="*/ 1 h 48"/>
                    <a:gd name="T56" fmla="*/ 0 w 75"/>
                    <a:gd name="T57" fmla="*/ 2 h 4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5"/>
                    <a:gd name="T88" fmla="*/ 0 h 48"/>
                    <a:gd name="T89" fmla="*/ 75 w 75"/>
                    <a:gd name="T90" fmla="*/ 48 h 48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5" h="48">
                      <a:moveTo>
                        <a:pt x="12" y="44"/>
                      </a:moveTo>
                      <a:lnTo>
                        <a:pt x="19" y="46"/>
                      </a:lnTo>
                      <a:lnTo>
                        <a:pt x="31" y="48"/>
                      </a:lnTo>
                      <a:lnTo>
                        <a:pt x="43" y="48"/>
                      </a:lnTo>
                      <a:lnTo>
                        <a:pt x="56" y="46"/>
                      </a:lnTo>
                      <a:lnTo>
                        <a:pt x="66" y="42"/>
                      </a:lnTo>
                      <a:lnTo>
                        <a:pt x="74" y="36"/>
                      </a:lnTo>
                      <a:lnTo>
                        <a:pt x="75" y="29"/>
                      </a:lnTo>
                      <a:lnTo>
                        <a:pt x="71" y="19"/>
                      </a:lnTo>
                      <a:lnTo>
                        <a:pt x="66" y="16"/>
                      </a:lnTo>
                      <a:lnTo>
                        <a:pt x="59" y="15"/>
                      </a:lnTo>
                      <a:lnTo>
                        <a:pt x="52" y="15"/>
                      </a:lnTo>
                      <a:lnTo>
                        <a:pt x="43" y="18"/>
                      </a:lnTo>
                      <a:lnTo>
                        <a:pt x="35" y="19"/>
                      </a:lnTo>
                      <a:lnTo>
                        <a:pt x="30" y="22"/>
                      </a:lnTo>
                      <a:lnTo>
                        <a:pt x="25" y="23"/>
                      </a:lnTo>
                      <a:lnTo>
                        <a:pt x="24" y="25"/>
                      </a:lnTo>
                      <a:lnTo>
                        <a:pt x="22" y="21"/>
                      </a:lnTo>
                      <a:lnTo>
                        <a:pt x="19" y="13"/>
                      </a:lnTo>
                      <a:lnTo>
                        <a:pt x="16" y="5"/>
                      </a:lnTo>
                      <a:lnTo>
                        <a:pt x="15" y="2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3" y="2"/>
                      </a:ln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5" y="26"/>
                      </a:lnTo>
                      <a:lnTo>
                        <a:pt x="9" y="38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54" name="Freeform 139"/>
                <p:cNvSpPr>
                  <a:spLocks/>
                </p:cNvSpPr>
                <p:nvPr/>
              </p:nvSpPr>
              <p:spPr bwMode="auto">
                <a:xfrm>
                  <a:off x="8385" y="4821"/>
                  <a:ext cx="21" cy="19"/>
                </a:xfrm>
                <a:custGeom>
                  <a:avLst/>
                  <a:gdLst>
                    <a:gd name="T0" fmla="*/ 1 w 63"/>
                    <a:gd name="T1" fmla="*/ 2 h 57"/>
                    <a:gd name="T2" fmla="*/ 1 w 63"/>
                    <a:gd name="T3" fmla="*/ 2 h 57"/>
                    <a:gd name="T4" fmla="*/ 1 w 63"/>
                    <a:gd name="T5" fmla="*/ 2 h 57"/>
                    <a:gd name="T6" fmla="*/ 2 w 63"/>
                    <a:gd name="T7" fmla="*/ 2 h 57"/>
                    <a:gd name="T8" fmla="*/ 2 w 63"/>
                    <a:gd name="T9" fmla="*/ 2 h 57"/>
                    <a:gd name="T10" fmla="*/ 2 w 63"/>
                    <a:gd name="T11" fmla="*/ 2 h 57"/>
                    <a:gd name="T12" fmla="*/ 2 w 63"/>
                    <a:gd name="T13" fmla="*/ 2 h 57"/>
                    <a:gd name="T14" fmla="*/ 2 w 63"/>
                    <a:gd name="T15" fmla="*/ 2 h 57"/>
                    <a:gd name="T16" fmla="*/ 2 w 63"/>
                    <a:gd name="T17" fmla="*/ 1 h 57"/>
                    <a:gd name="T18" fmla="*/ 2 w 63"/>
                    <a:gd name="T19" fmla="*/ 1 h 57"/>
                    <a:gd name="T20" fmla="*/ 2 w 63"/>
                    <a:gd name="T21" fmla="*/ 1 h 57"/>
                    <a:gd name="T22" fmla="*/ 2 w 63"/>
                    <a:gd name="T23" fmla="*/ 1 h 57"/>
                    <a:gd name="T24" fmla="*/ 2 w 63"/>
                    <a:gd name="T25" fmla="*/ 1 h 57"/>
                    <a:gd name="T26" fmla="*/ 1 w 63"/>
                    <a:gd name="T27" fmla="*/ 1 h 57"/>
                    <a:gd name="T28" fmla="*/ 1 w 63"/>
                    <a:gd name="T29" fmla="*/ 1 h 57"/>
                    <a:gd name="T30" fmla="*/ 1 w 63"/>
                    <a:gd name="T31" fmla="*/ 1 h 57"/>
                    <a:gd name="T32" fmla="*/ 1 w 63"/>
                    <a:gd name="T33" fmla="*/ 1 h 57"/>
                    <a:gd name="T34" fmla="*/ 1 w 63"/>
                    <a:gd name="T35" fmla="*/ 1 h 57"/>
                    <a:gd name="T36" fmla="*/ 1 w 63"/>
                    <a:gd name="T37" fmla="*/ 1 h 57"/>
                    <a:gd name="T38" fmla="*/ 1 w 63"/>
                    <a:gd name="T39" fmla="*/ 0 h 57"/>
                    <a:gd name="T40" fmla="*/ 0 w 63"/>
                    <a:gd name="T41" fmla="*/ 0 h 57"/>
                    <a:gd name="T42" fmla="*/ 0 w 63"/>
                    <a:gd name="T43" fmla="*/ 1 h 57"/>
                    <a:gd name="T44" fmla="*/ 0 w 63"/>
                    <a:gd name="T45" fmla="*/ 1 h 57"/>
                    <a:gd name="T46" fmla="*/ 0 w 63"/>
                    <a:gd name="T47" fmla="*/ 2 h 57"/>
                    <a:gd name="T48" fmla="*/ 1 w 63"/>
                    <a:gd name="T49" fmla="*/ 2 h 5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3"/>
                    <a:gd name="T76" fmla="*/ 0 h 57"/>
                    <a:gd name="T77" fmla="*/ 63 w 63"/>
                    <a:gd name="T78" fmla="*/ 57 h 5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3" h="57">
                      <a:moveTo>
                        <a:pt x="15" y="53"/>
                      </a:moveTo>
                      <a:lnTo>
                        <a:pt x="22" y="54"/>
                      </a:lnTo>
                      <a:lnTo>
                        <a:pt x="34" y="57"/>
                      </a:lnTo>
                      <a:lnTo>
                        <a:pt x="47" y="56"/>
                      </a:lnTo>
                      <a:lnTo>
                        <a:pt x="58" y="50"/>
                      </a:lnTo>
                      <a:lnTo>
                        <a:pt x="61" y="48"/>
                      </a:lnTo>
                      <a:lnTo>
                        <a:pt x="62" y="46"/>
                      </a:lnTo>
                      <a:lnTo>
                        <a:pt x="63" y="43"/>
                      </a:lnTo>
                      <a:lnTo>
                        <a:pt x="62" y="40"/>
                      </a:lnTo>
                      <a:lnTo>
                        <a:pt x="61" y="36"/>
                      </a:lnTo>
                      <a:lnTo>
                        <a:pt x="58" y="33"/>
                      </a:lnTo>
                      <a:lnTo>
                        <a:pt x="53" y="31"/>
                      </a:lnTo>
                      <a:lnTo>
                        <a:pt x="47" y="33"/>
                      </a:lnTo>
                      <a:lnTo>
                        <a:pt x="39" y="36"/>
                      </a:lnTo>
                      <a:lnTo>
                        <a:pt x="30" y="36"/>
                      </a:lnTo>
                      <a:lnTo>
                        <a:pt x="24" y="36"/>
                      </a:lnTo>
                      <a:lnTo>
                        <a:pt x="21" y="36"/>
                      </a:lnTo>
                      <a:lnTo>
                        <a:pt x="21" y="30"/>
                      </a:lnTo>
                      <a:lnTo>
                        <a:pt x="21" y="17"/>
                      </a:lnTo>
                      <a:lnTo>
                        <a:pt x="17" y="4"/>
                      </a:lnTo>
                      <a:lnTo>
                        <a:pt x="8" y="0"/>
                      </a:lnTo>
                      <a:lnTo>
                        <a:pt x="0" y="18"/>
                      </a:lnTo>
                      <a:lnTo>
                        <a:pt x="0" y="34"/>
                      </a:lnTo>
                      <a:lnTo>
                        <a:pt x="6" y="46"/>
                      </a:lnTo>
                      <a:lnTo>
                        <a:pt x="15" y="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55" name="Freeform 140"/>
                <p:cNvSpPr>
                  <a:spLocks/>
                </p:cNvSpPr>
                <p:nvPr/>
              </p:nvSpPr>
              <p:spPr bwMode="auto">
                <a:xfrm>
                  <a:off x="8406" y="4814"/>
                  <a:ext cx="21" cy="19"/>
                </a:xfrm>
                <a:custGeom>
                  <a:avLst/>
                  <a:gdLst>
                    <a:gd name="T0" fmla="*/ 1 w 65"/>
                    <a:gd name="T1" fmla="*/ 2 h 57"/>
                    <a:gd name="T2" fmla="*/ 1 w 65"/>
                    <a:gd name="T3" fmla="*/ 2 h 57"/>
                    <a:gd name="T4" fmla="*/ 1 w 65"/>
                    <a:gd name="T5" fmla="*/ 2 h 57"/>
                    <a:gd name="T6" fmla="*/ 2 w 65"/>
                    <a:gd name="T7" fmla="*/ 2 h 57"/>
                    <a:gd name="T8" fmla="*/ 2 w 65"/>
                    <a:gd name="T9" fmla="*/ 2 h 57"/>
                    <a:gd name="T10" fmla="*/ 2 w 65"/>
                    <a:gd name="T11" fmla="*/ 2 h 57"/>
                    <a:gd name="T12" fmla="*/ 2 w 65"/>
                    <a:gd name="T13" fmla="*/ 2 h 57"/>
                    <a:gd name="T14" fmla="*/ 2 w 65"/>
                    <a:gd name="T15" fmla="*/ 1 h 57"/>
                    <a:gd name="T16" fmla="*/ 2 w 65"/>
                    <a:gd name="T17" fmla="*/ 1 h 57"/>
                    <a:gd name="T18" fmla="*/ 2 w 65"/>
                    <a:gd name="T19" fmla="*/ 1 h 57"/>
                    <a:gd name="T20" fmla="*/ 2 w 65"/>
                    <a:gd name="T21" fmla="*/ 1 h 57"/>
                    <a:gd name="T22" fmla="*/ 1 w 65"/>
                    <a:gd name="T23" fmla="*/ 1 h 57"/>
                    <a:gd name="T24" fmla="*/ 1 w 65"/>
                    <a:gd name="T25" fmla="*/ 1 h 57"/>
                    <a:gd name="T26" fmla="*/ 1 w 65"/>
                    <a:gd name="T27" fmla="*/ 1 h 57"/>
                    <a:gd name="T28" fmla="*/ 1 w 65"/>
                    <a:gd name="T29" fmla="*/ 1 h 57"/>
                    <a:gd name="T30" fmla="*/ 1 w 65"/>
                    <a:gd name="T31" fmla="*/ 0 h 57"/>
                    <a:gd name="T32" fmla="*/ 0 w 65"/>
                    <a:gd name="T33" fmla="*/ 0 h 57"/>
                    <a:gd name="T34" fmla="*/ 0 w 65"/>
                    <a:gd name="T35" fmla="*/ 1 h 57"/>
                    <a:gd name="T36" fmla="*/ 0 w 65"/>
                    <a:gd name="T37" fmla="*/ 1 h 57"/>
                    <a:gd name="T38" fmla="*/ 1 w 65"/>
                    <a:gd name="T39" fmla="*/ 2 h 57"/>
                    <a:gd name="T40" fmla="*/ 1 w 65"/>
                    <a:gd name="T41" fmla="*/ 2 h 5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5"/>
                    <a:gd name="T64" fmla="*/ 0 h 57"/>
                    <a:gd name="T65" fmla="*/ 65 w 65"/>
                    <a:gd name="T66" fmla="*/ 57 h 5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5" h="57">
                      <a:moveTo>
                        <a:pt x="24" y="52"/>
                      </a:moveTo>
                      <a:lnTo>
                        <a:pt x="32" y="57"/>
                      </a:lnTo>
                      <a:lnTo>
                        <a:pt x="41" y="55"/>
                      </a:lnTo>
                      <a:lnTo>
                        <a:pt x="50" y="52"/>
                      </a:lnTo>
                      <a:lnTo>
                        <a:pt x="59" y="48"/>
                      </a:lnTo>
                      <a:lnTo>
                        <a:pt x="63" y="45"/>
                      </a:lnTo>
                      <a:lnTo>
                        <a:pt x="65" y="42"/>
                      </a:lnTo>
                      <a:lnTo>
                        <a:pt x="65" y="38"/>
                      </a:lnTo>
                      <a:lnTo>
                        <a:pt x="63" y="34"/>
                      </a:lnTo>
                      <a:lnTo>
                        <a:pt x="53" y="28"/>
                      </a:lnTo>
                      <a:lnTo>
                        <a:pt x="46" y="29"/>
                      </a:lnTo>
                      <a:lnTo>
                        <a:pt x="40" y="35"/>
                      </a:lnTo>
                      <a:lnTo>
                        <a:pt x="35" y="39"/>
                      </a:lnTo>
                      <a:lnTo>
                        <a:pt x="32" y="32"/>
                      </a:lnTo>
                      <a:lnTo>
                        <a:pt x="25" y="18"/>
                      </a:lnTo>
                      <a:lnTo>
                        <a:pt x="16" y="5"/>
                      </a:lnTo>
                      <a:lnTo>
                        <a:pt x="6" y="0"/>
                      </a:lnTo>
                      <a:lnTo>
                        <a:pt x="0" y="21"/>
                      </a:lnTo>
                      <a:lnTo>
                        <a:pt x="7" y="36"/>
                      </a:lnTo>
                      <a:lnTo>
                        <a:pt x="18" y="48"/>
                      </a:lnTo>
                      <a:lnTo>
                        <a:pt x="24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56" name="Freeform 141"/>
                <p:cNvSpPr>
                  <a:spLocks/>
                </p:cNvSpPr>
                <p:nvPr/>
              </p:nvSpPr>
              <p:spPr bwMode="auto">
                <a:xfrm>
                  <a:off x="8371" y="4865"/>
                  <a:ext cx="26" cy="26"/>
                </a:xfrm>
                <a:custGeom>
                  <a:avLst/>
                  <a:gdLst>
                    <a:gd name="T0" fmla="*/ 1 w 79"/>
                    <a:gd name="T1" fmla="*/ 2 h 80"/>
                    <a:gd name="T2" fmla="*/ 1 w 79"/>
                    <a:gd name="T3" fmla="*/ 2 h 80"/>
                    <a:gd name="T4" fmla="*/ 1 w 79"/>
                    <a:gd name="T5" fmla="*/ 3 h 80"/>
                    <a:gd name="T6" fmla="*/ 1 w 79"/>
                    <a:gd name="T7" fmla="*/ 3 h 80"/>
                    <a:gd name="T8" fmla="*/ 1 w 79"/>
                    <a:gd name="T9" fmla="*/ 3 h 80"/>
                    <a:gd name="T10" fmla="*/ 2 w 79"/>
                    <a:gd name="T11" fmla="*/ 3 h 80"/>
                    <a:gd name="T12" fmla="*/ 2 w 79"/>
                    <a:gd name="T13" fmla="*/ 3 h 80"/>
                    <a:gd name="T14" fmla="*/ 2 w 79"/>
                    <a:gd name="T15" fmla="*/ 2 h 80"/>
                    <a:gd name="T16" fmla="*/ 3 w 79"/>
                    <a:gd name="T17" fmla="*/ 2 h 80"/>
                    <a:gd name="T18" fmla="*/ 3 w 79"/>
                    <a:gd name="T19" fmla="*/ 2 h 80"/>
                    <a:gd name="T20" fmla="*/ 3 w 79"/>
                    <a:gd name="T21" fmla="*/ 2 h 80"/>
                    <a:gd name="T22" fmla="*/ 3 w 79"/>
                    <a:gd name="T23" fmla="*/ 2 h 80"/>
                    <a:gd name="T24" fmla="*/ 3 w 79"/>
                    <a:gd name="T25" fmla="*/ 2 h 80"/>
                    <a:gd name="T26" fmla="*/ 3 w 79"/>
                    <a:gd name="T27" fmla="*/ 1 h 80"/>
                    <a:gd name="T28" fmla="*/ 2 w 79"/>
                    <a:gd name="T29" fmla="*/ 1 h 80"/>
                    <a:gd name="T30" fmla="*/ 2 w 79"/>
                    <a:gd name="T31" fmla="*/ 1 h 80"/>
                    <a:gd name="T32" fmla="*/ 2 w 79"/>
                    <a:gd name="T33" fmla="*/ 1 h 80"/>
                    <a:gd name="T34" fmla="*/ 1 w 79"/>
                    <a:gd name="T35" fmla="*/ 2 h 80"/>
                    <a:gd name="T36" fmla="*/ 1 w 79"/>
                    <a:gd name="T37" fmla="*/ 2 h 80"/>
                    <a:gd name="T38" fmla="*/ 1 w 79"/>
                    <a:gd name="T39" fmla="*/ 2 h 80"/>
                    <a:gd name="T40" fmla="*/ 1 w 79"/>
                    <a:gd name="T41" fmla="*/ 2 h 80"/>
                    <a:gd name="T42" fmla="*/ 1 w 79"/>
                    <a:gd name="T43" fmla="*/ 2 h 80"/>
                    <a:gd name="T44" fmla="*/ 1 w 79"/>
                    <a:gd name="T45" fmla="*/ 1 h 80"/>
                    <a:gd name="T46" fmla="*/ 0 w 79"/>
                    <a:gd name="T47" fmla="*/ 0 h 80"/>
                    <a:gd name="T48" fmla="*/ 0 w 79"/>
                    <a:gd name="T49" fmla="*/ 0 h 80"/>
                    <a:gd name="T50" fmla="*/ 0 w 79"/>
                    <a:gd name="T51" fmla="*/ 1 h 80"/>
                    <a:gd name="T52" fmla="*/ 0 w 79"/>
                    <a:gd name="T53" fmla="*/ 2 h 80"/>
                    <a:gd name="T54" fmla="*/ 0 w 79"/>
                    <a:gd name="T55" fmla="*/ 2 h 80"/>
                    <a:gd name="T56" fmla="*/ 1 w 79"/>
                    <a:gd name="T57" fmla="*/ 2 h 8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9"/>
                    <a:gd name="T88" fmla="*/ 0 h 80"/>
                    <a:gd name="T89" fmla="*/ 79 w 79"/>
                    <a:gd name="T90" fmla="*/ 80 h 8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9" h="80">
                      <a:moveTo>
                        <a:pt x="16" y="67"/>
                      </a:moveTo>
                      <a:lnTo>
                        <a:pt x="19" y="70"/>
                      </a:lnTo>
                      <a:lnTo>
                        <a:pt x="23" y="73"/>
                      </a:lnTo>
                      <a:lnTo>
                        <a:pt x="31" y="77"/>
                      </a:lnTo>
                      <a:lnTo>
                        <a:pt x="38" y="79"/>
                      </a:lnTo>
                      <a:lnTo>
                        <a:pt x="47" y="80"/>
                      </a:lnTo>
                      <a:lnTo>
                        <a:pt x="57" y="77"/>
                      </a:lnTo>
                      <a:lnTo>
                        <a:pt x="66" y="70"/>
                      </a:lnTo>
                      <a:lnTo>
                        <a:pt x="73" y="59"/>
                      </a:lnTo>
                      <a:lnTo>
                        <a:pt x="76" y="54"/>
                      </a:lnTo>
                      <a:lnTo>
                        <a:pt x="78" y="50"/>
                      </a:lnTo>
                      <a:lnTo>
                        <a:pt x="79" y="46"/>
                      </a:lnTo>
                      <a:lnTo>
                        <a:pt x="78" y="43"/>
                      </a:lnTo>
                      <a:lnTo>
                        <a:pt x="70" y="39"/>
                      </a:lnTo>
                      <a:lnTo>
                        <a:pt x="61" y="37"/>
                      </a:lnTo>
                      <a:lnTo>
                        <a:pt x="53" y="39"/>
                      </a:lnTo>
                      <a:lnTo>
                        <a:pt x="45" y="40"/>
                      </a:lnTo>
                      <a:lnTo>
                        <a:pt x="39" y="44"/>
                      </a:lnTo>
                      <a:lnTo>
                        <a:pt x="34" y="47"/>
                      </a:lnTo>
                      <a:lnTo>
                        <a:pt x="31" y="50"/>
                      </a:lnTo>
                      <a:lnTo>
                        <a:pt x="29" y="52"/>
                      </a:lnTo>
                      <a:lnTo>
                        <a:pt x="28" y="43"/>
                      </a:lnTo>
                      <a:lnTo>
                        <a:pt x="22" y="24"/>
                      </a:lnTo>
                      <a:lnTo>
                        <a:pt x="13" y="6"/>
                      </a:lnTo>
                      <a:lnTo>
                        <a:pt x="1" y="0"/>
                      </a:lnTo>
                      <a:lnTo>
                        <a:pt x="0" y="24"/>
                      </a:lnTo>
                      <a:lnTo>
                        <a:pt x="6" y="46"/>
                      </a:lnTo>
                      <a:lnTo>
                        <a:pt x="13" y="62"/>
                      </a:lnTo>
                      <a:lnTo>
                        <a:pt x="16" y="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57" name="Freeform 142"/>
                <p:cNvSpPr>
                  <a:spLocks/>
                </p:cNvSpPr>
                <p:nvPr/>
              </p:nvSpPr>
              <p:spPr bwMode="auto">
                <a:xfrm>
                  <a:off x="8399" y="4855"/>
                  <a:ext cx="27" cy="22"/>
                </a:xfrm>
                <a:custGeom>
                  <a:avLst/>
                  <a:gdLst>
                    <a:gd name="T0" fmla="*/ 0 w 79"/>
                    <a:gd name="T1" fmla="*/ 2 h 67"/>
                    <a:gd name="T2" fmla="*/ 1 w 79"/>
                    <a:gd name="T3" fmla="*/ 2 h 67"/>
                    <a:gd name="T4" fmla="*/ 1 w 79"/>
                    <a:gd name="T5" fmla="*/ 2 h 67"/>
                    <a:gd name="T6" fmla="*/ 1 w 79"/>
                    <a:gd name="T7" fmla="*/ 2 h 67"/>
                    <a:gd name="T8" fmla="*/ 1 w 79"/>
                    <a:gd name="T9" fmla="*/ 2 h 67"/>
                    <a:gd name="T10" fmla="*/ 2 w 79"/>
                    <a:gd name="T11" fmla="*/ 2 h 67"/>
                    <a:gd name="T12" fmla="*/ 2 w 79"/>
                    <a:gd name="T13" fmla="*/ 2 h 67"/>
                    <a:gd name="T14" fmla="*/ 2 w 79"/>
                    <a:gd name="T15" fmla="*/ 2 h 67"/>
                    <a:gd name="T16" fmla="*/ 3 w 79"/>
                    <a:gd name="T17" fmla="*/ 2 h 67"/>
                    <a:gd name="T18" fmla="*/ 3 w 79"/>
                    <a:gd name="T19" fmla="*/ 2 h 67"/>
                    <a:gd name="T20" fmla="*/ 3 w 79"/>
                    <a:gd name="T21" fmla="*/ 2 h 67"/>
                    <a:gd name="T22" fmla="*/ 3 w 79"/>
                    <a:gd name="T23" fmla="*/ 2 h 67"/>
                    <a:gd name="T24" fmla="*/ 3 w 79"/>
                    <a:gd name="T25" fmla="*/ 2 h 67"/>
                    <a:gd name="T26" fmla="*/ 3 w 79"/>
                    <a:gd name="T27" fmla="*/ 1 h 67"/>
                    <a:gd name="T28" fmla="*/ 3 w 79"/>
                    <a:gd name="T29" fmla="*/ 1 h 67"/>
                    <a:gd name="T30" fmla="*/ 2 w 79"/>
                    <a:gd name="T31" fmla="*/ 1 h 67"/>
                    <a:gd name="T32" fmla="*/ 2 w 79"/>
                    <a:gd name="T33" fmla="*/ 1 h 67"/>
                    <a:gd name="T34" fmla="*/ 2 w 79"/>
                    <a:gd name="T35" fmla="*/ 1 h 67"/>
                    <a:gd name="T36" fmla="*/ 1 w 79"/>
                    <a:gd name="T37" fmla="*/ 1 h 67"/>
                    <a:gd name="T38" fmla="*/ 1 w 79"/>
                    <a:gd name="T39" fmla="*/ 1 h 67"/>
                    <a:gd name="T40" fmla="*/ 1 w 79"/>
                    <a:gd name="T41" fmla="*/ 1 h 67"/>
                    <a:gd name="T42" fmla="*/ 1 w 79"/>
                    <a:gd name="T43" fmla="*/ 1 h 67"/>
                    <a:gd name="T44" fmla="*/ 1 w 79"/>
                    <a:gd name="T45" fmla="*/ 1 h 67"/>
                    <a:gd name="T46" fmla="*/ 1 w 79"/>
                    <a:gd name="T47" fmla="*/ 0 h 67"/>
                    <a:gd name="T48" fmla="*/ 0 w 79"/>
                    <a:gd name="T49" fmla="*/ 0 h 67"/>
                    <a:gd name="T50" fmla="*/ 0 w 79"/>
                    <a:gd name="T51" fmla="*/ 1 h 67"/>
                    <a:gd name="T52" fmla="*/ 0 w 79"/>
                    <a:gd name="T53" fmla="*/ 1 h 67"/>
                    <a:gd name="T54" fmla="*/ 0 w 79"/>
                    <a:gd name="T55" fmla="*/ 2 h 67"/>
                    <a:gd name="T56" fmla="*/ 0 w 79"/>
                    <a:gd name="T57" fmla="*/ 2 h 6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9"/>
                    <a:gd name="T88" fmla="*/ 0 h 67"/>
                    <a:gd name="T89" fmla="*/ 79 w 79"/>
                    <a:gd name="T90" fmla="*/ 67 h 67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9" h="67">
                      <a:moveTo>
                        <a:pt x="13" y="54"/>
                      </a:moveTo>
                      <a:lnTo>
                        <a:pt x="16" y="56"/>
                      </a:lnTo>
                      <a:lnTo>
                        <a:pt x="20" y="59"/>
                      </a:lnTo>
                      <a:lnTo>
                        <a:pt x="26" y="61"/>
                      </a:lnTo>
                      <a:lnTo>
                        <a:pt x="34" y="64"/>
                      </a:lnTo>
                      <a:lnTo>
                        <a:pt x="41" y="67"/>
                      </a:lnTo>
                      <a:lnTo>
                        <a:pt x="50" y="67"/>
                      </a:lnTo>
                      <a:lnTo>
                        <a:pt x="59" y="67"/>
                      </a:lnTo>
                      <a:lnTo>
                        <a:pt x="66" y="64"/>
                      </a:lnTo>
                      <a:lnTo>
                        <a:pt x="72" y="61"/>
                      </a:lnTo>
                      <a:lnTo>
                        <a:pt x="76" y="57"/>
                      </a:lnTo>
                      <a:lnTo>
                        <a:pt x="79" y="53"/>
                      </a:lnTo>
                      <a:lnTo>
                        <a:pt x="78" y="47"/>
                      </a:lnTo>
                      <a:lnTo>
                        <a:pt x="72" y="41"/>
                      </a:lnTo>
                      <a:lnTo>
                        <a:pt x="65" y="37"/>
                      </a:lnTo>
                      <a:lnTo>
                        <a:pt x="56" y="36"/>
                      </a:lnTo>
                      <a:lnTo>
                        <a:pt x="48" y="36"/>
                      </a:lnTo>
                      <a:lnTo>
                        <a:pt x="40" y="37"/>
                      </a:lnTo>
                      <a:lnTo>
                        <a:pt x="34" y="38"/>
                      </a:lnTo>
                      <a:lnTo>
                        <a:pt x="29" y="40"/>
                      </a:lnTo>
                      <a:lnTo>
                        <a:pt x="28" y="40"/>
                      </a:lnTo>
                      <a:lnTo>
                        <a:pt x="26" y="33"/>
                      </a:lnTo>
                      <a:lnTo>
                        <a:pt x="22" y="17"/>
                      </a:lnTo>
                      <a:lnTo>
                        <a:pt x="15" y="4"/>
                      </a:lnTo>
                      <a:lnTo>
                        <a:pt x="3" y="0"/>
                      </a:lnTo>
                      <a:lnTo>
                        <a:pt x="0" y="21"/>
                      </a:lnTo>
                      <a:lnTo>
                        <a:pt x="4" y="38"/>
                      </a:lnTo>
                      <a:lnTo>
                        <a:pt x="10" y="50"/>
                      </a:lnTo>
                      <a:lnTo>
                        <a:pt x="13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58" name="Freeform 143"/>
                <p:cNvSpPr>
                  <a:spLocks/>
                </p:cNvSpPr>
                <p:nvPr/>
              </p:nvSpPr>
              <p:spPr bwMode="auto">
                <a:xfrm>
                  <a:off x="8429" y="4851"/>
                  <a:ext cx="26" cy="20"/>
                </a:xfrm>
                <a:custGeom>
                  <a:avLst/>
                  <a:gdLst>
                    <a:gd name="T0" fmla="*/ 0 w 77"/>
                    <a:gd name="T1" fmla="*/ 2 h 62"/>
                    <a:gd name="T2" fmla="*/ 1 w 77"/>
                    <a:gd name="T3" fmla="*/ 2 h 62"/>
                    <a:gd name="T4" fmla="*/ 1 w 77"/>
                    <a:gd name="T5" fmla="*/ 2 h 62"/>
                    <a:gd name="T6" fmla="*/ 2 w 77"/>
                    <a:gd name="T7" fmla="*/ 2 h 62"/>
                    <a:gd name="T8" fmla="*/ 2 w 77"/>
                    <a:gd name="T9" fmla="*/ 2 h 62"/>
                    <a:gd name="T10" fmla="*/ 2 w 77"/>
                    <a:gd name="T11" fmla="*/ 2 h 62"/>
                    <a:gd name="T12" fmla="*/ 3 w 77"/>
                    <a:gd name="T13" fmla="*/ 2 h 62"/>
                    <a:gd name="T14" fmla="*/ 3 w 77"/>
                    <a:gd name="T15" fmla="*/ 2 h 62"/>
                    <a:gd name="T16" fmla="*/ 3 w 77"/>
                    <a:gd name="T17" fmla="*/ 2 h 62"/>
                    <a:gd name="T18" fmla="*/ 3 w 77"/>
                    <a:gd name="T19" fmla="*/ 1 h 62"/>
                    <a:gd name="T20" fmla="*/ 2 w 77"/>
                    <a:gd name="T21" fmla="*/ 1 h 62"/>
                    <a:gd name="T22" fmla="*/ 2 w 77"/>
                    <a:gd name="T23" fmla="*/ 1 h 62"/>
                    <a:gd name="T24" fmla="*/ 2 w 77"/>
                    <a:gd name="T25" fmla="*/ 1 h 62"/>
                    <a:gd name="T26" fmla="*/ 1 w 77"/>
                    <a:gd name="T27" fmla="*/ 1 h 62"/>
                    <a:gd name="T28" fmla="*/ 1 w 77"/>
                    <a:gd name="T29" fmla="*/ 1 h 62"/>
                    <a:gd name="T30" fmla="*/ 1 w 77"/>
                    <a:gd name="T31" fmla="*/ 1 h 62"/>
                    <a:gd name="T32" fmla="*/ 1 w 77"/>
                    <a:gd name="T33" fmla="*/ 1 h 62"/>
                    <a:gd name="T34" fmla="*/ 1 w 77"/>
                    <a:gd name="T35" fmla="*/ 1 h 62"/>
                    <a:gd name="T36" fmla="*/ 1 w 77"/>
                    <a:gd name="T37" fmla="*/ 1 h 62"/>
                    <a:gd name="T38" fmla="*/ 1 w 77"/>
                    <a:gd name="T39" fmla="*/ 0 h 62"/>
                    <a:gd name="T40" fmla="*/ 0 w 77"/>
                    <a:gd name="T41" fmla="*/ 0 h 62"/>
                    <a:gd name="T42" fmla="*/ 0 w 77"/>
                    <a:gd name="T43" fmla="*/ 1 h 62"/>
                    <a:gd name="T44" fmla="*/ 0 w 77"/>
                    <a:gd name="T45" fmla="*/ 1 h 62"/>
                    <a:gd name="T46" fmla="*/ 0 w 77"/>
                    <a:gd name="T47" fmla="*/ 2 h 62"/>
                    <a:gd name="T48" fmla="*/ 0 w 77"/>
                    <a:gd name="T49" fmla="*/ 2 h 6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7"/>
                    <a:gd name="T76" fmla="*/ 0 h 62"/>
                    <a:gd name="T77" fmla="*/ 77 w 77"/>
                    <a:gd name="T78" fmla="*/ 62 h 6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7" h="62">
                      <a:moveTo>
                        <a:pt x="9" y="58"/>
                      </a:moveTo>
                      <a:lnTo>
                        <a:pt x="17" y="60"/>
                      </a:lnTo>
                      <a:lnTo>
                        <a:pt x="27" y="62"/>
                      </a:lnTo>
                      <a:lnTo>
                        <a:pt x="40" y="62"/>
                      </a:lnTo>
                      <a:lnTo>
                        <a:pt x="53" y="60"/>
                      </a:lnTo>
                      <a:lnTo>
                        <a:pt x="65" y="58"/>
                      </a:lnTo>
                      <a:lnTo>
                        <a:pt x="72" y="55"/>
                      </a:lnTo>
                      <a:lnTo>
                        <a:pt x="77" y="49"/>
                      </a:lnTo>
                      <a:lnTo>
                        <a:pt x="75" y="42"/>
                      </a:lnTo>
                      <a:lnTo>
                        <a:pt x="69" y="36"/>
                      </a:lnTo>
                      <a:lnTo>
                        <a:pt x="62" y="33"/>
                      </a:lnTo>
                      <a:lnTo>
                        <a:pt x="53" y="32"/>
                      </a:lnTo>
                      <a:lnTo>
                        <a:pt x="46" y="32"/>
                      </a:lnTo>
                      <a:lnTo>
                        <a:pt x="39" y="33"/>
                      </a:lnTo>
                      <a:lnTo>
                        <a:pt x="33" y="35"/>
                      </a:lnTo>
                      <a:lnTo>
                        <a:pt x="28" y="37"/>
                      </a:lnTo>
                      <a:lnTo>
                        <a:pt x="27" y="37"/>
                      </a:lnTo>
                      <a:lnTo>
                        <a:pt x="25" y="30"/>
                      </a:lnTo>
                      <a:lnTo>
                        <a:pt x="21" y="16"/>
                      </a:lnTo>
                      <a:lnTo>
                        <a:pt x="14" y="3"/>
                      </a:lnTo>
                      <a:lnTo>
                        <a:pt x="2" y="0"/>
                      </a:lnTo>
                      <a:lnTo>
                        <a:pt x="0" y="17"/>
                      </a:lnTo>
                      <a:lnTo>
                        <a:pt x="3" y="36"/>
                      </a:lnTo>
                      <a:lnTo>
                        <a:pt x="8" y="52"/>
                      </a:lnTo>
                      <a:lnTo>
                        <a:pt x="9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59" name="Freeform 144"/>
                <p:cNvSpPr>
                  <a:spLocks/>
                </p:cNvSpPr>
                <p:nvPr/>
              </p:nvSpPr>
              <p:spPr bwMode="auto">
                <a:xfrm>
                  <a:off x="8258" y="4730"/>
                  <a:ext cx="122" cy="281"/>
                </a:xfrm>
                <a:custGeom>
                  <a:avLst/>
                  <a:gdLst>
                    <a:gd name="T0" fmla="*/ 0 w 366"/>
                    <a:gd name="T1" fmla="*/ 6 h 845"/>
                    <a:gd name="T2" fmla="*/ 1 w 366"/>
                    <a:gd name="T3" fmla="*/ 9 h 845"/>
                    <a:gd name="T4" fmla="*/ 2 w 366"/>
                    <a:gd name="T5" fmla="*/ 13 h 845"/>
                    <a:gd name="T6" fmla="*/ 3 w 366"/>
                    <a:gd name="T7" fmla="*/ 17 h 845"/>
                    <a:gd name="T8" fmla="*/ 5 w 366"/>
                    <a:gd name="T9" fmla="*/ 22 h 845"/>
                    <a:gd name="T10" fmla="*/ 6 w 366"/>
                    <a:gd name="T11" fmla="*/ 26 h 845"/>
                    <a:gd name="T12" fmla="*/ 7 w 366"/>
                    <a:gd name="T13" fmla="*/ 29 h 845"/>
                    <a:gd name="T14" fmla="*/ 8 w 366"/>
                    <a:gd name="T15" fmla="*/ 30 h 845"/>
                    <a:gd name="T16" fmla="*/ 10 w 366"/>
                    <a:gd name="T17" fmla="*/ 31 h 845"/>
                    <a:gd name="T18" fmla="*/ 12 w 366"/>
                    <a:gd name="T19" fmla="*/ 31 h 845"/>
                    <a:gd name="T20" fmla="*/ 13 w 366"/>
                    <a:gd name="T21" fmla="*/ 31 h 845"/>
                    <a:gd name="T22" fmla="*/ 13 w 366"/>
                    <a:gd name="T23" fmla="*/ 31 h 845"/>
                    <a:gd name="T24" fmla="*/ 14 w 366"/>
                    <a:gd name="T25" fmla="*/ 30 h 845"/>
                    <a:gd name="T26" fmla="*/ 13 w 366"/>
                    <a:gd name="T27" fmla="*/ 30 h 845"/>
                    <a:gd name="T28" fmla="*/ 12 w 366"/>
                    <a:gd name="T29" fmla="*/ 29 h 845"/>
                    <a:gd name="T30" fmla="*/ 11 w 366"/>
                    <a:gd name="T31" fmla="*/ 29 h 845"/>
                    <a:gd name="T32" fmla="*/ 10 w 366"/>
                    <a:gd name="T33" fmla="*/ 29 h 845"/>
                    <a:gd name="T34" fmla="*/ 9 w 366"/>
                    <a:gd name="T35" fmla="*/ 28 h 845"/>
                    <a:gd name="T36" fmla="*/ 8 w 366"/>
                    <a:gd name="T37" fmla="*/ 26 h 845"/>
                    <a:gd name="T38" fmla="*/ 7 w 366"/>
                    <a:gd name="T39" fmla="*/ 24 h 845"/>
                    <a:gd name="T40" fmla="*/ 6 w 366"/>
                    <a:gd name="T41" fmla="*/ 21 h 845"/>
                    <a:gd name="T42" fmla="*/ 6 w 366"/>
                    <a:gd name="T43" fmla="*/ 19 h 845"/>
                    <a:gd name="T44" fmla="*/ 5 w 366"/>
                    <a:gd name="T45" fmla="*/ 16 h 845"/>
                    <a:gd name="T46" fmla="*/ 3 w 366"/>
                    <a:gd name="T47" fmla="*/ 13 h 845"/>
                    <a:gd name="T48" fmla="*/ 2 w 366"/>
                    <a:gd name="T49" fmla="*/ 10 h 845"/>
                    <a:gd name="T50" fmla="*/ 2 w 366"/>
                    <a:gd name="T51" fmla="*/ 6 h 845"/>
                    <a:gd name="T52" fmla="*/ 2 w 366"/>
                    <a:gd name="T53" fmla="*/ 4 h 845"/>
                    <a:gd name="T54" fmla="*/ 1 w 366"/>
                    <a:gd name="T55" fmla="*/ 2 h 845"/>
                    <a:gd name="T56" fmla="*/ 1 w 366"/>
                    <a:gd name="T57" fmla="*/ 1 h 845"/>
                    <a:gd name="T58" fmla="*/ 0 w 366"/>
                    <a:gd name="T59" fmla="*/ 0 h 845"/>
                    <a:gd name="T60" fmla="*/ 0 w 366"/>
                    <a:gd name="T61" fmla="*/ 1 h 845"/>
                    <a:gd name="T62" fmla="*/ 0 w 366"/>
                    <a:gd name="T63" fmla="*/ 3 h 84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66"/>
                    <a:gd name="T97" fmla="*/ 0 h 845"/>
                    <a:gd name="T98" fmla="*/ 366 w 366"/>
                    <a:gd name="T99" fmla="*/ 845 h 84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66" h="845">
                      <a:moveTo>
                        <a:pt x="15" y="104"/>
                      </a:moveTo>
                      <a:lnTo>
                        <a:pt x="12" y="150"/>
                      </a:lnTo>
                      <a:lnTo>
                        <a:pt x="12" y="196"/>
                      </a:lnTo>
                      <a:lnTo>
                        <a:pt x="16" y="241"/>
                      </a:lnTo>
                      <a:lnTo>
                        <a:pt x="27" y="286"/>
                      </a:lnTo>
                      <a:lnTo>
                        <a:pt x="46" y="346"/>
                      </a:lnTo>
                      <a:lnTo>
                        <a:pt x="65" y="406"/>
                      </a:lnTo>
                      <a:lnTo>
                        <a:pt x="84" y="465"/>
                      </a:lnTo>
                      <a:lnTo>
                        <a:pt x="103" y="524"/>
                      </a:lnTo>
                      <a:lnTo>
                        <a:pt x="122" y="583"/>
                      </a:lnTo>
                      <a:lnTo>
                        <a:pt x="143" y="640"/>
                      </a:lnTo>
                      <a:lnTo>
                        <a:pt x="163" y="699"/>
                      </a:lnTo>
                      <a:lnTo>
                        <a:pt x="185" y="758"/>
                      </a:lnTo>
                      <a:lnTo>
                        <a:pt x="195" y="778"/>
                      </a:lnTo>
                      <a:lnTo>
                        <a:pt x="210" y="796"/>
                      </a:lnTo>
                      <a:lnTo>
                        <a:pt x="228" y="810"/>
                      </a:lnTo>
                      <a:lnTo>
                        <a:pt x="247" y="822"/>
                      </a:lnTo>
                      <a:lnTo>
                        <a:pt x="269" y="830"/>
                      </a:lnTo>
                      <a:lnTo>
                        <a:pt x="292" y="837"/>
                      </a:lnTo>
                      <a:lnTo>
                        <a:pt x="316" y="842"/>
                      </a:lnTo>
                      <a:lnTo>
                        <a:pt x="339" y="845"/>
                      </a:lnTo>
                      <a:lnTo>
                        <a:pt x="348" y="843"/>
                      </a:lnTo>
                      <a:lnTo>
                        <a:pt x="355" y="840"/>
                      </a:lnTo>
                      <a:lnTo>
                        <a:pt x="361" y="833"/>
                      </a:lnTo>
                      <a:lnTo>
                        <a:pt x="366" y="824"/>
                      </a:lnTo>
                      <a:lnTo>
                        <a:pt x="366" y="816"/>
                      </a:lnTo>
                      <a:lnTo>
                        <a:pt x="361" y="809"/>
                      </a:lnTo>
                      <a:lnTo>
                        <a:pt x="354" y="803"/>
                      </a:lnTo>
                      <a:lnTo>
                        <a:pt x="345" y="800"/>
                      </a:lnTo>
                      <a:lnTo>
                        <a:pt x="329" y="796"/>
                      </a:lnTo>
                      <a:lnTo>
                        <a:pt x="313" y="793"/>
                      </a:lnTo>
                      <a:lnTo>
                        <a:pt x="295" y="788"/>
                      </a:lnTo>
                      <a:lnTo>
                        <a:pt x="279" y="784"/>
                      </a:lnTo>
                      <a:lnTo>
                        <a:pt x="264" y="778"/>
                      </a:lnTo>
                      <a:lnTo>
                        <a:pt x="251" y="768"/>
                      </a:lnTo>
                      <a:lnTo>
                        <a:pt x="239" y="757"/>
                      </a:lnTo>
                      <a:lnTo>
                        <a:pt x="231" y="741"/>
                      </a:lnTo>
                      <a:lnTo>
                        <a:pt x="217" y="708"/>
                      </a:lnTo>
                      <a:lnTo>
                        <a:pt x="206" y="676"/>
                      </a:lnTo>
                      <a:lnTo>
                        <a:pt x="194" y="643"/>
                      </a:lnTo>
                      <a:lnTo>
                        <a:pt x="184" y="610"/>
                      </a:lnTo>
                      <a:lnTo>
                        <a:pt x="172" y="577"/>
                      </a:lnTo>
                      <a:lnTo>
                        <a:pt x="162" y="544"/>
                      </a:lnTo>
                      <a:lnTo>
                        <a:pt x="151" y="511"/>
                      </a:lnTo>
                      <a:lnTo>
                        <a:pt x="141" y="478"/>
                      </a:lnTo>
                      <a:lnTo>
                        <a:pt x="126" y="435"/>
                      </a:lnTo>
                      <a:lnTo>
                        <a:pt x="110" y="392"/>
                      </a:lnTo>
                      <a:lnTo>
                        <a:pt x="94" y="349"/>
                      </a:lnTo>
                      <a:lnTo>
                        <a:pt x="79" y="306"/>
                      </a:lnTo>
                      <a:lnTo>
                        <a:pt x="65" y="263"/>
                      </a:lnTo>
                      <a:lnTo>
                        <a:pt x="54" y="219"/>
                      </a:lnTo>
                      <a:lnTo>
                        <a:pt x="49" y="175"/>
                      </a:lnTo>
                      <a:lnTo>
                        <a:pt x="47" y="129"/>
                      </a:lnTo>
                      <a:lnTo>
                        <a:pt x="46" y="110"/>
                      </a:lnTo>
                      <a:lnTo>
                        <a:pt x="41" y="89"/>
                      </a:lnTo>
                      <a:lnTo>
                        <a:pt x="35" y="67"/>
                      </a:lnTo>
                      <a:lnTo>
                        <a:pt x="28" y="46"/>
                      </a:lnTo>
                      <a:lnTo>
                        <a:pt x="21" y="27"/>
                      </a:lnTo>
                      <a:lnTo>
                        <a:pt x="13" y="11"/>
                      </a:lnTo>
                      <a:lnTo>
                        <a:pt x="6" y="1"/>
                      </a:lnTo>
                      <a:lnTo>
                        <a:pt x="0" y="0"/>
                      </a:lnTo>
                      <a:lnTo>
                        <a:pt x="5" y="17"/>
                      </a:lnTo>
                      <a:lnTo>
                        <a:pt x="10" y="44"/>
                      </a:lnTo>
                      <a:lnTo>
                        <a:pt x="13" y="76"/>
                      </a:lnTo>
                      <a:lnTo>
                        <a:pt x="15" y="1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60" name="Freeform 145"/>
                <p:cNvSpPr>
                  <a:spLocks/>
                </p:cNvSpPr>
                <p:nvPr/>
              </p:nvSpPr>
              <p:spPr bwMode="auto">
                <a:xfrm>
                  <a:off x="8517" y="4850"/>
                  <a:ext cx="29" cy="29"/>
                </a:xfrm>
                <a:custGeom>
                  <a:avLst/>
                  <a:gdLst>
                    <a:gd name="T0" fmla="*/ 3 w 88"/>
                    <a:gd name="T1" fmla="*/ 1 h 87"/>
                    <a:gd name="T2" fmla="*/ 3 w 88"/>
                    <a:gd name="T3" fmla="*/ 1 h 87"/>
                    <a:gd name="T4" fmla="*/ 3 w 88"/>
                    <a:gd name="T5" fmla="*/ 0 h 87"/>
                    <a:gd name="T6" fmla="*/ 3 w 88"/>
                    <a:gd name="T7" fmla="*/ 0 h 87"/>
                    <a:gd name="T8" fmla="*/ 3 w 88"/>
                    <a:gd name="T9" fmla="*/ 0 h 87"/>
                    <a:gd name="T10" fmla="*/ 3 w 88"/>
                    <a:gd name="T11" fmla="*/ 0 h 87"/>
                    <a:gd name="T12" fmla="*/ 2 w 88"/>
                    <a:gd name="T13" fmla="*/ 0 h 87"/>
                    <a:gd name="T14" fmla="*/ 2 w 88"/>
                    <a:gd name="T15" fmla="*/ 0 h 87"/>
                    <a:gd name="T16" fmla="*/ 2 w 88"/>
                    <a:gd name="T17" fmla="*/ 0 h 87"/>
                    <a:gd name="T18" fmla="*/ 2 w 88"/>
                    <a:gd name="T19" fmla="*/ 0 h 87"/>
                    <a:gd name="T20" fmla="*/ 1 w 88"/>
                    <a:gd name="T21" fmla="*/ 1 h 87"/>
                    <a:gd name="T22" fmla="*/ 1 w 88"/>
                    <a:gd name="T23" fmla="*/ 1 h 87"/>
                    <a:gd name="T24" fmla="*/ 1 w 88"/>
                    <a:gd name="T25" fmla="*/ 2 h 87"/>
                    <a:gd name="T26" fmla="*/ 0 w 88"/>
                    <a:gd name="T27" fmla="*/ 2 h 87"/>
                    <a:gd name="T28" fmla="*/ 0 w 88"/>
                    <a:gd name="T29" fmla="*/ 3 h 87"/>
                    <a:gd name="T30" fmla="*/ 0 w 88"/>
                    <a:gd name="T31" fmla="*/ 3 h 87"/>
                    <a:gd name="T32" fmla="*/ 0 w 88"/>
                    <a:gd name="T33" fmla="*/ 3 h 87"/>
                    <a:gd name="T34" fmla="*/ 1 w 88"/>
                    <a:gd name="T35" fmla="*/ 3 h 87"/>
                    <a:gd name="T36" fmla="*/ 1 w 88"/>
                    <a:gd name="T37" fmla="*/ 3 h 87"/>
                    <a:gd name="T38" fmla="*/ 1 w 88"/>
                    <a:gd name="T39" fmla="*/ 2 h 87"/>
                    <a:gd name="T40" fmla="*/ 2 w 88"/>
                    <a:gd name="T41" fmla="*/ 2 h 87"/>
                    <a:gd name="T42" fmla="*/ 2 w 88"/>
                    <a:gd name="T43" fmla="*/ 2 h 87"/>
                    <a:gd name="T44" fmla="*/ 3 w 88"/>
                    <a:gd name="T45" fmla="*/ 1 h 87"/>
                    <a:gd name="T46" fmla="*/ 3 w 88"/>
                    <a:gd name="T47" fmla="*/ 1 h 87"/>
                    <a:gd name="T48" fmla="*/ 3 w 88"/>
                    <a:gd name="T49" fmla="*/ 1 h 8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88"/>
                    <a:gd name="T76" fmla="*/ 0 h 87"/>
                    <a:gd name="T77" fmla="*/ 88 w 88"/>
                    <a:gd name="T78" fmla="*/ 87 h 8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88" h="87">
                      <a:moveTo>
                        <a:pt x="84" y="23"/>
                      </a:moveTo>
                      <a:lnTo>
                        <a:pt x="88" y="18"/>
                      </a:lnTo>
                      <a:lnTo>
                        <a:pt x="87" y="13"/>
                      </a:lnTo>
                      <a:lnTo>
                        <a:pt x="84" y="7"/>
                      </a:lnTo>
                      <a:lnTo>
                        <a:pt x="77" y="3"/>
                      </a:lnTo>
                      <a:lnTo>
                        <a:pt x="71" y="0"/>
                      </a:lnTo>
                      <a:lnTo>
                        <a:pt x="62" y="0"/>
                      </a:lnTo>
                      <a:lnTo>
                        <a:pt x="55" y="1"/>
                      </a:lnTo>
                      <a:lnTo>
                        <a:pt x="47" y="5"/>
                      </a:lnTo>
                      <a:lnTo>
                        <a:pt x="41" y="11"/>
                      </a:lnTo>
                      <a:lnTo>
                        <a:pt x="34" y="20"/>
                      </a:lnTo>
                      <a:lnTo>
                        <a:pt x="25" y="31"/>
                      </a:lnTo>
                      <a:lnTo>
                        <a:pt x="16" y="43"/>
                      </a:lnTo>
                      <a:lnTo>
                        <a:pt x="9" y="56"/>
                      </a:lnTo>
                      <a:lnTo>
                        <a:pt x="3" y="69"/>
                      </a:lnTo>
                      <a:lnTo>
                        <a:pt x="0" y="79"/>
                      </a:lnTo>
                      <a:lnTo>
                        <a:pt x="3" y="87"/>
                      </a:lnTo>
                      <a:lnTo>
                        <a:pt x="15" y="80"/>
                      </a:lnTo>
                      <a:lnTo>
                        <a:pt x="27" y="70"/>
                      </a:lnTo>
                      <a:lnTo>
                        <a:pt x="40" y="60"/>
                      </a:lnTo>
                      <a:lnTo>
                        <a:pt x="52" y="50"/>
                      </a:lnTo>
                      <a:lnTo>
                        <a:pt x="63" y="41"/>
                      </a:lnTo>
                      <a:lnTo>
                        <a:pt x="72" y="33"/>
                      </a:lnTo>
                      <a:lnTo>
                        <a:pt x="80" y="27"/>
                      </a:lnTo>
                      <a:lnTo>
                        <a:pt x="84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61" name="Freeform 146"/>
                <p:cNvSpPr>
                  <a:spLocks/>
                </p:cNvSpPr>
                <p:nvPr/>
              </p:nvSpPr>
              <p:spPr bwMode="auto">
                <a:xfrm>
                  <a:off x="8536" y="4890"/>
                  <a:ext cx="34" cy="9"/>
                </a:xfrm>
                <a:custGeom>
                  <a:avLst/>
                  <a:gdLst>
                    <a:gd name="T0" fmla="*/ 3 w 102"/>
                    <a:gd name="T1" fmla="*/ 1 h 28"/>
                    <a:gd name="T2" fmla="*/ 4 w 102"/>
                    <a:gd name="T3" fmla="*/ 1 h 28"/>
                    <a:gd name="T4" fmla="*/ 4 w 102"/>
                    <a:gd name="T5" fmla="*/ 1 h 28"/>
                    <a:gd name="T6" fmla="*/ 4 w 102"/>
                    <a:gd name="T7" fmla="*/ 1 h 28"/>
                    <a:gd name="T8" fmla="*/ 4 w 102"/>
                    <a:gd name="T9" fmla="*/ 0 h 28"/>
                    <a:gd name="T10" fmla="*/ 4 w 102"/>
                    <a:gd name="T11" fmla="*/ 0 h 28"/>
                    <a:gd name="T12" fmla="*/ 4 w 102"/>
                    <a:gd name="T13" fmla="*/ 0 h 28"/>
                    <a:gd name="T14" fmla="*/ 3 w 102"/>
                    <a:gd name="T15" fmla="*/ 0 h 28"/>
                    <a:gd name="T16" fmla="*/ 3 w 102"/>
                    <a:gd name="T17" fmla="*/ 0 h 28"/>
                    <a:gd name="T18" fmla="*/ 3 w 102"/>
                    <a:gd name="T19" fmla="*/ 0 h 28"/>
                    <a:gd name="T20" fmla="*/ 2 w 102"/>
                    <a:gd name="T21" fmla="*/ 0 h 28"/>
                    <a:gd name="T22" fmla="*/ 2 w 102"/>
                    <a:gd name="T23" fmla="*/ 0 h 28"/>
                    <a:gd name="T24" fmla="*/ 1 w 102"/>
                    <a:gd name="T25" fmla="*/ 0 h 28"/>
                    <a:gd name="T26" fmla="*/ 1 w 102"/>
                    <a:gd name="T27" fmla="*/ 1 h 28"/>
                    <a:gd name="T28" fmla="*/ 0 w 102"/>
                    <a:gd name="T29" fmla="*/ 1 h 28"/>
                    <a:gd name="T30" fmla="*/ 0 w 102"/>
                    <a:gd name="T31" fmla="*/ 1 h 28"/>
                    <a:gd name="T32" fmla="*/ 0 w 102"/>
                    <a:gd name="T33" fmla="*/ 1 h 28"/>
                    <a:gd name="T34" fmla="*/ 0 w 102"/>
                    <a:gd name="T35" fmla="*/ 1 h 28"/>
                    <a:gd name="T36" fmla="*/ 1 w 102"/>
                    <a:gd name="T37" fmla="*/ 1 h 28"/>
                    <a:gd name="T38" fmla="*/ 1 w 102"/>
                    <a:gd name="T39" fmla="*/ 1 h 28"/>
                    <a:gd name="T40" fmla="*/ 2 w 102"/>
                    <a:gd name="T41" fmla="*/ 1 h 28"/>
                    <a:gd name="T42" fmla="*/ 2 w 102"/>
                    <a:gd name="T43" fmla="*/ 1 h 28"/>
                    <a:gd name="T44" fmla="*/ 2 w 102"/>
                    <a:gd name="T45" fmla="*/ 1 h 28"/>
                    <a:gd name="T46" fmla="*/ 3 w 102"/>
                    <a:gd name="T47" fmla="*/ 1 h 28"/>
                    <a:gd name="T48" fmla="*/ 3 w 102"/>
                    <a:gd name="T49" fmla="*/ 1 h 2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02"/>
                    <a:gd name="T76" fmla="*/ 0 h 28"/>
                    <a:gd name="T77" fmla="*/ 102 w 102"/>
                    <a:gd name="T78" fmla="*/ 28 h 2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02" h="28">
                      <a:moveTo>
                        <a:pt x="92" y="23"/>
                      </a:moveTo>
                      <a:lnTo>
                        <a:pt x="96" y="21"/>
                      </a:lnTo>
                      <a:lnTo>
                        <a:pt x="99" y="18"/>
                      </a:lnTo>
                      <a:lnTo>
                        <a:pt x="101" y="14"/>
                      </a:lnTo>
                      <a:lnTo>
                        <a:pt x="102" y="10"/>
                      </a:lnTo>
                      <a:lnTo>
                        <a:pt x="101" y="5"/>
                      </a:lnTo>
                      <a:lnTo>
                        <a:pt x="98" y="1"/>
                      </a:lnTo>
                      <a:lnTo>
                        <a:pt x="93" y="0"/>
                      </a:lnTo>
                      <a:lnTo>
                        <a:pt x="88" y="0"/>
                      </a:lnTo>
                      <a:lnTo>
                        <a:pt x="76" y="2"/>
                      </a:lnTo>
                      <a:lnTo>
                        <a:pt x="61" y="7"/>
                      </a:lnTo>
                      <a:lnTo>
                        <a:pt x="46" y="10"/>
                      </a:lnTo>
                      <a:lnTo>
                        <a:pt x="33" y="11"/>
                      </a:lnTo>
                      <a:lnTo>
                        <a:pt x="20" y="15"/>
                      </a:lnTo>
                      <a:lnTo>
                        <a:pt x="10" y="18"/>
                      </a:lnTo>
                      <a:lnTo>
                        <a:pt x="2" y="23"/>
                      </a:lnTo>
                      <a:lnTo>
                        <a:pt x="0" y="28"/>
                      </a:lnTo>
                      <a:lnTo>
                        <a:pt x="10" y="28"/>
                      </a:lnTo>
                      <a:lnTo>
                        <a:pt x="20" y="28"/>
                      </a:lnTo>
                      <a:lnTo>
                        <a:pt x="32" y="27"/>
                      </a:lnTo>
                      <a:lnTo>
                        <a:pt x="44" y="27"/>
                      </a:lnTo>
                      <a:lnTo>
                        <a:pt x="55" y="25"/>
                      </a:lnTo>
                      <a:lnTo>
                        <a:pt x="67" y="24"/>
                      </a:lnTo>
                      <a:lnTo>
                        <a:pt x="80" y="24"/>
                      </a:lnTo>
                      <a:lnTo>
                        <a:pt x="92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62" name="Freeform 147"/>
                <p:cNvSpPr>
                  <a:spLocks/>
                </p:cNvSpPr>
                <p:nvPr/>
              </p:nvSpPr>
              <p:spPr bwMode="auto">
                <a:xfrm>
                  <a:off x="8550" y="4921"/>
                  <a:ext cx="47" cy="12"/>
                </a:xfrm>
                <a:custGeom>
                  <a:avLst/>
                  <a:gdLst>
                    <a:gd name="T0" fmla="*/ 5 w 142"/>
                    <a:gd name="T1" fmla="*/ 1 h 36"/>
                    <a:gd name="T2" fmla="*/ 5 w 142"/>
                    <a:gd name="T3" fmla="*/ 1 h 36"/>
                    <a:gd name="T4" fmla="*/ 5 w 142"/>
                    <a:gd name="T5" fmla="*/ 1 h 36"/>
                    <a:gd name="T6" fmla="*/ 5 w 142"/>
                    <a:gd name="T7" fmla="*/ 1 h 36"/>
                    <a:gd name="T8" fmla="*/ 5 w 142"/>
                    <a:gd name="T9" fmla="*/ 1 h 36"/>
                    <a:gd name="T10" fmla="*/ 5 w 142"/>
                    <a:gd name="T11" fmla="*/ 1 h 36"/>
                    <a:gd name="T12" fmla="*/ 5 w 142"/>
                    <a:gd name="T13" fmla="*/ 0 h 36"/>
                    <a:gd name="T14" fmla="*/ 5 w 142"/>
                    <a:gd name="T15" fmla="*/ 0 h 36"/>
                    <a:gd name="T16" fmla="*/ 5 w 142"/>
                    <a:gd name="T17" fmla="*/ 0 h 36"/>
                    <a:gd name="T18" fmla="*/ 4 w 142"/>
                    <a:gd name="T19" fmla="*/ 0 h 36"/>
                    <a:gd name="T20" fmla="*/ 3 w 142"/>
                    <a:gd name="T21" fmla="*/ 0 h 36"/>
                    <a:gd name="T22" fmla="*/ 2 w 142"/>
                    <a:gd name="T23" fmla="*/ 0 h 36"/>
                    <a:gd name="T24" fmla="*/ 2 w 142"/>
                    <a:gd name="T25" fmla="*/ 0 h 36"/>
                    <a:gd name="T26" fmla="*/ 1 w 142"/>
                    <a:gd name="T27" fmla="*/ 0 h 36"/>
                    <a:gd name="T28" fmla="*/ 0 w 142"/>
                    <a:gd name="T29" fmla="*/ 0 h 36"/>
                    <a:gd name="T30" fmla="*/ 0 w 142"/>
                    <a:gd name="T31" fmla="*/ 0 h 36"/>
                    <a:gd name="T32" fmla="*/ 0 w 142"/>
                    <a:gd name="T33" fmla="*/ 0 h 36"/>
                    <a:gd name="T34" fmla="*/ 0 w 142"/>
                    <a:gd name="T35" fmla="*/ 0 h 36"/>
                    <a:gd name="T36" fmla="*/ 1 w 142"/>
                    <a:gd name="T37" fmla="*/ 1 h 36"/>
                    <a:gd name="T38" fmla="*/ 1 w 142"/>
                    <a:gd name="T39" fmla="*/ 1 h 36"/>
                    <a:gd name="T40" fmla="*/ 2 w 142"/>
                    <a:gd name="T41" fmla="*/ 1 h 36"/>
                    <a:gd name="T42" fmla="*/ 3 w 142"/>
                    <a:gd name="T43" fmla="*/ 1 h 36"/>
                    <a:gd name="T44" fmla="*/ 3 w 142"/>
                    <a:gd name="T45" fmla="*/ 1 h 36"/>
                    <a:gd name="T46" fmla="*/ 4 w 142"/>
                    <a:gd name="T47" fmla="*/ 1 h 36"/>
                    <a:gd name="T48" fmla="*/ 5 w 142"/>
                    <a:gd name="T49" fmla="*/ 1 h 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42"/>
                    <a:gd name="T76" fmla="*/ 0 h 36"/>
                    <a:gd name="T77" fmla="*/ 142 w 142"/>
                    <a:gd name="T78" fmla="*/ 36 h 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42" h="36">
                      <a:moveTo>
                        <a:pt x="123" y="36"/>
                      </a:moveTo>
                      <a:lnTo>
                        <a:pt x="129" y="36"/>
                      </a:lnTo>
                      <a:lnTo>
                        <a:pt x="135" y="32"/>
                      </a:lnTo>
                      <a:lnTo>
                        <a:pt x="139" y="28"/>
                      </a:lnTo>
                      <a:lnTo>
                        <a:pt x="142" y="20"/>
                      </a:lnTo>
                      <a:lnTo>
                        <a:pt x="141" y="15"/>
                      </a:lnTo>
                      <a:lnTo>
                        <a:pt x="138" y="9"/>
                      </a:lnTo>
                      <a:lnTo>
                        <a:pt x="133" y="5"/>
                      </a:lnTo>
                      <a:lnTo>
                        <a:pt x="126" y="3"/>
                      </a:lnTo>
                      <a:lnTo>
                        <a:pt x="108" y="3"/>
                      </a:lnTo>
                      <a:lnTo>
                        <a:pt x="88" y="3"/>
                      </a:lnTo>
                      <a:lnTo>
                        <a:pt x="67" y="2"/>
                      </a:lnTo>
                      <a:lnTo>
                        <a:pt x="47" y="2"/>
                      </a:lnTo>
                      <a:lnTo>
                        <a:pt x="29" y="0"/>
                      </a:lnTo>
                      <a:lnTo>
                        <a:pt x="13" y="2"/>
                      </a:lnTo>
                      <a:lnTo>
                        <a:pt x="4" y="5"/>
                      </a:lnTo>
                      <a:lnTo>
                        <a:pt x="0" y="9"/>
                      </a:lnTo>
                      <a:lnTo>
                        <a:pt x="10" y="12"/>
                      </a:lnTo>
                      <a:lnTo>
                        <a:pt x="22" y="16"/>
                      </a:lnTo>
                      <a:lnTo>
                        <a:pt x="38" y="19"/>
                      </a:lnTo>
                      <a:lnTo>
                        <a:pt x="54" y="22"/>
                      </a:lnTo>
                      <a:lnTo>
                        <a:pt x="72" y="25"/>
                      </a:lnTo>
                      <a:lnTo>
                        <a:pt x="89" y="29"/>
                      </a:lnTo>
                      <a:lnTo>
                        <a:pt x="107" y="32"/>
                      </a:lnTo>
                      <a:lnTo>
                        <a:pt x="12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63" name="Freeform 148"/>
                <p:cNvSpPr>
                  <a:spLocks/>
                </p:cNvSpPr>
                <p:nvPr/>
              </p:nvSpPr>
              <p:spPr bwMode="auto">
                <a:xfrm>
                  <a:off x="8416" y="4751"/>
                  <a:ext cx="117" cy="200"/>
                </a:xfrm>
                <a:custGeom>
                  <a:avLst/>
                  <a:gdLst>
                    <a:gd name="T0" fmla="*/ 4 w 351"/>
                    <a:gd name="T1" fmla="*/ 11 h 601"/>
                    <a:gd name="T2" fmla="*/ 5 w 351"/>
                    <a:gd name="T3" fmla="*/ 12 h 601"/>
                    <a:gd name="T4" fmla="*/ 6 w 351"/>
                    <a:gd name="T5" fmla="*/ 14 h 601"/>
                    <a:gd name="T6" fmla="*/ 7 w 351"/>
                    <a:gd name="T7" fmla="*/ 15 h 601"/>
                    <a:gd name="T8" fmla="*/ 8 w 351"/>
                    <a:gd name="T9" fmla="*/ 17 h 601"/>
                    <a:gd name="T10" fmla="*/ 9 w 351"/>
                    <a:gd name="T11" fmla="*/ 18 h 601"/>
                    <a:gd name="T12" fmla="*/ 10 w 351"/>
                    <a:gd name="T13" fmla="*/ 19 h 601"/>
                    <a:gd name="T14" fmla="*/ 11 w 351"/>
                    <a:gd name="T15" fmla="*/ 21 h 601"/>
                    <a:gd name="T16" fmla="*/ 12 w 351"/>
                    <a:gd name="T17" fmla="*/ 22 h 601"/>
                    <a:gd name="T18" fmla="*/ 12 w 351"/>
                    <a:gd name="T19" fmla="*/ 22 h 601"/>
                    <a:gd name="T20" fmla="*/ 12 w 351"/>
                    <a:gd name="T21" fmla="*/ 22 h 601"/>
                    <a:gd name="T22" fmla="*/ 12 w 351"/>
                    <a:gd name="T23" fmla="*/ 22 h 601"/>
                    <a:gd name="T24" fmla="*/ 13 w 351"/>
                    <a:gd name="T25" fmla="*/ 22 h 601"/>
                    <a:gd name="T26" fmla="*/ 13 w 351"/>
                    <a:gd name="T27" fmla="*/ 22 h 601"/>
                    <a:gd name="T28" fmla="*/ 13 w 351"/>
                    <a:gd name="T29" fmla="*/ 22 h 601"/>
                    <a:gd name="T30" fmla="*/ 13 w 351"/>
                    <a:gd name="T31" fmla="*/ 22 h 601"/>
                    <a:gd name="T32" fmla="*/ 13 w 351"/>
                    <a:gd name="T33" fmla="*/ 21 h 601"/>
                    <a:gd name="T34" fmla="*/ 12 w 351"/>
                    <a:gd name="T35" fmla="*/ 20 h 601"/>
                    <a:gd name="T36" fmla="*/ 11 w 351"/>
                    <a:gd name="T37" fmla="*/ 18 h 601"/>
                    <a:gd name="T38" fmla="*/ 10 w 351"/>
                    <a:gd name="T39" fmla="*/ 17 h 601"/>
                    <a:gd name="T40" fmla="*/ 9 w 351"/>
                    <a:gd name="T41" fmla="*/ 16 h 601"/>
                    <a:gd name="T42" fmla="*/ 8 w 351"/>
                    <a:gd name="T43" fmla="*/ 14 h 601"/>
                    <a:gd name="T44" fmla="*/ 7 w 351"/>
                    <a:gd name="T45" fmla="*/ 13 h 601"/>
                    <a:gd name="T46" fmla="*/ 6 w 351"/>
                    <a:gd name="T47" fmla="*/ 12 h 601"/>
                    <a:gd name="T48" fmla="*/ 5 w 351"/>
                    <a:gd name="T49" fmla="*/ 10 h 601"/>
                    <a:gd name="T50" fmla="*/ 5 w 351"/>
                    <a:gd name="T51" fmla="*/ 9 h 601"/>
                    <a:gd name="T52" fmla="*/ 4 w 351"/>
                    <a:gd name="T53" fmla="*/ 7 h 601"/>
                    <a:gd name="T54" fmla="*/ 3 w 351"/>
                    <a:gd name="T55" fmla="*/ 6 h 601"/>
                    <a:gd name="T56" fmla="*/ 2 w 351"/>
                    <a:gd name="T57" fmla="*/ 4 h 601"/>
                    <a:gd name="T58" fmla="*/ 1 w 351"/>
                    <a:gd name="T59" fmla="*/ 2 h 601"/>
                    <a:gd name="T60" fmla="*/ 1 w 351"/>
                    <a:gd name="T61" fmla="*/ 1 h 601"/>
                    <a:gd name="T62" fmla="*/ 0 w 351"/>
                    <a:gd name="T63" fmla="*/ 0 h 601"/>
                    <a:gd name="T64" fmla="*/ 0 w 351"/>
                    <a:gd name="T65" fmla="*/ 0 h 601"/>
                    <a:gd name="T66" fmla="*/ 0 w 351"/>
                    <a:gd name="T67" fmla="*/ 1 h 601"/>
                    <a:gd name="T68" fmla="*/ 0 w 351"/>
                    <a:gd name="T69" fmla="*/ 2 h 601"/>
                    <a:gd name="T70" fmla="*/ 1 w 351"/>
                    <a:gd name="T71" fmla="*/ 3 h 601"/>
                    <a:gd name="T72" fmla="*/ 1 w 351"/>
                    <a:gd name="T73" fmla="*/ 5 h 601"/>
                    <a:gd name="T74" fmla="*/ 2 w 351"/>
                    <a:gd name="T75" fmla="*/ 6 h 601"/>
                    <a:gd name="T76" fmla="*/ 3 w 351"/>
                    <a:gd name="T77" fmla="*/ 8 h 601"/>
                    <a:gd name="T78" fmla="*/ 3 w 351"/>
                    <a:gd name="T79" fmla="*/ 10 h 601"/>
                    <a:gd name="T80" fmla="*/ 4 w 351"/>
                    <a:gd name="T81" fmla="*/ 11 h 60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51"/>
                    <a:gd name="T124" fmla="*/ 0 h 601"/>
                    <a:gd name="T125" fmla="*/ 351 w 351"/>
                    <a:gd name="T126" fmla="*/ 601 h 60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51" h="601">
                      <a:moveTo>
                        <a:pt x="108" y="298"/>
                      </a:moveTo>
                      <a:lnTo>
                        <a:pt x="132" y="338"/>
                      </a:lnTo>
                      <a:lnTo>
                        <a:pt x="157" y="377"/>
                      </a:lnTo>
                      <a:lnTo>
                        <a:pt x="182" y="414"/>
                      </a:lnTo>
                      <a:lnTo>
                        <a:pt x="208" y="451"/>
                      </a:lnTo>
                      <a:lnTo>
                        <a:pt x="235" y="487"/>
                      </a:lnTo>
                      <a:lnTo>
                        <a:pt x="263" y="523"/>
                      </a:lnTo>
                      <a:lnTo>
                        <a:pt x="292" y="559"/>
                      </a:lnTo>
                      <a:lnTo>
                        <a:pt x="321" y="594"/>
                      </a:lnTo>
                      <a:lnTo>
                        <a:pt x="326" y="598"/>
                      </a:lnTo>
                      <a:lnTo>
                        <a:pt x="332" y="601"/>
                      </a:lnTo>
                      <a:lnTo>
                        <a:pt x="337" y="601"/>
                      </a:lnTo>
                      <a:lnTo>
                        <a:pt x="343" y="598"/>
                      </a:lnTo>
                      <a:lnTo>
                        <a:pt x="349" y="594"/>
                      </a:lnTo>
                      <a:lnTo>
                        <a:pt x="351" y="588"/>
                      </a:lnTo>
                      <a:lnTo>
                        <a:pt x="351" y="582"/>
                      </a:lnTo>
                      <a:lnTo>
                        <a:pt x="349" y="576"/>
                      </a:lnTo>
                      <a:lnTo>
                        <a:pt x="327" y="538"/>
                      </a:lnTo>
                      <a:lnTo>
                        <a:pt x="304" y="499"/>
                      </a:lnTo>
                      <a:lnTo>
                        <a:pt x="279" y="463"/>
                      </a:lnTo>
                      <a:lnTo>
                        <a:pt x="252" y="427"/>
                      </a:lnTo>
                      <a:lnTo>
                        <a:pt x="224" y="391"/>
                      </a:lnTo>
                      <a:lnTo>
                        <a:pt x="198" y="355"/>
                      </a:lnTo>
                      <a:lnTo>
                        <a:pt x="172" y="319"/>
                      </a:lnTo>
                      <a:lnTo>
                        <a:pt x="147" y="280"/>
                      </a:lnTo>
                      <a:lnTo>
                        <a:pt x="125" y="242"/>
                      </a:lnTo>
                      <a:lnTo>
                        <a:pt x="101" y="197"/>
                      </a:lnTo>
                      <a:lnTo>
                        <a:pt x="79" y="150"/>
                      </a:lnTo>
                      <a:lnTo>
                        <a:pt x="59" y="104"/>
                      </a:lnTo>
                      <a:lnTo>
                        <a:pt x="38" y="62"/>
                      </a:lnTo>
                      <a:lnTo>
                        <a:pt x="22" y="29"/>
                      </a:lnTo>
                      <a:lnTo>
                        <a:pt x="9" y="7"/>
                      </a:lnTo>
                      <a:lnTo>
                        <a:pt x="0" y="0"/>
                      </a:lnTo>
                      <a:lnTo>
                        <a:pt x="4" y="17"/>
                      </a:lnTo>
                      <a:lnTo>
                        <a:pt x="13" y="45"/>
                      </a:lnTo>
                      <a:lnTo>
                        <a:pt x="23" y="82"/>
                      </a:lnTo>
                      <a:lnTo>
                        <a:pt x="38" y="124"/>
                      </a:lnTo>
                      <a:lnTo>
                        <a:pt x="54" y="170"/>
                      </a:lnTo>
                      <a:lnTo>
                        <a:pt x="70" y="216"/>
                      </a:lnTo>
                      <a:lnTo>
                        <a:pt x="89" y="259"/>
                      </a:lnTo>
                      <a:lnTo>
                        <a:pt x="108" y="2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64" name="Freeform 149"/>
                <p:cNvSpPr>
                  <a:spLocks/>
                </p:cNvSpPr>
                <p:nvPr/>
              </p:nvSpPr>
              <p:spPr bwMode="auto">
                <a:xfrm>
                  <a:off x="8100" y="4623"/>
                  <a:ext cx="541" cy="495"/>
                </a:xfrm>
                <a:custGeom>
                  <a:avLst/>
                  <a:gdLst>
                    <a:gd name="T0" fmla="*/ 11 w 2164"/>
                    <a:gd name="T1" fmla="*/ 0 h 1979"/>
                    <a:gd name="T2" fmla="*/ 12 w 2164"/>
                    <a:gd name="T3" fmla="*/ 0 h 1979"/>
                    <a:gd name="T4" fmla="*/ 12 w 2164"/>
                    <a:gd name="T5" fmla="*/ 0 h 1979"/>
                    <a:gd name="T6" fmla="*/ 13 w 2164"/>
                    <a:gd name="T7" fmla="*/ 0 h 1979"/>
                    <a:gd name="T8" fmla="*/ 14 w 2164"/>
                    <a:gd name="T9" fmla="*/ 0 h 1979"/>
                    <a:gd name="T10" fmla="*/ 15 w 2164"/>
                    <a:gd name="T11" fmla="*/ 0 h 1979"/>
                    <a:gd name="T12" fmla="*/ 17 w 2164"/>
                    <a:gd name="T13" fmla="*/ 0 h 1979"/>
                    <a:gd name="T14" fmla="*/ 18 w 2164"/>
                    <a:gd name="T15" fmla="*/ 1 h 1979"/>
                    <a:gd name="T16" fmla="*/ 20 w 2164"/>
                    <a:gd name="T17" fmla="*/ 1 h 1979"/>
                    <a:gd name="T18" fmla="*/ 21 w 2164"/>
                    <a:gd name="T19" fmla="*/ 1 h 1979"/>
                    <a:gd name="T20" fmla="*/ 23 w 2164"/>
                    <a:gd name="T21" fmla="*/ 1 h 1979"/>
                    <a:gd name="T22" fmla="*/ 25 w 2164"/>
                    <a:gd name="T23" fmla="*/ 2 h 1979"/>
                    <a:gd name="T24" fmla="*/ 27 w 2164"/>
                    <a:gd name="T25" fmla="*/ 2 h 1979"/>
                    <a:gd name="T26" fmla="*/ 29 w 2164"/>
                    <a:gd name="T27" fmla="*/ 3 h 1979"/>
                    <a:gd name="T28" fmla="*/ 31 w 2164"/>
                    <a:gd name="T29" fmla="*/ 3 h 1979"/>
                    <a:gd name="T30" fmla="*/ 33 w 2164"/>
                    <a:gd name="T31" fmla="*/ 4 h 1979"/>
                    <a:gd name="T32" fmla="*/ 31 w 2164"/>
                    <a:gd name="T33" fmla="*/ 19 h 1979"/>
                    <a:gd name="T34" fmla="*/ 31 w 2164"/>
                    <a:gd name="T35" fmla="*/ 19 h 1979"/>
                    <a:gd name="T36" fmla="*/ 31 w 2164"/>
                    <a:gd name="T37" fmla="*/ 19 h 1979"/>
                    <a:gd name="T38" fmla="*/ 32 w 2164"/>
                    <a:gd name="T39" fmla="*/ 20 h 1979"/>
                    <a:gd name="T40" fmla="*/ 31 w 2164"/>
                    <a:gd name="T41" fmla="*/ 22 h 1979"/>
                    <a:gd name="T42" fmla="*/ 25 w 2164"/>
                    <a:gd name="T43" fmla="*/ 29 h 1979"/>
                    <a:gd name="T44" fmla="*/ 23 w 2164"/>
                    <a:gd name="T45" fmla="*/ 31 h 1979"/>
                    <a:gd name="T46" fmla="*/ 23 w 2164"/>
                    <a:gd name="T47" fmla="*/ 31 h 1979"/>
                    <a:gd name="T48" fmla="*/ 23 w 2164"/>
                    <a:gd name="T49" fmla="*/ 31 h 1979"/>
                    <a:gd name="T50" fmla="*/ 22 w 2164"/>
                    <a:gd name="T51" fmla="*/ 31 h 1979"/>
                    <a:gd name="T52" fmla="*/ 21 w 2164"/>
                    <a:gd name="T53" fmla="*/ 31 h 1979"/>
                    <a:gd name="T54" fmla="*/ 19 w 2164"/>
                    <a:gd name="T55" fmla="*/ 31 h 1979"/>
                    <a:gd name="T56" fmla="*/ 18 w 2164"/>
                    <a:gd name="T57" fmla="*/ 30 h 1979"/>
                    <a:gd name="T58" fmla="*/ 17 w 2164"/>
                    <a:gd name="T59" fmla="*/ 30 h 1979"/>
                    <a:gd name="T60" fmla="*/ 14 w 2164"/>
                    <a:gd name="T61" fmla="*/ 30 h 1979"/>
                    <a:gd name="T62" fmla="*/ 13 w 2164"/>
                    <a:gd name="T63" fmla="*/ 29 h 1979"/>
                    <a:gd name="T64" fmla="*/ 11 w 2164"/>
                    <a:gd name="T65" fmla="*/ 29 h 1979"/>
                    <a:gd name="T66" fmla="*/ 9 w 2164"/>
                    <a:gd name="T67" fmla="*/ 28 h 1979"/>
                    <a:gd name="T68" fmla="*/ 7 w 2164"/>
                    <a:gd name="T69" fmla="*/ 27 h 1979"/>
                    <a:gd name="T70" fmla="*/ 5 w 2164"/>
                    <a:gd name="T71" fmla="*/ 27 h 1979"/>
                    <a:gd name="T72" fmla="*/ 3 w 2164"/>
                    <a:gd name="T73" fmla="*/ 26 h 1979"/>
                    <a:gd name="T74" fmla="*/ 1 w 2164"/>
                    <a:gd name="T75" fmla="*/ 25 h 1979"/>
                    <a:gd name="T76" fmla="*/ 0 w 2164"/>
                    <a:gd name="T77" fmla="*/ 24 h 1979"/>
                    <a:gd name="T78" fmla="*/ 0 w 2164"/>
                    <a:gd name="T79" fmla="*/ 24 h 1979"/>
                    <a:gd name="T80" fmla="*/ 0 w 2164"/>
                    <a:gd name="T81" fmla="*/ 23 h 1979"/>
                    <a:gd name="T82" fmla="*/ 0 w 2164"/>
                    <a:gd name="T83" fmla="*/ 22 h 1979"/>
                    <a:gd name="T84" fmla="*/ 7 w 2164"/>
                    <a:gd name="T85" fmla="*/ 16 h 1979"/>
                    <a:gd name="T86" fmla="*/ 7 w 2164"/>
                    <a:gd name="T87" fmla="*/ 16 h 1979"/>
                    <a:gd name="T88" fmla="*/ 7 w 2164"/>
                    <a:gd name="T89" fmla="*/ 15 h 1979"/>
                    <a:gd name="T90" fmla="*/ 7 w 2164"/>
                    <a:gd name="T91" fmla="*/ 14 h 1979"/>
                    <a:gd name="T92" fmla="*/ 8 w 2164"/>
                    <a:gd name="T93" fmla="*/ 13 h 197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2164"/>
                    <a:gd name="T142" fmla="*/ 0 h 1979"/>
                    <a:gd name="T143" fmla="*/ 2164 w 2164"/>
                    <a:gd name="T144" fmla="*/ 1979 h 197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2164" h="1979">
                      <a:moveTo>
                        <a:pt x="743" y="0"/>
                      </a:moveTo>
                      <a:lnTo>
                        <a:pt x="746" y="0"/>
                      </a:lnTo>
                      <a:lnTo>
                        <a:pt x="753" y="0"/>
                      </a:lnTo>
                      <a:lnTo>
                        <a:pt x="763" y="0"/>
                      </a:lnTo>
                      <a:lnTo>
                        <a:pt x="778" y="0"/>
                      </a:lnTo>
                      <a:lnTo>
                        <a:pt x="798" y="1"/>
                      </a:lnTo>
                      <a:lnTo>
                        <a:pt x="822" y="1"/>
                      </a:lnTo>
                      <a:lnTo>
                        <a:pt x="848" y="2"/>
                      </a:lnTo>
                      <a:lnTo>
                        <a:pt x="878" y="3"/>
                      </a:lnTo>
                      <a:lnTo>
                        <a:pt x="912" y="5"/>
                      </a:lnTo>
                      <a:lnTo>
                        <a:pt x="949" y="7"/>
                      </a:lnTo>
                      <a:lnTo>
                        <a:pt x="987" y="10"/>
                      </a:lnTo>
                      <a:lnTo>
                        <a:pt x="1030" y="13"/>
                      </a:lnTo>
                      <a:lnTo>
                        <a:pt x="1074" y="16"/>
                      </a:lnTo>
                      <a:lnTo>
                        <a:pt x="1121" y="21"/>
                      </a:lnTo>
                      <a:lnTo>
                        <a:pt x="1171" y="27"/>
                      </a:lnTo>
                      <a:lnTo>
                        <a:pt x="1222" y="32"/>
                      </a:lnTo>
                      <a:lnTo>
                        <a:pt x="1275" y="39"/>
                      </a:lnTo>
                      <a:lnTo>
                        <a:pt x="1329" y="47"/>
                      </a:lnTo>
                      <a:lnTo>
                        <a:pt x="1386" y="56"/>
                      </a:lnTo>
                      <a:lnTo>
                        <a:pt x="1443" y="65"/>
                      </a:lnTo>
                      <a:lnTo>
                        <a:pt x="1502" y="75"/>
                      </a:lnTo>
                      <a:lnTo>
                        <a:pt x="1560" y="87"/>
                      </a:lnTo>
                      <a:lnTo>
                        <a:pt x="1620" y="100"/>
                      </a:lnTo>
                      <a:lnTo>
                        <a:pt x="1681" y="115"/>
                      </a:lnTo>
                      <a:lnTo>
                        <a:pt x="1742" y="129"/>
                      </a:lnTo>
                      <a:lnTo>
                        <a:pt x="1804" y="146"/>
                      </a:lnTo>
                      <a:lnTo>
                        <a:pt x="1865" y="164"/>
                      </a:lnTo>
                      <a:lnTo>
                        <a:pt x="1926" y="183"/>
                      </a:lnTo>
                      <a:lnTo>
                        <a:pt x="1987" y="204"/>
                      </a:lnTo>
                      <a:lnTo>
                        <a:pt x="2047" y="226"/>
                      </a:lnTo>
                      <a:lnTo>
                        <a:pt x="2105" y="250"/>
                      </a:lnTo>
                      <a:lnTo>
                        <a:pt x="2164" y="276"/>
                      </a:lnTo>
                      <a:lnTo>
                        <a:pt x="1975" y="1184"/>
                      </a:lnTo>
                      <a:lnTo>
                        <a:pt x="1980" y="1185"/>
                      </a:lnTo>
                      <a:lnTo>
                        <a:pt x="1990" y="1191"/>
                      </a:lnTo>
                      <a:lnTo>
                        <a:pt x="2005" y="1201"/>
                      </a:lnTo>
                      <a:lnTo>
                        <a:pt x="2020" y="1219"/>
                      </a:lnTo>
                      <a:lnTo>
                        <a:pt x="2031" y="1246"/>
                      </a:lnTo>
                      <a:lnTo>
                        <a:pt x="2035" y="1282"/>
                      </a:lnTo>
                      <a:lnTo>
                        <a:pt x="2030" y="1332"/>
                      </a:lnTo>
                      <a:lnTo>
                        <a:pt x="2011" y="1394"/>
                      </a:lnTo>
                      <a:lnTo>
                        <a:pt x="1681" y="1835"/>
                      </a:lnTo>
                      <a:lnTo>
                        <a:pt x="1636" y="1835"/>
                      </a:lnTo>
                      <a:lnTo>
                        <a:pt x="1512" y="1979"/>
                      </a:lnTo>
                      <a:lnTo>
                        <a:pt x="1510" y="1979"/>
                      </a:lnTo>
                      <a:lnTo>
                        <a:pt x="1502" y="1978"/>
                      </a:lnTo>
                      <a:lnTo>
                        <a:pt x="1490" y="1977"/>
                      </a:lnTo>
                      <a:lnTo>
                        <a:pt x="1474" y="1974"/>
                      </a:lnTo>
                      <a:lnTo>
                        <a:pt x="1451" y="1972"/>
                      </a:lnTo>
                      <a:lnTo>
                        <a:pt x="1427" y="1969"/>
                      </a:lnTo>
                      <a:lnTo>
                        <a:pt x="1397" y="1965"/>
                      </a:lnTo>
                      <a:lnTo>
                        <a:pt x="1364" y="1961"/>
                      </a:lnTo>
                      <a:lnTo>
                        <a:pt x="1328" y="1955"/>
                      </a:lnTo>
                      <a:lnTo>
                        <a:pt x="1288" y="1950"/>
                      </a:lnTo>
                      <a:lnTo>
                        <a:pt x="1246" y="1943"/>
                      </a:lnTo>
                      <a:lnTo>
                        <a:pt x="1200" y="1935"/>
                      </a:lnTo>
                      <a:lnTo>
                        <a:pt x="1152" y="1927"/>
                      </a:lnTo>
                      <a:lnTo>
                        <a:pt x="1101" y="1918"/>
                      </a:lnTo>
                      <a:lnTo>
                        <a:pt x="1049" y="1907"/>
                      </a:lnTo>
                      <a:lnTo>
                        <a:pt x="993" y="1896"/>
                      </a:lnTo>
                      <a:lnTo>
                        <a:pt x="937" y="1884"/>
                      </a:lnTo>
                      <a:lnTo>
                        <a:pt x="878" y="1871"/>
                      </a:lnTo>
                      <a:lnTo>
                        <a:pt x="818" y="1856"/>
                      </a:lnTo>
                      <a:lnTo>
                        <a:pt x="758" y="1841"/>
                      </a:lnTo>
                      <a:lnTo>
                        <a:pt x="696" y="1824"/>
                      </a:lnTo>
                      <a:lnTo>
                        <a:pt x="634" y="1806"/>
                      </a:lnTo>
                      <a:lnTo>
                        <a:pt x="572" y="1787"/>
                      </a:lnTo>
                      <a:lnTo>
                        <a:pt x="508" y="1768"/>
                      </a:lnTo>
                      <a:lnTo>
                        <a:pt x="445" y="1747"/>
                      </a:lnTo>
                      <a:lnTo>
                        <a:pt x="382" y="1724"/>
                      </a:lnTo>
                      <a:lnTo>
                        <a:pt x="319" y="1700"/>
                      </a:lnTo>
                      <a:lnTo>
                        <a:pt x="257" y="1674"/>
                      </a:lnTo>
                      <a:lnTo>
                        <a:pt x="196" y="1647"/>
                      </a:lnTo>
                      <a:lnTo>
                        <a:pt x="135" y="1620"/>
                      </a:lnTo>
                      <a:lnTo>
                        <a:pt x="76" y="1590"/>
                      </a:lnTo>
                      <a:lnTo>
                        <a:pt x="19" y="1559"/>
                      </a:lnTo>
                      <a:lnTo>
                        <a:pt x="18" y="1554"/>
                      </a:lnTo>
                      <a:lnTo>
                        <a:pt x="13" y="1538"/>
                      </a:lnTo>
                      <a:lnTo>
                        <a:pt x="8" y="1514"/>
                      </a:lnTo>
                      <a:lnTo>
                        <a:pt x="3" y="1486"/>
                      </a:lnTo>
                      <a:lnTo>
                        <a:pt x="0" y="1456"/>
                      </a:lnTo>
                      <a:lnTo>
                        <a:pt x="0" y="1424"/>
                      </a:lnTo>
                      <a:lnTo>
                        <a:pt x="3" y="1396"/>
                      </a:lnTo>
                      <a:lnTo>
                        <a:pt x="13" y="1371"/>
                      </a:lnTo>
                      <a:lnTo>
                        <a:pt x="443" y="1002"/>
                      </a:lnTo>
                      <a:lnTo>
                        <a:pt x="441" y="999"/>
                      </a:lnTo>
                      <a:lnTo>
                        <a:pt x="440" y="989"/>
                      </a:lnTo>
                      <a:lnTo>
                        <a:pt x="440" y="973"/>
                      </a:lnTo>
                      <a:lnTo>
                        <a:pt x="445" y="953"/>
                      </a:lnTo>
                      <a:lnTo>
                        <a:pt x="453" y="928"/>
                      </a:lnTo>
                      <a:lnTo>
                        <a:pt x="471" y="902"/>
                      </a:lnTo>
                      <a:lnTo>
                        <a:pt x="497" y="874"/>
                      </a:lnTo>
                      <a:lnTo>
                        <a:pt x="534" y="845"/>
                      </a:lnTo>
                      <a:lnTo>
                        <a:pt x="743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65" name="Freeform 150"/>
                <p:cNvSpPr>
                  <a:spLocks/>
                </p:cNvSpPr>
                <p:nvPr/>
              </p:nvSpPr>
              <p:spPr bwMode="auto">
                <a:xfrm>
                  <a:off x="8279" y="4656"/>
                  <a:ext cx="311" cy="233"/>
                </a:xfrm>
                <a:custGeom>
                  <a:avLst/>
                  <a:gdLst>
                    <a:gd name="T0" fmla="*/ 2 w 1244"/>
                    <a:gd name="T1" fmla="*/ 0 h 930"/>
                    <a:gd name="T2" fmla="*/ 19 w 1244"/>
                    <a:gd name="T3" fmla="*/ 4 h 930"/>
                    <a:gd name="T4" fmla="*/ 17 w 1244"/>
                    <a:gd name="T5" fmla="*/ 15 h 930"/>
                    <a:gd name="T6" fmla="*/ 0 w 1244"/>
                    <a:gd name="T7" fmla="*/ 11 h 930"/>
                    <a:gd name="T8" fmla="*/ 2 w 1244"/>
                    <a:gd name="T9" fmla="*/ 0 h 9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44"/>
                    <a:gd name="T16" fmla="*/ 0 h 930"/>
                    <a:gd name="T17" fmla="*/ 1244 w 1244"/>
                    <a:gd name="T18" fmla="*/ 930 h 9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44" h="930">
                      <a:moveTo>
                        <a:pt x="164" y="0"/>
                      </a:moveTo>
                      <a:lnTo>
                        <a:pt x="1244" y="214"/>
                      </a:lnTo>
                      <a:lnTo>
                        <a:pt x="1067" y="930"/>
                      </a:lnTo>
                      <a:lnTo>
                        <a:pt x="0" y="688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66" name="Freeform 151"/>
                <p:cNvSpPr>
                  <a:spLocks/>
                </p:cNvSpPr>
                <p:nvPr/>
              </p:nvSpPr>
              <p:spPr bwMode="auto">
                <a:xfrm>
                  <a:off x="8300" y="4672"/>
                  <a:ext cx="237" cy="91"/>
                </a:xfrm>
                <a:custGeom>
                  <a:avLst/>
                  <a:gdLst>
                    <a:gd name="T0" fmla="*/ 2 w 952"/>
                    <a:gd name="T1" fmla="*/ 0 h 366"/>
                    <a:gd name="T2" fmla="*/ 15 w 952"/>
                    <a:gd name="T3" fmla="*/ 2 h 366"/>
                    <a:gd name="T4" fmla="*/ 3 w 952"/>
                    <a:gd name="T5" fmla="*/ 2 h 366"/>
                    <a:gd name="T6" fmla="*/ 0 w 952"/>
                    <a:gd name="T7" fmla="*/ 6 h 366"/>
                    <a:gd name="T8" fmla="*/ 2 w 952"/>
                    <a:gd name="T9" fmla="*/ 0 h 3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52"/>
                    <a:gd name="T16" fmla="*/ 0 h 366"/>
                    <a:gd name="T17" fmla="*/ 952 w 952"/>
                    <a:gd name="T18" fmla="*/ 366 h 3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52" h="366">
                      <a:moveTo>
                        <a:pt x="112" y="0"/>
                      </a:moveTo>
                      <a:lnTo>
                        <a:pt x="952" y="153"/>
                      </a:lnTo>
                      <a:lnTo>
                        <a:pt x="200" y="108"/>
                      </a:lnTo>
                      <a:lnTo>
                        <a:pt x="0" y="366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67" name="Freeform 152"/>
                <p:cNvSpPr>
                  <a:spLocks/>
                </p:cNvSpPr>
                <p:nvPr/>
              </p:nvSpPr>
              <p:spPr bwMode="auto">
                <a:xfrm>
                  <a:off x="8222" y="4885"/>
                  <a:ext cx="315" cy="84"/>
                </a:xfrm>
                <a:custGeom>
                  <a:avLst/>
                  <a:gdLst>
                    <a:gd name="T0" fmla="*/ 1 w 1259"/>
                    <a:gd name="T1" fmla="*/ 0 h 337"/>
                    <a:gd name="T2" fmla="*/ 20 w 1259"/>
                    <a:gd name="T3" fmla="*/ 4 h 337"/>
                    <a:gd name="T4" fmla="*/ 19 w 1259"/>
                    <a:gd name="T5" fmla="*/ 5 h 337"/>
                    <a:gd name="T6" fmla="*/ 0 w 1259"/>
                    <a:gd name="T7" fmla="*/ 0 h 337"/>
                    <a:gd name="T8" fmla="*/ 1 w 1259"/>
                    <a:gd name="T9" fmla="*/ 0 h 3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9"/>
                    <a:gd name="T16" fmla="*/ 0 h 337"/>
                    <a:gd name="T17" fmla="*/ 1259 w 1259"/>
                    <a:gd name="T18" fmla="*/ 337 h 3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9" h="337">
                      <a:moveTo>
                        <a:pt x="40" y="0"/>
                      </a:moveTo>
                      <a:lnTo>
                        <a:pt x="1259" y="288"/>
                      </a:lnTo>
                      <a:lnTo>
                        <a:pt x="1226" y="337"/>
                      </a:lnTo>
                      <a:lnTo>
                        <a:pt x="0" y="32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68" name="Freeform 153"/>
                <p:cNvSpPr>
                  <a:spLocks/>
                </p:cNvSpPr>
                <p:nvPr/>
              </p:nvSpPr>
              <p:spPr bwMode="auto">
                <a:xfrm>
                  <a:off x="8193" y="4910"/>
                  <a:ext cx="316" cy="86"/>
                </a:xfrm>
                <a:custGeom>
                  <a:avLst/>
                  <a:gdLst>
                    <a:gd name="T0" fmla="*/ 1 w 1265"/>
                    <a:gd name="T1" fmla="*/ 0 h 342"/>
                    <a:gd name="T2" fmla="*/ 20 w 1265"/>
                    <a:gd name="T3" fmla="*/ 5 h 342"/>
                    <a:gd name="T4" fmla="*/ 19 w 1265"/>
                    <a:gd name="T5" fmla="*/ 6 h 342"/>
                    <a:gd name="T6" fmla="*/ 0 w 1265"/>
                    <a:gd name="T7" fmla="*/ 1 h 342"/>
                    <a:gd name="T8" fmla="*/ 1 w 1265"/>
                    <a:gd name="T9" fmla="*/ 0 h 3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5"/>
                    <a:gd name="T16" fmla="*/ 0 h 342"/>
                    <a:gd name="T17" fmla="*/ 1265 w 1265"/>
                    <a:gd name="T18" fmla="*/ 342 h 3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5" h="342">
                      <a:moveTo>
                        <a:pt x="46" y="0"/>
                      </a:moveTo>
                      <a:lnTo>
                        <a:pt x="1265" y="286"/>
                      </a:lnTo>
                      <a:lnTo>
                        <a:pt x="1226" y="342"/>
                      </a:lnTo>
                      <a:lnTo>
                        <a:pt x="0" y="37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69" name="Freeform 154"/>
                <p:cNvSpPr>
                  <a:spLocks/>
                </p:cNvSpPr>
                <p:nvPr/>
              </p:nvSpPr>
              <p:spPr bwMode="auto">
                <a:xfrm>
                  <a:off x="8165" y="4936"/>
                  <a:ext cx="316" cy="86"/>
                </a:xfrm>
                <a:custGeom>
                  <a:avLst/>
                  <a:gdLst>
                    <a:gd name="T0" fmla="*/ 1 w 1264"/>
                    <a:gd name="T1" fmla="*/ 0 h 344"/>
                    <a:gd name="T2" fmla="*/ 20 w 1264"/>
                    <a:gd name="T3" fmla="*/ 5 h 344"/>
                    <a:gd name="T4" fmla="*/ 19 w 1264"/>
                    <a:gd name="T5" fmla="*/ 5 h 344"/>
                    <a:gd name="T6" fmla="*/ 0 w 1264"/>
                    <a:gd name="T7" fmla="*/ 1 h 344"/>
                    <a:gd name="T8" fmla="*/ 1 w 1264"/>
                    <a:gd name="T9" fmla="*/ 0 h 3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4"/>
                    <a:gd name="T16" fmla="*/ 0 h 344"/>
                    <a:gd name="T17" fmla="*/ 1264 w 1264"/>
                    <a:gd name="T18" fmla="*/ 344 h 3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4" h="344">
                      <a:moveTo>
                        <a:pt x="45" y="0"/>
                      </a:moveTo>
                      <a:lnTo>
                        <a:pt x="1264" y="287"/>
                      </a:lnTo>
                      <a:lnTo>
                        <a:pt x="1224" y="344"/>
                      </a:lnTo>
                      <a:lnTo>
                        <a:pt x="0" y="37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70" name="Freeform 155"/>
                <p:cNvSpPr>
                  <a:spLocks/>
                </p:cNvSpPr>
                <p:nvPr/>
              </p:nvSpPr>
              <p:spPr bwMode="auto">
                <a:xfrm>
                  <a:off x="8243" y="4989"/>
                  <a:ext cx="48" cy="19"/>
                </a:xfrm>
                <a:custGeom>
                  <a:avLst/>
                  <a:gdLst>
                    <a:gd name="T0" fmla="*/ 0 w 190"/>
                    <a:gd name="T1" fmla="*/ 0 h 79"/>
                    <a:gd name="T2" fmla="*/ 1 w 190"/>
                    <a:gd name="T3" fmla="*/ 0 h 79"/>
                    <a:gd name="T4" fmla="*/ 1 w 190"/>
                    <a:gd name="T5" fmla="*/ 0 h 79"/>
                    <a:gd name="T6" fmla="*/ 1 w 190"/>
                    <a:gd name="T7" fmla="*/ 0 h 79"/>
                    <a:gd name="T8" fmla="*/ 2 w 190"/>
                    <a:gd name="T9" fmla="*/ 0 h 79"/>
                    <a:gd name="T10" fmla="*/ 2 w 190"/>
                    <a:gd name="T11" fmla="*/ 0 h 79"/>
                    <a:gd name="T12" fmla="*/ 2 w 190"/>
                    <a:gd name="T13" fmla="*/ 0 h 79"/>
                    <a:gd name="T14" fmla="*/ 3 w 190"/>
                    <a:gd name="T15" fmla="*/ 0 h 79"/>
                    <a:gd name="T16" fmla="*/ 3 w 190"/>
                    <a:gd name="T17" fmla="*/ 1 h 79"/>
                    <a:gd name="T18" fmla="*/ 3 w 190"/>
                    <a:gd name="T19" fmla="*/ 1 h 79"/>
                    <a:gd name="T20" fmla="*/ 3 w 190"/>
                    <a:gd name="T21" fmla="*/ 1 h 79"/>
                    <a:gd name="T22" fmla="*/ 3 w 190"/>
                    <a:gd name="T23" fmla="*/ 1 h 79"/>
                    <a:gd name="T24" fmla="*/ 3 w 190"/>
                    <a:gd name="T25" fmla="*/ 1 h 79"/>
                    <a:gd name="T26" fmla="*/ 3 w 190"/>
                    <a:gd name="T27" fmla="*/ 1 h 79"/>
                    <a:gd name="T28" fmla="*/ 3 w 190"/>
                    <a:gd name="T29" fmla="*/ 1 h 79"/>
                    <a:gd name="T30" fmla="*/ 3 w 190"/>
                    <a:gd name="T31" fmla="*/ 1 h 79"/>
                    <a:gd name="T32" fmla="*/ 2 w 190"/>
                    <a:gd name="T33" fmla="*/ 1 h 79"/>
                    <a:gd name="T34" fmla="*/ 2 w 190"/>
                    <a:gd name="T35" fmla="*/ 1 h 79"/>
                    <a:gd name="T36" fmla="*/ 2 w 190"/>
                    <a:gd name="T37" fmla="*/ 1 h 79"/>
                    <a:gd name="T38" fmla="*/ 2 w 190"/>
                    <a:gd name="T39" fmla="*/ 1 h 79"/>
                    <a:gd name="T40" fmla="*/ 2 w 190"/>
                    <a:gd name="T41" fmla="*/ 1 h 79"/>
                    <a:gd name="T42" fmla="*/ 2 w 190"/>
                    <a:gd name="T43" fmla="*/ 0 h 79"/>
                    <a:gd name="T44" fmla="*/ 2 w 190"/>
                    <a:gd name="T45" fmla="*/ 0 h 79"/>
                    <a:gd name="T46" fmla="*/ 1 w 190"/>
                    <a:gd name="T47" fmla="*/ 0 h 79"/>
                    <a:gd name="T48" fmla="*/ 1 w 190"/>
                    <a:gd name="T49" fmla="*/ 0 h 79"/>
                    <a:gd name="T50" fmla="*/ 0 w 190"/>
                    <a:gd name="T51" fmla="*/ 0 h 79"/>
                    <a:gd name="T52" fmla="*/ 0 w 190"/>
                    <a:gd name="T53" fmla="*/ 0 h 79"/>
                    <a:gd name="T54" fmla="*/ 0 w 190"/>
                    <a:gd name="T55" fmla="*/ 0 h 79"/>
                    <a:gd name="T56" fmla="*/ 0 w 190"/>
                    <a:gd name="T57" fmla="*/ 0 h 79"/>
                    <a:gd name="T58" fmla="*/ 0 w 190"/>
                    <a:gd name="T59" fmla="*/ 0 h 79"/>
                    <a:gd name="T60" fmla="*/ 0 w 190"/>
                    <a:gd name="T61" fmla="*/ 0 h 79"/>
                    <a:gd name="T62" fmla="*/ 0 w 190"/>
                    <a:gd name="T63" fmla="*/ 0 h 79"/>
                    <a:gd name="T64" fmla="*/ 0 w 190"/>
                    <a:gd name="T65" fmla="*/ 0 h 7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90"/>
                    <a:gd name="T100" fmla="*/ 0 h 79"/>
                    <a:gd name="T101" fmla="*/ 190 w 190"/>
                    <a:gd name="T102" fmla="*/ 79 h 7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90" h="79">
                      <a:moveTo>
                        <a:pt x="18" y="1"/>
                      </a:moveTo>
                      <a:lnTo>
                        <a:pt x="23" y="1"/>
                      </a:lnTo>
                      <a:lnTo>
                        <a:pt x="40" y="0"/>
                      </a:lnTo>
                      <a:lnTo>
                        <a:pt x="62" y="0"/>
                      </a:lnTo>
                      <a:lnTo>
                        <a:pt x="90" y="3"/>
                      </a:lnTo>
                      <a:lnTo>
                        <a:pt x="120" y="8"/>
                      </a:lnTo>
                      <a:lnTo>
                        <a:pt x="148" y="18"/>
                      </a:lnTo>
                      <a:lnTo>
                        <a:pt x="173" y="34"/>
                      </a:lnTo>
                      <a:lnTo>
                        <a:pt x="190" y="57"/>
                      </a:lnTo>
                      <a:lnTo>
                        <a:pt x="190" y="58"/>
                      </a:lnTo>
                      <a:lnTo>
                        <a:pt x="190" y="62"/>
                      </a:lnTo>
                      <a:lnTo>
                        <a:pt x="189" y="68"/>
                      </a:lnTo>
                      <a:lnTo>
                        <a:pt x="187" y="74"/>
                      </a:lnTo>
                      <a:lnTo>
                        <a:pt x="181" y="78"/>
                      </a:lnTo>
                      <a:lnTo>
                        <a:pt x="173" y="79"/>
                      </a:lnTo>
                      <a:lnTo>
                        <a:pt x="160" y="78"/>
                      </a:lnTo>
                      <a:lnTo>
                        <a:pt x="143" y="71"/>
                      </a:lnTo>
                      <a:lnTo>
                        <a:pt x="143" y="69"/>
                      </a:lnTo>
                      <a:lnTo>
                        <a:pt x="142" y="65"/>
                      </a:lnTo>
                      <a:lnTo>
                        <a:pt x="139" y="58"/>
                      </a:lnTo>
                      <a:lnTo>
                        <a:pt x="130" y="50"/>
                      </a:lnTo>
                      <a:lnTo>
                        <a:pt x="116" y="42"/>
                      </a:lnTo>
                      <a:lnTo>
                        <a:pt x="94" y="35"/>
                      </a:lnTo>
                      <a:lnTo>
                        <a:pt x="63" y="32"/>
                      </a:lnTo>
                      <a:lnTo>
                        <a:pt x="22" y="32"/>
                      </a:lnTo>
                      <a:lnTo>
                        <a:pt x="20" y="32"/>
                      </a:lnTo>
                      <a:lnTo>
                        <a:pt x="15" y="30"/>
                      </a:lnTo>
                      <a:lnTo>
                        <a:pt x="9" y="27"/>
                      </a:lnTo>
                      <a:lnTo>
                        <a:pt x="5" y="24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6" y="8"/>
                      </a:lnTo>
                      <a:lnTo>
                        <a:pt x="18" y="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71" name="Freeform 156"/>
                <p:cNvSpPr>
                  <a:spLocks/>
                </p:cNvSpPr>
                <p:nvPr/>
              </p:nvSpPr>
              <p:spPr bwMode="auto">
                <a:xfrm>
                  <a:off x="8246" y="5003"/>
                  <a:ext cx="27" cy="15"/>
                </a:xfrm>
                <a:custGeom>
                  <a:avLst/>
                  <a:gdLst>
                    <a:gd name="T0" fmla="*/ 1 w 107"/>
                    <a:gd name="T1" fmla="*/ 1 h 63"/>
                    <a:gd name="T2" fmla="*/ 1 w 107"/>
                    <a:gd name="T3" fmla="*/ 1 h 63"/>
                    <a:gd name="T4" fmla="*/ 1 w 107"/>
                    <a:gd name="T5" fmla="*/ 1 h 63"/>
                    <a:gd name="T6" fmla="*/ 1 w 107"/>
                    <a:gd name="T7" fmla="*/ 1 h 63"/>
                    <a:gd name="T8" fmla="*/ 1 w 107"/>
                    <a:gd name="T9" fmla="*/ 1 h 63"/>
                    <a:gd name="T10" fmla="*/ 2 w 107"/>
                    <a:gd name="T11" fmla="*/ 1 h 63"/>
                    <a:gd name="T12" fmla="*/ 2 w 107"/>
                    <a:gd name="T13" fmla="*/ 1 h 63"/>
                    <a:gd name="T14" fmla="*/ 2 w 107"/>
                    <a:gd name="T15" fmla="*/ 1 h 63"/>
                    <a:gd name="T16" fmla="*/ 2 w 107"/>
                    <a:gd name="T17" fmla="*/ 1 h 63"/>
                    <a:gd name="T18" fmla="*/ 2 w 107"/>
                    <a:gd name="T19" fmla="*/ 0 h 63"/>
                    <a:gd name="T20" fmla="*/ 2 w 107"/>
                    <a:gd name="T21" fmla="*/ 0 h 63"/>
                    <a:gd name="T22" fmla="*/ 2 w 107"/>
                    <a:gd name="T23" fmla="*/ 0 h 63"/>
                    <a:gd name="T24" fmla="*/ 2 w 107"/>
                    <a:gd name="T25" fmla="*/ 0 h 63"/>
                    <a:gd name="T26" fmla="*/ 2 w 107"/>
                    <a:gd name="T27" fmla="*/ 0 h 63"/>
                    <a:gd name="T28" fmla="*/ 1 w 107"/>
                    <a:gd name="T29" fmla="*/ 0 h 63"/>
                    <a:gd name="T30" fmla="*/ 1 w 107"/>
                    <a:gd name="T31" fmla="*/ 0 h 63"/>
                    <a:gd name="T32" fmla="*/ 1 w 107"/>
                    <a:gd name="T33" fmla="*/ 0 h 63"/>
                    <a:gd name="T34" fmla="*/ 1 w 107"/>
                    <a:gd name="T35" fmla="*/ 0 h 63"/>
                    <a:gd name="T36" fmla="*/ 1 w 107"/>
                    <a:gd name="T37" fmla="*/ 0 h 63"/>
                    <a:gd name="T38" fmla="*/ 1 w 107"/>
                    <a:gd name="T39" fmla="*/ 0 h 63"/>
                    <a:gd name="T40" fmla="*/ 1 w 107"/>
                    <a:gd name="T41" fmla="*/ 0 h 63"/>
                    <a:gd name="T42" fmla="*/ 0 w 107"/>
                    <a:gd name="T43" fmla="*/ 0 h 63"/>
                    <a:gd name="T44" fmla="*/ 0 w 107"/>
                    <a:gd name="T45" fmla="*/ 0 h 63"/>
                    <a:gd name="T46" fmla="*/ 0 w 107"/>
                    <a:gd name="T47" fmla="*/ 0 h 63"/>
                    <a:gd name="T48" fmla="*/ 0 w 107"/>
                    <a:gd name="T49" fmla="*/ 0 h 63"/>
                    <a:gd name="T50" fmla="*/ 0 w 107"/>
                    <a:gd name="T51" fmla="*/ 0 h 63"/>
                    <a:gd name="T52" fmla="*/ 0 w 107"/>
                    <a:gd name="T53" fmla="*/ 0 h 63"/>
                    <a:gd name="T54" fmla="*/ 0 w 107"/>
                    <a:gd name="T55" fmla="*/ 0 h 63"/>
                    <a:gd name="T56" fmla="*/ 0 w 107"/>
                    <a:gd name="T57" fmla="*/ 0 h 63"/>
                    <a:gd name="T58" fmla="*/ 0 w 107"/>
                    <a:gd name="T59" fmla="*/ 0 h 63"/>
                    <a:gd name="T60" fmla="*/ 1 w 107"/>
                    <a:gd name="T61" fmla="*/ 1 h 63"/>
                    <a:gd name="T62" fmla="*/ 1 w 107"/>
                    <a:gd name="T63" fmla="*/ 1 h 63"/>
                    <a:gd name="T64" fmla="*/ 1 w 107"/>
                    <a:gd name="T65" fmla="*/ 1 h 6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07"/>
                    <a:gd name="T100" fmla="*/ 0 h 63"/>
                    <a:gd name="T101" fmla="*/ 107 w 107"/>
                    <a:gd name="T102" fmla="*/ 63 h 6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07" h="63">
                      <a:moveTo>
                        <a:pt x="43" y="58"/>
                      </a:moveTo>
                      <a:lnTo>
                        <a:pt x="54" y="61"/>
                      </a:lnTo>
                      <a:lnTo>
                        <a:pt x="64" y="63"/>
                      </a:lnTo>
                      <a:lnTo>
                        <a:pt x="74" y="63"/>
                      </a:lnTo>
                      <a:lnTo>
                        <a:pt x="83" y="63"/>
                      </a:lnTo>
                      <a:lnTo>
                        <a:pt x="91" y="61"/>
                      </a:lnTo>
                      <a:lnTo>
                        <a:pt x="97" y="57"/>
                      </a:lnTo>
                      <a:lnTo>
                        <a:pt x="102" y="54"/>
                      </a:lnTo>
                      <a:lnTo>
                        <a:pt x="106" y="48"/>
                      </a:lnTo>
                      <a:lnTo>
                        <a:pt x="107" y="43"/>
                      </a:lnTo>
                      <a:lnTo>
                        <a:pt x="106" y="37"/>
                      </a:lnTo>
                      <a:lnTo>
                        <a:pt x="102" y="30"/>
                      </a:lnTo>
                      <a:lnTo>
                        <a:pt x="97" y="24"/>
                      </a:lnTo>
                      <a:lnTo>
                        <a:pt x="90" y="19"/>
                      </a:lnTo>
                      <a:lnTo>
                        <a:pt x="82" y="13"/>
                      </a:lnTo>
                      <a:lnTo>
                        <a:pt x="74" y="9"/>
                      </a:lnTo>
                      <a:lnTo>
                        <a:pt x="63" y="4"/>
                      </a:lnTo>
                      <a:lnTo>
                        <a:pt x="53" y="2"/>
                      </a:lnTo>
                      <a:lnTo>
                        <a:pt x="42" y="0"/>
                      </a:lnTo>
                      <a:lnTo>
                        <a:pt x="32" y="0"/>
                      </a:lnTo>
                      <a:lnTo>
                        <a:pt x="23" y="1"/>
                      </a:lnTo>
                      <a:lnTo>
                        <a:pt x="15" y="2"/>
                      </a:lnTo>
                      <a:lnTo>
                        <a:pt x="8" y="5"/>
                      </a:lnTo>
                      <a:lnTo>
                        <a:pt x="3" y="10"/>
                      </a:lnTo>
                      <a:lnTo>
                        <a:pt x="1" y="14"/>
                      </a:lnTo>
                      <a:lnTo>
                        <a:pt x="0" y="20"/>
                      </a:lnTo>
                      <a:lnTo>
                        <a:pt x="1" y="26"/>
                      </a:lnTo>
                      <a:lnTo>
                        <a:pt x="5" y="32"/>
                      </a:lnTo>
                      <a:lnTo>
                        <a:pt x="9" y="38"/>
                      </a:lnTo>
                      <a:lnTo>
                        <a:pt x="16" y="44"/>
                      </a:lnTo>
                      <a:lnTo>
                        <a:pt x="25" y="49"/>
                      </a:lnTo>
                      <a:lnTo>
                        <a:pt x="33" y="54"/>
                      </a:lnTo>
                      <a:lnTo>
                        <a:pt x="43" y="5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72" name="Freeform 157"/>
                <p:cNvSpPr>
                  <a:spLocks/>
                </p:cNvSpPr>
                <p:nvPr/>
              </p:nvSpPr>
              <p:spPr bwMode="auto">
                <a:xfrm>
                  <a:off x="8113" y="4974"/>
                  <a:ext cx="367" cy="131"/>
                </a:xfrm>
                <a:custGeom>
                  <a:avLst/>
                  <a:gdLst>
                    <a:gd name="T0" fmla="*/ 23 w 1469"/>
                    <a:gd name="T1" fmla="*/ 6 h 525"/>
                    <a:gd name="T2" fmla="*/ 22 w 1469"/>
                    <a:gd name="T3" fmla="*/ 6 h 525"/>
                    <a:gd name="T4" fmla="*/ 22 w 1469"/>
                    <a:gd name="T5" fmla="*/ 6 h 525"/>
                    <a:gd name="T6" fmla="*/ 21 w 1469"/>
                    <a:gd name="T7" fmla="*/ 6 h 525"/>
                    <a:gd name="T8" fmla="*/ 20 w 1469"/>
                    <a:gd name="T9" fmla="*/ 6 h 525"/>
                    <a:gd name="T10" fmla="*/ 19 w 1469"/>
                    <a:gd name="T11" fmla="*/ 6 h 525"/>
                    <a:gd name="T12" fmla="*/ 17 w 1469"/>
                    <a:gd name="T13" fmla="*/ 5 h 525"/>
                    <a:gd name="T14" fmla="*/ 16 w 1469"/>
                    <a:gd name="T15" fmla="*/ 5 h 525"/>
                    <a:gd name="T16" fmla="*/ 14 w 1469"/>
                    <a:gd name="T17" fmla="*/ 5 h 525"/>
                    <a:gd name="T18" fmla="*/ 12 w 1469"/>
                    <a:gd name="T19" fmla="*/ 4 h 525"/>
                    <a:gd name="T20" fmla="*/ 10 w 1469"/>
                    <a:gd name="T21" fmla="*/ 4 h 525"/>
                    <a:gd name="T22" fmla="*/ 8 w 1469"/>
                    <a:gd name="T23" fmla="*/ 3 h 525"/>
                    <a:gd name="T24" fmla="*/ 6 w 1469"/>
                    <a:gd name="T25" fmla="*/ 3 h 525"/>
                    <a:gd name="T26" fmla="*/ 4 w 1469"/>
                    <a:gd name="T27" fmla="*/ 2 h 525"/>
                    <a:gd name="T28" fmla="*/ 3 w 1469"/>
                    <a:gd name="T29" fmla="*/ 1 h 525"/>
                    <a:gd name="T30" fmla="*/ 1 w 1469"/>
                    <a:gd name="T31" fmla="*/ 0 h 525"/>
                    <a:gd name="T32" fmla="*/ 0 w 1469"/>
                    <a:gd name="T33" fmla="*/ 0 h 525"/>
                    <a:gd name="T34" fmla="*/ 0 w 1469"/>
                    <a:gd name="T35" fmla="*/ 0 h 525"/>
                    <a:gd name="T36" fmla="*/ 0 w 1469"/>
                    <a:gd name="T37" fmla="*/ 1 h 525"/>
                    <a:gd name="T38" fmla="*/ 0 w 1469"/>
                    <a:gd name="T39" fmla="*/ 2 h 525"/>
                    <a:gd name="T40" fmla="*/ 0 w 1469"/>
                    <a:gd name="T41" fmla="*/ 2 h 525"/>
                    <a:gd name="T42" fmla="*/ 0 w 1469"/>
                    <a:gd name="T43" fmla="*/ 2 h 525"/>
                    <a:gd name="T44" fmla="*/ 1 w 1469"/>
                    <a:gd name="T45" fmla="*/ 2 h 525"/>
                    <a:gd name="T46" fmla="*/ 1 w 1469"/>
                    <a:gd name="T47" fmla="*/ 3 h 525"/>
                    <a:gd name="T48" fmla="*/ 2 w 1469"/>
                    <a:gd name="T49" fmla="*/ 3 h 525"/>
                    <a:gd name="T50" fmla="*/ 3 w 1469"/>
                    <a:gd name="T51" fmla="*/ 3 h 525"/>
                    <a:gd name="T52" fmla="*/ 4 w 1469"/>
                    <a:gd name="T53" fmla="*/ 4 h 525"/>
                    <a:gd name="T54" fmla="*/ 5 w 1469"/>
                    <a:gd name="T55" fmla="*/ 4 h 525"/>
                    <a:gd name="T56" fmla="*/ 6 w 1469"/>
                    <a:gd name="T57" fmla="*/ 5 h 525"/>
                    <a:gd name="T58" fmla="*/ 8 w 1469"/>
                    <a:gd name="T59" fmla="*/ 5 h 525"/>
                    <a:gd name="T60" fmla="*/ 9 w 1469"/>
                    <a:gd name="T61" fmla="*/ 6 h 525"/>
                    <a:gd name="T62" fmla="*/ 11 w 1469"/>
                    <a:gd name="T63" fmla="*/ 6 h 525"/>
                    <a:gd name="T64" fmla="*/ 13 w 1469"/>
                    <a:gd name="T65" fmla="*/ 7 h 525"/>
                    <a:gd name="T66" fmla="*/ 16 w 1469"/>
                    <a:gd name="T67" fmla="*/ 7 h 525"/>
                    <a:gd name="T68" fmla="*/ 18 w 1469"/>
                    <a:gd name="T69" fmla="*/ 7 h 525"/>
                    <a:gd name="T70" fmla="*/ 21 w 1469"/>
                    <a:gd name="T71" fmla="*/ 8 h 525"/>
                    <a:gd name="T72" fmla="*/ 22 w 1469"/>
                    <a:gd name="T73" fmla="*/ 8 h 525"/>
                    <a:gd name="T74" fmla="*/ 22 w 1469"/>
                    <a:gd name="T75" fmla="*/ 8 h 525"/>
                    <a:gd name="T76" fmla="*/ 23 w 1469"/>
                    <a:gd name="T77" fmla="*/ 7 h 525"/>
                    <a:gd name="T78" fmla="*/ 23 w 1469"/>
                    <a:gd name="T79" fmla="*/ 7 h 52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469"/>
                    <a:gd name="T121" fmla="*/ 0 h 525"/>
                    <a:gd name="T122" fmla="*/ 1469 w 1469"/>
                    <a:gd name="T123" fmla="*/ 525 h 52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469" h="525">
                      <a:moveTo>
                        <a:pt x="1468" y="407"/>
                      </a:moveTo>
                      <a:lnTo>
                        <a:pt x="1466" y="407"/>
                      </a:lnTo>
                      <a:lnTo>
                        <a:pt x="1458" y="406"/>
                      </a:lnTo>
                      <a:lnTo>
                        <a:pt x="1446" y="405"/>
                      </a:lnTo>
                      <a:lnTo>
                        <a:pt x="1429" y="402"/>
                      </a:lnTo>
                      <a:lnTo>
                        <a:pt x="1408" y="400"/>
                      </a:lnTo>
                      <a:lnTo>
                        <a:pt x="1382" y="397"/>
                      </a:lnTo>
                      <a:lnTo>
                        <a:pt x="1353" y="393"/>
                      </a:lnTo>
                      <a:lnTo>
                        <a:pt x="1321" y="389"/>
                      </a:lnTo>
                      <a:lnTo>
                        <a:pt x="1285" y="383"/>
                      </a:lnTo>
                      <a:lnTo>
                        <a:pt x="1245" y="376"/>
                      </a:lnTo>
                      <a:lnTo>
                        <a:pt x="1203" y="370"/>
                      </a:lnTo>
                      <a:lnTo>
                        <a:pt x="1158" y="363"/>
                      </a:lnTo>
                      <a:lnTo>
                        <a:pt x="1110" y="354"/>
                      </a:lnTo>
                      <a:lnTo>
                        <a:pt x="1060" y="345"/>
                      </a:lnTo>
                      <a:lnTo>
                        <a:pt x="1008" y="335"/>
                      </a:lnTo>
                      <a:lnTo>
                        <a:pt x="954" y="323"/>
                      </a:lnTo>
                      <a:lnTo>
                        <a:pt x="898" y="311"/>
                      </a:lnTo>
                      <a:lnTo>
                        <a:pt x="841" y="299"/>
                      </a:lnTo>
                      <a:lnTo>
                        <a:pt x="782" y="284"/>
                      </a:lnTo>
                      <a:lnTo>
                        <a:pt x="723" y="269"/>
                      </a:lnTo>
                      <a:lnTo>
                        <a:pt x="663" y="253"/>
                      </a:lnTo>
                      <a:lnTo>
                        <a:pt x="602" y="236"/>
                      </a:lnTo>
                      <a:lnTo>
                        <a:pt x="541" y="217"/>
                      </a:lnTo>
                      <a:lnTo>
                        <a:pt x="480" y="198"/>
                      </a:lnTo>
                      <a:lnTo>
                        <a:pt x="417" y="178"/>
                      </a:lnTo>
                      <a:lnTo>
                        <a:pt x="356" y="156"/>
                      </a:lnTo>
                      <a:lnTo>
                        <a:pt x="296" y="133"/>
                      </a:lnTo>
                      <a:lnTo>
                        <a:pt x="236" y="109"/>
                      </a:lnTo>
                      <a:lnTo>
                        <a:pt x="178" y="84"/>
                      </a:lnTo>
                      <a:lnTo>
                        <a:pt x="120" y="57"/>
                      </a:lnTo>
                      <a:lnTo>
                        <a:pt x="64" y="29"/>
                      </a:lnTo>
                      <a:lnTo>
                        <a:pt x="9" y="0"/>
                      </a:lnTo>
                      <a:lnTo>
                        <a:pt x="7" y="4"/>
                      </a:lnTo>
                      <a:lnTo>
                        <a:pt x="5" y="15"/>
                      </a:lnTo>
                      <a:lnTo>
                        <a:pt x="3" y="33"/>
                      </a:lnTo>
                      <a:lnTo>
                        <a:pt x="0" y="55"/>
                      </a:lnTo>
                      <a:lnTo>
                        <a:pt x="0" y="79"/>
                      </a:lnTo>
                      <a:lnTo>
                        <a:pt x="3" y="102"/>
                      </a:lnTo>
                      <a:lnTo>
                        <a:pt x="10" y="125"/>
                      </a:lnTo>
                      <a:lnTo>
                        <a:pt x="22" y="143"/>
                      </a:lnTo>
                      <a:lnTo>
                        <a:pt x="23" y="144"/>
                      </a:lnTo>
                      <a:lnTo>
                        <a:pt x="26" y="146"/>
                      </a:lnTo>
                      <a:lnTo>
                        <a:pt x="33" y="150"/>
                      </a:lnTo>
                      <a:lnTo>
                        <a:pt x="43" y="154"/>
                      </a:lnTo>
                      <a:lnTo>
                        <a:pt x="54" y="161"/>
                      </a:lnTo>
                      <a:lnTo>
                        <a:pt x="69" y="169"/>
                      </a:lnTo>
                      <a:lnTo>
                        <a:pt x="86" y="177"/>
                      </a:lnTo>
                      <a:lnTo>
                        <a:pt x="106" y="187"/>
                      </a:lnTo>
                      <a:lnTo>
                        <a:pt x="128" y="197"/>
                      </a:lnTo>
                      <a:lnTo>
                        <a:pt x="154" y="208"/>
                      </a:lnTo>
                      <a:lnTo>
                        <a:pt x="182" y="221"/>
                      </a:lnTo>
                      <a:lnTo>
                        <a:pt x="213" y="234"/>
                      </a:lnTo>
                      <a:lnTo>
                        <a:pt x="247" y="248"/>
                      </a:lnTo>
                      <a:lnTo>
                        <a:pt x="283" y="262"/>
                      </a:lnTo>
                      <a:lnTo>
                        <a:pt x="322" y="277"/>
                      </a:lnTo>
                      <a:lnTo>
                        <a:pt x="364" y="292"/>
                      </a:lnTo>
                      <a:lnTo>
                        <a:pt x="410" y="308"/>
                      </a:lnTo>
                      <a:lnTo>
                        <a:pt x="457" y="323"/>
                      </a:lnTo>
                      <a:lnTo>
                        <a:pt x="508" y="339"/>
                      </a:lnTo>
                      <a:lnTo>
                        <a:pt x="562" y="355"/>
                      </a:lnTo>
                      <a:lnTo>
                        <a:pt x="618" y="371"/>
                      </a:lnTo>
                      <a:lnTo>
                        <a:pt x="678" y="387"/>
                      </a:lnTo>
                      <a:lnTo>
                        <a:pt x="740" y="402"/>
                      </a:lnTo>
                      <a:lnTo>
                        <a:pt x="805" y="418"/>
                      </a:lnTo>
                      <a:lnTo>
                        <a:pt x="874" y="433"/>
                      </a:lnTo>
                      <a:lnTo>
                        <a:pt x="945" y="449"/>
                      </a:lnTo>
                      <a:lnTo>
                        <a:pt x="1018" y="462"/>
                      </a:lnTo>
                      <a:lnTo>
                        <a:pt x="1096" y="477"/>
                      </a:lnTo>
                      <a:lnTo>
                        <a:pt x="1176" y="490"/>
                      </a:lnTo>
                      <a:lnTo>
                        <a:pt x="1259" y="503"/>
                      </a:lnTo>
                      <a:lnTo>
                        <a:pt x="1346" y="514"/>
                      </a:lnTo>
                      <a:lnTo>
                        <a:pt x="1435" y="525"/>
                      </a:lnTo>
                      <a:lnTo>
                        <a:pt x="1436" y="523"/>
                      </a:lnTo>
                      <a:lnTo>
                        <a:pt x="1441" y="516"/>
                      </a:lnTo>
                      <a:lnTo>
                        <a:pt x="1447" y="506"/>
                      </a:lnTo>
                      <a:lnTo>
                        <a:pt x="1454" y="491"/>
                      </a:lnTo>
                      <a:lnTo>
                        <a:pt x="1461" y="474"/>
                      </a:lnTo>
                      <a:lnTo>
                        <a:pt x="1466" y="454"/>
                      </a:lnTo>
                      <a:lnTo>
                        <a:pt x="1469" y="432"/>
                      </a:lnTo>
                      <a:lnTo>
                        <a:pt x="1468" y="407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73" name="Freeform 158"/>
                <p:cNvSpPr>
                  <a:spLocks/>
                </p:cNvSpPr>
                <p:nvPr/>
              </p:nvSpPr>
              <p:spPr bwMode="auto">
                <a:xfrm>
                  <a:off x="8253" y="4846"/>
                  <a:ext cx="42" cy="29"/>
                </a:xfrm>
                <a:custGeom>
                  <a:avLst/>
                  <a:gdLst>
                    <a:gd name="T0" fmla="*/ 1 w 170"/>
                    <a:gd name="T1" fmla="*/ 0 h 120"/>
                    <a:gd name="T2" fmla="*/ 1 w 170"/>
                    <a:gd name="T3" fmla="*/ 0 h 120"/>
                    <a:gd name="T4" fmla="*/ 0 w 170"/>
                    <a:gd name="T5" fmla="*/ 0 h 120"/>
                    <a:gd name="T6" fmla="*/ 0 w 170"/>
                    <a:gd name="T7" fmla="*/ 0 h 120"/>
                    <a:gd name="T8" fmla="*/ 0 w 170"/>
                    <a:gd name="T9" fmla="*/ 0 h 120"/>
                    <a:gd name="T10" fmla="*/ 0 w 170"/>
                    <a:gd name="T11" fmla="*/ 0 h 120"/>
                    <a:gd name="T12" fmla="*/ 0 w 170"/>
                    <a:gd name="T13" fmla="*/ 0 h 120"/>
                    <a:gd name="T14" fmla="*/ 0 w 170"/>
                    <a:gd name="T15" fmla="*/ 1 h 120"/>
                    <a:gd name="T16" fmla="*/ 0 w 170"/>
                    <a:gd name="T17" fmla="*/ 1 h 120"/>
                    <a:gd name="T18" fmla="*/ 1 w 170"/>
                    <a:gd name="T19" fmla="*/ 2 h 120"/>
                    <a:gd name="T20" fmla="*/ 1 w 170"/>
                    <a:gd name="T21" fmla="*/ 2 h 120"/>
                    <a:gd name="T22" fmla="*/ 1 w 170"/>
                    <a:gd name="T23" fmla="*/ 1 h 120"/>
                    <a:gd name="T24" fmla="*/ 1 w 170"/>
                    <a:gd name="T25" fmla="*/ 1 h 120"/>
                    <a:gd name="T26" fmla="*/ 1 w 170"/>
                    <a:gd name="T27" fmla="*/ 1 h 120"/>
                    <a:gd name="T28" fmla="*/ 2 w 170"/>
                    <a:gd name="T29" fmla="*/ 1 h 120"/>
                    <a:gd name="T30" fmla="*/ 2 w 170"/>
                    <a:gd name="T31" fmla="*/ 0 h 120"/>
                    <a:gd name="T32" fmla="*/ 2 w 170"/>
                    <a:gd name="T33" fmla="*/ 0 h 120"/>
                    <a:gd name="T34" fmla="*/ 2 w 170"/>
                    <a:gd name="T35" fmla="*/ 0 h 120"/>
                    <a:gd name="T36" fmla="*/ 1 w 170"/>
                    <a:gd name="T37" fmla="*/ 0 h 12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0"/>
                    <a:gd name="T58" fmla="*/ 0 h 120"/>
                    <a:gd name="T59" fmla="*/ 170 w 170"/>
                    <a:gd name="T60" fmla="*/ 120 h 12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0" h="120">
                      <a:moveTo>
                        <a:pt x="53" y="0"/>
                      </a:moveTo>
                      <a:lnTo>
                        <a:pt x="49" y="0"/>
                      </a:lnTo>
                      <a:lnTo>
                        <a:pt x="41" y="3"/>
                      </a:lnTo>
                      <a:lnTo>
                        <a:pt x="30" y="7"/>
                      </a:lnTo>
                      <a:lnTo>
                        <a:pt x="17" y="15"/>
                      </a:lnTo>
                      <a:lnTo>
                        <a:pt x="7" y="26"/>
                      </a:lnTo>
                      <a:lnTo>
                        <a:pt x="1" y="43"/>
                      </a:lnTo>
                      <a:lnTo>
                        <a:pt x="0" y="65"/>
                      </a:lnTo>
                      <a:lnTo>
                        <a:pt x="7" y="94"/>
                      </a:lnTo>
                      <a:lnTo>
                        <a:pt x="98" y="120"/>
                      </a:lnTo>
                      <a:lnTo>
                        <a:pt x="97" y="114"/>
                      </a:lnTo>
                      <a:lnTo>
                        <a:pt x="97" y="102"/>
                      </a:lnTo>
                      <a:lnTo>
                        <a:pt x="97" y="84"/>
                      </a:lnTo>
                      <a:lnTo>
                        <a:pt x="101" y="64"/>
                      </a:lnTo>
                      <a:lnTo>
                        <a:pt x="108" y="44"/>
                      </a:lnTo>
                      <a:lnTo>
                        <a:pt x="121" y="30"/>
                      </a:lnTo>
                      <a:lnTo>
                        <a:pt x="141" y="22"/>
                      </a:lnTo>
                      <a:lnTo>
                        <a:pt x="170" y="25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74" name="Freeform 159"/>
                <p:cNvSpPr>
                  <a:spLocks/>
                </p:cNvSpPr>
                <p:nvPr/>
              </p:nvSpPr>
              <p:spPr bwMode="auto">
                <a:xfrm>
                  <a:off x="8494" y="4901"/>
                  <a:ext cx="43" cy="29"/>
                </a:xfrm>
                <a:custGeom>
                  <a:avLst/>
                  <a:gdLst>
                    <a:gd name="T0" fmla="*/ 1 w 170"/>
                    <a:gd name="T1" fmla="*/ 0 h 119"/>
                    <a:gd name="T2" fmla="*/ 1 w 170"/>
                    <a:gd name="T3" fmla="*/ 0 h 119"/>
                    <a:gd name="T4" fmla="*/ 1 w 170"/>
                    <a:gd name="T5" fmla="*/ 0 h 119"/>
                    <a:gd name="T6" fmla="*/ 1 w 170"/>
                    <a:gd name="T7" fmla="*/ 0 h 119"/>
                    <a:gd name="T8" fmla="*/ 0 w 170"/>
                    <a:gd name="T9" fmla="*/ 0 h 119"/>
                    <a:gd name="T10" fmla="*/ 0 w 170"/>
                    <a:gd name="T11" fmla="*/ 0 h 119"/>
                    <a:gd name="T12" fmla="*/ 0 w 170"/>
                    <a:gd name="T13" fmla="*/ 0 h 119"/>
                    <a:gd name="T14" fmla="*/ 0 w 170"/>
                    <a:gd name="T15" fmla="*/ 1 h 119"/>
                    <a:gd name="T16" fmla="*/ 0 w 170"/>
                    <a:gd name="T17" fmla="*/ 1 h 119"/>
                    <a:gd name="T18" fmla="*/ 2 w 170"/>
                    <a:gd name="T19" fmla="*/ 2 h 119"/>
                    <a:gd name="T20" fmla="*/ 2 w 170"/>
                    <a:gd name="T21" fmla="*/ 2 h 119"/>
                    <a:gd name="T22" fmla="*/ 2 w 170"/>
                    <a:gd name="T23" fmla="*/ 1 h 119"/>
                    <a:gd name="T24" fmla="*/ 2 w 170"/>
                    <a:gd name="T25" fmla="*/ 1 h 119"/>
                    <a:gd name="T26" fmla="*/ 2 w 170"/>
                    <a:gd name="T27" fmla="*/ 1 h 119"/>
                    <a:gd name="T28" fmla="*/ 2 w 170"/>
                    <a:gd name="T29" fmla="*/ 1 h 119"/>
                    <a:gd name="T30" fmla="*/ 2 w 170"/>
                    <a:gd name="T31" fmla="*/ 0 h 119"/>
                    <a:gd name="T32" fmla="*/ 2 w 170"/>
                    <a:gd name="T33" fmla="*/ 0 h 119"/>
                    <a:gd name="T34" fmla="*/ 3 w 170"/>
                    <a:gd name="T35" fmla="*/ 0 h 119"/>
                    <a:gd name="T36" fmla="*/ 1 w 170"/>
                    <a:gd name="T37" fmla="*/ 0 h 11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0"/>
                    <a:gd name="T58" fmla="*/ 0 h 119"/>
                    <a:gd name="T59" fmla="*/ 170 w 170"/>
                    <a:gd name="T60" fmla="*/ 119 h 11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0" h="119">
                      <a:moveTo>
                        <a:pt x="53" y="0"/>
                      </a:moveTo>
                      <a:lnTo>
                        <a:pt x="49" y="0"/>
                      </a:lnTo>
                      <a:lnTo>
                        <a:pt x="41" y="3"/>
                      </a:lnTo>
                      <a:lnTo>
                        <a:pt x="29" y="7"/>
                      </a:lnTo>
                      <a:lnTo>
                        <a:pt x="18" y="14"/>
                      </a:lnTo>
                      <a:lnTo>
                        <a:pt x="7" y="25"/>
                      </a:lnTo>
                      <a:lnTo>
                        <a:pt x="0" y="42"/>
                      </a:lnTo>
                      <a:lnTo>
                        <a:pt x="0" y="65"/>
                      </a:lnTo>
                      <a:lnTo>
                        <a:pt x="7" y="94"/>
                      </a:lnTo>
                      <a:lnTo>
                        <a:pt x="97" y="119"/>
                      </a:lnTo>
                      <a:lnTo>
                        <a:pt x="96" y="114"/>
                      </a:lnTo>
                      <a:lnTo>
                        <a:pt x="96" y="101"/>
                      </a:lnTo>
                      <a:lnTo>
                        <a:pt x="96" y="83"/>
                      </a:lnTo>
                      <a:lnTo>
                        <a:pt x="100" y="62"/>
                      </a:lnTo>
                      <a:lnTo>
                        <a:pt x="107" y="44"/>
                      </a:lnTo>
                      <a:lnTo>
                        <a:pt x="120" y="30"/>
                      </a:lnTo>
                      <a:lnTo>
                        <a:pt x="141" y="22"/>
                      </a:lnTo>
                      <a:lnTo>
                        <a:pt x="170" y="25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75" name="Freeform 160"/>
                <p:cNvSpPr>
                  <a:spLocks/>
                </p:cNvSpPr>
                <p:nvPr/>
              </p:nvSpPr>
              <p:spPr bwMode="auto">
                <a:xfrm>
                  <a:off x="8299" y="4855"/>
                  <a:ext cx="182" cy="50"/>
                </a:xfrm>
                <a:custGeom>
                  <a:avLst/>
                  <a:gdLst>
                    <a:gd name="T0" fmla="*/ 0 w 730"/>
                    <a:gd name="T1" fmla="*/ 1 h 200"/>
                    <a:gd name="T2" fmla="*/ 11 w 730"/>
                    <a:gd name="T3" fmla="*/ 3 h 200"/>
                    <a:gd name="T4" fmla="*/ 11 w 730"/>
                    <a:gd name="T5" fmla="*/ 3 h 200"/>
                    <a:gd name="T6" fmla="*/ 0 w 730"/>
                    <a:gd name="T7" fmla="*/ 0 h 200"/>
                    <a:gd name="T8" fmla="*/ 0 w 730"/>
                    <a:gd name="T9" fmla="*/ 1 h 2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0"/>
                    <a:gd name="T16" fmla="*/ 0 h 200"/>
                    <a:gd name="T17" fmla="*/ 730 w 730"/>
                    <a:gd name="T18" fmla="*/ 200 h 2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0" h="200">
                      <a:moveTo>
                        <a:pt x="0" y="44"/>
                      </a:moveTo>
                      <a:lnTo>
                        <a:pt x="697" y="200"/>
                      </a:lnTo>
                      <a:lnTo>
                        <a:pt x="730" y="156"/>
                      </a:lnTo>
                      <a:lnTo>
                        <a:pt x="33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76" name="Freeform 161"/>
                <p:cNvSpPr>
                  <a:spLocks/>
                </p:cNvSpPr>
                <p:nvPr/>
              </p:nvSpPr>
              <p:spPr bwMode="auto">
                <a:xfrm>
                  <a:off x="8297" y="4875"/>
                  <a:ext cx="176" cy="47"/>
                </a:xfrm>
                <a:custGeom>
                  <a:avLst/>
                  <a:gdLst>
                    <a:gd name="T0" fmla="*/ 0 w 703"/>
                    <a:gd name="T1" fmla="*/ 1 h 187"/>
                    <a:gd name="T2" fmla="*/ 11 w 703"/>
                    <a:gd name="T3" fmla="*/ 3 h 187"/>
                    <a:gd name="T4" fmla="*/ 11 w 703"/>
                    <a:gd name="T5" fmla="*/ 3 h 187"/>
                    <a:gd name="T6" fmla="*/ 0 w 703"/>
                    <a:gd name="T7" fmla="*/ 0 h 187"/>
                    <a:gd name="T8" fmla="*/ 0 w 703"/>
                    <a:gd name="T9" fmla="*/ 1 h 1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3"/>
                    <a:gd name="T16" fmla="*/ 0 h 187"/>
                    <a:gd name="T17" fmla="*/ 703 w 703"/>
                    <a:gd name="T18" fmla="*/ 187 h 1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3" h="187">
                      <a:moveTo>
                        <a:pt x="0" y="30"/>
                      </a:moveTo>
                      <a:lnTo>
                        <a:pt x="696" y="187"/>
                      </a:lnTo>
                      <a:lnTo>
                        <a:pt x="703" y="157"/>
                      </a:lnTo>
                      <a:lnTo>
                        <a:pt x="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77" name="Freeform 162"/>
                <p:cNvSpPr>
                  <a:spLocks/>
                </p:cNvSpPr>
                <p:nvPr/>
              </p:nvSpPr>
              <p:spPr bwMode="auto">
                <a:xfrm>
                  <a:off x="8486" y="4969"/>
                  <a:ext cx="106" cy="127"/>
                </a:xfrm>
                <a:custGeom>
                  <a:avLst/>
                  <a:gdLst>
                    <a:gd name="T0" fmla="*/ 0 w 424"/>
                    <a:gd name="T1" fmla="*/ 8 h 508"/>
                    <a:gd name="T2" fmla="*/ 2 w 424"/>
                    <a:gd name="T3" fmla="*/ 6 h 508"/>
                    <a:gd name="T4" fmla="*/ 2 w 424"/>
                    <a:gd name="T5" fmla="*/ 6 h 508"/>
                    <a:gd name="T6" fmla="*/ 7 w 424"/>
                    <a:gd name="T7" fmla="*/ 0 h 508"/>
                    <a:gd name="T8" fmla="*/ 2 w 424"/>
                    <a:gd name="T9" fmla="*/ 5 h 508"/>
                    <a:gd name="T10" fmla="*/ 1 w 424"/>
                    <a:gd name="T11" fmla="*/ 5 h 508"/>
                    <a:gd name="T12" fmla="*/ 0 w 424"/>
                    <a:gd name="T13" fmla="*/ 6 h 508"/>
                    <a:gd name="T14" fmla="*/ 0 w 424"/>
                    <a:gd name="T15" fmla="*/ 8 h 50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24"/>
                    <a:gd name="T25" fmla="*/ 0 h 508"/>
                    <a:gd name="T26" fmla="*/ 424 w 424"/>
                    <a:gd name="T27" fmla="*/ 508 h 50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24" h="508">
                      <a:moveTo>
                        <a:pt x="0" y="508"/>
                      </a:moveTo>
                      <a:lnTo>
                        <a:pt x="86" y="388"/>
                      </a:lnTo>
                      <a:lnTo>
                        <a:pt x="124" y="388"/>
                      </a:lnTo>
                      <a:lnTo>
                        <a:pt x="424" y="0"/>
                      </a:lnTo>
                      <a:lnTo>
                        <a:pt x="130" y="282"/>
                      </a:lnTo>
                      <a:lnTo>
                        <a:pt x="66" y="289"/>
                      </a:lnTo>
                      <a:lnTo>
                        <a:pt x="0" y="358"/>
                      </a:lnTo>
                      <a:lnTo>
                        <a:pt x="0" y="508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78" name="Freeform 163"/>
                <p:cNvSpPr>
                  <a:spLocks/>
                </p:cNvSpPr>
                <p:nvPr/>
              </p:nvSpPr>
              <p:spPr bwMode="auto">
                <a:xfrm>
                  <a:off x="8312" y="4637"/>
                  <a:ext cx="296" cy="61"/>
                </a:xfrm>
                <a:custGeom>
                  <a:avLst/>
                  <a:gdLst>
                    <a:gd name="T0" fmla="*/ 0 w 1186"/>
                    <a:gd name="T1" fmla="*/ 0 h 245"/>
                    <a:gd name="T2" fmla="*/ 18 w 1186"/>
                    <a:gd name="T3" fmla="*/ 4 h 245"/>
                    <a:gd name="T4" fmla="*/ 18 w 1186"/>
                    <a:gd name="T5" fmla="*/ 4 h 245"/>
                    <a:gd name="T6" fmla="*/ 18 w 1186"/>
                    <a:gd name="T7" fmla="*/ 4 h 245"/>
                    <a:gd name="T8" fmla="*/ 18 w 1186"/>
                    <a:gd name="T9" fmla="*/ 4 h 245"/>
                    <a:gd name="T10" fmla="*/ 18 w 1186"/>
                    <a:gd name="T11" fmla="*/ 3 h 245"/>
                    <a:gd name="T12" fmla="*/ 18 w 1186"/>
                    <a:gd name="T13" fmla="*/ 3 h 245"/>
                    <a:gd name="T14" fmla="*/ 17 w 1186"/>
                    <a:gd name="T15" fmla="*/ 3 h 245"/>
                    <a:gd name="T16" fmla="*/ 17 w 1186"/>
                    <a:gd name="T17" fmla="*/ 3 h 245"/>
                    <a:gd name="T18" fmla="*/ 17 w 1186"/>
                    <a:gd name="T19" fmla="*/ 3 h 245"/>
                    <a:gd name="T20" fmla="*/ 16 w 1186"/>
                    <a:gd name="T21" fmla="*/ 3 h 245"/>
                    <a:gd name="T22" fmla="*/ 16 w 1186"/>
                    <a:gd name="T23" fmla="*/ 3 h 245"/>
                    <a:gd name="T24" fmla="*/ 16 w 1186"/>
                    <a:gd name="T25" fmla="*/ 3 h 245"/>
                    <a:gd name="T26" fmla="*/ 15 w 1186"/>
                    <a:gd name="T27" fmla="*/ 2 h 245"/>
                    <a:gd name="T28" fmla="*/ 15 w 1186"/>
                    <a:gd name="T29" fmla="*/ 2 h 245"/>
                    <a:gd name="T30" fmla="*/ 14 w 1186"/>
                    <a:gd name="T31" fmla="*/ 2 h 245"/>
                    <a:gd name="T32" fmla="*/ 13 w 1186"/>
                    <a:gd name="T33" fmla="*/ 2 h 245"/>
                    <a:gd name="T34" fmla="*/ 13 w 1186"/>
                    <a:gd name="T35" fmla="*/ 2 h 245"/>
                    <a:gd name="T36" fmla="*/ 12 w 1186"/>
                    <a:gd name="T37" fmla="*/ 2 h 245"/>
                    <a:gd name="T38" fmla="*/ 11 w 1186"/>
                    <a:gd name="T39" fmla="*/ 1 h 245"/>
                    <a:gd name="T40" fmla="*/ 11 w 1186"/>
                    <a:gd name="T41" fmla="*/ 1 h 245"/>
                    <a:gd name="T42" fmla="*/ 10 w 1186"/>
                    <a:gd name="T43" fmla="*/ 1 h 245"/>
                    <a:gd name="T44" fmla="*/ 9 w 1186"/>
                    <a:gd name="T45" fmla="*/ 1 h 245"/>
                    <a:gd name="T46" fmla="*/ 9 w 1186"/>
                    <a:gd name="T47" fmla="*/ 1 h 245"/>
                    <a:gd name="T48" fmla="*/ 8 w 1186"/>
                    <a:gd name="T49" fmla="*/ 1 h 245"/>
                    <a:gd name="T50" fmla="*/ 7 w 1186"/>
                    <a:gd name="T51" fmla="*/ 0 h 245"/>
                    <a:gd name="T52" fmla="*/ 6 w 1186"/>
                    <a:gd name="T53" fmla="*/ 0 h 245"/>
                    <a:gd name="T54" fmla="*/ 5 w 1186"/>
                    <a:gd name="T55" fmla="*/ 0 h 245"/>
                    <a:gd name="T56" fmla="*/ 4 w 1186"/>
                    <a:gd name="T57" fmla="*/ 0 h 245"/>
                    <a:gd name="T58" fmla="*/ 3 w 1186"/>
                    <a:gd name="T59" fmla="*/ 0 h 245"/>
                    <a:gd name="T60" fmla="*/ 3 w 1186"/>
                    <a:gd name="T61" fmla="*/ 0 h 245"/>
                    <a:gd name="T62" fmla="*/ 2 w 1186"/>
                    <a:gd name="T63" fmla="*/ 0 h 245"/>
                    <a:gd name="T64" fmla="*/ 1 w 1186"/>
                    <a:gd name="T65" fmla="*/ 0 h 245"/>
                    <a:gd name="T66" fmla="*/ 0 w 1186"/>
                    <a:gd name="T67" fmla="*/ 0 h 24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186"/>
                    <a:gd name="T103" fmla="*/ 0 h 245"/>
                    <a:gd name="T104" fmla="*/ 1186 w 1186"/>
                    <a:gd name="T105" fmla="*/ 245 h 24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186" h="245">
                      <a:moveTo>
                        <a:pt x="0" y="0"/>
                      </a:moveTo>
                      <a:lnTo>
                        <a:pt x="1186" y="245"/>
                      </a:lnTo>
                      <a:lnTo>
                        <a:pt x="1184" y="244"/>
                      </a:lnTo>
                      <a:lnTo>
                        <a:pt x="1180" y="242"/>
                      </a:lnTo>
                      <a:lnTo>
                        <a:pt x="1172" y="239"/>
                      </a:lnTo>
                      <a:lnTo>
                        <a:pt x="1161" y="233"/>
                      </a:lnTo>
                      <a:lnTo>
                        <a:pt x="1147" y="228"/>
                      </a:lnTo>
                      <a:lnTo>
                        <a:pt x="1130" y="222"/>
                      </a:lnTo>
                      <a:lnTo>
                        <a:pt x="1112" y="214"/>
                      </a:lnTo>
                      <a:lnTo>
                        <a:pt x="1091" y="205"/>
                      </a:lnTo>
                      <a:lnTo>
                        <a:pt x="1066" y="196"/>
                      </a:lnTo>
                      <a:lnTo>
                        <a:pt x="1039" y="187"/>
                      </a:lnTo>
                      <a:lnTo>
                        <a:pt x="1010" y="177"/>
                      </a:lnTo>
                      <a:lnTo>
                        <a:pt x="979" y="166"/>
                      </a:lnTo>
                      <a:lnTo>
                        <a:pt x="945" y="154"/>
                      </a:lnTo>
                      <a:lnTo>
                        <a:pt x="910" y="143"/>
                      </a:lnTo>
                      <a:lnTo>
                        <a:pt x="871" y="132"/>
                      </a:lnTo>
                      <a:lnTo>
                        <a:pt x="832" y="121"/>
                      </a:lnTo>
                      <a:lnTo>
                        <a:pt x="790" y="108"/>
                      </a:lnTo>
                      <a:lnTo>
                        <a:pt x="747" y="97"/>
                      </a:lnTo>
                      <a:lnTo>
                        <a:pt x="702" y="86"/>
                      </a:lnTo>
                      <a:lnTo>
                        <a:pt x="655" y="74"/>
                      </a:lnTo>
                      <a:lnTo>
                        <a:pt x="607" y="64"/>
                      </a:lnTo>
                      <a:lnTo>
                        <a:pt x="557" y="54"/>
                      </a:lnTo>
                      <a:lnTo>
                        <a:pt x="506" y="45"/>
                      </a:lnTo>
                      <a:lnTo>
                        <a:pt x="454" y="36"/>
                      </a:lnTo>
                      <a:lnTo>
                        <a:pt x="400" y="28"/>
                      </a:lnTo>
                      <a:lnTo>
                        <a:pt x="346" y="20"/>
                      </a:lnTo>
                      <a:lnTo>
                        <a:pt x="290" y="15"/>
                      </a:lnTo>
                      <a:lnTo>
                        <a:pt x="233" y="9"/>
                      </a:lnTo>
                      <a:lnTo>
                        <a:pt x="176" y="4"/>
                      </a:lnTo>
                      <a:lnTo>
                        <a:pt x="118" y="2"/>
                      </a:lnTo>
                      <a:lnTo>
                        <a:pt x="6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79" name="Freeform 164"/>
                <p:cNvSpPr>
                  <a:spLocks/>
                </p:cNvSpPr>
                <p:nvPr/>
              </p:nvSpPr>
              <p:spPr bwMode="auto">
                <a:xfrm>
                  <a:off x="8250" y="4639"/>
                  <a:ext cx="60" cy="185"/>
                </a:xfrm>
                <a:custGeom>
                  <a:avLst/>
                  <a:gdLst>
                    <a:gd name="T0" fmla="*/ 4 w 241"/>
                    <a:gd name="T1" fmla="*/ 0 h 738"/>
                    <a:gd name="T2" fmla="*/ 1 w 241"/>
                    <a:gd name="T3" fmla="*/ 12 h 738"/>
                    <a:gd name="T4" fmla="*/ 0 w 241"/>
                    <a:gd name="T5" fmla="*/ 12 h 738"/>
                    <a:gd name="T6" fmla="*/ 2 w 241"/>
                    <a:gd name="T7" fmla="*/ 0 h 738"/>
                    <a:gd name="T8" fmla="*/ 4 w 241"/>
                    <a:gd name="T9" fmla="*/ 0 h 7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1"/>
                    <a:gd name="T16" fmla="*/ 0 h 738"/>
                    <a:gd name="T17" fmla="*/ 241 w 241"/>
                    <a:gd name="T18" fmla="*/ 738 h 7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1" h="738">
                      <a:moveTo>
                        <a:pt x="241" y="0"/>
                      </a:moveTo>
                      <a:lnTo>
                        <a:pt x="52" y="738"/>
                      </a:lnTo>
                      <a:lnTo>
                        <a:pt x="0" y="726"/>
                      </a:lnTo>
                      <a:lnTo>
                        <a:pt x="169" y="0"/>
                      </a:lnTo>
                      <a:lnTo>
                        <a:pt x="241" y="0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</p:grpSp>
        <p:sp>
          <p:nvSpPr>
            <p:cNvPr id="4367" name="Freeform 165"/>
            <p:cNvSpPr>
              <a:spLocks/>
            </p:cNvSpPr>
            <p:nvPr/>
          </p:nvSpPr>
          <p:spPr bwMode="auto">
            <a:xfrm>
              <a:off x="4040" y="1566"/>
              <a:ext cx="1158" cy="1078"/>
            </a:xfrm>
            <a:custGeom>
              <a:avLst/>
              <a:gdLst>
                <a:gd name="T0" fmla="*/ 0 w 2894"/>
                <a:gd name="T1" fmla="*/ 85 h 2693"/>
                <a:gd name="T2" fmla="*/ 22 w 2894"/>
                <a:gd name="T3" fmla="*/ 33 h 2693"/>
                <a:gd name="T4" fmla="*/ 89 w 2894"/>
                <a:gd name="T5" fmla="*/ 22 h 2693"/>
                <a:gd name="T6" fmla="*/ 166 w 2894"/>
                <a:gd name="T7" fmla="*/ 11 h 2693"/>
                <a:gd name="T8" fmla="*/ 185 w 2894"/>
                <a:gd name="T9" fmla="*/ 88 h 2693"/>
                <a:gd name="T10" fmla="*/ 170 w 2894"/>
                <a:gd name="T11" fmla="*/ 137 h 2693"/>
                <a:gd name="T12" fmla="*/ 135 w 2894"/>
                <a:gd name="T13" fmla="*/ 161 h 2693"/>
                <a:gd name="T14" fmla="*/ 105 w 2894"/>
                <a:gd name="T15" fmla="*/ 165 h 2693"/>
                <a:gd name="T16" fmla="*/ 67 w 2894"/>
                <a:gd name="T17" fmla="*/ 169 h 2693"/>
                <a:gd name="T18" fmla="*/ 22 w 2894"/>
                <a:gd name="T19" fmla="*/ 141 h 2693"/>
                <a:gd name="T20" fmla="*/ 0 w 2894"/>
                <a:gd name="T21" fmla="*/ 85 h 26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94"/>
                <a:gd name="T34" fmla="*/ 0 h 2693"/>
                <a:gd name="T35" fmla="*/ 2894 w 2894"/>
                <a:gd name="T36" fmla="*/ 2693 h 269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94" h="2693">
                  <a:moveTo>
                    <a:pt x="4" y="1331"/>
                  </a:moveTo>
                  <a:cubicBezTo>
                    <a:pt x="4" y="1049"/>
                    <a:pt x="119" y="673"/>
                    <a:pt x="349" y="509"/>
                  </a:cubicBezTo>
                  <a:cubicBezTo>
                    <a:pt x="579" y="345"/>
                    <a:pt x="1010" y="400"/>
                    <a:pt x="1384" y="344"/>
                  </a:cubicBezTo>
                  <a:cubicBezTo>
                    <a:pt x="1758" y="288"/>
                    <a:pt x="2346" y="0"/>
                    <a:pt x="2596" y="170"/>
                  </a:cubicBezTo>
                  <a:cubicBezTo>
                    <a:pt x="2846" y="340"/>
                    <a:pt x="2874" y="1035"/>
                    <a:pt x="2884" y="1364"/>
                  </a:cubicBezTo>
                  <a:cubicBezTo>
                    <a:pt x="2894" y="1693"/>
                    <a:pt x="2789" y="1954"/>
                    <a:pt x="2659" y="2144"/>
                  </a:cubicBezTo>
                  <a:cubicBezTo>
                    <a:pt x="2529" y="2334"/>
                    <a:pt x="2274" y="2432"/>
                    <a:pt x="2104" y="2504"/>
                  </a:cubicBezTo>
                  <a:cubicBezTo>
                    <a:pt x="1934" y="2576"/>
                    <a:pt x="1816" y="2558"/>
                    <a:pt x="1639" y="2579"/>
                  </a:cubicBezTo>
                  <a:cubicBezTo>
                    <a:pt x="1462" y="2600"/>
                    <a:pt x="1259" y="2693"/>
                    <a:pt x="1044" y="2630"/>
                  </a:cubicBezTo>
                  <a:cubicBezTo>
                    <a:pt x="829" y="2567"/>
                    <a:pt x="520" y="2418"/>
                    <a:pt x="346" y="2201"/>
                  </a:cubicBezTo>
                  <a:cubicBezTo>
                    <a:pt x="173" y="1985"/>
                    <a:pt x="0" y="1682"/>
                    <a:pt x="4" y="1331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4368" name="Group 166"/>
            <p:cNvGrpSpPr>
              <a:grpSpLocks/>
            </p:cNvGrpSpPr>
            <p:nvPr/>
          </p:nvGrpSpPr>
          <p:grpSpPr bwMode="auto">
            <a:xfrm>
              <a:off x="4224" y="2346"/>
              <a:ext cx="316" cy="147"/>
              <a:chOff x="3600" y="219"/>
              <a:chExt cx="360" cy="175"/>
            </a:xfrm>
          </p:grpSpPr>
          <p:sp>
            <p:nvSpPr>
              <p:cNvPr id="4397" name="Oval 16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98" name="Line 16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99" name="Line 16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400" name="Rectangle 170"/>
              <p:cNvSpPr>
                <a:spLocks noChangeArrowheads="1"/>
              </p:cNvSpPr>
              <p:nvPr/>
            </p:nvSpPr>
            <p:spPr bwMode="auto">
              <a:xfrm>
                <a:off x="3603" y="284"/>
                <a:ext cx="231" cy="69"/>
              </a:xfrm>
              <a:prstGeom prst="rect">
                <a:avLst/>
              </a:prstGeom>
              <a:solidFill>
                <a:srgbClr val="CCCC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1800" b="0">
                  <a:latin typeface="Comic Sans MS" pitchFamily="66" charset="0"/>
                </a:endParaRPr>
              </a:p>
            </p:txBody>
          </p:sp>
          <p:sp>
            <p:nvSpPr>
              <p:cNvPr id="4401" name="Oval 17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4402" name="Group 17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07" name="Line 17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408" name="Line 17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409" name="Line 17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4403" name="Group 17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04" name="Line 17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405" name="Line 17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406" name="Line 17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4369" name="Line 180"/>
            <p:cNvSpPr>
              <a:spLocks noChangeShapeType="1"/>
            </p:cNvSpPr>
            <p:nvPr/>
          </p:nvSpPr>
          <p:spPr bwMode="auto">
            <a:xfrm>
              <a:off x="4243" y="2238"/>
              <a:ext cx="84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370" name="Line 181"/>
            <p:cNvSpPr>
              <a:spLocks noChangeShapeType="1"/>
            </p:cNvSpPr>
            <p:nvPr/>
          </p:nvSpPr>
          <p:spPr bwMode="auto">
            <a:xfrm>
              <a:off x="4375" y="2238"/>
              <a:ext cx="0" cy="1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371" name="Line 182"/>
            <p:cNvSpPr>
              <a:spLocks noChangeShapeType="1"/>
            </p:cNvSpPr>
            <p:nvPr/>
          </p:nvSpPr>
          <p:spPr bwMode="auto">
            <a:xfrm>
              <a:off x="4912" y="2133"/>
              <a:ext cx="0" cy="1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372" name="Group 183"/>
            <p:cNvGrpSpPr>
              <a:grpSpLocks/>
            </p:cNvGrpSpPr>
            <p:nvPr/>
          </p:nvGrpSpPr>
          <p:grpSpPr bwMode="auto">
            <a:xfrm>
              <a:off x="4624" y="1836"/>
              <a:ext cx="576" cy="372"/>
              <a:chOff x="10665" y="3225"/>
              <a:chExt cx="1440" cy="930"/>
            </a:xfrm>
          </p:grpSpPr>
          <p:sp>
            <p:nvSpPr>
              <p:cNvPr id="4395" name="Oval 184"/>
              <p:cNvSpPr>
                <a:spLocks noChangeArrowheads="1"/>
              </p:cNvSpPr>
              <p:nvPr/>
            </p:nvSpPr>
            <p:spPr bwMode="auto">
              <a:xfrm>
                <a:off x="10665" y="3225"/>
                <a:ext cx="1440" cy="93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4396" name="Group 185"/>
              <p:cNvGrpSpPr>
                <a:grpSpLocks/>
              </p:cNvGrpSpPr>
              <p:nvPr/>
            </p:nvGrpSpPr>
            <p:grpSpPr bwMode="auto">
              <a:xfrm>
                <a:off x="11031" y="3335"/>
                <a:ext cx="565" cy="643"/>
                <a:chOff x="2870" y="1518"/>
                <a:chExt cx="292" cy="320"/>
              </a:xfrm>
            </p:grpSpPr>
            <p:graphicFrame>
              <p:nvGraphicFramePr>
                <p:cNvPr id="4099" name="Object 186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7061" r:id="rId3" imgW="819000" imgH="847800" progId="">
                        <p:embed/>
                      </p:oleObj>
                    </mc:Choice>
                    <mc:Fallback>
                      <p:oleObj r:id="rId3" imgW="819000" imgH="84780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70" y="1518"/>
                              <a:ext cx="272" cy="28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100" name="Object 187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7062" r:id="rId5" imgW="1266840" imgH="1200240" progId="">
                        <p:embed/>
                      </p:oleObj>
                    </mc:Choice>
                    <mc:Fallback>
                      <p:oleObj r:id="rId5" imgW="1266840" imgH="120024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13" y="1602"/>
                              <a:ext cx="249" cy="23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4373" name="Freeform 188"/>
            <p:cNvSpPr>
              <a:spLocks/>
            </p:cNvSpPr>
            <p:nvPr/>
          </p:nvSpPr>
          <p:spPr bwMode="auto">
            <a:xfrm>
              <a:off x="2491" y="2162"/>
              <a:ext cx="1329" cy="788"/>
            </a:xfrm>
            <a:custGeom>
              <a:avLst/>
              <a:gdLst>
                <a:gd name="T0" fmla="*/ 38 w 3324"/>
                <a:gd name="T1" fmla="*/ 1 h 1971"/>
                <a:gd name="T2" fmla="*/ 10 w 3324"/>
                <a:gd name="T3" fmla="*/ 21 h 1971"/>
                <a:gd name="T4" fmla="*/ 0 w 3324"/>
                <a:gd name="T5" fmla="*/ 68 h 1971"/>
                <a:gd name="T6" fmla="*/ 11 w 3324"/>
                <a:gd name="T7" fmla="*/ 103 h 1971"/>
                <a:gd name="T8" fmla="*/ 39 w 3324"/>
                <a:gd name="T9" fmla="*/ 117 h 1971"/>
                <a:gd name="T10" fmla="*/ 69 w 3324"/>
                <a:gd name="T11" fmla="*/ 110 h 1971"/>
                <a:gd name="T12" fmla="*/ 99 w 3324"/>
                <a:gd name="T13" fmla="*/ 120 h 1971"/>
                <a:gd name="T14" fmla="*/ 152 w 3324"/>
                <a:gd name="T15" fmla="*/ 123 h 1971"/>
                <a:gd name="T16" fmla="*/ 208 w 3324"/>
                <a:gd name="T17" fmla="*/ 101 h 1971"/>
                <a:gd name="T18" fmla="*/ 183 w 3324"/>
                <a:gd name="T19" fmla="*/ 60 h 1971"/>
                <a:gd name="T20" fmla="*/ 174 w 3324"/>
                <a:gd name="T21" fmla="*/ 28 h 1971"/>
                <a:gd name="T22" fmla="*/ 110 w 3324"/>
                <a:gd name="T23" fmla="*/ 16 h 1971"/>
                <a:gd name="T24" fmla="*/ 38 w 3324"/>
                <a:gd name="T25" fmla="*/ 1 h 19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24"/>
                <a:gd name="T40" fmla="*/ 0 h 1971"/>
                <a:gd name="T41" fmla="*/ 3324 w 3324"/>
                <a:gd name="T42" fmla="*/ 1971 h 19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24" h="1971">
                  <a:moveTo>
                    <a:pt x="596" y="15"/>
                  </a:moveTo>
                  <a:cubicBezTo>
                    <a:pt x="335" y="29"/>
                    <a:pt x="248" y="155"/>
                    <a:pt x="149" y="330"/>
                  </a:cubicBezTo>
                  <a:cubicBezTo>
                    <a:pt x="50" y="505"/>
                    <a:pt x="0" y="853"/>
                    <a:pt x="3" y="1066"/>
                  </a:cubicBezTo>
                  <a:cubicBezTo>
                    <a:pt x="6" y="1279"/>
                    <a:pt x="67" y="1478"/>
                    <a:pt x="168" y="1606"/>
                  </a:cubicBezTo>
                  <a:cubicBezTo>
                    <a:pt x="269" y="1734"/>
                    <a:pt x="457" y="1811"/>
                    <a:pt x="609" y="1831"/>
                  </a:cubicBezTo>
                  <a:cubicBezTo>
                    <a:pt x="761" y="1851"/>
                    <a:pt x="927" y="1719"/>
                    <a:pt x="1083" y="1726"/>
                  </a:cubicBezTo>
                  <a:cubicBezTo>
                    <a:pt x="1239" y="1733"/>
                    <a:pt x="1333" y="1844"/>
                    <a:pt x="1548" y="1876"/>
                  </a:cubicBezTo>
                  <a:cubicBezTo>
                    <a:pt x="1763" y="1908"/>
                    <a:pt x="2091" y="1971"/>
                    <a:pt x="2373" y="1921"/>
                  </a:cubicBezTo>
                  <a:cubicBezTo>
                    <a:pt x="2655" y="1871"/>
                    <a:pt x="3162" y="1740"/>
                    <a:pt x="3243" y="1576"/>
                  </a:cubicBezTo>
                  <a:cubicBezTo>
                    <a:pt x="3324" y="1412"/>
                    <a:pt x="2947" y="1124"/>
                    <a:pt x="2859" y="935"/>
                  </a:cubicBezTo>
                  <a:cubicBezTo>
                    <a:pt x="2771" y="746"/>
                    <a:pt x="2905" y="559"/>
                    <a:pt x="2714" y="444"/>
                  </a:cubicBezTo>
                  <a:cubicBezTo>
                    <a:pt x="2523" y="328"/>
                    <a:pt x="2063" y="315"/>
                    <a:pt x="1714" y="242"/>
                  </a:cubicBezTo>
                  <a:cubicBezTo>
                    <a:pt x="1366" y="168"/>
                    <a:pt x="857" y="0"/>
                    <a:pt x="596" y="15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374" name="Freeform 189"/>
            <p:cNvSpPr>
              <a:spLocks/>
            </p:cNvSpPr>
            <p:nvPr/>
          </p:nvSpPr>
          <p:spPr bwMode="auto">
            <a:xfrm>
              <a:off x="2053" y="3147"/>
              <a:ext cx="1855" cy="574"/>
            </a:xfrm>
            <a:custGeom>
              <a:avLst/>
              <a:gdLst>
                <a:gd name="T0" fmla="*/ 22 w 4636"/>
                <a:gd name="T1" fmla="*/ 1 h 1435"/>
                <a:gd name="T2" fmla="*/ 12 w 4636"/>
                <a:gd name="T3" fmla="*/ 41 h 1435"/>
                <a:gd name="T4" fmla="*/ 52 w 4636"/>
                <a:gd name="T5" fmla="*/ 81 h 1435"/>
                <a:gd name="T6" fmla="*/ 126 w 4636"/>
                <a:gd name="T7" fmla="*/ 91 h 1435"/>
                <a:gd name="T8" fmla="*/ 225 w 4636"/>
                <a:gd name="T9" fmla="*/ 84 h 1435"/>
                <a:gd name="T10" fmla="*/ 251 w 4636"/>
                <a:gd name="T11" fmla="*/ 62 h 1435"/>
                <a:gd name="T12" fmla="*/ 291 w 4636"/>
                <a:gd name="T13" fmla="*/ 49 h 1435"/>
                <a:gd name="T14" fmla="*/ 272 w 4636"/>
                <a:gd name="T15" fmla="*/ 18 h 1435"/>
                <a:gd name="T16" fmla="*/ 142 w 4636"/>
                <a:gd name="T17" fmla="*/ 5 h 1435"/>
                <a:gd name="T18" fmla="*/ 22 w 4636"/>
                <a:gd name="T19" fmla="*/ 1 h 14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36"/>
                <a:gd name="T31" fmla="*/ 0 h 1435"/>
                <a:gd name="T32" fmla="*/ 4636 w 4636"/>
                <a:gd name="T33" fmla="*/ 1435 h 14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36" h="1435">
                  <a:moveTo>
                    <a:pt x="339" y="15"/>
                  </a:moveTo>
                  <a:cubicBezTo>
                    <a:pt x="0" y="110"/>
                    <a:pt x="112" y="438"/>
                    <a:pt x="189" y="645"/>
                  </a:cubicBezTo>
                  <a:cubicBezTo>
                    <a:pt x="266" y="852"/>
                    <a:pt x="509" y="1130"/>
                    <a:pt x="804" y="1260"/>
                  </a:cubicBezTo>
                  <a:cubicBezTo>
                    <a:pt x="1099" y="1390"/>
                    <a:pt x="1507" y="1415"/>
                    <a:pt x="1959" y="1425"/>
                  </a:cubicBezTo>
                  <a:cubicBezTo>
                    <a:pt x="2411" y="1435"/>
                    <a:pt x="3192" y="1395"/>
                    <a:pt x="3519" y="1320"/>
                  </a:cubicBezTo>
                  <a:cubicBezTo>
                    <a:pt x="3846" y="1245"/>
                    <a:pt x="3753" y="1067"/>
                    <a:pt x="3924" y="975"/>
                  </a:cubicBezTo>
                  <a:cubicBezTo>
                    <a:pt x="4095" y="883"/>
                    <a:pt x="4489" y="885"/>
                    <a:pt x="4543" y="769"/>
                  </a:cubicBezTo>
                  <a:cubicBezTo>
                    <a:pt x="4597" y="653"/>
                    <a:pt x="4636" y="393"/>
                    <a:pt x="4249" y="278"/>
                  </a:cubicBezTo>
                  <a:cubicBezTo>
                    <a:pt x="3863" y="162"/>
                    <a:pt x="2874" y="120"/>
                    <a:pt x="2222" y="76"/>
                  </a:cubicBezTo>
                  <a:cubicBezTo>
                    <a:pt x="1570" y="32"/>
                    <a:pt x="868" y="0"/>
                    <a:pt x="339" y="15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4098" name="Object 190"/>
            <p:cNvGraphicFramePr>
              <a:graphicFrameLocks noChangeAspect="1"/>
            </p:cNvGraphicFramePr>
            <p:nvPr/>
          </p:nvGraphicFramePr>
          <p:xfrm>
            <a:off x="2767" y="3262"/>
            <a:ext cx="262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063" r:id="rId7" imgW="1305000" imgH="1085760" progId="">
                    <p:embed/>
                  </p:oleObj>
                </mc:Choice>
                <mc:Fallback>
                  <p:oleObj r:id="rId7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7" y="3262"/>
                          <a:ext cx="262" cy="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375" name="Group 191"/>
            <p:cNvGrpSpPr>
              <a:grpSpLocks/>
            </p:cNvGrpSpPr>
            <p:nvPr/>
          </p:nvGrpSpPr>
          <p:grpSpPr bwMode="auto">
            <a:xfrm>
              <a:off x="4475" y="2095"/>
              <a:ext cx="320" cy="314"/>
              <a:chOff x="4475" y="2095"/>
              <a:chExt cx="320" cy="314"/>
            </a:xfrm>
          </p:grpSpPr>
          <p:sp>
            <p:nvSpPr>
              <p:cNvPr id="4391" name="Line 192"/>
              <p:cNvSpPr>
                <a:spLocks noChangeShapeType="1"/>
              </p:cNvSpPr>
              <p:nvPr/>
            </p:nvSpPr>
            <p:spPr bwMode="auto">
              <a:xfrm flipV="1">
                <a:off x="4485" y="2106"/>
                <a:ext cx="310" cy="21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4392" name="Group 193"/>
              <p:cNvGrpSpPr>
                <a:grpSpLocks/>
              </p:cNvGrpSpPr>
              <p:nvPr/>
            </p:nvGrpSpPr>
            <p:grpSpPr bwMode="auto">
              <a:xfrm>
                <a:off x="4475" y="2095"/>
                <a:ext cx="257" cy="314"/>
                <a:chOff x="563" y="3500"/>
                <a:chExt cx="257" cy="314"/>
              </a:xfrm>
            </p:grpSpPr>
            <p:sp>
              <p:nvSpPr>
                <p:cNvPr id="4393" name="Oval 194"/>
                <p:cNvSpPr>
                  <a:spLocks noChangeArrowheads="1"/>
                </p:cNvSpPr>
                <p:nvPr/>
              </p:nvSpPr>
              <p:spPr bwMode="auto">
                <a:xfrm>
                  <a:off x="618" y="3520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394" name="Text Box 195"/>
                <p:cNvSpPr txBox="1">
                  <a:spLocks noChangeArrowheads="1"/>
                </p:cNvSpPr>
                <p:nvPr/>
              </p:nvSpPr>
              <p:spPr bwMode="auto">
                <a:xfrm>
                  <a:off x="563" y="3500"/>
                  <a:ext cx="184" cy="3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sz="1800" b="0">
                    <a:solidFill>
                      <a:srgbClr val="FF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grpSp>
          <p:nvGrpSpPr>
            <p:cNvPr id="4376" name="Group 196"/>
            <p:cNvGrpSpPr>
              <a:grpSpLocks/>
            </p:cNvGrpSpPr>
            <p:nvPr/>
          </p:nvGrpSpPr>
          <p:grpSpPr bwMode="auto">
            <a:xfrm>
              <a:off x="2004" y="2418"/>
              <a:ext cx="2196" cy="485"/>
              <a:chOff x="2004" y="2418"/>
              <a:chExt cx="2196" cy="485"/>
            </a:xfrm>
          </p:grpSpPr>
          <p:sp>
            <p:nvSpPr>
              <p:cNvPr id="4387" name="Freeform 197"/>
              <p:cNvSpPr>
                <a:spLocks/>
              </p:cNvSpPr>
              <p:nvPr/>
            </p:nvSpPr>
            <p:spPr bwMode="auto">
              <a:xfrm>
                <a:off x="2004" y="2418"/>
                <a:ext cx="2196" cy="318"/>
              </a:xfrm>
              <a:custGeom>
                <a:avLst/>
                <a:gdLst>
                  <a:gd name="T0" fmla="*/ 0 w 2196"/>
                  <a:gd name="T1" fmla="*/ 0 h 318"/>
                  <a:gd name="T2" fmla="*/ 1194 w 2196"/>
                  <a:gd name="T3" fmla="*/ 306 h 318"/>
                  <a:gd name="T4" fmla="*/ 2196 w 2196"/>
                  <a:gd name="T5" fmla="*/ 30 h 318"/>
                  <a:gd name="T6" fmla="*/ 0 60000 65536"/>
                  <a:gd name="T7" fmla="*/ 0 60000 65536"/>
                  <a:gd name="T8" fmla="*/ 0 60000 65536"/>
                  <a:gd name="T9" fmla="*/ 0 w 2196"/>
                  <a:gd name="T10" fmla="*/ 0 h 318"/>
                  <a:gd name="T11" fmla="*/ 2196 w 2196"/>
                  <a:gd name="T12" fmla="*/ 318 h 3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96" h="318">
                    <a:moveTo>
                      <a:pt x="0" y="0"/>
                    </a:moveTo>
                    <a:cubicBezTo>
                      <a:pt x="199" y="51"/>
                      <a:pt x="828" y="301"/>
                      <a:pt x="1194" y="306"/>
                    </a:cubicBezTo>
                    <a:cubicBezTo>
                      <a:pt x="1536" y="318"/>
                      <a:pt x="1987" y="88"/>
                      <a:pt x="2196" y="3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4388" name="Group 198"/>
              <p:cNvGrpSpPr>
                <a:grpSpLocks/>
              </p:cNvGrpSpPr>
              <p:nvPr/>
            </p:nvGrpSpPr>
            <p:grpSpPr bwMode="auto">
              <a:xfrm>
                <a:off x="3027" y="2589"/>
                <a:ext cx="258" cy="314"/>
                <a:chOff x="562" y="3500"/>
                <a:chExt cx="258" cy="314"/>
              </a:xfrm>
            </p:grpSpPr>
            <p:sp>
              <p:nvSpPr>
                <p:cNvPr id="4389" name="Oval 199"/>
                <p:cNvSpPr>
                  <a:spLocks noChangeArrowheads="1"/>
                </p:cNvSpPr>
                <p:nvPr/>
              </p:nvSpPr>
              <p:spPr bwMode="auto">
                <a:xfrm>
                  <a:off x="618" y="3520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390" name="Text Box 200"/>
                <p:cNvSpPr txBox="1">
                  <a:spLocks noChangeArrowheads="1"/>
                </p:cNvSpPr>
                <p:nvPr/>
              </p:nvSpPr>
              <p:spPr bwMode="auto">
                <a:xfrm>
                  <a:off x="562" y="3500"/>
                  <a:ext cx="184" cy="3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sz="1800" b="0">
                    <a:solidFill>
                      <a:srgbClr val="FF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grpSp>
          <p:nvGrpSpPr>
            <p:cNvPr id="4377" name="Group 201"/>
            <p:cNvGrpSpPr>
              <a:grpSpLocks/>
            </p:cNvGrpSpPr>
            <p:nvPr/>
          </p:nvGrpSpPr>
          <p:grpSpPr bwMode="auto">
            <a:xfrm>
              <a:off x="3040" y="2157"/>
              <a:ext cx="1955" cy="1270"/>
              <a:chOff x="3040" y="2157"/>
              <a:chExt cx="1955" cy="1270"/>
            </a:xfrm>
          </p:grpSpPr>
          <p:sp>
            <p:nvSpPr>
              <p:cNvPr id="4383" name="Freeform 202"/>
              <p:cNvSpPr>
                <a:spLocks/>
              </p:cNvSpPr>
              <p:nvPr/>
            </p:nvSpPr>
            <p:spPr bwMode="auto">
              <a:xfrm>
                <a:off x="3040" y="2157"/>
                <a:ext cx="1955" cy="1270"/>
              </a:xfrm>
              <a:custGeom>
                <a:avLst/>
                <a:gdLst>
                  <a:gd name="T0" fmla="*/ 1955 w 1955"/>
                  <a:gd name="T1" fmla="*/ 0 h 1270"/>
                  <a:gd name="T2" fmla="*/ 1077 w 1955"/>
                  <a:gd name="T3" fmla="*/ 765 h 1270"/>
                  <a:gd name="T4" fmla="*/ 0 w 1955"/>
                  <a:gd name="T5" fmla="*/ 1270 h 1270"/>
                  <a:gd name="T6" fmla="*/ 0 60000 65536"/>
                  <a:gd name="T7" fmla="*/ 0 60000 65536"/>
                  <a:gd name="T8" fmla="*/ 0 60000 65536"/>
                  <a:gd name="T9" fmla="*/ 0 w 1955"/>
                  <a:gd name="T10" fmla="*/ 0 h 1270"/>
                  <a:gd name="T11" fmla="*/ 1955 w 1955"/>
                  <a:gd name="T12" fmla="*/ 1270 h 12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55" h="1270">
                    <a:moveTo>
                      <a:pt x="1955" y="0"/>
                    </a:moveTo>
                    <a:cubicBezTo>
                      <a:pt x="1809" y="127"/>
                      <a:pt x="1425" y="536"/>
                      <a:pt x="1077" y="765"/>
                    </a:cubicBezTo>
                    <a:cubicBezTo>
                      <a:pt x="729" y="994"/>
                      <a:pt x="224" y="1165"/>
                      <a:pt x="0" y="127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4384" name="Group 203"/>
              <p:cNvGrpSpPr>
                <a:grpSpLocks/>
              </p:cNvGrpSpPr>
              <p:nvPr/>
            </p:nvGrpSpPr>
            <p:grpSpPr bwMode="auto">
              <a:xfrm>
                <a:off x="3927" y="2835"/>
                <a:ext cx="257" cy="314"/>
                <a:chOff x="563" y="3500"/>
                <a:chExt cx="257" cy="314"/>
              </a:xfrm>
            </p:grpSpPr>
            <p:sp>
              <p:nvSpPr>
                <p:cNvPr id="4385" name="Oval 204"/>
                <p:cNvSpPr>
                  <a:spLocks noChangeArrowheads="1"/>
                </p:cNvSpPr>
                <p:nvPr/>
              </p:nvSpPr>
              <p:spPr bwMode="auto">
                <a:xfrm>
                  <a:off x="618" y="3520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386" name="Text Box 205"/>
                <p:cNvSpPr txBox="1">
                  <a:spLocks noChangeArrowheads="1"/>
                </p:cNvSpPr>
                <p:nvPr/>
              </p:nvSpPr>
              <p:spPr bwMode="auto">
                <a:xfrm>
                  <a:off x="563" y="3500"/>
                  <a:ext cx="183" cy="3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sz="1800" b="0">
                    <a:solidFill>
                      <a:srgbClr val="FF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grpSp>
          <p:nvGrpSpPr>
            <p:cNvPr id="4378" name="Group 206"/>
            <p:cNvGrpSpPr>
              <a:grpSpLocks/>
            </p:cNvGrpSpPr>
            <p:nvPr/>
          </p:nvGrpSpPr>
          <p:grpSpPr bwMode="auto">
            <a:xfrm>
              <a:off x="1881" y="2450"/>
              <a:ext cx="855" cy="818"/>
              <a:chOff x="1881" y="2450"/>
              <a:chExt cx="855" cy="818"/>
            </a:xfrm>
          </p:grpSpPr>
          <p:sp>
            <p:nvSpPr>
              <p:cNvPr id="4379" name="Line 207"/>
              <p:cNvSpPr>
                <a:spLocks noChangeShapeType="1"/>
              </p:cNvSpPr>
              <p:nvPr/>
            </p:nvSpPr>
            <p:spPr bwMode="auto">
              <a:xfrm flipH="1" flipV="1">
                <a:off x="1881" y="2450"/>
                <a:ext cx="855" cy="8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4380" name="Group 208"/>
              <p:cNvGrpSpPr>
                <a:grpSpLocks/>
              </p:cNvGrpSpPr>
              <p:nvPr/>
            </p:nvGrpSpPr>
            <p:grpSpPr bwMode="auto">
              <a:xfrm>
                <a:off x="2117" y="2702"/>
                <a:ext cx="257" cy="314"/>
                <a:chOff x="563" y="3500"/>
                <a:chExt cx="257" cy="314"/>
              </a:xfrm>
            </p:grpSpPr>
            <p:sp>
              <p:nvSpPr>
                <p:cNvPr id="4381" name="Oval 209"/>
                <p:cNvSpPr>
                  <a:spLocks noChangeArrowheads="1"/>
                </p:cNvSpPr>
                <p:nvPr/>
              </p:nvSpPr>
              <p:spPr bwMode="auto">
                <a:xfrm>
                  <a:off x="618" y="3520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382" name="Text Box 210"/>
                <p:cNvSpPr txBox="1">
                  <a:spLocks noChangeArrowheads="1"/>
                </p:cNvSpPr>
                <p:nvPr/>
              </p:nvSpPr>
              <p:spPr bwMode="auto">
                <a:xfrm>
                  <a:off x="563" y="3500"/>
                  <a:ext cx="183" cy="3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sz="1800" b="0">
                    <a:solidFill>
                      <a:srgbClr val="FF0000"/>
                    </a:solidFill>
                    <a:latin typeface="Comic Sans MS" pitchFamily="66" charset="0"/>
                  </a:endParaRPr>
                </a:p>
              </p:txBody>
            </p:sp>
          </p:grpSp>
        </p:grpSp>
      </p:grp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09A400-780F-410E-8E55-AE32BEE6F809}" type="slidenum">
              <a:rPr lang="sv-SE" smtClean="0">
                <a:latin typeface="Arial" pitchFamily="34" charset="0"/>
              </a:rPr>
              <a:pPr/>
              <a:t>13</a:t>
            </a:fld>
            <a:endParaRPr lang="sv-SE" smtClean="0">
              <a:latin typeface="Arial" pitchFamily="34" charset="0"/>
            </a:endParaRPr>
          </a:p>
        </p:txBody>
      </p:sp>
      <p:grpSp>
        <p:nvGrpSpPr>
          <p:cNvPr id="4103" name="Group 4"/>
          <p:cNvGrpSpPr>
            <a:grpSpLocks/>
          </p:cNvGrpSpPr>
          <p:nvPr/>
        </p:nvGrpSpPr>
        <p:grpSpPr bwMode="auto">
          <a:xfrm>
            <a:off x="5019675" y="908720"/>
            <a:ext cx="3571875" cy="2236787"/>
            <a:chOff x="3066" y="1107"/>
            <a:chExt cx="2250" cy="1409"/>
          </a:xfrm>
        </p:grpSpPr>
        <p:sp>
          <p:nvSpPr>
            <p:cNvPr id="4496" name="Freeform 5"/>
            <p:cNvSpPr>
              <a:spLocks/>
            </p:cNvSpPr>
            <p:nvPr/>
          </p:nvSpPr>
          <p:spPr bwMode="auto">
            <a:xfrm>
              <a:off x="3066" y="1107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497" name="Freeform 6"/>
            <p:cNvSpPr>
              <a:spLocks/>
            </p:cNvSpPr>
            <p:nvPr/>
          </p:nvSpPr>
          <p:spPr bwMode="auto">
            <a:xfrm>
              <a:off x="3402" y="1656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498" name="Oval 7"/>
            <p:cNvSpPr>
              <a:spLocks noChangeArrowheads="1"/>
            </p:cNvSpPr>
            <p:nvPr/>
          </p:nvSpPr>
          <p:spPr bwMode="auto">
            <a:xfrm>
              <a:off x="3142" y="189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499" name="Line 8"/>
            <p:cNvSpPr>
              <a:spLocks noChangeShapeType="1"/>
            </p:cNvSpPr>
            <p:nvPr/>
          </p:nvSpPr>
          <p:spPr bwMode="auto">
            <a:xfrm>
              <a:off x="3142" y="18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00" name="Line 9"/>
            <p:cNvSpPr>
              <a:spLocks noChangeShapeType="1"/>
            </p:cNvSpPr>
            <p:nvPr/>
          </p:nvSpPr>
          <p:spPr bwMode="auto">
            <a:xfrm>
              <a:off x="3455" y="18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01" name="Rectangle 10"/>
            <p:cNvSpPr>
              <a:spLocks noChangeArrowheads="1"/>
            </p:cNvSpPr>
            <p:nvPr/>
          </p:nvSpPr>
          <p:spPr bwMode="auto">
            <a:xfrm>
              <a:off x="3142" y="1891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2400" b="0"/>
            </a:p>
          </p:txBody>
        </p:sp>
        <p:sp>
          <p:nvSpPr>
            <p:cNvPr id="4502" name="Oval 11"/>
            <p:cNvSpPr>
              <a:spLocks noChangeArrowheads="1"/>
            </p:cNvSpPr>
            <p:nvPr/>
          </p:nvSpPr>
          <p:spPr bwMode="auto">
            <a:xfrm>
              <a:off x="3139" y="183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03" name="Oval 12"/>
            <p:cNvSpPr>
              <a:spLocks noChangeArrowheads="1"/>
            </p:cNvSpPr>
            <p:nvPr/>
          </p:nvSpPr>
          <p:spPr bwMode="auto">
            <a:xfrm>
              <a:off x="3616" y="228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04" name="Line 13"/>
            <p:cNvSpPr>
              <a:spLocks noChangeShapeType="1"/>
            </p:cNvSpPr>
            <p:nvPr/>
          </p:nvSpPr>
          <p:spPr bwMode="auto">
            <a:xfrm>
              <a:off x="3616" y="227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05" name="Line 14"/>
            <p:cNvSpPr>
              <a:spLocks noChangeShapeType="1"/>
            </p:cNvSpPr>
            <p:nvPr/>
          </p:nvSpPr>
          <p:spPr bwMode="auto">
            <a:xfrm>
              <a:off x="3929" y="227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06" name="Rectangle 15"/>
            <p:cNvSpPr>
              <a:spLocks noChangeArrowheads="1"/>
            </p:cNvSpPr>
            <p:nvPr/>
          </p:nvSpPr>
          <p:spPr bwMode="auto">
            <a:xfrm>
              <a:off x="3616" y="2278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2400" b="0"/>
            </a:p>
          </p:txBody>
        </p:sp>
        <p:sp>
          <p:nvSpPr>
            <p:cNvPr id="4507" name="Oval 16"/>
            <p:cNvSpPr>
              <a:spLocks noChangeArrowheads="1"/>
            </p:cNvSpPr>
            <p:nvPr/>
          </p:nvSpPr>
          <p:spPr bwMode="auto">
            <a:xfrm>
              <a:off x="3613" y="221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08" name="Oval 17"/>
            <p:cNvSpPr>
              <a:spLocks noChangeArrowheads="1"/>
            </p:cNvSpPr>
            <p:nvPr/>
          </p:nvSpPr>
          <p:spPr bwMode="auto">
            <a:xfrm>
              <a:off x="3612" y="159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09" name="Line 18"/>
            <p:cNvSpPr>
              <a:spLocks noChangeShapeType="1"/>
            </p:cNvSpPr>
            <p:nvPr/>
          </p:nvSpPr>
          <p:spPr bwMode="auto">
            <a:xfrm>
              <a:off x="3612" y="158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10" name="Line 19"/>
            <p:cNvSpPr>
              <a:spLocks noChangeShapeType="1"/>
            </p:cNvSpPr>
            <p:nvPr/>
          </p:nvSpPr>
          <p:spPr bwMode="auto">
            <a:xfrm>
              <a:off x="3925" y="158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11" name="Rectangle 20"/>
            <p:cNvSpPr>
              <a:spLocks noChangeArrowheads="1"/>
            </p:cNvSpPr>
            <p:nvPr/>
          </p:nvSpPr>
          <p:spPr bwMode="auto">
            <a:xfrm>
              <a:off x="3612" y="1588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2400" b="0"/>
            </a:p>
          </p:txBody>
        </p:sp>
        <p:sp>
          <p:nvSpPr>
            <p:cNvPr id="4512" name="Oval 21"/>
            <p:cNvSpPr>
              <a:spLocks noChangeArrowheads="1"/>
            </p:cNvSpPr>
            <p:nvPr/>
          </p:nvSpPr>
          <p:spPr bwMode="auto">
            <a:xfrm>
              <a:off x="3609" y="152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13" name="Oval 22"/>
            <p:cNvSpPr>
              <a:spLocks noChangeArrowheads="1"/>
            </p:cNvSpPr>
            <p:nvPr/>
          </p:nvSpPr>
          <p:spPr bwMode="auto">
            <a:xfrm>
              <a:off x="4295" y="1591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14" name="Line 23"/>
            <p:cNvSpPr>
              <a:spLocks noChangeShapeType="1"/>
            </p:cNvSpPr>
            <p:nvPr/>
          </p:nvSpPr>
          <p:spPr bwMode="auto">
            <a:xfrm>
              <a:off x="4295" y="15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15" name="Line 24"/>
            <p:cNvSpPr>
              <a:spLocks noChangeShapeType="1"/>
            </p:cNvSpPr>
            <p:nvPr/>
          </p:nvSpPr>
          <p:spPr bwMode="auto">
            <a:xfrm>
              <a:off x="4607" y="15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16" name="Rectangle 25"/>
            <p:cNvSpPr>
              <a:spLocks noChangeArrowheads="1"/>
            </p:cNvSpPr>
            <p:nvPr/>
          </p:nvSpPr>
          <p:spPr bwMode="auto">
            <a:xfrm>
              <a:off x="4295" y="1584"/>
              <a:ext cx="309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2400" b="0"/>
            </a:p>
          </p:txBody>
        </p:sp>
        <p:sp>
          <p:nvSpPr>
            <p:cNvPr id="4517" name="Oval 26"/>
            <p:cNvSpPr>
              <a:spLocks noChangeArrowheads="1"/>
            </p:cNvSpPr>
            <p:nvPr/>
          </p:nvSpPr>
          <p:spPr bwMode="auto">
            <a:xfrm>
              <a:off x="4298" y="1528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18" name="Oval 27"/>
            <p:cNvSpPr>
              <a:spLocks noChangeArrowheads="1"/>
            </p:cNvSpPr>
            <p:nvPr/>
          </p:nvSpPr>
          <p:spPr bwMode="auto">
            <a:xfrm>
              <a:off x="4305" y="228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19" name="Line 28"/>
            <p:cNvSpPr>
              <a:spLocks noChangeShapeType="1"/>
            </p:cNvSpPr>
            <p:nvPr/>
          </p:nvSpPr>
          <p:spPr bwMode="auto">
            <a:xfrm>
              <a:off x="4305" y="227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20" name="Line 29"/>
            <p:cNvSpPr>
              <a:spLocks noChangeShapeType="1"/>
            </p:cNvSpPr>
            <p:nvPr/>
          </p:nvSpPr>
          <p:spPr bwMode="auto">
            <a:xfrm>
              <a:off x="4618" y="227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21" name="Rectangle 30"/>
            <p:cNvSpPr>
              <a:spLocks noChangeArrowheads="1"/>
            </p:cNvSpPr>
            <p:nvPr/>
          </p:nvSpPr>
          <p:spPr bwMode="auto">
            <a:xfrm>
              <a:off x="4305" y="2275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2400" b="0"/>
            </a:p>
          </p:txBody>
        </p:sp>
        <p:sp>
          <p:nvSpPr>
            <p:cNvPr id="4522" name="Oval 31"/>
            <p:cNvSpPr>
              <a:spLocks noChangeArrowheads="1"/>
            </p:cNvSpPr>
            <p:nvPr/>
          </p:nvSpPr>
          <p:spPr bwMode="auto">
            <a:xfrm>
              <a:off x="4302" y="221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23" name="Oval 32"/>
            <p:cNvSpPr>
              <a:spLocks noChangeArrowheads="1"/>
            </p:cNvSpPr>
            <p:nvPr/>
          </p:nvSpPr>
          <p:spPr bwMode="auto">
            <a:xfrm>
              <a:off x="4870" y="194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24" name="Line 33"/>
            <p:cNvSpPr>
              <a:spLocks noChangeShapeType="1"/>
            </p:cNvSpPr>
            <p:nvPr/>
          </p:nvSpPr>
          <p:spPr bwMode="auto">
            <a:xfrm>
              <a:off x="4870" y="193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25" name="Line 34"/>
            <p:cNvSpPr>
              <a:spLocks noChangeShapeType="1"/>
            </p:cNvSpPr>
            <p:nvPr/>
          </p:nvSpPr>
          <p:spPr bwMode="auto">
            <a:xfrm>
              <a:off x="5183" y="193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26" name="Rectangle 35"/>
            <p:cNvSpPr>
              <a:spLocks noChangeArrowheads="1"/>
            </p:cNvSpPr>
            <p:nvPr/>
          </p:nvSpPr>
          <p:spPr bwMode="auto">
            <a:xfrm>
              <a:off x="4870" y="1934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2400" b="0"/>
            </a:p>
          </p:txBody>
        </p:sp>
        <p:sp>
          <p:nvSpPr>
            <p:cNvPr id="4527" name="Oval 36"/>
            <p:cNvSpPr>
              <a:spLocks noChangeArrowheads="1"/>
            </p:cNvSpPr>
            <p:nvPr/>
          </p:nvSpPr>
          <p:spPr bwMode="auto">
            <a:xfrm>
              <a:off x="4867" y="187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28" name="Freeform 37"/>
            <p:cNvSpPr>
              <a:spLocks/>
            </p:cNvSpPr>
            <p:nvPr/>
          </p:nvSpPr>
          <p:spPr bwMode="auto">
            <a:xfrm>
              <a:off x="4461" y="1683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29" name="Freeform 38"/>
            <p:cNvSpPr>
              <a:spLocks/>
            </p:cNvSpPr>
            <p:nvPr/>
          </p:nvSpPr>
          <p:spPr bwMode="auto">
            <a:xfrm>
              <a:off x="3768" y="1689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30" name="Freeform 39"/>
            <p:cNvSpPr>
              <a:spLocks/>
            </p:cNvSpPr>
            <p:nvPr/>
          </p:nvSpPr>
          <p:spPr bwMode="auto">
            <a:xfrm>
              <a:off x="3933" y="1674"/>
              <a:ext cx="504" cy="600"/>
            </a:xfrm>
            <a:custGeom>
              <a:avLst/>
              <a:gdLst>
                <a:gd name="T0" fmla="*/ 0 w 378"/>
                <a:gd name="T1" fmla="*/ 7134 h 174"/>
                <a:gd name="T2" fmla="*/ 896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31" name="Freeform 40"/>
            <p:cNvSpPr>
              <a:spLocks/>
            </p:cNvSpPr>
            <p:nvPr/>
          </p:nvSpPr>
          <p:spPr bwMode="auto">
            <a:xfrm>
              <a:off x="4620" y="2022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32" name="Freeform 41"/>
            <p:cNvSpPr>
              <a:spLocks/>
            </p:cNvSpPr>
            <p:nvPr/>
          </p:nvSpPr>
          <p:spPr bwMode="auto">
            <a:xfrm>
              <a:off x="3939" y="2304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33" name="Freeform 42"/>
            <p:cNvSpPr>
              <a:spLocks/>
            </p:cNvSpPr>
            <p:nvPr/>
          </p:nvSpPr>
          <p:spPr bwMode="auto">
            <a:xfrm>
              <a:off x="3348" y="1980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34" name="Freeform 43"/>
            <p:cNvSpPr>
              <a:spLocks/>
            </p:cNvSpPr>
            <p:nvPr/>
          </p:nvSpPr>
          <p:spPr bwMode="auto">
            <a:xfrm>
              <a:off x="3933" y="1614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35" name="Freeform 44"/>
            <p:cNvSpPr>
              <a:spLocks/>
            </p:cNvSpPr>
            <p:nvPr/>
          </p:nvSpPr>
          <p:spPr bwMode="auto">
            <a:xfrm>
              <a:off x="4608" y="1611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36" name="Freeform 45"/>
            <p:cNvSpPr>
              <a:spLocks/>
            </p:cNvSpPr>
            <p:nvPr/>
          </p:nvSpPr>
          <p:spPr bwMode="auto">
            <a:xfrm>
              <a:off x="3291" y="1182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4537" name="Group 46"/>
            <p:cNvGrpSpPr>
              <a:grpSpLocks/>
            </p:cNvGrpSpPr>
            <p:nvPr/>
          </p:nvGrpSpPr>
          <p:grpSpPr bwMode="auto">
            <a:xfrm>
              <a:off x="3177" y="1784"/>
              <a:ext cx="233" cy="250"/>
              <a:chOff x="2940" y="2429"/>
              <a:chExt cx="236" cy="250"/>
            </a:xfrm>
          </p:grpSpPr>
          <p:sp>
            <p:nvSpPr>
              <p:cNvPr id="4563" name="Rectangle 4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564" name="Text Box 48"/>
              <p:cNvSpPr txBox="1">
                <a:spLocks noChangeArrowheads="1"/>
              </p:cNvSpPr>
              <p:nvPr/>
            </p:nvSpPr>
            <p:spPr bwMode="auto">
              <a:xfrm>
                <a:off x="2940" y="2429"/>
                <a:ext cx="23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b="0">
                    <a:latin typeface="Comic Sans MS" pitchFamily="66" charset="0"/>
                  </a:rPr>
                  <a:t>A</a:t>
                </a:r>
                <a:endParaRPr lang="en-US" sz="2400" b="0"/>
              </a:p>
            </p:txBody>
          </p:sp>
        </p:grpSp>
        <p:grpSp>
          <p:nvGrpSpPr>
            <p:cNvPr id="4538" name="Group 49"/>
            <p:cNvGrpSpPr>
              <a:grpSpLocks/>
            </p:cNvGrpSpPr>
            <p:nvPr/>
          </p:nvGrpSpPr>
          <p:grpSpPr bwMode="auto">
            <a:xfrm>
              <a:off x="4355" y="2168"/>
              <a:ext cx="216" cy="250"/>
              <a:chOff x="2948" y="2429"/>
              <a:chExt cx="219" cy="250"/>
            </a:xfrm>
          </p:grpSpPr>
          <p:sp>
            <p:nvSpPr>
              <p:cNvPr id="4561" name="Rectangle 5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562" name="Text Box 51"/>
              <p:cNvSpPr txBox="1">
                <a:spLocks noChangeArrowheads="1"/>
              </p:cNvSpPr>
              <p:nvPr/>
            </p:nvSpPr>
            <p:spPr bwMode="auto">
              <a:xfrm>
                <a:off x="2948" y="2429"/>
                <a:ext cx="21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b="0">
                    <a:latin typeface="Comic Sans MS" pitchFamily="66" charset="0"/>
                  </a:rPr>
                  <a:t>E</a:t>
                </a:r>
                <a:endParaRPr lang="en-US" sz="2400" b="0"/>
              </a:p>
            </p:txBody>
          </p:sp>
        </p:grpSp>
        <p:grpSp>
          <p:nvGrpSpPr>
            <p:cNvPr id="4539" name="Group 52"/>
            <p:cNvGrpSpPr>
              <a:grpSpLocks/>
            </p:cNvGrpSpPr>
            <p:nvPr/>
          </p:nvGrpSpPr>
          <p:grpSpPr bwMode="auto">
            <a:xfrm>
              <a:off x="3667" y="2165"/>
              <a:ext cx="231" cy="250"/>
              <a:chOff x="2941" y="2429"/>
              <a:chExt cx="234" cy="250"/>
            </a:xfrm>
          </p:grpSpPr>
          <p:sp>
            <p:nvSpPr>
              <p:cNvPr id="4559" name="Rectangle 5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560" name="Text Box 54"/>
              <p:cNvSpPr txBox="1">
                <a:spLocks noChangeArrowheads="1"/>
              </p:cNvSpPr>
              <p:nvPr/>
            </p:nvSpPr>
            <p:spPr bwMode="auto">
              <a:xfrm>
                <a:off x="2941" y="2429"/>
                <a:ext cx="23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b="0">
                    <a:latin typeface="Comic Sans MS" pitchFamily="66" charset="0"/>
                  </a:rPr>
                  <a:t>D</a:t>
                </a:r>
                <a:endParaRPr lang="en-US" sz="2400" b="0"/>
              </a:p>
            </p:txBody>
          </p:sp>
        </p:grpSp>
        <p:grpSp>
          <p:nvGrpSpPr>
            <p:cNvPr id="4540" name="Group 55"/>
            <p:cNvGrpSpPr>
              <a:grpSpLocks/>
            </p:cNvGrpSpPr>
            <p:nvPr/>
          </p:nvGrpSpPr>
          <p:grpSpPr bwMode="auto">
            <a:xfrm>
              <a:off x="4351" y="1478"/>
              <a:ext cx="212" cy="250"/>
              <a:chOff x="2950" y="2429"/>
              <a:chExt cx="215" cy="250"/>
            </a:xfrm>
          </p:grpSpPr>
          <p:sp>
            <p:nvSpPr>
              <p:cNvPr id="4557" name="Rectangle 5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558" name="Text Box 57"/>
              <p:cNvSpPr txBox="1">
                <a:spLocks noChangeArrowheads="1"/>
              </p:cNvSpPr>
              <p:nvPr/>
            </p:nvSpPr>
            <p:spPr bwMode="auto">
              <a:xfrm>
                <a:off x="2950" y="2429"/>
                <a:ext cx="21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b="0">
                    <a:latin typeface="Comic Sans MS" pitchFamily="66" charset="0"/>
                  </a:rPr>
                  <a:t>C</a:t>
                </a:r>
                <a:endParaRPr lang="en-US" sz="2400" b="0"/>
              </a:p>
            </p:txBody>
          </p:sp>
        </p:grpSp>
        <p:grpSp>
          <p:nvGrpSpPr>
            <p:cNvPr id="4541" name="Group 58"/>
            <p:cNvGrpSpPr>
              <a:grpSpLocks/>
            </p:cNvGrpSpPr>
            <p:nvPr/>
          </p:nvGrpSpPr>
          <p:grpSpPr bwMode="auto">
            <a:xfrm>
              <a:off x="3665" y="1478"/>
              <a:ext cx="217" cy="250"/>
              <a:chOff x="2948" y="2429"/>
              <a:chExt cx="220" cy="250"/>
            </a:xfrm>
          </p:grpSpPr>
          <p:sp>
            <p:nvSpPr>
              <p:cNvPr id="4555" name="Rectangle 5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556" name="Text Box 60"/>
              <p:cNvSpPr txBox="1">
                <a:spLocks noChangeArrowheads="1"/>
              </p:cNvSpPr>
              <p:nvPr/>
            </p:nvSpPr>
            <p:spPr bwMode="auto">
              <a:xfrm>
                <a:off x="2948" y="2429"/>
                <a:ext cx="22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b="0">
                    <a:latin typeface="Comic Sans MS" pitchFamily="66" charset="0"/>
                  </a:rPr>
                  <a:t>B</a:t>
                </a:r>
                <a:endParaRPr lang="en-US" sz="2400" b="0"/>
              </a:p>
            </p:txBody>
          </p:sp>
        </p:grpSp>
        <p:grpSp>
          <p:nvGrpSpPr>
            <p:cNvPr id="4542" name="Group 61"/>
            <p:cNvGrpSpPr>
              <a:grpSpLocks/>
            </p:cNvGrpSpPr>
            <p:nvPr/>
          </p:nvGrpSpPr>
          <p:grpSpPr bwMode="auto">
            <a:xfrm>
              <a:off x="4929" y="1826"/>
              <a:ext cx="213" cy="250"/>
              <a:chOff x="2949" y="2429"/>
              <a:chExt cx="216" cy="250"/>
            </a:xfrm>
          </p:grpSpPr>
          <p:sp>
            <p:nvSpPr>
              <p:cNvPr id="4553" name="Rectangle 6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554" name="Text Box 63"/>
              <p:cNvSpPr txBox="1">
                <a:spLocks noChangeArrowheads="1"/>
              </p:cNvSpPr>
              <p:nvPr/>
            </p:nvSpPr>
            <p:spPr bwMode="auto">
              <a:xfrm>
                <a:off x="2949" y="2429"/>
                <a:ext cx="2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b="0">
                    <a:latin typeface="Comic Sans MS" pitchFamily="66" charset="0"/>
                  </a:rPr>
                  <a:t>F</a:t>
                </a:r>
                <a:endParaRPr lang="en-US" sz="2400" b="0"/>
              </a:p>
            </p:txBody>
          </p:sp>
        </p:grpSp>
        <p:sp>
          <p:nvSpPr>
            <p:cNvPr id="4543" name="Text Box 64"/>
            <p:cNvSpPr txBox="1">
              <a:spLocks noChangeArrowheads="1"/>
            </p:cNvSpPr>
            <p:nvPr/>
          </p:nvSpPr>
          <p:spPr bwMode="auto">
            <a:xfrm>
              <a:off x="3393" y="1607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0">
                  <a:latin typeface="Comic Sans MS" pitchFamily="66" charset="0"/>
                </a:rPr>
                <a:t>2</a:t>
              </a:r>
              <a:endParaRPr lang="en-US" sz="2400" b="0"/>
            </a:p>
          </p:txBody>
        </p:sp>
        <p:sp>
          <p:nvSpPr>
            <p:cNvPr id="4544" name="Text Box 65"/>
            <p:cNvSpPr txBox="1">
              <a:spLocks noChangeArrowheads="1"/>
            </p:cNvSpPr>
            <p:nvPr/>
          </p:nvSpPr>
          <p:spPr bwMode="auto">
            <a:xfrm>
              <a:off x="3741" y="1826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0">
                  <a:latin typeface="Comic Sans MS" pitchFamily="66" charset="0"/>
                </a:rPr>
                <a:t>2</a:t>
              </a:r>
              <a:endParaRPr lang="en-US" sz="2400" b="0"/>
            </a:p>
          </p:txBody>
        </p:sp>
        <p:sp>
          <p:nvSpPr>
            <p:cNvPr id="4545" name="Text Box 66"/>
            <p:cNvSpPr txBox="1">
              <a:spLocks noChangeArrowheads="1"/>
            </p:cNvSpPr>
            <p:nvPr/>
          </p:nvSpPr>
          <p:spPr bwMode="auto">
            <a:xfrm>
              <a:off x="3317" y="2039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0">
                  <a:latin typeface="Comic Sans MS" pitchFamily="66" charset="0"/>
                </a:rPr>
                <a:t>1</a:t>
              </a:r>
              <a:endParaRPr lang="en-US" sz="2400" b="0"/>
            </a:p>
          </p:txBody>
        </p:sp>
        <p:sp>
          <p:nvSpPr>
            <p:cNvPr id="4546" name="Text Box 67"/>
            <p:cNvSpPr txBox="1">
              <a:spLocks noChangeArrowheads="1"/>
            </p:cNvSpPr>
            <p:nvPr/>
          </p:nvSpPr>
          <p:spPr bwMode="auto">
            <a:xfrm>
              <a:off x="4125" y="1919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0">
                  <a:latin typeface="Comic Sans MS" pitchFamily="66" charset="0"/>
                </a:rPr>
                <a:t>3</a:t>
              </a:r>
              <a:endParaRPr lang="en-US" sz="2400" b="0"/>
            </a:p>
          </p:txBody>
        </p:sp>
        <p:sp>
          <p:nvSpPr>
            <p:cNvPr id="4547" name="Text Box 68"/>
            <p:cNvSpPr txBox="1">
              <a:spLocks noChangeArrowheads="1"/>
            </p:cNvSpPr>
            <p:nvPr/>
          </p:nvSpPr>
          <p:spPr bwMode="auto">
            <a:xfrm>
              <a:off x="4073" y="2273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0">
                  <a:latin typeface="Comic Sans MS" pitchFamily="66" charset="0"/>
                </a:rPr>
                <a:t>1</a:t>
              </a:r>
              <a:endParaRPr lang="en-US" sz="2400" b="0"/>
            </a:p>
          </p:txBody>
        </p:sp>
        <p:sp>
          <p:nvSpPr>
            <p:cNvPr id="4548" name="Text Box 69"/>
            <p:cNvSpPr txBox="1">
              <a:spLocks noChangeArrowheads="1"/>
            </p:cNvSpPr>
            <p:nvPr/>
          </p:nvSpPr>
          <p:spPr bwMode="auto">
            <a:xfrm>
              <a:off x="4433" y="1844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0">
                  <a:latin typeface="Comic Sans MS" pitchFamily="66" charset="0"/>
                </a:rPr>
                <a:t>1</a:t>
              </a:r>
              <a:endParaRPr lang="en-US" sz="2400" b="0"/>
            </a:p>
          </p:txBody>
        </p:sp>
        <p:sp>
          <p:nvSpPr>
            <p:cNvPr id="4549" name="Text Box 70"/>
            <p:cNvSpPr txBox="1">
              <a:spLocks noChangeArrowheads="1"/>
            </p:cNvSpPr>
            <p:nvPr/>
          </p:nvSpPr>
          <p:spPr bwMode="auto">
            <a:xfrm>
              <a:off x="4782" y="2108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0">
                  <a:latin typeface="Comic Sans MS" pitchFamily="66" charset="0"/>
                </a:rPr>
                <a:t>2</a:t>
              </a:r>
              <a:endParaRPr lang="en-US" sz="2400" b="0"/>
            </a:p>
          </p:txBody>
        </p:sp>
        <p:sp>
          <p:nvSpPr>
            <p:cNvPr id="4550" name="Text Box 71"/>
            <p:cNvSpPr txBox="1">
              <a:spLocks noChangeArrowheads="1"/>
            </p:cNvSpPr>
            <p:nvPr/>
          </p:nvSpPr>
          <p:spPr bwMode="auto">
            <a:xfrm>
              <a:off x="4755" y="1571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0">
                  <a:latin typeface="Comic Sans MS" pitchFamily="66" charset="0"/>
                </a:rPr>
                <a:t>5</a:t>
              </a:r>
              <a:endParaRPr lang="en-US" sz="2400" b="0"/>
            </a:p>
          </p:txBody>
        </p:sp>
        <p:sp>
          <p:nvSpPr>
            <p:cNvPr id="4551" name="Text Box 72"/>
            <p:cNvSpPr txBox="1">
              <a:spLocks noChangeArrowheads="1"/>
            </p:cNvSpPr>
            <p:nvPr/>
          </p:nvSpPr>
          <p:spPr bwMode="auto">
            <a:xfrm>
              <a:off x="4020" y="1421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0">
                  <a:latin typeface="Comic Sans MS" pitchFamily="66" charset="0"/>
                </a:rPr>
                <a:t>3</a:t>
              </a:r>
              <a:endParaRPr lang="en-US" sz="2400" b="0"/>
            </a:p>
          </p:txBody>
        </p:sp>
        <p:sp>
          <p:nvSpPr>
            <p:cNvPr id="4552" name="Text Box 73"/>
            <p:cNvSpPr txBox="1">
              <a:spLocks noChangeArrowheads="1"/>
            </p:cNvSpPr>
            <p:nvPr/>
          </p:nvSpPr>
          <p:spPr bwMode="auto">
            <a:xfrm>
              <a:off x="3669" y="1154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0">
                  <a:latin typeface="Comic Sans MS" pitchFamily="66" charset="0"/>
                </a:rPr>
                <a:t>5</a:t>
              </a:r>
              <a:endParaRPr lang="en-US" sz="2400" b="0"/>
            </a:p>
          </p:txBody>
        </p:sp>
      </p:grpSp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 smtClean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outing,  also with mobility</a:t>
            </a:r>
            <a:endParaRPr lang="sv-SE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933054"/>
            <a:ext cx="4303698" cy="1631850"/>
          </a:xfrm>
        </p:spPr>
        <p:txBody>
          <a:bodyPr/>
          <a:lstStyle/>
          <a:p>
            <a:pPr eaLnBrk="1" hangingPunct="1"/>
            <a:r>
              <a:rPr lang="sv-SE" sz="2000" dirty="0" err="1" smtClean="0"/>
              <a:t>Routing</a:t>
            </a:r>
            <a:r>
              <a:rPr lang="sv-SE" sz="2000" dirty="0" smtClean="0"/>
              <a:t> </a:t>
            </a:r>
            <a:r>
              <a:rPr lang="sv-SE" sz="2000" dirty="0" err="1" smtClean="0"/>
              <a:t>algorithms</a:t>
            </a:r>
            <a:r>
              <a:rPr lang="sv-SE" sz="2000" dirty="0" smtClean="0"/>
              <a:t>, </a:t>
            </a:r>
            <a:r>
              <a:rPr lang="sv-SE" sz="2000" dirty="0" err="1" smtClean="0"/>
              <a:t>protocols</a:t>
            </a:r>
            <a:endParaRPr lang="sv-SE" sz="2000" dirty="0" smtClean="0"/>
          </a:p>
          <a:p>
            <a:pPr eaLnBrk="1" hangingPunct="1"/>
            <a:r>
              <a:rPr lang="sv-SE" sz="2000" dirty="0" err="1" smtClean="0"/>
              <a:t>Forwarding</a:t>
            </a:r>
            <a:r>
              <a:rPr lang="sv-SE" sz="2000" dirty="0" smtClean="0"/>
              <a:t> in routers</a:t>
            </a:r>
          </a:p>
          <a:p>
            <a:pPr eaLnBrk="1" hangingPunct="1"/>
            <a:r>
              <a:rPr lang="sv-SE" sz="2000" dirty="0" smtClean="0"/>
              <a:t>Resource, policy issues</a:t>
            </a:r>
          </a:p>
          <a:p>
            <a:pPr eaLnBrk="1" hangingPunct="1"/>
            <a:r>
              <a:rPr lang="sv-SE" sz="2000" dirty="0" smtClean="0"/>
              <a:t>Addressing mobility, tunneling</a:t>
            </a:r>
          </a:p>
        </p:txBody>
      </p:sp>
      <p:grpSp>
        <p:nvGrpSpPr>
          <p:cNvPr id="4107" name="Group 372"/>
          <p:cNvGrpSpPr>
            <a:grpSpLocks/>
          </p:cNvGrpSpPr>
          <p:nvPr/>
        </p:nvGrpSpPr>
        <p:grpSpPr bwMode="auto">
          <a:xfrm>
            <a:off x="4115357" y="3465203"/>
            <a:ext cx="4868058" cy="3241212"/>
            <a:chOff x="1601" y="1536"/>
            <a:chExt cx="3601" cy="2579"/>
          </a:xfrm>
        </p:grpSpPr>
        <p:sp>
          <p:nvSpPr>
            <p:cNvPr id="4108" name="AutoShape 2"/>
            <p:cNvSpPr>
              <a:spLocks noChangeArrowheads="1"/>
            </p:cNvSpPr>
            <p:nvPr/>
          </p:nvSpPr>
          <p:spPr bwMode="auto">
            <a:xfrm>
              <a:off x="1820" y="1536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109" name="AutoShape 4"/>
            <p:cNvSpPr>
              <a:spLocks noChangeArrowheads="1"/>
            </p:cNvSpPr>
            <p:nvPr/>
          </p:nvSpPr>
          <p:spPr bwMode="auto">
            <a:xfrm>
              <a:off x="2328" y="1823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110" name="AutoShape 5"/>
            <p:cNvSpPr>
              <a:spLocks noChangeArrowheads="1"/>
            </p:cNvSpPr>
            <p:nvPr/>
          </p:nvSpPr>
          <p:spPr bwMode="auto">
            <a:xfrm>
              <a:off x="1840" y="2699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111" name="AutoShape 7"/>
            <p:cNvSpPr>
              <a:spLocks noChangeArrowheads="1"/>
            </p:cNvSpPr>
            <p:nvPr/>
          </p:nvSpPr>
          <p:spPr bwMode="auto">
            <a:xfrm>
              <a:off x="2340" y="2971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112" name="AutoShape 8"/>
            <p:cNvSpPr>
              <a:spLocks noChangeArrowheads="1"/>
            </p:cNvSpPr>
            <p:nvPr/>
          </p:nvSpPr>
          <p:spPr bwMode="auto">
            <a:xfrm>
              <a:off x="1829" y="2118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113" name="AutoShape 9"/>
            <p:cNvSpPr>
              <a:spLocks noChangeArrowheads="1"/>
            </p:cNvSpPr>
            <p:nvPr/>
          </p:nvSpPr>
          <p:spPr bwMode="auto">
            <a:xfrm>
              <a:off x="2340" y="2397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114" name="AutoShape 10"/>
            <p:cNvSpPr>
              <a:spLocks noChangeArrowheads="1"/>
            </p:cNvSpPr>
            <p:nvPr/>
          </p:nvSpPr>
          <p:spPr bwMode="auto">
            <a:xfrm>
              <a:off x="2845" y="3264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4115" name="Group 11"/>
            <p:cNvGrpSpPr>
              <a:grpSpLocks/>
            </p:cNvGrpSpPr>
            <p:nvPr/>
          </p:nvGrpSpPr>
          <p:grpSpPr bwMode="auto">
            <a:xfrm>
              <a:off x="2620" y="3236"/>
              <a:ext cx="1146" cy="879"/>
              <a:chOff x="1018" y="599"/>
              <a:chExt cx="6421" cy="3541"/>
            </a:xfrm>
          </p:grpSpPr>
          <p:sp>
            <p:nvSpPr>
              <p:cNvPr id="4333" name="Line 12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34" name="Line 13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35" name="Line 14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36" name="Line 15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37" name="Line 16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38" name="Line 17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39" name="Line 18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40" name="Line 19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41" name="Line 20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42" name="Line 21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43" name="Line 22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44" name="Line 23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45" name="Line 24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46" name="Line 25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47" name="Line 26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4348" name="Group 27"/>
              <p:cNvGrpSpPr>
                <a:grpSpLocks/>
              </p:cNvGrpSpPr>
              <p:nvPr/>
            </p:nvGrpSpPr>
            <p:grpSpPr bwMode="auto">
              <a:xfrm>
                <a:off x="6576" y="2085"/>
                <a:ext cx="863" cy="270"/>
                <a:chOff x="4227" y="1360"/>
                <a:chExt cx="863" cy="270"/>
              </a:xfrm>
            </p:grpSpPr>
            <p:sp>
              <p:nvSpPr>
                <p:cNvPr id="4359" name="Line 2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60" name="Line 2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61" name="Line 3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62" name="Line 3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4349" name="Group 32"/>
              <p:cNvGrpSpPr>
                <a:grpSpLocks/>
              </p:cNvGrpSpPr>
              <p:nvPr/>
            </p:nvGrpSpPr>
            <p:grpSpPr bwMode="auto">
              <a:xfrm rot="5700496">
                <a:off x="2862" y="3574"/>
                <a:ext cx="863" cy="270"/>
                <a:chOff x="4227" y="1360"/>
                <a:chExt cx="863" cy="270"/>
              </a:xfrm>
            </p:grpSpPr>
            <p:sp>
              <p:nvSpPr>
                <p:cNvPr id="4355" name="Line 33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56" name="Line 3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57" name="Line 35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58" name="Line 3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4350" name="Group 37"/>
              <p:cNvGrpSpPr>
                <a:grpSpLocks/>
              </p:cNvGrpSpPr>
              <p:nvPr/>
            </p:nvGrpSpPr>
            <p:grpSpPr bwMode="auto">
              <a:xfrm rot="10800000">
                <a:off x="1018" y="599"/>
                <a:ext cx="863" cy="270"/>
                <a:chOff x="4227" y="1360"/>
                <a:chExt cx="863" cy="270"/>
              </a:xfrm>
            </p:grpSpPr>
            <p:sp>
              <p:nvSpPr>
                <p:cNvPr id="4351" name="Line 3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52" name="Line 3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53" name="Line 4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54" name="Line 4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</p:grpSp>
        <p:grpSp>
          <p:nvGrpSpPr>
            <p:cNvPr id="4116" name="Group 42"/>
            <p:cNvGrpSpPr>
              <a:grpSpLocks/>
            </p:cNvGrpSpPr>
            <p:nvPr/>
          </p:nvGrpSpPr>
          <p:grpSpPr bwMode="auto">
            <a:xfrm>
              <a:off x="2100" y="2399"/>
              <a:ext cx="1146" cy="879"/>
              <a:chOff x="1018" y="599"/>
              <a:chExt cx="6421" cy="3541"/>
            </a:xfrm>
          </p:grpSpPr>
          <p:sp>
            <p:nvSpPr>
              <p:cNvPr id="4303" name="Line 43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04" name="Line 44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05" name="Line 45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06" name="Line 46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07" name="Line 47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08" name="Line 48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09" name="Line 49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10" name="Line 50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11" name="Line 51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12" name="Line 52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13" name="Line 53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14" name="Line 54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15" name="Line 55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16" name="Line 56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17" name="Line 57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4318" name="Group 58"/>
              <p:cNvGrpSpPr>
                <a:grpSpLocks/>
              </p:cNvGrpSpPr>
              <p:nvPr/>
            </p:nvGrpSpPr>
            <p:grpSpPr bwMode="auto">
              <a:xfrm>
                <a:off x="6576" y="2085"/>
                <a:ext cx="863" cy="270"/>
                <a:chOff x="4227" y="1360"/>
                <a:chExt cx="863" cy="270"/>
              </a:xfrm>
            </p:grpSpPr>
            <p:sp>
              <p:nvSpPr>
                <p:cNvPr id="4329" name="Line 5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30" name="Line 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31" name="Line 6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32" name="Line 6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4319" name="Group 63"/>
              <p:cNvGrpSpPr>
                <a:grpSpLocks/>
              </p:cNvGrpSpPr>
              <p:nvPr/>
            </p:nvGrpSpPr>
            <p:grpSpPr bwMode="auto">
              <a:xfrm rot="5700496">
                <a:off x="2862" y="3574"/>
                <a:ext cx="863" cy="270"/>
                <a:chOff x="4227" y="1360"/>
                <a:chExt cx="863" cy="270"/>
              </a:xfrm>
            </p:grpSpPr>
            <p:sp>
              <p:nvSpPr>
                <p:cNvPr id="4325" name="Line 6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26" name="Line 6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27" name="Line 6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28" name="Line 6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4320" name="Group 68"/>
              <p:cNvGrpSpPr>
                <a:grpSpLocks/>
              </p:cNvGrpSpPr>
              <p:nvPr/>
            </p:nvGrpSpPr>
            <p:grpSpPr bwMode="auto">
              <a:xfrm rot="10800000">
                <a:off x="1018" y="599"/>
                <a:ext cx="863" cy="270"/>
                <a:chOff x="4227" y="1360"/>
                <a:chExt cx="863" cy="270"/>
              </a:xfrm>
            </p:grpSpPr>
            <p:sp>
              <p:nvSpPr>
                <p:cNvPr id="4321" name="Line 6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22" name="Line 7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23" name="Line 7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24" name="Line 7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</p:grpSp>
        <p:grpSp>
          <p:nvGrpSpPr>
            <p:cNvPr id="4117" name="Group 73"/>
            <p:cNvGrpSpPr>
              <a:grpSpLocks/>
            </p:cNvGrpSpPr>
            <p:nvPr/>
          </p:nvGrpSpPr>
          <p:grpSpPr bwMode="auto">
            <a:xfrm>
              <a:off x="2106" y="2966"/>
              <a:ext cx="1146" cy="879"/>
              <a:chOff x="1018" y="599"/>
              <a:chExt cx="6421" cy="3541"/>
            </a:xfrm>
          </p:grpSpPr>
          <p:sp>
            <p:nvSpPr>
              <p:cNvPr id="4273" name="Line 74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74" name="Line 75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75" name="Line 76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76" name="Line 77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77" name="Line 78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78" name="Line 79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79" name="Line 80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80" name="Line 81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81" name="Line 82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82" name="Line 83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83" name="Line 84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84" name="Line 85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85" name="Line 86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86" name="Line 87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87" name="Line 88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4288" name="Group 89"/>
              <p:cNvGrpSpPr>
                <a:grpSpLocks/>
              </p:cNvGrpSpPr>
              <p:nvPr/>
            </p:nvGrpSpPr>
            <p:grpSpPr bwMode="auto">
              <a:xfrm>
                <a:off x="6576" y="2085"/>
                <a:ext cx="863" cy="270"/>
                <a:chOff x="4227" y="1360"/>
                <a:chExt cx="863" cy="270"/>
              </a:xfrm>
            </p:grpSpPr>
            <p:sp>
              <p:nvSpPr>
                <p:cNvPr id="4299" name="Line 9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00" name="Line 9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01" name="Line 9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02" name="Line 9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4289" name="Group 94"/>
              <p:cNvGrpSpPr>
                <a:grpSpLocks/>
              </p:cNvGrpSpPr>
              <p:nvPr/>
            </p:nvGrpSpPr>
            <p:grpSpPr bwMode="auto">
              <a:xfrm rot="5700496">
                <a:off x="2862" y="3574"/>
                <a:ext cx="863" cy="270"/>
                <a:chOff x="4227" y="1360"/>
                <a:chExt cx="863" cy="270"/>
              </a:xfrm>
            </p:grpSpPr>
            <p:sp>
              <p:nvSpPr>
                <p:cNvPr id="4295" name="Line 9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96" name="Line 9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97" name="Line 9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98" name="Line 9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4290" name="Group 99"/>
              <p:cNvGrpSpPr>
                <a:grpSpLocks/>
              </p:cNvGrpSpPr>
              <p:nvPr/>
            </p:nvGrpSpPr>
            <p:grpSpPr bwMode="auto">
              <a:xfrm rot="10800000">
                <a:off x="1018" y="599"/>
                <a:ext cx="863" cy="270"/>
                <a:chOff x="4227" y="1360"/>
                <a:chExt cx="863" cy="270"/>
              </a:xfrm>
            </p:grpSpPr>
            <p:sp>
              <p:nvSpPr>
                <p:cNvPr id="4291" name="Line 10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92" name="Line 10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93" name="Line 10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94" name="Line 10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</p:grpSp>
        <p:grpSp>
          <p:nvGrpSpPr>
            <p:cNvPr id="4118" name="Group 135"/>
            <p:cNvGrpSpPr>
              <a:grpSpLocks/>
            </p:cNvGrpSpPr>
            <p:nvPr/>
          </p:nvGrpSpPr>
          <p:grpSpPr bwMode="auto">
            <a:xfrm>
              <a:off x="1605" y="1539"/>
              <a:ext cx="1146" cy="879"/>
              <a:chOff x="1018" y="599"/>
              <a:chExt cx="6421" cy="3541"/>
            </a:xfrm>
          </p:grpSpPr>
          <p:sp>
            <p:nvSpPr>
              <p:cNvPr id="4243" name="Line 136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44" name="Line 137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45" name="Line 138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46" name="Line 139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47" name="Line 140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48" name="Line 141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49" name="Line 142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50" name="Line 143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51" name="Line 144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52" name="Line 145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53" name="Line 146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54" name="Line 147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55" name="Line 148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56" name="Line 149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57" name="Line 150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4258" name="Group 151"/>
              <p:cNvGrpSpPr>
                <a:grpSpLocks/>
              </p:cNvGrpSpPr>
              <p:nvPr/>
            </p:nvGrpSpPr>
            <p:grpSpPr bwMode="auto">
              <a:xfrm>
                <a:off x="6576" y="2085"/>
                <a:ext cx="863" cy="270"/>
                <a:chOff x="4227" y="1360"/>
                <a:chExt cx="863" cy="270"/>
              </a:xfrm>
            </p:grpSpPr>
            <p:sp>
              <p:nvSpPr>
                <p:cNvPr id="4269" name="Line 15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70" name="Line 1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71" name="Line 15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72" name="Line 1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4259" name="Group 156"/>
              <p:cNvGrpSpPr>
                <a:grpSpLocks/>
              </p:cNvGrpSpPr>
              <p:nvPr/>
            </p:nvGrpSpPr>
            <p:grpSpPr bwMode="auto">
              <a:xfrm rot="5700496">
                <a:off x="2862" y="3574"/>
                <a:ext cx="863" cy="270"/>
                <a:chOff x="4227" y="1360"/>
                <a:chExt cx="863" cy="270"/>
              </a:xfrm>
            </p:grpSpPr>
            <p:sp>
              <p:nvSpPr>
                <p:cNvPr id="4265" name="Line 15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66" name="Line 1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67" name="Line 15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68" name="Line 1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4260" name="Group 161"/>
              <p:cNvGrpSpPr>
                <a:grpSpLocks/>
              </p:cNvGrpSpPr>
              <p:nvPr/>
            </p:nvGrpSpPr>
            <p:grpSpPr bwMode="auto">
              <a:xfrm rot="10800000">
                <a:off x="1018" y="599"/>
                <a:ext cx="863" cy="270"/>
                <a:chOff x="4227" y="1360"/>
                <a:chExt cx="863" cy="270"/>
              </a:xfrm>
            </p:grpSpPr>
            <p:sp>
              <p:nvSpPr>
                <p:cNvPr id="4261" name="Line 16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62" name="Line 16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63" name="Line 16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64" name="Line 16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</p:grpSp>
        <p:grpSp>
          <p:nvGrpSpPr>
            <p:cNvPr id="4119" name="Group 197"/>
            <p:cNvGrpSpPr>
              <a:grpSpLocks/>
            </p:cNvGrpSpPr>
            <p:nvPr/>
          </p:nvGrpSpPr>
          <p:grpSpPr bwMode="auto">
            <a:xfrm>
              <a:off x="2089" y="1831"/>
              <a:ext cx="1146" cy="879"/>
              <a:chOff x="1018" y="599"/>
              <a:chExt cx="6421" cy="3541"/>
            </a:xfrm>
          </p:grpSpPr>
          <p:sp>
            <p:nvSpPr>
              <p:cNvPr id="4213" name="Line 198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14" name="Line 199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15" name="Line 200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16" name="Line 201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17" name="Line 202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18" name="Line 203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19" name="Line 204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20" name="Line 205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21" name="Line 206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22" name="Line 207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23" name="Line 208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24" name="Line 209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25" name="Line 210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26" name="Line 211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27" name="Line 212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4228" name="Group 213"/>
              <p:cNvGrpSpPr>
                <a:grpSpLocks/>
              </p:cNvGrpSpPr>
              <p:nvPr/>
            </p:nvGrpSpPr>
            <p:grpSpPr bwMode="auto">
              <a:xfrm>
                <a:off x="6576" y="2085"/>
                <a:ext cx="863" cy="270"/>
                <a:chOff x="4227" y="1360"/>
                <a:chExt cx="863" cy="270"/>
              </a:xfrm>
            </p:grpSpPr>
            <p:sp>
              <p:nvSpPr>
                <p:cNvPr id="4239" name="Line 21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40" name="Line 21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41" name="Line 21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42" name="Line 21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4229" name="Group 218"/>
              <p:cNvGrpSpPr>
                <a:grpSpLocks/>
              </p:cNvGrpSpPr>
              <p:nvPr/>
            </p:nvGrpSpPr>
            <p:grpSpPr bwMode="auto">
              <a:xfrm rot="5700496">
                <a:off x="2862" y="3574"/>
                <a:ext cx="863" cy="270"/>
                <a:chOff x="4227" y="1360"/>
                <a:chExt cx="863" cy="270"/>
              </a:xfrm>
            </p:grpSpPr>
            <p:sp>
              <p:nvSpPr>
                <p:cNvPr id="4235" name="Line 21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36" name="Line 22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37" name="Line 22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38" name="Line 22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4230" name="Group 223"/>
              <p:cNvGrpSpPr>
                <a:grpSpLocks/>
              </p:cNvGrpSpPr>
              <p:nvPr/>
            </p:nvGrpSpPr>
            <p:grpSpPr bwMode="auto">
              <a:xfrm rot="10800000">
                <a:off x="1018" y="599"/>
                <a:ext cx="863" cy="270"/>
                <a:chOff x="4227" y="1360"/>
                <a:chExt cx="863" cy="270"/>
              </a:xfrm>
            </p:grpSpPr>
            <p:sp>
              <p:nvSpPr>
                <p:cNvPr id="4231" name="Line 22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32" name="Line 22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33" name="Line 22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34" name="Line 22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</p:grpSp>
        <p:grpSp>
          <p:nvGrpSpPr>
            <p:cNvPr id="4120" name="Group 228"/>
            <p:cNvGrpSpPr>
              <a:grpSpLocks/>
            </p:cNvGrpSpPr>
            <p:nvPr/>
          </p:nvGrpSpPr>
          <p:grpSpPr bwMode="auto">
            <a:xfrm>
              <a:off x="1618" y="2680"/>
              <a:ext cx="1146" cy="879"/>
              <a:chOff x="1018" y="599"/>
              <a:chExt cx="6421" cy="3541"/>
            </a:xfrm>
          </p:grpSpPr>
          <p:sp>
            <p:nvSpPr>
              <p:cNvPr id="4183" name="Line 229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84" name="Line 230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85" name="Line 231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86" name="Line 232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87" name="Line 233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88" name="Line 234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89" name="Line 235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90" name="Line 236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91" name="Line 237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92" name="Line 238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93" name="Line 239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94" name="Line 240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95" name="Line 241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96" name="Line 242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97" name="Line 243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4198" name="Group 244"/>
              <p:cNvGrpSpPr>
                <a:grpSpLocks/>
              </p:cNvGrpSpPr>
              <p:nvPr/>
            </p:nvGrpSpPr>
            <p:grpSpPr bwMode="auto">
              <a:xfrm>
                <a:off x="6576" y="2085"/>
                <a:ext cx="863" cy="270"/>
                <a:chOff x="4227" y="1360"/>
                <a:chExt cx="863" cy="270"/>
              </a:xfrm>
            </p:grpSpPr>
            <p:sp>
              <p:nvSpPr>
                <p:cNvPr id="4209" name="Line 24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10" name="Line 24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11" name="Line 24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12" name="Line 2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4199" name="Group 249"/>
              <p:cNvGrpSpPr>
                <a:grpSpLocks/>
              </p:cNvGrpSpPr>
              <p:nvPr/>
            </p:nvGrpSpPr>
            <p:grpSpPr bwMode="auto">
              <a:xfrm rot="5700496">
                <a:off x="2862" y="3574"/>
                <a:ext cx="863" cy="270"/>
                <a:chOff x="4227" y="1360"/>
                <a:chExt cx="863" cy="270"/>
              </a:xfrm>
            </p:grpSpPr>
            <p:sp>
              <p:nvSpPr>
                <p:cNvPr id="4205" name="Line 25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06" name="Line 25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07" name="Line 25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08" name="Line 2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4200" name="Group 254"/>
              <p:cNvGrpSpPr>
                <a:grpSpLocks/>
              </p:cNvGrpSpPr>
              <p:nvPr/>
            </p:nvGrpSpPr>
            <p:grpSpPr bwMode="auto">
              <a:xfrm rot="10800000">
                <a:off x="1018" y="599"/>
                <a:ext cx="863" cy="270"/>
                <a:chOff x="4227" y="1360"/>
                <a:chExt cx="863" cy="270"/>
              </a:xfrm>
            </p:grpSpPr>
            <p:sp>
              <p:nvSpPr>
                <p:cNvPr id="4201" name="Line 25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02" name="Line 25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03" name="Line 25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04" name="Line 2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</p:grpSp>
        <p:grpSp>
          <p:nvGrpSpPr>
            <p:cNvPr id="4121" name="Group 259"/>
            <p:cNvGrpSpPr>
              <a:grpSpLocks/>
            </p:cNvGrpSpPr>
            <p:nvPr/>
          </p:nvGrpSpPr>
          <p:grpSpPr bwMode="auto">
            <a:xfrm>
              <a:off x="1601" y="2111"/>
              <a:ext cx="1146" cy="879"/>
              <a:chOff x="1018" y="599"/>
              <a:chExt cx="6421" cy="3541"/>
            </a:xfrm>
          </p:grpSpPr>
          <p:sp>
            <p:nvSpPr>
              <p:cNvPr id="4153" name="Line 26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54" name="Line 26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55" name="Line 26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56" name="Line 26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57" name="Line 26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58" name="Line 26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59" name="Line 26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60" name="Line 26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61" name="Line 26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62" name="Line 26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63" name="Line 27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64" name="Line 27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65" name="Line 27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66" name="Line 27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67" name="Line 27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4168" name="Group 275"/>
              <p:cNvGrpSpPr>
                <a:grpSpLocks/>
              </p:cNvGrpSpPr>
              <p:nvPr/>
            </p:nvGrpSpPr>
            <p:grpSpPr bwMode="auto">
              <a:xfrm>
                <a:off x="6576" y="2085"/>
                <a:ext cx="863" cy="270"/>
                <a:chOff x="4227" y="1360"/>
                <a:chExt cx="863" cy="270"/>
              </a:xfrm>
            </p:grpSpPr>
            <p:sp>
              <p:nvSpPr>
                <p:cNvPr id="4179" name="Line 27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180" name="Line 27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181" name="Line 27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182" name="Line 27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4169" name="Group 280"/>
              <p:cNvGrpSpPr>
                <a:grpSpLocks/>
              </p:cNvGrpSpPr>
              <p:nvPr/>
            </p:nvGrpSpPr>
            <p:grpSpPr bwMode="auto">
              <a:xfrm rot="5700496">
                <a:off x="2862" y="3574"/>
                <a:ext cx="863" cy="270"/>
                <a:chOff x="4227" y="1360"/>
                <a:chExt cx="863" cy="270"/>
              </a:xfrm>
            </p:grpSpPr>
            <p:sp>
              <p:nvSpPr>
                <p:cNvPr id="4175" name="Line 28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176" name="Line 2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177" name="Line 28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178" name="Line 2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4170" name="Group 285"/>
              <p:cNvGrpSpPr>
                <a:grpSpLocks/>
              </p:cNvGrpSpPr>
              <p:nvPr/>
            </p:nvGrpSpPr>
            <p:grpSpPr bwMode="auto">
              <a:xfrm rot="10800000">
                <a:off x="1018" y="599"/>
                <a:ext cx="863" cy="270"/>
                <a:chOff x="4227" y="1360"/>
                <a:chExt cx="863" cy="270"/>
              </a:xfrm>
            </p:grpSpPr>
            <p:sp>
              <p:nvSpPr>
                <p:cNvPr id="4171" name="Line 2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172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173" name="Line 2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174" name="Line 2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</p:grpSp>
        <p:sp>
          <p:nvSpPr>
            <p:cNvPr id="4122" name="Line 290"/>
            <p:cNvSpPr>
              <a:spLocks noChangeShapeType="1"/>
            </p:cNvSpPr>
            <p:nvPr/>
          </p:nvSpPr>
          <p:spPr bwMode="auto">
            <a:xfrm flipV="1">
              <a:off x="3223" y="3069"/>
              <a:ext cx="316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23" name="Line 292"/>
            <p:cNvSpPr>
              <a:spLocks noChangeShapeType="1"/>
            </p:cNvSpPr>
            <p:nvPr/>
          </p:nvSpPr>
          <p:spPr bwMode="auto">
            <a:xfrm flipV="1">
              <a:off x="2712" y="3069"/>
              <a:ext cx="519" cy="2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24" name="Line 293"/>
            <p:cNvSpPr>
              <a:spLocks noChangeShapeType="1"/>
            </p:cNvSpPr>
            <p:nvPr/>
          </p:nvSpPr>
          <p:spPr bwMode="auto">
            <a:xfrm flipV="1">
              <a:off x="2225" y="2957"/>
              <a:ext cx="957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25" name="Line 294"/>
            <p:cNvSpPr>
              <a:spLocks noChangeShapeType="1"/>
            </p:cNvSpPr>
            <p:nvPr/>
          </p:nvSpPr>
          <p:spPr bwMode="auto">
            <a:xfrm flipV="1">
              <a:off x="2704" y="2128"/>
              <a:ext cx="568" cy="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26" name="Line 295"/>
            <p:cNvSpPr>
              <a:spLocks noChangeShapeType="1"/>
            </p:cNvSpPr>
            <p:nvPr/>
          </p:nvSpPr>
          <p:spPr bwMode="auto">
            <a:xfrm flipV="1">
              <a:off x="2193" y="2047"/>
              <a:ext cx="1079" cy="4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27" name="Line 296"/>
            <p:cNvSpPr>
              <a:spLocks noChangeShapeType="1"/>
            </p:cNvSpPr>
            <p:nvPr/>
          </p:nvSpPr>
          <p:spPr bwMode="auto">
            <a:xfrm flipV="1">
              <a:off x="2696" y="1950"/>
              <a:ext cx="584" cy="2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28" name="Line 297"/>
            <p:cNvSpPr>
              <a:spLocks noChangeShapeType="1"/>
            </p:cNvSpPr>
            <p:nvPr/>
          </p:nvSpPr>
          <p:spPr bwMode="auto">
            <a:xfrm>
              <a:off x="2209" y="1885"/>
              <a:ext cx="10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129" name="Group 299"/>
            <p:cNvGrpSpPr>
              <a:grpSpLocks/>
            </p:cNvGrpSpPr>
            <p:nvPr/>
          </p:nvGrpSpPr>
          <p:grpSpPr bwMode="auto">
            <a:xfrm>
              <a:off x="3174" y="2654"/>
              <a:ext cx="622" cy="447"/>
              <a:chOff x="2197" y="1155"/>
              <a:chExt cx="622" cy="447"/>
            </a:xfrm>
          </p:grpSpPr>
          <p:grpSp>
            <p:nvGrpSpPr>
              <p:cNvPr id="4149" name="Group 300"/>
              <p:cNvGrpSpPr>
                <a:grpSpLocks/>
              </p:cNvGrpSpPr>
              <p:nvPr/>
            </p:nvGrpSpPr>
            <p:grpSpPr bwMode="auto">
              <a:xfrm>
                <a:off x="2198" y="1176"/>
                <a:ext cx="621" cy="426"/>
                <a:chOff x="3164" y="2556"/>
                <a:chExt cx="901" cy="338"/>
              </a:xfrm>
            </p:grpSpPr>
            <p:sp>
              <p:nvSpPr>
                <p:cNvPr id="4151" name="Rectangle 301"/>
                <p:cNvSpPr>
                  <a:spLocks noChangeArrowheads="1"/>
                </p:cNvSpPr>
                <p:nvPr/>
              </p:nvSpPr>
              <p:spPr bwMode="auto">
                <a:xfrm>
                  <a:off x="3164" y="2556"/>
                  <a:ext cx="901" cy="33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52" name="Text Box 302"/>
                <p:cNvSpPr txBox="1">
                  <a:spLocks noChangeArrowheads="1"/>
                </p:cNvSpPr>
                <p:nvPr/>
              </p:nvSpPr>
              <p:spPr bwMode="auto">
                <a:xfrm>
                  <a:off x="3212" y="2573"/>
                  <a:ext cx="168" cy="18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zh-CN" altLang="en-US">
                    <a:latin typeface="Arial" pitchFamily="34" charset="0"/>
                    <a:ea typeface="SimSun" pitchFamily="2" charset="-122"/>
                  </a:endParaRPr>
                </a:p>
              </p:txBody>
            </p:sp>
          </p:grpSp>
          <p:sp>
            <p:nvSpPr>
              <p:cNvPr id="4150" name="Text Box 303"/>
              <p:cNvSpPr txBox="1">
                <a:spLocks noChangeArrowheads="1"/>
              </p:cNvSpPr>
              <p:nvPr/>
            </p:nvSpPr>
            <p:spPr bwMode="auto">
              <a:xfrm>
                <a:off x="2197" y="1155"/>
                <a:ext cx="616" cy="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1000" dirty="0">
                    <a:latin typeface="Arial" pitchFamily="34" charset="0"/>
                    <a:ea typeface="SimSun" pitchFamily="2" charset="-122"/>
                  </a:rPr>
                  <a:t>Mobile </a:t>
                </a:r>
              </a:p>
              <a:p>
                <a:pPr algn="ctr"/>
                <a:r>
                  <a:rPr lang="en-US" altLang="zh-CN" sz="1000" dirty="0">
                    <a:latin typeface="Arial" pitchFamily="34" charset="0"/>
                    <a:ea typeface="SimSun" pitchFamily="2" charset="-122"/>
                  </a:rPr>
                  <a:t>Switching </a:t>
                </a:r>
              </a:p>
              <a:p>
                <a:pPr algn="ctr"/>
                <a:r>
                  <a:rPr lang="en-US" altLang="zh-CN" sz="1000" dirty="0">
                    <a:latin typeface="Arial" pitchFamily="34" charset="0"/>
                    <a:ea typeface="SimSun" pitchFamily="2" charset="-122"/>
                  </a:rPr>
                  <a:t>Center</a:t>
                </a:r>
              </a:p>
            </p:txBody>
          </p:sp>
        </p:grpSp>
        <p:sp>
          <p:nvSpPr>
            <p:cNvPr id="4130" name="Freeform 304"/>
            <p:cNvSpPr>
              <a:spLocks/>
            </p:cNvSpPr>
            <p:nvPr/>
          </p:nvSpPr>
          <p:spPr bwMode="auto">
            <a:xfrm>
              <a:off x="4092" y="1783"/>
              <a:ext cx="1078" cy="1430"/>
            </a:xfrm>
            <a:custGeom>
              <a:avLst/>
              <a:gdLst>
                <a:gd name="T0" fmla="*/ 139 w 1292"/>
                <a:gd name="T1" fmla="*/ 10 h 1255"/>
                <a:gd name="T2" fmla="*/ 20 w 1292"/>
                <a:gd name="T3" fmla="*/ 232 h 1255"/>
                <a:gd name="T4" fmla="*/ 17 w 1292"/>
                <a:gd name="T5" fmla="*/ 774 h 1255"/>
                <a:gd name="T6" fmla="*/ 31 w 1292"/>
                <a:gd name="T7" fmla="*/ 1227 h 1255"/>
                <a:gd name="T8" fmla="*/ 142 w 1292"/>
                <a:gd name="T9" fmla="*/ 1288 h 1255"/>
                <a:gd name="T10" fmla="*/ 376 w 1292"/>
                <a:gd name="T11" fmla="*/ 1669 h 1255"/>
                <a:gd name="T12" fmla="*/ 578 w 1292"/>
                <a:gd name="T13" fmla="*/ 1829 h 1255"/>
                <a:gd name="T14" fmla="*/ 696 w 1292"/>
                <a:gd name="T15" fmla="*/ 1510 h 1255"/>
                <a:gd name="T16" fmla="*/ 738 w 1292"/>
                <a:gd name="T17" fmla="*/ 659 h 1255"/>
                <a:gd name="T18" fmla="*/ 700 w 1292"/>
                <a:gd name="T19" fmla="*/ 311 h 1255"/>
                <a:gd name="T20" fmla="*/ 435 w 1292"/>
                <a:gd name="T21" fmla="*/ 170 h 1255"/>
                <a:gd name="T22" fmla="*/ 139 w 1292"/>
                <a:gd name="T23" fmla="*/ 10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131" name="Text Box 305"/>
            <p:cNvSpPr txBox="1">
              <a:spLocks noChangeArrowheads="1"/>
            </p:cNvSpPr>
            <p:nvPr/>
          </p:nvSpPr>
          <p:spPr bwMode="auto">
            <a:xfrm>
              <a:off x="4120" y="2100"/>
              <a:ext cx="1082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ea typeface="SimSun" pitchFamily="2" charset="-122"/>
                </a:rPr>
                <a:t>Public telephone</a:t>
              </a:r>
            </a:p>
            <a:p>
              <a:r>
                <a:rPr lang="en-US" altLang="zh-CN">
                  <a:ea typeface="SimSun" pitchFamily="2" charset="-122"/>
                </a:rPr>
                <a:t>network, and</a:t>
              </a:r>
            </a:p>
            <a:p>
              <a:r>
                <a:rPr lang="en-US" altLang="zh-CN">
                  <a:ea typeface="SimSun" pitchFamily="2" charset="-122"/>
                </a:rPr>
                <a:t>Internet</a:t>
              </a:r>
            </a:p>
          </p:txBody>
        </p:sp>
        <p:pic>
          <p:nvPicPr>
            <p:cNvPr id="4132" name="Picture 309" descr="imgyjavg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390" y="2039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3" name="Picture 310" descr="imgyjavg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86" y="2351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4" name="Picture 311" descr="imgyjavg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206" y="2551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5" name="Picture 312" descr="imgyjavg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382" y="2615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6" name="Picture 313" descr="imgyjavg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726" y="3087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7" name="Picture 316" descr="imgyjavg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398" y="3215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38" name="Group 317"/>
            <p:cNvGrpSpPr>
              <a:grpSpLocks/>
            </p:cNvGrpSpPr>
            <p:nvPr/>
          </p:nvGrpSpPr>
          <p:grpSpPr bwMode="auto">
            <a:xfrm>
              <a:off x="2249" y="2806"/>
              <a:ext cx="524" cy="114"/>
              <a:chOff x="3072" y="739"/>
              <a:chExt cx="652" cy="146"/>
            </a:xfrm>
          </p:grpSpPr>
          <p:pic>
            <p:nvPicPr>
              <p:cNvPr id="4146" name="Picture 318" descr="lgv_fqmg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47" name="Line 319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148" name="Line 320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4139" name="Group 321"/>
            <p:cNvGrpSpPr>
              <a:grpSpLocks/>
            </p:cNvGrpSpPr>
            <p:nvPr/>
          </p:nvGrpSpPr>
          <p:grpSpPr bwMode="auto">
            <a:xfrm>
              <a:off x="3270" y="1758"/>
              <a:ext cx="622" cy="459"/>
              <a:chOff x="2197" y="1155"/>
              <a:chExt cx="622" cy="459"/>
            </a:xfrm>
          </p:grpSpPr>
          <p:grpSp>
            <p:nvGrpSpPr>
              <p:cNvPr id="4142" name="Group 322"/>
              <p:cNvGrpSpPr>
                <a:grpSpLocks/>
              </p:cNvGrpSpPr>
              <p:nvPr/>
            </p:nvGrpSpPr>
            <p:grpSpPr bwMode="auto">
              <a:xfrm>
                <a:off x="2198" y="1176"/>
                <a:ext cx="621" cy="426"/>
                <a:chOff x="3164" y="2556"/>
                <a:chExt cx="901" cy="338"/>
              </a:xfrm>
            </p:grpSpPr>
            <p:sp>
              <p:nvSpPr>
                <p:cNvPr id="4144" name="Rectangle 323"/>
                <p:cNvSpPr>
                  <a:spLocks noChangeArrowheads="1"/>
                </p:cNvSpPr>
                <p:nvPr/>
              </p:nvSpPr>
              <p:spPr bwMode="auto">
                <a:xfrm>
                  <a:off x="3164" y="2556"/>
                  <a:ext cx="901" cy="33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45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3212" y="2573"/>
                  <a:ext cx="168" cy="18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zh-CN" altLang="en-US">
                    <a:latin typeface="Arial" pitchFamily="34" charset="0"/>
                    <a:ea typeface="SimSun" pitchFamily="2" charset="-122"/>
                  </a:endParaRPr>
                </a:p>
              </p:txBody>
            </p:sp>
          </p:grpSp>
          <p:sp>
            <p:nvSpPr>
              <p:cNvPr id="4143" name="Text Box 325"/>
              <p:cNvSpPr txBox="1">
                <a:spLocks noChangeArrowheads="1"/>
              </p:cNvSpPr>
              <p:nvPr/>
            </p:nvSpPr>
            <p:spPr bwMode="auto">
              <a:xfrm>
                <a:off x="2197" y="1155"/>
                <a:ext cx="616" cy="4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1050" dirty="0">
                    <a:latin typeface="Arial" pitchFamily="34" charset="0"/>
                    <a:ea typeface="SimSun" pitchFamily="2" charset="-122"/>
                  </a:rPr>
                  <a:t>Mobile </a:t>
                </a:r>
              </a:p>
              <a:p>
                <a:pPr algn="ctr"/>
                <a:r>
                  <a:rPr lang="en-US" altLang="zh-CN" sz="1050" dirty="0">
                    <a:latin typeface="Arial" pitchFamily="34" charset="0"/>
                    <a:ea typeface="SimSun" pitchFamily="2" charset="-122"/>
                  </a:rPr>
                  <a:t>Switching </a:t>
                </a:r>
              </a:p>
              <a:p>
                <a:pPr algn="ctr"/>
                <a:r>
                  <a:rPr lang="en-US" altLang="zh-CN" sz="1050" dirty="0">
                    <a:latin typeface="Arial" pitchFamily="34" charset="0"/>
                    <a:ea typeface="SimSun" pitchFamily="2" charset="-122"/>
                  </a:rPr>
                  <a:t>Center</a:t>
                </a:r>
              </a:p>
            </p:txBody>
          </p:sp>
        </p:grpSp>
        <p:sp>
          <p:nvSpPr>
            <p:cNvPr id="4140" name="Line 326"/>
            <p:cNvSpPr>
              <a:spLocks noChangeShapeType="1"/>
            </p:cNvSpPr>
            <p:nvPr/>
          </p:nvSpPr>
          <p:spPr bwMode="auto">
            <a:xfrm>
              <a:off x="3897" y="2011"/>
              <a:ext cx="232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41" name="Line 327"/>
            <p:cNvSpPr>
              <a:spLocks noChangeShapeType="1"/>
            </p:cNvSpPr>
            <p:nvPr/>
          </p:nvSpPr>
          <p:spPr bwMode="auto">
            <a:xfrm flipV="1">
              <a:off x="3793" y="2715"/>
              <a:ext cx="320" cy="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" name="Rectangle 1"/>
          <p:cNvSpPr/>
          <p:nvPr/>
        </p:nvSpPr>
        <p:spPr>
          <a:xfrm>
            <a:off x="27415" y="4987891"/>
            <a:ext cx="3655334" cy="1600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 smtClean="0"/>
              <a:t>Complementary video links</a:t>
            </a:r>
          </a:p>
          <a:p>
            <a:r>
              <a:rPr lang="en-US" sz="1400" dirty="0" smtClean="0"/>
              <a:t>- IP </a:t>
            </a:r>
            <a:r>
              <a:rPr lang="en-US" sz="1400" dirty="0"/>
              <a:t>addresses and  subnets </a:t>
            </a:r>
            <a:r>
              <a:rPr lang="en-US" sz="1400" dirty="0">
                <a:hlinkClick r:id="rId11"/>
              </a:rPr>
              <a:t>http://</a:t>
            </a:r>
            <a:r>
              <a:rPr lang="en-US" sz="1400" dirty="0" smtClean="0">
                <a:hlinkClick r:id="rId11"/>
              </a:rPr>
              <a:t>www.youtube.com/watch?v=ZTJIkjgyuZE&amp;list=PLE9F3F05C381ED8E8&amp;feature=plcp</a:t>
            </a:r>
            <a:r>
              <a:rPr lang="en-US" sz="1400" dirty="0" smtClean="0"/>
              <a:t>  </a:t>
            </a:r>
            <a:endParaRPr lang="en-US" sz="1400" dirty="0"/>
          </a:p>
          <a:p>
            <a:r>
              <a:rPr lang="en-US" sz="1400" dirty="0" smtClean="0"/>
              <a:t>- How </a:t>
            </a:r>
            <a:r>
              <a:rPr lang="en-US" sz="1400" dirty="0"/>
              <a:t>does  BGP choose its routes </a:t>
            </a:r>
            <a:r>
              <a:rPr lang="en-US" sz="1400" dirty="0">
                <a:hlinkClick r:id="rId12"/>
              </a:rPr>
              <a:t>http://</a:t>
            </a:r>
            <a:r>
              <a:rPr lang="en-US" sz="1400" dirty="0" smtClean="0">
                <a:hlinkClick r:id="rId12"/>
              </a:rPr>
              <a:t>www.youtube.com/watch?v=RGe0qt9Wz4U&amp;feature=plcp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76817" name="Picture 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42044"/>
            <a:ext cx="1138871" cy="13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97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FB32C4-6678-4C6E-868E-94C52A765B06}" type="slidenum">
              <a:rPr lang="sv-SE" smtClean="0">
                <a:latin typeface="Arial" pitchFamily="34" charset="0"/>
              </a:rPr>
              <a:pPr/>
              <a:t>14</a:t>
            </a:fld>
            <a:endParaRPr lang="sv-SE" smtClean="0">
              <a:latin typeface="Arial" pitchFamily="34" charset="0"/>
            </a:endParaRPr>
          </a:p>
        </p:txBody>
      </p:sp>
      <p:sp>
        <p:nvSpPr>
          <p:cNvPr id="5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19256" cy="576064"/>
          </a:xfrm>
        </p:spPr>
        <p:txBody>
          <a:bodyPr/>
          <a:lstStyle/>
          <a:p>
            <a:pPr eaLnBrk="1" hangingPunct="1"/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Medium access: </a:t>
            </a:r>
            <a:b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multi</a:t>
            </a:r>
            <a:r>
              <a:rPr lang="sv-SE" sz="2800" dirty="0" smtClean="0">
                <a:solidFill>
                  <a:schemeClr val="accent1">
                    <a:lumMod val="75000"/>
                  </a:schemeClr>
                </a:solidFill>
              </a:rPr>
              <a:t>ple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access methods</a:t>
            </a:r>
            <a:endParaRPr lang="sv-SE" sz="2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1" y="908720"/>
            <a:ext cx="6076918" cy="227342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rgbClr val="CC0000"/>
                </a:solidFill>
              </a:rPr>
              <a:t>Strategies</a:t>
            </a:r>
            <a:r>
              <a:rPr lang="en-US" sz="2000" b="1" dirty="0" smtClean="0"/>
              <a:t>: </a:t>
            </a:r>
            <a:r>
              <a:rPr lang="en-US" sz="2000" dirty="0" smtClean="0"/>
              <a:t>(functionality, appropriateness)</a:t>
            </a:r>
            <a:endParaRPr lang="en-US" sz="2000" b="1" dirty="0" smtClean="0"/>
          </a:p>
          <a:p>
            <a:pPr eaLnBrk="1" hangingPunct="1"/>
            <a:r>
              <a:rPr lang="en-US" sz="2000" b="1" dirty="0" smtClean="0"/>
              <a:t>Contention-based (random access), wired/wireless: </a:t>
            </a:r>
          </a:p>
          <a:p>
            <a:pPr lvl="1" eaLnBrk="1" hangingPunct="1"/>
            <a:r>
              <a:rPr lang="en-US" sz="2000" dirty="0" smtClean="0"/>
              <a:t>Aloha, CSMA(CD/CA) </a:t>
            </a:r>
          </a:p>
          <a:p>
            <a:pPr eaLnBrk="1" hangingPunct="1"/>
            <a:r>
              <a:rPr lang="en-US" sz="2000" b="1" dirty="0" smtClean="0"/>
              <a:t>Collision-free:</a:t>
            </a:r>
            <a:endParaRPr lang="en-US" sz="2000" dirty="0" smtClean="0"/>
          </a:p>
          <a:p>
            <a:pPr lvl="1" eaLnBrk="1" hangingPunct="1"/>
            <a:r>
              <a:rPr lang="en-US" sz="2000" b="1" dirty="0" smtClean="0"/>
              <a:t>Channel partitioning: </a:t>
            </a:r>
            <a:r>
              <a:rPr lang="en-US" sz="2000" dirty="0" smtClean="0"/>
              <a:t>TDMA, FDMA, CDMA</a:t>
            </a:r>
          </a:p>
          <a:p>
            <a:pPr lvl="1" eaLnBrk="1" hangingPunct="1"/>
            <a:r>
              <a:rPr lang="en-US" sz="2000" b="1" dirty="0" smtClean="0"/>
              <a:t>Taking turns: </a:t>
            </a:r>
            <a:r>
              <a:rPr lang="en-US" sz="2000" dirty="0" smtClean="0"/>
              <a:t>e.g. tokens, reservation-based</a:t>
            </a:r>
            <a:endParaRPr lang="en-GB" sz="2000" dirty="0" smtClean="0"/>
          </a:p>
        </p:txBody>
      </p:sp>
      <p:pic>
        <p:nvPicPr>
          <p:cNvPr id="5133" name="Picture 5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171" y="3173971"/>
            <a:ext cx="2629696" cy="229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6" descr="IMG000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1277" y="5782174"/>
            <a:ext cx="41989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35" name="Group 72"/>
          <p:cNvGrpSpPr>
            <a:grpSpLocks/>
          </p:cNvGrpSpPr>
          <p:nvPr/>
        </p:nvGrpSpPr>
        <p:grpSpPr bwMode="auto">
          <a:xfrm>
            <a:off x="5420990" y="2924008"/>
            <a:ext cx="3625850" cy="2281237"/>
            <a:chOff x="3264" y="1698"/>
            <a:chExt cx="2284" cy="1437"/>
          </a:xfrm>
        </p:grpSpPr>
        <p:grpSp>
          <p:nvGrpSpPr>
            <p:cNvPr id="5136" name="Group 54"/>
            <p:cNvGrpSpPr>
              <a:grpSpLocks/>
            </p:cNvGrpSpPr>
            <p:nvPr/>
          </p:nvGrpSpPr>
          <p:grpSpPr bwMode="auto">
            <a:xfrm>
              <a:off x="3264" y="1698"/>
              <a:ext cx="2150" cy="455"/>
              <a:chOff x="3256" y="1911"/>
              <a:chExt cx="2150" cy="455"/>
            </a:xfrm>
          </p:grpSpPr>
          <p:grpSp>
            <p:nvGrpSpPr>
              <p:cNvPr id="5147" name="Group 39"/>
              <p:cNvGrpSpPr>
                <a:grpSpLocks/>
              </p:cNvGrpSpPr>
              <p:nvPr/>
            </p:nvGrpSpPr>
            <p:grpSpPr bwMode="auto">
              <a:xfrm>
                <a:off x="3303" y="1911"/>
                <a:ext cx="482" cy="439"/>
                <a:chOff x="2870" y="1518"/>
                <a:chExt cx="292" cy="320"/>
              </a:xfrm>
            </p:grpSpPr>
            <p:graphicFrame>
              <p:nvGraphicFramePr>
                <p:cNvPr id="5126" name="Object 1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8355" name="Clip" r:id="rId5" imgW="819000" imgH="847800" progId="MS_ClipArt_Gallery.2">
                        <p:embed/>
                      </p:oleObj>
                    </mc:Choice>
                    <mc:Fallback>
                      <p:oleObj name="Clip" r:id="rId5" imgW="819000" imgH="847800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70" y="1518"/>
                              <a:ext cx="272" cy="28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127" name="Object 2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8356" name="Clip" r:id="rId7" imgW="1266840" imgH="1200240" progId="MS_ClipArt_Gallery.2">
                        <p:embed/>
                      </p:oleObj>
                    </mc:Choice>
                    <mc:Fallback>
                      <p:oleObj name="Clip" r:id="rId7" imgW="1266840" imgH="1200240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13" y="1602"/>
                              <a:ext cx="249" cy="23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5148" name="Group 42"/>
              <p:cNvGrpSpPr>
                <a:grpSpLocks/>
              </p:cNvGrpSpPr>
              <p:nvPr/>
            </p:nvGrpSpPr>
            <p:grpSpPr bwMode="auto">
              <a:xfrm>
                <a:off x="4037" y="1919"/>
                <a:ext cx="482" cy="439"/>
                <a:chOff x="2870" y="1518"/>
                <a:chExt cx="292" cy="320"/>
              </a:xfrm>
            </p:grpSpPr>
            <p:graphicFrame>
              <p:nvGraphicFramePr>
                <p:cNvPr id="5124" name="Object 3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8357" name="Clip" r:id="rId9" imgW="819000" imgH="847800" progId="MS_ClipArt_Gallery.2">
                        <p:embed/>
                      </p:oleObj>
                    </mc:Choice>
                    <mc:Fallback>
                      <p:oleObj name="Clip" r:id="rId9" imgW="819000" imgH="847800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70" y="1518"/>
                              <a:ext cx="272" cy="28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125" name="Object 4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8358" name="Clip" r:id="rId10" imgW="1266840" imgH="1200240" progId="MS_ClipArt_Gallery.2">
                        <p:embed/>
                      </p:oleObj>
                    </mc:Choice>
                    <mc:Fallback>
                      <p:oleObj name="Clip" r:id="rId10" imgW="1266840" imgH="1200240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13" y="1602"/>
                              <a:ext cx="249" cy="23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5149" name="Text Box 47"/>
              <p:cNvSpPr txBox="1">
                <a:spLocks noChangeArrowheads="1"/>
              </p:cNvSpPr>
              <p:nvPr/>
            </p:nvSpPr>
            <p:spPr bwMode="auto">
              <a:xfrm>
                <a:off x="3256" y="2029"/>
                <a:ext cx="22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solidFill>
                      <a:srgbClr val="FF0000"/>
                    </a:solidFill>
                    <a:ea typeface="SimSun" pitchFamily="2" charset="-122"/>
                  </a:rPr>
                  <a:t>A</a:t>
                </a:r>
              </a:p>
            </p:txBody>
          </p:sp>
          <p:sp>
            <p:nvSpPr>
              <p:cNvPr id="5150" name="Text Box 48"/>
              <p:cNvSpPr txBox="1">
                <a:spLocks noChangeArrowheads="1"/>
              </p:cNvSpPr>
              <p:nvPr/>
            </p:nvSpPr>
            <p:spPr bwMode="auto">
              <a:xfrm>
                <a:off x="4459" y="2027"/>
                <a:ext cx="20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>
                    <a:ea typeface="SimSun" pitchFamily="2" charset="-122"/>
                  </a:rPr>
                  <a:t>B</a:t>
                </a:r>
              </a:p>
            </p:txBody>
          </p:sp>
          <p:sp>
            <p:nvSpPr>
              <p:cNvPr id="5151" name="Text Box 49"/>
              <p:cNvSpPr txBox="1">
                <a:spLocks noChangeArrowheads="1"/>
              </p:cNvSpPr>
              <p:nvPr/>
            </p:nvSpPr>
            <p:spPr bwMode="auto">
              <a:xfrm>
                <a:off x="5203" y="2054"/>
                <a:ext cx="20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ea typeface="SimSun" pitchFamily="2" charset="-122"/>
                  </a:rPr>
                  <a:t>C</a:t>
                </a:r>
              </a:p>
            </p:txBody>
          </p:sp>
          <p:grpSp>
            <p:nvGrpSpPr>
              <p:cNvPr id="5152" name="Group 51"/>
              <p:cNvGrpSpPr>
                <a:grpSpLocks/>
              </p:cNvGrpSpPr>
              <p:nvPr/>
            </p:nvGrpSpPr>
            <p:grpSpPr bwMode="auto">
              <a:xfrm>
                <a:off x="4726" y="1927"/>
                <a:ext cx="482" cy="439"/>
                <a:chOff x="2870" y="1518"/>
                <a:chExt cx="292" cy="320"/>
              </a:xfrm>
            </p:grpSpPr>
            <p:graphicFrame>
              <p:nvGraphicFramePr>
                <p:cNvPr id="5122" name="Object 5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8359" name="Clip" r:id="rId11" imgW="819000" imgH="847800" progId="MS_ClipArt_Gallery.2">
                        <p:embed/>
                      </p:oleObj>
                    </mc:Choice>
                    <mc:Fallback>
                      <p:oleObj name="Clip" r:id="rId11" imgW="819000" imgH="847800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70" y="1518"/>
                              <a:ext cx="272" cy="28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123" name="Object 6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8360" name="Clip" r:id="rId12" imgW="1266840" imgH="1200240" progId="MS_ClipArt_Gallery.2">
                        <p:embed/>
                      </p:oleObj>
                    </mc:Choice>
                    <mc:Fallback>
                      <p:oleObj name="Clip" r:id="rId12" imgW="1266840" imgH="1200240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13" y="1602"/>
                              <a:ext cx="249" cy="23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5137" name="Text Box 55"/>
            <p:cNvSpPr txBox="1">
              <a:spLocks noChangeArrowheads="1"/>
            </p:cNvSpPr>
            <p:nvPr/>
          </p:nvSpPr>
          <p:spPr bwMode="auto">
            <a:xfrm>
              <a:off x="3310" y="2337"/>
              <a:ext cx="59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400">
                  <a:solidFill>
                    <a:srgbClr val="FF0000"/>
                  </a:solidFill>
                  <a:ea typeface="SimSun" pitchFamily="2" charset="-122"/>
                </a:rPr>
                <a:t>A’s signal</a:t>
              </a:r>
            </a:p>
            <a:p>
              <a:r>
                <a:rPr lang="en-US" altLang="zh-CN" sz="1400">
                  <a:solidFill>
                    <a:srgbClr val="FF0000"/>
                  </a:solidFill>
                  <a:ea typeface="SimSun" pitchFamily="2" charset="-122"/>
                </a:rPr>
                <a:t>strength</a:t>
              </a:r>
            </a:p>
          </p:txBody>
        </p:sp>
        <p:sp>
          <p:nvSpPr>
            <p:cNvPr id="5138" name="Line 60"/>
            <p:cNvSpPr>
              <a:spLocks noChangeShapeType="1"/>
            </p:cNvSpPr>
            <p:nvPr/>
          </p:nvSpPr>
          <p:spPr bwMode="auto">
            <a:xfrm>
              <a:off x="3349" y="2985"/>
              <a:ext cx="2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139" name="Line 61"/>
            <p:cNvSpPr>
              <a:spLocks noChangeShapeType="1"/>
            </p:cNvSpPr>
            <p:nvPr/>
          </p:nvSpPr>
          <p:spPr bwMode="auto">
            <a:xfrm>
              <a:off x="3315" y="2242"/>
              <a:ext cx="0" cy="7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140" name="Freeform 62"/>
            <p:cNvSpPr>
              <a:spLocks/>
            </p:cNvSpPr>
            <p:nvPr/>
          </p:nvSpPr>
          <p:spPr bwMode="auto">
            <a:xfrm>
              <a:off x="3367" y="2277"/>
              <a:ext cx="1887" cy="681"/>
            </a:xfrm>
            <a:custGeom>
              <a:avLst/>
              <a:gdLst>
                <a:gd name="T0" fmla="*/ 0 w 1887"/>
                <a:gd name="T1" fmla="*/ 0 h 681"/>
                <a:gd name="T2" fmla="*/ 966 w 1887"/>
                <a:gd name="T3" fmla="*/ 151 h 681"/>
                <a:gd name="T4" fmla="*/ 1373 w 1887"/>
                <a:gd name="T5" fmla="*/ 594 h 681"/>
                <a:gd name="T6" fmla="*/ 1887 w 1887"/>
                <a:gd name="T7" fmla="*/ 673 h 6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87"/>
                <a:gd name="T13" fmla="*/ 0 h 681"/>
                <a:gd name="T14" fmla="*/ 1887 w 1887"/>
                <a:gd name="T15" fmla="*/ 681 h 6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87" h="681">
                  <a:moveTo>
                    <a:pt x="0" y="0"/>
                  </a:moveTo>
                  <a:cubicBezTo>
                    <a:pt x="161" y="25"/>
                    <a:pt x="737" y="52"/>
                    <a:pt x="966" y="151"/>
                  </a:cubicBezTo>
                  <a:cubicBezTo>
                    <a:pt x="1195" y="250"/>
                    <a:pt x="1220" y="507"/>
                    <a:pt x="1373" y="594"/>
                  </a:cubicBezTo>
                  <a:cubicBezTo>
                    <a:pt x="1526" y="681"/>
                    <a:pt x="1780" y="657"/>
                    <a:pt x="1887" y="67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141" name="Text Box 63"/>
            <p:cNvSpPr txBox="1">
              <a:spLocks noChangeArrowheads="1"/>
            </p:cNvSpPr>
            <p:nvPr/>
          </p:nvSpPr>
          <p:spPr bwMode="auto">
            <a:xfrm>
              <a:off x="4158" y="2962"/>
              <a:ext cx="36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200">
                  <a:ea typeface="SimSun" pitchFamily="2" charset="-122"/>
                </a:rPr>
                <a:t>space</a:t>
              </a:r>
            </a:p>
          </p:txBody>
        </p:sp>
        <p:sp>
          <p:nvSpPr>
            <p:cNvPr id="5142" name="Freeform 65"/>
            <p:cNvSpPr>
              <a:spLocks/>
            </p:cNvSpPr>
            <p:nvPr/>
          </p:nvSpPr>
          <p:spPr bwMode="auto">
            <a:xfrm flipH="1">
              <a:off x="3427" y="2258"/>
              <a:ext cx="1887" cy="681"/>
            </a:xfrm>
            <a:custGeom>
              <a:avLst/>
              <a:gdLst>
                <a:gd name="T0" fmla="*/ 0 w 1887"/>
                <a:gd name="T1" fmla="*/ 0 h 681"/>
                <a:gd name="T2" fmla="*/ 966 w 1887"/>
                <a:gd name="T3" fmla="*/ 151 h 681"/>
                <a:gd name="T4" fmla="*/ 1373 w 1887"/>
                <a:gd name="T5" fmla="*/ 594 h 681"/>
                <a:gd name="T6" fmla="*/ 1887 w 1887"/>
                <a:gd name="T7" fmla="*/ 673 h 6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87"/>
                <a:gd name="T13" fmla="*/ 0 h 681"/>
                <a:gd name="T14" fmla="*/ 1887 w 1887"/>
                <a:gd name="T15" fmla="*/ 681 h 6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87" h="681">
                  <a:moveTo>
                    <a:pt x="0" y="0"/>
                  </a:moveTo>
                  <a:cubicBezTo>
                    <a:pt x="161" y="25"/>
                    <a:pt x="737" y="52"/>
                    <a:pt x="966" y="151"/>
                  </a:cubicBezTo>
                  <a:cubicBezTo>
                    <a:pt x="1195" y="250"/>
                    <a:pt x="1220" y="507"/>
                    <a:pt x="1373" y="594"/>
                  </a:cubicBezTo>
                  <a:cubicBezTo>
                    <a:pt x="1526" y="681"/>
                    <a:pt x="1780" y="657"/>
                    <a:pt x="1887" y="673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143" name="Text Box 66"/>
            <p:cNvSpPr txBox="1">
              <a:spLocks noChangeArrowheads="1"/>
            </p:cNvSpPr>
            <p:nvPr/>
          </p:nvSpPr>
          <p:spPr bwMode="auto">
            <a:xfrm>
              <a:off x="4965" y="2292"/>
              <a:ext cx="583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400">
                  <a:solidFill>
                    <a:schemeClr val="accent2"/>
                  </a:solidFill>
                  <a:ea typeface="SimSun" pitchFamily="2" charset="-122"/>
                </a:rPr>
                <a:t>C’s signal</a:t>
              </a:r>
            </a:p>
            <a:p>
              <a:r>
                <a:rPr lang="en-US" altLang="zh-CN" sz="1400">
                  <a:solidFill>
                    <a:schemeClr val="accent2"/>
                  </a:solidFill>
                  <a:ea typeface="SimSun" pitchFamily="2" charset="-122"/>
                </a:rPr>
                <a:t>strength</a:t>
              </a:r>
            </a:p>
          </p:txBody>
        </p:sp>
        <p:sp>
          <p:nvSpPr>
            <p:cNvPr id="5144" name="Line 67"/>
            <p:cNvSpPr>
              <a:spLocks noChangeShapeType="1"/>
            </p:cNvSpPr>
            <p:nvPr/>
          </p:nvSpPr>
          <p:spPr bwMode="auto">
            <a:xfrm flipH="1">
              <a:off x="3554" y="2171"/>
              <a:ext cx="17" cy="7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145" name="Line 68"/>
            <p:cNvSpPr>
              <a:spLocks noChangeShapeType="1"/>
            </p:cNvSpPr>
            <p:nvPr/>
          </p:nvSpPr>
          <p:spPr bwMode="auto">
            <a:xfrm>
              <a:off x="4323" y="2214"/>
              <a:ext cx="0" cy="7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146" name="Line 69"/>
            <p:cNvSpPr>
              <a:spLocks noChangeShapeType="1"/>
            </p:cNvSpPr>
            <p:nvPr/>
          </p:nvSpPr>
          <p:spPr bwMode="auto">
            <a:xfrm>
              <a:off x="5004" y="2204"/>
              <a:ext cx="0" cy="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</p:grpSp>
      <p:pic>
        <p:nvPicPr>
          <p:cNvPr id="77868" name="Picture 4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702" y="116632"/>
            <a:ext cx="1270054" cy="1458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800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545934443"/>
              </p:ext>
            </p:extLst>
          </p:nvPr>
        </p:nvGraphicFramePr>
        <p:xfrm>
          <a:off x="685800" y="152400"/>
          <a:ext cx="101346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F09B88-BD50-4A38-A43D-E1FEE6FE1275}" type="slidenum">
              <a:rPr lang="sv-SE" smtClean="0">
                <a:latin typeface="Arial" pitchFamily="34" charset="0"/>
              </a:rPr>
              <a:pPr/>
              <a:t>15</a:t>
            </a:fld>
            <a:endParaRPr lang="sv-SE" smtClean="0">
              <a:latin typeface="Arial" pitchFamily="34" charset="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3810000" cy="459904"/>
          </a:xfrm>
          <a:noFill/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accent2"/>
                </a:solidFill>
              </a:rPr>
              <a:t/>
            </a:r>
            <a:br>
              <a:rPr lang="en-GB" dirty="0" smtClean="0">
                <a:solidFill>
                  <a:schemeClr val="accent2"/>
                </a:solidFill>
              </a:rPr>
            </a:br>
            <a:r>
              <a:rPr lang="en-GB" dirty="0" smtClean="0"/>
              <a:t>Highlights </a:t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5576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1EEBBE-0AED-4C49-891B-37FFE9238BD7}" type="slidenum">
              <a:rPr lang="sv-SE" smtClean="0">
                <a:latin typeface="Arial" pitchFamily="34" charset="0"/>
              </a:rPr>
              <a:pPr/>
              <a:t>16</a:t>
            </a:fld>
            <a:endParaRPr lang="sv-SE" smtClean="0">
              <a:latin typeface="Arial" pitchFamily="34" charset="0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TCP/IP protocol stack, applications, evolution</a:t>
            </a:r>
            <a:endParaRPr lang="sv-SE" sz="2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96752"/>
            <a:ext cx="4104456" cy="4509740"/>
          </a:xfrm>
        </p:spPr>
        <p:txBody>
          <a:bodyPr/>
          <a:lstStyle/>
          <a:p>
            <a:pPr eaLnBrk="1" hangingPunct="1"/>
            <a:r>
              <a:rPr lang="sv-SE" sz="2000" dirty="0" smtClean="0"/>
              <a:t>Instantiation </a:t>
            </a:r>
            <a:r>
              <a:rPr lang="sv-SE" sz="2000" dirty="0" err="1" smtClean="0"/>
              <a:t>of</a:t>
            </a:r>
            <a:r>
              <a:rPr lang="sv-SE" sz="2000" dirty="0" smtClean="0"/>
              <a:t> </a:t>
            </a:r>
            <a:r>
              <a:rPr lang="sv-SE" sz="2000" dirty="0" err="1" smtClean="0"/>
              <a:t>network</a:t>
            </a:r>
            <a:r>
              <a:rPr lang="sv-SE" sz="2000" dirty="0" smtClean="0"/>
              <a:t>- solutions </a:t>
            </a:r>
          </a:p>
          <a:p>
            <a:pPr eaLnBrk="1" hangingPunct="1">
              <a:buFontTx/>
              <a:buNone/>
            </a:pPr>
            <a:r>
              <a:rPr lang="sv-SE" sz="2000" dirty="0" smtClean="0"/>
              <a:t>(Routing, </a:t>
            </a:r>
            <a:r>
              <a:rPr lang="sv-SE" sz="2000" dirty="0" err="1" smtClean="0"/>
              <a:t>Congestion</a:t>
            </a:r>
            <a:r>
              <a:rPr lang="sv-SE" sz="2000" dirty="0" smtClean="0"/>
              <a:t>  Control,  Flow &amp; error control, applications, link layer technologies)</a:t>
            </a:r>
          </a:p>
          <a:p>
            <a:pPr eaLnBrk="1" hangingPunct="1">
              <a:buFontTx/>
              <a:buNone/>
            </a:pPr>
            <a:endParaRPr lang="sv-SE" sz="2000" dirty="0" smtClean="0"/>
          </a:p>
          <a:p>
            <a:pPr eaLnBrk="1" hangingPunct="1"/>
            <a:r>
              <a:rPr lang="sv-SE" sz="2000" dirty="0" err="1" smtClean="0"/>
              <a:t>Advantages</a:t>
            </a:r>
            <a:r>
              <a:rPr lang="sv-SE" sz="2000" dirty="0" smtClean="0"/>
              <a:t>, limitations, </a:t>
            </a:r>
            <a:r>
              <a:rPr lang="sv-SE" sz="2000" dirty="0" err="1" smtClean="0"/>
              <a:t>updates</a:t>
            </a:r>
            <a:endParaRPr lang="sv-SE" sz="2000" dirty="0" smtClean="0"/>
          </a:p>
          <a:p>
            <a:pPr eaLnBrk="1" hangingPunct="1"/>
            <a:endParaRPr lang="sv-SE" sz="2000" dirty="0" smtClean="0"/>
          </a:p>
          <a:p>
            <a:pPr eaLnBrk="1" hangingPunct="1"/>
            <a:r>
              <a:rPr lang="sv-SE" sz="2000" dirty="0" smtClean="0"/>
              <a:t>New </a:t>
            </a:r>
            <a:r>
              <a:rPr lang="sv-SE" sz="2000" dirty="0" err="1" smtClean="0"/>
              <a:t>types</a:t>
            </a:r>
            <a:r>
              <a:rPr lang="sv-SE" sz="2000" dirty="0" smtClean="0"/>
              <a:t> </a:t>
            </a:r>
            <a:r>
              <a:rPr lang="sv-SE" sz="2000" dirty="0" err="1" smtClean="0"/>
              <a:t>of</a:t>
            </a:r>
            <a:r>
              <a:rPr lang="sv-SE" sz="2000" dirty="0" smtClean="0"/>
              <a:t> </a:t>
            </a:r>
            <a:r>
              <a:rPr lang="sv-SE" sz="2000" dirty="0" err="1" smtClean="0"/>
              <a:t>applications</a:t>
            </a:r>
            <a:r>
              <a:rPr lang="sv-SE" sz="2000" dirty="0" smtClean="0"/>
              <a:t> and </a:t>
            </a:r>
            <a:r>
              <a:rPr lang="sv-SE" sz="2000" dirty="0" err="1" smtClean="0"/>
              <a:t>how</a:t>
            </a:r>
            <a:r>
              <a:rPr lang="sv-SE" sz="2000" dirty="0" smtClean="0"/>
              <a:t> </a:t>
            </a:r>
            <a:r>
              <a:rPr lang="sv-SE" sz="2000" dirty="0" err="1" smtClean="0"/>
              <a:t>they</a:t>
            </a:r>
            <a:r>
              <a:rPr lang="sv-SE" sz="2000" dirty="0" smtClean="0"/>
              <a:t> </a:t>
            </a:r>
            <a:r>
              <a:rPr lang="sv-SE" sz="2000" dirty="0" err="1" smtClean="0"/>
              <a:t>function</a:t>
            </a:r>
            <a:r>
              <a:rPr lang="sv-SE" sz="2000" dirty="0" smtClean="0"/>
              <a:t> given the existing </a:t>
            </a:r>
            <a:r>
              <a:rPr lang="sv-SE" sz="2000" dirty="0" err="1" smtClean="0"/>
              <a:t>state</a:t>
            </a:r>
            <a:r>
              <a:rPr lang="sv-SE" sz="2000" dirty="0" smtClean="0"/>
              <a:t> </a:t>
            </a:r>
            <a:r>
              <a:rPr lang="sv-SE" sz="2000" dirty="0" err="1" smtClean="0"/>
              <a:t>of</a:t>
            </a:r>
            <a:r>
              <a:rPr lang="sv-SE" sz="2000" dirty="0" smtClean="0"/>
              <a:t> Internet: </a:t>
            </a:r>
            <a:r>
              <a:rPr lang="sv-SE" sz="2000" dirty="0"/>
              <a:t>multimedia/streaming </a:t>
            </a:r>
            <a:r>
              <a:rPr lang="sv-SE" sz="2000" dirty="0" err="1" smtClean="0"/>
              <a:t>applications</a:t>
            </a:r>
            <a:r>
              <a:rPr lang="sv-SE" sz="2000" dirty="0" smtClean="0"/>
              <a:t>, CDNs, P2P applications, </a:t>
            </a:r>
            <a:r>
              <a:rPr lang="sv-SE" sz="2000" dirty="0" err="1" smtClean="0"/>
              <a:t>overlays</a:t>
            </a:r>
            <a:endParaRPr lang="sv-SE" sz="2000" dirty="0" smtClean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80728"/>
            <a:ext cx="3735571" cy="4888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386" y="-25963"/>
            <a:ext cx="1064614" cy="122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30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A08FDB-E7D1-47A9-982B-A69EF3245B8D}" type="slidenum">
              <a:rPr lang="sv-SE" smtClean="0">
                <a:latin typeface="Arial" pitchFamily="34" charset="0"/>
              </a:rPr>
              <a:pPr/>
              <a:t>17</a:t>
            </a:fld>
            <a:endParaRPr lang="sv-SE" smtClean="0">
              <a:latin typeface="Arial" pitchFamily="34" charset="0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924800" cy="550863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LANs</a:t>
            </a:r>
            <a:r>
              <a:rPr lang="sv-SE" dirty="0" smtClean="0">
                <a:solidFill>
                  <a:schemeClr val="accent1">
                    <a:lumMod val="75000"/>
                  </a:schemeClr>
                </a:solidFill>
              </a:rPr>
              <a:t> &amp; </a:t>
            </a:r>
            <a:r>
              <a:rPr lang="sv-SE" dirty="0" err="1" smtClean="0">
                <a:solidFill>
                  <a:schemeClr val="accent1">
                    <a:lumMod val="75000"/>
                  </a:schemeClr>
                </a:solidFill>
              </a:rPr>
              <a:t>related</a:t>
            </a:r>
            <a:r>
              <a:rPr lang="sv-SE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v-SE" dirty="0" err="1" smtClean="0">
                <a:solidFill>
                  <a:schemeClr val="accent1">
                    <a:lumMod val="75000"/>
                  </a:schemeClr>
                </a:solidFill>
              </a:rPr>
              <a:t>link</a:t>
            </a:r>
            <a:r>
              <a:rPr lang="sv-SE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v-SE" dirty="0" err="1" smtClean="0">
                <a:solidFill>
                  <a:schemeClr val="accent1">
                    <a:lumMod val="75000"/>
                  </a:schemeClr>
                </a:solidFill>
              </a:rPr>
              <a:t>technologies</a:t>
            </a:r>
            <a:endParaRPr lang="sv-SE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7711008" cy="3429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C0000"/>
                </a:solidFill>
              </a:rPr>
              <a:t>Protocol Examples: wired, wireless</a:t>
            </a:r>
            <a:r>
              <a:rPr lang="en-US" sz="2000" b="1" dirty="0" smtClean="0"/>
              <a:t> </a:t>
            </a:r>
          </a:p>
          <a:p>
            <a:pPr lvl="1" eaLnBrk="1" hangingPunct="1">
              <a:buFontTx/>
              <a:buNone/>
            </a:pPr>
            <a:r>
              <a:rPr lang="en-US" sz="2000" b="1" dirty="0" smtClean="0"/>
              <a:t>Ethernet, </a:t>
            </a:r>
            <a:r>
              <a:rPr lang="en-US" sz="2000" b="1" dirty="0" smtClean="0"/>
              <a:t>802.xy, </a:t>
            </a:r>
            <a:r>
              <a:rPr lang="en-US" sz="2000" b="1" dirty="0" smtClean="0"/>
              <a:t>GSM:</a:t>
            </a:r>
            <a:endParaRPr lang="en-US" sz="2000" dirty="0" smtClean="0"/>
          </a:p>
          <a:p>
            <a:pPr lvl="2" eaLnBrk="1" hangingPunct="1">
              <a:buFontTx/>
              <a:buNone/>
            </a:pPr>
            <a:r>
              <a:rPr lang="en-US" sz="2000" dirty="0" smtClean="0"/>
              <a:t>Functionality, performance under low/high load</a:t>
            </a:r>
          </a:p>
          <a:p>
            <a:pPr eaLnBrk="1" hangingPunct="1"/>
            <a:r>
              <a:rPr lang="en-US" b="1" dirty="0" smtClean="0">
                <a:solidFill>
                  <a:srgbClr val="CC0000"/>
                </a:solidFill>
              </a:rPr>
              <a:t>Connecting devices</a:t>
            </a:r>
            <a:r>
              <a:rPr lang="en-US" dirty="0" smtClean="0"/>
              <a:t>; </a:t>
            </a:r>
          </a:p>
          <a:p>
            <a:pPr lvl="1" eaLnBrk="1" hangingPunct="1"/>
            <a:r>
              <a:rPr lang="en-US" sz="2000" dirty="0" smtClean="0"/>
              <a:t>functionalities and differences (Hubs, switches)</a:t>
            </a:r>
          </a:p>
          <a:p>
            <a:pPr lvl="1" eaLnBrk="1" hangingPunct="1"/>
            <a:r>
              <a:rPr lang="en-US" sz="2000" dirty="0" smtClean="0"/>
              <a:t>Algorithms for switch-”routing</a:t>
            </a:r>
            <a:r>
              <a:rPr lang="en-US" sz="2000" b="1" dirty="0" smtClean="0"/>
              <a:t>”:</a:t>
            </a:r>
            <a:r>
              <a:rPr lang="en-US" sz="2000" dirty="0" smtClean="0"/>
              <a:t> learning&amp; forwarding of packets</a:t>
            </a:r>
            <a:r>
              <a:rPr lang="en-US" b="1" dirty="0" smtClean="0"/>
              <a:t> </a:t>
            </a:r>
          </a:p>
          <a:p>
            <a:pPr eaLnBrk="1" hangingPunct="1"/>
            <a:r>
              <a:rPr lang="en-US" b="1" dirty="0" smtClean="0">
                <a:solidFill>
                  <a:srgbClr val="CC0000"/>
                </a:solidFill>
              </a:rPr>
              <a:t>ARP</a:t>
            </a:r>
          </a:p>
        </p:txBody>
      </p:sp>
      <p:pic>
        <p:nvPicPr>
          <p:cNvPr id="21510" name="Picture 5" descr="562 Brid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1475" y="4114800"/>
            <a:ext cx="48863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6" descr="551 metcalfe-e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833" y="4305449"/>
            <a:ext cx="4046538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Box 8"/>
          <p:cNvSpPr txBox="1">
            <a:spLocks noChangeArrowheads="1"/>
          </p:cNvSpPr>
          <p:nvPr/>
        </p:nvSpPr>
        <p:spPr bwMode="auto">
          <a:xfrm>
            <a:off x="6228185" y="4114800"/>
            <a:ext cx="782216" cy="36933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/>
              <a:t>switch</a:t>
            </a: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"/>
            <a:ext cx="1115616" cy="1281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53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545934443"/>
              </p:ext>
            </p:extLst>
          </p:nvPr>
        </p:nvGraphicFramePr>
        <p:xfrm>
          <a:off x="685800" y="152400"/>
          <a:ext cx="101346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F09B88-BD50-4A38-A43D-E1FEE6FE1275}" type="slidenum">
              <a:rPr lang="sv-SE" smtClean="0">
                <a:latin typeface="Arial" pitchFamily="34" charset="0"/>
              </a:rPr>
              <a:pPr/>
              <a:t>18</a:t>
            </a:fld>
            <a:endParaRPr lang="sv-SE" smtClean="0">
              <a:latin typeface="Arial" pitchFamily="34" charset="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3810000" cy="459904"/>
          </a:xfrm>
          <a:noFill/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accent2"/>
                </a:solidFill>
              </a:rPr>
              <a:t/>
            </a:r>
            <a:br>
              <a:rPr lang="en-GB" dirty="0" smtClean="0">
                <a:solidFill>
                  <a:schemeClr val="accent2"/>
                </a:solidFill>
              </a:rPr>
            </a:br>
            <a:r>
              <a:rPr lang="en-GB" dirty="0" smtClean="0"/>
              <a:t>Highlights </a:t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5576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ECBC5B-26CD-4726-8C15-6E092450C59D}" type="slidenum">
              <a:rPr lang="sv-SE" smtClean="0">
                <a:latin typeface="Arial" pitchFamily="34" charset="0"/>
              </a:rPr>
              <a:pPr/>
              <a:t>19</a:t>
            </a:fld>
            <a:endParaRPr lang="sv-SE" smtClean="0">
              <a:latin typeface="Arial" pitchFamily="34" charset="0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>
                <a:solidFill>
                  <a:schemeClr val="accent2"/>
                </a:solidFill>
              </a:rPr>
              <a:t>S</a:t>
            </a:r>
            <a:r>
              <a:rPr lang="en-GB" smtClean="0">
                <a:solidFill>
                  <a:schemeClr val="accent2"/>
                </a:solidFill>
              </a:rPr>
              <a:t>ecurity issues</a:t>
            </a:r>
            <a:endParaRPr lang="sv-SE" smtClean="0">
              <a:solidFill>
                <a:schemeClr val="accent2"/>
              </a:solidFill>
            </a:endParaRP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819" y="884995"/>
            <a:ext cx="6133405" cy="2384201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C0000"/>
                </a:solidFill>
              </a:rPr>
              <a:t>C, I, A</a:t>
            </a:r>
            <a:r>
              <a:rPr lang="en-US" b="1" dirty="0" smtClean="0"/>
              <a:t> </a:t>
            </a:r>
            <a:r>
              <a:rPr lang="en-US" dirty="0" smtClean="0"/>
              <a:t>and methods to achieve them</a:t>
            </a:r>
          </a:p>
          <a:p>
            <a:pPr lvl="1" eaLnBrk="1" hangingPunct="1"/>
            <a:r>
              <a:rPr lang="en-US" dirty="0" smtClean="0"/>
              <a:t>The </a:t>
            </a:r>
            <a:r>
              <a:rPr lang="en-US" dirty="0" smtClean="0"/>
              <a:t>language of cryptography</a:t>
            </a:r>
          </a:p>
          <a:p>
            <a:pPr lvl="1" eaLnBrk="1" hangingPunct="1"/>
            <a:r>
              <a:rPr lang="en-US" dirty="0" smtClean="0"/>
              <a:t>Message integrity, signatures</a:t>
            </a:r>
          </a:p>
          <a:p>
            <a:pPr eaLnBrk="1" hangingPunct="1"/>
            <a:r>
              <a:rPr lang="en-US" dirty="0" smtClean="0"/>
              <a:t>Instantiation in Internet: SSL, </a:t>
            </a:r>
            <a:r>
              <a:rPr lang="en-US" dirty="0" smtClean="0"/>
              <a:t>IPsec</a:t>
            </a:r>
          </a:p>
          <a:p>
            <a:pPr eaLnBrk="1" hangingPunct="1"/>
            <a:r>
              <a:rPr lang="en-US" dirty="0" smtClean="0"/>
              <a:t>Firewalls</a:t>
            </a:r>
            <a:endParaRPr lang="en-US" dirty="0" smtClean="0"/>
          </a:p>
          <a:p>
            <a:pPr eaLnBrk="1" hangingPunct="1"/>
            <a:endParaRPr lang="en-GB" b="1" dirty="0" smtClean="0"/>
          </a:p>
        </p:txBody>
      </p:sp>
      <p:pic>
        <p:nvPicPr>
          <p:cNvPr id="7" name="Picture 6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431" y="3519488"/>
            <a:ext cx="698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306" y="3567113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E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969" y="5486400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78831" y="4354513"/>
            <a:ext cx="1293813" cy="8032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endParaRPr lang="sv-SE">
              <a:latin typeface="Arial" charset="0"/>
              <a:cs typeface="Arial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193131" y="4384675"/>
            <a:ext cx="968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Arial" charset="0"/>
                <a:cs typeface="Arial" charset="0"/>
              </a:rPr>
              <a:t>secure</a:t>
            </a:r>
          </a:p>
          <a:p>
            <a:r>
              <a:rPr lang="en-US">
                <a:solidFill>
                  <a:schemeClr val="bg1"/>
                </a:solidFill>
                <a:latin typeface="Arial" charset="0"/>
                <a:cs typeface="Arial" charset="0"/>
              </a:rPr>
              <a:t>sender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820569" y="4367213"/>
            <a:ext cx="1293812" cy="8032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r>
              <a:rPr lang="en-US">
                <a:latin typeface="Arial" charset="0"/>
                <a:cs typeface="Arial" charset="0"/>
              </a:rPr>
              <a:t>s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5907881" y="4397375"/>
            <a:ext cx="1096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Arial" charset="0"/>
                <a:cs typeface="Arial" charset="0"/>
              </a:rPr>
              <a:t>secure</a:t>
            </a:r>
          </a:p>
          <a:p>
            <a:r>
              <a:rPr lang="en-US">
                <a:solidFill>
                  <a:schemeClr val="bg1"/>
                </a:solidFill>
                <a:latin typeface="Arial" charset="0"/>
                <a:cs typeface="Arial" charset="0"/>
              </a:rPr>
              <a:t>receiver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3093244" y="3609975"/>
            <a:ext cx="1082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r>
              <a:rPr lang="en-US">
                <a:latin typeface="Arial" charset="0"/>
                <a:cs typeface="Arial" charset="0"/>
              </a:rPr>
              <a:t>channel</a:t>
            </a:r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3809206" y="4032250"/>
            <a:ext cx="238125" cy="449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372644" y="4552950"/>
            <a:ext cx="2447925" cy="3667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endParaRPr lang="sv-SE">
              <a:latin typeface="Arial" charset="0"/>
              <a:cs typeface="Arial" charset="0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3415506" y="4765675"/>
            <a:ext cx="24606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4241006" y="3567113"/>
            <a:ext cx="1889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data, control messages</a:t>
            </a:r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>
            <a:off x="5087144" y="4184650"/>
            <a:ext cx="223837" cy="517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3894931" y="4805363"/>
            <a:ext cx="573088" cy="914400"/>
          </a:xfrm>
          <a:custGeom>
            <a:avLst/>
            <a:gdLst>
              <a:gd name="T0" fmla="*/ 0 w 344"/>
              <a:gd name="T1" fmla="*/ 0 h 789"/>
              <a:gd name="T2" fmla="*/ 2147483647 w 344"/>
              <a:gd name="T3" fmla="*/ 2147483647 h 789"/>
              <a:gd name="T4" fmla="*/ 2147483647 w 344"/>
              <a:gd name="T5" fmla="*/ 2147483647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 flipH="1">
            <a:off x="4569619" y="4803775"/>
            <a:ext cx="573087" cy="914400"/>
          </a:xfrm>
          <a:custGeom>
            <a:avLst/>
            <a:gdLst>
              <a:gd name="T0" fmla="*/ 0 w 344"/>
              <a:gd name="T1" fmla="*/ 0 h 789"/>
              <a:gd name="T2" fmla="*/ 2147483647 w 344"/>
              <a:gd name="T3" fmla="*/ 2147483647 h 789"/>
              <a:gd name="T4" fmla="*/ 2147483647 w 344"/>
              <a:gd name="T5" fmla="*/ 2147483647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 flipV="1">
            <a:off x="1320006" y="4735513"/>
            <a:ext cx="814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545306" y="4465638"/>
            <a:ext cx="684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r>
              <a:rPr lang="en-US">
                <a:latin typeface="Arial" charset="0"/>
                <a:cs typeface="Arial" charset="0"/>
              </a:rPr>
              <a:t>data</a:t>
            </a:r>
          </a:p>
        </p:txBody>
      </p:sp>
      <p:sp>
        <p:nvSpPr>
          <p:cNvPr id="24" name="Line 29"/>
          <p:cNvSpPr>
            <a:spLocks noChangeShapeType="1"/>
          </p:cNvSpPr>
          <p:nvPr/>
        </p:nvSpPr>
        <p:spPr bwMode="auto">
          <a:xfrm flipV="1">
            <a:off x="7127081" y="4705350"/>
            <a:ext cx="814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7914481" y="4435475"/>
            <a:ext cx="684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r>
              <a:rPr lang="en-US">
                <a:latin typeface="Arial" charset="0"/>
                <a:cs typeface="Arial" charset="0"/>
              </a:rPr>
              <a:t>data</a:t>
            </a: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742156" y="3238500"/>
            <a:ext cx="781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r>
              <a:rPr lang="en-US">
                <a:solidFill>
                  <a:srgbClr val="000099"/>
                </a:solidFill>
                <a:latin typeface="Arial" charset="0"/>
                <a:cs typeface="Arial" charset="0"/>
              </a:rPr>
              <a:t>Alice</a:t>
            </a: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7711281" y="3249613"/>
            <a:ext cx="64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r>
              <a:rPr lang="en-US">
                <a:solidFill>
                  <a:srgbClr val="000099"/>
                </a:solidFill>
                <a:latin typeface="Arial" charset="0"/>
                <a:cs typeface="Arial" charset="0"/>
              </a:rPr>
              <a:t>Bob</a:t>
            </a:r>
          </a:p>
        </p:txBody>
      </p:sp>
      <p:sp>
        <p:nvSpPr>
          <p:cNvPr id="28" name="Text Box 33"/>
          <p:cNvSpPr txBox="1">
            <a:spLocks noChangeArrowheads="1"/>
          </p:cNvSpPr>
          <p:nvPr/>
        </p:nvSpPr>
        <p:spPr bwMode="auto">
          <a:xfrm>
            <a:off x="3399631" y="5876925"/>
            <a:ext cx="830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r>
              <a:rPr lang="en-US">
                <a:solidFill>
                  <a:srgbClr val="000099"/>
                </a:solidFill>
                <a:latin typeface="Arial" charset="0"/>
                <a:cs typeface="Arial" charset="0"/>
              </a:rPr>
              <a:t>Trudy</a:t>
            </a: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134" y="0"/>
            <a:ext cx="1346994" cy="154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98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892BDE-3AC6-4B10-A0BB-8A5EA87BB5C2}" type="slidenum">
              <a:rPr lang="sv-SE" smtClean="0">
                <a:latin typeface="Arial" pitchFamily="34" charset="0"/>
              </a:rPr>
              <a:pPr/>
              <a:t>2</a:t>
            </a:fld>
            <a:endParaRPr lang="sv-SE" smtClean="0">
              <a:latin typeface="Arial" pitchFamily="34" charset="0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Important for the exam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980728"/>
            <a:ext cx="8153400" cy="502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rgbClr val="CC0000"/>
                </a:solidFill>
              </a:rPr>
              <a:t>When/where</a:t>
            </a:r>
            <a:r>
              <a:rPr lang="en-US" sz="2000" dirty="0" smtClean="0"/>
              <a:t>: </a:t>
            </a:r>
            <a:r>
              <a:rPr lang="en-US" sz="2000" dirty="0" err="1" smtClean="0"/>
              <a:t>wednesday</a:t>
            </a:r>
            <a:r>
              <a:rPr lang="en-US" sz="2000" dirty="0" smtClean="0"/>
              <a:t> March </a:t>
            </a:r>
            <a:r>
              <a:rPr lang="en-US" sz="2000" dirty="0" smtClean="0"/>
              <a:t>16, </a:t>
            </a:r>
            <a:r>
              <a:rPr lang="en-US" sz="2000" dirty="0" smtClean="0"/>
              <a:t>14.00-18.00, </a:t>
            </a:r>
            <a:r>
              <a:rPr lang="en-US" sz="2000" dirty="0" smtClean="0"/>
              <a:t>M-building</a:t>
            </a:r>
            <a:endParaRPr lang="en-US" sz="2000" dirty="0" smtClean="0"/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rgbClr val="CC0000"/>
                </a:solidFill>
              </a:rPr>
              <a:t>You may have with you</a:t>
            </a:r>
            <a:r>
              <a:rPr lang="en-US" sz="2000" dirty="0" smtClean="0"/>
              <a:t>:</a:t>
            </a:r>
          </a:p>
          <a:p>
            <a:pPr eaLnBrk="1" hangingPunct="1"/>
            <a:r>
              <a:rPr lang="en-US" sz="2000" dirty="0" smtClean="0"/>
              <a:t>English-X dictionary</a:t>
            </a:r>
          </a:p>
          <a:p>
            <a:pPr eaLnBrk="1" hangingPunct="1"/>
            <a:r>
              <a:rPr lang="en-US" sz="2000" dirty="0" smtClean="0"/>
              <a:t>no calculators, PDAs, etc (if/where numbers  matter, do rounding)</a:t>
            </a:r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None/>
            </a:pPr>
            <a:r>
              <a:rPr lang="sv-SE" sz="2000" b="1" dirty="0" err="1" smtClean="0">
                <a:solidFill>
                  <a:srgbClr val="CC0000"/>
                </a:solidFill>
              </a:rPr>
              <a:t>Grading</a:t>
            </a:r>
            <a:r>
              <a:rPr lang="sv-SE" sz="2000" b="1" dirty="0" smtClean="0">
                <a:solidFill>
                  <a:srgbClr val="CC0000"/>
                </a:solidFill>
              </a:rPr>
              <a:t> </a:t>
            </a:r>
          </a:p>
          <a:p>
            <a:pPr eaLnBrk="1" hangingPunct="1"/>
            <a:r>
              <a:rPr lang="sv-SE" sz="2000" dirty="0" smtClean="0"/>
              <a:t>30-40, 41-50, 51-60 (</a:t>
            </a:r>
            <a:r>
              <a:rPr lang="sv-SE" sz="2000" dirty="0" err="1" smtClean="0"/>
              <a:t>out</a:t>
            </a:r>
            <a:r>
              <a:rPr lang="sv-SE" sz="2000" dirty="0" smtClean="0"/>
              <a:t> </a:t>
            </a:r>
            <a:r>
              <a:rPr lang="sv-SE" sz="2000" dirty="0" err="1" smtClean="0"/>
              <a:t>of</a:t>
            </a:r>
            <a:r>
              <a:rPr lang="sv-SE" sz="2000" dirty="0" smtClean="0"/>
              <a:t> 60)= 3, 4, 5 (CTH)</a:t>
            </a:r>
          </a:p>
          <a:p>
            <a:pPr eaLnBrk="1" hangingPunct="1"/>
            <a:r>
              <a:rPr lang="sv-SE" sz="2000" dirty="0" smtClean="0"/>
              <a:t>30-44, 45-60 (</a:t>
            </a:r>
            <a:r>
              <a:rPr lang="sv-SE" sz="2000" dirty="0" err="1" smtClean="0"/>
              <a:t>out</a:t>
            </a:r>
            <a:r>
              <a:rPr lang="sv-SE" sz="2000" dirty="0" smtClean="0"/>
              <a:t> </a:t>
            </a:r>
            <a:r>
              <a:rPr lang="sv-SE" sz="2000" dirty="0" err="1" smtClean="0"/>
              <a:t>of</a:t>
            </a:r>
            <a:r>
              <a:rPr lang="sv-SE" sz="2000" dirty="0" smtClean="0"/>
              <a:t> 60) = G, VG (GU)</a:t>
            </a:r>
          </a:p>
          <a:p>
            <a:pPr eaLnBrk="1" hangingPunct="1"/>
            <a:endParaRPr lang="sv-SE" sz="2000" dirty="0" smtClean="0"/>
          </a:p>
          <a:p>
            <a:pPr eaLnBrk="1" hangingPunct="1">
              <a:buNone/>
            </a:pPr>
            <a:r>
              <a:rPr lang="sv-SE" sz="2000" b="1" dirty="0" smtClean="0">
                <a:solidFill>
                  <a:srgbClr val="C00000"/>
                </a:solidFill>
              </a:rPr>
              <a:t>To think </a:t>
            </a:r>
            <a:r>
              <a:rPr lang="sv-SE" sz="2000" b="1" dirty="0" err="1" smtClean="0">
                <a:solidFill>
                  <a:srgbClr val="C00000"/>
                </a:solidFill>
              </a:rPr>
              <a:t>during</a:t>
            </a:r>
            <a:r>
              <a:rPr lang="sv-SE" sz="2000" b="1" dirty="0" smtClean="0">
                <a:solidFill>
                  <a:srgbClr val="C00000"/>
                </a:solidFill>
              </a:rPr>
              <a:t> </a:t>
            </a:r>
            <a:r>
              <a:rPr lang="sv-SE" sz="2000" b="1" dirty="0" err="1" smtClean="0">
                <a:solidFill>
                  <a:srgbClr val="C00000"/>
                </a:solidFill>
              </a:rPr>
              <a:t>summary-study</a:t>
            </a:r>
            <a:endParaRPr lang="sv-SE" sz="2000" b="1" dirty="0" smtClean="0">
              <a:solidFill>
                <a:srgbClr val="C00000"/>
              </a:solidFill>
            </a:endParaRPr>
          </a:p>
          <a:p>
            <a:pPr eaLnBrk="1" hangingPunct="1">
              <a:buNone/>
            </a:pPr>
            <a:r>
              <a:rPr lang="sv-SE" sz="2000" dirty="0" smtClean="0"/>
              <a:t>   </a:t>
            </a:r>
            <a:r>
              <a:rPr lang="en-US" sz="2000" dirty="0" smtClean="0"/>
              <a:t>Have o</a:t>
            </a:r>
            <a:r>
              <a:rPr lang="en-US" sz="2000" dirty="0" smtClean="0"/>
              <a:t>verview, critical </a:t>
            </a:r>
            <a:r>
              <a:rPr lang="en-US" sz="2000" dirty="0" smtClean="0"/>
              <a:t>eye; </a:t>
            </a:r>
            <a:r>
              <a:rPr lang="en-US" sz="2000" dirty="0" smtClean="0"/>
              <a:t>explain; </a:t>
            </a:r>
            <a:r>
              <a:rPr lang="en-US" sz="2000" dirty="0" smtClean="0"/>
              <a:t>ask yourselves: why is this so? / </a:t>
            </a:r>
            <a:r>
              <a:rPr lang="en-US" sz="2000" dirty="0" smtClean="0"/>
              <a:t>how </a:t>
            </a:r>
            <a:r>
              <a:rPr lang="en-US" sz="2000" dirty="0" smtClean="0"/>
              <a:t>does it </a:t>
            </a:r>
            <a:r>
              <a:rPr lang="en-US" sz="2000" dirty="0" smtClean="0"/>
              <a:t>work (or not work)?</a:t>
            </a:r>
            <a:endParaRPr lang="en-US" sz="2000" dirty="0" smtClean="0"/>
          </a:p>
          <a:p>
            <a:pPr eaLnBrk="1" hangingPunct="1">
              <a:buFontTx/>
              <a:buNone/>
            </a:pPr>
            <a:r>
              <a:rPr lang="sv-SE" sz="2000" dirty="0" smtClean="0"/>
              <a:t>              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68238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19256" cy="576064"/>
          </a:xfrm>
        </p:spPr>
        <p:txBody>
          <a:bodyPr/>
          <a:lstStyle/>
          <a:p>
            <a:r>
              <a:rPr lang="sv-SE" dirty="0" err="1" smtClean="0"/>
              <a:t>Overlays</a:t>
            </a:r>
            <a:r>
              <a:rPr lang="sv-SE" dirty="0" smtClean="0"/>
              <a:t>, software-</a:t>
            </a:r>
            <a:r>
              <a:rPr lang="sv-SE" dirty="0" err="1" smtClean="0"/>
              <a:t>defined</a:t>
            </a:r>
            <a:r>
              <a:rPr lang="sv-SE" dirty="0" smtClean="0"/>
              <a:t> </a:t>
            </a:r>
            <a:r>
              <a:rPr lang="sv-SE" dirty="0" err="1" smtClean="0"/>
              <a:t>networks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5832648" cy="2952328"/>
          </a:xfrm>
        </p:spPr>
        <p:txBody>
          <a:bodyPr/>
          <a:lstStyle/>
          <a:p>
            <a:r>
              <a:rPr lang="sv-SE" sz="2000" dirty="0" smtClean="0"/>
              <a:t>P2P/streaming </a:t>
            </a:r>
            <a:r>
              <a:rPr lang="sv-SE" sz="2000" dirty="0" err="1" smtClean="0"/>
              <a:t>applications-infrastructure</a:t>
            </a:r>
            <a:r>
              <a:rPr lang="sv-SE" sz="2000" dirty="0" smtClean="0"/>
              <a:t> (</a:t>
            </a:r>
            <a:r>
              <a:rPr lang="sv-SE" sz="2000" dirty="0" err="1" smtClean="0"/>
              <a:t>application-layer</a:t>
            </a:r>
            <a:r>
              <a:rPr lang="sv-SE" sz="2000" dirty="0" smtClean="0"/>
              <a:t> </a:t>
            </a:r>
            <a:r>
              <a:rPr lang="sv-SE" sz="2000" dirty="0" err="1" smtClean="0"/>
              <a:t>networking</a:t>
            </a:r>
            <a:r>
              <a:rPr lang="sv-SE" sz="2000" dirty="0" smtClean="0"/>
              <a:t>)</a:t>
            </a:r>
            <a:endParaRPr lang="sv-SE" sz="2000" dirty="0"/>
          </a:p>
          <a:p>
            <a:r>
              <a:rPr lang="sv-SE" sz="2000" dirty="0" err="1" smtClean="0"/>
              <a:t>traffic</a:t>
            </a:r>
            <a:r>
              <a:rPr lang="sv-SE" sz="2000" dirty="0" smtClean="0"/>
              <a:t> </a:t>
            </a:r>
            <a:r>
              <a:rPr lang="sv-SE" sz="2000" dirty="0" err="1" smtClean="0"/>
              <a:t>engineering</a:t>
            </a:r>
            <a:r>
              <a:rPr lang="sv-SE" sz="2000" dirty="0" smtClean="0"/>
              <a:t>, </a:t>
            </a:r>
            <a:r>
              <a:rPr lang="sv-SE" sz="2000" dirty="0" err="1" smtClean="0"/>
              <a:t>tunneling</a:t>
            </a:r>
            <a:endParaRPr lang="sv-SE" sz="2000" dirty="0" smtClean="0"/>
          </a:p>
          <a:p>
            <a:r>
              <a:rPr lang="sv-SE" sz="2000" b="1" dirty="0" smtClean="0"/>
              <a:t>Software-</a:t>
            </a:r>
            <a:r>
              <a:rPr lang="sv-SE" sz="2000" b="1" dirty="0" err="1" smtClean="0"/>
              <a:t>defined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networks</a:t>
            </a:r>
            <a:r>
              <a:rPr lang="sv-SE" sz="2000" dirty="0" smtClean="0"/>
              <a:t>: separation </a:t>
            </a:r>
            <a:r>
              <a:rPr lang="sv-SE" sz="2000" dirty="0" err="1" smtClean="0"/>
              <a:t>of</a:t>
            </a:r>
            <a:r>
              <a:rPr lang="sv-SE" sz="2000" dirty="0" smtClean="0"/>
              <a:t> </a:t>
            </a:r>
            <a:r>
              <a:rPr lang="sv-SE" sz="2000" dirty="0" err="1" smtClean="0"/>
              <a:t>control</a:t>
            </a:r>
            <a:r>
              <a:rPr lang="sv-SE" sz="2000" dirty="0" smtClean="0"/>
              <a:t> and </a:t>
            </a:r>
            <a:r>
              <a:rPr lang="sv-SE" sz="2000" dirty="0" err="1" smtClean="0"/>
              <a:t>execution</a:t>
            </a:r>
            <a:r>
              <a:rPr lang="sv-SE" sz="2000" dirty="0" smtClean="0"/>
              <a:t> planes; </a:t>
            </a:r>
            <a:r>
              <a:rPr lang="sv-SE" sz="2000" dirty="0" err="1" smtClean="0"/>
              <a:t>virtualization</a:t>
            </a:r>
            <a:r>
              <a:rPr lang="sv-SE" sz="2000" dirty="0" smtClean="0"/>
              <a:t> </a:t>
            </a:r>
            <a:r>
              <a:rPr lang="sv-SE" sz="2000" dirty="0" err="1" smtClean="0"/>
              <a:t>of</a:t>
            </a:r>
            <a:r>
              <a:rPr lang="sv-SE" sz="2000" dirty="0" smtClean="0"/>
              <a:t> ”</a:t>
            </a:r>
            <a:r>
              <a:rPr lang="sv-SE" sz="2000" dirty="0" err="1" smtClean="0"/>
              <a:t>layers</a:t>
            </a:r>
            <a:r>
              <a:rPr lang="sv-SE" sz="2000" dirty="0" smtClean="0"/>
              <a:t>”: eg. </a:t>
            </a:r>
            <a:r>
              <a:rPr lang="sv-SE" sz="2000" dirty="0" err="1" smtClean="0"/>
              <a:t>routing</a:t>
            </a:r>
            <a:r>
              <a:rPr lang="sv-SE" sz="2000" dirty="0" smtClean="0"/>
              <a:t> table </a:t>
            </a:r>
            <a:r>
              <a:rPr lang="sv-SE" sz="2000" dirty="0" err="1" smtClean="0"/>
              <a:t>updates</a:t>
            </a:r>
            <a:r>
              <a:rPr lang="sv-SE" sz="2000" dirty="0" smtClean="0"/>
              <a:t> </a:t>
            </a:r>
            <a:r>
              <a:rPr lang="sv-SE" sz="2000" dirty="0" err="1" smtClean="0"/>
              <a:t>implemented</a:t>
            </a:r>
            <a:r>
              <a:rPr lang="sv-SE" sz="2000" dirty="0" smtClean="0"/>
              <a:t> </a:t>
            </a:r>
            <a:r>
              <a:rPr lang="sv-SE" sz="2000" dirty="0" err="1" smtClean="0"/>
              <a:t>elsewhere</a:t>
            </a:r>
            <a:r>
              <a:rPr lang="sv-SE" sz="2000" dirty="0" smtClean="0"/>
              <a:t> (not in </a:t>
            </a:r>
            <a:r>
              <a:rPr lang="sv-SE" sz="2000" dirty="0" err="1" smtClean="0"/>
              <a:t>particular</a:t>
            </a:r>
            <a:r>
              <a:rPr lang="sv-SE" sz="2000" dirty="0" smtClean="0"/>
              <a:t> routers)</a:t>
            </a:r>
            <a:r>
              <a:rPr lang="sv-SE" sz="2000" dirty="0"/>
              <a:t> </a:t>
            </a:r>
            <a:endParaRPr lang="sv-SE" sz="2000" dirty="0" smtClean="0"/>
          </a:p>
          <a:p>
            <a:r>
              <a:rPr lang="sv-SE" sz="2000" dirty="0" smtClean="0"/>
              <a:t>5G; Internet </a:t>
            </a:r>
            <a:r>
              <a:rPr lang="sv-SE" sz="2000" dirty="0" err="1" smtClean="0"/>
              <a:t>of</a:t>
            </a:r>
            <a:r>
              <a:rPr lang="sv-SE" sz="2000" dirty="0" smtClean="0"/>
              <a:t> </a:t>
            </a:r>
            <a:r>
              <a:rPr lang="sv-SE" sz="2000" dirty="0" err="1" smtClean="0"/>
              <a:t>things</a:t>
            </a:r>
            <a:r>
              <a:rPr lang="sv-SE" sz="2000" dirty="0" smtClean="0"/>
              <a:t> </a:t>
            </a:r>
            <a:r>
              <a:rPr lang="sv-SE" sz="2000" dirty="0" err="1" smtClean="0"/>
              <a:t>concepts</a:t>
            </a:r>
            <a:endParaRPr lang="sv-SE" sz="2000" dirty="0"/>
          </a:p>
          <a:p>
            <a:endParaRPr lang="sv-SE" sz="2000" dirty="0" smtClean="0"/>
          </a:p>
          <a:p>
            <a:endParaRPr lang="sv-SE" sz="2000" dirty="0"/>
          </a:p>
          <a:p>
            <a:pPr marL="0" indent="0">
              <a:buNone/>
            </a:pPr>
            <a:r>
              <a:rPr lang="sv-SE" sz="2000" dirty="0" smtClean="0"/>
              <a:t>… </a:t>
            </a:r>
            <a:r>
              <a:rPr lang="sv-SE" sz="2000" dirty="0" err="1" smtClean="0"/>
              <a:t>complement</a:t>
            </a:r>
            <a:r>
              <a:rPr lang="sv-SE" sz="2000" dirty="0" smtClean="0"/>
              <a:t> the </a:t>
            </a:r>
            <a:r>
              <a:rPr lang="sv-SE" sz="2000" dirty="0" err="1" smtClean="0"/>
              <a:t>networking</a:t>
            </a:r>
            <a:r>
              <a:rPr lang="sv-SE" sz="2000" dirty="0" smtClean="0"/>
              <a:t> </a:t>
            </a:r>
            <a:r>
              <a:rPr lang="sv-SE" sz="2000" dirty="0" err="1" smtClean="0"/>
              <a:t>infrastructure</a:t>
            </a:r>
            <a:r>
              <a:rPr lang="sv-SE" sz="2000" dirty="0" smtClean="0"/>
              <a:t> …</a:t>
            </a:r>
            <a:endParaRPr lang="sv-SE" sz="2000" dirty="0"/>
          </a:p>
          <a:p>
            <a:pPr marL="0" indent="0">
              <a:buNone/>
            </a:pPr>
            <a:r>
              <a:rPr lang="sv-SE" sz="2000" dirty="0" smtClean="0"/>
              <a:t>…</a:t>
            </a:r>
            <a:r>
              <a:rPr lang="sv-SE" sz="2000" dirty="0" err="1" smtClean="0"/>
              <a:t>taking</a:t>
            </a:r>
            <a:r>
              <a:rPr lang="sv-SE" sz="2000" dirty="0" smtClean="0"/>
              <a:t> </a:t>
            </a:r>
            <a:r>
              <a:rPr lang="sv-SE" sz="2000" dirty="0" err="1" smtClean="0"/>
              <a:t>advantage</a:t>
            </a:r>
            <a:r>
              <a:rPr lang="sv-SE" sz="2000" dirty="0" smtClean="0"/>
              <a:t> </a:t>
            </a:r>
            <a:r>
              <a:rPr lang="sv-SE" sz="2000" dirty="0" err="1" smtClean="0"/>
              <a:t>of</a:t>
            </a:r>
            <a:r>
              <a:rPr lang="sv-SE" sz="2000" dirty="0" smtClean="0"/>
              <a:t> the </a:t>
            </a:r>
            <a:r>
              <a:rPr lang="sv-SE" sz="2000" dirty="0" err="1" smtClean="0"/>
              <a:t>network</a:t>
            </a:r>
            <a:r>
              <a:rPr lang="sv-SE" sz="2000" dirty="0" smtClean="0"/>
              <a:t> </a:t>
            </a:r>
            <a:r>
              <a:rPr lang="sv-SE" sz="2000" dirty="0" err="1" smtClean="0"/>
              <a:t>resources</a:t>
            </a:r>
            <a:r>
              <a:rPr lang="sv-SE" sz="2000" dirty="0" smtClean="0"/>
              <a:t> at the </a:t>
            </a:r>
            <a:r>
              <a:rPr lang="sv-SE" sz="2000" dirty="0" err="1" smtClean="0"/>
              <a:t>edge</a:t>
            </a:r>
            <a:r>
              <a:rPr lang="sv-SE" sz="2000" dirty="0" smtClean="0"/>
              <a:t> </a:t>
            </a:r>
            <a:r>
              <a:rPr lang="sv-SE" sz="2000" dirty="0" err="1" smtClean="0"/>
              <a:t>of</a:t>
            </a:r>
            <a:r>
              <a:rPr lang="sv-SE" sz="2000" dirty="0" smtClean="0"/>
              <a:t> the </a:t>
            </a:r>
            <a:r>
              <a:rPr lang="sv-SE" sz="2000" dirty="0" err="1" smtClean="0"/>
              <a:t>network</a:t>
            </a:r>
            <a:r>
              <a:rPr lang="sv-SE" sz="2000" dirty="0" smtClean="0"/>
              <a:t>…</a:t>
            </a:r>
            <a:endParaRPr lang="sv-SE" sz="2000" dirty="0"/>
          </a:p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7BAE0D-3C1C-48AF-9FF5-AF18ABEA3378}" type="slidenum">
              <a:rPr lang="sv-SE" smtClean="0"/>
              <a:pPr>
                <a:defRPr/>
              </a:pPr>
              <a:t>20</a:t>
            </a:fld>
            <a:endParaRPr lang="sv-SE"/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364" y="1461354"/>
            <a:ext cx="2376264" cy="256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940" y="3861048"/>
            <a:ext cx="388068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940" y="0"/>
            <a:ext cx="1292796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48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5-</a:t>
            </a:r>
            <a:fld id="{1569457F-D67F-4396-8B85-00BF6F087104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40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34338" cy="536104"/>
          </a:xfrm>
        </p:spPr>
        <p:txBody>
          <a:bodyPr/>
          <a:lstStyle/>
          <a:p>
            <a:r>
              <a:rPr lang="en-US" sz="2800" u="none" dirty="0" smtClean="0">
                <a:solidFill>
                  <a:srgbClr val="FF0000"/>
                </a:solidFill>
              </a:rPr>
              <a:t>Synthesis:</a:t>
            </a:r>
            <a:r>
              <a:rPr lang="en-US" sz="2800" u="none" dirty="0" smtClean="0"/>
              <a:t> a day in the life of a web request</a:t>
            </a:r>
          </a:p>
        </p:txBody>
      </p:sp>
      <p:sp>
        <p:nvSpPr>
          <p:cNvPr id="1024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38263"/>
            <a:ext cx="7772400" cy="2378769"/>
          </a:xfrm>
        </p:spPr>
        <p:txBody>
          <a:bodyPr/>
          <a:lstStyle/>
          <a:p>
            <a:r>
              <a:rPr lang="en-US" dirty="0" smtClean="0"/>
              <a:t>putting-it-all-together: synthesis!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goal:</a:t>
            </a:r>
            <a:r>
              <a:rPr lang="en-US" dirty="0" smtClean="0"/>
              <a:t> identify, review protocols (at all layers) involved in seemingly simple scenario: requesting www page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scenario:</a:t>
            </a:r>
            <a:r>
              <a:rPr lang="en-US" dirty="0" smtClean="0"/>
              <a:t> student attaches laptop to campus network, requests/receives www.google.com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911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5-</a:t>
            </a:r>
            <a:fld id="{5914270D-B2FC-4850-BAB9-0558C6EAF395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389" name="Freeform 406"/>
          <p:cNvSpPr>
            <a:spLocks/>
          </p:cNvSpPr>
          <p:nvPr/>
        </p:nvSpPr>
        <p:spPr bwMode="auto">
          <a:xfrm>
            <a:off x="4751388" y="706438"/>
            <a:ext cx="3894137" cy="3192462"/>
          </a:xfrm>
          <a:custGeom>
            <a:avLst/>
            <a:gdLst>
              <a:gd name="T0" fmla="*/ 84 w 2453"/>
              <a:gd name="T1" fmla="*/ 632 h 2011"/>
              <a:gd name="T2" fmla="*/ 16 w 2453"/>
              <a:gd name="T3" fmla="*/ 809 h 2011"/>
              <a:gd name="T4" fmla="*/ 9 w 2453"/>
              <a:gd name="T5" fmla="*/ 1005 h 2011"/>
              <a:gd name="T6" fmla="*/ 70 w 2453"/>
              <a:gd name="T7" fmla="*/ 1147 h 2011"/>
              <a:gd name="T8" fmla="*/ 165 w 2453"/>
              <a:gd name="T9" fmla="*/ 1364 h 2011"/>
              <a:gd name="T10" fmla="*/ 280 w 2453"/>
              <a:gd name="T11" fmla="*/ 1446 h 2011"/>
              <a:gd name="T12" fmla="*/ 549 w 2453"/>
              <a:gd name="T13" fmla="*/ 1627 h 2011"/>
              <a:gd name="T14" fmla="*/ 1152 w 2453"/>
              <a:gd name="T15" fmla="*/ 1687 h 2011"/>
              <a:gd name="T16" fmla="*/ 1542 w 2453"/>
              <a:gd name="T17" fmla="*/ 1965 h 2011"/>
              <a:gd name="T18" fmla="*/ 1675 w 2453"/>
              <a:gd name="T19" fmla="*/ 1965 h 2011"/>
              <a:gd name="T20" fmla="*/ 1933 w 2453"/>
              <a:gd name="T21" fmla="*/ 1945 h 2011"/>
              <a:gd name="T22" fmla="*/ 2376 w 2453"/>
              <a:gd name="T23" fmla="*/ 1793 h 2011"/>
              <a:gd name="T24" fmla="*/ 2396 w 2453"/>
              <a:gd name="T25" fmla="*/ 1508 h 2011"/>
              <a:gd name="T26" fmla="*/ 2293 w 2453"/>
              <a:gd name="T27" fmla="*/ 1297 h 2011"/>
              <a:gd name="T28" fmla="*/ 2347 w 2453"/>
              <a:gd name="T29" fmla="*/ 843 h 2011"/>
              <a:gd name="T30" fmla="*/ 2340 w 2453"/>
              <a:gd name="T31" fmla="*/ 653 h 2011"/>
              <a:gd name="T32" fmla="*/ 2177 w 2453"/>
              <a:gd name="T33" fmla="*/ 456 h 2011"/>
              <a:gd name="T34" fmla="*/ 1920 w 2453"/>
              <a:gd name="T35" fmla="*/ 165 h 2011"/>
              <a:gd name="T36" fmla="*/ 1601 w 2453"/>
              <a:gd name="T37" fmla="*/ 36 h 2011"/>
              <a:gd name="T38" fmla="*/ 1229 w 2453"/>
              <a:gd name="T39" fmla="*/ 16 h 2011"/>
              <a:gd name="T40" fmla="*/ 917 w 2453"/>
              <a:gd name="T41" fmla="*/ 131 h 2011"/>
              <a:gd name="T42" fmla="*/ 477 w 2453"/>
              <a:gd name="T43" fmla="*/ 260 h 2011"/>
              <a:gd name="T44" fmla="*/ 212 w 2453"/>
              <a:gd name="T45" fmla="*/ 375 h 2011"/>
              <a:gd name="T46" fmla="*/ 84 w 2453"/>
              <a:gd name="T47" fmla="*/ 632 h 20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453"/>
              <a:gd name="T73" fmla="*/ 0 h 2011"/>
              <a:gd name="T74" fmla="*/ 2453 w 2453"/>
              <a:gd name="T75" fmla="*/ 2011 h 201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453" h="2011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16" y="1402"/>
                  <a:pt x="280" y="1446"/>
                </a:cubicBezTo>
                <a:cubicBezTo>
                  <a:pt x="344" y="1490"/>
                  <a:pt x="404" y="1587"/>
                  <a:pt x="549" y="1627"/>
                </a:cubicBezTo>
                <a:cubicBezTo>
                  <a:pt x="694" y="1667"/>
                  <a:pt x="987" y="1631"/>
                  <a:pt x="1152" y="1687"/>
                </a:cubicBezTo>
                <a:cubicBezTo>
                  <a:pt x="1317" y="1743"/>
                  <a:pt x="1455" y="1919"/>
                  <a:pt x="1542" y="1965"/>
                </a:cubicBezTo>
                <a:cubicBezTo>
                  <a:pt x="1629" y="2011"/>
                  <a:pt x="1610" y="1968"/>
                  <a:pt x="1675" y="1965"/>
                </a:cubicBezTo>
                <a:cubicBezTo>
                  <a:pt x="1740" y="1962"/>
                  <a:pt x="1816" y="1974"/>
                  <a:pt x="1933" y="1945"/>
                </a:cubicBezTo>
                <a:cubicBezTo>
                  <a:pt x="2050" y="1916"/>
                  <a:pt x="2299" y="1866"/>
                  <a:pt x="2376" y="1793"/>
                </a:cubicBezTo>
                <a:cubicBezTo>
                  <a:pt x="2453" y="1720"/>
                  <a:pt x="2410" y="1591"/>
                  <a:pt x="2396" y="1508"/>
                </a:cubicBezTo>
                <a:cubicBezTo>
                  <a:pt x="2382" y="1425"/>
                  <a:pt x="2301" y="1408"/>
                  <a:pt x="2293" y="1297"/>
                </a:cubicBezTo>
                <a:cubicBezTo>
                  <a:pt x="2285" y="1186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FFFF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wrap="none"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63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34338" cy="477838"/>
          </a:xfrm>
        </p:spPr>
        <p:txBody>
          <a:bodyPr/>
          <a:lstStyle/>
          <a:p>
            <a:r>
              <a:rPr lang="en-US" sz="2800" u="none" dirty="0" smtClean="0"/>
              <a:t>A day in the life …. : scenario</a:t>
            </a:r>
          </a:p>
        </p:txBody>
      </p:sp>
      <p:sp>
        <p:nvSpPr>
          <p:cNvPr id="16391" name="Freeform 3"/>
          <p:cNvSpPr>
            <a:spLocks/>
          </p:cNvSpPr>
          <p:nvPr/>
        </p:nvSpPr>
        <p:spPr bwMode="auto">
          <a:xfrm>
            <a:off x="611188" y="1273175"/>
            <a:ext cx="3554412" cy="2754313"/>
          </a:xfrm>
          <a:custGeom>
            <a:avLst/>
            <a:gdLst>
              <a:gd name="T0" fmla="*/ 3238267 w 2406"/>
              <a:gd name="T1" fmla="*/ 787768 h 958"/>
              <a:gd name="T2" fmla="*/ 2743367 w 2406"/>
              <a:gd name="T3" fmla="*/ 221380 h 958"/>
              <a:gd name="T4" fmla="*/ 2057895 w 2406"/>
              <a:gd name="T5" fmla="*/ 20125 h 958"/>
              <a:gd name="T6" fmla="*/ 1053323 w 2406"/>
              <a:gd name="T7" fmla="*/ 350758 h 958"/>
              <a:gd name="T8" fmla="*/ 413647 w 2406"/>
              <a:gd name="T9" fmla="*/ 672765 h 958"/>
              <a:gd name="T10" fmla="*/ 38410 w 2406"/>
              <a:gd name="T11" fmla="*/ 1500785 h 958"/>
              <a:gd name="T12" fmla="*/ 180232 w 2406"/>
              <a:gd name="T13" fmla="*/ 2222426 h 958"/>
              <a:gd name="T14" fmla="*/ 403306 w 2406"/>
              <a:gd name="T15" fmla="*/ 2570309 h 958"/>
              <a:gd name="T16" fmla="*/ 1726977 w 2406"/>
              <a:gd name="T17" fmla="*/ 2518558 h 958"/>
              <a:gd name="T18" fmla="*/ 2450860 w 2406"/>
              <a:gd name="T19" fmla="*/ 2742813 h 958"/>
              <a:gd name="T20" fmla="*/ 3145197 w 2406"/>
              <a:gd name="T21" fmla="*/ 2578934 h 958"/>
              <a:gd name="T22" fmla="*/ 3471683 w 2406"/>
              <a:gd name="T23" fmla="*/ 1699164 h 958"/>
              <a:gd name="T24" fmla="*/ 3238267 w 2406"/>
              <a:gd name="T25" fmla="*/ 787768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16392" name="Group 4"/>
          <p:cNvGrpSpPr>
            <a:grpSpLocks/>
          </p:cNvGrpSpPr>
          <p:nvPr/>
        </p:nvGrpSpPr>
        <p:grpSpPr bwMode="auto">
          <a:xfrm>
            <a:off x="5383213" y="2679700"/>
            <a:ext cx="757237" cy="379413"/>
            <a:chOff x="2466" y="2026"/>
            <a:chExt cx="477" cy="282"/>
          </a:xfrm>
        </p:grpSpPr>
        <p:sp>
          <p:nvSpPr>
            <p:cNvPr id="16560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561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562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 b="0">
                <a:solidFill>
                  <a:srgbClr val="000000"/>
                </a:solidFill>
              </a:endParaRPr>
            </a:p>
          </p:txBody>
        </p:sp>
        <p:sp>
          <p:nvSpPr>
            <p:cNvPr id="16563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6564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16571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572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573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16565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16568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569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570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16566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567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393" name="Group 19"/>
          <p:cNvGrpSpPr>
            <a:grpSpLocks/>
          </p:cNvGrpSpPr>
          <p:nvPr/>
        </p:nvGrpSpPr>
        <p:grpSpPr bwMode="auto">
          <a:xfrm>
            <a:off x="6748463" y="2425700"/>
            <a:ext cx="757237" cy="379413"/>
            <a:chOff x="2466" y="2026"/>
            <a:chExt cx="477" cy="282"/>
          </a:xfrm>
        </p:grpSpPr>
        <p:sp>
          <p:nvSpPr>
            <p:cNvPr id="16546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547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548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 b="0">
                <a:solidFill>
                  <a:srgbClr val="000000"/>
                </a:solidFill>
              </a:endParaRPr>
            </a:p>
          </p:txBody>
        </p:sp>
        <p:sp>
          <p:nvSpPr>
            <p:cNvPr id="16549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6550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16557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558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559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16551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16554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555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556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16552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553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16394" name="Text Box 34"/>
          <p:cNvSpPr txBox="1">
            <a:spLocks noChangeArrowheads="1"/>
          </p:cNvSpPr>
          <p:nvPr/>
        </p:nvSpPr>
        <p:spPr bwMode="auto">
          <a:xfrm>
            <a:off x="5364163" y="1762125"/>
            <a:ext cx="18113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r>
              <a:rPr lang="en-US" b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sp>
        <p:nvSpPr>
          <p:cNvPr id="16395" name="Line 36"/>
          <p:cNvSpPr>
            <a:spLocks noChangeShapeType="1"/>
          </p:cNvSpPr>
          <p:nvPr/>
        </p:nvSpPr>
        <p:spPr bwMode="auto">
          <a:xfrm flipV="1">
            <a:off x="3613150" y="2344738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16396" name="Group 38"/>
          <p:cNvGrpSpPr>
            <a:grpSpLocks/>
          </p:cNvGrpSpPr>
          <p:nvPr/>
        </p:nvGrpSpPr>
        <p:grpSpPr bwMode="auto">
          <a:xfrm>
            <a:off x="3094038" y="2459038"/>
            <a:ext cx="742950" cy="311150"/>
            <a:chOff x="1935" y="960"/>
            <a:chExt cx="468" cy="196"/>
          </a:xfrm>
        </p:grpSpPr>
        <p:sp>
          <p:nvSpPr>
            <p:cNvPr id="16542" name="Line 39"/>
            <p:cNvSpPr>
              <a:spLocks noChangeShapeType="1"/>
            </p:cNvSpPr>
            <p:nvPr/>
          </p:nvSpPr>
          <p:spPr bwMode="auto">
            <a:xfrm>
              <a:off x="2368" y="9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543" name="Rectangle 40"/>
            <p:cNvSpPr>
              <a:spLocks noChangeArrowheads="1"/>
            </p:cNvSpPr>
            <p:nvPr/>
          </p:nvSpPr>
          <p:spPr bwMode="auto">
            <a:xfrm>
              <a:off x="1935" y="1065"/>
              <a:ext cx="465" cy="91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544" name="Freeform 41"/>
            <p:cNvSpPr>
              <a:spLocks/>
            </p:cNvSpPr>
            <p:nvPr/>
          </p:nvSpPr>
          <p:spPr bwMode="auto">
            <a:xfrm>
              <a:off x="2069" y="975"/>
              <a:ext cx="307" cy="63"/>
            </a:xfrm>
            <a:custGeom>
              <a:avLst/>
              <a:gdLst>
                <a:gd name="T0" fmla="*/ 0 w 432"/>
                <a:gd name="T1" fmla="*/ 0 h 105"/>
                <a:gd name="T2" fmla="*/ 60 w 432"/>
                <a:gd name="T3" fmla="*/ 0 h 105"/>
                <a:gd name="T4" fmla="*/ 218 w 432"/>
                <a:gd name="T5" fmla="*/ 63 h 105"/>
                <a:gd name="T6" fmla="*/ 307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545" name="Freeform 42"/>
            <p:cNvSpPr>
              <a:spLocks/>
            </p:cNvSpPr>
            <p:nvPr/>
          </p:nvSpPr>
          <p:spPr bwMode="auto">
            <a:xfrm flipV="1">
              <a:off x="2051" y="981"/>
              <a:ext cx="352" cy="63"/>
            </a:xfrm>
            <a:custGeom>
              <a:avLst/>
              <a:gdLst>
                <a:gd name="T0" fmla="*/ 0 w 432"/>
                <a:gd name="T1" fmla="*/ 0 h 105"/>
                <a:gd name="T2" fmla="*/ 69 w 432"/>
                <a:gd name="T3" fmla="*/ 0 h 105"/>
                <a:gd name="T4" fmla="*/ 250 w 432"/>
                <a:gd name="T5" fmla="*/ 63 h 105"/>
                <a:gd name="T6" fmla="*/ 352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16397" name="Line 43"/>
          <p:cNvSpPr>
            <a:spLocks noChangeShapeType="1"/>
          </p:cNvSpPr>
          <p:nvPr/>
        </p:nvSpPr>
        <p:spPr bwMode="auto">
          <a:xfrm flipV="1">
            <a:off x="2503488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6398" name="Line 44"/>
          <p:cNvSpPr>
            <a:spLocks noChangeShapeType="1"/>
          </p:cNvSpPr>
          <p:nvPr/>
        </p:nvSpPr>
        <p:spPr bwMode="auto">
          <a:xfrm flipV="1">
            <a:off x="3762375" y="2201863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6399" name="Rectangle 45"/>
          <p:cNvSpPr>
            <a:spLocks noChangeArrowheads="1"/>
          </p:cNvSpPr>
          <p:nvPr/>
        </p:nvSpPr>
        <p:spPr bwMode="auto">
          <a:xfrm>
            <a:off x="2241550" y="2479675"/>
            <a:ext cx="257175" cy="698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400" name="Line 48"/>
          <p:cNvSpPr>
            <a:spLocks noChangeShapeType="1"/>
          </p:cNvSpPr>
          <p:nvPr/>
        </p:nvSpPr>
        <p:spPr bwMode="auto">
          <a:xfrm flipV="1">
            <a:off x="3117850" y="2736850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16401" name="Group 49"/>
          <p:cNvGrpSpPr>
            <a:grpSpLocks/>
          </p:cNvGrpSpPr>
          <p:nvPr/>
        </p:nvGrpSpPr>
        <p:grpSpPr bwMode="auto">
          <a:xfrm>
            <a:off x="2598738" y="3365500"/>
            <a:ext cx="987425" cy="479425"/>
            <a:chOff x="1118" y="1621"/>
            <a:chExt cx="622" cy="302"/>
          </a:xfrm>
        </p:grpSpPr>
        <p:sp>
          <p:nvSpPr>
            <p:cNvPr id="16525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526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6527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16528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6529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530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31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16532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16539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540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541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6533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16536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537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538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16534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535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16402" name="Line 68"/>
          <p:cNvSpPr>
            <a:spLocks noChangeShapeType="1"/>
          </p:cNvSpPr>
          <p:nvPr/>
        </p:nvSpPr>
        <p:spPr bwMode="auto">
          <a:xfrm flipV="1">
            <a:off x="3589338" y="2930525"/>
            <a:ext cx="181927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16403" name="Group 69"/>
          <p:cNvGrpSpPr>
            <a:grpSpLocks/>
          </p:cNvGrpSpPr>
          <p:nvPr/>
        </p:nvGrpSpPr>
        <p:grpSpPr bwMode="auto">
          <a:xfrm>
            <a:off x="7405688" y="3341688"/>
            <a:ext cx="757237" cy="379412"/>
            <a:chOff x="2466" y="2026"/>
            <a:chExt cx="477" cy="282"/>
          </a:xfrm>
        </p:grpSpPr>
        <p:sp>
          <p:nvSpPr>
            <p:cNvPr id="16511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512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513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 b="0">
                <a:solidFill>
                  <a:srgbClr val="000000"/>
                </a:solidFill>
              </a:endParaRPr>
            </a:p>
          </p:txBody>
        </p:sp>
        <p:sp>
          <p:nvSpPr>
            <p:cNvPr id="16514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6515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16522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523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524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16516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16519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520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521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16517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518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404" name="Group 84"/>
          <p:cNvGrpSpPr>
            <a:grpSpLocks/>
          </p:cNvGrpSpPr>
          <p:nvPr/>
        </p:nvGrpSpPr>
        <p:grpSpPr bwMode="auto">
          <a:xfrm>
            <a:off x="7307263" y="1511300"/>
            <a:ext cx="306387" cy="647700"/>
            <a:chOff x="4180" y="783"/>
            <a:chExt cx="150" cy="307"/>
          </a:xfrm>
        </p:grpSpPr>
        <p:sp>
          <p:nvSpPr>
            <p:cNvPr id="16503" name="AutoShape 8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504" name="Rectangle 8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505" name="Rectangle 8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506" name="AutoShape 8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507" name="Line 8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508" name="Line 9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509" name="Rectangle 9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510" name="Rectangle 9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6405" name="Line 93"/>
          <p:cNvSpPr>
            <a:spLocks noChangeShapeType="1"/>
          </p:cNvSpPr>
          <p:nvPr/>
        </p:nvSpPr>
        <p:spPr bwMode="auto">
          <a:xfrm flipH="1">
            <a:off x="7124700" y="2166938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6406" name="Freeform 94"/>
          <p:cNvSpPr>
            <a:spLocks/>
          </p:cNvSpPr>
          <p:nvPr/>
        </p:nvSpPr>
        <p:spPr bwMode="auto">
          <a:xfrm>
            <a:off x="1089025" y="4157663"/>
            <a:ext cx="6419850" cy="1620837"/>
          </a:xfrm>
          <a:custGeom>
            <a:avLst/>
            <a:gdLst>
              <a:gd name="T0" fmla="*/ 5848841 w 2406"/>
              <a:gd name="T1" fmla="*/ 463580 h 958"/>
              <a:gd name="T2" fmla="*/ 4954971 w 2406"/>
              <a:gd name="T3" fmla="*/ 130276 h 958"/>
              <a:gd name="T4" fmla="*/ 3716895 w 2406"/>
              <a:gd name="T5" fmla="*/ 11843 h 958"/>
              <a:gd name="T6" fmla="*/ 1902474 w 2406"/>
              <a:gd name="T7" fmla="*/ 206411 h 958"/>
              <a:gd name="T8" fmla="*/ 747115 w 2406"/>
              <a:gd name="T9" fmla="*/ 395904 h 958"/>
              <a:gd name="T10" fmla="*/ 69375 w 2406"/>
              <a:gd name="T11" fmla="*/ 883170 h 958"/>
              <a:gd name="T12" fmla="*/ 325529 w 2406"/>
              <a:gd name="T13" fmla="*/ 1307836 h 958"/>
              <a:gd name="T14" fmla="*/ 728437 w 2406"/>
              <a:gd name="T15" fmla="*/ 1512556 h 958"/>
              <a:gd name="T16" fmla="*/ 3119204 w 2406"/>
              <a:gd name="T17" fmla="*/ 1482102 h 958"/>
              <a:gd name="T18" fmla="*/ 4426654 w 2406"/>
              <a:gd name="T19" fmla="*/ 1614069 h 958"/>
              <a:gd name="T20" fmla="*/ 5680740 w 2406"/>
              <a:gd name="T21" fmla="*/ 1517631 h 958"/>
              <a:gd name="T22" fmla="*/ 6270427 w 2406"/>
              <a:gd name="T23" fmla="*/ 999911 h 958"/>
              <a:gd name="T24" fmla="*/ 5848841 w 2406"/>
              <a:gd name="T25" fmla="*/ 463580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16407" name="Group 110"/>
          <p:cNvGrpSpPr>
            <a:grpSpLocks/>
          </p:cNvGrpSpPr>
          <p:nvPr/>
        </p:nvGrpSpPr>
        <p:grpSpPr bwMode="auto">
          <a:xfrm>
            <a:off x="4025900" y="4724400"/>
            <a:ext cx="757238" cy="379413"/>
            <a:chOff x="2466" y="2026"/>
            <a:chExt cx="477" cy="282"/>
          </a:xfrm>
        </p:grpSpPr>
        <p:sp>
          <p:nvSpPr>
            <p:cNvPr id="16489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490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91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 b="0">
                <a:solidFill>
                  <a:srgbClr val="000000"/>
                </a:solidFill>
              </a:endParaRPr>
            </a:p>
          </p:txBody>
        </p:sp>
        <p:sp>
          <p:nvSpPr>
            <p:cNvPr id="16492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6493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16500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501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502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16494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16497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498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499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16495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96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408" name="Group 125"/>
          <p:cNvGrpSpPr>
            <a:grpSpLocks/>
          </p:cNvGrpSpPr>
          <p:nvPr/>
        </p:nvGrpSpPr>
        <p:grpSpPr bwMode="auto">
          <a:xfrm>
            <a:off x="2736850" y="4446588"/>
            <a:ext cx="306388" cy="647700"/>
            <a:chOff x="4180" y="783"/>
            <a:chExt cx="150" cy="307"/>
          </a:xfrm>
        </p:grpSpPr>
        <p:sp>
          <p:nvSpPr>
            <p:cNvPr id="16481" name="AutoShape 12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482" name="Rectangle 12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483" name="Rectangle 12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484" name="AutoShape 12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485" name="Line 13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86" name="Line 13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87" name="Rectangle 13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488" name="Rectangle 13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6409" name="Line 134"/>
          <p:cNvSpPr>
            <a:spLocks noChangeShapeType="1"/>
          </p:cNvSpPr>
          <p:nvPr/>
        </p:nvSpPr>
        <p:spPr bwMode="auto">
          <a:xfrm flipV="1">
            <a:off x="4479925" y="3074988"/>
            <a:ext cx="1174750" cy="165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6410" name="Text Box 135"/>
          <p:cNvSpPr txBox="1">
            <a:spLocks noChangeArrowheads="1"/>
          </p:cNvSpPr>
          <p:nvPr/>
        </p:nvSpPr>
        <p:spPr bwMode="auto">
          <a:xfrm>
            <a:off x="5357813" y="5018088"/>
            <a:ext cx="1809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Arial" charset="0"/>
              </a:rPr>
              <a:t>Google’s network </a:t>
            </a:r>
          </a:p>
          <a:p>
            <a:r>
              <a:rPr lang="en-US" b="0">
                <a:solidFill>
                  <a:srgbClr val="000000"/>
                </a:solidFill>
                <a:latin typeface="Arial" charset="0"/>
              </a:rPr>
              <a:t>64.233.160.0/19 </a:t>
            </a:r>
          </a:p>
        </p:txBody>
      </p:sp>
      <p:sp>
        <p:nvSpPr>
          <p:cNvPr id="16411" name="Line 136"/>
          <p:cNvSpPr>
            <a:spLocks noChangeShapeType="1"/>
          </p:cNvSpPr>
          <p:nvPr/>
        </p:nvSpPr>
        <p:spPr bwMode="auto">
          <a:xfrm flipV="1">
            <a:off x="3059113" y="4894263"/>
            <a:ext cx="9429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6412" name="Text Box 137"/>
          <p:cNvSpPr txBox="1">
            <a:spLocks noChangeArrowheads="1"/>
          </p:cNvSpPr>
          <p:nvPr/>
        </p:nvSpPr>
        <p:spPr bwMode="auto">
          <a:xfrm>
            <a:off x="1971675" y="5286375"/>
            <a:ext cx="1595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16413" name="Text Box 138"/>
          <p:cNvSpPr txBox="1">
            <a:spLocks noChangeArrowheads="1"/>
          </p:cNvSpPr>
          <p:nvPr/>
        </p:nvSpPr>
        <p:spPr bwMode="auto">
          <a:xfrm>
            <a:off x="1939925" y="4992688"/>
            <a:ext cx="1177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sp>
        <p:nvSpPr>
          <p:cNvPr id="16414" name="Text Box 139"/>
          <p:cNvSpPr txBox="1">
            <a:spLocks noChangeArrowheads="1"/>
          </p:cNvSpPr>
          <p:nvPr/>
        </p:nvSpPr>
        <p:spPr bwMode="auto">
          <a:xfrm>
            <a:off x="7577138" y="1384300"/>
            <a:ext cx="12334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Arial" charset="0"/>
              </a:rPr>
              <a:t>DNS server</a:t>
            </a:r>
          </a:p>
          <a:p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6415" name="Group 95"/>
          <p:cNvGrpSpPr>
            <a:grpSpLocks/>
          </p:cNvGrpSpPr>
          <p:nvPr/>
        </p:nvGrpSpPr>
        <p:grpSpPr bwMode="auto">
          <a:xfrm>
            <a:off x="5797550" y="4365625"/>
            <a:ext cx="757238" cy="379413"/>
            <a:chOff x="2466" y="2026"/>
            <a:chExt cx="477" cy="282"/>
          </a:xfrm>
        </p:grpSpPr>
        <p:sp>
          <p:nvSpPr>
            <p:cNvPr id="16467" name="Oval 96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468" name="Line 97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69" name="Rectangle 98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 b="0">
                <a:solidFill>
                  <a:srgbClr val="000000"/>
                </a:solidFill>
              </a:endParaRPr>
            </a:p>
          </p:txBody>
        </p:sp>
        <p:sp>
          <p:nvSpPr>
            <p:cNvPr id="16470" name="Oval 99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6471" name="Group 100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16478" name="Line 10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479" name="Line 10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480" name="Line 10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16472" name="Group 104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16475" name="Line 10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476" name="Line 10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477" name="Line 10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16473" name="Line 108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74" name="Line 109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aphicFrame>
        <p:nvGraphicFramePr>
          <p:cNvPr id="16386" name="Object 142"/>
          <p:cNvGraphicFramePr>
            <a:graphicFrameLocks noChangeAspect="1"/>
          </p:cNvGraphicFramePr>
          <p:nvPr/>
        </p:nvGraphicFramePr>
        <p:xfrm>
          <a:off x="1628775" y="2141538"/>
          <a:ext cx="652463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36" name="Clip" r:id="rId3" imgW="1266840" imgH="1200240" progId="MS_ClipArt_Gallery.2">
                  <p:embed/>
                </p:oleObj>
              </mc:Choice>
              <mc:Fallback>
                <p:oleObj name="Clip" r:id="rId3" imgW="1266840" imgH="12002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775" y="2141538"/>
                        <a:ext cx="652463" cy="658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416" name="Group 166"/>
          <p:cNvGrpSpPr>
            <a:grpSpLocks/>
          </p:cNvGrpSpPr>
          <p:nvPr/>
        </p:nvGrpSpPr>
        <p:grpSpPr bwMode="auto">
          <a:xfrm>
            <a:off x="5181600" y="3048000"/>
            <a:ext cx="400050" cy="152400"/>
            <a:chOff x="3228" y="1776"/>
            <a:chExt cx="252" cy="96"/>
          </a:xfrm>
        </p:grpSpPr>
        <p:sp>
          <p:nvSpPr>
            <p:cNvPr id="16465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66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417" name="Group 167"/>
          <p:cNvGrpSpPr>
            <a:grpSpLocks/>
          </p:cNvGrpSpPr>
          <p:nvPr/>
        </p:nvGrpSpPr>
        <p:grpSpPr bwMode="auto">
          <a:xfrm flipH="1">
            <a:off x="5810250" y="3062288"/>
            <a:ext cx="400050" cy="152400"/>
            <a:chOff x="3228" y="1776"/>
            <a:chExt cx="252" cy="96"/>
          </a:xfrm>
        </p:grpSpPr>
        <p:sp>
          <p:nvSpPr>
            <p:cNvPr id="16463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64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418" name="Group 170"/>
          <p:cNvGrpSpPr>
            <a:grpSpLocks/>
          </p:cNvGrpSpPr>
          <p:nvPr/>
        </p:nvGrpSpPr>
        <p:grpSpPr bwMode="auto">
          <a:xfrm flipH="1" flipV="1">
            <a:off x="5962650" y="2538413"/>
            <a:ext cx="400050" cy="152400"/>
            <a:chOff x="3228" y="1776"/>
            <a:chExt cx="252" cy="96"/>
          </a:xfrm>
        </p:grpSpPr>
        <p:sp>
          <p:nvSpPr>
            <p:cNvPr id="16461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62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419" name="Group 173"/>
          <p:cNvGrpSpPr>
            <a:grpSpLocks/>
          </p:cNvGrpSpPr>
          <p:nvPr/>
        </p:nvGrpSpPr>
        <p:grpSpPr bwMode="auto">
          <a:xfrm flipH="1" flipV="1">
            <a:off x="8062913" y="3228975"/>
            <a:ext cx="400050" cy="152400"/>
            <a:chOff x="3228" y="1776"/>
            <a:chExt cx="252" cy="96"/>
          </a:xfrm>
        </p:grpSpPr>
        <p:sp>
          <p:nvSpPr>
            <p:cNvPr id="16459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60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420" name="Group 176"/>
          <p:cNvGrpSpPr>
            <a:grpSpLocks/>
          </p:cNvGrpSpPr>
          <p:nvPr/>
        </p:nvGrpSpPr>
        <p:grpSpPr bwMode="auto">
          <a:xfrm flipV="1">
            <a:off x="7239000" y="3248025"/>
            <a:ext cx="295275" cy="114300"/>
            <a:chOff x="3228" y="1776"/>
            <a:chExt cx="252" cy="96"/>
          </a:xfrm>
        </p:grpSpPr>
        <p:sp>
          <p:nvSpPr>
            <p:cNvPr id="16457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58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421" name="Group 179"/>
          <p:cNvGrpSpPr>
            <a:grpSpLocks/>
          </p:cNvGrpSpPr>
          <p:nvPr/>
        </p:nvGrpSpPr>
        <p:grpSpPr bwMode="auto">
          <a:xfrm rot="409689" flipH="1" flipV="1">
            <a:off x="7510463" y="2590800"/>
            <a:ext cx="452437" cy="57150"/>
            <a:chOff x="3228" y="1776"/>
            <a:chExt cx="252" cy="96"/>
          </a:xfrm>
        </p:grpSpPr>
        <p:sp>
          <p:nvSpPr>
            <p:cNvPr id="16455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56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422" name="Group 182"/>
          <p:cNvGrpSpPr>
            <a:grpSpLocks/>
          </p:cNvGrpSpPr>
          <p:nvPr/>
        </p:nvGrpSpPr>
        <p:grpSpPr bwMode="auto">
          <a:xfrm>
            <a:off x="6653213" y="2795588"/>
            <a:ext cx="295275" cy="114300"/>
            <a:chOff x="3228" y="1776"/>
            <a:chExt cx="252" cy="96"/>
          </a:xfrm>
        </p:grpSpPr>
        <p:sp>
          <p:nvSpPr>
            <p:cNvPr id="16453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54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423" name="Group 185"/>
          <p:cNvGrpSpPr>
            <a:grpSpLocks/>
          </p:cNvGrpSpPr>
          <p:nvPr/>
        </p:nvGrpSpPr>
        <p:grpSpPr bwMode="auto">
          <a:xfrm flipH="1">
            <a:off x="7291388" y="2795588"/>
            <a:ext cx="295275" cy="114300"/>
            <a:chOff x="3228" y="1776"/>
            <a:chExt cx="252" cy="96"/>
          </a:xfrm>
        </p:grpSpPr>
        <p:sp>
          <p:nvSpPr>
            <p:cNvPr id="16451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52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424" name="Group 188"/>
          <p:cNvGrpSpPr>
            <a:grpSpLocks/>
          </p:cNvGrpSpPr>
          <p:nvPr/>
        </p:nvGrpSpPr>
        <p:grpSpPr bwMode="auto">
          <a:xfrm>
            <a:off x="5705475" y="4743450"/>
            <a:ext cx="295275" cy="114300"/>
            <a:chOff x="3228" y="1776"/>
            <a:chExt cx="252" cy="96"/>
          </a:xfrm>
        </p:grpSpPr>
        <p:sp>
          <p:nvSpPr>
            <p:cNvPr id="16449" name="Line 189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50" name="Line 190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425" name="Group 191"/>
          <p:cNvGrpSpPr>
            <a:grpSpLocks/>
          </p:cNvGrpSpPr>
          <p:nvPr/>
        </p:nvGrpSpPr>
        <p:grpSpPr bwMode="auto">
          <a:xfrm flipH="1">
            <a:off x="6343650" y="4743450"/>
            <a:ext cx="295275" cy="114300"/>
            <a:chOff x="3228" y="1776"/>
            <a:chExt cx="252" cy="96"/>
          </a:xfrm>
        </p:grpSpPr>
        <p:sp>
          <p:nvSpPr>
            <p:cNvPr id="16447" name="Line 192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48" name="Line 193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426" name="Group 194"/>
          <p:cNvGrpSpPr>
            <a:grpSpLocks/>
          </p:cNvGrpSpPr>
          <p:nvPr/>
        </p:nvGrpSpPr>
        <p:grpSpPr bwMode="auto">
          <a:xfrm>
            <a:off x="3938588" y="5100638"/>
            <a:ext cx="295275" cy="114300"/>
            <a:chOff x="3228" y="1776"/>
            <a:chExt cx="252" cy="96"/>
          </a:xfrm>
        </p:grpSpPr>
        <p:sp>
          <p:nvSpPr>
            <p:cNvPr id="16445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46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427" name="Group 197"/>
          <p:cNvGrpSpPr>
            <a:grpSpLocks/>
          </p:cNvGrpSpPr>
          <p:nvPr/>
        </p:nvGrpSpPr>
        <p:grpSpPr bwMode="auto">
          <a:xfrm flipH="1">
            <a:off x="4576763" y="5100638"/>
            <a:ext cx="295275" cy="114300"/>
            <a:chOff x="3228" y="1776"/>
            <a:chExt cx="252" cy="96"/>
          </a:xfrm>
        </p:grpSpPr>
        <p:sp>
          <p:nvSpPr>
            <p:cNvPr id="16443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44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428" name="Group 200"/>
          <p:cNvGrpSpPr>
            <a:grpSpLocks/>
          </p:cNvGrpSpPr>
          <p:nvPr/>
        </p:nvGrpSpPr>
        <p:grpSpPr bwMode="auto">
          <a:xfrm flipH="1" flipV="1">
            <a:off x="4781550" y="4805363"/>
            <a:ext cx="295275" cy="114300"/>
            <a:chOff x="3228" y="1776"/>
            <a:chExt cx="252" cy="96"/>
          </a:xfrm>
        </p:grpSpPr>
        <p:sp>
          <p:nvSpPr>
            <p:cNvPr id="16441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42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16429" name="Text Box 34"/>
          <p:cNvSpPr txBox="1">
            <a:spLocks noChangeArrowheads="1"/>
          </p:cNvSpPr>
          <p:nvPr/>
        </p:nvSpPr>
        <p:spPr bwMode="auto">
          <a:xfrm>
            <a:off x="962025" y="3128963"/>
            <a:ext cx="15954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Arial" charset="0"/>
              </a:rPr>
              <a:t>school network </a:t>
            </a:r>
          </a:p>
          <a:p>
            <a:r>
              <a:rPr lang="en-US" b="0">
                <a:solidFill>
                  <a:srgbClr val="000000"/>
                </a:solidFill>
                <a:latin typeface="Arial" charset="0"/>
              </a:rPr>
              <a:t>68.80.2.0/24</a:t>
            </a:r>
          </a:p>
        </p:txBody>
      </p:sp>
      <p:sp>
        <p:nvSpPr>
          <p:cNvPr id="699788" name="AutoShape 396"/>
          <p:cNvSpPr>
            <a:spLocks noChangeArrowheads="1"/>
          </p:cNvSpPr>
          <p:nvPr/>
        </p:nvSpPr>
        <p:spPr bwMode="auto">
          <a:xfrm>
            <a:off x="668338" y="2266950"/>
            <a:ext cx="976312" cy="485775"/>
          </a:xfrm>
          <a:custGeom>
            <a:avLst/>
            <a:gdLst>
              <a:gd name="T0" fmla="*/ 732234 w 21600"/>
              <a:gd name="T1" fmla="*/ 0 h 21600"/>
              <a:gd name="T2" fmla="*/ 0 w 21600"/>
              <a:gd name="T3" fmla="*/ 242888 h 21600"/>
              <a:gd name="T4" fmla="*/ 732234 w 21600"/>
              <a:gd name="T5" fmla="*/ 485775 h 21600"/>
              <a:gd name="T6" fmla="*/ 976312 w 21600"/>
              <a:gd name="T7" fmla="*/ 2428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699793" name="Picture 4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82713" y="4208463"/>
            <a:ext cx="1243012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165" name="Group 405"/>
          <p:cNvGrpSpPr>
            <a:grpSpLocks/>
          </p:cNvGrpSpPr>
          <p:nvPr/>
        </p:nvGrpSpPr>
        <p:grpSpPr bwMode="auto">
          <a:xfrm>
            <a:off x="288925" y="1162050"/>
            <a:ext cx="1416050" cy="1265238"/>
            <a:chOff x="146" y="690"/>
            <a:chExt cx="892" cy="797"/>
          </a:xfrm>
        </p:grpSpPr>
        <p:grpSp>
          <p:nvGrpSpPr>
            <p:cNvPr id="16434" name="Group 400"/>
            <p:cNvGrpSpPr>
              <a:grpSpLocks/>
            </p:cNvGrpSpPr>
            <p:nvPr/>
          </p:nvGrpSpPr>
          <p:grpSpPr bwMode="auto">
            <a:xfrm>
              <a:off x="146" y="690"/>
              <a:ext cx="892" cy="797"/>
              <a:chOff x="146" y="690"/>
              <a:chExt cx="892" cy="797"/>
            </a:xfrm>
          </p:grpSpPr>
          <p:sp>
            <p:nvSpPr>
              <p:cNvPr id="16436" name="Freeform 398"/>
              <p:cNvSpPr>
                <a:spLocks/>
              </p:cNvSpPr>
              <p:nvPr/>
            </p:nvSpPr>
            <p:spPr bwMode="auto">
              <a:xfrm>
                <a:off x="177" y="715"/>
                <a:ext cx="861" cy="772"/>
              </a:xfrm>
              <a:custGeom>
                <a:avLst/>
                <a:gdLst>
                  <a:gd name="T0" fmla="*/ 861 w 861"/>
                  <a:gd name="T1" fmla="*/ 772 h 772"/>
                  <a:gd name="T2" fmla="*/ 0 w 861"/>
                  <a:gd name="T3" fmla="*/ 557 h 772"/>
                  <a:gd name="T4" fmla="*/ 532 w 861"/>
                  <a:gd name="T5" fmla="*/ 405 h 772"/>
                  <a:gd name="T6" fmla="*/ 652 w 861"/>
                  <a:gd name="T7" fmla="*/ 0 h 772"/>
                  <a:gd name="T8" fmla="*/ 861 w 861"/>
                  <a:gd name="T9" fmla="*/ 772 h 7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1"/>
                  <a:gd name="T16" fmla="*/ 0 h 772"/>
                  <a:gd name="T17" fmla="*/ 861 w 861"/>
                  <a:gd name="T18" fmla="*/ 772 h 7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1" h="772">
                    <a:moveTo>
                      <a:pt x="861" y="772"/>
                    </a:moveTo>
                    <a:lnTo>
                      <a:pt x="0" y="557"/>
                    </a:lnTo>
                    <a:lnTo>
                      <a:pt x="532" y="405"/>
                    </a:lnTo>
                    <a:lnTo>
                      <a:pt x="652" y="0"/>
                    </a:lnTo>
                    <a:lnTo>
                      <a:pt x="861" y="77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16437" name="Group 392"/>
              <p:cNvGrpSpPr>
                <a:grpSpLocks/>
              </p:cNvGrpSpPr>
              <p:nvPr/>
            </p:nvGrpSpPr>
            <p:grpSpPr bwMode="auto">
              <a:xfrm>
                <a:off x="148" y="697"/>
                <a:ext cx="694" cy="574"/>
                <a:chOff x="2579" y="1366"/>
                <a:chExt cx="1078" cy="674"/>
              </a:xfrm>
            </p:grpSpPr>
            <p:pic>
              <p:nvPicPr>
                <p:cNvPr id="16439" name="Picture 393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579" y="1366"/>
                  <a:ext cx="1078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440" name="Rectangle 394"/>
                <p:cNvSpPr>
                  <a:spLocks noChangeArrowheads="1"/>
                </p:cNvSpPr>
                <p:nvPr/>
              </p:nvSpPr>
              <p:spPr bwMode="auto">
                <a:xfrm>
                  <a:off x="2634" y="1428"/>
                  <a:ext cx="956" cy="57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16438" name="Rectangle 399"/>
              <p:cNvSpPr>
                <a:spLocks noChangeArrowheads="1"/>
              </p:cNvSpPr>
              <p:nvPr/>
            </p:nvSpPr>
            <p:spPr bwMode="auto">
              <a:xfrm>
                <a:off x="146" y="690"/>
                <a:ext cx="696" cy="582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16435" name="Text Box 402"/>
            <p:cNvSpPr txBox="1">
              <a:spLocks noChangeArrowheads="1"/>
            </p:cNvSpPr>
            <p:nvPr/>
          </p:nvSpPr>
          <p:spPr bwMode="auto">
            <a:xfrm>
              <a:off x="227" y="850"/>
              <a:ext cx="51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0">
                  <a:solidFill>
                    <a:srgbClr val="FF0000"/>
                  </a:solidFill>
                  <a:latin typeface="Arial" charset="0"/>
                </a:rPr>
                <a:t>browser</a:t>
              </a:r>
            </a:p>
          </p:txBody>
        </p:sp>
      </p:grpSp>
      <p:sp>
        <p:nvSpPr>
          <p:cNvPr id="699796" name="Text Box 404"/>
          <p:cNvSpPr txBox="1">
            <a:spLocks noChangeArrowheads="1"/>
          </p:cNvSpPr>
          <p:nvPr/>
        </p:nvSpPr>
        <p:spPr bwMode="auto">
          <a:xfrm>
            <a:off x="1563688" y="3940175"/>
            <a:ext cx="952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0">
                <a:solidFill>
                  <a:srgbClr val="FF0000"/>
                </a:solidFill>
                <a:latin typeface="Arial" charset="0"/>
              </a:rPr>
              <a:t>web page</a:t>
            </a:r>
          </a:p>
        </p:txBody>
      </p:sp>
    </p:spTree>
    <p:extLst>
      <p:ext uri="{BB962C8B-B14F-4D97-AF65-F5344CB8AC3E}">
        <p14:creationId xmlns:p14="http://schemas.microsoft.com/office/powerpoint/2010/main" val="43724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9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788" grpId="0" animBg="1"/>
      <p:bldP spid="69979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5-</a:t>
            </a:r>
            <a:fld id="{4F771057-A4C8-4060-9E77-660DD2676550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034338" cy="1143000"/>
          </a:xfrm>
        </p:spPr>
        <p:txBody>
          <a:bodyPr/>
          <a:lstStyle/>
          <a:p>
            <a:r>
              <a:rPr lang="en-US" sz="2800" u="none" smtClean="0"/>
              <a:t>A day in the life… connecting to the Internet</a:t>
            </a:r>
          </a:p>
        </p:txBody>
      </p:sp>
      <p:sp>
        <p:nvSpPr>
          <p:cNvPr id="701629" name="Rectangle 189"/>
          <p:cNvSpPr>
            <a:spLocks noGrp="1" noChangeArrowheads="1"/>
          </p:cNvSpPr>
          <p:nvPr>
            <p:ph type="body" idx="1"/>
          </p:nvPr>
        </p:nvSpPr>
        <p:spPr>
          <a:xfrm>
            <a:off x="5037138" y="1128713"/>
            <a:ext cx="3732212" cy="77628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connecting laptop needs to get its own IP address: use </a:t>
            </a:r>
            <a:r>
              <a:rPr lang="en-US" sz="2000" b="1" i="1" dirty="0" smtClean="0">
                <a:solidFill>
                  <a:srgbClr val="FF0000"/>
                </a:solidFill>
              </a:rPr>
              <a:t>DHCP</a:t>
            </a:r>
          </a:p>
        </p:txBody>
      </p:sp>
      <p:sp>
        <p:nvSpPr>
          <p:cNvPr id="17415" name="Freeform 3"/>
          <p:cNvSpPr>
            <a:spLocks/>
          </p:cNvSpPr>
          <p:nvPr/>
        </p:nvSpPr>
        <p:spPr bwMode="auto">
          <a:xfrm>
            <a:off x="773113" y="1273175"/>
            <a:ext cx="3554412" cy="2754313"/>
          </a:xfrm>
          <a:custGeom>
            <a:avLst/>
            <a:gdLst>
              <a:gd name="T0" fmla="*/ 3238267 w 2406"/>
              <a:gd name="T1" fmla="*/ 787768 h 958"/>
              <a:gd name="T2" fmla="*/ 2743367 w 2406"/>
              <a:gd name="T3" fmla="*/ 221380 h 958"/>
              <a:gd name="T4" fmla="*/ 2057895 w 2406"/>
              <a:gd name="T5" fmla="*/ 20125 h 958"/>
              <a:gd name="T6" fmla="*/ 1053323 w 2406"/>
              <a:gd name="T7" fmla="*/ 350758 h 958"/>
              <a:gd name="T8" fmla="*/ 413647 w 2406"/>
              <a:gd name="T9" fmla="*/ 672765 h 958"/>
              <a:gd name="T10" fmla="*/ 38410 w 2406"/>
              <a:gd name="T11" fmla="*/ 1500785 h 958"/>
              <a:gd name="T12" fmla="*/ 180232 w 2406"/>
              <a:gd name="T13" fmla="*/ 2222426 h 958"/>
              <a:gd name="T14" fmla="*/ 403306 w 2406"/>
              <a:gd name="T15" fmla="*/ 2570309 h 958"/>
              <a:gd name="T16" fmla="*/ 1726977 w 2406"/>
              <a:gd name="T17" fmla="*/ 2518558 h 958"/>
              <a:gd name="T18" fmla="*/ 2450860 w 2406"/>
              <a:gd name="T19" fmla="*/ 2742813 h 958"/>
              <a:gd name="T20" fmla="*/ 3145197 w 2406"/>
              <a:gd name="T21" fmla="*/ 2578934 h 958"/>
              <a:gd name="T22" fmla="*/ 3471683 w 2406"/>
              <a:gd name="T23" fmla="*/ 1699164 h 958"/>
              <a:gd name="T24" fmla="*/ 3238267 w 2406"/>
              <a:gd name="T25" fmla="*/ 787768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7416" name="Line 36"/>
          <p:cNvSpPr>
            <a:spLocks noChangeShapeType="1"/>
          </p:cNvSpPr>
          <p:nvPr/>
        </p:nvSpPr>
        <p:spPr bwMode="auto">
          <a:xfrm flipV="1">
            <a:off x="3775075" y="2344738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17417" name="Group 38"/>
          <p:cNvGrpSpPr>
            <a:grpSpLocks/>
          </p:cNvGrpSpPr>
          <p:nvPr/>
        </p:nvGrpSpPr>
        <p:grpSpPr bwMode="auto">
          <a:xfrm>
            <a:off x="3255963" y="2459038"/>
            <a:ext cx="742950" cy="311150"/>
            <a:chOff x="1935" y="960"/>
            <a:chExt cx="468" cy="196"/>
          </a:xfrm>
        </p:grpSpPr>
        <p:sp>
          <p:nvSpPr>
            <p:cNvPr id="17561" name="Line 39"/>
            <p:cNvSpPr>
              <a:spLocks noChangeShapeType="1"/>
            </p:cNvSpPr>
            <p:nvPr/>
          </p:nvSpPr>
          <p:spPr bwMode="auto">
            <a:xfrm>
              <a:off x="2368" y="9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7562" name="Rectangle 40"/>
            <p:cNvSpPr>
              <a:spLocks noChangeArrowheads="1"/>
            </p:cNvSpPr>
            <p:nvPr/>
          </p:nvSpPr>
          <p:spPr bwMode="auto">
            <a:xfrm>
              <a:off x="1935" y="1065"/>
              <a:ext cx="465" cy="91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563" name="Freeform 41"/>
            <p:cNvSpPr>
              <a:spLocks/>
            </p:cNvSpPr>
            <p:nvPr/>
          </p:nvSpPr>
          <p:spPr bwMode="auto">
            <a:xfrm>
              <a:off x="2069" y="975"/>
              <a:ext cx="307" cy="63"/>
            </a:xfrm>
            <a:custGeom>
              <a:avLst/>
              <a:gdLst>
                <a:gd name="T0" fmla="*/ 0 w 432"/>
                <a:gd name="T1" fmla="*/ 0 h 105"/>
                <a:gd name="T2" fmla="*/ 60 w 432"/>
                <a:gd name="T3" fmla="*/ 0 h 105"/>
                <a:gd name="T4" fmla="*/ 218 w 432"/>
                <a:gd name="T5" fmla="*/ 63 h 105"/>
                <a:gd name="T6" fmla="*/ 307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7564" name="Freeform 42"/>
            <p:cNvSpPr>
              <a:spLocks/>
            </p:cNvSpPr>
            <p:nvPr/>
          </p:nvSpPr>
          <p:spPr bwMode="auto">
            <a:xfrm flipV="1">
              <a:off x="2051" y="981"/>
              <a:ext cx="352" cy="63"/>
            </a:xfrm>
            <a:custGeom>
              <a:avLst/>
              <a:gdLst>
                <a:gd name="T0" fmla="*/ 0 w 432"/>
                <a:gd name="T1" fmla="*/ 0 h 105"/>
                <a:gd name="T2" fmla="*/ 69 w 432"/>
                <a:gd name="T3" fmla="*/ 0 h 105"/>
                <a:gd name="T4" fmla="*/ 250 w 432"/>
                <a:gd name="T5" fmla="*/ 63 h 105"/>
                <a:gd name="T6" fmla="*/ 352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17418" name="Line 43"/>
          <p:cNvSpPr>
            <a:spLocks noChangeShapeType="1"/>
          </p:cNvSpPr>
          <p:nvPr/>
        </p:nvSpPr>
        <p:spPr bwMode="auto">
          <a:xfrm flipV="1">
            <a:off x="2665413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7419" name="Line 44"/>
          <p:cNvSpPr>
            <a:spLocks noChangeShapeType="1"/>
          </p:cNvSpPr>
          <p:nvPr/>
        </p:nvSpPr>
        <p:spPr bwMode="auto">
          <a:xfrm flipV="1">
            <a:off x="3924300" y="2201863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7420" name="Rectangle 45"/>
          <p:cNvSpPr>
            <a:spLocks noChangeArrowheads="1"/>
          </p:cNvSpPr>
          <p:nvPr/>
        </p:nvSpPr>
        <p:spPr bwMode="auto">
          <a:xfrm>
            <a:off x="2403475" y="2479675"/>
            <a:ext cx="257175" cy="698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21" name="Line 48"/>
          <p:cNvSpPr>
            <a:spLocks noChangeShapeType="1"/>
          </p:cNvSpPr>
          <p:nvPr/>
        </p:nvSpPr>
        <p:spPr bwMode="auto">
          <a:xfrm flipV="1">
            <a:off x="3279775" y="2736850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17422" name="Group 49"/>
          <p:cNvGrpSpPr>
            <a:grpSpLocks/>
          </p:cNvGrpSpPr>
          <p:nvPr/>
        </p:nvGrpSpPr>
        <p:grpSpPr bwMode="auto">
          <a:xfrm>
            <a:off x="2760663" y="3365500"/>
            <a:ext cx="987425" cy="479425"/>
            <a:chOff x="1118" y="1621"/>
            <a:chExt cx="622" cy="302"/>
          </a:xfrm>
        </p:grpSpPr>
        <p:sp>
          <p:nvSpPr>
            <p:cNvPr id="17544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545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7546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17547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7548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549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550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17551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17558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559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560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7552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17555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556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557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17553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554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aphicFrame>
        <p:nvGraphicFramePr>
          <p:cNvPr id="17410" name="Object 142"/>
          <p:cNvGraphicFramePr>
            <a:graphicFrameLocks noChangeAspect="1"/>
          </p:cNvGraphicFramePr>
          <p:nvPr/>
        </p:nvGraphicFramePr>
        <p:xfrm>
          <a:off x="1790700" y="2141538"/>
          <a:ext cx="652463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60" name="Clip" r:id="rId3" imgW="1266840" imgH="1200240" progId="MS_ClipArt_Gallery.2">
                  <p:embed/>
                </p:oleObj>
              </mc:Choice>
              <mc:Fallback>
                <p:oleObj name="Clip" r:id="rId3" imgW="1266840" imgH="12002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2141538"/>
                        <a:ext cx="652463" cy="658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1661" name="AutoShape 221"/>
          <p:cNvSpPr>
            <a:spLocks noChangeArrowheads="1"/>
          </p:cNvSpPr>
          <p:nvPr/>
        </p:nvSpPr>
        <p:spPr bwMode="auto">
          <a:xfrm>
            <a:off x="830263" y="2266950"/>
            <a:ext cx="976312" cy="485775"/>
          </a:xfrm>
          <a:custGeom>
            <a:avLst/>
            <a:gdLst>
              <a:gd name="T0" fmla="*/ 732234 w 21600"/>
              <a:gd name="T1" fmla="*/ 0 h 21600"/>
              <a:gd name="T2" fmla="*/ 0 w 21600"/>
              <a:gd name="T3" fmla="*/ 242888 h 21600"/>
              <a:gd name="T4" fmla="*/ 732234 w 21600"/>
              <a:gd name="T5" fmla="*/ 485775 h 21600"/>
              <a:gd name="T6" fmla="*/ 976312 w 21600"/>
              <a:gd name="T7" fmla="*/ 2428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17424" name="Group 84"/>
          <p:cNvGrpSpPr>
            <a:grpSpLocks/>
          </p:cNvGrpSpPr>
          <p:nvPr/>
        </p:nvGrpSpPr>
        <p:grpSpPr bwMode="auto">
          <a:xfrm>
            <a:off x="2554288" y="3170238"/>
            <a:ext cx="306387" cy="647700"/>
            <a:chOff x="4180" y="783"/>
            <a:chExt cx="150" cy="307"/>
          </a:xfrm>
        </p:grpSpPr>
        <p:sp>
          <p:nvSpPr>
            <p:cNvPr id="17536" name="AutoShape 8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537" name="Rectangle 8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538" name="Rectangle 8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539" name="AutoShape 8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540" name="Line 8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7541" name="Line 9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7542" name="Rectangle 9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543" name="Rectangle 9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7425" name="Text Box 240"/>
          <p:cNvSpPr txBox="1">
            <a:spLocks noChangeArrowheads="1"/>
          </p:cNvSpPr>
          <p:nvPr/>
        </p:nvSpPr>
        <p:spPr bwMode="auto">
          <a:xfrm>
            <a:off x="2740069" y="4053672"/>
            <a:ext cx="13356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</a:rPr>
              <a:t>router</a:t>
            </a:r>
          </a:p>
          <a:p>
            <a:pPr eaLnBrk="0" hangingPunct="0"/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</a:rPr>
              <a:t>(runs DHCP</a:t>
            </a:r>
            <a:r>
              <a:rPr lang="en-US" sz="1800" b="0" dirty="0">
                <a:solidFill>
                  <a:srgbClr val="000000"/>
                </a:solidFill>
                <a:latin typeface="Comic Sans MS" pitchFamily="66" charset="0"/>
              </a:rPr>
              <a:t>)</a:t>
            </a:r>
          </a:p>
        </p:txBody>
      </p:sp>
      <p:grpSp>
        <p:nvGrpSpPr>
          <p:cNvPr id="8" name="Group 250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17528" name="Freeform 249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17529" name="Group 248"/>
            <p:cNvGrpSpPr>
              <a:grpSpLocks/>
            </p:cNvGrpSpPr>
            <p:nvPr/>
          </p:nvGrpSpPr>
          <p:grpSpPr bwMode="auto">
            <a:xfrm>
              <a:off x="651" y="681"/>
              <a:ext cx="503" cy="834"/>
              <a:chOff x="569" y="2954"/>
              <a:chExt cx="503" cy="834"/>
            </a:xfrm>
          </p:grpSpPr>
          <p:sp>
            <p:nvSpPr>
              <p:cNvPr id="17530" name="Rectangle 242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531" name="Text Box 241"/>
              <p:cNvSpPr txBox="1">
                <a:spLocks noChangeArrowheads="1"/>
              </p:cNvSpPr>
              <p:nvPr/>
            </p:nvSpPr>
            <p:spPr bwMode="auto">
              <a:xfrm>
                <a:off x="591" y="2954"/>
                <a:ext cx="481" cy="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DHCP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/>
                <a:r>
                  <a:rPr lang="en-US" sz="1600" b="0" dirty="0" err="1">
                    <a:solidFill>
                      <a:srgbClr val="000000"/>
                    </a:solidFill>
                    <a:latin typeface="Arial" charset="0"/>
                  </a:rPr>
                  <a:t>Phy</a:t>
                </a:r>
                <a:endParaRPr lang="en-US" sz="1600" b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7532" name="Line 243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533" name="Line 244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534" name="Line 245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535" name="Line 246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10" name="Group 253"/>
          <p:cNvGrpSpPr>
            <a:grpSpLocks/>
          </p:cNvGrpSpPr>
          <p:nvPr/>
        </p:nvGrpSpPr>
        <p:grpSpPr bwMode="auto">
          <a:xfrm>
            <a:off x="520700" y="1162050"/>
            <a:ext cx="544513" cy="244475"/>
            <a:chOff x="844" y="3337"/>
            <a:chExt cx="343" cy="154"/>
          </a:xfrm>
        </p:grpSpPr>
        <p:sp>
          <p:nvSpPr>
            <p:cNvPr id="17526" name="Rectangle 251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7527" name="Text Box 252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b="0">
                  <a:solidFill>
                    <a:srgbClr val="FFFFFF"/>
                  </a:solidFill>
                  <a:latin typeface="Arial" charset="0"/>
                </a:rPr>
                <a:t>DHCP</a:t>
              </a:r>
            </a:p>
          </p:txBody>
        </p:sp>
      </p:grpSp>
      <p:grpSp>
        <p:nvGrpSpPr>
          <p:cNvPr id="11" name="Group 299"/>
          <p:cNvGrpSpPr>
            <a:grpSpLocks/>
          </p:cNvGrpSpPr>
          <p:nvPr/>
        </p:nvGrpSpPr>
        <p:grpSpPr bwMode="auto">
          <a:xfrm>
            <a:off x="66675" y="1181100"/>
            <a:ext cx="1081088" cy="1166813"/>
            <a:chOff x="42" y="744"/>
            <a:chExt cx="681" cy="735"/>
          </a:xfrm>
        </p:grpSpPr>
        <p:grpSp>
          <p:nvGrpSpPr>
            <p:cNvPr id="17494" name="Group 296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17496" name="Group 29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17521" name="Group 25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17524" name="Rectangle 25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7525" name="Text Box 2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b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17522" name="Rectangle 266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523" name="Rectangle 267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7497" name="Group 274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17515" name="Group 26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17519" name="Rectangle 26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7520" name="Text Box 2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b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17516" name="Group 27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7517" name="Rectangle 27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7518" name="Rectangle 27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</p:grpSp>
          <p:grpSp>
            <p:nvGrpSpPr>
              <p:cNvPr id="17498" name="Group 293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17513" name="Rectangle 276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514" name="Rectangle 277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7499" name="Group 29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17500" name="Group 287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17504" name="Group 278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17507" name="Group 2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17511" name="Rectangle 2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 sz="1800" b="0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17512" name="Text Box 28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0" hangingPunct="0"/>
                        <a:r>
                          <a:rPr lang="en-US" sz="1000" b="0">
                            <a:solidFill>
                              <a:srgbClr val="FFFFFF"/>
                            </a:solidFill>
                            <a:latin typeface="Arial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17508" name="Group 2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17509" name="Rectangle 2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 sz="1800" b="0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17510" name="Rectangle 2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 sz="1800" b="0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</p:grpSp>
              </p:grpSp>
              <p:sp>
                <p:nvSpPr>
                  <p:cNvPr id="17505" name="Rectangle 285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7506" name="Rectangle 286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17501" name="Rectangle 288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502" name="Rectangle 290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503" name="Rectangle 291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17495" name="AutoShape 297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4" name="Group 318"/>
          <p:cNvGrpSpPr>
            <a:grpSpLocks/>
          </p:cNvGrpSpPr>
          <p:nvPr/>
        </p:nvGrpSpPr>
        <p:grpSpPr bwMode="auto">
          <a:xfrm>
            <a:off x="650875" y="2389188"/>
            <a:ext cx="1081088" cy="244475"/>
            <a:chOff x="504" y="3523"/>
            <a:chExt cx="681" cy="154"/>
          </a:xfrm>
        </p:grpSpPr>
        <p:grpSp>
          <p:nvGrpSpPr>
            <p:cNvPr id="17481" name="Group 319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17485" name="Group 320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17488" name="Group 321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17492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7493" name="Text Box 3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b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17489" name="Group 324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7490" name="Rectangle 325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7491" name="Rectangle 326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17486" name="Rectangle 327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487" name="Rectangle 328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17482" name="Rectangle 329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7483" name="Rectangle 330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7484" name="Rectangle 331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9" name="Group 342"/>
          <p:cNvGrpSpPr>
            <a:grpSpLocks/>
          </p:cNvGrpSpPr>
          <p:nvPr/>
        </p:nvGrpSpPr>
        <p:grpSpPr bwMode="auto">
          <a:xfrm>
            <a:off x="1477963" y="3081338"/>
            <a:ext cx="1316037" cy="1323975"/>
            <a:chOff x="931" y="1941"/>
            <a:chExt cx="829" cy="834"/>
          </a:xfrm>
        </p:grpSpPr>
        <p:sp>
          <p:nvSpPr>
            <p:cNvPr id="17473" name="Freeform 334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4 w 551"/>
                <a:gd name="T1" fmla="*/ 0 h 801"/>
                <a:gd name="T2" fmla="*/ 551 w 551"/>
                <a:gd name="T3" fmla="*/ 402 h 801"/>
                <a:gd name="T4" fmla="*/ 6 w 551"/>
                <a:gd name="T5" fmla="*/ 801 h 801"/>
                <a:gd name="T6" fmla="*/ 13 w 551"/>
                <a:gd name="T7" fmla="*/ 535 h 801"/>
                <a:gd name="T8" fmla="*/ 0 w 551"/>
                <a:gd name="T9" fmla="*/ 371 h 801"/>
                <a:gd name="T10" fmla="*/ 14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1"/>
                <a:gd name="T19" fmla="*/ 0 h 801"/>
                <a:gd name="T20" fmla="*/ 551 w 551"/>
                <a:gd name="T21" fmla="*/ 801 h 8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17474" name="Group 335"/>
            <p:cNvGrpSpPr>
              <a:grpSpLocks/>
            </p:cNvGrpSpPr>
            <p:nvPr/>
          </p:nvGrpSpPr>
          <p:grpSpPr bwMode="auto">
            <a:xfrm>
              <a:off x="931" y="1941"/>
              <a:ext cx="503" cy="834"/>
              <a:chOff x="569" y="2954"/>
              <a:chExt cx="503" cy="834"/>
            </a:xfrm>
          </p:grpSpPr>
          <p:sp>
            <p:nvSpPr>
              <p:cNvPr id="17475" name="Rectangle 33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476" name="Text Box 337"/>
              <p:cNvSpPr txBox="1">
                <a:spLocks noChangeArrowheads="1"/>
              </p:cNvSpPr>
              <p:nvPr/>
            </p:nvSpPr>
            <p:spPr bwMode="auto">
              <a:xfrm>
                <a:off x="591" y="2954"/>
                <a:ext cx="481" cy="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DHCP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/>
                <a:r>
                  <a:rPr lang="en-US" sz="1600" b="0" dirty="0" err="1">
                    <a:solidFill>
                      <a:srgbClr val="000000"/>
                    </a:solidFill>
                    <a:latin typeface="Arial" charset="0"/>
                  </a:rPr>
                  <a:t>Phy</a:t>
                </a:r>
                <a:endParaRPr lang="en-US" sz="1600" b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7477" name="Line 33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478" name="Line 33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479" name="Line 34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480" name="Line 34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31" name="Group 442"/>
          <p:cNvGrpSpPr>
            <a:grpSpLocks/>
          </p:cNvGrpSpPr>
          <p:nvPr/>
        </p:nvGrpSpPr>
        <p:grpSpPr bwMode="auto">
          <a:xfrm>
            <a:off x="339725" y="2981325"/>
            <a:ext cx="1081088" cy="1217613"/>
            <a:chOff x="1404" y="3105"/>
            <a:chExt cx="681" cy="767"/>
          </a:xfrm>
        </p:grpSpPr>
        <p:grpSp>
          <p:nvGrpSpPr>
            <p:cNvPr id="17438" name="Group 34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17443" name="Group 34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17468" name="Group 34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17471" name="Rectangle 34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7472" name="Text Box 3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b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17469" name="Rectangle 34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470" name="Rectangle 35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7444" name="Group 35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17462" name="Group 35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17466" name="Rectangle 35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7467" name="Text Box 3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b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17463" name="Group 35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7464" name="Rectangle 35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7465" name="Rectangle 35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</p:grpSp>
          <p:grpSp>
            <p:nvGrpSpPr>
              <p:cNvPr id="17445" name="Group 35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17460" name="Rectangle 35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461" name="Rectangle 36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7446" name="Group 36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17447" name="Group 36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17451" name="Group 36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17454" name="Group 3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17458" name="Rectangle 3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 sz="1800" b="0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17459" name="Text Box 36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0" hangingPunct="0"/>
                        <a:r>
                          <a:rPr lang="en-US" sz="1000" b="0">
                            <a:solidFill>
                              <a:srgbClr val="FFFFFF"/>
                            </a:solidFill>
                            <a:latin typeface="Arial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17455" name="Group 3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17456" name="Rectangle 3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 sz="1800" b="0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17457" name="Rectangle 3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 sz="1800" b="0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</p:grpSp>
              </p:grpSp>
              <p:sp>
                <p:nvSpPr>
                  <p:cNvPr id="17452" name="Rectangle 37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7453" name="Rectangle 37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17448" name="Rectangle 37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449" name="Rectangle 37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450" name="Rectangle 37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17439" name="AutoShape 37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17440" name="Group 379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17441" name="Rectangle 38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442" name="Text Box 38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FFFFFF"/>
                    </a:solidFill>
                    <a:latin typeface="Arial" charset="0"/>
                  </a:rPr>
                  <a:t>DHCP</a:t>
                </a:r>
              </a:p>
            </p:txBody>
          </p:sp>
        </p:grpSp>
      </p:grpSp>
      <p:grpSp>
        <p:nvGrpSpPr>
          <p:cNvPr id="701454" name="Group 476"/>
          <p:cNvGrpSpPr>
            <a:grpSpLocks/>
          </p:cNvGrpSpPr>
          <p:nvPr/>
        </p:nvGrpSpPr>
        <p:grpSpPr bwMode="auto">
          <a:xfrm>
            <a:off x="803275" y="3178175"/>
            <a:ext cx="544513" cy="244475"/>
            <a:chOff x="844" y="3337"/>
            <a:chExt cx="343" cy="154"/>
          </a:xfrm>
        </p:grpSpPr>
        <p:sp>
          <p:nvSpPr>
            <p:cNvPr id="17436" name="Rectangle 477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7437" name="Text Box 478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b="0">
                  <a:solidFill>
                    <a:srgbClr val="FFFFFF"/>
                  </a:solidFill>
                  <a:latin typeface="Arial" charset="0"/>
                </a:rPr>
                <a:t>DHCP</a:t>
              </a:r>
            </a:p>
          </p:txBody>
        </p:sp>
      </p:grpSp>
      <p:sp>
        <p:nvSpPr>
          <p:cNvPr id="701919" name="Rectangle 479"/>
          <p:cNvSpPr>
            <a:spLocks noChangeArrowheads="1"/>
          </p:cNvSpPr>
          <p:nvPr/>
        </p:nvSpPr>
        <p:spPr bwMode="auto">
          <a:xfrm>
            <a:off x="5037138" y="2733676"/>
            <a:ext cx="3892550" cy="94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DHCP request </a:t>
            </a:r>
            <a:r>
              <a:rPr lang="en-US" sz="2000" dirty="0">
                <a:solidFill>
                  <a:srgbClr val="3333CC"/>
                </a:solidFill>
                <a:latin typeface="Calibri" panose="020F0502020204030204" pitchFamily="34" charset="0"/>
              </a:rPr>
              <a:t>encapsulated</a:t>
            </a:r>
            <a:r>
              <a:rPr lang="en-US" sz="2000" b="0" dirty="0">
                <a:solidFill>
                  <a:srgbClr val="3333CC"/>
                </a:solidFill>
                <a:latin typeface="Calibri" panose="020F0502020204030204" pitchFamily="34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in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UDP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, encapsulated in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IP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, encapsulated in 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Ethernet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 b="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01920" name="Rectangle 480"/>
          <p:cNvSpPr>
            <a:spLocks noChangeArrowheads="1"/>
          </p:cNvSpPr>
          <p:nvPr/>
        </p:nvSpPr>
        <p:spPr bwMode="auto">
          <a:xfrm>
            <a:off x="5035550" y="3979863"/>
            <a:ext cx="3924300" cy="1177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Ethernet frame </a:t>
            </a:r>
            <a:r>
              <a:rPr lang="en-US" sz="2000" dirty="0">
                <a:solidFill>
                  <a:srgbClr val="3333CC"/>
                </a:solidFill>
                <a:latin typeface="Calibri" panose="020F0502020204030204" pitchFamily="34" charset="0"/>
              </a:rPr>
              <a:t>broadcast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en-US" sz="20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dest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</a:rPr>
              <a:t>FFFFFFFFFFFF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) on LAN, received at router running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DHCP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 server</a:t>
            </a:r>
          </a:p>
        </p:txBody>
      </p:sp>
      <p:sp>
        <p:nvSpPr>
          <p:cNvPr id="701921" name="Rectangle 481"/>
          <p:cNvSpPr>
            <a:spLocks noChangeArrowheads="1"/>
          </p:cNvSpPr>
          <p:nvPr/>
        </p:nvSpPr>
        <p:spPr bwMode="auto">
          <a:xfrm>
            <a:off x="5033963" y="5316539"/>
            <a:ext cx="3802062" cy="92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Ethernet </a:t>
            </a:r>
            <a:r>
              <a:rPr lang="en-US" sz="2000" dirty="0" err="1">
                <a:solidFill>
                  <a:srgbClr val="3333CC"/>
                </a:solidFill>
                <a:latin typeface="Calibri" panose="020F0502020204030204" pitchFamily="34" charset="0"/>
              </a:rPr>
              <a:t>demux’ed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 to IP </a:t>
            </a:r>
            <a:r>
              <a:rPr lang="en-US" sz="2000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demux’ed</a:t>
            </a:r>
            <a:r>
              <a:rPr lang="en-US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to UDP </a:t>
            </a:r>
            <a:r>
              <a:rPr lang="en-US" sz="2000" dirty="0" err="1">
                <a:solidFill>
                  <a:schemeClr val="accent2"/>
                </a:solidFill>
                <a:latin typeface="Calibri" panose="020F0502020204030204" pitchFamily="34" charset="0"/>
              </a:rPr>
              <a:t>demux’ed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 to DHCP </a:t>
            </a:r>
          </a:p>
        </p:txBody>
      </p:sp>
    </p:spTree>
    <p:extLst>
      <p:ext uri="{BB962C8B-B14F-4D97-AF65-F5344CB8AC3E}">
        <p14:creationId xmlns:p14="http://schemas.microsoft.com/office/powerpoint/2010/main" val="136064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1144E-6 L 0.26823 -0.00139 L 0.10833 0.27287 L -0.01806 0.27125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629" grpId="0" build="p"/>
      <p:bldP spid="701661" grpId="0" animBg="1"/>
      <p:bldP spid="701661" grpId="1" animBg="1"/>
      <p:bldP spid="701919" grpId="0"/>
      <p:bldP spid="701920" grpId="0"/>
      <p:bldP spid="7019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5-</a:t>
            </a:r>
            <a:fld id="{7050E840-AFA8-43D6-BC17-BC1F5F8087FB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034338" cy="1143000"/>
          </a:xfrm>
        </p:spPr>
        <p:txBody>
          <a:bodyPr/>
          <a:lstStyle/>
          <a:p>
            <a:r>
              <a:rPr lang="en-US" sz="2800" u="none" smtClean="0"/>
              <a:t>A day in the life… connecting to the Internet</a:t>
            </a:r>
          </a:p>
        </p:txBody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7138" y="1158876"/>
            <a:ext cx="3430587" cy="1257299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1800" dirty="0" smtClean="0"/>
              <a:t>DHCP server formulates </a:t>
            </a:r>
            <a:r>
              <a:rPr lang="en-US" sz="1800" b="1" i="1" dirty="0" smtClean="0">
                <a:solidFill>
                  <a:srgbClr val="FF0000"/>
                </a:solidFill>
              </a:rPr>
              <a:t>DHCP ACK</a:t>
            </a:r>
            <a:r>
              <a:rPr lang="en-US" sz="1800" dirty="0" smtClean="0"/>
              <a:t> containing client’s IP address (</a:t>
            </a:r>
            <a:r>
              <a:rPr lang="en-US" sz="1800" b="1" dirty="0" smtClean="0">
                <a:solidFill>
                  <a:schemeClr val="accent2"/>
                </a:solidFill>
              </a:rPr>
              <a:t>and also  IP address of first-hop router for client, name &amp; IP address of DNS server</a:t>
            </a:r>
            <a:r>
              <a:rPr lang="en-US" sz="1800" dirty="0" smtClean="0"/>
              <a:t>)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</p:txBody>
      </p:sp>
      <p:sp>
        <p:nvSpPr>
          <p:cNvPr id="18439" name="Freeform 3"/>
          <p:cNvSpPr>
            <a:spLocks/>
          </p:cNvSpPr>
          <p:nvPr/>
        </p:nvSpPr>
        <p:spPr bwMode="auto">
          <a:xfrm>
            <a:off x="773113" y="1273175"/>
            <a:ext cx="3554412" cy="2754313"/>
          </a:xfrm>
          <a:custGeom>
            <a:avLst/>
            <a:gdLst>
              <a:gd name="T0" fmla="*/ 3238267 w 2406"/>
              <a:gd name="T1" fmla="*/ 787768 h 958"/>
              <a:gd name="T2" fmla="*/ 2743367 w 2406"/>
              <a:gd name="T3" fmla="*/ 221380 h 958"/>
              <a:gd name="T4" fmla="*/ 2057895 w 2406"/>
              <a:gd name="T5" fmla="*/ 20125 h 958"/>
              <a:gd name="T6" fmla="*/ 1053323 w 2406"/>
              <a:gd name="T7" fmla="*/ 350758 h 958"/>
              <a:gd name="T8" fmla="*/ 413647 w 2406"/>
              <a:gd name="T9" fmla="*/ 672765 h 958"/>
              <a:gd name="T10" fmla="*/ 38410 w 2406"/>
              <a:gd name="T11" fmla="*/ 1500785 h 958"/>
              <a:gd name="T12" fmla="*/ 180232 w 2406"/>
              <a:gd name="T13" fmla="*/ 2222426 h 958"/>
              <a:gd name="T14" fmla="*/ 403306 w 2406"/>
              <a:gd name="T15" fmla="*/ 2570309 h 958"/>
              <a:gd name="T16" fmla="*/ 1726977 w 2406"/>
              <a:gd name="T17" fmla="*/ 2518558 h 958"/>
              <a:gd name="T18" fmla="*/ 2450860 w 2406"/>
              <a:gd name="T19" fmla="*/ 2742813 h 958"/>
              <a:gd name="T20" fmla="*/ 3145197 w 2406"/>
              <a:gd name="T21" fmla="*/ 2578934 h 958"/>
              <a:gd name="T22" fmla="*/ 3471683 w 2406"/>
              <a:gd name="T23" fmla="*/ 1699164 h 958"/>
              <a:gd name="T24" fmla="*/ 3238267 w 2406"/>
              <a:gd name="T25" fmla="*/ 787768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8440" name="Line 36"/>
          <p:cNvSpPr>
            <a:spLocks noChangeShapeType="1"/>
          </p:cNvSpPr>
          <p:nvPr/>
        </p:nvSpPr>
        <p:spPr bwMode="auto">
          <a:xfrm flipV="1">
            <a:off x="3775075" y="2344738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18441" name="Group 38"/>
          <p:cNvGrpSpPr>
            <a:grpSpLocks/>
          </p:cNvGrpSpPr>
          <p:nvPr/>
        </p:nvGrpSpPr>
        <p:grpSpPr bwMode="auto">
          <a:xfrm>
            <a:off x="3255963" y="2459038"/>
            <a:ext cx="742950" cy="311150"/>
            <a:chOff x="1935" y="960"/>
            <a:chExt cx="468" cy="196"/>
          </a:xfrm>
        </p:grpSpPr>
        <p:sp>
          <p:nvSpPr>
            <p:cNvPr id="18581" name="Line 39"/>
            <p:cNvSpPr>
              <a:spLocks noChangeShapeType="1"/>
            </p:cNvSpPr>
            <p:nvPr/>
          </p:nvSpPr>
          <p:spPr bwMode="auto">
            <a:xfrm>
              <a:off x="2368" y="9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8582" name="Rectangle 40"/>
            <p:cNvSpPr>
              <a:spLocks noChangeArrowheads="1"/>
            </p:cNvSpPr>
            <p:nvPr/>
          </p:nvSpPr>
          <p:spPr bwMode="auto">
            <a:xfrm>
              <a:off x="1935" y="1065"/>
              <a:ext cx="465" cy="91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83" name="Freeform 41"/>
            <p:cNvSpPr>
              <a:spLocks/>
            </p:cNvSpPr>
            <p:nvPr/>
          </p:nvSpPr>
          <p:spPr bwMode="auto">
            <a:xfrm>
              <a:off x="2069" y="975"/>
              <a:ext cx="307" cy="63"/>
            </a:xfrm>
            <a:custGeom>
              <a:avLst/>
              <a:gdLst>
                <a:gd name="T0" fmla="*/ 0 w 432"/>
                <a:gd name="T1" fmla="*/ 0 h 105"/>
                <a:gd name="T2" fmla="*/ 60 w 432"/>
                <a:gd name="T3" fmla="*/ 0 h 105"/>
                <a:gd name="T4" fmla="*/ 218 w 432"/>
                <a:gd name="T5" fmla="*/ 63 h 105"/>
                <a:gd name="T6" fmla="*/ 307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8584" name="Freeform 42"/>
            <p:cNvSpPr>
              <a:spLocks/>
            </p:cNvSpPr>
            <p:nvPr/>
          </p:nvSpPr>
          <p:spPr bwMode="auto">
            <a:xfrm flipV="1">
              <a:off x="2051" y="981"/>
              <a:ext cx="352" cy="63"/>
            </a:xfrm>
            <a:custGeom>
              <a:avLst/>
              <a:gdLst>
                <a:gd name="T0" fmla="*/ 0 w 432"/>
                <a:gd name="T1" fmla="*/ 0 h 105"/>
                <a:gd name="T2" fmla="*/ 69 w 432"/>
                <a:gd name="T3" fmla="*/ 0 h 105"/>
                <a:gd name="T4" fmla="*/ 250 w 432"/>
                <a:gd name="T5" fmla="*/ 63 h 105"/>
                <a:gd name="T6" fmla="*/ 352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18442" name="Line 43"/>
          <p:cNvSpPr>
            <a:spLocks noChangeShapeType="1"/>
          </p:cNvSpPr>
          <p:nvPr/>
        </p:nvSpPr>
        <p:spPr bwMode="auto">
          <a:xfrm flipV="1">
            <a:off x="2665413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8443" name="Line 44"/>
          <p:cNvSpPr>
            <a:spLocks noChangeShapeType="1"/>
          </p:cNvSpPr>
          <p:nvPr/>
        </p:nvSpPr>
        <p:spPr bwMode="auto">
          <a:xfrm flipV="1">
            <a:off x="3924300" y="2201863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8444" name="Rectangle 45"/>
          <p:cNvSpPr>
            <a:spLocks noChangeArrowheads="1"/>
          </p:cNvSpPr>
          <p:nvPr/>
        </p:nvSpPr>
        <p:spPr bwMode="auto">
          <a:xfrm>
            <a:off x="2403475" y="2479675"/>
            <a:ext cx="257175" cy="698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45" name="Line 48"/>
          <p:cNvSpPr>
            <a:spLocks noChangeShapeType="1"/>
          </p:cNvSpPr>
          <p:nvPr/>
        </p:nvSpPr>
        <p:spPr bwMode="auto">
          <a:xfrm flipV="1">
            <a:off x="3279775" y="2736850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18446" name="Group 49"/>
          <p:cNvGrpSpPr>
            <a:grpSpLocks/>
          </p:cNvGrpSpPr>
          <p:nvPr/>
        </p:nvGrpSpPr>
        <p:grpSpPr bwMode="auto">
          <a:xfrm>
            <a:off x="2760663" y="3365500"/>
            <a:ext cx="987425" cy="479425"/>
            <a:chOff x="1118" y="1621"/>
            <a:chExt cx="622" cy="302"/>
          </a:xfrm>
        </p:grpSpPr>
        <p:sp>
          <p:nvSpPr>
            <p:cNvPr id="18564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65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8566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18567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568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8569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70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18571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18578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8579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8580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8572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18575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8576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8577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18573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8574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aphicFrame>
        <p:nvGraphicFramePr>
          <p:cNvPr id="18434" name="Object 142"/>
          <p:cNvGraphicFramePr>
            <a:graphicFrameLocks noChangeAspect="1"/>
          </p:cNvGraphicFramePr>
          <p:nvPr/>
        </p:nvGraphicFramePr>
        <p:xfrm>
          <a:off x="1790700" y="2141538"/>
          <a:ext cx="652463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84" name="Clip" r:id="rId3" imgW="1266840" imgH="1200240" progId="MS_ClipArt_Gallery.2">
                  <p:embed/>
                </p:oleObj>
              </mc:Choice>
              <mc:Fallback>
                <p:oleObj name="Clip" r:id="rId3" imgW="1266840" imgH="12002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2141538"/>
                        <a:ext cx="652463" cy="658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47" name="Group 84"/>
          <p:cNvGrpSpPr>
            <a:grpSpLocks/>
          </p:cNvGrpSpPr>
          <p:nvPr/>
        </p:nvGrpSpPr>
        <p:grpSpPr bwMode="auto">
          <a:xfrm>
            <a:off x="2554288" y="3170238"/>
            <a:ext cx="306387" cy="647700"/>
            <a:chOff x="4180" y="783"/>
            <a:chExt cx="150" cy="307"/>
          </a:xfrm>
        </p:grpSpPr>
        <p:sp>
          <p:nvSpPr>
            <p:cNvPr id="18556" name="AutoShape 8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57" name="Rectangle 8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58" name="Rectangle 8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59" name="AutoShape 8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60" name="Line 8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8561" name="Line 9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8562" name="Rectangle 9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63" name="Rectangle 9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8448" name="Text Box 44"/>
          <p:cNvSpPr txBox="1">
            <a:spLocks noChangeArrowheads="1"/>
          </p:cNvSpPr>
          <p:nvPr/>
        </p:nvSpPr>
        <p:spPr bwMode="auto">
          <a:xfrm>
            <a:off x="2562225" y="3816350"/>
            <a:ext cx="13211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</a:rPr>
              <a:t>router</a:t>
            </a:r>
          </a:p>
          <a:p>
            <a:pPr eaLnBrk="0" hangingPunct="0"/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</a:rPr>
              <a:t>(runs DHCP)</a:t>
            </a:r>
          </a:p>
        </p:txBody>
      </p: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18548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18549" name="Group 47"/>
            <p:cNvGrpSpPr>
              <a:grpSpLocks/>
            </p:cNvGrpSpPr>
            <p:nvPr/>
          </p:nvGrpSpPr>
          <p:grpSpPr bwMode="auto">
            <a:xfrm>
              <a:off x="651" y="681"/>
              <a:ext cx="503" cy="834"/>
              <a:chOff x="569" y="2954"/>
              <a:chExt cx="503" cy="834"/>
            </a:xfrm>
          </p:grpSpPr>
          <p:sp>
            <p:nvSpPr>
              <p:cNvPr id="18550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8551" name="Text Box 49"/>
              <p:cNvSpPr txBox="1">
                <a:spLocks noChangeArrowheads="1"/>
              </p:cNvSpPr>
              <p:nvPr/>
            </p:nvSpPr>
            <p:spPr bwMode="auto">
              <a:xfrm>
                <a:off x="591" y="2954"/>
                <a:ext cx="481" cy="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DHCP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/>
                <a:r>
                  <a:rPr lang="en-US" sz="1600" b="0" dirty="0" err="1">
                    <a:solidFill>
                      <a:srgbClr val="000000"/>
                    </a:solidFill>
                    <a:latin typeface="Arial" charset="0"/>
                  </a:rPr>
                  <a:t>Phy</a:t>
                </a:r>
                <a:endParaRPr lang="en-US" sz="1600" b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552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8553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8554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8555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10" name="Group 57"/>
          <p:cNvGrpSpPr>
            <a:grpSpLocks/>
          </p:cNvGrpSpPr>
          <p:nvPr/>
        </p:nvGrpSpPr>
        <p:grpSpPr bwMode="auto">
          <a:xfrm>
            <a:off x="352425" y="3152775"/>
            <a:ext cx="1081088" cy="1166813"/>
            <a:chOff x="42" y="744"/>
            <a:chExt cx="681" cy="735"/>
          </a:xfrm>
        </p:grpSpPr>
        <p:grpSp>
          <p:nvGrpSpPr>
            <p:cNvPr id="18516" name="Group 58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18518" name="Group 59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18543" name="Group 60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18546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8547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b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18544" name="Rectangle 63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8545" name="Rectangle 64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8519" name="Group 65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18537" name="Group 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18541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8542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b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18538" name="Group 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8539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8540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</p:grpSp>
          <p:grpSp>
            <p:nvGrpSpPr>
              <p:cNvPr id="18520" name="Group 72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18535" name="Rectangle 73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8536" name="Rectangle 74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8521" name="Group 75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18522" name="Group 76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18526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18529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18533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 sz="1800" b="0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18534" name="Text Box 8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0" hangingPunct="0"/>
                        <a:r>
                          <a:rPr lang="en-US" sz="1000" b="0">
                            <a:solidFill>
                              <a:srgbClr val="FFFFFF"/>
                            </a:solidFill>
                            <a:latin typeface="Arial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18530" name="Group 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18531" name="Rectangl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 sz="1800" b="0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18532" name="Rectangle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 sz="1800" b="0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</p:grpSp>
              </p:grpSp>
              <p:sp>
                <p:nvSpPr>
                  <p:cNvPr id="18527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8528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18523" name="Rectangle 86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8524" name="Rectangle 87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8525" name="Rectangle 88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18517" name="AutoShape 89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3" name="Group 90"/>
          <p:cNvGrpSpPr>
            <a:grpSpLocks/>
          </p:cNvGrpSpPr>
          <p:nvPr/>
        </p:nvGrpSpPr>
        <p:grpSpPr bwMode="auto">
          <a:xfrm>
            <a:off x="449263" y="4238625"/>
            <a:ext cx="1081087" cy="244475"/>
            <a:chOff x="504" y="3523"/>
            <a:chExt cx="681" cy="154"/>
          </a:xfrm>
        </p:grpSpPr>
        <p:grpSp>
          <p:nvGrpSpPr>
            <p:cNvPr id="18503" name="Group 91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18507" name="Group 92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18510" name="Group 93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18514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8515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b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18511" name="Group 96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8512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8513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18508" name="Rectangle 99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8509" name="Rectangle 100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18504" name="Rectangle 101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8505" name="Rectangle 102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8506" name="Rectangle 103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8" name="Group 104"/>
          <p:cNvGrpSpPr>
            <a:grpSpLocks/>
          </p:cNvGrpSpPr>
          <p:nvPr/>
        </p:nvGrpSpPr>
        <p:grpSpPr bwMode="auto">
          <a:xfrm>
            <a:off x="1477963" y="3081338"/>
            <a:ext cx="1316037" cy="1323975"/>
            <a:chOff x="931" y="1941"/>
            <a:chExt cx="829" cy="834"/>
          </a:xfrm>
        </p:grpSpPr>
        <p:sp>
          <p:nvSpPr>
            <p:cNvPr id="18495" name="Freeform 105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4 w 551"/>
                <a:gd name="T1" fmla="*/ 0 h 801"/>
                <a:gd name="T2" fmla="*/ 551 w 551"/>
                <a:gd name="T3" fmla="*/ 402 h 801"/>
                <a:gd name="T4" fmla="*/ 6 w 551"/>
                <a:gd name="T5" fmla="*/ 801 h 801"/>
                <a:gd name="T6" fmla="*/ 13 w 551"/>
                <a:gd name="T7" fmla="*/ 535 h 801"/>
                <a:gd name="T8" fmla="*/ 0 w 551"/>
                <a:gd name="T9" fmla="*/ 371 h 801"/>
                <a:gd name="T10" fmla="*/ 14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1"/>
                <a:gd name="T19" fmla="*/ 0 h 801"/>
                <a:gd name="T20" fmla="*/ 551 w 551"/>
                <a:gd name="T21" fmla="*/ 801 h 8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18496" name="Group 106"/>
            <p:cNvGrpSpPr>
              <a:grpSpLocks/>
            </p:cNvGrpSpPr>
            <p:nvPr/>
          </p:nvGrpSpPr>
          <p:grpSpPr bwMode="auto">
            <a:xfrm>
              <a:off x="931" y="1941"/>
              <a:ext cx="503" cy="834"/>
              <a:chOff x="569" y="2954"/>
              <a:chExt cx="503" cy="834"/>
            </a:xfrm>
          </p:grpSpPr>
          <p:sp>
            <p:nvSpPr>
              <p:cNvPr id="18497" name="Rectangle 10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8498" name="Text Box 108"/>
              <p:cNvSpPr txBox="1">
                <a:spLocks noChangeArrowheads="1"/>
              </p:cNvSpPr>
              <p:nvPr/>
            </p:nvSpPr>
            <p:spPr bwMode="auto">
              <a:xfrm>
                <a:off x="591" y="2954"/>
                <a:ext cx="481" cy="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DHCP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/>
                <a:r>
                  <a:rPr lang="en-US" sz="1600" b="0" dirty="0" err="1">
                    <a:solidFill>
                      <a:srgbClr val="000000"/>
                    </a:solidFill>
                    <a:latin typeface="Arial" charset="0"/>
                  </a:rPr>
                  <a:t>Phy</a:t>
                </a:r>
                <a:endParaRPr lang="en-US" sz="1600" b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499" name="Line 10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8500" name="Line 11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8501" name="Line 11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8502" name="Line 11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30" name="Group 113"/>
          <p:cNvGrpSpPr>
            <a:grpSpLocks/>
          </p:cNvGrpSpPr>
          <p:nvPr/>
        </p:nvGrpSpPr>
        <p:grpSpPr bwMode="auto">
          <a:xfrm>
            <a:off x="71438" y="969963"/>
            <a:ext cx="1081087" cy="1217612"/>
            <a:chOff x="1404" y="3105"/>
            <a:chExt cx="681" cy="767"/>
          </a:xfrm>
        </p:grpSpPr>
        <p:grpSp>
          <p:nvGrpSpPr>
            <p:cNvPr id="18460" name="Group 11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18465" name="Group 11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18490" name="Group 11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18493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8494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b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18491" name="Rectangle 11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8492" name="Rectangle 12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8466" name="Group 12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18484" name="Group 12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18488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8489" name="Text Box 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b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18485" name="Group 12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8486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8487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</p:grpSp>
          <p:grpSp>
            <p:nvGrpSpPr>
              <p:cNvPr id="18467" name="Group 12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18482" name="Rectangle 12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8483" name="Rectangle 13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8468" name="Group 13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18469" name="Group 13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18473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18476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18480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 sz="1800" b="0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18481" name="Text Box 1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0" hangingPunct="0"/>
                        <a:r>
                          <a:rPr lang="en-US" sz="1000" b="0">
                            <a:solidFill>
                              <a:srgbClr val="FFFFFF"/>
                            </a:solidFill>
                            <a:latin typeface="Arial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18477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18478" name="Rectangle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 sz="1800" b="0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18479" name="Rectangle 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 sz="1800" b="0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</p:grpSp>
              </p:grpSp>
              <p:sp>
                <p:nvSpPr>
                  <p:cNvPr id="18474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8475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18470" name="Rectangle 14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8471" name="Rectangle 14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8472" name="Rectangle 14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18461" name="AutoShape 14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18462" name="Group 146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18463" name="Rectangle 147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8464" name="Text Box 148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FFFFFF"/>
                    </a:solidFill>
                    <a:latin typeface="Arial" charset="0"/>
                  </a:rPr>
                  <a:t>DHCP</a:t>
                </a:r>
              </a:p>
            </p:txBody>
          </p:sp>
        </p:grpSp>
      </p:grpSp>
      <p:grpSp>
        <p:nvGrpSpPr>
          <p:cNvPr id="703620" name="Group 149"/>
          <p:cNvGrpSpPr>
            <a:grpSpLocks/>
          </p:cNvGrpSpPr>
          <p:nvPr/>
        </p:nvGrpSpPr>
        <p:grpSpPr bwMode="auto">
          <a:xfrm>
            <a:off x="803275" y="3178175"/>
            <a:ext cx="544513" cy="244475"/>
            <a:chOff x="844" y="3337"/>
            <a:chExt cx="343" cy="154"/>
          </a:xfrm>
        </p:grpSpPr>
        <p:sp>
          <p:nvSpPr>
            <p:cNvPr id="18458" name="Rectangle 150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8459" name="Text Box 151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b="0">
                  <a:solidFill>
                    <a:srgbClr val="FFFFFF"/>
                  </a:solidFill>
                  <a:latin typeface="Arial" charset="0"/>
                </a:rPr>
                <a:t>DHCP</a:t>
              </a:r>
            </a:p>
          </p:txBody>
        </p:sp>
      </p:grpSp>
      <p:sp>
        <p:nvSpPr>
          <p:cNvPr id="703643" name="Rectangle 155"/>
          <p:cNvSpPr>
            <a:spLocks noChangeArrowheads="1"/>
          </p:cNvSpPr>
          <p:nvPr/>
        </p:nvSpPr>
        <p:spPr bwMode="auto">
          <a:xfrm>
            <a:off x="4972139" y="2784475"/>
            <a:ext cx="3421063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frame </a:t>
            </a: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</a:rPr>
              <a:t>forwarded (</a:t>
            </a:r>
            <a:r>
              <a:rPr lang="en-US" sz="1800" dirty="0">
                <a:solidFill>
                  <a:srgbClr val="3333CC"/>
                </a:solidFill>
                <a:latin typeface="Calibri" panose="020F0502020204030204" pitchFamily="34" charset="0"/>
              </a:rPr>
              <a:t>switch learning</a:t>
            </a: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</a:rPr>
              <a:t>) through LAN, </a:t>
            </a:r>
            <a:r>
              <a:rPr lang="en-US" sz="18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demultiplexing</a:t>
            </a: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</a:rPr>
              <a:t> at client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endParaRPr lang="en-US" sz="1800" b="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03644" name="Text Box 156"/>
          <p:cNvSpPr txBox="1">
            <a:spLocks noChangeArrowheads="1"/>
          </p:cNvSpPr>
          <p:nvPr/>
        </p:nvSpPr>
        <p:spPr bwMode="auto">
          <a:xfrm>
            <a:off x="1202282" y="5260975"/>
            <a:ext cx="69981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Client now has IP address, knows name &amp; </a:t>
            </a:r>
            <a:r>
              <a:rPr lang="en-US" sz="24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addr</a:t>
            </a:r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 of DNS </a:t>
            </a:r>
          </a:p>
          <a:p>
            <a:pPr algn="ctr" eaLnBrk="0" hangingPunct="0"/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server, IP address of its first-hop router</a:t>
            </a:r>
          </a:p>
        </p:txBody>
      </p:sp>
      <p:sp>
        <p:nvSpPr>
          <p:cNvPr id="703645" name="Rectangle 157"/>
          <p:cNvSpPr>
            <a:spLocks noChangeArrowheads="1"/>
          </p:cNvSpPr>
          <p:nvPr/>
        </p:nvSpPr>
        <p:spPr bwMode="auto">
          <a:xfrm>
            <a:off x="4949825" y="3927475"/>
            <a:ext cx="3421063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</a:rPr>
              <a:t>DHCP client receives DHCP ACK reply</a:t>
            </a:r>
          </a:p>
        </p:txBody>
      </p:sp>
    </p:spTree>
    <p:extLst>
      <p:ext uri="{BB962C8B-B14F-4D97-AF65-F5344CB8AC3E}">
        <p14:creationId xmlns:p14="http://schemas.microsoft.com/office/powerpoint/2010/main" val="296914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0.03081 L 0.1533 0.0322 L 0.34896 -0.28446 L -0.04115 -0.28886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0" y="-1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1" grpId="0" build="p"/>
      <p:bldP spid="703643" grpId="0" build="p"/>
      <p:bldP spid="703644" grpId="0"/>
      <p:bldP spid="70364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5-</a:t>
            </a:r>
            <a:fld id="{E8C1695A-A0A3-44BA-8457-9BB3089C8203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53488" cy="1143000"/>
          </a:xfrm>
        </p:spPr>
        <p:txBody>
          <a:bodyPr/>
          <a:lstStyle/>
          <a:p>
            <a:r>
              <a:rPr lang="en-US" sz="2800" u="none" smtClean="0"/>
              <a:t>A day in the life… ARP (before DNS, before HTTP)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1025" y="1014413"/>
            <a:ext cx="4667250" cy="7239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before sending </a:t>
            </a:r>
            <a:r>
              <a:rPr lang="en-US" sz="2000" b="1" i="1" dirty="0" smtClean="0">
                <a:solidFill>
                  <a:srgbClr val="FF0000"/>
                </a:solidFill>
              </a:rPr>
              <a:t>HTTP</a:t>
            </a:r>
            <a:r>
              <a:rPr lang="en-US" sz="2000" b="1" i="1" dirty="0" smtClean="0"/>
              <a:t> </a:t>
            </a:r>
            <a:r>
              <a:rPr lang="en-US" sz="2000" dirty="0" smtClean="0"/>
              <a:t>request, need IP address of </a:t>
            </a:r>
            <a:r>
              <a:rPr lang="en-US" sz="1800" dirty="0" smtClean="0"/>
              <a:t>www.google.com:</a:t>
            </a:r>
            <a:r>
              <a:rPr lang="en-US" sz="2000" dirty="0" smtClean="0"/>
              <a:t>  </a:t>
            </a:r>
            <a:r>
              <a:rPr lang="en-US" sz="2000" b="1" i="1" dirty="0" smtClean="0">
                <a:solidFill>
                  <a:srgbClr val="FF0000"/>
                </a:solidFill>
              </a:rPr>
              <a:t>DNS</a:t>
            </a:r>
          </a:p>
        </p:txBody>
      </p:sp>
      <p:sp>
        <p:nvSpPr>
          <p:cNvPr id="19463" name="Freeform 3"/>
          <p:cNvSpPr>
            <a:spLocks/>
          </p:cNvSpPr>
          <p:nvPr/>
        </p:nvSpPr>
        <p:spPr bwMode="auto">
          <a:xfrm>
            <a:off x="773113" y="1273175"/>
            <a:ext cx="3554412" cy="2754313"/>
          </a:xfrm>
          <a:custGeom>
            <a:avLst/>
            <a:gdLst>
              <a:gd name="T0" fmla="*/ 3238267 w 2406"/>
              <a:gd name="T1" fmla="*/ 787768 h 958"/>
              <a:gd name="T2" fmla="*/ 2743367 w 2406"/>
              <a:gd name="T3" fmla="*/ 221380 h 958"/>
              <a:gd name="T4" fmla="*/ 2057895 w 2406"/>
              <a:gd name="T5" fmla="*/ 20125 h 958"/>
              <a:gd name="T6" fmla="*/ 1053323 w 2406"/>
              <a:gd name="T7" fmla="*/ 350758 h 958"/>
              <a:gd name="T8" fmla="*/ 413647 w 2406"/>
              <a:gd name="T9" fmla="*/ 672765 h 958"/>
              <a:gd name="T10" fmla="*/ 38410 w 2406"/>
              <a:gd name="T11" fmla="*/ 1500785 h 958"/>
              <a:gd name="T12" fmla="*/ 180232 w 2406"/>
              <a:gd name="T13" fmla="*/ 2222426 h 958"/>
              <a:gd name="T14" fmla="*/ 403306 w 2406"/>
              <a:gd name="T15" fmla="*/ 2570309 h 958"/>
              <a:gd name="T16" fmla="*/ 1726977 w 2406"/>
              <a:gd name="T17" fmla="*/ 2518558 h 958"/>
              <a:gd name="T18" fmla="*/ 2450860 w 2406"/>
              <a:gd name="T19" fmla="*/ 2742813 h 958"/>
              <a:gd name="T20" fmla="*/ 3145197 w 2406"/>
              <a:gd name="T21" fmla="*/ 2578934 h 958"/>
              <a:gd name="T22" fmla="*/ 3471683 w 2406"/>
              <a:gd name="T23" fmla="*/ 1699164 h 958"/>
              <a:gd name="T24" fmla="*/ 3238267 w 2406"/>
              <a:gd name="T25" fmla="*/ 787768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9464" name="Line 36"/>
          <p:cNvSpPr>
            <a:spLocks noChangeShapeType="1"/>
          </p:cNvSpPr>
          <p:nvPr/>
        </p:nvSpPr>
        <p:spPr bwMode="auto">
          <a:xfrm flipV="1">
            <a:off x="3775075" y="2344738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19465" name="Group 38"/>
          <p:cNvGrpSpPr>
            <a:grpSpLocks/>
          </p:cNvGrpSpPr>
          <p:nvPr/>
        </p:nvGrpSpPr>
        <p:grpSpPr bwMode="auto">
          <a:xfrm>
            <a:off x="3255963" y="2459038"/>
            <a:ext cx="742950" cy="311150"/>
            <a:chOff x="1935" y="960"/>
            <a:chExt cx="468" cy="196"/>
          </a:xfrm>
        </p:grpSpPr>
        <p:sp>
          <p:nvSpPr>
            <p:cNvPr id="19545" name="Line 39"/>
            <p:cNvSpPr>
              <a:spLocks noChangeShapeType="1"/>
            </p:cNvSpPr>
            <p:nvPr/>
          </p:nvSpPr>
          <p:spPr bwMode="auto">
            <a:xfrm>
              <a:off x="2368" y="9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9546" name="Rectangle 40"/>
            <p:cNvSpPr>
              <a:spLocks noChangeArrowheads="1"/>
            </p:cNvSpPr>
            <p:nvPr/>
          </p:nvSpPr>
          <p:spPr bwMode="auto">
            <a:xfrm>
              <a:off x="1935" y="1065"/>
              <a:ext cx="465" cy="91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547" name="Freeform 41"/>
            <p:cNvSpPr>
              <a:spLocks/>
            </p:cNvSpPr>
            <p:nvPr/>
          </p:nvSpPr>
          <p:spPr bwMode="auto">
            <a:xfrm>
              <a:off x="2069" y="975"/>
              <a:ext cx="307" cy="63"/>
            </a:xfrm>
            <a:custGeom>
              <a:avLst/>
              <a:gdLst>
                <a:gd name="T0" fmla="*/ 0 w 432"/>
                <a:gd name="T1" fmla="*/ 0 h 105"/>
                <a:gd name="T2" fmla="*/ 60 w 432"/>
                <a:gd name="T3" fmla="*/ 0 h 105"/>
                <a:gd name="T4" fmla="*/ 218 w 432"/>
                <a:gd name="T5" fmla="*/ 63 h 105"/>
                <a:gd name="T6" fmla="*/ 307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9548" name="Freeform 42"/>
            <p:cNvSpPr>
              <a:spLocks/>
            </p:cNvSpPr>
            <p:nvPr/>
          </p:nvSpPr>
          <p:spPr bwMode="auto">
            <a:xfrm flipV="1">
              <a:off x="2051" y="981"/>
              <a:ext cx="352" cy="63"/>
            </a:xfrm>
            <a:custGeom>
              <a:avLst/>
              <a:gdLst>
                <a:gd name="T0" fmla="*/ 0 w 432"/>
                <a:gd name="T1" fmla="*/ 0 h 105"/>
                <a:gd name="T2" fmla="*/ 69 w 432"/>
                <a:gd name="T3" fmla="*/ 0 h 105"/>
                <a:gd name="T4" fmla="*/ 250 w 432"/>
                <a:gd name="T5" fmla="*/ 63 h 105"/>
                <a:gd name="T6" fmla="*/ 352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19466" name="Line 43"/>
          <p:cNvSpPr>
            <a:spLocks noChangeShapeType="1"/>
          </p:cNvSpPr>
          <p:nvPr/>
        </p:nvSpPr>
        <p:spPr bwMode="auto">
          <a:xfrm flipV="1">
            <a:off x="2665413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9467" name="Line 44"/>
          <p:cNvSpPr>
            <a:spLocks noChangeShapeType="1"/>
          </p:cNvSpPr>
          <p:nvPr/>
        </p:nvSpPr>
        <p:spPr bwMode="auto">
          <a:xfrm flipV="1">
            <a:off x="3924300" y="2201863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9468" name="Rectangle 45"/>
          <p:cNvSpPr>
            <a:spLocks noChangeArrowheads="1"/>
          </p:cNvSpPr>
          <p:nvPr/>
        </p:nvSpPr>
        <p:spPr bwMode="auto">
          <a:xfrm>
            <a:off x="2403475" y="2479675"/>
            <a:ext cx="257175" cy="698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69" name="Line 48"/>
          <p:cNvSpPr>
            <a:spLocks noChangeShapeType="1"/>
          </p:cNvSpPr>
          <p:nvPr/>
        </p:nvSpPr>
        <p:spPr bwMode="auto">
          <a:xfrm flipV="1">
            <a:off x="3279775" y="2736850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19470" name="Group 49"/>
          <p:cNvGrpSpPr>
            <a:grpSpLocks/>
          </p:cNvGrpSpPr>
          <p:nvPr/>
        </p:nvGrpSpPr>
        <p:grpSpPr bwMode="auto">
          <a:xfrm>
            <a:off x="2760663" y="3365500"/>
            <a:ext cx="987425" cy="479425"/>
            <a:chOff x="1118" y="1621"/>
            <a:chExt cx="622" cy="302"/>
          </a:xfrm>
        </p:grpSpPr>
        <p:sp>
          <p:nvSpPr>
            <p:cNvPr id="19528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529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9530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19531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532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9533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34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19535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19542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9543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9544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9536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19539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9540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9541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19537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9538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aphicFrame>
        <p:nvGraphicFramePr>
          <p:cNvPr id="19458" name="Object 142"/>
          <p:cNvGraphicFramePr>
            <a:graphicFrameLocks noChangeAspect="1"/>
          </p:cNvGraphicFramePr>
          <p:nvPr/>
        </p:nvGraphicFramePr>
        <p:xfrm>
          <a:off x="1790700" y="2141538"/>
          <a:ext cx="652463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8" name="Clip" r:id="rId3" imgW="1266840" imgH="1200240" progId="MS_ClipArt_Gallery.2">
                  <p:embed/>
                </p:oleObj>
              </mc:Choice>
              <mc:Fallback>
                <p:oleObj name="Clip" r:id="rId3" imgW="1266840" imgH="12002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2141538"/>
                        <a:ext cx="652463" cy="658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19520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19521" name="Group 47"/>
            <p:cNvGrpSpPr>
              <a:grpSpLocks/>
            </p:cNvGrpSpPr>
            <p:nvPr/>
          </p:nvGrpSpPr>
          <p:grpSpPr bwMode="auto">
            <a:xfrm>
              <a:off x="651" y="681"/>
              <a:ext cx="500" cy="853"/>
              <a:chOff x="569" y="2954"/>
              <a:chExt cx="500" cy="853"/>
            </a:xfrm>
          </p:grpSpPr>
          <p:sp>
            <p:nvSpPr>
              <p:cNvPr id="19522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9523" name="Text Box 49"/>
              <p:cNvSpPr txBox="1">
                <a:spLocks noChangeArrowheads="1"/>
              </p:cNvSpPr>
              <p:nvPr/>
            </p:nvSpPr>
            <p:spPr bwMode="auto">
              <a:xfrm>
                <a:off x="638" y="2954"/>
                <a:ext cx="388" cy="8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DNS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/>
                <a:r>
                  <a:rPr lang="en-US" sz="1600" b="0" dirty="0" err="1">
                    <a:solidFill>
                      <a:srgbClr val="000000"/>
                    </a:solidFill>
                    <a:latin typeface="Arial" charset="0"/>
                  </a:rPr>
                  <a:t>Phy</a:t>
                </a:r>
                <a:endParaRPr lang="en-US" sz="1600" b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524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9525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9526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9527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9" name="Group 276"/>
          <p:cNvGrpSpPr>
            <a:grpSpLocks/>
          </p:cNvGrpSpPr>
          <p:nvPr/>
        </p:nvGrpSpPr>
        <p:grpSpPr bwMode="auto">
          <a:xfrm>
            <a:off x="280988" y="1157288"/>
            <a:ext cx="762000" cy="876300"/>
            <a:chOff x="177" y="729"/>
            <a:chExt cx="480" cy="552"/>
          </a:xfrm>
        </p:grpSpPr>
        <p:grpSp>
          <p:nvGrpSpPr>
            <p:cNvPr id="19500" name="Group 54"/>
            <p:cNvGrpSpPr>
              <a:grpSpLocks/>
            </p:cNvGrpSpPr>
            <p:nvPr/>
          </p:nvGrpSpPr>
          <p:grpSpPr bwMode="auto">
            <a:xfrm>
              <a:off x="343" y="732"/>
              <a:ext cx="290" cy="154"/>
              <a:chOff x="844" y="3337"/>
              <a:chExt cx="290" cy="154"/>
            </a:xfrm>
          </p:grpSpPr>
          <p:sp>
            <p:nvSpPr>
              <p:cNvPr id="19518" name="Rectangle 55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9519" name="Text Box 56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FFFFFF"/>
                    </a:solidFill>
                    <a:latin typeface="Arial" charset="0"/>
                  </a:rPr>
                  <a:t>DNS</a:t>
                </a:r>
              </a:p>
            </p:txBody>
          </p:sp>
        </p:grpSp>
        <p:grpSp>
          <p:nvGrpSpPr>
            <p:cNvPr id="19501" name="Group 59"/>
            <p:cNvGrpSpPr>
              <a:grpSpLocks/>
            </p:cNvGrpSpPr>
            <p:nvPr/>
          </p:nvGrpSpPr>
          <p:grpSpPr bwMode="auto">
            <a:xfrm>
              <a:off x="290" y="874"/>
              <a:ext cx="354" cy="154"/>
              <a:chOff x="740" y="3209"/>
              <a:chExt cx="354" cy="154"/>
            </a:xfrm>
          </p:grpSpPr>
          <p:grpSp>
            <p:nvGrpSpPr>
              <p:cNvPr id="19513" name="Group 60"/>
              <p:cNvGrpSpPr>
                <a:grpSpLocks/>
              </p:cNvGrpSpPr>
              <p:nvPr/>
            </p:nvGrpSpPr>
            <p:grpSpPr bwMode="auto">
              <a:xfrm>
                <a:off x="794" y="3209"/>
                <a:ext cx="290" cy="154"/>
                <a:chOff x="844" y="3337"/>
                <a:chExt cx="290" cy="154"/>
              </a:xfrm>
            </p:grpSpPr>
            <p:sp>
              <p:nvSpPr>
                <p:cNvPr id="19516" name="Rectangle 61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9517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000" b="0">
                      <a:solidFill>
                        <a:srgbClr val="FFFFFF"/>
                      </a:solidFill>
                      <a:latin typeface="Arial" charset="0"/>
                    </a:rPr>
                    <a:t>DNS</a:t>
                  </a:r>
                </a:p>
              </p:txBody>
            </p:sp>
          </p:grpSp>
          <p:sp>
            <p:nvSpPr>
              <p:cNvPr id="19514" name="Rectangle 63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9515" name="Rectangle 64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19502" name="Group 65"/>
            <p:cNvGrpSpPr>
              <a:grpSpLocks/>
            </p:cNvGrpSpPr>
            <p:nvPr/>
          </p:nvGrpSpPr>
          <p:grpSpPr bwMode="auto">
            <a:xfrm>
              <a:off x="290" y="1022"/>
              <a:ext cx="354" cy="154"/>
              <a:chOff x="836" y="3305"/>
              <a:chExt cx="354" cy="154"/>
            </a:xfrm>
          </p:grpSpPr>
          <p:grpSp>
            <p:nvGrpSpPr>
              <p:cNvPr id="19507" name="Group 66"/>
              <p:cNvGrpSpPr>
                <a:grpSpLocks/>
              </p:cNvGrpSpPr>
              <p:nvPr/>
            </p:nvGrpSpPr>
            <p:grpSpPr bwMode="auto">
              <a:xfrm>
                <a:off x="890" y="3305"/>
                <a:ext cx="290" cy="154"/>
                <a:chOff x="844" y="3337"/>
                <a:chExt cx="290" cy="154"/>
              </a:xfrm>
            </p:grpSpPr>
            <p:sp>
              <p:nvSpPr>
                <p:cNvPr id="19511" name="Rectangle 67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9512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000" b="0">
                      <a:solidFill>
                        <a:srgbClr val="FFFFFF"/>
                      </a:solidFill>
                      <a:latin typeface="Arial" charset="0"/>
                    </a:rPr>
                    <a:t>DNS</a:t>
                  </a:r>
                </a:p>
              </p:txBody>
            </p:sp>
          </p:grpSp>
          <p:grpSp>
            <p:nvGrpSpPr>
              <p:cNvPr id="19508" name="Group 69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19509" name="Rectangle 70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9510" name="Rectangle 71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grpSp>
          <p:nvGrpSpPr>
            <p:cNvPr id="19503" name="Group 72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19505" name="Rectangle 73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9506" name="Rectangle 74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19504" name="AutoShape 89"/>
            <p:cNvSpPr>
              <a:spLocks noChangeArrowheads="1"/>
            </p:cNvSpPr>
            <p:nvPr/>
          </p:nvSpPr>
          <p:spPr bwMode="auto">
            <a:xfrm>
              <a:off x="393" y="729"/>
              <a:ext cx="240" cy="552"/>
            </a:xfrm>
            <a:prstGeom prst="downArrow">
              <a:avLst>
                <a:gd name="adj1" fmla="val 54167"/>
                <a:gd name="adj2" fmla="val 36928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704664" name="Rectangle 152"/>
          <p:cNvSpPr>
            <a:spLocks noChangeArrowheads="1"/>
          </p:cNvSpPr>
          <p:nvPr/>
        </p:nvSpPr>
        <p:spPr bwMode="auto">
          <a:xfrm>
            <a:off x="4387850" y="2001838"/>
            <a:ext cx="4586288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DNS query created, encapsulated in UDP, encapsulated in IP, </a:t>
            </a:r>
            <a:r>
              <a:rPr lang="en-US" sz="20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encasulated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 in Eth.  In order to send frame to router, need MAC address of router interface: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ARP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04665" name="Rectangle 153"/>
          <p:cNvSpPr>
            <a:spLocks noChangeArrowheads="1"/>
          </p:cNvSpPr>
          <p:nvPr/>
        </p:nvSpPr>
        <p:spPr bwMode="auto">
          <a:xfrm>
            <a:off x="4470400" y="3587750"/>
            <a:ext cx="4386263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ARP query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 broadcast, received by router, which replies with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ARP reply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 giving MAC address of router interface</a:t>
            </a:r>
          </a:p>
        </p:txBody>
      </p:sp>
      <p:sp>
        <p:nvSpPr>
          <p:cNvPr id="704666" name="Rectangle 154"/>
          <p:cNvSpPr>
            <a:spLocks noChangeArrowheads="1"/>
          </p:cNvSpPr>
          <p:nvPr/>
        </p:nvSpPr>
        <p:spPr bwMode="auto">
          <a:xfrm>
            <a:off x="4471988" y="4845050"/>
            <a:ext cx="42862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client now knows MAC address of first hop router, so can now send frame containing DNS query </a:t>
            </a:r>
          </a:p>
        </p:txBody>
      </p:sp>
      <p:grpSp>
        <p:nvGrpSpPr>
          <p:cNvPr id="17" name="Group 263"/>
          <p:cNvGrpSpPr>
            <a:grpSpLocks/>
          </p:cNvGrpSpPr>
          <p:nvPr/>
        </p:nvGrpSpPr>
        <p:grpSpPr bwMode="auto">
          <a:xfrm>
            <a:off x="92075" y="1868488"/>
            <a:ext cx="1081088" cy="244475"/>
            <a:chOff x="76" y="2296"/>
            <a:chExt cx="681" cy="154"/>
          </a:xfrm>
        </p:grpSpPr>
        <p:sp>
          <p:nvSpPr>
            <p:cNvPr id="19495" name="Rectangle 103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9496" name="Rectangle 101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9497" name="Rectangle 102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9498" name="Rectangle 100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9499" name="Text Box 95"/>
            <p:cNvSpPr txBox="1">
              <a:spLocks noChangeArrowheads="1"/>
            </p:cNvSpPr>
            <p:nvPr/>
          </p:nvSpPr>
          <p:spPr bwMode="auto">
            <a:xfrm>
              <a:off x="182" y="2296"/>
              <a:ext cx="50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b="0">
                  <a:solidFill>
                    <a:srgbClr val="000000"/>
                  </a:solidFill>
                  <a:latin typeface="Arial" charset="0"/>
                </a:rPr>
                <a:t>ARP query</a:t>
              </a:r>
            </a:p>
          </p:txBody>
        </p:sp>
      </p:grpSp>
      <p:grpSp>
        <p:nvGrpSpPr>
          <p:cNvPr id="18" name="Group 255"/>
          <p:cNvGrpSpPr>
            <a:grpSpLocks/>
          </p:cNvGrpSpPr>
          <p:nvPr/>
        </p:nvGrpSpPr>
        <p:grpSpPr bwMode="auto">
          <a:xfrm>
            <a:off x="2241550" y="2982913"/>
            <a:ext cx="1016000" cy="877887"/>
            <a:chOff x="719" y="2137"/>
            <a:chExt cx="640" cy="553"/>
          </a:xfrm>
        </p:grpSpPr>
        <p:sp>
          <p:nvSpPr>
            <p:cNvPr id="19487" name="Freeform 244"/>
            <p:cNvSpPr>
              <a:spLocks/>
            </p:cNvSpPr>
            <p:nvPr/>
          </p:nvSpPr>
          <p:spPr bwMode="auto">
            <a:xfrm>
              <a:off x="755" y="2268"/>
              <a:ext cx="604" cy="422"/>
            </a:xfrm>
            <a:custGeom>
              <a:avLst/>
              <a:gdLst>
                <a:gd name="T0" fmla="*/ 493 w 604"/>
                <a:gd name="T1" fmla="*/ 0 h 422"/>
                <a:gd name="T2" fmla="*/ 604 w 604"/>
                <a:gd name="T3" fmla="*/ 422 h 422"/>
                <a:gd name="T4" fmla="*/ 0 w 604"/>
                <a:gd name="T5" fmla="*/ 307 h 422"/>
                <a:gd name="T6" fmla="*/ 220 w 604"/>
                <a:gd name="T7" fmla="*/ 3 h 422"/>
                <a:gd name="T8" fmla="*/ 493 w 604"/>
                <a:gd name="T9" fmla="*/ 0 h 4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422"/>
                <a:gd name="T17" fmla="*/ 604 w 604"/>
                <a:gd name="T18" fmla="*/ 422 h 4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422">
                  <a:moveTo>
                    <a:pt x="493" y="0"/>
                  </a:moveTo>
                  <a:lnTo>
                    <a:pt x="604" y="422"/>
                  </a:lnTo>
                  <a:lnTo>
                    <a:pt x="0" y="307"/>
                  </a:lnTo>
                  <a:lnTo>
                    <a:pt x="220" y="3"/>
                  </a:lnTo>
                  <a:lnTo>
                    <a:pt x="49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9488" name="Rectangle 246"/>
            <p:cNvSpPr>
              <a:spLocks noChangeArrowheads="1"/>
            </p:cNvSpPr>
            <p:nvPr/>
          </p:nvSpPr>
          <p:spPr bwMode="auto">
            <a:xfrm>
              <a:off x="751" y="2266"/>
              <a:ext cx="493" cy="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9489" name="Text Box 247"/>
            <p:cNvSpPr txBox="1">
              <a:spLocks noChangeArrowheads="1"/>
            </p:cNvSpPr>
            <p:nvPr/>
          </p:nvSpPr>
          <p:spPr bwMode="auto">
            <a:xfrm>
              <a:off x="835" y="2235"/>
              <a:ext cx="33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0">
                  <a:solidFill>
                    <a:srgbClr val="000000"/>
                  </a:solidFill>
                  <a:latin typeface="Arial" charset="0"/>
                </a:rPr>
                <a:t>Eth</a:t>
              </a:r>
            </a:p>
            <a:p>
              <a:pPr algn="ctr" eaLnBrk="0" hangingPunct="0"/>
              <a:r>
                <a:rPr lang="en-US" b="0">
                  <a:solidFill>
                    <a:srgbClr val="000000"/>
                  </a:solidFill>
                  <a:latin typeface="Arial" charset="0"/>
                </a:rPr>
                <a:t>Phy</a:t>
              </a:r>
            </a:p>
          </p:txBody>
        </p:sp>
        <p:sp>
          <p:nvSpPr>
            <p:cNvPr id="19490" name="Line 250"/>
            <p:cNvSpPr>
              <a:spLocks noChangeShapeType="1"/>
            </p:cNvSpPr>
            <p:nvPr/>
          </p:nvSpPr>
          <p:spPr bwMode="auto">
            <a:xfrm>
              <a:off x="747" y="2264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9491" name="Line 251"/>
            <p:cNvSpPr>
              <a:spLocks noChangeShapeType="1"/>
            </p:cNvSpPr>
            <p:nvPr/>
          </p:nvSpPr>
          <p:spPr bwMode="auto">
            <a:xfrm>
              <a:off x="744" y="2423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19492" name="Group 252"/>
            <p:cNvGrpSpPr>
              <a:grpSpLocks/>
            </p:cNvGrpSpPr>
            <p:nvPr/>
          </p:nvGrpSpPr>
          <p:grpSpPr bwMode="auto">
            <a:xfrm>
              <a:off x="719" y="2137"/>
              <a:ext cx="280" cy="154"/>
              <a:chOff x="161" y="1354"/>
              <a:chExt cx="280" cy="154"/>
            </a:xfrm>
          </p:grpSpPr>
          <p:sp>
            <p:nvSpPr>
              <p:cNvPr id="19493" name="Rectangle 253"/>
              <p:cNvSpPr>
                <a:spLocks noChangeArrowheads="1"/>
              </p:cNvSpPr>
              <p:nvPr/>
            </p:nvSpPr>
            <p:spPr bwMode="auto">
              <a:xfrm>
                <a:off x="192" y="1365"/>
                <a:ext cx="228" cy="14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9494" name="Text Box 254"/>
              <p:cNvSpPr txBox="1">
                <a:spLocks noChangeArrowheads="1"/>
              </p:cNvSpPr>
              <p:nvPr/>
            </p:nvSpPr>
            <p:spPr bwMode="auto">
              <a:xfrm>
                <a:off x="161" y="1354"/>
                <a:ext cx="28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000000"/>
                    </a:solidFill>
                    <a:latin typeface="Arial" charset="0"/>
                  </a:rPr>
                  <a:t>ARP</a:t>
                </a:r>
              </a:p>
            </p:txBody>
          </p:sp>
        </p:grpSp>
      </p:grpSp>
      <p:grpSp>
        <p:nvGrpSpPr>
          <p:cNvPr id="20" name="Group 242"/>
          <p:cNvGrpSpPr>
            <a:grpSpLocks/>
          </p:cNvGrpSpPr>
          <p:nvPr/>
        </p:nvGrpSpPr>
        <p:grpSpPr bwMode="auto">
          <a:xfrm>
            <a:off x="1150938" y="1720850"/>
            <a:ext cx="444500" cy="244475"/>
            <a:chOff x="161" y="1354"/>
            <a:chExt cx="280" cy="154"/>
          </a:xfrm>
        </p:grpSpPr>
        <p:sp>
          <p:nvSpPr>
            <p:cNvPr id="19485" name="Rectangle 241"/>
            <p:cNvSpPr>
              <a:spLocks noChangeArrowheads="1"/>
            </p:cNvSpPr>
            <p:nvPr/>
          </p:nvSpPr>
          <p:spPr bwMode="auto">
            <a:xfrm>
              <a:off x="192" y="1365"/>
              <a:ext cx="228" cy="1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9486" name="Text Box 240"/>
            <p:cNvSpPr txBox="1">
              <a:spLocks noChangeArrowheads="1"/>
            </p:cNvSpPr>
            <p:nvPr/>
          </p:nvSpPr>
          <p:spPr bwMode="auto">
            <a:xfrm>
              <a:off x="161" y="1354"/>
              <a:ext cx="28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b="0">
                  <a:solidFill>
                    <a:srgbClr val="000000"/>
                  </a:solidFill>
                  <a:latin typeface="Arial" charset="0"/>
                </a:rPr>
                <a:t>ARP</a:t>
              </a:r>
            </a:p>
          </p:txBody>
        </p:sp>
      </p:grpSp>
      <p:grpSp>
        <p:nvGrpSpPr>
          <p:cNvPr id="21" name="Group 270"/>
          <p:cNvGrpSpPr>
            <a:grpSpLocks/>
          </p:cNvGrpSpPr>
          <p:nvPr/>
        </p:nvGrpSpPr>
        <p:grpSpPr bwMode="auto">
          <a:xfrm>
            <a:off x="1177925" y="3187700"/>
            <a:ext cx="1081088" cy="244475"/>
            <a:chOff x="76" y="2296"/>
            <a:chExt cx="681" cy="154"/>
          </a:xfrm>
        </p:grpSpPr>
        <p:sp>
          <p:nvSpPr>
            <p:cNvPr id="19480" name="Rectangle 271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9481" name="Rectangle 272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9482" name="Rectangle 273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9483" name="Rectangle 274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9484" name="Text Box 275"/>
            <p:cNvSpPr txBox="1">
              <a:spLocks noChangeArrowheads="1"/>
            </p:cNvSpPr>
            <p:nvPr/>
          </p:nvSpPr>
          <p:spPr bwMode="auto">
            <a:xfrm>
              <a:off x="182" y="2296"/>
              <a:ext cx="47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b="0">
                  <a:solidFill>
                    <a:srgbClr val="000000"/>
                  </a:solidFill>
                  <a:latin typeface="Arial" charset="0"/>
                </a:rPr>
                <a:t>ARP reply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671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-0.00052 0.08056 L 0.4151 0.075 L 0.26701 0.2757 L 0.1151 0.27431 L 0.1151 0.18889 " pathEditMode="relative" ptsTypes="AAAA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0.00052 0.0794 L 0.1467 0.08009 L 0.29444 -0.12222 L -0.11597 -0.12014 L -0.11597 -0.16181 L -0.11754 -0.1882 " pathEditMode="relative" rAng="0" ptsTypes="AAAAAAA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-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664" grpId="0"/>
      <p:bldP spid="704665" grpId="0"/>
      <p:bldP spid="70466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29D12C-9D18-44D6-AC45-03A7DFDA23E4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0485" name="Freeform 236"/>
          <p:cNvSpPr>
            <a:spLocks/>
          </p:cNvSpPr>
          <p:nvPr/>
        </p:nvSpPr>
        <p:spPr bwMode="auto">
          <a:xfrm>
            <a:off x="4751388" y="706438"/>
            <a:ext cx="3759200" cy="2473325"/>
          </a:xfrm>
          <a:custGeom>
            <a:avLst/>
            <a:gdLst>
              <a:gd name="T0" fmla="*/ 84 w 2368"/>
              <a:gd name="T1" fmla="*/ 632 h 1558"/>
              <a:gd name="T2" fmla="*/ 16 w 2368"/>
              <a:gd name="T3" fmla="*/ 809 h 1558"/>
              <a:gd name="T4" fmla="*/ 9 w 2368"/>
              <a:gd name="T5" fmla="*/ 1005 h 1558"/>
              <a:gd name="T6" fmla="*/ 70 w 2368"/>
              <a:gd name="T7" fmla="*/ 1147 h 1558"/>
              <a:gd name="T8" fmla="*/ 165 w 2368"/>
              <a:gd name="T9" fmla="*/ 1364 h 1558"/>
              <a:gd name="T10" fmla="*/ 280 w 2368"/>
              <a:gd name="T11" fmla="*/ 1446 h 1558"/>
              <a:gd name="T12" fmla="*/ 510 w 2368"/>
              <a:gd name="T13" fmla="*/ 1473 h 1558"/>
              <a:gd name="T14" fmla="*/ 958 w 2368"/>
              <a:gd name="T15" fmla="*/ 1452 h 1558"/>
              <a:gd name="T16" fmla="*/ 1134 w 2368"/>
              <a:gd name="T17" fmla="*/ 1446 h 1558"/>
              <a:gd name="T18" fmla="*/ 1371 w 2368"/>
              <a:gd name="T19" fmla="*/ 1486 h 1558"/>
              <a:gd name="T20" fmla="*/ 1601 w 2368"/>
              <a:gd name="T21" fmla="*/ 1554 h 1558"/>
              <a:gd name="T22" fmla="*/ 2008 w 2368"/>
              <a:gd name="T23" fmla="*/ 1513 h 1558"/>
              <a:gd name="T24" fmla="*/ 2293 w 2368"/>
              <a:gd name="T25" fmla="*/ 1297 h 1558"/>
              <a:gd name="T26" fmla="*/ 2347 w 2368"/>
              <a:gd name="T27" fmla="*/ 843 h 1558"/>
              <a:gd name="T28" fmla="*/ 2340 w 2368"/>
              <a:gd name="T29" fmla="*/ 653 h 1558"/>
              <a:gd name="T30" fmla="*/ 2177 w 2368"/>
              <a:gd name="T31" fmla="*/ 456 h 1558"/>
              <a:gd name="T32" fmla="*/ 1920 w 2368"/>
              <a:gd name="T33" fmla="*/ 165 h 1558"/>
              <a:gd name="T34" fmla="*/ 1601 w 2368"/>
              <a:gd name="T35" fmla="*/ 36 h 1558"/>
              <a:gd name="T36" fmla="*/ 1229 w 2368"/>
              <a:gd name="T37" fmla="*/ 16 h 1558"/>
              <a:gd name="T38" fmla="*/ 917 w 2368"/>
              <a:gd name="T39" fmla="*/ 131 h 1558"/>
              <a:gd name="T40" fmla="*/ 477 w 2368"/>
              <a:gd name="T41" fmla="*/ 260 h 1558"/>
              <a:gd name="T42" fmla="*/ 212 w 2368"/>
              <a:gd name="T43" fmla="*/ 375 h 1558"/>
              <a:gd name="T44" fmla="*/ 84 w 2368"/>
              <a:gd name="T45" fmla="*/ 632 h 155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368"/>
              <a:gd name="T70" fmla="*/ 0 h 1558"/>
              <a:gd name="T71" fmla="*/ 2368 w 2368"/>
              <a:gd name="T72" fmla="*/ 1558 h 155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368" h="1558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23" y="1428"/>
                  <a:pt x="280" y="1446"/>
                </a:cubicBezTo>
                <a:cubicBezTo>
                  <a:pt x="337" y="1464"/>
                  <a:pt x="397" y="1472"/>
                  <a:pt x="510" y="1473"/>
                </a:cubicBezTo>
                <a:cubicBezTo>
                  <a:pt x="623" y="1474"/>
                  <a:pt x="854" y="1457"/>
                  <a:pt x="958" y="1452"/>
                </a:cubicBezTo>
                <a:cubicBezTo>
                  <a:pt x="1062" y="1447"/>
                  <a:pt x="1065" y="1440"/>
                  <a:pt x="1134" y="1446"/>
                </a:cubicBezTo>
                <a:cubicBezTo>
                  <a:pt x="1203" y="1452"/>
                  <a:pt x="1293" y="1468"/>
                  <a:pt x="1371" y="1486"/>
                </a:cubicBezTo>
                <a:cubicBezTo>
                  <a:pt x="1449" y="1504"/>
                  <a:pt x="1495" y="1550"/>
                  <a:pt x="1601" y="1554"/>
                </a:cubicBezTo>
                <a:cubicBezTo>
                  <a:pt x="1707" y="1558"/>
                  <a:pt x="1893" y="1556"/>
                  <a:pt x="2008" y="1513"/>
                </a:cubicBezTo>
                <a:cubicBezTo>
                  <a:pt x="2123" y="1470"/>
                  <a:pt x="2236" y="1409"/>
                  <a:pt x="2293" y="1297"/>
                </a:cubicBezTo>
                <a:cubicBezTo>
                  <a:pt x="2350" y="1185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FFFF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wrap="none"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034338" cy="1143000"/>
          </a:xfrm>
        </p:spPr>
        <p:txBody>
          <a:bodyPr/>
          <a:lstStyle/>
          <a:p>
            <a:r>
              <a:rPr lang="en-US" sz="2800" u="none" smtClean="0"/>
              <a:t>A day in the life… using DNS</a:t>
            </a:r>
          </a:p>
        </p:txBody>
      </p:sp>
      <p:sp>
        <p:nvSpPr>
          <p:cNvPr id="20487" name="Freeform 3"/>
          <p:cNvSpPr>
            <a:spLocks/>
          </p:cNvSpPr>
          <p:nvPr/>
        </p:nvSpPr>
        <p:spPr bwMode="auto">
          <a:xfrm>
            <a:off x="773113" y="1273175"/>
            <a:ext cx="3554412" cy="2754313"/>
          </a:xfrm>
          <a:custGeom>
            <a:avLst/>
            <a:gdLst>
              <a:gd name="T0" fmla="*/ 3238267 w 2406"/>
              <a:gd name="T1" fmla="*/ 787768 h 958"/>
              <a:gd name="T2" fmla="*/ 2743367 w 2406"/>
              <a:gd name="T3" fmla="*/ 221380 h 958"/>
              <a:gd name="T4" fmla="*/ 2057895 w 2406"/>
              <a:gd name="T5" fmla="*/ 20125 h 958"/>
              <a:gd name="T6" fmla="*/ 1053323 w 2406"/>
              <a:gd name="T7" fmla="*/ 350758 h 958"/>
              <a:gd name="T8" fmla="*/ 413647 w 2406"/>
              <a:gd name="T9" fmla="*/ 672765 h 958"/>
              <a:gd name="T10" fmla="*/ 38410 w 2406"/>
              <a:gd name="T11" fmla="*/ 1500785 h 958"/>
              <a:gd name="T12" fmla="*/ 180232 w 2406"/>
              <a:gd name="T13" fmla="*/ 2222426 h 958"/>
              <a:gd name="T14" fmla="*/ 403306 w 2406"/>
              <a:gd name="T15" fmla="*/ 2570309 h 958"/>
              <a:gd name="T16" fmla="*/ 1726977 w 2406"/>
              <a:gd name="T17" fmla="*/ 2518558 h 958"/>
              <a:gd name="T18" fmla="*/ 2450860 w 2406"/>
              <a:gd name="T19" fmla="*/ 2742813 h 958"/>
              <a:gd name="T20" fmla="*/ 3145197 w 2406"/>
              <a:gd name="T21" fmla="*/ 2578934 h 958"/>
              <a:gd name="T22" fmla="*/ 3471683 w 2406"/>
              <a:gd name="T23" fmla="*/ 1699164 h 958"/>
              <a:gd name="T24" fmla="*/ 3238267 w 2406"/>
              <a:gd name="T25" fmla="*/ 787768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0488" name="Line 36"/>
          <p:cNvSpPr>
            <a:spLocks noChangeShapeType="1"/>
          </p:cNvSpPr>
          <p:nvPr/>
        </p:nvSpPr>
        <p:spPr bwMode="auto">
          <a:xfrm flipV="1">
            <a:off x="3775075" y="2344738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0489" name="Group 38"/>
          <p:cNvGrpSpPr>
            <a:grpSpLocks/>
          </p:cNvGrpSpPr>
          <p:nvPr/>
        </p:nvGrpSpPr>
        <p:grpSpPr bwMode="auto">
          <a:xfrm>
            <a:off x="3255963" y="2459038"/>
            <a:ext cx="742950" cy="311150"/>
            <a:chOff x="1935" y="960"/>
            <a:chExt cx="468" cy="196"/>
          </a:xfrm>
        </p:grpSpPr>
        <p:sp>
          <p:nvSpPr>
            <p:cNvPr id="20707" name="Line 39"/>
            <p:cNvSpPr>
              <a:spLocks noChangeShapeType="1"/>
            </p:cNvSpPr>
            <p:nvPr/>
          </p:nvSpPr>
          <p:spPr bwMode="auto">
            <a:xfrm>
              <a:off x="2368" y="9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708" name="Rectangle 40"/>
            <p:cNvSpPr>
              <a:spLocks noChangeArrowheads="1"/>
            </p:cNvSpPr>
            <p:nvPr/>
          </p:nvSpPr>
          <p:spPr bwMode="auto">
            <a:xfrm>
              <a:off x="1935" y="1065"/>
              <a:ext cx="465" cy="91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09" name="Freeform 41"/>
            <p:cNvSpPr>
              <a:spLocks/>
            </p:cNvSpPr>
            <p:nvPr/>
          </p:nvSpPr>
          <p:spPr bwMode="auto">
            <a:xfrm>
              <a:off x="2069" y="975"/>
              <a:ext cx="307" cy="63"/>
            </a:xfrm>
            <a:custGeom>
              <a:avLst/>
              <a:gdLst>
                <a:gd name="T0" fmla="*/ 0 w 432"/>
                <a:gd name="T1" fmla="*/ 0 h 105"/>
                <a:gd name="T2" fmla="*/ 60 w 432"/>
                <a:gd name="T3" fmla="*/ 0 h 105"/>
                <a:gd name="T4" fmla="*/ 218 w 432"/>
                <a:gd name="T5" fmla="*/ 63 h 105"/>
                <a:gd name="T6" fmla="*/ 307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710" name="Freeform 42"/>
            <p:cNvSpPr>
              <a:spLocks/>
            </p:cNvSpPr>
            <p:nvPr/>
          </p:nvSpPr>
          <p:spPr bwMode="auto">
            <a:xfrm flipV="1">
              <a:off x="2051" y="981"/>
              <a:ext cx="352" cy="63"/>
            </a:xfrm>
            <a:custGeom>
              <a:avLst/>
              <a:gdLst>
                <a:gd name="T0" fmla="*/ 0 w 432"/>
                <a:gd name="T1" fmla="*/ 0 h 105"/>
                <a:gd name="T2" fmla="*/ 69 w 432"/>
                <a:gd name="T3" fmla="*/ 0 h 105"/>
                <a:gd name="T4" fmla="*/ 250 w 432"/>
                <a:gd name="T5" fmla="*/ 63 h 105"/>
                <a:gd name="T6" fmla="*/ 352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0490" name="Line 43"/>
          <p:cNvSpPr>
            <a:spLocks noChangeShapeType="1"/>
          </p:cNvSpPr>
          <p:nvPr/>
        </p:nvSpPr>
        <p:spPr bwMode="auto">
          <a:xfrm flipV="1">
            <a:off x="2665413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0491" name="Line 44"/>
          <p:cNvSpPr>
            <a:spLocks noChangeShapeType="1"/>
          </p:cNvSpPr>
          <p:nvPr/>
        </p:nvSpPr>
        <p:spPr bwMode="auto">
          <a:xfrm flipV="1">
            <a:off x="3924300" y="2201863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0492" name="Rectangle 45"/>
          <p:cNvSpPr>
            <a:spLocks noChangeArrowheads="1"/>
          </p:cNvSpPr>
          <p:nvPr/>
        </p:nvSpPr>
        <p:spPr bwMode="auto">
          <a:xfrm>
            <a:off x="2403475" y="2479675"/>
            <a:ext cx="257175" cy="698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493" name="Line 48"/>
          <p:cNvSpPr>
            <a:spLocks noChangeShapeType="1"/>
          </p:cNvSpPr>
          <p:nvPr/>
        </p:nvSpPr>
        <p:spPr bwMode="auto">
          <a:xfrm flipV="1">
            <a:off x="3279775" y="2736850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0494" name="Group 49"/>
          <p:cNvGrpSpPr>
            <a:grpSpLocks/>
          </p:cNvGrpSpPr>
          <p:nvPr/>
        </p:nvGrpSpPr>
        <p:grpSpPr bwMode="auto">
          <a:xfrm>
            <a:off x="2760663" y="3365500"/>
            <a:ext cx="987425" cy="479425"/>
            <a:chOff x="1118" y="1621"/>
            <a:chExt cx="622" cy="302"/>
          </a:xfrm>
        </p:grpSpPr>
        <p:sp>
          <p:nvSpPr>
            <p:cNvPr id="20690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91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0692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20693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694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95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96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20697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20704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0705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0706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20698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20701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0702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0703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20699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700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aphicFrame>
        <p:nvGraphicFramePr>
          <p:cNvPr id="20482" name="Object 142"/>
          <p:cNvGraphicFramePr>
            <a:graphicFrameLocks noChangeAspect="1"/>
          </p:cNvGraphicFramePr>
          <p:nvPr/>
        </p:nvGraphicFramePr>
        <p:xfrm>
          <a:off x="1790700" y="2141538"/>
          <a:ext cx="652463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2" name="Clip" r:id="rId3" imgW="1266840" imgH="1200240" progId="MS_ClipArt_Gallery.2">
                  <p:embed/>
                </p:oleObj>
              </mc:Choice>
              <mc:Fallback>
                <p:oleObj name="Clip" r:id="rId3" imgW="1266840" imgH="12002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2141538"/>
                        <a:ext cx="652463" cy="658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495" name="Group 84"/>
          <p:cNvGrpSpPr>
            <a:grpSpLocks/>
          </p:cNvGrpSpPr>
          <p:nvPr/>
        </p:nvGrpSpPr>
        <p:grpSpPr bwMode="auto">
          <a:xfrm>
            <a:off x="2554288" y="3170238"/>
            <a:ext cx="306387" cy="647700"/>
            <a:chOff x="4180" y="783"/>
            <a:chExt cx="150" cy="307"/>
          </a:xfrm>
        </p:grpSpPr>
        <p:sp>
          <p:nvSpPr>
            <p:cNvPr id="20682" name="AutoShape 8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83" name="Rectangle 8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84" name="Rectangle 8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85" name="AutoShape 8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86" name="Line 8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687" name="Line 9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688" name="Rectangle 9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89" name="Rectangle 9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0496" name="Group 44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0674" name="Freeform 45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0675" name="Group 46"/>
            <p:cNvGrpSpPr>
              <a:grpSpLocks/>
            </p:cNvGrpSpPr>
            <p:nvPr/>
          </p:nvGrpSpPr>
          <p:grpSpPr bwMode="auto">
            <a:xfrm>
              <a:off x="651" y="681"/>
              <a:ext cx="500" cy="853"/>
              <a:chOff x="569" y="2954"/>
              <a:chExt cx="500" cy="853"/>
            </a:xfrm>
          </p:grpSpPr>
          <p:sp>
            <p:nvSpPr>
              <p:cNvPr id="20676" name="Rectangle 4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77" name="Text Box 48"/>
              <p:cNvSpPr txBox="1">
                <a:spLocks noChangeArrowheads="1"/>
              </p:cNvSpPr>
              <p:nvPr/>
            </p:nvSpPr>
            <p:spPr bwMode="auto">
              <a:xfrm>
                <a:off x="638" y="2954"/>
                <a:ext cx="388" cy="8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DNS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/>
                <a:r>
                  <a:rPr lang="en-US" sz="1600" b="0" dirty="0" err="1">
                    <a:solidFill>
                      <a:srgbClr val="000000"/>
                    </a:solidFill>
                    <a:latin typeface="Arial" charset="0"/>
                  </a:rPr>
                  <a:t>Phy</a:t>
                </a:r>
                <a:endParaRPr lang="en-US" sz="1600" b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678" name="Line 4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79" name="Line 5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80" name="Line 5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81" name="Line 5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520700" y="1162050"/>
            <a:ext cx="460375" cy="244475"/>
            <a:chOff x="844" y="3337"/>
            <a:chExt cx="290" cy="154"/>
          </a:xfrm>
        </p:grpSpPr>
        <p:sp>
          <p:nvSpPr>
            <p:cNvPr id="20672" name="Rectangle 54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673" name="Text Box 55"/>
            <p:cNvSpPr txBox="1">
              <a:spLocks noChangeArrowheads="1"/>
            </p:cNvSpPr>
            <p:nvPr/>
          </p:nvSpPr>
          <p:spPr bwMode="auto">
            <a:xfrm>
              <a:off x="844" y="3337"/>
              <a:ext cx="2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b="0">
                  <a:solidFill>
                    <a:srgbClr val="FFFFFF"/>
                  </a:solidFill>
                  <a:latin typeface="Arial" charset="0"/>
                </a:rPr>
                <a:t>DNS</a:t>
              </a:r>
            </a:p>
          </p:txBody>
        </p:sp>
      </p:grpSp>
      <p:grpSp>
        <p:nvGrpSpPr>
          <p:cNvPr id="20498" name="Group 58"/>
          <p:cNvGrpSpPr>
            <a:grpSpLocks/>
          </p:cNvGrpSpPr>
          <p:nvPr/>
        </p:nvGrpSpPr>
        <p:grpSpPr bwMode="auto">
          <a:xfrm>
            <a:off x="460375" y="1387475"/>
            <a:ext cx="561975" cy="244475"/>
            <a:chOff x="740" y="3209"/>
            <a:chExt cx="354" cy="154"/>
          </a:xfrm>
        </p:grpSpPr>
        <p:grpSp>
          <p:nvGrpSpPr>
            <p:cNvPr id="20667" name="Group 59"/>
            <p:cNvGrpSpPr>
              <a:grpSpLocks/>
            </p:cNvGrpSpPr>
            <p:nvPr/>
          </p:nvGrpSpPr>
          <p:grpSpPr bwMode="auto">
            <a:xfrm>
              <a:off x="794" y="3209"/>
              <a:ext cx="290" cy="154"/>
              <a:chOff x="844" y="3337"/>
              <a:chExt cx="290" cy="154"/>
            </a:xfrm>
          </p:grpSpPr>
          <p:sp>
            <p:nvSpPr>
              <p:cNvPr id="20670" name="Rectangle 6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71" name="Text Box 6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FFFFFF"/>
                    </a:solidFill>
                    <a:latin typeface="Arial" charset="0"/>
                  </a:rPr>
                  <a:t>DNS</a:t>
                </a:r>
              </a:p>
            </p:txBody>
          </p:sp>
        </p:grpSp>
        <p:sp>
          <p:nvSpPr>
            <p:cNvPr id="20668" name="Rectangle 62"/>
            <p:cNvSpPr>
              <a:spLocks noChangeArrowheads="1"/>
            </p:cNvSpPr>
            <p:nvPr/>
          </p:nvSpPr>
          <p:spPr bwMode="auto">
            <a:xfrm>
              <a:off x="750" y="3244"/>
              <a:ext cx="88" cy="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669" name="Rectangle 63"/>
            <p:cNvSpPr>
              <a:spLocks noChangeArrowheads="1"/>
            </p:cNvSpPr>
            <p:nvPr/>
          </p:nvSpPr>
          <p:spPr bwMode="auto">
            <a:xfrm>
              <a:off x="740" y="3238"/>
              <a:ext cx="354" cy="9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99" name="Group 64"/>
          <p:cNvGrpSpPr>
            <a:grpSpLocks/>
          </p:cNvGrpSpPr>
          <p:nvPr/>
        </p:nvGrpSpPr>
        <p:grpSpPr bwMode="auto">
          <a:xfrm>
            <a:off x="460375" y="1622425"/>
            <a:ext cx="561975" cy="244475"/>
            <a:chOff x="836" y="3305"/>
            <a:chExt cx="354" cy="154"/>
          </a:xfrm>
        </p:grpSpPr>
        <p:grpSp>
          <p:nvGrpSpPr>
            <p:cNvPr id="20661" name="Group 65"/>
            <p:cNvGrpSpPr>
              <a:grpSpLocks/>
            </p:cNvGrpSpPr>
            <p:nvPr/>
          </p:nvGrpSpPr>
          <p:grpSpPr bwMode="auto">
            <a:xfrm>
              <a:off x="890" y="3305"/>
              <a:ext cx="290" cy="154"/>
              <a:chOff x="844" y="3337"/>
              <a:chExt cx="290" cy="154"/>
            </a:xfrm>
          </p:grpSpPr>
          <p:sp>
            <p:nvSpPr>
              <p:cNvPr id="20665" name="Rectangle 6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66" name="Text Box 6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FFFFFF"/>
                    </a:solidFill>
                    <a:latin typeface="Arial" charset="0"/>
                  </a:rPr>
                  <a:t>DNS</a:t>
                </a:r>
              </a:p>
            </p:txBody>
          </p:sp>
        </p:grpSp>
        <p:grpSp>
          <p:nvGrpSpPr>
            <p:cNvPr id="20662" name="Group 68"/>
            <p:cNvGrpSpPr>
              <a:grpSpLocks/>
            </p:cNvGrpSpPr>
            <p:nvPr/>
          </p:nvGrpSpPr>
          <p:grpSpPr bwMode="auto">
            <a:xfrm>
              <a:off x="836" y="3334"/>
              <a:ext cx="354" cy="94"/>
              <a:chOff x="836" y="3334"/>
              <a:chExt cx="354" cy="94"/>
            </a:xfrm>
          </p:grpSpPr>
          <p:sp>
            <p:nvSpPr>
              <p:cNvPr id="20663" name="Rectangle 69"/>
              <p:cNvSpPr>
                <a:spLocks noChangeArrowheads="1"/>
              </p:cNvSpPr>
              <p:nvPr/>
            </p:nvSpPr>
            <p:spPr bwMode="auto">
              <a:xfrm>
                <a:off x="846" y="3340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64" name="Rectangle 70"/>
              <p:cNvSpPr>
                <a:spLocks noChangeArrowheads="1"/>
              </p:cNvSpPr>
              <p:nvPr/>
            </p:nvSpPr>
            <p:spPr bwMode="auto">
              <a:xfrm>
                <a:off x="836" y="333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20500" name="Group 71"/>
          <p:cNvGrpSpPr>
            <a:grpSpLocks/>
          </p:cNvGrpSpPr>
          <p:nvPr/>
        </p:nvGrpSpPr>
        <p:grpSpPr bwMode="auto">
          <a:xfrm>
            <a:off x="280988" y="1654175"/>
            <a:ext cx="762000" cy="177800"/>
            <a:chOff x="627" y="3377"/>
            <a:chExt cx="480" cy="112"/>
          </a:xfrm>
        </p:grpSpPr>
        <p:sp>
          <p:nvSpPr>
            <p:cNvPr id="20659" name="Rectangle 72"/>
            <p:cNvSpPr>
              <a:spLocks noChangeArrowheads="1"/>
            </p:cNvSpPr>
            <p:nvPr/>
          </p:nvSpPr>
          <p:spPr bwMode="auto">
            <a:xfrm>
              <a:off x="636" y="3388"/>
              <a:ext cx="96" cy="9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660" name="Rectangle 73"/>
            <p:cNvSpPr>
              <a:spLocks noChangeArrowheads="1"/>
            </p:cNvSpPr>
            <p:nvPr/>
          </p:nvSpPr>
          <p:spPr bwMode="auto">
            <a:xfrm>
              <a:off x="627" y="3377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01" name="Group 74"/>
          <p:cNvGrpSpPr>
            <a:grpSpLocks/>
          </p:cNvGrpSpPr>
          <p:nvPr/>
        </p:nvGrpSpPr>
        <p:grpSpPr bwMode="auto">
          <a:xfrm>
            <a:off x="85725" y="1885950"/>
            <a:ext cx="1081088" cy="244475"/>
            <a:chOff x="504" y="3523"/>
            <a:chExt cx="681" cy="154"/>
          </a:xfrm>
        </p:grpSpPr>
        <p:grpSp>
          <p:nvGrpSpPr>
            <p:cNvPr id="20646" name="Group 75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20650" name="Group 76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20653" name="Group 77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20657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0658" name="Text Box 7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b="0">
                        <a:solidFill>
                          <a:srgbClr val="FFFFFF"/>
                        </a:solidFill>
                        <a:latin typeface="Arial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20654" name="Group 80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20655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0656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20651" name="Rectangle 83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52" name="Rectangle 84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0647" name="Rectangle 85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648" name="Rectangle 86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649" name="Rectangle 87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0502" name="AutoShape 88"/>
          <p:cNvSpPr>
            <a:spLocks noChangeArrowheads="1"/>
          </p:cNvSpPr>
          <p:nvPr/>
        </p:nvSpPr>
        <p:spPr bwMode="auto">
          <a:xfrm>
            <a:off x="628650" y="1162050"/>
            <a:ext cx="381000" cy="1166813"/>
          </a:xfrm>
          <a:prstGeom prst="downArrow">
            <a:avLst>
              <a:gd name="adj1" fmla="val 54167"/>
              <a:gd name="adj2" fmla="val 49170"/>
            </a:avLst>
          </a:prstGeom>
          <a:gradFill rotWithShape="1">
            <a:gsLst>
              <a:gs pos="0">
                <a:srgbClr val="FF0000">
                  <a:alpha val="25000"/>
                </a:srgbClr>
              </a:gs>
              <a:gs pos="100000">
                <a:srgbClr val="FF0000">
                  <a:alpha val="25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2" name="Group 89"/>
          <p:cNvGrpSpPr>
            <a:grpSpLocks/>
          </p:cNvGrpSpPr>
          <p:nvPr/>
        </p:nvGrpSpPr>
        <p:grpSpPr bwMode="auto">
          <a:xfrm>
            <a:off x="650875" y="2389188"/>
            <a:ext cx="1081088" cy="244475"/>
            <a:chOff x="504" y="3523"/>
            <a:chExt cx="681" cy="154"/>
          </a:xfrm>
        </p:grpSpPr>
        <p:grpSp>
          <p:nvGrpSpPr>
            <p:cNvPr id="20633" name="Group 90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20637" name="Group 91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20640" name="Group 9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20644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0645" name="Text Box 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b="0">
                        <a:solidFill>
                          <a:srgbClr val="FFFFFF"/>
                        </a:solidFill>
                        <a:latin typeface="Arial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20641" name="Group 9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20642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0643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20638" name="Rectangle 98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39" name="Rectangle 99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0634" name="Rectangle 100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635" name="Rectangle 101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636" name="Rectangle 102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705639" name="Rectangle 103"/>
          <p:cNvSpPr>
            <a:spLocks noChangeArrowheads="1"/>
          </p:cNvSpPr>
          <p:nvPr/>
        </p:nvSpPr>
        <p:spPr bwMode="auto">
          <a:xfrm>
            <a:off x="549275" y="4376738"/>
            <a:ext cx="3892550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IP datagram containing DNS query forwarded via LAN switch from client to 1</a:t>
            </a:r>
            <a:r>
              <a:rPr lang="en-US" sz="2000" b="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st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 hop router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 b="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05640" name="Rectangle 104"/>
          <p:cNvSpPr>
            <a:spLocks noChangeArrowheads="1"/>
          </p:cNvSpPr>
          <p:nvPr/>
        </p:nvSpPr>
        <p:spPr bwMode="auto">
          <a:xfrm>
            <a:off x="4659313" y="3663950"/>
            <a:ext cx="4386262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IP datagram forwarded from campus network </a:t>
            </a: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to destination (DNS-server) network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, routed (tables created by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RIP, OSPF 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and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BGP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 routing protocols) to DNS server</a:t>
            </a:r>
          </a:p>
        </p:txBody>
      </p:sp>
      <p:sp>
        <p:nvSpPr>
          <p:cNvPr id="705641" name="Rectangle 105"/>
          <p:cNvSpPr>
            <a:spLocks noChangeArrowheads="1"/>
          </p:cNvSpPr>
          <p:nvPr/>
        </p:nvSpPr>
        <p:spPr bwMode="auto">
          <a:xfrm>
            <a:off x="4657725" y="5229200"/>
            <a:ext cx="3802063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demux’ed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 to DNS server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DNS server replies to client with IP address of www.google.com </a:t>
            </a:r>
          </a:p>
        </p:txBody>
      </p:sp>
      <p:grpSp>
        <p:nvGrpSpPr>
          <p:cNvPr id="20507" name="Group 4"/>
          <p:cNvGrpSpPr>
            <a:grpSpLocks/>
          </p:cNvGrpSpPr>
          <p:nvPr/>
        </p:nvGrpSpPr>
        <p:grpSpPr bwMode="auto">
          <a:xfrm>
            <a:off x="5173663" y="2041525"/>
            <a:ext cx="757237" cy="379413"/>
            <a:chOff x="2466" y="2026"/>
            <a:chExt cx="477" cy="282"/>
          </a:xfrm>
        </p:grpSpPr>
        <p:sp>
          <p:nvSpPr>
            <p:cNvPr id="20619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20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621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 b="0">
                <a:solidFill>
                  <a:srgbClr val="000000"/>
                </a:solidFill>
              </a:endParaRPr>
            </a:p>
          </p:txBody>
        </p:sp>
        <p:sp>
          <p:nvSpPr>
            <p:cNvPr id="20622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0623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0630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31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32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0624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0627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28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29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0625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626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08" name="Group 19"/>
          <p:cNvGrpSpPr>
            <a:grpSpLocks/>
          </p:cNvGrpSpPr>
          <p:nvPr/>
        </p:nvGrpSpPr>
        <p:grpSpPr bwMode="auto">
          <a:xfrm>
            <a:off x="6538913" y="1787525"/>
            <a:ext cx="757237" cy="379413"/>
            <a:chOff x="2466" y="2026"/>
            <a:chExt cx="477" cy="282"/>
          </a:xfrm>
        </p:grpSpPr>
        <p:sp>
          <p:nvSpPr>
            <p:cNvPr id="20605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06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607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 b="0">
                <a:solidFill>
                  <a:srgbClr val="000000"/>
                </a:solidFill>
              </a:endParaRPr>
            </a:p>
          </p:txBody>
        </p:sp>
        <p:sp>
          <p:nvSpPr>
            <p:cNvPr id="20608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0609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0616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17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18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0610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0613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14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15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0611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612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0509" name="Text Box 34"/>
          <p:cNvSpPr txBox="1">
            <a:spLocks noChangeArrowheads="1"/>
          </p:cNvSpPr>
          <p:nvPr/>
        </p:nvSpPr>
        <p:spPr bwMode="auto">
          <a:xfrm>
            <a:off x="5335588" y="2511425"/>
            <a:ext cx="18113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r>
              <a:rPr lang="en-US" b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grpSp>
        <p:nvGrpSpPr>
          <p:cNvPr id="20510" name="Group 69"/>
          <p:cNvGrpSpPr>
            <a:grpSpLocks/>
          </p:cNvGrpSpPr>
          <p:nvPr/>
        </p:nvGrpSpPr>
        <p:grpSpPr bwMode="auto">
          <a:xfrm>
            <a:off x="7196138" y="2703513"/>
            <a:ext cx="757237" cy="379412"/>
            <a:chOff x="2466" y="2026"/>
            <a:chExt cx="477" cy="282"/>
          </a:xfrm>
        </p:grpSpPr>
        <p:sp>
          <p:nvSpPr>
            <p:cNvPr id="20591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92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593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 b="0">
                <a:solidFill>
                  <a:srgbClr val="000000"/>
                </a:solidFill>
              </a:endParaRPr>
            </a:p>
          </p:txBody>
        </p:sp>
        <p:sp>
          <p:nvSpPr>
            <p:cNvPr id="20594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0595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0602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03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04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0596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0599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00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01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0597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598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11" name="Group 84"/>
          <p:cNvGrpSpPr>
            <a:grpSpLocks/>
          </p:cNvGrpSpPr>
          <p:nvPr/>
        </p:nvGrpSpPr>
        <p:grpSpPr bwMode="auto">
          <a:xfrm>
            <a:off x="7097713" y="873125"/>
            <a:ext cx="306387" cy="647700"/>
            <a:chOff x="4180" y="783"/>
            <a:chExt cx="150" cy="307"/>
          </a:xfrm>
        </p:grpSpPr>
        <p:sp>
          <p:nvSpPr>
            <p:cNvPr id="20583" name="AutoShape 8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84" name="Rectangle 8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85" name="Rectangle 8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86" name="AutoShape 8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87" name="Line 8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588" name="Line 9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589" name="Rectangle 9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90" name="Rectangle 9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0512" name="Line 93"/>
          <p:cNvSpPr>
            <a:spLocks noChangeShapeType="1"/>
          </p:cNvSpPr>
          <p:nvPr/>
        </p:nvSpPr>
        <p:spPr bwMode="auto">
          <a:xfrm flipH="1">
            <a:off x="6915150" y="1528763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0513" name="Text Box 139"/>
          <p:cNvSpPr txBox="1">
            <a:spLocks noChangeArrowheads="1"/>
          </p:cNvSpPr>
          <p:nvPr/>
        </p:nvSpPr>
        <p:spPr bwMode="auto">
          <a:xfrm>
            <a:off x="7367588" y="746125"/>
            <a:ext cx="12334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Arial" charset="0"/>
              </a:rPr>
              <a:t>DNS server</a:t>
            </a:r>
          </a:p>
          <a:p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0514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20581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582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15" name="Group 167"/>
          <p:cNvGrpSpPr>
            <a:grpSpLocks/>
          </p:cNvGrpSpPr>
          <p:nvPr/>
        </p:nvGrpSpPr>
        <p:grpSpPr bwMode="auto">
          <a:xfrm flipH="1">
            <a:off x="5600700" y="2424113"/>
            <a:ext cx="400050" cy="152400"/>
            <a:chOff x="3228" y="1776"/>
            <a:chExt cx="252" cy="96"/>
          </a:xfrm>
        </p:grpSpPr>
        <p:sp>
          <p:nvSpPr>
            <p:cNvPr id="20579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580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16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20577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578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17" name="Group 173"/>
          <p:cNvGrpSpPr>
            <a:grpSpLocks/>
          </p:cNvGrpSpPr>
          <p:nvPr/>
        </p:nvGrpSpPr>
        <p:grpSpPr bwMode="auto">
          <a:xfrm flipH="1" flipV="1">
            <a:off x="7853363" y="2590800"/>
            <a:ext cx="400050" cy="152400"/>
            <a:chOff x="3228" y="1776"/>
            <a:chExt cx="252" cy="96"/>
          </a:xfrm>
        </p:grpSpPr>
        <p:sp>
          <p:nvSpPr>
            <p:cNvPr id="20575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576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18" name="Group 176"/>
          <p:cNvGrpSpPr>
            <a:grpSpLocks/>
          </p:cNvGrpSpPr>
          <p:nvPr/>
        </p:nvGrpSpPr>
        <p:grpSpPr bwMode="auto">
          <a:xfrm flipV="1">
            <a:off x="7029450" y="2609850"/>
            <a:ext cx="295275" cy="114300"/>
            <a:chOff x="3228" y="1776"/>
            <a:chExt cx="252" cy="96"/>
          </a:xfrm>
        </p:grpSpPr>
        <p:sp>
          <p:nvSpPr>
            <p:cNvPr id="20573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574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19" name="Group 179"/>
          <p:cNvGrpSpPr>
            <a:grpSpLocks/>
          </p:cNvGrpSpPr>
          <p:nvPr/>
        </p:nvGrpSpPr>
        <p:grpSpPr bwMode="auto">
          <a:xfrm rot="409689" flipH="1" flipV="1">
            <a:off x="7300913" y="1952625"/>
            <a:ext cx="452437" cy="57150"/>
            <a:chOff x="3228" y="1776"/>
            <a:chExt cx="252" cy="96"/>
          </a:xfrm>
        </p:grpSpPr>
        <p:sp>
          <p:nvSpPr>
            <p:cNvPr id="20571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572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20" name="Group 182"/>
          <p:cNvGrpSpPr>
            <a:grpSpLocks/>
          </p:cNvGrpSpPr>
          <p:nvPr/>
        </p:nvGrpSpPr>
        <p:grpSpPr bwMode="auto">
          <a:xfrm>
            <a:off x="6443663" y="2157413"/>
            <a:ext cx="295275" cy="114300"/>
            <a:chOff x="3228" y="1776"/>
            <a:chExt cx="252" cy="96"/>
          </a:xfrm>
        </p:grpSpPr>
        <p:sp>
          <p:nvSpPr>
            <p:cNvPr id="20569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570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21" name="Group 185"/>
          <p:cNvGrpSpPr>
            <a:grpSpLocks/>
          </p:cNvGrpSpPr>
          <p:nvPr/>
        </p:nvGrpSpPr>
        <p:grpSpPr bwMode="auto">
          <a:xfrm flipH="1">
            <a:off x="7081838" y="2157413"/>
            <a:ext cx="295275" cy="114300"/>
            <a:chOff x="3228" y="1776"/>
            <a:chExt cx="252" cy="96"/>
          </a:xfrm>
        </p:grpSpPr>
        <p:sp>
          <p:nvSpPr>
            <p:cNvPr id="20567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568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39" name="Group 187"/>
          <p:cNvGrpSpPr>
            <a:grpSpLocks/>
          </p:cNvGrpSpPr>
          <p:nvPr/>
        </p:nvGrpSpPr>
        <p:grpSpPr bwMode="auto">
          <a:xfrm>
            <a:off x="5980113" y="438151"/>
            <a:ext cx="1316037" cy="1354138"/>
            <a:chOff x="931" y="1941"/>
            <a:chExt cx="829" cy="853"/>
          </a:xfrm>
        </p:grpSpPr>
        <p:sp>
          <p:nvSpPr>
            <p:cNvPr id="20559" name="Freeform 188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4 w 551"/>
                <a:gd name="T1" fmla="*/ 0 h 801"/>
                <a:gd name="T2" fmla="*/ 551 w 551"/>
                <a:gd name="T3" fmla="*/ 402 h 801"/>
                <a:gd name="T4" fmla="*/ 6 w 551"/>
                <a:gd name="T5" fmla="*/ 801 h 801"/>
                <a:gd name="T6" fmla="*/ 13 w 551"/>
                <a:gd name="T7" fmla="*/ 535 h 801"/>
                <a:gd name="T8" fmla="*/ 0 w 551"/>
                <a:gd name="T9" fmla="*/ 371 h 801"/>
                <a:gd name="T10" fmla="*/ 14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1"/>
                <a:gd name="T19" fmla="*/ 0 h 801"/>
                <a:gd name="T20" fmla="*/ 551 w 551"/>
                <a:gd name="T21" fmla="*/ 801 h 8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0560" name="Group 189"/>
            <p:cNvGrpSpPr>
              <a:grpSpLocks/>
            </p:cNvGrpSpPr>
            <p:nvPr/>
          </p:nvGrpSpPr>
          <p:grpSpPr bwMode="auto">
            <a:xfrm>
              <a:off x="931" y="1941"/>
              <a:ext cx="500" cy="853"/>
              <a:chOff x="569" y="2954"/>
              <a:chExt cx="500" cy="853"/>
            </a:xfrm>
          </p:grpSpPr>
          <p:sp>
            <p:nvSpPr>
              <p:cNvPr id="20561" name="Rectangle 19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562" name="Text Box 191"/>
              <p:cNvSpPr txBox="1">
                <a:spLocks noChangeArrowheads="1"/>
              </p:cNvSpPr>
              <p:nvPr/>
            </p:nvSpPr>
            <p:spPr bwMode="auto">
              <a:xfrm>
                <a:off x="638" y="2954"/>
                <a:ext cx="388" cy="8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DNS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/>
                <a:r>
                  <a:rPr lang="en-US" sz="1600" b="0" dirty="0" err="1">
                    <a:solidFill>
                      <a:srgbClr val="000000"/>
                    </a:solidFill>
                    <a:latin typeface="Arial" charset="0"/>
                  </a:rPr>
                  <a:t>Phy</a:t>
                </a:r>
                <a:endParaRPr lang="en-US" sz="1600" b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563" name="Line 19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564" name="Line 19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565" name="Line 19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566" name="Line 19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241" name="Group 196"/>
          <p:cNvGrpSpPr>
            <a:grpSpLocks/>
          </p:cNvGrpSpPr>
          <p:nvPr/>
        </p:nvGrpSpPr>
        <p:grpSpPr bwMode="auto">
          <a:xfrm>
            <a:off x="4881563" y="558800"/>
            <a:ext cx="1081087" cy="1217613"/>
            <a:chOff x="1404" y="3105"/>
            <a:chExt cx="681" cy="767"/>
          </a:xfrm>
        </p:grpSpPr>
        <p:grpSp>
          <p:nvGrpSpPr>
            <p:cNvPr id="20524" name="Group 197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0529" name="Group 198"/>
              <p:cNvGrpSpPr>
                <a:grpSpLocks/>
              </p:cNvGrpSpPr>
              <p:nvPr/>
            </p:nvGrpSpPr>
            <p:grpSpPr bwMode="auto">
              <a:xfrm>
                <a:off x="278" y="886"/>
                <a:ext cx="354" cy="154"/>
                <a:chOff x="740" y="3209"/>
                <a:chExt cx="354" cy="154"/>
              </a:xfrm>
            </p:grpSpPr>
            <p:grpSp>
              <p:nvGrpSpPr>
                <p:cNvPr id="20554" name="Group 199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290" cy="154"/>
                  <a:chOff x="844" y="3337"/>
                  <a:chExt cx="290" cy="154"/>
                </a:xfrm>
              </p:grpSpPr>
              <p:sp>
                <p:nvSpPr>
                  <p:cNvPr id="20557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0558" name="Text Box 2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b="0">
                        <a:solidFill>
                          <a:srgbClr val="FFFFFF"/>
                        </a:solidFill>
                        <a:latin typeface="Arial" charset="0"/>
                      </a:rPr>
                      <a:t>DNS</a:t>
                    </a:r>
                  </a:p>
                </p:txBody>
              </p:sp>
            </p:grpSp>
            <p:sp>
              <p:nvSpPr>
                <p:cNvPr id="20555" name="Rectangle 202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0556" name="Rectangle 203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20530" name="Group 204"/>
              <p:cNvGrpSpPr>
                <a:grpSpLocks/>
              </p:cNvGrpSpPr>
              <p:nvPr/>
            </p:nvGrpSpPr>
            <p:grpSpPr bwMode="auto">
              <a:xfrm>
                <a:off x="278" y="1034"/>
                <a:ext cx="354" cy="154"/>
                <a:chOff x="836" y="3305"/>
                <a:chExt cx="354" cy="154"/>
              </a:xfrm>
            </p:grpSpPr>
            <p:grpSp>
              <p:nvGrpSpPr>
                <p:cNvPr id="20548" name="Group 205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20552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0553" name="Text Box 2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b="0">
                        <a:solidFill>
                          <a:srgbClr val="FFFFFF"/>
                        </a:solidFill>
                        <a:latin typeface="Arial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20549" name="Group 208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20550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0551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</p:grpSp>
          <p:grpSp>
            <p:nvGrpSpPr>
              <p:cNvPr id="20531" name="Group 211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20546" name="Rectangle 212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0547" name="Rectangle 213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20532" name="Group 21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0533" name="Group 215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80" cy="154"/>
                  <a:chOff x="723" y="3453"/>
                  <a:chExt cx="480" cy="154"/>
                </a:xfrm>
              </p:grpSpPr>
              <p:grpSp>
                <p:nvGrpSpPr>
                  <p:cNvPr id="20537" name="Group 216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54" cy="154"/>
                    <a:chOff x="836" y="3305"/>
                    <a:chExt cx="354" cy="154"/>
                  </a:xfrm>
                </p:grpSpPr>
                <p:grpSp>
                  <p:nvGrpSpPr>
                    <p:cNvPr id="20540" name="Group 2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290" cy="154"/>
                      <a:chOff x="844" y="3337"/>
                      <a:chExt cx="290" cy="154"/>
                    </a:xfrm>
                  </p:grpSpPr>
                  <p:sp>
                    <p:nvSpPr>
                      <p:cNvPr id="20544" name="Rectangle 2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 sz="1800" b="0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20545" name="Text Box 21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285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0" hangingPunct="0"/>
                        <a:r>
                          <a:rPr lang="en-US" sz="1000" b="0">
                            <a:solidFill>
                              <a:srgbClr val="FFFFFF"/>
                            </a:solidFill>
                            <a:latin typeface="Arial" charset="0"/>
                          </a:rPr>
                          <a:t>DNS</a:t>
                        </a:r>
                      </a:p>
                    </p:txBody>
                  </p:sp>
                </p:grpSp>
                <p:grpSp>
                  <p:nvGrpSpPr>
                    <p:cNvPr id="20541" name="Group 2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20542" name="Rectangle 2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 sz="1800" b="0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20543" name="Rectangle 2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 sz="1800" b="0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</p:grpSp>
              </p:grpSp>
              <p:sp>
                <p:nvSpPr>
                  <p:cNvPr id="20538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0539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20534" name="Rectangle 225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0535" name="Rectangle 226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0536" name="Rectangle 227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20525" name="AutoShape 228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0526" name="Group 229"/>
            <p:cNvGrpSpPr>
              <a:grpSpLocks/>
            </p:cNvGrpSpPr>
            <p:nvPr/>
          </p:nvGrpSpPr>
          <p:grpSpPr bwMode="auto">
            <a:xfrm>
              <a:off x="1695" y="3227"/>
              <a:ext cx="290" cy="154"/>
              <a:chOff x="844" y="3337"/>
              <a:chExt cx="290" cy="154"/>
            </a:xfrm>
          </p:grpSpPr>
          <p:sp>
            <p:nvSpPr>
              <p:cNvPr id="20527" name="Rectangle 23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528" name="Text Box 23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FFFFFF"/>
                    </a:solidFill>
                    <a:latin typeface="Arial" charset="0"/>
                  </a:rPr>
                  <a:t>DNS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7343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995 L 0.32587 -0.01018 L 0.22726 0.14666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78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26 0.14666 L 0.29844 0.14527 L 0.46528 -0.03516 L 0.46406 -0.16678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-157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639" grpId="0"/>
      <p:bldP spid="705640" grpId="0"/>
      <p:bldP spid="7056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5-</a:t>
            </a:r>
            <a:fld id="{6FFA9558-6F1D-457D-9951-3171DC4CCF0D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509" name="Freeform 293"/>
          <p:cNvSpPr>
            <a:spLocks/>
          </p:cNvSpPr>
          <p:nvPr/>
        </p:nvSpPr>
        <p:spPr bwMode="auto">
          <a:xfrm>
            <a:off x="322263" y="4619625"/>
            <a:ext cx="3963987" cy="1716088"/>
          </a:xfrm>
          <a:custGeom>
            <a:avLst/>
            <a:gdLst>
              <a:gd name="T0" fmla="*/ 475 w 2497"/>
              <a:gd name="T1" fmla="*/ 274 h 1081"/>
              <a:gd name="T2" fmla="*/ 204 w 2497"/>
              <a:gd name="T3" fmla="*/ 437 h 1081"/>
              <a:gd name="T4" fmla="*/ 21 w 2497"/>
              <a:gd name="T5" fmla="*/ 559 h 1081"/>
              <a:gd name="T6" fmla="*/ 75 w 2497"/>
              <a:gd name="T7" fmla="*/ 776 h 1081"/>
              <a:gd name="T8" fmla="*/ 136 w 2497"/>
              <a:gd name="T9" fmla="*/ 810 h 1081"/>
              <a:gd name="T10" fmla="*/ 197 w 2497"/>
              <a:gd name="T11" fmla="*/ 905 h 1081"/>
              <a:gd name="T12" fmla="*/ 319 w 2497"/>
              <a:gd name="T13" fmla="*/ 986 h 1081"/>
              <a:gd name="T14" fmla="*/ 726 w 2497"/>
              <a:gd name="T15" fmla="*/ 1000 h 1081"/>
              <a:gd name="T16" fmla="*/ 1349 w 2497"/>
              <a:gd name="T17" fmla="*/ 966 h 1081"/>
              <a:gd name="T18" fmla="*/ 1945 w 2497"/>
              <a:gd name="T19" fmla="*/ 1033 h 1081"/>
              <a:gd name="T20" fmla="*/ 2311 w 2497"/>
              <a:gd name="T21" fmla="*/ 993 h 1081"/>
              <a:gd name="T22" fmla="*/ 2460 w 2497"/>
              <a:gd name="T23" fmla="*/ 506 h 1081"/>
              <a:gd name="T24" fmla="*/ 2088 w 2497"/>
              <a:gd name="T25" fmla="*/ 58 h 1081"/>
              <a:gd name="T26" fmla="*/ 1308 w 2497"/>
              <a:gd name="T27" fmla="*/ 159 h 1081"/>
              <a:gd name="T28" fmla="*/ 766 w 2497"/>
              <a:gd name="T29" fmla="*/ 186 h 1081"/>
              <a:gd name="T30" fmla="*/ 475 w 2497"/>
              <a:gd name="T31" fmla="*/ 274 h 10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497"/>
              <a:gd name="T49" fmla="*/ 0 h 1081"/>
              <a:gd name="T50" fmla="*/ 2497 w 2497"/>
              <a:gd name="T51" fmla="*/ 1081 h 108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gradFill rotWithShape="1">
            <a:gsLst>
              <a:gs pos="0">
                <a:srgbClr val="00FFFF"/>
              </a:gs>
              <a:gs pos="100000">
                <a:srgbClr val="FFFFFF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</p:spPr>
        <p:txBody>
          <a:bodyPr wrap="none"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1510" name="Freeform 292"/>
          <p:cNvSpPr>
            <a:spLocks/>
          </p:cNvSpPr>
          <p:nvPr/>
        </p:nvSpPr>
        <p:spPr bwMode="auto">
          <a:xfrm>
            <a:off x="4751388" y="871538"/>
            <a:ext cx="1919287" cy="2227262"/>
          </a:xfrm>
          <a:custGeom>
            <a:avLst/>
            <a:gdLst>
              <a:gd name="T0" fmla="*/ 84 w 1209"/>
              <a:gd name="T1" fmla="*/ 528 h 1403"/>
              <a:gd name="T2" fmla="*/ 16 w 1209"/>
              <a:gd name="T3" fmla="*/ 705 h 1403"/>
              <a:gd name="T4" fmla="*/ 9 w 1209"/>
              <a:gd name="T5" fmla="*/ 901 h 1403"/>
              <a:gd name="T6" fmla="*/ 70 w 1209"/>
              <a:gd name="T7" fmla="*/ 1043 h 1403"/>
              <a:gd name="T8" fmla="*/ 165 w 1209"/>
              <a:gd name="T9" fmla="*/ 1260 h 1403"/>
              <a:gd name="T10" fmla="*/ 280 w 1209"/>
              <a:gd name="T11" fmla="*/ 1342 h 1403"/>
              <a:gd name="T12" fmla="*/ 510 w 1209"/>
              <a:gd name="T13" fmla="*/ 1369 h 1403"/>
              <a:gd name="T14" fmla="*/ 985 w 1209"/>
              <a:gd name="T15" fmla="*/ 1348 h 1403"/>
              <a:gd name="T16" fmla="*/ 985 w 1209"/>
              <a:gd name="T17" fmla="*/ 27 h 1403"/>
              <a:gd name="T18" fmla="*/ 477 w 1209"/>
              <a:gd name="T19" fmla="*/ 156 h 1403"/>
              <a:gd name="T20" fmla="*/ 212 w 1209"/>
              <a:gd name="T21" fmla="*/ 271 h 1403"/>
              <a:gd name="T22" fmla="*/ 84 w 1209"/>
              <a:gd name="T23" fmla="*/ 528 h 14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09"/>
              <a:gd name="T37" fmla="*/ 0 h 1403"/>
              <a:gd name="T38" fmla="*/ 1209 w 1209"/>
              <a:gd name="T39" fmla="*/ 1403 h 140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09" h="1403">
                <a:moveTo>
                  <a:pt x="84" y="528"/>
                </a:moveTo>
                <a:cubicBezTo>
                  <a:pt x="51" y="600"/>
                  <a:pt x="28" y="643"/>
                  <a:pt x="16" y="705"/>
                </a:cubicBezTo>
                <a:cubicBezTo>
                  <a:pt x="4" y="767"/>
                  <a:pt x="0" y="845"/>
                  <a:pt x="9" y="901"/>
                </a:cubicBezTo>
                <a:cubicBezTo>
                  <a:pt x="18" y="957"/>
                  <a:pt x="44" y="983"/>
                  <a:pt x="70" y="1043"/>
                </a:cubicBezTo>
                <a:cubicBezTo>
                  <a:pt x="96" y="1103"/>
                  <a:pt x="130" y="1210"/>
                  <a:pt x="165" y="1260"/>
                </a:cubicBezTo>
                <a:cubicBezTo>
                  <a:pt x="200" y="1310"/>
                  <a:pt x="223" y="1324"/>
                  <a:pt x="280" y="1342"/>
                </a:cubicBezTo>
                <a:cubicBezTo>
                  <a:pt x="337" y="1360"/>
                  <a:pt x="393" y="1368"/>
                  <a:pt x="510" y="1369"/>
                </a:cubicBezTo>
                <a:cubicBezTo>
                  <a:pt x="627" y="1370"/>
                  <a:pt x="775" y="1403"/>
                  <a:pt x="985" y="1348"/>
                </a:cubicBezTo>
                <a:cubicBezTo>
                  <a:pt x="1195" y="1293"/>
                  <a:pt x="1209" y="54"/>
                  <a:pt x="985" y="27"/>
                </a:cubicBezTo>
                <a:cubicBezTo>
                  <a:pt x="761" y="0"/>
                  <a:pt x="606" y="115"/>
                  <a:pt x="477" y="156"/>
                </a:cubicBezTo>
                <a:cubicBezTo>
                  <a:pt x="348" y="197"/>
                  <a:pt x="280" y="207"/>
                  <a:pt x="212" y="271"/>
                </a:cubicBezTo>
                <a:cubicBezTo>
                  <a:pt x="144" y="335"/>
                  <a:pt x="117" y="456"/>
                  <a:pt x="84" y="528"/>
                </a:cubicBezTo>
                <a:close/>
              </a:path>
            </a:pathLst>
          </a:custGeom>
          <a:gradFill rotWithShape="1">
            <a:gsLst>
              <a:gs pos="0">
                <a:srgbClr val="00FFFF"/>
              </a:gs>
              <a:gs pos="100000">
                <a:srgbClr val="FFFFFF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</p:spPr>
        <p:txBody>
          <a:bodyPr wrap="none"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361363" cy="1143000"/>
          </a:xfrm>
        </p:spPr>
        <p:txBody>
          <a:bodyPr/>
          <a:lstStyle/>
          <a:p>
            <a:r>
              <a:rPr lang="en-US" sz="2800" u="none" smtClean="0"/>
              <a:t>A day in the life… TCP connection carrying HTTP</a:t>
            </a:r>
          </a:p>
        </p:txBody>
      </p:sp>
      <p:sp>
        <p:nvSpPr>
          <p:cNvPr id="21512" name="Freeform 3"/>
          <p:cNvSpPr>
            <a:spLocks/>
          </p:cNvSpPr>
          <p:nvPr/>
        </p:nvSpPr>
        <p:spPr bwMode="auto">
          <a:xfrm>
            <a:off x="773113" y="1273175"/>
            <a:ext cx="3554412" cy="2754313"/>
          </a:xfrm>
          <a:custGeom>
            <a:avLst/>
            <a:gdLst>
              <a:gd name="T0" fmla="*/ 3238267 w 2406"/>
              <a:gd name="T1" fmla="*/ 787768 h 958"/>
              <a:gd name="T2" fmla="*/ 2743367 w 2406"/>
              <a:gd name="T3" fmla="*/ 221380 h 958"/>
              <a:gd name="T4" fmla="*/ 2057895 w 2406"/>
              <a:gd name="T5" fmla="*/ 20125 h 958"/>
              <a:gd name="T6" fmla="*/ 1053323 w 2406"/>
              <a:gd name="T7" fmla="*/ 350758 h 958"/>
              <a:gd name="T8" fmla="*/ 413647 w 2406"/>
              <a:gd name="T9" fmla="*/ 672765 h 958"/>
              <a:gd name="T10" fmla="*/ 38410 w 2406"/>
              <a:gd name="T11" fmla="*/ 1500785 h 958"/>
              <a:gd name="T12" fmla="*/ 180232 w 2406"/>
              <a:gd name="T13" fmla="*/ 2222426 h 958"/>
              <a:gd name="T14" fmla="*/ 403306 w 2406"/>
              <a:gd name="T15" fmla="*/ 2570309 h 958"/>
              <a:gd name="T16" fmla="*/ 1726977 w 2406"/>
              <a:gd name="T17" fmla="*/ 2518558 h 958"/>
              <a:gd name="T18" fmla="*/ 2450860 w 2406"/>
              <a:gd name="T19" fmla="*/ 2742813 h 958"/>
              <a:gd name="T20" fmla="*/ 3145197 w 2406"/>
              <a:gd name="T21" fmla="*/ 2578934 h 958"/>
              <a:gd name="T22" fmla="*/ 3471683 w 2406"/>
              <a:gd name="T23" fmla="*/ 1699164 h 958"/>
              <a:gd name="T24" fmla="*/ 3238267 w 2406"/>
              <a:gd name="T25" fmla="*/ 787768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1513" name="Line 36"/>
          <p:cNvSpPr>
            <a:spLocks noChangeShapeType="1"/>
          </p:cNvSpPr>
          <p:nvPr/>
        </p:nvSpPr>
        <p:spPr bwMode="auto">
          <a:xfrm flipV="1">
            <a:off x="3775075" y="2344738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1514" name="Group 38"/>
          <p:cNvGrpSpPr>
            <a:grpSpLocks/>
          </p:cNvGrpSpPr>
          <p:nvPr/>
        </p:nvGrpSpPr>
        <p:grpSpPr bwMode="auto">
          <a:xfrm>
            <a:off x="3255963" y="2459038"/>
            <a:ext cx="742950" cy="311150"/>
            <a:chOff x="1935" y="960"/>
            <a:chExt cx="468" cy="196"/>
          </a:xfrm>
        </p:grpSpPr>
        <p:sp>
          <p:nvSpPr>
            <p:cNvPr id="21732" name="Line 39"/>
            <p:cNvSpPr>
              <a:spLocks noChangeShapeType="1"/>
            </p:cNvSpPr>
            <p:nvPr/>
          </p:nvSpPr>
          <p:spPr bwMode="auto">
            <a:xfrm>
              <a:off x="2368" y="9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733" name="Rectangle 40"/>
            <p:cNvSpPr>
              <a:spLocks noChangeArrowheads="1"/>
            </p:cNvSpPr>
            <p:nvPr/>
          </p:nvSpPr>
          <p:spPr bwMode="auto">
            <a:xfrm>
              <a:off x="1935" y="1065"/>
              <a:ext cx="465" cy="91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734" name="Freeform 41"/>
            <p:cNvSpPr>
              <a:spLocks/>
            </p:cNvSpPr>
            <p:nvPr/>
          </p:nvSpPr>
          <p:spPr bwMode="auto">
            <a:xfrm>
              <a:off x="2069" y="975"/>
              <a:ext cx="307" cy="63"/>
            </a:xfrm>
            <a:custGeom>
              <a:avLst/>
              <a:gdLst>
                <a:gd name="T0" fmla="*/ 0 w 432"/>
                <a:gd name="T1" fmla="*/ 0 h 105"/>
                <a:gd name="T2" fmla="*/ 60 w 432"/>
                <a:gd name="T3" fmla="*/ 0 h 105"/>
                <a:gd name="T4" fmla="*/ 218 w 432"/>
                <a:gd name="T5" fmla="*/ 63 h 105"/>
                <a:gd name="T6" fmla="*/ 307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735" name="Freeform 42"/>
            <p:cNvSpPr>
              <a:spLocks/>
            </p:cNvSpPr>
            <p:nvPr/>
          </p:nvSpPr>
          <p:spPr bwMode="auto">
            <a:xfrm flipV="1">
              <a:off x="2051" y="981"/>
              <a:ext cx="352" cy="63"/>
            </a:xfrm>
            <a:custGeom>
              <a:avLst/>
              <a:gdLst>
                <a:gd name="T0" fmla="*/ 0 w 432"/>
                <a:gd name="T1" fmla="*/ 0 h 105"/>
                <a:gd name="T2" fmla="*/ 69 w 432"/>
                <a:gd name="T3" fmla="*/ 0 h 105"/>
                <a:gd name="T4" fmla="*/ 250 w 432"/>
                <a:gd name="T5" fmla="*/ 63 h 105"/>
                <a:gd name="T6" fmla="*/ 352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1515" name="Line 43"/>
          <p:cNvSpPr>
            <a:spLocks noChangeShapeType="1"/>
          </p:cNvSpPr>
          <p:nvPr/>
        </p:nvSpPr>
        <p:spPr bwMode="auto">
          <a:xfrm flipV="1">
            <a:off x="2665413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1516" name="Line 44"/>
          <p:cNvSpPr>
            <a:spLocks noChangeShapeType="1"/>
          </p:cNvSpPr>
          <p:nvPr/>
        </p:nvSpPr>
        <p:spPr bwMode="auto">
          <a:xfrm flipV="1">
            <a:off x="3924300" y="2201863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1517" name="Rectangle 45"/>
          <p:cNvSpPr>
            <a:spLocks noChangeArrowheads="1"/>
          </p:cNvSpPr>
          <p:nvPr/>
        </p:nvSpPr>
        <p:spPr bwMode="auto">
          <a:xfrm>
            <a:off x="2403475" y="2479675"/>
            <a:ext cx="257175" cy="698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518" name="Line 48"/>
          <p:cNvSpPr>
            <a:spLocks noChangeShapeType="1"/>
          </p:cNvSpPr>
          <p:nvPr/>
        </p:nvSpPr>
        <p:spPr bwMode="auto">
          <a:xfrm flipV="1">
            <a:off x="3279775" y="2736850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1519" name="Group 49"/>
          <p:cNvGrpSpPr>
            <a:grpSpLocks/>
          </p:cNvGrpSpPr>
          <p:nvPr/>
        </p:nvGrpSpPr>
        <p:grpSpPr bwMode="auto">
          <a:xfrm>
            <a:off x="2760663" y="3365500"/>
            <a:ext cx="987425" cy="479425"/>
            <a:chOff x="1118" y="1621"/>
            <a:chExt cx="622" cy="302"/>
          </a:xfrm>
        </p:grpSpPr>
        <p:sp>
          <p:nvSpPr>
            <p:cNvPr id="21715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716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717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21718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719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720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21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21722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21729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1730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1731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21723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21726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1727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1728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21724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725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aphicFrame>
        <p:nvGraphicFramePr>
          <p:cNvPr id="21506" name="Object 142"/>
          <p:cNvGraphicFramePr>
            <a:graphicFrameLocks noChangeAspect="1"/>
          </p:cNvGraphicFramePr>
          <p:nvPr/>
        </p:nvGraphicFramePr>
        <p:xfrm>
          <a:off x="1790700" y="2141538"/>
          <a:ext cx="652463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56" name="Clip" r:id="rId3" imgW="1266840" imgH="1200240" progId="MS_ClipArt_Gallery.2">
                  <p:embed/>
                </p:oleObj>
              </mc:Choice>
              <mc:Fallback>
                <p:oleObj name="Clip" r:id="rId3" imgW="1266840" imgH="12002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2141538"/>
                        <a:ext cx="652463" cy="658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707" name="Freeform 44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1708" name="Group 45"/>
            <p:cNvGrpSpPr>
              <a:grpSpLocks/>
            </p:cNvGrpSpPr>
            <p:nvPr/>
          </p:nvGrpSpPr>
          <p:grpSpPr bwMode="auto">
            <a:xfrm>
              <a:off x="651" y="681"/>
              <a:ext cx="500" cy="834"/>
              <a:chOff x="569" y="2954"/>
              <a:chExt cx="500" cy="834"/>
            </a:xfrm>
          </p:grpSpPr>
          <p:sp>
            <p:nvSpPr>
              <p:cNvPr id="21709" name="Rectangle 4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710" name="Text Box 47"/>
              <p:cNvSpPr txBox="1">
                <a:spLocks noChangeArrowheads="1"/>
              </p:cNvSpPr>
              <p:nvPr/>
            </p:nvSpPr>
            <p:spPr bwMode="auto">
              <a:xfrm>
                <a:off x="605" y="2954"/>
                <a:ext cx="453" cy="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HTTP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TCP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/>
                <a:r>
                  <a:rPr lang="en-US" sz="1600" b="0" dirty="0" err="1">
                    <a:solidFill>
                      <a:srgbClr val="000000"/>
                    </a:solidFill>
                    <a:latin typeface="Arial" charset="0"/>
                  </a:rPr>
                  <a:t>Phy</a:t>
                </a:r>
                <a:endParaRPr lang="en-US" sz="1600" b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711" name="Line 4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712" name="Line 4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713" name="Line 5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714" name="Line 5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9" name="Group 325"/>
          <p:cNvGrpSpPr>
            <a:grpSpLocks/>
          </p:cNvGrpSpPr>
          <p:nvPr/>
        </p:nvGrpSpPr>
        <p:grpSpPr bwMode="auto">
          <a:xfrm>
            <a:off x="442913" y="1054100"/>
            <a:ext cx="515937" cy="333375"/>
            <a:chOff x="328" y="678"/>
            <a:chExt cx="325" cy="210"/>
          </a:xfrm>
        </p:grpSpPr>
        <p:grpSp>
          <p:nvGrpSpPr>
            <p:cNvPr id="21703" name="Group 52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21705" name="Rectangle 53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706" name="Text Box 54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FFFFFF"/>
                    </a:solidFill>
                    <a:latin typeface="Arial" charset="0"/>
                  </a:rPr>
                  <a:t>HTTP</a:t>
                </a:r>
              </a:p>
            </p:txBody>
          </p:sp>
        </p:grpSp>
        <p:sp>
          <p:nvSpPr>
            <p:cNvPr id="21704" name="AutoShape 85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706660" name="Rectangle 100"/>
          <p:cNvSpPr>
            <a:spLocks noChangeArrowheads="1"/>
          </p:cNvSpPr>
          <p:nvPr/>
        </p:nvSpPr>
        <p:spPr bwMode="auto">
          <a:xfrm>
            <a:off x="5183188" y="2914650"/>
            <a:ext cx="3441700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to send HTTP request, client first opens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TCP socket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 to web server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 b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06661" name="Rectangle 101"/>
          <p:cNvSpPr>
            <a:spLocks noChangeArrowheads="1"/>
          </p:cNvSpPr>
          <p:nvPr/>
        </p:nvSpPr>
        <p:spPr bwMode="auto">
          <a:xfrm>
            <a:off x="5186363" y="3825875"/>
            <a:ext cx="377825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TCP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SYN segment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 (step 1 in 3-way handshake)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inter-domain routed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 to web server</a:t>
            </a:r>
          </a:p>
        </p:txBody>
      </p:sp>
      <p:sp>
        <p:nvSpPr>
          <p:cNvPr id="706662" name="Rectangle 102"/>
          <p:cNvSpPr>
            <a:spLocks noChangeArrowheads="1"/>
          </p:cNvSpPr>
          <p:nvPr/>
        </p:nvSpPr>
        <p:spPr bwMode="auto">
          <a:xfrm>
            <a:off x="5189538" y="5892800"/>
            <a:ext cx="406876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TCP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connection established!</a:t>
            </a:r>
          </a:p>
        </p:txBody>
      </p:sp>
      <p:grpSp>
        <p:nvGrpSpPr>
          <p:cNvPr id="21525" name="Group 4"/>
          <p:cNvGrpSpPr>
            <a:grpSpLocks/>
          </p:cNvGrpSpPr>
          <p:nvPr/>
        </p:nvGrpSpPr>
        <p:grpSpPr bwMode="auto">
          <a:xfrm>
            <a:off x="5173663" y="2041525"/>
            <a:ext cx="757237" cy="379413"/>
            <a:chOff x="2466" y="2026"/>
            <a:chExt cx="477" cy="282"/>
          </a:xfrm>
        </p:grpSpPr>
        <p:sp>
          <p:nvSpPr>
            <p:cNvPr id="21689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90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691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 b="0">
                <a:solidFill>
                  <a:srgbClr val="000000"/>
                </a:solidFill>
              </a:endParaRPr>
            </a:p>
          </p:txBody>
        </p:sp>
        <p:sp>
          <p:nvSpPr>
            <p:cNvPr id="21692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693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700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701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702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1694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697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98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99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1695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696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1526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21687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688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1527" name="Group 167"/>
          <p:cNvGrpSpPr>
            <a:grpSpLocks/>
          </p:cNvGrpSpPr>
          <p:nvPr/>
        </p:nvGrpSpPr>
        <p:grpSpPr bwMode="auto">
          <a:xfrm flipH="1">
            <a:off x="5600700" y="2424113"/>
            <a:ext cx="400050" cy="152400"/>
            <a:chOff x="3228" y="1776"/>
            <a:chExt cx="252" cy="96"/>
          </a:xfrm>
        </p:grpSpPr>
        <p:sp>
          <p:nvSpPr>
            <p:cNvPr id="21685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686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1528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21683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684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1529" name="Group 110"/>
          <p:cNvGrpSpPr>
            <a:grpSpLocks/>
          </p:cNvGrpSpPr>
          <p:nvPr/>
        </p:nvGrpSpPr>
        <p:grpSpPr bwMode="auto">
          <a:xfrm>
            <a:off x="3057525" y="5273675"/>
            <a:ext cx="757238" cy="379413"/>
            <a:chOff x="2466" y="2026"/>
            <a:chExt cx="477" cy="282"/>
          </a:xfrm>
        </p:grpSpPr>
        <p:sp>
          <p:nvSpPr>
            <p:cNvPr id="21669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70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671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 b="0">
                <a:solidFill>
                  <a:srgbClr val="000000"/>
                </a:solidFill>
              </a:endParaRPr>
            </a:p>
          </p:txBody>
        </p:sp>
        <p:sp>
          <p:nvSpPr>
            <p:cNvPr id="21672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673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680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81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82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1674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677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78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79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1675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676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1530" name="Group 125"/>
          <p:cNvGrpSpPr>
            <a:grpSpLocks/>
          </p:cNvGrpSpPr>
          <p:nvPr/>
        </p:nvGrpSpPr>
        <p:grpSpPr bwMode="auto">
          <a:xfrm>
            <a:off x="2338388" y="4953000"/>
            <a:ext cx="306387" cy="647700"/>
            <a:chOff x="4180" y="783"/>
            <a:chExt cx="150" cy="307"/>
          </a:xfrm>
        </p:grpSpPr>
        <p:sp>
          <p:nvSpPr>
            <p:cNvPr id="21661" name="AutoShape 12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62" name="Rectangle 12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63" name="Rectangle 12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64" name="AutoShape 12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65" name="Line 13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666" name="Line 13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667" name="Rectangle 13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68" name="Rectangle 13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1531" name="Line 136"/>
          <p:cNvSpPr>
            <a:spLocks noChangeShapeType="1"/>
          </p:cNvSpPr>
          <p:nvPr/>
        </p:nvSpPr>
        <p:spPr bwMode="auto">
          <a:xfrm flipV="1">
            <a:off x="2543175" y="5443538"/>
            <a:ext cx="4905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1532" name="Text Box 137"/>
          <p:cNvSpPr txBox="1">
            <a:spLocks noChangeArrowheads="1"/>
          </p:cNvSpPr>
          <p:nvPr/>
        </p:nvSpPr>
        <p:spPr bwMode="auto">
          <a:xfrm>
            <a:off x="1003300" y="5835650"/>
            <a:ext cx="1595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21533" name="Text Box 138"/>
          <p:cNvSpPr txBox="1">
            <a:spLocks noChangeArrowheads="1"/>
          </p:cNvSpPr>
          <p:nvPr/>
        </p:nvSpPr>
        <p:spPr bwMode="auto">
          <a:xfrm>
            <a:off x="971550" y="5541963"/>
            <a:ext cx="1177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grpSp>
        <p:nvGrpSpPr>
          <p:cNvPr id="21534" name="Group 194"/>
          <p:cNvGrpSpPr>
            <a:grpSpLocks/>
          </p:cNvGrpSpPr>
          <p:nvPr/>
        </p:nvGrpSpPr>
        <p:grpSpPr bwMode="auto">
          <a:xfrm>
            <a:off x="2970213" y="5649913"/>
            <a:ext cx="295275" cy="114300"/>
            <a:chOff x="3228" y="1776"/>
            <a:chExt cx="252" cy="96"/>
          </a:xfrm>
        </p:grpSpPr>
        <p:sp>
          <p:nvSpPr>
            <p:cNvPr id="21659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660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1535" name="Group 197"/>
          <p:cNvGrpSpPr>
            <a:grpSpLocks/>
          </p:cNvGrpSpPr>
          <p:nvPr/>
        </p:nvGrpSpPr>
        <p:grpSpPr bwMode="auto">
          <a:xfrm flipH="1">
            <a:off x="3608388" y="5649913"/>
            <a:ext cx="295275" cy="114300"/>
            <a:chOff x="3228" y="1776"/>
            <a:chExt cx="252" cy="96"/>
          </a:xfrm>
        </p:grpSpPr>
        <p:sp>
          <p:nvSpPr>
            <p:cNvPr id="21657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658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1536" name="Group 200"/>
          <p:cNvGrpSpPr>
            <a:grpSpLocks/>
          </p:cNvGrpSpPr>
          <p:nvPr/>
        </p:nvGrpSpPr>
        <p:grpSpPr bwMode="auto">
          <a:xfrm flipH="1" flipV="1">
            <a:off x="3813175" y="5354638"/>
            <a:ext cx="295275" cy="114300"/>
            <a:chOff x="3228" y="1776"/>
            <a:chExt cx="252" cy="96"/>
          </a:xfrm>
        </p:grpSpPr>
        <p:sp>
          <p:nvSpPr>
            <p:cNvPr id="21655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656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1537" name="Line 290"/>
          <p:cNvSpPr>
            <a:spLocks noChangeShapeType="1"/>
          </p:cNvSpPr>
          <p:nvPr/>
        </p:nvSpPr>
        <p:spPr bwMode="auto">
          <a:xfrm flipH="1">
            <a:off x="3594100" y="2432050"/>
            <a:ext cx="1882775" cy="289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4" name="Group 314"/>
          <p:cNvGrpSpPr>
            <a:grpSpLocks/>
          </p:cNvGrpSpPr>
          <p:nvPr/>
        </p:nvGrpSpPr>
        <p:grpSpPr bwMode="auto">
          <a:xfrm>
            <a:off x="79375" y="1900238"/>
            <a:ext cx="1081088" cy="244475"/>
            <a:chOff x="410" y="1508"/>
            <a:chExt cx="681" cy="154"/>
          </a:xfrm>
        </p:grpSpPr>
        <p:sp>
          <p:nvSpPr>
            <p:cNvPr id="21646" name="Rectangle 99"/>
            <p:cNvSpPr>
              <a:spLocks noChangeArrowheads="1"/>
            </p:cNvSpPr>
            <p:nvPr/>
          </p:nvSpPr>
          <p:spPr bwMode="auto">
            <a:xfrm>
              <a:off x="410" y="1511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647" name="Rectangle 95"/>
            <p:cNvSpPr>
              <a:spLocks noChangeArrowheads="1"/>
            </p:cNvSpPr>
            <p:nvPr/>
          </p:nvSpPr>
          <p:spPr bwMode="auto">
            <a:xfrm>
              <a:off x="538" y="1536"/>
              <a:ext cx="96" cy="9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648" name="Rectangle 96"/>
            <p:cNvSpPr>
              <a:spLocks noChangeArrowheads="1"/>
            </p:cNvSpPr>
            <p:nvPr/>
          </p:nvSpPr>
          <p:spPr bwMode="auto">
            <a:xfrm>
              <a:off x="529" y="1525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649" name="Rectangle 97"/>
            <p:cNvSpPr>
              <a:spLocks noChangeArrowheads="1"/>
            </p:cNvSpPr>
            <p:nvPr/>
          </p:nvSpPr>
          <p:spPr bwMode="auto">
            <a:xfrm>
              <a:off x="423" y="1527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650" name="Rectangle 98"/>
            <p:cNvSpPr>
              <a:spLocks noChangeArrowheads="1"/>
            </p:cNvSpPr>
            <p:nvPr/>
          </p:nvSpPr>
          <p:spPr bwMode="auto">
            <a:xfrm>
              <a:off x="1021" y="1526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1651" name="Group 310"/>
            <p:cNvGrpSpPr>
              <a:grpSpLocks/>
            </p:cNvGrpSpPr>
            <p:nvPr/>
          </p:nvGrpSpPr>
          <p:grpSpPr bwMode="auto">
            <a:xfrm>
              <a:off x="647" y="1508"/>
              <a:ext cx="354" cy="154"/>
              <a:chOff x="290" y="875"/>
              <a:chExt cx="354" cy="154"/>
            </a:xfrm>
          </p:grpSpPr>
          <p:sp>
            <p:nvSpPr>
              <p:cNvPr id="21652" name="Rectangle 311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53" name="Rectangle 312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54" name="Text Box 313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000000"/>
                    </a:solidFill>
                    <a:latin typeface="Arial" charset="0"/>
                  </a:rPr>
                  <a:t>SYN</a:t>
                </a:r>
              </a:p>
            </p:txBody>
          </p:sp>
        </p:grpSp>
      </p:grpSp>
      <p:grpSp>
        <p:nvGrpSpPr>
          <p:cNvPr id="26" name="Group 326"/>
          <p:cNvGrpSpPr>
            <a:grpSpLocks/>
          </p:cNvGrpSpPr>
          <p:nvPr/>
        </p:nvGrpSpPr>
        <p:grpSpPr bwMode="auto">
          <a:xfrm>
            <a:off x="307975" y="4241800"/>
            <a:ext cx="1081088" cy="782638"/>
            <a:chOff x="59" y="863"/>
            <a:chExt cx="681" cy="493"/>
          </a:xfrm>
        </p:grpSpPr>
        <p:grpSp>
          <p:nvGrpSpPr>
            <p:cNvPr id="21625" name="Group 6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21644" name="Rectangle 6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45" name="Rectangle 7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1626" name="Group 30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21641" name="Rectangle 59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42" name="Rectangle 60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43" name="Text Box 297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000000"/>
                    </a:solidFill>
                    <a:latin typeface="Arial" charset="0"/>
                  </a:rPr>
                  <a:t>SYN</a:t>
                </a:r>
              </a:p>
            </p:txBody>
          </p:sp>
        </p:grpSp>
        <p:grpSp>
          <p:nvGrpSpPr>
            <p:cNvPr id="21627" name="Group 302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21638" name="Rectangle 303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39" name="Rectangle 304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40" name="Text Box 305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000000"/>
                    </a:solidFill>
                    <a:latin typeface="Arial" charset="0"/>
                  </a:rPr>
                  <a:t>SYN</a:t>
                </a:r>
              </a:p>
            </p:txBody>
          </p:sp>
        </p:grpSp>
        <p:grpSp>
          <p:nvGrpSpPr>
            <p:cNvPr id="21628" name="Group 315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21629" name="Rectangle 316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30" name="Rectangle 317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31" name="Rectangle 318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32" name="Rectangle 319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33" name="Rectangle 320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21634" name="Group 321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21635" name="Rectangle 322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1636" name="Rectangle 323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1637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000" b="0">
                      <a:solidFill>
                        <a:srgbClr val="000000"/>
                      </a:solidFill>
                      <a:latin typeface="Arial" charset="0"/>
                    </a:rPr>
                    <a:t>SYN</a:t>
                  </a:r>
                </a:p>
              </p:txBody>
            </p:sp>
          </p:grpSp>
        </p:grpSp>
      </p:grpSp>
      <p:grpSp>
        <p:nvGrpSpPr>
          <p:cNvPr id="706560" name="Group 336"/>
          <p:cNvGrpSpPr>
            <a:grpSpLocks/>
          </p:cNvGrpSpPr>
          <p:nvPr/>
        </p:nvGrpSpPr>
        <p:grpSpPr bwMode="auto">
          <a:xfrm>
            <a:off x="1509713" y="3965578"/>
            <a:ext cx="976312" cy="1460501"/>
            <a:chOff x="4000" y="1895"/>
            <a:chExt cx="615" cy="920"/>
          </a:xfrm>
        </p:grpSpPr>
        <p:sp>
          <p:nvSpPr>
            <p:cNvPr id="21617" name="Freeform 328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1618" name="Group 329"/>
            <p:cNvGrpSpPr>
              <a:grpSpLocks/>
            </p:cNvGrpSpPr>
            <p:nvPr/>
          </p:nvGrpSpPr>
          <p:grpSpPr bwMode="auto">
            <a:xfrm>
              <a:off x="4000" y="1895"/>
              <a:ext cx="500" cy="872"/>
              <a:chOff x="569" y="2954"/>
              <a:chExt cx="500" cy="872"/>
            </a:xfrm>
          </p:grpSpPr>
          <p:sp>
            <p:nvSpPr>
              <p:cNvPr id="21619" name="Rectangle 33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20" name="Text Box 331"/>
              <p:cNvSpPr txBox="1">
                <a:spLocks noChangeArrowheads="1"/>
              </p:cNvSpPr>
              <p:nvPr/>
            </p:nvSpPr>
            <p:spPr bwMode="auto">
              <a:xfrm>
                <a:off x="645" y="2954"/>
                <a:ext cx="374" cy="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endParaRPr lang="en-US" b="0" dirty="0">
                  <a:solidFill>
                    <a:srgbClr val="000000"/>
                  </a:solidFill>
                  <a:latin typeface="Arial" charset="0"/>
                </a:endParaRP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TCP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/>
                <a:r>
                  <a:rPr lang="en-US" sz="1600" b="0" dirty="0" err="1">
                    <a:solidFill>
                      <a:srgbClr val="000000"/>
                    </a:solidFill>
                    <a:latin typeface="Arial" charset="0"/>
                  </a:rPr>
                  <a:t>Phy</a:t>
                </a:r>
                <a:endParaRPr lang="en-US" sz="1600" b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621" name="Line 33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22" name="Line 33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23" name="Line 33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24" name="Line 33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706562" name="Group 337"/>
          <p:cNvGrpSpPr>
            <a:grpSpLocks/>
          </p:cNvGrpSpPr>
          <p:nvPr/>
        </p:nvGrpSpPr>
        <p:grpSpPr bwMode="auto">
          <a:xfrm>
            <a:off x="79375" y="1355725"/>
            <a:ext cx="1081088" cy="782638"/>
            <a:chOff x="59" y="863"/>
            <a:chExt cx="681" cy="493"/>
          </a:xfrm>
        </p:grpSpPr>
        <p:grpSp>
          <p:nvGrpSpPr>
            <p:cNvPr id="21596" name="Group 33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21615" name="Rectangle 33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16" name="Rectangle 34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1597" name="Group 34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21612" name="Rectangle 342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13" name="Rectangle 343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14" name="Text Box 344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000000"/>
                    </a:solidFill>
                    <a:latin typeface="Arial" charset="0"/>
                  </a:rPr>
                  <a:t>SYN</a:t>
                </a:r>
              </a:p>
            </p:txBody>
          </p:sp>
        </p:grpSp>
        <p:grpSp>
          <p:nvGrpSpPr>
            <p:cNvPr id="21598" name="Group 345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21609" name="Rectangle 346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10" name="Rectangle 347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11" name="Text Box 348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000000"/>
                    </a:solidFill>
                    <a:latin typeface="Arial" charset="0"/>
                  </a:rPr>
                  <a:t>SYN</a:t>
                </a:r>
              </a:p>
            </p:txBody>
          </p:sp>
        </p:grpSp>
        <p:grpSp>
          <p:nvGrpSpPr>
            <p:cNvPr id="21599" name="Group 349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21600" name="Rectangle 350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01" name="Rectangle 351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02" name="Rectangle 352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03" name="Rectangle 353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04" name="Rectangle 354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21605" name="Group 355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21606" name="Rectangle 356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1607" name="Rectangle 357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1608" name="Text Box 358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000" b="0">
                      <a:solidFill>
                        <a:srgbClr val="000000"/>
                      </a:solidFill>
                      <a:latin typeface="Arial" charset="0"/>
                    </a:rPr>
                    <a:t>SYN</a:t>
                  </a:r>
                </a:p>
              </p:txBody>
            </p:sp>
          </p:grpSp>
        </p:grpSp>
      </p:grpSp>
      <p:sp>
        <p:nvSpPr>
          <p:cNvPr id="21542" name="Rectangle 359"/>
          <p:cNvSpPr>
            <a:spLocks noChangeArrowheads="1"/>
          </p:cNvSpPr>
          <p:nvPr/>
        </p:nvSpPr>
        <p:spPr bwMode="auto">
          <a:xfrm>
            <a:off x="979488" y="4452938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sv-SE" sz="1000" b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706594" name="Group 391"/>
          <p:cNvGrpSpPr>
            <a:grpSpLocks/>
          </p:cNvGrpSpPr>
          <p:nvPr/>
        </p:nvGrpSpPr>
        <p:grpSpPr bwMode="auto">
          <a:xfrm>
            <a:off x="306388" y="4241800"/>
            <a:ext cx="1081087" cy="782638"/>
            <a:chOff x="2675" y="3676"/>
            <a:chExt cx="681" cy="493"/>
          </a:xfrm>
        </p:grpSpPr>
        <p:grpSp>
          <p:nvGrpSpPr>
            <p:cNvPr id="21576" name="Group 361"/>
            <p:cNvGrpSpPr>
              <a:grpSpLocks/>
            </p:cNvGrpSpPr>
            <p:nvPr/>
          </p:nvGrpSpPr>
          <p:grpSpPr bwMode="auto">
            <a:xfrm>
              <a:off x="2793" y="3855"/>
              <a:ext cx="480" cy="112"/>
              <a:chOff x="627" y="3377"/>
              <a:chExt cx="480" cy="112"/>
            </a:xfrm>
          </p:grpSpPr>
          <p:sp>
            <p:nvSpPr>
              <p:cNvPr id="21594" name="Rectangle 362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95" name="Rectangle 363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1577" name="Group 382"/>
            <p:cNvGrpSpPr>
              <a:grpSpLocks/>
            </p:cNvGrpSpPr>
            <p:nvPr/>
          </p:nvGrpSpPr>
          <p:grpSpPr bwMode="auto">
            <a:xfrm>
              <a:off x="2855" y="3676"/>
              <a:ext cx="444" cy="154"/>
              <a:chOff x="2717" y="3676"/>
              <a:chExt cx="444" cy="154"/>
            </a:xfrm>
          </p:grpSpPr>
          <p:sp>
            <p:nvSpPr>
              <p:cNvPr id="21591" name="Rectangle 365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92" name="Rectangle 366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93" name="Text Box 367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  <p:sp>
          <p:nvSpPr>
            <p:cNvPr id="21578" name="Rectangle 373"/>
            <p:cNvSpPr>
              <a:spLocks noChangeArrowheads="1"/>
            </p:cNvSpPr>
            <p:nvPr/>
          </p:nvSpPr>
          <p:spPr bwMode="auto">
            <a:xfrm>
              <a:off x="2675" y="401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579" name="Rectangle 374"/>
            <p:cNvSpPr>
              <a:spLocks noChangeArrowheads="1"/>
            </p:cNvSpPr>
            <p:nvPr/>
          </p:nvSpPr>
          <p:spPr bwMode="auto">
            <a:xfrm>
              <a:off x="2803" y="4043"/>
              <a:ext cx="96" cy="9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580" name="Rectangle 375"/>
            <p:cNvSpPr>
              <a:spLocks noChangeArrowheads="1"/>
            </p:cNvSpPr>
            <p:nvPr/>
          </p:nvSpPr>
          <p:spPr bwMode="auto">
            <a:xfrm>
              <a:off x="2794" y="4032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581" name="Rectangle 376"/>
            <p:cNvSpPr>
              <a:spLocks noChangeArrowheads="1"/>
            </p:cNvSpPr>
            <p:nvPr/>
          </p:nvSpPr>
          <p:spPr bwMode="auto">
            <a:xfrm>
              <a:off x="2688" y="4034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582" name="Rectangle 377"/>
            <p:cNvSpPr>
              <a:spLocks noChangeArrowheads="1"/>
            </p:cNvSpPr>
            <p:nvPr/>
          </p:nvSpPr>
          <p:spPr bwMode="auto">
            <a:xfrm>
              <a:off x="3286" y="4033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1583" name="Group 383"/>
            <p:cNvGrpSpPr>
              <a:grpSpLocks/>
            </p:cNvGrpSpPr>
            <p:nvPr/>
          </p:nvGrpSpPr>
          <p:grpSpPr bwMode="auto">
            <a:xfrm>
              <a:off x="2864" y="3835"/>
              <a:ext cx="444" cy="154"/>
              <a:chOff x="2717" y="3676"/>
              <a:chExt cx="444" cy="154"/>
            </a:xfrm>
          </p:grpSpPr>
          <p:sp>
            <p:nvSpPr>
              <p:cNvPr id="21588" name="Rectangle 384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89" name="Rectangle 385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90" name="Text Box 386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  <p:grpSp>
          <p:nvGrpSpPr>
            <p:cNvPr id="21584" name="Group 387"/>
            <p:cNvGrpSpPr>
              <a:grpSpLocks/>
            </p:cNvGrpSpPr>
            <p:nvPr/>
          </p:nvGrpSpPr>
          <p:grpSpPr bwMode="auto">
            <a:xfrm>
              <a:off x="2867" y="4015"/>
              <a:ext cx="444" cy="154"/>
              <a:chOff x="2717" y="3676"/>
              <a:chExt cx="444" cy="154"/>
            </a:xfrm>
          </p:grpSpPr>
          <p:sp>
            <p:nvSpPr>
              <p:cNvPr id="21585" name="Rectangle 388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86" name="Rectangle 389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87" name="Text Box 390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</p:grpSp>
      <p:grpSp>
        <p:nvGrpSpPr>
          <p:cNvPr id="706599" name="Group 423"/>
          <p:cNvGrpSpPr>
            <a:grpSpLocks/>
          </p:cNvGrpSpPr>
          <p:nvPr/>
        </p:nvGrpSpPr>
        <p:grpSpPr bwMode="auto">
          <a:xfrm>
            <a:off x="82550" y="1354138"/>
            <a:ext cx="1081088" cy="782637"/>
            <a:chOff x="2613" y="3554"/>
            <a:chExt cx="681" cy="493"/>
          </a:xfrm>
        </p:grpSpPr>
        <p:grpSp>
          <p:nvGrpSpPr>
            <p:cNvPr id="21556" name="Group 393"/>
            <p:cNvGrpSpPr>
              <a:grpSpLocks/>
            </p:cNvGrpSpPr>
            <p:nvPr/>
          </p:nvGrpSpPr>
          <p:grpSpPr bwMode="auto">
            <a:xfrm>
              <a:off x="2731" y="3733"/>
              <a:ext cx="480" cy="112"/>
              <a:chOff x="627" y="3377"/>
              <a:chExt cx="480" cy="112"/>
            </a:xfrm>
          </p:grpSpPr>
          <p:sp>
            <p:nvSpPr>
              <p:cNvPr id="21574" name="Rectangle 39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75" name="Rectangle 39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1557" name="Group 396"/>
            <p:cNvGrpSpPr>
              <a:grpSpLocks/>
            </p:cNvGrpSpPr>
            <p:nvPr/>
          </p:nvGrpSpPr>
          <p:grpSpPr bwMode="auto">
            <a:xfrm>
              <a:off x="2793" y="3554"/>
              <a:ext cx="444" cy="154"/>
              <a:chOff x="2717" y="3676"/>
              <a:chExt cx="444" cy="154"/>
            </a:xfrm>
          </p:grpSpPr>
          <p:sp>
            <p:nvSpPr>
              <p:cNvPr id="21571" name="Rectangle 397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72" name="Rectangle 398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73" name="Text Box 399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  <p:sp>
          <p:nvSpPr>
            <p:cNvPr id="21558" name="Rectangle 400"/>
            <p:cNvSpPr>
              <a:spLocks noChangeArrowheads="1"/>
            </p:cNvSpPr>
            <p:nvPr/>
          </p:nvSpPr>
          <p:spPr bwMode="auto">
            <a:xfrm>
              <a:off x="2613" y="389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559" name="Rectangle 401"/>
            <p:cNvSpPr>
              <a:spLocks noChangeArrowheads="1"/>
            </p:cNvSpPr>
            <p:nvPr/>
          </p:nvSpPr>
          <p:spPr bwMode="auto">
            <a:xfrm>
              <a:off x="2741" y="3921"/>
              <a:ext cx="96" cy="9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560" name="Rectangle 402"/>
            <p:cNvSpPr>
              <a:spLocks noChangeArrowheads="1"/>
            </p:cNvSpPr>
            <p:nvPr/>
          </p:nvSpPr>
          <p:spPr bwMode="auto">
            <a:xfrm>
              <a:off x="2732" y="3910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561" name="Rectangle 403"/>
            <p:cNvSpPr>
              <a:spLocks noChangeArrowheads="1"/>
            </p:cNvSpPr>
            <p:nvPr/>
          </p:nvSpPr>
          <p:spPr bwMode="auto">
            <a:xfrm>
              <a:off x="2626" y="3912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562" name="Rectangle 404"/>
            <p:cNvSpPr>
              <a:spLocks noChangeArrowheads="1"/>
            </p:cNvSpPr>
            <p:nvPr/>
          </p:nvSpPr>
          <p:spPr bwMode="auto">
            <a:xfrm>
              <a:off x="3224" y="3911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1563" name="Group 405"/>
            <p:cNvGrpSpPr>
              <a:grpSpLocks/>
            </p:cNvGrpSpPr>
            <p:nvPr/>
          </p:nvGrpSpPr>
          <p:grpSpPr bwMode="auto">
            <a:xfrm>
              <a:off x="2802" y="3713"/>
              <a:ext cx="444" cy="154"/>
              <a:chOff x="2717" y="3676"/>
              <a:chExt cx="444" cy="154"/>
            </a:xfrm>
          </p:grpSpPr>
          <p:sp>
            <p:nvSpPr>
              <p:cNvPr id="21568" name="Rectangle 406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69" name="Rectangle 407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70" name="Text Box 408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  <p:grpSp>
          <p:nvGrpSpPr>
            <p:cNvPr id="21564" name="Group 409"/>
            <p:cNvGrpSpPr>
              <a:grpSpLocks/>
            </p:cNvGrpSpPr>
            <p:nvPr/>
          </p:nvGrpSpPr>
          <p:grpSpPr bwMode="auto">
            <a:xfrm>
              <a:off x="2805" y="3893"/>
              <a:ext cx="444" cy="154"/>
              <a:chOff x="2717" y="3676"/>
              <a:chExt cx="444" cy="154"/>
            </a:xfrm>
          </p:grpSpPr>
          <p:sp>
            <p:nvSpPr>
              <p:cNvPr id="21565" name="Rectangle 410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66" name="Rectangle 411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67" name="Text Box 412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</p:grpSp>
      <p:grpSp>
        <p:nvGrpSpPr>
          <p:cNvPr id="706605" name="Group 422"/>
          <p:cNvGrpSpPr>
            <a:grpSpLocks/>
          </p:cNvGrpSpPr>
          <p:nvPr/>
        </p:nvGrpSpPr>
        <p:grpSpPr bwMode="auto">
          <a:xfrm>
            <a:off x="311150" y="4772025"/>
            <a:ext cx="1081088" cy="244475"/>
            <a:chOff x="2709" y="3989"/>
            <a:chExt cx="681" cy="154"/>
          </a:xfrm>
        </p:grpSpPr>
        <p:sp>
          <p:nvSpPr>
            <p:cNvPr id="21547" name="Rectangle 413"/>
            <p:cNvSpPr>
              <a:spLocks noChangeArrowheads="1"/>
            </p:cNvSpPr>
            <p:nvPr/>
          </p:nvSpPr>
          <p:spPr bwMode="auto">
            <a:xfrm>
              <a:off x="2709" y="3992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548" name="Rectangle 414"/>
            <p:cNvSpPr>
              <a:spLocks noChangeArrowheads="1"/>
            </p:cNvSpPr>
            <p:nvPr/>
          </p:nvSpPr>
          <p:spPr bwMode="auto">
            <a:xfrm>
              <a:off x="2837" y="4017"/>
              <a:ext cx="96" cy="9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549" name="Rectangle 415"/>
            <p:cNvSpPr>
              <a:spLocks noChangeArrowheads="1"/>
            </p:cNvSpPr>
            <p:nvPr/>
          </p:nvSpPr>
          <p:spPr bwMode="auto">
            <a:xfrm>
              <a:off x="2828" y="4006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550" name="Rectangle 416"/>
            <p:cNvSpPr>
              <a:spLocks noChangeArrowheads="1"/>
            </p:cNvSpPr>
            <p:nvPr/>
          </p:nvSpPr>
          <p:spPr bwMode="auto">
            <a:xfrm>
              <a:off x="2722" y="4008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551" name="Rectangle 417"/>
            <p:cNvSpPr>
              <a:spLocks noChangeArrowheads="1"/>
            </p:cNvSpPr>
            <p:nvPr/>
          </p:nvSpPr>
          <p:spPr bwMode="auto">
            <a:xfrm>
              <a:off x="3320" y="4007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1552" name="Group 418"/>
            <p:cNvGrpSpPr>
              <a:grpSpLocks/>
            </p:cNvGrpSpPr>
            <p:nvPr/>
          </p:nvGrpSpPr>
          <p:grpSpPr bwMode="auto">
            <a:xfrm>
              <a:off x="2901" y="3989"/>
              <a:ext cx="444" cy="154"/>
              <a:chOff x="2717" y="3676"/>
              <a:chExt cx="444" cy="154"/>
            </a:xfrm>
          </p:grpSpPr>
          <p:sp>
            <p:nvSpPr>
              <p:cNvPr id="21553" name="Rectangle 419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54" name="Rectangle 420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55" name="Text Box 421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</p:grpSp>
      <p:sp>
        <p:nvSpPr>
          <p:cNvPr id="706984" name="Rectangle 424"/>
          <p:cNvSpPr>
            <a:spLocks noChangeArrowheads="1"/>
          </p:cNvSpPr>
          <p:nvPr/>
        </p:nvSpPr>
        <p:spPr bwMode="auto">
          <a:xfrm>
            <a:off x="5183188" y="4916488"/>
            <a:ext cx="3787775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web server responds with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TCP 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SYNACK</a:t>
            </a:r>
            <a:endParaRPr lang="en-US" sz="2000" b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70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0.00625 L 0.00764 0.08467 L 0.36285 0.08767 L 0.26996 0.22878 L 0.33698 0.22739 L 0.55069 0.01874 L 0.29583 0.52209 L 0.02882 0.5251 L 0.02882 0.41545 " pathEditMode="relative" rAng="0" ptsTypes="AAAAAAAAA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0" y="259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06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706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06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06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15591E-6 L -1.66667E-6 0.09415 L 0.28593 0.09091 L 0.52934 -0.40111 L 0.30937 -0.18182 L 0.23403 -0.19755 L 0.32118 -0.33079 L -0.01997 -0.33079 L -0.01875 -0.41846 " pathEditMode="relative" ptsTypes="AAAAAAAAA">
                                      <p:cBhvr>
                                        <p:cTn id="63" dur="2000" fill="hold"/>
                                        <p:tgtEl>
                                          <p:spTgt spid="706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06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06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706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706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60" grpId="0"/>
      <p:bldP spid="706661" grpId="0"/>
      <p:bldP spid="706662" grpId="0"/>
      <p:bldP spid="70698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5-</a:t>
            </a:r>
            <a:fld id="{0EEE4782-FF6E-45EF-9D6C-51D4198A653B}" type="slidenum">
              <a:rPr lang="en-US" smtClean="0">
                <a:solidFill>
                  <a:srgbClr val="000000"/>
                </a:solidFill>
              </a:rPr>
              <a:pPr/>
              <a:t>28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533" name="Freeform 2"/>
          <p:cNvSpPr>
            <a:spLocks/>
          </p:cNvSpPr>
          <p:nvPr/>
        </p:nvSpPr>
        <p:spPr bwMode="auto">
          <a:xfrm>
            <a:off x="322263" y="4619625"/>
            <a:ext cx="3963987" cy="1716088"/>
          </a:xfrm>
          <a:custGeom>
            <a:avLst/>
            <a:gdLst>
              <a:gd name="T0" fmla="*/ 475 w 2497"/>
              <a:gd name="T1" fmla="*/ 274 h 1081"/>
              <a:gd name="T2" fmla="*/ 204 w 2497"/>
              <a:gd name="T3" fmla="*/ 437 h 1081"/>
              <a:gd name="T4" fmla="*/ 21 w 2497"/>
              <a:gd name="T5" fmla="*/ 559 h 1081"/>
              <a:gd name="T6" fmla="*/ 75 w 2497"/>
              <a:gd name="T7" fmla="*/ 776 h 1081"/>
              <a:gd name="T8" fmla="*/ 136 w 2497"/>
              <a:gd name="T9" fmla="*/ 810 h 1081"/>
              <a:gd name="T10" fmla="*/ 197 w 2497"/>
              <a:gd name="T11" fmla="*/ 905 h 1081"/>
              <a:gd name="T12" fmla="*/ 319 w 2497"/>
              <a:gd name="T13" fmla="*/ 986 h 1081"/>
              <a:gd name="T14" fmla="*/ 726 w 2497"/>
              <a:gd name="T15" fmla="*/ 1000 h 1081"/>
              <a:gd name="T16" fmla="*/ 1349 w 2497"/>
              <a:gd name="T17" fmla="*/ 966 h 1081"/>
              <a:gd name="T18" fmla="*/ 1945 w 2497"/>
              <a:gd name="T19" fmla="*/ 1033 h 1081"/>
              <a:gd name="T20" fmla="*/ 2311 w 2497"/>
              <a:gd name="T21" fmla="*/ 993 h 1081"/>
              <a:gd name="T22" fmla="*/ 2460 w 2497"/>
              <a:gd name="T23" fmla="*/ 506 h 1081"/>
              <a:gd name="T24" fmla="*/ 2088 w 2497"/>
              <a:gd name="T25" fmla="*/ 58 h 1081"/>
              <a:gd name="T26" fmla="*/ 1308 w 2497"/>
              <a:gd name="T27" fmla="*/ 159 h 1081"/>
              <a:gd name="T28" fmla="*/ 766 w 2497"/>
              <a:gd name="T29" fmla="*/ 186 h 1081"/>
              <a:gd name="T30" fmla="*/ 475 w 2497"/>
              <a:gd name="T31" fmla="*/ 274 h 10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497"/>
              <a:gd name="T49" fmla="*/ 0 h 1081"/>
              <a:gd name="T50" fmla="*/ 2497 w 2497"/>
              <a:gd name="T51" fmla="*/ 1081 h 108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gradFill rotWithShape="1">
            <a:gsLst>
              <a:gs pos="0">
                <a:srgbClr val="00FFFF"/>
              </a:gs>
              <a:gs pos="100000">
                <a:srgbClr val="FFFFFF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</p:spPr>
        <p:txBody>
          <a:bodyPr wrap="none"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2534" name="Freeform 3"/>
          <p:cNvSpPr>
            <a:spLocks/>
          </p:cNvSpPr>
          <p:nvPr/>
        </p:nvSpPr>
        <p:spPr bwMode="auto">
          <a:xfrm>
            <a:off x="4751388" y="871538"/>
            <a:ext cx="1919287" cy="2227262"/>
          </a:xfrm>
          <a:custGeom>
            <a:avLst/>
            <a:gdLst>
              <a:gd name="T0" fmla="*/ 84 w 1209"/>
              <a:gd name="T1" fmla="*/ 528 h 1403"/>
              <a:gd name="T2" fmla="*/ 16 w 1209"/>
              <a:gd name="T3" fmla="*/ 705 h 1403"/>
              <a:gd name="T4" fmla="*/ 9 w 1209"/>
              <a:gd name="T5" fmla="*/ 901 h 1403"/>
              <a:gd name="T6" fmla="*/ 70 w 1209"/>
              <a:gd name="T7" fmla="*/ 1043 h 1403"/>
              <a:gd name="T8" fmla="*/ 165 w 1209"/>
              <a:gd name="T9" fmla="*/ 1260 h 1403"/>
              <a:gd name="T10" fmla="*/ 280 w 1209"/>
              <a:gd name="T11" fmla="*/ 1342 h 1403"/>
              <a:gd name="T12" fmla="*/ 510 w 1209"/>
              <a:gd name="T13" fmla="*/ 1369 h 1403"/>
              <a:gd name="T14" fmla="*/ 985 w 1209"/>
              <a:gd name="T15" fmla="*/ 1348 h 1403"/>
              <a:gd name="T16" fmla="*/ 985 w 1209"/>
              <a:gd name="T17" fmla="*/ 27 h 1403"/>
              <a:gd name="T18" fmla="*/ 477 w 1209"/>
              <a:gd name="T19" fmla="*/ 156 h 1403"/>
              <a:gd name="T20" fmla="*/ 212 w 1209"/>
              <a:gd name="T21" fmla="*/ 271 h 1403"/>
              <a:gd name="T22" fmla="*/ 84 w 1209"/>
              <a:gd name="T23" fmla="*/ 528 h 14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09"/>
              <a:gd name="T37" fmla="*/ 0 h 1403"/>
              <a:gd name="T38" fmla="*/ 1209 w 1209"/>
              <a:gd name="T39" fmla="*/ 1403 h 140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09" h="1403">
                <a:moveTo>
                  <a:pt x="84" y="528"/>
                </a:moveTo>
                <a:cubicBezTo>
                  <a:pt x="51" y="600"/>
                  <a:pt x="28" y="643"/>
                  <a:pt x="16" y="705"/>
                </a:cubicBezTo>
                <a:cubicBezTo>
                  <a:pt x="4" y="767"/>
                  <a:pt x="0" y="845"/>
                  <a:pt x="9" y="901"/>
                </a:cubicBezTo>
                <a:cubicBezTo>
                  <a:pt x="18" y="957"/>
                  <a:pt x="44" y="983"/>
                  <a:pt x="70" y="1043"/>
                </a:cubicBezTo>
                <a:cubicBezTo>
                  <a:pt x="96" y="1103"/>
                  <a:pt x="130" y="1210"/>
                  <a:pt x="165" y="1260"/>
                </a:cubicBezTo>
                <a:cubicBezTo>
                  <a:pt x="200" y="1310"/>
                  <a:pt x="223" y="1324"/>
                  <a:pt x="280" y="1342"/>
                </a:cubicBezTo>
                <a:cubicBezTo>
                  <a:pt x="337" y="1360"/>
                  <a:pt x="393" y="1368"/>
                  <a:pt x="510" y="1369"/>
                </a:cubicBezTo>
                <a:cubicBezTo>
                  <a:pt x="627" y="1370"/>
                  <a:pt x="775" y="1403"/>
                  <a:pt x="985" y="1348"/>
                </a:cubicBezTo>
                <a:cubicBezTo>
                  <a:pt x="1195" y="1293"/>
                  <a:pt x="1209" y="54"/>
                  <a:pt x="985" y="27"/>
                </a:cubicBezTo>
                <a:cubicBezTo>
                  <a:pt x="761" y="0"/>
                  <a:pt x="606" y="115"/>
                  <a:pt x="477" y="156"/>
                </a:cubicBezTo>
                <a:cubicBezTo>
                  <a:pt x="348" y="197"/>
                  <a:pt x="280" y="207"/>
                  <a:pt x="212" y="271"/>
                </a:cubicBezTo>
                <a:cubicBezTo>
                  <a:pt x="144" y="335"/>
                  <a:pt x="117" y="456"/>
                  <a:pt x="84" y="528"/>
                </a:cubicBezTo>
                <a:close/>
              </a:path>
            </a:pathLst>
          </a:custGeom>
          <a:gradFill rotWithShape="1">
            <a:gsLst>
              <a:gs pos="0">
                <a:srgbClr val="00FFFF"/>
              </a:gs>
              <a:gs pos="100000">
                <a:srgbClr val="FFFFFF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</p:spPr>
        <p:txBody>
          <a:bodyPr wrap="none"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2535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361363" cy="1143000"/>
          </a:xfrm>
        </p:spPr>
        <p:txBody>
          <a:bodyPr/>
          <a:lstStyle/>
          <a:p>
            <a:r>
              <a:rPr lang="en-US" sz="2800" u="none" smtClean="0"/>
              <a:t>A day in the life… HTTP request/reply </a:t>
            </a:r>
          </a:p>
        </p:txBody>
      </p:sp>
      <p:sp>
        <p:nvSpPr>
          <p:cNvPr id="22536" name="Freeform 3"/>
          <p:cNvSpPr>
            <a:spLocks/>
          </p:cNvSpPr>
          <p:nvPr/>
        </p:nvSpPr>
        <p:spPr bwMode="auto">
          <a:xfrm>
            <a:off x="773113" y="1273175"/>
            <a:ext cx="3554412" cy="2754313"/>
          </a:xfrm>
          <a:custGeom>
            <a:avLst/>
            <a:gdLst>
              <a:gd name="T0" fmla="*/ 3238267 w 2406"/>
              <a:gd name="T1" fmla="*/ 787768 h 958"/>
              <a:gd name="T2" fmla="*/ 2743367 w 2406"/>
              <a:gd name="T3" fmla="*/ 221380 h 958"/>
              <a:gd name="T4" fmla="*/ 2057895 w 2406"/>
              <a:gd name="T5" fmla="*/ 20125 h 958"/>
              <a:gd name="T6" fmla="*/ 1053323 w 2406"/>
              <a:gd name="T7" fmla="*/ 350758 h 958"/>
              <a:gd name="T8" fmla="*/ 413647 w 2406"/>
              <a:gd name="T9" fmla="*/ 672765 h 958"/>
              <a:gd name="T10" fmla="*/ 38410 w 2406"/>
              <a:gd name="T11" fmla="*/ 1500785 h 958"/>
              <a:gd name="T12" fmla="*/ 180232 w 2406"/>
              <a:gd name="T13" fmla="*/ 2222426 h 958"/>
              <a:gd name="T14" fmla="*/ 403306 w 2406"/>
              <a:gd name="T15" fmla="*/ 2570309 h 958"/>
              <a:gd name="T16" fmla="*/ 1726977 w 2406"/>
              <a:gd name="T17" fmla="*/ 2518558 h 958"/>
              <a:gd name="T18" fmla="*/ 2450860 w 2406"/>
              <a:gd name="T19" fmla="*/ 2742813 h 958"/>
              <a:gd name="T20" fmla="*/ 3145197 w 2406"/>
              <a:gd name="T21" fmla="*/ 2578934 h 958"/>
              <a:gd name="T22" fmla="*/ 3471683 w 2406"/>
              <a:gd name="T23" fmla="*/ 1699164 h 958"/>
              <a:gd name="T24" fmla="*/ 3238267 w 2406"/>
              <a:gd name="T25" fmla="*/ 787768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2537" name="Line 36"/>
          <p:cNvSpPr>
            <a:spLocks noChangeShapeType="1"/>
          </p:cNvSpPr>
          <p:nvPr/>
        </p:nvSpPr>
        <p:spPr bwMode="auto">
          <a:xfrm flipV="1">
            <a:off x="3775075" y="2344738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2538" name="Group 38"/>
          <p:cNvGrpSpPr>
            <a:grpSpLocks/>
          </p:cNvGrpSpPr>
          <p:nvPr/>
        </p:nvGrpSpPr>
        <p:grpSpPr bwMode="auto">
          <a:xfrm>
            <a:off x="3255963" y="2459038"/>
            <a:ext cx="742950" cy="311150"/>
            <a:chOff x="1935" y="960"/>
            <a:chExt cx="468" cy="196"/>
          </a:xfrm>
        </p:grpSpPr>
        <p:sp>
          <p:nvSpPr>
            <p:cNvPr id="22777" name="Line 39"/>
            <p:cNvSpPr>
              <a:spLocks noChangeShapeType="1"/>
            </p:cNvSpPr>
            <p:nvPr/>
          </p:nvSpPr>
          <p:spPr bwMode="auto">
            <a:xfrm>
              <a:off x="2368" y="9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778" name="Rectangle 40"/>
            <p:cNvSpPr>
              <a:spLocks noChangeArrowheads="1"/>
            </p:cNvSpPr>
            <p:nvPr/>
          </p:nvSpPr>
          <p:spPr bwMode="auto">
            <a:xfrm>
              <a:off x="1935" y="1065"/>
              <a:ext cx="465" cy="91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779" name="Freeform 41"/>
            <p:cNvSpPr>
              <a:spLocks/>
            </p:cNvSpPr>
            <p:nvPr/>
          </p:nvSpPr>
          <p:spPr bwMode="auto">
            <a:xfrm>
              <a:off x="2069" y="975"/>
              <a:ext cx="307" cy="63"/>
            </a:xfrm>
            <a:custGeom>
              <a:avLst/>
              <a:gdLst>
                <a:gd name="T0" fmla="*/ 0 w 432"/>
                <a:gd name="T1" fmla="*/ 0 h 105"/>
                <a:gd name="T2" fmla="*/ 60 w 432"/>
                <a:gd name="T3" fmla="*/ 0 h 105"/>
                <a:gd name="T4" fmla="*/ 218 w 432"/>
                <a:gd name="T5" fmla="*/ 63 h 105"/>
                <a:gd name="T6" fmla="*/ 307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780" name="Freeform 42"/>
            <p:cNvSpPr>
              <a:spLocks/>
            </p:cNvSpPr>
            <p:nvPr/>
          </p:nvSpPr>
          <p:spPr bwMode="auto">
            <a:xfrm flipV="1">
              <a:off x="2051" y="981"/>
              <a:ext cx="352" cy="63"/>
            </a:xfrm>
            <a:custGeom>
              <a:avLst/>
              <a:gdLst>
                <a:gd name="T0" fmla="*/ 0 w 432"/>
                <a:gd name="T1" fmla="*/ 0 h 105"/>
                <a:gd name="T2" fmla="*/ 69 w 432"/>
                <a:gd name="T3" fmla="*/ 0 h 105"/>
                <a:gd name="T4" fmla="*/ 250 w 432"/>
                <a:gd name="T5" fmla="*/ 63 h 105"/>
                <a:gd name="T6" fmla="*/ 352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2539" name="Line 43"/>
          <p:cNvSpPr>
            <a:spLocks noChangeShapeType="1"/>
          </p:cNvSpPr>
          <p:nvPr/>
        </p:nvSpPr>
        <p:spPr bwMode="auto">
          <a:xfrm flipV="1">
            <a:off x="2665413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2540" name="Line 44"/>
          <p:cNvSpPr>
            <a:spLocks noChangeShapeType="1"/>
          </p:cNvSpPr>
          <p:nvPr/>
        </p:nvSpPr>
        <p:spPr bwMode="auto">
          <a:xfrm flipV="1">
            <a:off x="3924300" y="2201863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2541" name="Rectangle 45"/>
          <p:cNvSpPr>
            <a:spLocks noChangeArrowheads="1"/>
          </p:cNvSpPr>
          <p:nvPr/>
        </p:nvSpPr>
        <p:spPr bwMode="auto">
          <a:xfrm>
            <a:off x="2403475" y="2479675"/>
            <a:ext cx="257175" cy="698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542" name="Line 48"/>
          <p:cNvSpPr>
            <a:spLocks noChangeShapeType="1"/>
          </p:cNvSpPr>
          <p:nvPr/>
        </p:nvSpPr>
        <p:spPr bwMode="auto">
          <a:xfrm flipV="1">
            <a:off x="3279775" y="2736850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2543" name="Group 49"/>
          <p:cNvGrpSpPr>
            <a:grpSpLocks/>
          </p:cNvGrpSpPr>
          <p:nvPr/>
        </p:nvGrpSpPr>
        <p:grpSpPr bwMode="auto">
          <a:xfrm>
            <a:off x="2760663" y="3365500"/>
            <a:ext cx="987425" cy="479425"/>
            <a:chOff x="1118" y="1621"/>
            <a:chExt cx="622" cy="302"/>
          </a:xfrm>
        </p:grpSpPr>
        <p:sp>
          <p:nvSpPr>
            <p:cNvPr id="22760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761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2762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22763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2764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765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66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22767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22774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2775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2776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22768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22771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2772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2773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22769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770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aphicFrame>
        <p:nvGraphicFramePr>
          <p:cNvPr id="22530" name="Object 142"/>
          <p:cNvGraphicFramePr>
            <a:graphicFrameLocks noChangeAspect="1"/>
          </p:cNvGraphicFramePr>
          <p:nvPr/>
        </p:nvGraphicFramePr>
        <p:xfrm>
          <a:off x="1790700" y="2141538"/>
          <a:ext cx="652463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80" name="Clip" r:id="rId3" imgW="1266840" imgH="1200240" progId="MS_ClipArt_Gallery.2">
                  <p:embed/>
                </p:oleObj>
              </mc:Choice>
              <mc:Fallback>
                <p:oleObj name="Clip" r:id="rId3" imgW="1266840" imgH="12002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2141538"/>
                        <a:ext cx="652463" cy="658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544" name="Group 35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2752" name="Freeform 3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2753" name="Group 37"/>
            <p:cNvGrpSpPr>
              <a:grpSpLocks/>
            </p:cNvGrpSpPr>
            <p:nvPr/>
          </p:nvGrpSpPr>
          <p:grpSpPr bwMode="auto">
            <a:xfrm>
              <a:off x="651" y="681"/>
              <a:ext cx="500" cy="834"/>
              <a:chOff x="569" y="2954"/>
              <a:chExt cx="500" cy="834"/>
            </a:xfrm>
          </p:grpSpPr>
          <p:sp>
            <p:nvSpPr>
              <p:cNvPr id="22754" name="Rectangle 3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755" name="Text Box 39"/>
              <p:cNvSpPr txBox="1">
                <a:spLocks noChangeArrowheads="1"/>
              </p:cNvSpPr>
              <p:nvPr/>
            </p:nvSpPr>
            <p:spPr bwMode="auto">
              <a:xfrm>
                <a:off x="605" y="2954"/>
                <a:ext cx="453" cy="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HTTP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TCP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/>
                <a:r>
                  <a:rPr lang="en-US" sz="1600" b="0" dirty="0" err="1">
                    <a:solidFill>
                      <a:srgbClr val="000000"/>
                    </a:solidFill>
                    <a:latin typeface="Arial" charset="0"/>
                  </a:rPr>
                  <a:t>Phy</a:t>
                </a:r>
                <a:endParaRPr lang="en-US" sz="1600" b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2756" name="Line 4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757" name="Line 4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758" name="Line 4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759" name="Line 4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9" name="Group 44"/>
          <p:cNvGrpSpPr>
            <a:grpSpLocks/>
          </p:cNvGrpSpPr>
          <p:nvPr/>
        </p:nvGrpSpPr>
        <p:grpSpPr bwMode="auto">
          <a:xfrm>
            <a:off x="442913" y="1054100"/>
            <a:ext cx="515937" cy="333375"/>
            <a:chOff x="328" y="678"/>
            <a:chExt cx="325" cy="210"/>
          </a:xfrm>
        </p:grpSpPr>
        <p:grpSp>
          <p:nvGrpSpPr>
            <p:cNvPr id="22748" name="Group 45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22750" name="Rectangle 4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751" name="Text Box 4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FFFFFF"/>
                    </a:solidFill>
                    <a:latin typeface="Arial" charset="0"/>
                  </a:rPr>
                  <a:t>HTTP</a:t>
                </a:r>
              </a:p>
            </p:txBody>
          </p:sp>
        </p:grpSp>
        <p:sp>
          <p:nvSpPr>
            <p:cNvPr id="22749" name="AutoShape 48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707633" name="Rectangle 49"/>
          <p:cNvSpPr>
            <a:spLocks noChangeArrowheads="1"/>
          </p:cNvSpPr>
          <p:nvPr/>
        </p:nvSpPr>
        <p:spPr bwMode="auto">
          <a:xfrm>
            <a:off x="5183188" y="3105150"/>
            <a:ext cx="3441700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HTTP request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 sent into TCP socket</a:t>
            </a:r>
          </a:p>
        </p:txBody>
      </p:sp>
      <p:sp>
        <p:nvSpPr>
          <p:cNvPr id="707634" name="Rectangle 50"/>
          <p:cNvSpPr>
            <a:spLocks noChangeArrowheads="1"/>
          </p:cNvSpPr>
          <p:nvPr/>
        </p:nvSpPr>
        <p:spPr bwMode="auto">
          <a:xfrm>
            <a:off x="5176838" y="3797300"/>
            <a:ext cx="3787775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IP datagram containing HTTP request routed to www.google.com</a:t>
            </a:r>
          </a:p>
        </p:txBody>
      </p:sp>
      <p:sp>
        <p:nvSpPr>
          <p:cNvPr id="707635" name="Rectangle 51"/>
          <p:cNvSpPr>
            <a:spLocks noChangeArrowheads="1"/>
          </p:cNvSpPr>
          <p:nvPr/>
        </p:nvSpPr>
        <p:spPr bwMode="auto">
          <a:xfrm>
            <a:off x="5189538" y="5702300"/>
            <a:ext cx="386556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IP </a:t>
            </a:r>
            <a:r>
              <a:rPr lang="en-US" sz="20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datgram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 containing HTTP reply routed back to client</a:t>
            </a:r>
          </a:p>
        </p:txBody>
      </p:sp>
      <p:grpSp>
        <p:nvGrpSpPr>
          <p:cNvPr id="22549" name="Group 4"/>
          <p:cNvGrpSpPr>
            <a:grpSpLocks/>
          </p:cNvGrpSpPr>
          <p:nvPr/>
        </p:nvGrpSpPr>
        <p:grpSpPr bwMode="auto">
          <a:xfrm>
            <a:off x="5173663" y="2041525"/>
            <a:ext cx="757237" cy="379413"/>
            <a:chOff x="2466" y="2026"/>
            <a:chExt cx="477" cy="282"/>
          </a:xfrm>
        </p:grpSpPr>
        <p:sp>
          <p:nvSpPr>
            <p:cNvPr id="22734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735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736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 b="0">
                <a:solidFill>
                  <a:srgbClr val="000000"/>
                </a:solidFill>
              </a:endParaRPr>
            </a:p>
          </p:txBody>
        </p:sp>
        <p:sp>
          <p:nvSpPr>
            <p:cNvPr id="22737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2738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2745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746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747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2739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2742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743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744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2740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741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2550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22732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733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2551" name="Group 167"/>
          <p:cNvGrpSpPr>
            <a:grpSpLocks/>
          </p:cNvGrpSpPr>
          <p:nvPr/>
        </p:nvGrpSpPr>
        <p:grpSpPr bwMode="auto">
          <a:xfrm flipH="1">
            <a:off x="5600700" y="2424113"/>
            <a:ext cx="400050" cy="152400"/>
            <a:chOff x="3228" y="1776"/>
            <a:chExt cx="252" cy="96"/>
          </a:xfrm>
        </p:grpSpPr>
        <p:sp>
          <p:nvSpPr>
            <p:cNvPr id="22730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731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2552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22728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729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2553" name="Group 110"/>
          <p:cNvGrpSpPr>
            <a:grpSpLocks/>
          </p:cNvGrpSpPr>
          <p:nvPr/>
        </p:nvGrpSpPr>
        <p:grpSpPr bwMode="auto">
          <a:xfrm>
            <a:off x="3057525" y="5273675"/>
            <a:ext cx="757238" cy="379413"/>
            <a:chOff x="2466" y="2026"/>
            <a:chExt cx="477" cy="282"/>
          </a:xfrm>
        </p:grpSpPr>
        <p:sp>
          <p:nvSpPr>
            <p:cNvPr id="22714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715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716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 b="0">
                <a:solidFill>
                  <a:srgbClr val="000000"/>
                </a:solidFill>
              </a:endParaRPr>
            </a:p>
          </p:txBody>
        </p:sp>
        <p:sp>
          <p:nvSpPr>
            <p:cNvPr id="22717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2718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2725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726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727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2719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2722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723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724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2720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721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2554" name="Group 125"/>
          <p:cNvGrpSpPr>
            <a:grpSpLocks/>
          </p:cNvGrpSpPr>
          <p:nvPr/>
        </p:nvGrpSpPr>
        <p:grpSpPr bwMode="auto">
          <a:xfrm>
            <a:off x="2338388" y="4953000"/>
            <a:ext cx="306387" cy="647700"/>
            <a:chOff x="4180" y="783"/>
            <a:chExt cx="150" cy="307"/>
          </a:xfrm>
        </p:grpSpPr>
        <p:sp>
          <p:nvSpPr>
            <p:cNvPr id="22706" name="AutoShape 12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707" name="Rectangle 12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708" name="Rectangle 12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709" name="AutoShape 12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710" name="Line 13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711" name="Line 13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712" name="Rectangle 13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713" name="Rectangle 13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2555" name="Line 136"/>
          <p:cNvSpPr>
            <a:spLocks noChangeShapeType="1"/>
          </p:cNvSpPr>
          <p:nvPr/>
        </p:nvSpPr>
        <p:spPr bwMode="auto">
          <a:xfrm flipV="1">
            <a:off x="2543175" y="5443538"/>
            <a:ext cx="4905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2556" name="Text Box 137"/>
          <p:cNvSpPr txBox="1">
            <a:spLocks noChangeArrowheads="1"/>
          </p:cNvSpPr>
          <p:nvPr/>
        </p:nvSpPr>
        <p:spPr bwMode="auto">
          <a:xfrm>
            <a:off x="1003300" y="5835650"/>
            <a:ext cx="1595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22557" name="Text Box 138"/>
          <p:cNvSpPr txBox="1">
            <a:spLocks noChangeArrowheads="1"/>
          </p:cNvSpPr>
          <p:nvPr/>
        </p:nvSpPr>
        <p:spPr bwMode="auto">
          <a:xfrm>
            <a:off x="971550" y="5541963"/>
            <a:ext cx="1177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grpSp>
        <p:nvGrpSpPr>
          <p:cNvPr id="22558" name="Group 194"/>
          <p:cNvGrpSpPr>
            <a:grpSpLocks/>
          </p:cNvGrpSpPr>
          <p:nvPr/>
        </p:nvGrpSpPr>
        <p:grpSpPr bwMode="auto">
          <a:xfrm>
            <a:off x="2970213" y="5649913"/>
            <a:ext cx="295275" cy="114300"/>
            <a:chOff x="3228" y="1776"/>
            <a:chExt cx="252" cy="96"/>
          </a:xfrm>
        </p:grpSpPr>
        <p:sp>
          <p:nvSpPr>
            <p:cNvPr id="22704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705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2559" name="Group 200"/>
          <p:cNvGrpSpPr>
            <a:grpSpLocks/>
          </p:cNvGrpSpPr>
          <p:nvPr/>
        </p:nvGrpSpPr>
        <p:grpSpPr bwMode="auto">
          <a:xfrm flipH="1" flipV="1">
            <a:off x="3813175" y="5354638"/>
            <a:ext cx="295275" cy="114300"/>
            <a:chOff x="3228" y="1776"/>
            <a:chExt cx="252" cy="96"/>
          </a:xfrm>
        </p:grpSpPr>
        <p:sp>
          <p:nvSpPr>
            <p:cNvPr id="22702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703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2560" name="Line 112"/>
          <p:cNvSpPr>
            <a:spLocks noChangeShapeType="1"/>
          </p:cNvSpPr>
          <p:nvPr/>
        </p:nvSpPr>
        <p:spPr bwMode="auto">
          <a:xfrm flipH="1">
            <a:off x="3594100" y="2432050"/>
            <a:ext cx="1882775" cy="289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2561" name="Group 145"/>
          <p:cNvGrpSpPr>
            <a:grpSpLocks/>
          </p:cNvGrpSpPr>
          <p:nvPr/>
        </p:nvGrpSpPr>
        <p:grpSpPr bwMode="auto">
          <a:xfrm>
            <a:off x="1509713" y="3965575"/>
            <a:ext cx="976312" cy="1460500"/>
            <a:chOff x="4000" y="1895"/>
            <a:chExt cx="615" cy="920"/>
          </a:xfrm>
        </p:grpSpPr>
        <p:sp>
          <p:nvSpPr>
            <p:cNvPr id="22694" name="Freeform 146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2695" name="Group 147"/>
            <p:cNvGrpSpPr>
              <a:grpSpLocks/>
            </p:cNvGrpSpPr>
            <p:nvPr/>
          </p:nvGrpSpPr>
          <p:grpSpPr bwMode="auto">
            <a:xfrm>
              <a:off x="4000" y="1895"/>
              <a:ext cx="500" cy="834"/>
              <a:chOff x="569" y="2954"/>
              <a:chExt cx="500" cy="834"/>
            </a:xfrm>
          </p:grpSpPr>
          <p:sp>
            <p:nvSpPr>
              <p:cNvPr id="22696" name="Rectangle 1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697" name="Text Box 149"/>
              <p:cNvSpPr txBox="1">
                <a:spLocks noChangeArrowheads="1"/>
              </p:cNvSpPr>
              <p:nvPr/>
            </p:nvSpPr>
            <p:spPr bwMode="auto">
              <a:xfrm>
                <a:off x="605" y="2954"/>
                <a:ext cx="453" cy="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HTTP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TCP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/>
                <a:r>
                  <a:rPr lang="en-US" sz="1600" b="0" dirty="0" err="1">
                    <a:solidFill>
                      <a:srgbClr val="000000"/>
                    </a:solidFill>
                    <a:latin typeface="Arial" charset="0"/>
                  </a:rPr>
                  <a:t>Phy</a:t>
                </a:r>
                <a:endParaRPr lang="en-US" sz="1600" b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2698" name="Line 1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699" name="Line 1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700" name="Line 1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701" name="Line 1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707813" name="Rectangle 229"/>
          <p:cNvSpPr>
            <a:spLocks noChangeArrowheads="1"/>
          </p:cNvSpPr>
          <p:nvPr/>
        </p:nvSpPr>
        <p:spPr bwMode="auto">
          <a:xfrm>
            <a:off x="5183188" y="4735513"/>
            <a:ext cx="3787775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web server responds with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HTTP reply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 (containing web page)</a:t>
            </a:r>
          </a:p>
        </p:txBody>
      </p:sp>
      <p:grpSp>
        <p:nvGrpSpPr>
          <p:cNvPr id="25" name="Group 357"/>
          <p:cNvGrpSpPr>
            <a:grpSpLocks/>
          </p:cNvGrpSpPr>
          <p:nvPr/>
        </p:nvGrpSpPr>
        <p:grpSpPr bwMode="auto">
          <a:xfrm>
            <a:off x="88900" y="1363663"/>
            <a:ext cx="1081088" cy="1058862"/>
            <a:chOff x="56" y="859"/>
            <a:chExt cx="681" cy="667"/>
          </a:xfrm>
        </p:grpSpPr>
        <p:grpSp>
          <p:nvGrpSpPr>
            <p:cNvPr id="22663" name="Group 230"/>
            <p:cNvGrpSpPr>
              <a:grpSpLocks/>
            </p:cNvGrpSpPr>
            <p:nvPr/>
          </p:nvGrpSpPr>
          <p:grpSpPr bwMode="auto">
            <a:xfrm>
              <a:off x="290" y="874"/>
              <a:ext cx="379" cy="154"/>
              <a:chOff x="740" y="3209"/>
              <a:chExt cx="379" cy="154"/>
            </a:xfrm>
          </p:grpSpPr>
          <p:grpSp>
            <p:nvGrpSpPr>
              <p:cNvPr id="22689" name="Group 231"/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22692" name="Rectangle 232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2693" name="Text Box 233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000" b="0">
                      <a:solidFill>
                        <a:srgbClr val="FFFFFF"/>
                      </a:solidFill>
                      <a:latin typeface="Arial" charset="0"/>
                    </a:rPr>
                    <a:t>HTTP</a:t>
                  </a:r>
                </a:p>
              </p:txBody>
            </p:sp>
          </p:grpSp>
          <p:sp>
            <p:nvSpPr>
              <p:cNvPr id="22690" name="Rectangle 234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691" name="Rectangle 235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2664" name="Group 236"/>
            <p:cNvGrpSpPr>
              <a:grpSpLocks/>
            </p:cNvGrpSpPr>
            <p:nvPr/>
          </p:nvGrpSpPr>
          <p:grpSpPr bwMode="auto">
            <a:xfrm>
              <a:off x="290" y="1022"/>
              <a:ext cx="379" cy="154"/>
              <a:chOff x="836" y="3305"/>
              <a:chExt cx="379" cy="154"/>
            </a:xfrm>
          </p:grpSpPr>
          <p:grpSp>
            <p:nvGrpSpPr>
              <p:cNvPr id="22683" name="Group 237"/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22687" name="Rectangle 238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2688" name="Text Box 239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000" b="0">
                      <a:solidFill>
                        <a:srgbClr val="FFFFFF"/>
                      </a:solidFill>
                      <a:latin typeface="Arial" charset="0"/>
                    </a:rPr>
                    <a:t>HTTP</a:t>
                  </a:r>
                </a:p>
              </p:txBody>
            </p:sp>
          </p:grpSp>
          <p:grpSp>
            <p:nvGrpSpPr>
              <p:cNvPr id="22684" name="Group 240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22685" name="Rectangle 241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2686" name="Rectangle 242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grpSp>
          <p:nvGrpSpPr>
            <p:cNvPr id="22665" name="Group 243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22681" name="Rectangle 24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682" name="Rectangle 24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2666" name="Group 246"/>
            <p:cNvGrpSpPr>
              <a:grpSpLocks/>
            </p:cNvGrpSpPr>
            <p:nvPr/>
          </p:nvGrpSpPr>
          <p:grpSpPr bwMode="auto">
            <a:xfrm>
              <a:off x="56" y="1189"/>
              <a:ext cx="681" cy="154"/>
              <a:chOff x="504" y="3523"/>
              <a:chExt cx="681" cy="154"/>
            </a:xfrm>
          </p:grpSpPr>
          <p:grpSp>
            <p:nvGrpSpPr>
              <p:cNvPr id="22668" name="Group 247"/>
              <p:cNvGrpSpPr>
                <a:grpSpLocks/>
              </p:cNvGrpSpPr>
              <p:nvPr/>
            </p:nvGrpSpPr>
            <p:grpSpPr bwMode="auto">
              <a:xfrm>
                <a:off x="623" y="3523"/>
                <a:ext cx="492" cy="154"/>
                <a:chOff x="723" y="3453"/>
                <a:chExt cx="492" cy="154"/>
              </a:xfrm>
            </p:grpSpPr>
            <p:grpSp>
              <p:nvGrpSpPr>
                <p:cNvPr id="22672" name="Group 248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22675" name="Group 249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22679" name="Rectangle 2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sv-SE" sz="1800" b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22680" name="Text Box 25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eaLnBrk="0" hangingPunct="0"/>
                      <a:r>
                        <a:rPr lang="en-US" sz="1000" b="0">
                          <a:solidFill>
                            <a:srgbClr val="FFFFFF"/>
                          </a:solidFill>
                          <a:latin typeface="Arial" charset="0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22676" name="Group 252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22677" name="Rectangle 2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sv-SE" sz="1800" b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22678" name="Rectangle 2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sv-SE" sz="1800" b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</p:grpSp>
            <p:sp>
              <p:nvSpPr>
                <p:cNvPr id="22673" name="Rectangle 255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2674" name="Rectangle 256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22669" name="Rectangle 257"/>
              <p:cNvSpPr>
                <a:spLocks noChangeArrowheads="1"/>
              </p:cNvSpPr>
              <p:nvPr/>
            </p:nvSpPr>
            <p:spPr bwMode="auto">
              <a:xfrm>
                <a:off x="517" y="3545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670" name="Rectangle 258"/>
              <p:cNvSpPr>
                <a:spLocks noChangeArrowheads="1"/>
              </p:cNvSpPr>
              <p:nvPr/>
            </p:nvSpPr>
            <p:spPr bwMode="auto">
              <a:xfrm>
                <a:off x="1115" y="3544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671" name="Rectangle 259"/>
              <p:cNvSpPr>
                <a:spLocks noChangeArrowheads="1"/>
              </p:cNvSpPr>
              <p:nvPr/>
            </p:nvSpPr>
            <p:spPr bwMode="auto">
              <a:xfrm>
                <a:off x="504" y="3529"/>
                <a:ext cx="681" cy="1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2667" name="AutoShape 356"/>
            <p:cNvSpPr>
              <a:spLocks noChangeArrowheads="1"/>
            </p:cNvSpPr>
            <p:nvPr/>
          </p:nvSpPr>
          <p:spPr bwMode="auto">
            <a:xfrm>
              <a:off x="341" y="859"/>
              <a:ext cx="240" cy="667"/>
            </a:xfrm>
            <a:prstGeom prst="downArrow">
              <a:avLst>
                <a:gd name="adj1" fmla="val 49167"/>
                <a:gd name="adj2" fmla="val 675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708046" name="Group 389"/>
          <p:cNvGrpSpPr>
            <a:grpSpLocks/>
          </p:cNvGrpSpPr>
          <p:nvPr/>
        </p:nvGrpSpPr>
        <p:grpSpPr bwMode="auto">
          <a:xfrm>
            <a:off x="92075" y="1890713"/>
            <a:ext cx="1081088" cy="244475"/>
            <a:chOff x="0" y="2762"/>
            <a:chExt cx="681" cy="154"/>
          </a:xfrm>
        </p:grpSpPr>
        <p:sp>
          <p:nvSpPr>
            <p:cNvPr id="22650" name="Rectangle 388"/>
            <p:cNvSpPr>
              <a:spLocks noChangeArrowheads="1"/>
            </p:cNvSpPr>
            <p:nvPr/>
          </p:nvSpPr>
          <p:spPr bwMode="auto">
            <a:xfrm>
              <a:off x="0" y="276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2651" name="Group 376"/>
            <p:cNvGrpSpPr>
              <a:grpSpLocks/>
            </p:cNvGrpSpPr>
            <p:nvPr/>
          </p:nvGrpSpPr>
          <p:grpSpPr bwMode="auto">
            <a:xfrm>
              <a:off x="119" y="2762"/>
              <a:ext cx="492" cy="154"/>
              <a:chOff x="723" y="3453"/>
              <a:chExt cx="492" cy="154"/>
            </a:xfrm>
          </p:grpSpPr>
          <p:grpSp>
            <p:nvGrpSpPr>
              <p:cNvPr id="22654" name="Group 377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22657" name="Group 37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22661" name="Rectangle 37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2662" name="Text Box 3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b="0">
                        <a:solidFill>
                          <a:srgbClr val="FFFFFF"/>
                        </a:solidFill>
                        <a:latin typeface="Arial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22658" name="Group 381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22659" name="Rectangle 382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2660" name="Rectangle 383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22655" name="Rectangle 384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656" name="Rectangle 385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2652" name="Rectangle 386"/>
            <p:cNvSpPr>
              <a:spLocks noChangeArrowheads="1"/>
            </p:cNvSpPr>
            <p:nvPr/>
          </p:nvSpPr>
          <p:spPr bwMode="auto">
            <a:xfrm>
              <a:off x="13" y="2784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653" name="Rectangle 387"/>
            <p:cNvSpPr>
              <a:spLocks noChangeArrowheads="1"/>
            </p:cNvSpPr>
            <p:nvPr/>
          </p:nvSpPr>
          <p:spPr bwMode="auto">
            <a:xfrm>
              <a:off x="611" y="2783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708060" name="Group 391"/>
          <p:cNvGrpSpPr>
            <a:grpSpLocks/>
          </p:cNvGrpSpPr>
          <p:nvPr/>
        </p:nvGrpSpPr>
        <p:grpSpPr bwMode="auto">
          <a:xfrm>
            <a:off x="411163" y="4051300"/>
            <a:ext cx="1081087" cy="949325"/>
            <a:chOff x="2231" y="3555"/>
            <a:chExt cx="681" cy="598"/>
          </a:xfrm>
        </p:grpSpPr>
        <p:grpSp>
          <p:nvGrpSpPr>
            <p:cNvPr id="22616" name="Group 392"/>
            <p:cNvGrpSpPr>
              <a:grpSpLocks/>
            </p:cNvGrpSpPr>
            <p:nvPr/>
          </p:nvGrpSpPr>
          <p:grpSpPr bwMode="auto">
            <a:xfrm>
              <a:off x="2231" y="3684"/>
              <a:ext cx="681" cy="469"/>
              <a:chOff x="152" y="970"/>
              <a:chExt cx="681" cy="469"/>
            </a:xfrm>
          </p:grpSpPr>
          <p:grpSp>
            <p:nvGrpSpPr>
              <p:cNvPr id="22620" name="Group 393"/>
              <p:cNvGrpSpPr>
                <a:grpSpLocks/>
              </p:cNvGrpSpPr>
              <p:nvPr/>
            </p:nvGrpSpPr>
            <p:grpSpPr bwMode="auto">
              <a:xfrm>
                <a:off x="386" y="970"/>
                <a:ext cx="379" cy="154"/>
                <a:chOff x="740" y="3209"/>
                <a:chExt cx="379" cy="154"/>
              </a:xfrm>
            </p:grpSpPr>
            <p:grpSp>
              <p:nvGrpSpPr>
                <p:cNvPr id="22645" name="Group 39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25" cy="154"/>
                  <a:chOff x="844" y="3337"/>
                  <a:chExt cx="325" cy="154"/>
                </a:xfrm>
              </p:grpSpPr>
              <p:sp>
                <p:nvSpPr>
                  <p:cNvPr id="22648" name="Rectangle 39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2649" name="Text Box 3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b="0">
                        <a:solidFill>
                          <a:srgbClr val="FFFFFF"/>
                        </a:solidFill>
                        <a:latin typeface="Arial" charset="0"/>
                      </a:rPr>
                      <a:t>HTTP</a:t>
                    </a:r>
                  </a:p>
                </p:txBody>
              </p:sp>
            </p:grpSp>
            <p:sp>
              <p:nvSpPr>
                <p:cNvPr id="22646" name="Rectangle 397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2647" name="Rectangle 398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22621" name="Group 399"/>
              <p:cNvGrpSpPr>
                <a:grpSpLocks/>
              </p:cNvGrpSpPr>
              <p:nvPr/>
            </p:nvGrpSpPr>
            <p:grpSpPr bwMode="auto">
              <a:xfrm>
                <a:off x="386" y="1118"/>
                <a:ext cx="379" cy="154"/>
                <a:chOff x="836" y="3305"/>
                <a:chExt cx="379" cy="154"/>
              </a:xfrm>
            </p:grpSpPr>
            <p:grpSp>
              <p:nvGrpSpPr>
                <p:cNvPr id="22639" name="Group 400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22643" name="Rectangle 40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2644" name="Text Box 40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b="0">
                        <a:solidFill>
                          <a:srgbClr val="FFFFFF"/>
                        </a:solidFill>
                        <a:latin typeface="Arial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22640" name="Group 40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22641" name="Rectangle 404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2642" name="Rectangle 405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</p:grpSp>
          <p:grpSp>
            <p:nvGrpSpPr>
              <p:cNvPr id="22622" name="Group 406"/>
              <p:cNvGrpSpPr>
                <a:grpSpLocks/>
              </p:cNvGrpSpPr>
              <p:nvPr/>
            </p:nvGrpSpPr>
            <p:grpSpPr bwMode="auto">
              <a:xfrm>
                <a:off x="273" y="1138"/>
                <a:ext cx="480" cy="112"/>
                <a:chOff x="627" y="3377"/>
                <a:chExt cx="480" cy="112"/>
              </a:xfrm>
            </p:grpSpPr>
            <p:sp>
              <p:nvSpPr>
                <p:cNvPr id="22637" name="Rectangle 407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2638" name="Rectangle 408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22623" name="Group 409"/>
              <p:cNvGrpSpPr>
                <a:grpSpLocks/>
              </p:cNvGrpSpPr>
              <p:nvPr/>
            </p:nvGrpSpPr>
            <p:grpSpPr bwMode="auto">
              <a:xfrm>
                <a:off x="152" y="1285"/>
                <a:ext cx="681" cy="154"/>
                <a:chOff x="504" y="3523"/>
                <a:chExt cx="681" cy="154"/>
              </a:xfrm>
            </p:grpSpPr>
            <p:grpSp>
              <p:nvGrpSpPr>
                <p:cNvPr id="22624" name="Group 410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92" cy="154"/>
                  <a:chOff x="723" y="3453"/>
                  <a:chExt cx="492" cy="154"/>
                </a:xfrm>
              </p:grpSpPr>
              <p:grpSp>
                <p:nvGrpSpPr>
                  <p:cNvPr id="22628" name="Group 411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79" cy="154"/>
                    <a:chOff x="836" y="3305"/>
                    <a:chExt cx="379" cy="154"/>
                  </a:xfrm>
                </p:grpSpPr>
                <p:grpSp>
                  <p:nvGrpSpPr>
                    <p:cNvPr id="22631" name="Group 4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25" cy="154"/>
                      <a:chOff x="844" y="3337"/>
                      <a:chExt cx="325" cy="154"/>
                    </a:xfrm>
                  </p:grpSpPr>
                  <p:sp>
                    <p:nvSpPr>
                      <p:cNvPr id="22635" name="Rectangle 4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 sz="1800" b="0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22636" name="Text Box 41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25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0" hangingPunct="0"/>
                        <a:r>
                          <a:rPr lang="en-US" sz="1000" b="0">
                            <a:solidFill>
                              <a:srgbClr val="FFFFFF"/>
                            </a:solidFill>
                            <a:latin typeface="Arial" charset="0"/>
                          </a:rPr>
                          <a:t>HTTP</a:t>
                        </a:r>
                      </a:p>
                    </p:txBody>
                  </p:sp>
                </p:grpSp>
                <p:grpSp>
                  <p:nvGrpSpPr>
                    <p:cNvPr id="22632" name="Group 4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22633" name="Rectangle 4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 sz="1800" b="0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22634" name="Rectangle 4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 sz="1800" b="0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</p:grpSp>
              </p:grpSp>
              <p:sp>
                <p:nvSpPr>
                  <p:cNvPr id="22629" name="Rectangle 418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2630" name="Rectangle 419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22625" name="Rectangle 420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2626" name="Rectangle 421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2627" name="Rectangle 422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grpSp>
          <p:nvGrpSpPr>
            <p:cNvPr id="22617" name="Group 423"/>
            <p:cNvGrpSpPr>
              <a:grpSpLocks/>
            </p:cNvGrpSpPr>
            <p:nvPr/>
          </p:nvGrpSpPr>
          <p:grpSpPr bwMode="auto">
            <a:xfrm>
              <a:off x="2517" y="3555"/>
              <a:ext cx="325" cy="154"/>
              <a:chOff x="844" y="3337"/>
              <a:chExt cx="325" cy="154"/>
            </a:xfrm>
          </p:grpSpPr>
          <p:sp>
            <p:nvSpPr>
              <p:cNvPr id="22618" name="Rectangle 424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619" name="Text Box 425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FFFFFF"/>
                    </a:solidFill>
                    <a:latin typeface="Arial" charset="0"/>
                  </a:rPr>
                  <a:t>HTTP</a:t>
                </a:r>
              </a:p>
            </p:txBody>
          </p:sp>
        </p:grpSp>
      </p:grpSp>
      <p:grpSp>
        <p:nvGrpSpPr>
          <p:cNvPr id="708076" name="Group 477"/>
          <p:cNvGrpSpPr>
            <a:grpSpLocks/>
          </p:cNvGrpSpPr>
          <p:nvPr/>
        </p:nvGrpSpPr>
        <p:grpSpPr bwMode="auto">
          <a:xfrm>
            <a:off x="76200" y="1119188"/>
            <a:ext cx="1081088" cy="1016000"/>
            <a:chOff x="2256" y="3531"/>
            <a:chExt cx="681" cy="640"/>
          </a:xfrm>
        </p:grpSpPr>
        <p:grpSp>
          <p:nvGrpSpPr>
            <p:cNvPr id="22583" name="Group 321"/>
            <p:cNvGrpSpPr>
              <a:grpSpLocks/>
            </p:cNvGrpSpPr>
            <p:nvPr/>
          </p:nvGrpSpPr>
          <p:grpSpPr bwMode="auto">
            <a:xfrm>
              <a:off x="2482" y="3684"/>
              <a:ext cx="379" cy="154"/>
              <a:chOff x="740" y="3209"/>
              <a:chExt cx="379" cy="154"/>
            </a:xfrm>
          </p:grpSpPr>
          <p:grpSp>
            <p:nvGrpSpPr>
              <p:cNvPr id="22611" name="Group 322"/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22614" name="Rectangle 323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2615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000" b="0">
                      <a:solidFill>
                        <a:srgbClr val="FFFFFF"/>
                      </a:solidFill>
                      <a:latin typeface="Arial" charset="0"/>
                    </a:rPr>
                    <a:t>HTTP</a:t>
                  </a:r>
                </a:p>
              </p:txBody>
            </p:sp>
          </p:grpSp>
          <p:sp>
            <p:nvSpPr>
              <p:cNvPr id="22612" name="Rectangle 325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613" name="Rectangle 326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2584" name="Group 327"/>
            <p:cNvGrpSpPr>
              <a:grpSpLocks/>
            </p:cNvGrpSpPr>
            <p:nvPr/>
          </p:nvGrpSpPr>
          <p:grpSpPr bwMode="auto">
            <a:xfrm>
              <a:off x="2482" y="3844"/>
              <a:ext cx="379" cy="154"/>
              <a:chOff x="836" y="3305"/>
              <a:chExt cx="379" cy="154"/>
            </a:xfrm>
          </p:grpSpPr>
          <p:grpSp>
            <p:nvGrpSpPr>
              <p:cNvPr id="22605" name="Group 328"/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22609" name="Rectangle 329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2610" name="Text Box 330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000" b="0">
                      <a:solidFill>
                        <a:srgbClr val="FFFFFF"/>
                      </a:solidFill>
                      <a:latin typeface="Arial" charset="0"/>
                    </a:rPr>
                    <a:t>HTTP</a:t>
                  </a:r>
                </a:p>
              </p:txBody>
            </p:sp>
          </p:grpSp>
          <p:grpSp>
            <p:nvGrpSpPr>
              <p:cNvPr id="22606" name="Group 331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22607" name="Rectangle 332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2608" name="Rectangle 333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grpSp>
          <p:nvGrpSpPr>
            <p:cNvPr id="22585" name="Group 334"/>
            <p:cNvGrpSpPr>
              <a:grpSpLocks/>
            </p:cNvGrpSpPr>
            <p:nvPr/>
          </p:nvGrpSpPr>
          <p:grpSpPr bwMode="auto">
            <a:xfrm>
              <a:off x="2369" y="3858"/>
              <a:ext cx="480" cy="112"/>
              <a:chOff x="627" y="3377"/>
              <a:chExt cx="480" cy="112"/>
            </a:xfrm>
          </p:grpSpPr>
          <p:sp>
            <p:nvSpPr>
              <p:cNvPr id="22603" name="Rectangle 335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604" name="Rectangle 336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2586" name="Group 360"/>
            <p:cNvGrpSpPr>
              <a:grpSpLocks/>
            </p:cNvGrpSpPr>
            <p:nvPr/>
          </p:nvGrpSpPr>
          <p:grpSpPr bwMode="auto">
            <a:xfrm>
              <a:off x="2534" y="3531"/>
              <a:ext cx="325" cy="154"/>
              <a:chOff x="844" y="3337"/>
              <a:chExt cx="325" cy="154"/>
            </a:xfrm>
          </p:grpSpPr>
          <p:sp>
            <p:nvSpPr>
              <p:cNvPr id="22601" name="Rectangle 361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602" name="Text Box 362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FFFFFF"/>
                    </a:solidFill>
                    <a:latin typeface="Arial" charset="0"/>
                  </a:rPr>
                  <a:t>HTTP</a:t>
                </a:r>
              </a:p>
            </p:txBody>
          </p:sp>
        </p:grpSp>
        <p:grpSp>
          <p:nvGrpSpPr>
            <p:cNvPr id="22587" name="Group 461"/>
            <p:cNvGrpSpPr>
              <a:grpSpLocks/>
            </p:cNvGrpSpPr>
            <p:nvPr/>
          </p:nvGrpSpPr>
          <p:grpSpPr bwMode="auto">
            <a:xfrm>
              <a:off x="2256" y="4017"/>
              <a:ext cx="681" cy="154"/>
              <a:chOff x="-341" y="3180"/>
              <a:chExt cx="681" cy="154"/>
            </a:xfrm>
          </p:grpSpPr>
          <p:sp>
            <p:nvSpPr>
              <p:cNvPr id="22588" name="Rectangle 457"/>
              <p:cNvSpPr>
                <a:spLocks noChangeArrowheads="1"/>
              </p:cNvSpPr>
              <p:nvPr/>
            </p:nvSpPr>
            <p:spPr bwMode="auto">
              <a:xfrm>
                <a:off x="-341" y="3186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22589" name="Group 445"/>
              <p:cNvGrpSpPr>
                <a:grpSpLocks/>
              </p:cNvGrpSpPr>
              <p:nvPr/>
            </p:nvGrpSpPr>
            <p:grpSpPr bwMode="auto">
              <a:xfrm>
                <a:off x="-222" y="3180"/>
                <a:ext cx="492" cy="154"/>
                <a:chOff x="723" y="3453"/>
                <a:chExt cx="492" cy="154"/>
              </a:xfrm>
            </p:grpSpPr>
            <p:grpSp>
              <p:nvGrpSpPr>
                <p:cNvPr id="22592" name="Group 446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22595" name="Group 447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22599" name="Rectangle 4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sv-SE" sz="1800" b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22600" name="Text Box 44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eaLnBrk="0" hangingPunct="0"/>
                      <a:r>
                        <a:rPr lang="en-US" sz="1000" b="0">
                          <a:solidFill>
                            <a:srgbClr val="FFFFFF"/>
                          </a:solidFill>
                          <a:latin typeface="Arial" charset="0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22596" name="Group 450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22597" name="Rectangle 4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sv-SE" sz="1800" b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22598" name="Rectangle 4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sv-SE" sz="1800" b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</p:grpSp>
            <p:sp>
              <p:nvSpPr>
                <p:cNvPr id="22593" name="Rectangle 453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2594" name="Rectangle 454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22590" name="Rectangle 455"/>
              <p:cNvSpPr>
                <a:spLocks noChangeArrowheads="1"/>
              </p:cNvSpPr>
              <p:nvPr/>
            </p:nvSpPr>
            <p:spPr bwMode="auto">
              <a:xfrm>
                <a:off x="-328" y="3202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591" name="Rectangle 456"/>
              <p:cNvSpPr>
                <a:spLocks noChangeArrowheads="1"/>
              </p:cNvSpPr>
              <p:nvPr/>
            </p:nvSpPr>
            <p:spPr bwMode="auto">
              <a:xfrm>
                <a:off x="270" y="3201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708089" name="Group 462"/>
          <p:cNvGrpSpPr>
            <a:grpSpLocks/>
          </p:cNvGrpSpPr>
          <p:nvPr/>
        </p:nvGrpSpPr>
        <p:grpSpPr bwMode="auto">
          <a:xfrm>
            <a:off x="414338" y="4756150"/>
            <a:ext cx="1081087" cy="244475"/>
            <a:chOff x="-341" y="3180"/>
            <a:chExt cx="681" cy="154"/>
          </a:xfrm>
        </p:grpSpPr>
        <p:sp>
          <p:nvSpPr>
            <p:cNvPr id="22570" name="Rectangle 463"/>
            <p:cNvSpPr>
              <a:spLocks noChangeArrowheads="1"/>
            </p:cNvSpPr>
            <p:nvPr/>
          </p:nvSpPr>
          <p:spPr bwMode="auto">
            <a:xfrm>
              <a:off x="-341" y="318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2571" name="Group 464"/>
            <p:cNvGrpSpPr>
              <a:grpSpLocks/>
            </p:cNvGrpSpPr>
            <p:nvPr/>
          </p:nvGrpSpPr>
          <p:grpSpPr bwMode="auto">
            <a:xfrm>
              <a:off x="-222" y="3180"/>
              <a:ext cx="492" cy="154"/>
              <a:chOff x="723" y="3453"/>
              <a:chExt cx="492" cy="154"/>
            </a:xfrm>
          </p:grpSpPr>
          <p:grpSp>
            <p:nvGrpSpPr>
              <p:cNvPr id="22574" name="Group 465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22577" name="Group 4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22581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2582" name="Text Box 4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b="0">
                        <a:solidFill>
                          <a:srgbClr val="FFFFFF"/>
                        </a:solidFill>
                        <a:latin typeface="Arial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22578" name="Group 4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22579" name="Rectangle 4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2580" name="Rectangle 4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22575" name="Rectangle 472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576" name="Rectangle 473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2572" name="Rectangle 474"/>
            <p:cNvSpPr>
              <a:spLocks noChangeArrowheads="1"/>
            </p:cNvSpPr>
            <p:nvPr/>
          </p:nvSpPr>
          <p:spPr bwMode="auto">
            <a:xfrm>
              <a:off x="-328" y="3202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573" name="Rectangle 475"/>
            <p:cNvSpPr>
              <a:spLocks noChangeArrowheads="1"/>
            </p:cNvSpPr>
            <p:nvPr/>
          </p:nvSpPr>
          <p:spPr bwMode="auto">
            <a:xfrm>
              <a:off x="270" y="3201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pic>
        <p:nvPicPr>
          <p:cNvPr id="708062" name="Picture 47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06613" y="855663"/>
            <a:ext cx="1243012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08064" name="Rectangle 480"/>
          <p:cNvSpPr>
            <a:spLocks noChangeArrowheads="1"/>
          </p:cNvSpPr>
          <p:nvPr/>
        </p:nvSpPr>
        <p:spPr bwMode="auto">
          <a:xfrm>
            <a:off x="3494088" y="863600"/>
            <a:ext cx="386556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b="0">
                <a:solidFill>
                  <a:srgbClr val="000000"/>
                </a:solidFill>
                <a:latin typeface="Comic Sans MS" pitchFamily="66" charset="0"/>
              </a:rPr>
              <a:t>web page </a:t>
            </a: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finally (!!!)</a:t>
            </a:r>
            <a:r>
              <a:rPr lang="en-US" sz="2000" b="0">
                <a:solidFill>
                  <a:srgbClr val="000000"/>
                </a:solidFill>
                <a:latin typeface="Comic Sans MS" pitchFamily="66" charset="0"/>
              </a:rPr>
              <a:t> displayed</a:t>
            </a:r>
          </a:p>
        </p:txBody>
      </p:sp>
    </p:spTree>
    <p:extLst>
      <p:ext uri="{BB962C8B-B14F-4D97-AF65-F5344CB8AC3E}">
        <p14:creationId xmlns:p14="http://schemas.microsoft.com/office/powerpoint/2010/main" val="181176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6.03747E-6 L -1.66667E-6 0.07357 L 0.36771 0.07056 L 0.26545 0.23434 L 0.35625 0.23133 L 0.54826 0.0199 L 0.30347 0.51932 L 0.03437 0.51932 L 0.03437 0.41962 " pathEditMode="relative" ptsTypes="AAAAAAAAA">
                                      <p:cBhvr>
                                        <p:cTn id="24" dur="2000" fill="hold"/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08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08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08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08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08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708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8501E-6 L 0.00573 0.09969 L 0.28159 0.09646 L 0.52534 -0.418 L 0.31614 -0.18367 L 0.22986 -0.18668 L 0.32309 -0.36295 L -0.03438 -0.36295 L -0.03334 -0.42101 " pathEditMode="relative" ptsTypes="AAAAAAAAA">
                                      <p:cBhvr>
                                        <p:cTn id="54" dur="2000" fill="hold"/>
                                        <p:tgtEl>
                                          <p:spTgt spid="708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08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0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000"/>
                                        <p:tgtEl>
                                          <p:spTgt spid="708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08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633" grpId="0"/>
      <p:bldP spid="707634" grpId="0"/>
      <p:bldP spid="707635" grpId="0"/>
      <p:bldP spid="707813" grpId="0"/>
      <p:bldP spid="708064" grpId="0"/>
      <p:bldP spid="708064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2362200"/>
          </a:xfrm>
        </p:spPr>
        <p:txBody>
          <a:bodyPr/>
          <a:lstStyle/>
          <a:p>
            <a:pPr algn="ctr"/>
            <a:r>
              <a:rPr lang="sv-SE" dirty="0" err="1" smtClean="0"/>
              <a:t>Synthesis</a:t>
            </a:r>
            <a:r>
              <a:rPr lang="sv-SE" dirty="0" smtClean="0"/>
              <a:t> </a:t>
            </a:r>
            <a:r>
              <a:rPr lang="sv-SE" dirty="0" err="1" smtClean="0"/>
              <a:t>cont</a:t>
            </a:r>
            <a:r>
              <a:rPr lang="sv-SE" dirty="0" smtClean="0"/>
              <a:t>.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>1. </a:t>
            </a:r>
            <a:r>
              <a:rPr lang="sv-SE" dirty="0" err="1" smtClean="0"/>
              <a:t>Reflections</a:t>
            </a:r>
            <a:r>
              <a:rPr lang="sv-SE" dirty="0" smtClean="0"/>
              <a:t>, </a:t>
            </a:r>
            <a:r>
              <a:rPr lang="sv-SE" dirty="0" err="1" smtClean="0"/>
              <a:t>prespectives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>
                <a:solidFill>
                  <a:schemeClr val="bg1">
                    <a:lumMod val="65000"/>
                  </a:schemeClr>
                </a:solidFill>
              </a:rPr>
              <a:t>2. </a:t>
            </a:r>
            <a:r>
              <a:rPr lang="sv-SE" dirty="0" err="1" smtClean="0">
                <a:solidFill>
                  <a:schemeClr val="bg1">
                    <a:lumMod val="65000"/>
                  </a:schemeClr>
                </a:solidFill>
              </a:rPr>
              <a:t>Networking</a:t>
            </a:r>
            <a:r>
              <a:rPr lang="sv-SE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sv-SE" dirty="0" err="1" smtClean="0">
                <a:solidFill>
                  <a:schemeClr val="bg1">
                    <a:lumMod val="65000"/>
                  </a:schemeClr>
                </a:solidFill>
              </a:rPr>
              <a:t>constantly</a:t>
            </a:r>
            <a:r>
              <a:rPr lang="sv-SE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sv-SE" dirty="0" err="1" smtClean="0">
                <a:solidFill>
                  <a:schemeClr val="bg1">
                    <a:lumMod val="65000"/>
                  </a:schemeClr>
                </a:solidFill>
              </a:rPr>
              <a:t>evolving</a:t>
            </a:r>
            <a:endParaRPr lang="sv-S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5-</a:t>
            </a:r>
            <a:fld id="{3B61AFF2-67D7-4B1F-A453-9FBFA1B1CF2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6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924800" cy="1981200"/>
          </a:xfrm>
        </p:spPr>
        <p:txBody>
          <a:bodyPr/>
          <a:lstStyle/>
          <a:p>
            <a:r>
              <a:rPr lang="sv-SE" dirty="0" smtClean="0"/>
              <a:t>Flashback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477000"/>
            <a:ext cx="28956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mtClean="0"/>
              <a:t>Computer Communication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7BAE0D-3C1C-48AF-9FF5-AF18ABEA3378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655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608112"/>
          </a:xfrm>
        </p:spPr>
        <p:txBody>
          <a:bodyPr/>
          <a:lstStyle/>
          <a:p>
            <a:r>
              <a:rPr lang="en-US" sz="3600" dirty="0" smtClean="0"/>
              <a:t>The Internet: virtualizing networks</a:t>
            </a:r>
          </a:p>
        </p:txBody>
      </p:sp>
      <p:sp>
        <p:nvSpPr>
          <p:cNvPr id="23567" name="Rectangle 3"/>
          <p:cNvSpPr>
            <a:spLocks noGrp="1" noChangeArrowheads="1"/>
          </p:cNvSpPr>
          <p:nvPr>
            <p:ph idx="1"/>
          </p:nvPr>
        </p:nvSpPr>
        <p:spPr>
          <a:xfrm>
            <a:off x="214540" y="1062038"/>
            <a:ext cx="4675187" cy="2057328"/>
          </a:xfrm>
        </p:spPr>
        <p:txBody>
          <a:bodyPr/>
          <a:lstStyle/>
          <a:p>
            <a:pPr marL="0" indent="0">
              <a:buFont typeface="ZapfDingbats" pitchFamily="82" charset="2"/>
              <a:buNone/>
            </a:pPr>
            <a:r>
              <a:rPr lang="en-US" sz="2400" smtClean="0"/>
              <a:t>1974: multiple unconnected nets </a:t>
            </a:r>
          </a:p>
          <a:p>
            <a:pPr marL="338138" lvl="1" indent="-223838"/>
            <a:r>
              <a:rPr lang="en-US" sz="2000" smtClean="0"/>
              <a:t>ARPAnet</a:t>
            </a:r>
          </a:p>
          <a:p>
            <a:pPr marL="338138" lvl="1" indent="-223838"/>
            <a:r>
              <a:rPr lang="en-US" sz="2000" smtClean="0"/>
              <a:t>data-over-cable networks</a:t>
            </a:r>
          </a:p>
          <a:p>
            <a:pPr marL="338138" lvl="1" indent="-223838"/>
            <a:r>
              <a:rPr lang="en-US" sz="2000" smtClean="0"/>
              <a:t>packet satellite network (Aloha)</a:t>
            </a:r>
          </a:p>
          <a:p>
            <a:pPr marL="338138" lvl="1" indent="-223838"/>
            <a:r>
              <a:rPr lang="en-US" sz="2000" smtClean="0"/>
              <a:t>packet radio network</a:t>
            </a:r>
          </a:p>
          <a:p>
            <a:pPr marL="0" indent="0">
              <a:buFont typeface="ZapfDingbats" pitchFamily="82" charset="2"/>
              <a:buNone/>
            </a:pPr>
            <a:endParaRPr lang="en-US" sz="2400" smtClean="0"/>
          </a:p>
        </p:txBody>
      </p:sp>
      <p:sp>
        <p:nvSpPr>
          <p:cNvPr id="235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5-</a:t>
            </a:r>
            <a:fld id="{9C235827-82B8-47A8-8E68-A49BA4C324D2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568" name="Rectangle 4"/>
          <p:cNvSpPr>
            <a:spLocks noChangeArrowheads="1"/>
          </p:cNvSpPr>
          <p:nvPr/>
        </p:nvSpPr>
        <p:spPr bwMode="auto">
          <a:xfrm>
            <a:off x="5076057" y="1052736"/>
            <a:ext cx="3672408" cy="228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dirty="0">
                <a:solidFill>
                  <a:srgbClr val="000000"/>
                </a:solidFill>
                <a:latin typeface="Comic Sans MS" pitchFamily="66" charset="0"/>
                <a:cs typeface="+mn-cs"/>
              </a:rPr>
              <a:t>… differing in:</a:t>
            </a:r>
          </a:p>
          <a:p>
            <a:pPr marL="338138" lvl="1" indent="-223838" eaLnBrk="0" hangingPunct="0">
              <a:spcBef>
                <a:spcPct val="20000"/>
              </a:spcBef>
              <a:buClr>
                <a:srgbClr val="3333CC"/>
              </a:buClr>
              <a:buSzPct val="75000"/>
              <a:buFont typeface="ZapfDingbats" pitchFamily="82" charset="2"/>
              <a:buChar char="m"/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  <a:cs typeface="+mn-cs"/>
              </a:rPr>
              <a:t>addressing conventions</a:t>
            </a:r>
          </a:p>
          <a:p>
            <a:pPr marL="338138" lvl="1" indent="-223838" eaLnBrk="0" hangingPunct="0">
              <a:spcBef>
                <a:spcPct val="20000"/>
              </a:spcBef>
              <a:buClr>
                <a:srgbClr val="3333CC"/>
              </a:buClr>
              <a:buSzPct val="75000"/>
              <a:buFont typeface="ZapfDingbats" pitchFamily="82" charset="2"/>
              <a:buChar char="m"/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  <a:cs typeface="+mn-cs"/>
              </a:rPr>
              <a:t>packet formats</a:t>
            </a:r>
          </a:p>
          <a:p>
            <a:pPr marL="338138" lvl="1" indent="-223838" eaLnBrk="0" hangingPunct="0">
              <a:spcBef>
                <a:spcPct val="20000"/>
              </a:spcBef>
              <a:buClr>
                <a:srgbClr val="3333CC"/>
              </a:buClr>
              <a:buSzPct val="75000"/>
              <a:buFont typeface="ZapfDingbats" pitchFamily="82" charset="2"/>
              <a:buChar char="m"/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  <a:cs typeface="+mn-cs"/>
              </a:rPr>
              <a:t>error recovery</a:t>
            </a:r>
          </a:p>
          <a:p>
            <a:pPr marL="338138" lvl="1" indent="-223838" eaLnBrk="0" hangingPunct="0">
              <a:spcBef>
                <a:spcPct val="20000"/>
              </a:spcBef>
              <a:buClr>
                <a:srgbClr val="3333CC"/>
              </a:buClr>
              <a:buSzPct val="75000"/>
              <a:buFont typeface="ZapfDingbats" pitchFamily="82" charset="2"/>
              <a:buChar char="m"/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  <a:cs typeface="+mn-cs"/>
              </a:rPr>
              <a:t>routing</a:t>
            </a:r>
          </a:p>
          <a:p>
            <a:pPr eaLnBrk="0" hangingPunct="0"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dirty="0">
              <a:solidFill>
                <a:srgbClr val="000000"/>
              </a:solidFill>
              <a:latin typeface="Comic Sans MS" pitchFamily="66" charset="0"/>
              <a:cs typeface="+mn-cs"/>
            </a:endParaRPr>
          </a:p>
          <a:p>
            <a:pPr eaLnBrk="0" hangingPunct="0"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dirty="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3569" name="Freeform 5"/>
          <p:cNvSpPr>
            <a:spLocks/>
          </p:cNvSpPr>
          <p:nvPr/>
        </p:nvSpPr>
        <p:spPr bwMode="auto">
          <a:xfrm>
            <a:off x="5322888" y="3963988"/>
            <a:ext cx="2170112" cy="1825625"/>
          </a:xfrm>
          <a:custGeom>
            <a:avLst/>
            <a:gdLst>
              <a:gd name="T0" fmla="*/ 2147483647 w 1367"/>
              <a:gd name="T1" fmla="*/ 2147483647 h 1150"/>
              <a:gd name="T2" fmla="*/ 2147483647 w 1367"/>
              <a:gd name="T3" fmla="*/ 2147483647 h 1150"/>
              <a:gd name="T4" fmla="*/ 2147483647 w 1367"/>
              <a:gd name="T5" fmla="*/ 2147483647 h 1150"/>
              <a:gd name="T6" fmla="*/ 2147483647 w 1367"/>
              <a:gd name="T7" fmla="*/ 2147483647 h 1150"/>
              <a:gd name="T8" fmla="*/ 2147483647 w 1367"/>
              <a:gd name="T9" fmla="*/ 2147483647 h 1150"/>
              <a:gd name="T10" fmla="*/ 2147483647 w 1367"/>
              <a:gd name="T11" fmla="*/ 2147483647 h 1150"/>
              <a:gd name="T12" fmla="*/ 2147483647 w 1367"/>
              <a:gd name="T13" fmla="*/ 2147483647 h 1150"/>
              <a:gd name="T14" fmla="*/ 2147483647 w 1367"/>
              <a:gd name="T15" fmla="*/ 2147483647 h 1150"/>
              <a:gd name="T16" fmla="*/ 2147483647 w 1367"/>
              <a:gd name="T17" fmla="*/ 2147483647 h 1150"/>
              <a:gd name="T18" fmla="*/ 2147483647 w 1367"/>
              <a:gd name="T19" fmla="*/ 2147483647 h 1150"/>
              <a:gd name="T20" fmla="*/ 2147483647 w 1367"/>
              <a:gd name="T21" fmla="*/ 2147483647 h 1150"/>
              <a:gd name="T22" fmla="*/ 2147483647 w 1367"/>
              <a:gd name="T23" fmla="*/ 2147483647 h 11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67"/>
              <a:gd name="T37" fmla="*/ 0 h 1150"/>
              <a:gd name="T38" fmla="*/ 1367 w 1367"/>
              <a:gd name="T39" fmla="*/ 1150 h 115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67" h="1150">
                <a:moveTo>
                  <a:pt x="210" y="101"/>
                </a:moveTo>
                <a:cubicBezTo>
                  <a:pt x="105" y="107"/>
                  <a:pt x="61" y="155"/>
                  <a:pt x="31" y="227"/>
                </a:cubicBezTo>
                <a:cubicBezTo>
                  <a:pt x="0" y="299"/>
                  <a:pt x="23" y="441"/>
                  <a:pt x="25" y="535"/>
                </a:cubicBezTo>
                <a:cubicBezTo>
                  <a:pt x="28" y="629"/>
                  <a:pt x="15" y="743"/>
                  <a:pt x="46" y="792"/>
                </a:cubicBezTo>
                <a:cubicBezTo>
                  <a:pt x="78" y="841"/>
                  <a:pt x="128" y="785"/>
                  <a:pt x="215" y="827"/>
                </a:cubicBezTo>
                <a:cubicBezTo>
                  <a:pt x="302" y="869"/>
                  <a:pt x="458" y="993"/>
                  <a:pt x="567" y="1044"/>
                </a:cubicBezTo>
                <a:cubicBezTo>
                  <a:pt x="677" y="1095"/>
                  <a:pt x="792" y="1150"/>
                  <a:pt x="873" y="1135"/>
                </a:cubicBezTo>
                <a:cubicBezTo>
                  <a:pt x="953" y="1120"/>
                  <a:pt x="1011" y="1064"/>
                  <a:pt x="1051" y="953"/>
                </a:cubicBezTo>
                <a:cubicBezTo>
                  <a:pt x="1092" y="842"/>
                  <a:pt x="1077" y="617"/>
                  <a:pt x="1115" y="469"/>
                </a:cubicBezTo>
                <a:cubicBezTo>
                  <a:pt x="1153" y="321"/>
                  <a:pt x="1367" y="134"/>
                  <a:pt x="1278" y="67"/>
                </a:cubicBezTo>
                <a:cubicBezTo>
                  <a:pt x="1189" y="0"/>
                  <a:pt x="760" y="61"/>
                  <a:pt x="582" y="67"/>
                </a:cubicBezTo>
                <a:cubicBezTo>
                  <a:pt x="404" y="73"/>
                  <a:pt x="287" y="94"/>
                  <a:pt x="210" y="101"/>
                </a:cubicBezTo>
                <a:close/>
              </a:path>
            </a:pathLst>
          </a:custGeom>
          <a:solidFill>
            <a:srgbClr val="FF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3570" name="Freeform 6"/>
          <p:cNvSpPr>
            <a:spLocks/>
          </p:cNvSpPr>
          <p:nvPr/>
        </p:nvSpPr>
        <p:spPr bwMode="auto">
          <a:xfrm>
            <a:off x="857540" y="4130451"/>
            <a:ext cx="3216275" cy="1674813"/>
          </a:xfrm>
          <a:custGeom>
            <a:avLst/>
            <a:gdLst>
              <a:gd name="T0" fmla="*/ 2147483647 w 2026"/>
              <a:gd name="T1" fmla="*/ 2147483647 h 1055"/>
              <a:gd name="T2" fmla="*/ 2147483647 w 2026"/>
              <a:gd name="T3" fmla="*/ 2147483647 h 1055"/>
              <a:gd name="T4" fmla="*/ 2147483647 w 2026"/>
              <a:gd name="T5" fmla="*/ 2147483647 h 1055"/>
              <a:gd name="T6" fmla="*/ 2147483647 w 2026"/>
              <a:gd name="T7" fmla="*/ 2147483647 h 1055"/>
              <a:gd name="T8" fmla="*/ 2147483647 w 2026"/>
              <a:gd name="T9" fmla="*/ 2147483647 h 1055"/>
              <a:gd name="T10" fmla="*/ 2147483647 w 2026"/>
              <a:gd name="T11" fmla="*/ 2147483647 h 1055"/>
              <a:gd name="T12" fmla="*/ 2147483647 w 2026"/>
              <a:gd name="T13" fmla="*/ 2147483647 h 1055"/>
              <a:gd name="T14" fmla="*/ 2147483647 w 2026"/>
              <a:gd name="T15" fmla="*/ 2147483647 h 1055"/>
              <a:gd name="T16" fmla="*/ 2147483647 w 2026"/>
              <a:gd name="T17" fmla="*/ 2147483647 h 1055"/>
              <a:gd name="T18" fmla="*/ 2147483647 w 2026"/>
              <a:gd name="T19" fmla="*/ 2147483647 h 1055"/>
              <a:gd name="T20" fmla="*/ 2147483647 w 2026"/>
              <a:gd name="T21" fmla="*/ 2147483647 h 105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26"/>
              <a:gd name="T34" fmla="*/ 0 h 1055"/>
              <a:gd name="T35" fmla="*/ 2026 w 2026"/>
              <a:gd name="T36" fmla="*/ 1055 h 105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26" h="1055">
                <a:moveTo>
                  <a:pt x="136" y="462"/>
                </a:moveTo>
                <a:cubicBezTo>
                  <a:pt x="101" y="364"/>
                  <a:pt x="0" y="195"/>
                  <a:pt x="144" y="142"/>
                </a:cubicBezTo>
                <a:cubicBezTo>
                  <a:pt x="288" y="89"/>
                  <a:pt x="773" y="165"/>
                  <a:pt x="1000" y="142"/>
                </a:cubicBezTo>
                <a:cubicBezTo>
                  <a:pt x="1227" y="119"/>
                  <a:pt x="1346" y="0"/>
                  <a:pt x="1504" y="6"/>
                </a:cubicBezTo>
                <a:cubicBezTo>
                  <a:pt x="1662" y="12"/>
                  <a:pt x="1874" y="44"/>
                  <a:pt x="1950" y="176"/>
                </a:cubicBezTo>
                <a:cubicBezTo>
                  <a:pt x="2026" y="308"/>
                  <a:pt x="1997" y="658"/>
                  <a:pt x="1961" y="796"/>
                </a:cubicBezTo>
                <a:cubicBezTo>
                  <a:pt x="1925" y="934"/>
                  <a:pt x="1882" y="966"/>
                  <a:pt x="1736" y="1006"/>
                </a:cubicBezTo>
                <a:cubicBezTo>
                  <a:pt x="1590" y="1046"/>
                  <a:pt x="1252" y="1055"/>
                  <a:pt x="1088" y="1038"/>
                </a:cubicBezTo>
                <a:cubicBezTo>
                  <a:pt x="924" y="1021"/>
                  <a:pt x="820" y="975"/>
                  <a:pt x="752" y="902"/>
                </a:cubicBezTo>
                <a:cubicBezTo>
                  <a:pt x="684" y="829"/>
                  <a:pt x="783" y="671"/>
                  <a:pt x="680" y="598"/>
                </a:cubicBezTo>
                <a:cubicBezTo>
                  <a:pt x="577" y="525"/>
                  <a:pt x="249" y="490"/>
                  <a:pt x="136" y="462"/>
                </a:cubicBezTo>
                <a:close/>
              </a:path>
            </a:pathLst>
          </a:custGeom>
          <a:solidFill>
            <a:srgbClr val="66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3386138" y="5056188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78" name="Clip" r:id="rId4" imgW="1305000" imgH="1085760" progId="MS_ClipArt_Gallery.5">
                  <p:embed/>
                </p:oleObj>
              </mc:Choice>
              <mc:Fallback>
                <p:oleObj name="Clip" r:id="rId4" imgW="1305000" imgH="108576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138" y="5056188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2713038" y="52324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79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038" y="5232400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1" name="Line 9"/>
          <p:cNvSpPr>
            <a:spLocks noChangeShapeType="1"/>
          </p:cNvSpPr>
          <p:nvPr/>
        </p:nvSpPr>
        <p:spPr bwMode="auto">
          <a:xfrm flipV="1">
            <a:off x="1719263" y="4476750"/>
            <a:ext cx="9366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3572" name="Line 10"/>
          <p:cNvSpPr>
            <a:spLocks noChangeShapeType="1"/>
          </p:cNvSpPr>
          <p:nvPr/>
        </p:nvSpPr>
        <p:spPr bwMode="auto">
          <a:xfrm>
            <a:off x="1990725" y="4560888"/>
            <a:ext cx="633413" cy="347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3573" name="Line 11"/>
          <p:cNvSpPr>
            <a:spLocks noChangeShapeType="1"/>
          </p:cNvSpPr>
          <p:nvPr/>
        </p:nvSpPr>
        <p:spPr bwMode="auto">
          <a:xfrm flipH="1">
            <a:off x="3116263" y="4519613"/>
            <a:ext cx="27940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3574" name="Group 12"/>
          <p:cNvGrpSpPr>
            <a:grpSpLocks/>
          </p:cNvGrpSpPr>
          <p:nvPr/>
        </p:nvGrpSpPr>
        <p:grpSpPr bwMode="auto">
          <a:xfrm>
            <a:off x="6473825" y="4262438"/>
            <a:ext cx="268288" cy="487362"/>
            <a:chOff x="3903" y="2225"/>
            <a:chExt cx="169" cy="307"/>
          </a:xfrm>
        </p:grpSpPr>
        <p:graphicFrame>
          <p:nvGraphicFramePr>
            <p:cNvPr id="23563" name="Object 11"/>
            <p:cNvGraphicFramePr>
              <a:graphicFrameLocks noChangeAspect="1"/>
            </p:cNvGraphicFramePr>
            <p:nvPr/>
          </p:nvGraphicFramePr>
          <p:xfrm>
            <a:off x="3908" y="222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880" name="Clip" r:id="rId7" imgW="981000" imgH="1209600" progId="MS_ClipArt_Gallery.2">
                    <p:embed/>
                  </p:oleObj>
                </mc:Choice>
                <mc:Fallback>
                  <p:oleObj name="Clip" r:id="rId7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8" y="2225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632" name="Rectangle 14"/>
            <p:cNvSpPr>
              <a:spLocks noChangeArrowheads="1"/>
            </p:cNvSpPr>
            <p:nvPr/>
          </p:nvSpPr>
          <p:spPr bwMode="auto">
            <a:xfrm>
              <a:off x="3903" y="237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23575" name="Line 15"/>
          <p:cNvSpPr>
            <a:spLocks noChangeShapeType="1"/>
          </p:cNvSpPr>
          <p:nvPr/>
        </p:nvSpPr>
        <p:spPr bwMode="auto">
          <a:xfrm>
            <a:off x="2974975" y="50006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3576" name="Line 16"/>
          <p:cNvSpPr>
            <a:spLocks noChangeShapeType="1"/>
          </p:cNvSpPr>
          <p:nvPr/>
        </p:nvSpPr>
        <p:spPr bwMode="auto">
          <a:xfrm rot="5400000" flipH="1">
            <a:off x="3309144" y="4798219"/>
            <a:ext cx="611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3577" name="Group 17"/>
          <p:cNvGrpSpPr>
            <a:grpSpLocks/>
          </p:cNvGrpSpPr>
          <p:nvPr/>
        </p:nvGrpSpPr>
        <p:grpSpPr bwMode="auto">
          <a:xfrm>
            <a:off x="3225800" y="4279900"/>
            <a:ext cx="501650" cy="234950"/>
            <a:chOff x="3600" y="219"/>
            <a:chExt cx="360" cy="175"/>
          </a:xfrm>
        </p:grpSpPr>
        <p:sp>
          <p:nvSpPr>
            <p:cNvPr id="23619" name="Oval 1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3620" name="Line 1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3621" name="Line 2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3622" name="Rectangle 2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623" name="Oval 2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3624" name="Group 2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629" name="Line 2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30" name="Line 2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31" name="Line 2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3625" name="Group 2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626" name="Line 2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27" name="Line 2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28" name="Line 3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</p:grpSp>
      <p:grpSp>
        <p:nvGrpSpPr>
          <p:cNvPr id="23578" name="Group 31"/>
          <p:cNvGrpSpPr>
            <a:grpSpLocks/>
          </p:cNvGrpSpPr>
          <p:nvPr/>
        </p:nvGrpSpPr>
        <p:grpSpPr bwMode="auto">
          <a:xfrm>
            <a:off x="2616200" y="4768850"/>
            <a:ext cx="500063" cy="233363"/>
            <a:chOff x="3600" y="219"/>
            <a:chExt cx="360" cy="175"/>
          </a:xfrm>
        </p:grpSpPr>
        <p:sp>
          <p:nvSpPr>
            <p:cNvPr id="23606" name="Oval 3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3607" name="Line 3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3608" name="Line 3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3609" name="Rectangle 3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610" name="Oval 3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3611" name="Group 3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616" name="Line 3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17" name="Line 3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18" name="Line 4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3612" name="Group 4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613" name="Line 4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14" name="Line 4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15" name="Line 4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</p:grpSp>
      <p:grpSp>
        <p:nvGrpSpPr>
          <p:cNvPr id="23579" name="Group 45"/>
          <p:cNvGrpSpPr>
            <a:grpSpLocks/>
          </p:cNvGrpSpPr>
          <p:nvPr/>
        </p:nvGrpSpPr>
        <p:grpSpPr bwMode="auto">
          <a:xfrm>
            <a:off x="1673225" y="4392613"/>
            <a:ext cx="501650" cy="233362"/>
            <a:chOff x="3600" y="219"/>
            <a:chExt cx="360" cy="175"/>
          </a:xfrm>
        </p:grpSpPr>
        <p:sp>
          <p:nvSpPr>
            <p:cNvPr id="23593" name="Oval 4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3594" name="Line 4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3595" name="Line 4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3596" name="Rectangle 4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597" name="Oval 5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3598" name="Group 5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603" name="Line 5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04" name="Line 5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05" name="Line 5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3599" name="Group 5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600" name="Line 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01" name="Line 5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02" name="Line 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</p:grpSp>
      <p:sp>
        <p:nvSpPr>
          <p:cNvPr id="23580" name="Line 59"/>
          <p:cNvSpPr>
            <a:spLocks noChangeShapeType="1"/>
          </p:cNvSpPr>
          <p:nvPr/>
        </p:nvSpPr>
        <p:spPr bwMode="auto">
          <a:xfrm flipV="1">
            <a:off x="2176463" y="4416425"/>
            <a:ext cx="1016000" cy="141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3581" name="Line 60"/>
          <p:cNvSpPr>
            <a:spLocks noChangeShapeType="1"/>
          </p:cNvSpPr>
          <p:nvPr/>
        </p:nvSpPr>
        <p:spPr bwMode="auto">
          <a:xfrm flipH="1" flipV="1">
            <a:off x="1465263" y="4530725"/>
            <a:ext cx="2159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2179638" y="51181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81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9638" y="5118100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82" name="Line 62"/>
          <p:cNvSpPr>
            <a:spLocks noChangeShapeType="1"/>
          </p:cNvSpPr>
          <p:nvPr/>
        </p:nvSpPr>
        <p:spPr bwMode="auto">
          <a:xfrm flipH="1">
            <a:off x="2568575" y="5000625"/>
            <a:ext cx="2159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3583" name="Group 63"/>
          <p:cNvGrpSpPr>
            <a:grpSpLocks/>
          </p:cNvGrpSpPr>
          <p:nvPr/>
        </p:nvGrpSpPr>
        <p:grpSpPr bwMode="auto">
          <a:xfrm>
            <a:off x="5749925" y="4300538"/>
            <a:ext cx="268288" cy="487362"/>
            <a:chOff x="1887" y="1465"/>
            <a:chExt cx="169" cy="307"/>
          </a:xfrm>
        </p:grpSpPr>
        <p:graphicFrame>
          <p:nvGraphicFramePr>
            <p:cNvPr id="23562" name="Object 10"/>
            <p:cNvGraphicFramePr>
              <a:graphicFrameLocks noChangeAspect="1"/>
            </p:cNvGraphicFramePr>
            <p:nvPr/>
          </p:nvGraphicFramePr>
          <p:xfrm>
            <a:off x="1892" y="146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882" name="Clip" r:id="rId10" imgW="981000" imgH="1209600" progId="MS_ClipArt_Gallery.2">
                    <p:embed/>
                  </p:oleObj>
                </mc:Choice>
                <mc:Fallback>
                  <p:oleObj name="Clip" r:id="rId10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2" y="1465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92" name="Rectangle 65"/>
            <p:cNvSpPr>
              <a:spLocks noChangeArrowheads="1"/>
            </p:cNvSpPr>
            <p:nvPr/>
          </p:nvSpPr>
          <p:spPr bwMode="auto">
            <a:xfrm>
              <a:off x="1887" y="161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5461000" y="4859338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83" name="Clip" r:id="rId11" imgW="1305000" imgH="1085760" progId="MS_ClipArt_Gallery.2">
                  <p:embed/>
                </p:oleObj>
              </mc:Choice>
              <mc:Fallback>
                <p:oleObj name="Clip" r:id="rId11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4859338"/>
                        <a:ext cx="417513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84" name="Line 67"/>
          <p:cNvSpPr>
            <a:spLocks noChangeShapeType="1"/>
          </p:cNvSpPr>
          <p:nvPr/>
        </p:nvSpPr>
        <p:spPr bwMode="auto">
          <a:xfrm flipH="1">
            <a:off x="5821363" y="4773613"/>
            <a:ext cx="63500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3585" name="Line 68"/>
          <p:cNvSpPr>
            <a:spLocks noChangeShapeType="1"/>
          </p:cNvSpPr>
          <p:nvPr/>
        </p:nvSpPr>
        <p:spPr bwMode="auto">
          <a:xfrm flipH="1">
            <a:off x="6748463" y="4481513"/>
            <a:ext cx="152400" cy="239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3586" name="Group 69"/>
          <p:cNvGrpSpPr>
            <a:grpSpLocks/>
          </p:cNvGrpSpPr>
          <p:nvPr/>
        </p:nvGrpSpPr>
        <p:grpSpPr bwMode="auto">
          <a:xfrm>
            <a:off x="6181725" y="4770438"/>
            <a:ext cx="268288" cy="487362"/>
            <a:chOff x="3903" y="2225"/>
            <a:chExt cx="169" cy="307"/>
          </a:xfrm>
        </p:grpSpPr>
        <p:graphicFrame>
          <p:nvGraphicFramePr>
            <p:cNvPr id="23561" name="Object 9"/>
            <p:cNvGraphicFramePr>
              <a:graphicFrameLocks noChangeAspect="1"/>
            </p:cNvGraphicFramePr>
            <p:nvPr/>
          </p:nvGraphicFramePr>
          <p:xfrm>
            <a:off x="3908" y="222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884" name="Clip" r:id="rId12" imgW="981000" imgH="1209600" progId="MS_ClipArt_Gallery.2">
                    <p:embed/>
                  </p:oleObj>
                </mc:Choice>
                <mc:Fallback>
                  <p:oleObj name="Clip" r:id="rId12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8" y="2225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91" name="Rectangle 71"/>
            <p:cNvSpPr>
              <a:spLocks noChangeArrowheads="1"/>
            </p:cNvSpPr>
            <p:nvPr/>
          </p:nvSpPr>
          <p:spPr bwMode="auto">
            <a:xfrm>
              <a:off x="3903" y="237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6523038" y="5195888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85" name="Clip" r:id="rId13" imgW="1305000" imgH="1085760" progId="MS_ClipArt_Gallery.5">
                  <p:embed/>
                </p:oleObj>
              </mc:Choice>
              <mc:Fallback>
                <p:oleObj name="Clip" r:id="rId13" imgW="1305000" imgH="108576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038" y="5195888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87" name="Line 73"/>
          <p:cNvSpPr>
            <a:spLocks noChangeShapeType="1"/>
          </p:cNvSpPr>
          <p:nvPr/>
        </p:nvSpPr>
        <p:spPr bwMode="auto">
          <a:xfrm>
            <a:off x="6316663" y="5256213"/>
            <a:ext cx="241300" cy="16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3588" name="Text Box 74"/>
          <p:cNvSpPr txBox="1">
            <a:spLocks noChangeArrowheads="1"/>
          </p:cNvSpPr>
          <p:nvPr/>
        </p:nvSpPr>
        <p:spPr bwMode="auto">
          <a:xfrm>
            <a:off x="2141538" y="5726113"/>
            <a:ext cx="1239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omic Sans MS" pitchFamily="66" charset="0"/>
                <a:cs typeface="+mn-cs"/>
              </a:rPr>
              <a:t>ARPAnet</a:t>
            </a:r>
          </a:p>
        </p:txBody>
      </p:sp>
      <p:sp>
        <p:nvSpPr>
          <p:cNvPr id="23589" name="Text Box 75"/>
          <p:cNvSpPr txBox="1">
            <a:spLocks noChangeArrowheads="1"/>
          </p:cNvSpPr>
          <p:nvPr/>
        </p:nvSpPr>
        <p:spPr bwMode="auto">
          <a:xfrm>
            <a:off x="5494338" y="5713413"/>
            <a:ext cx="163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omic Sans MS" pitchFamily="66" charset="0"/>
                <a:cs typeface="+mn-cs"/>
              </a:rPr>
              <a:t>satellite net</a:t>
            </a:r>
          </a:p>
        </p:txBody>
      </p:sp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6743700" y="4173538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86" name="Clip" r:id="rId14" imgW="1305000" imgH="1085760" progId="MS_ClipArt_Gallery.2">
                  <p:embed/>
                </p:oleObj>
              </mc:Choice>
              <mc:Fallback>
                <p:oleObj name="Clip" r:id="rId1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0" y="4173538"/>
                        <a:ext cx="417513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1104900" y="4338638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87" name="Clip" r:id="rId15" imgW="1305000" imgH="1085760" progId="MS_ClipArt_Gallery.2">
                  <p:embed/>
                </p:oleObj>
              </mc:Choice>
              <mc:Fallback>
                <p:oleObj name="Clip" r:id="rId1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4338638"/>
                        <a:ext cx="417513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90" name="Rectangle 86"/>
          <p:cNvSpPr>
            <a:spLocks noChangeArrowheads="1"/>
          </p:cNvSpPr>
          <p:nvPr/>
        </p:nvSpPr>
        <p:spPr bwMode="auto">
          <a:xfrm>
            <a:off x="288801" y="6165304"/>
            <a:ext cx="4067175" cy="6397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"A Protocol for Packet Network Intercommunication", </a:t>
            </a:r>
          </a:p>
          <a:p>
            <a:pPr eaLnBrk="0" hangingPunct="0"/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V. Cerf, R. Kahn, IEEE Transactions on Communications,</a:t>
            </a:r>
          </a:p>
          <a:p>
            <a:pPr eaLnBrk="0" hangingPunct="0"/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 May, 1974, pp. 637-648.</a:t>
            </a:r>
          </a:p>
        </p:txBody>
      </p:sp>
    </p:spTree>
    <p:extLst>
      <p:ext uri="{BB962C8B-B14F-4D97-AF65-F5344CB8AC3E}">
        <p14:creationId xmlns:p14="http://schemas.microsoft.com/office/powerpoint/2010/main" val="92362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536104"/>
          </a:xfrm>
        </p:spPr>
        <p:txBody>
          <a:bodyPr/>
          <a:lstStyle/>
          <a:p>
            <a:r>
              <a:rPr lang="en-US" sz="3600" dirty="0" smtClean="0"/>
              <a:t>The Internet: virtualizing networks</a:t>
            </a:r>
          </a:p>
        </p:txBody>
      </p:sp>
      <p:sp>
        <p:nvSpPr>
          <p:cNvPr id="24618" name="Rectangle 100"/>
          <p:cNvSpPr>
            <a:spLocks noGrp="1" noChangeArrowheads="1"/>
          </p:cNvSpPr>
          <p:nvPr>
            <p:ph idx="1"/>
          </p:nvPr>
        </p:nvSpPr>
        <p:spPr>
          <a:xfrm>
            <a:off x="4760913" y="1124744"/>
            <a:ext cx="3962400" cy="14605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sz="1800" dirty="0" smtClean="0"/>
              <a:t>Gateway: 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“embed internetwork packets in local packet format”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route (at internetwork level) to next gateway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</p:txBody>
      </p:sp>
      <p:sp>
        <p:nvSpPr>
          <p:cNvPr id="245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5-</a:t>
            </a:r>
            <a:fld id="{55AA38A4-849E-4A1C-A516-9D43C52A2F24}" type="slidenum">
              <a:rPr lang="en-US" smtClean="0">
                <a:solidFill>
                  <a:srgbClr val="000000"/>
                </a:solidFill>
              </a:rPr>
              <a:pPr/>
              <a:t>31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591" name="Freeform 5"/>
          <p:cNvSpPr>
            <a:spLocks/>
          </p:cNvSpPr>
          <p:nvPr/>
        </p:nvSpPr>
        <p:spPr bwMode="auto">
          <a:xfrm>
            <a:off x="5322888" y="3963988"/>
            <a:ext cx="2170112" cy="1825625"/>
          </a:xfrm>
          <a:custGeom>
            <a:avLst/>
            <a:gdLst>
              <a:gd name="T0" fmla="*/ 2147483647 w 1367"/>
              <a:gd name="T1" fmla="*/ 2147483647 h 1150"/>
              <a:gd name="T2" fmla="*/ 2147483647 w 1367"/>
              <a:gd name="T3" fmla="*/ 2147483647 h 1150"/>
              <a:gd name="T4" fmla="*/ 2147483647 w 1367"/>
              <a:gd name="T5" fmla="*/ 2147483647 h 1150"/>
              <a:gd name="T6" fmla="*/ 2147483647 w 1367"/>
              <a:gd name="T7" fmla="*/ 2147483647 h 1150"/>
              <a:gd name="T8" fmla="*/ 2147483647 w 1367"/>
              <a:gd name="T9" fmla="*/ 2147483647 h 1150"/>
              <a:gd name="T10" fmla="*/ 2147483647 w 1367"/>
              <a:gd name="T11" fmla="*/ 2147483647 h 1150"/>
              <a:gd name="T12" fmla="*/ 2147483647 w 1367"/>
              <a:gd name="T13" fmla="*/ 2147483647 h 1150"/>
              <a:gd name="T14" fmla="*/ 2147483647 w 1367"/>
              <a:gd name="T15" fmla="*/ 2147483647 h 1150"/>
              <a:gd name="T16" fmla="*/ 2147483647 w 1367"/>
              <a:gd name="T17" fmla="*/ 2147483647 h 1150"/>
              <a:gd name="T18" fmla="*/ 2147483647 w 1367"/>
              <a:gd name="T19" fmla="*/ 2147483647 h 1150"/>
              <a:gd name="T20" fmla="*/ 2147483647 w 1367"/>
              <a:gd name="T21" fmla="*/ 2147483647 h 1150"/>
              <a:gd name="T22" fmla="*/ 2147483647 w 1367"/>
              <a:gd name="T23" fmla="*/ 2147483647 h 11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67"/>
              <a:gd name="T37" fmla="*/ 0 h 1150"/>
              <a:gd name="T38" fmla="*/ 1367 w 1367"/>
              <a:gd name="T39" fmla="*/ 1150 h 115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67" h="1150">
                <a:moveTo>
                  <a:pt x="210" y="101"/>
                </a:moveTo>
                <a:cubicBezTo>
                  <a:pt x="105" y="107"/>
                  <a:pt x="61" y="155"/>
                  <a:pt x="31" y="227"/>
                </a:cubicBezTo>
                <a:cubicBezTo>
                  <a:pt x="0" y="299"/>
                  <a:pt x="23" y="441"/>
                  <a:pt x="25" y="535"/>
                </a:cubicBezTo>
                <a:cubicBezTo>
                  <a:pt x="28" y="629"/>
                  <a:pt x="15" y="743"/>
                  <a:pt x="46" y="792"/>
                </a:cubicBezTo>
                <a:cubicBezTo>
                  <a:pt x="78" y="841"/>
                  <a:pt x="128" y="785"/>
                  <a:pt x="215" y="827"/>
                </a:cubicBezTo>
                <a:cubicBezTo>
                  <a:pt x="302" y="869"/>
                  <a:pt x="458" y="993"/>
                  <a:pt x="567" y="1044"/>
                </a:cubicBezTo>
                <a:cubicBezTo>
                  <a:pt x="677" y="1095"/>
                  <a:pt x="792" y="1150"/>
                  <a:pt x="873" y="1135"/>
                </a:cubicBezTo>
                <a:cubicBezTo>
                  <a:pt x="953" y="1120"/>
                  <a:pt x="1011" y="1064"/>
                  <a:pt x="1051" y="953"/>
                </a:cubicBezTo>
                <a:cubicBezTo>
                  <a:pt x="1092" y="842"/>
                  <a:pt x="1077" y="617"/>
                  <a:pt x="1115" y="469"/>
                </a:cubicBezTo>
                <a:cubicBezTo>
                  <a:pt x="1153" y="321"/>
                  <a:pt x="1367" y="134"/>
                  <a:pt x="1278" y="67"/>
                </a:cubicBezTo>
                <a:cubicBezTo>
                  <a:pt x="1189" y="0"/>
                  <a:pt x="760" y="61"/>
                  <a:pt x="582" y="67"/>
                </a:cubicBezTo>
                <a:cubicBezTo>
                  <a:pt x="404" y="73"/>
                  <a:pt x="287" y="94"/>
                  <a:pt x="210" y="101"/>
                </a:cubicBezTo>
                <a:close/>
              </a:path>
            </a:pathLst>
          </a:custGeom>
          <a:solidFill>
            <a:srgbClr val="FF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592" name="Freeform 6"/>
          <p:cNvSpPr>
            <a:spLocks/>
          </p:cNvSpPr>
          <p:nvPr/>
        </p:nvSpPr>
        <p:spPr bwMode="auto">
          <a:xfrm>
            <a:off x="823913" y="4035425"/>
            <a:ext cx="3216275" cy="1674813"/>
          </a:xfrm>
          <a:custGeom>
            <a:avLst/>
            <a:gdLst>
              <a:gd name="T0" fmla="*/ 2147483647 w 2026"/>
              <a:gd name="T1" fmla="*/ 2147483647 h 1055"/>
              <a:gd name="T2" fmla="*/ 2147483647 w 2026"/>
              <a:gd name="T3" fmla="*/ 2147483647 h 1055"/>
              <a:gd name="T4" fmla="*/ 2147483647 w 2026"/>
              <a:gd name="T5" fmla="*/ 2147483647 h 1055"/>
              <a:gd name="T6" fmla="*/ 2147483647 w 2026"/>
              <a:gd name="T7" fmla="*/ 2147483647 h 1055"/>
              <a:gd name="T8" fmla="*/ 2147483647 w 2026"/>
              <a:gd name="T9" fmla="*/ 2147483647 h 1055"/>
              <a:gd name="T10" fmla="*/ 2147483647 w 2026"/>
              <a:gd name="T11" fmla="*/ 2147483647 h 1055"/>
              <a:gd name="T12" fmla="*/ 2147483647 w 2026"/>
              <a:gd name="T13" fmla="*/ 2147483647 h 1055"/>
              <a:gd name="T14" fmla="*/ 2147483647 w 2026"/>
              <a:gd name="T15" fmla="*/ 2147483647 h 1055"/>
              <a:gd name="T16" fmla="*/ 2147483647 w 2026"/>
              <a:gd name="T17" fmla="*/ 2147483647 h 1055"/>
              <a:gd name="T18" fmla="*/ 2147483647 w 2026"/>
              <a:gd name="T19" fmla="*/ 2147483647 h 1055"/>
              <a:gd name="T20" fmla="*/ 2147483647 w 2026"/>
              <a:gd name="T21" fmla="*/ 2147483647 h 105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26"/>
              <a:gd name="T34" fmla="*/ 0 h 1055"/>
              <a:gd name="T35" fmla="*/ 2026 w 2026"/>
              <a:gd name="T36" fmla="*/ 1055 h 105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26" h="1055">
                <a:moveTo>
                  <a:pt x="136" y="462"/>
                </a:moveTo>
                <a:cubicBezTo>
                  <a:pt x="101" y="364"/>
                  <a:pt x="0" y="195"/>
                  <a:pt x="144" y="142"/>
                </a:cubicBezTo>
                <a:cubicBezTo>
                  <a:pt x="288" y="89"/>
                  <a:pt x="773" y="165"/>
                  <a:pt x="1000" y="142"/>
                </a:cubicBezTo>
                <a:cubicBezTo>
                  <a:pt x="1227" y="119"/>
                  <a:pt x="1346" y="0"/>
                  <a:pt x="1504" y="6"/>
                </a:cubicBezTo>
                <a:cubicBezTo>
                  <a:pt x="1662" y="12"/>
                  <a:pt x="1874" y="44"/>
                  <a:pt x="1950" y="176"/>
                </a:cubicBezTo>
                <a:cubicBezTo>
                  <a:pt x="2026" y="308"/>
                  <a:pt x="1997" y="658"/>
                  <a:pt x="1961" y="796"/>
                </a:cubicBezTo>
                <a:cubicBezTo>
                  <a:pt x="1925" y="934"/>
                  <a:pt x="1882" y="966"/>
                  <a:pt x="1736" y="1006"/>
                </a:cubicBezTo>
                <a:cubicBezTo>
                  <a:pt x="1590" y="1046"/>
                  <a:pt x="1252" y="1055"/>
                  <a:pt x="1088" y="1038"/>
                </a:cubicBezTo>
                <a:cubicBezTo>
                  <a:pt x="924" y="1021"/>
                  <a:pt x="820" y="975"/>
                  <a:pt x="752" y="902"/>
                </a:cubicBezTo>
                <a:cubicBezTo>
                  <a:pt x="684" y="829"/>
                  <a:pt x="783" y="671"/>
                  <a:pt x="680" y="598"/>
                </a:cubicBezTo>
                <a:cubicBezTo>
                  <a:pt x="577" y="525"/>
                  <a:pt x="249" y="490"/>
                  <a:pt x="136" y="462"/>
                </a:cubicBezTo>
                <a:close/>
              </a:path>
            </a:pathLst>
          </a:custGeom>
          <a:solidFill>
            <a:srgbClr val="66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3386138" y="5056188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902" name="Clip" r:id="rId4" imgW="1305000" imgH="1085760" progId="MS_ClipArt_Gallery.5">
                  <p:embed/>
                </p:oleObj>
              </mc:Choice>
              <mc:Fallback>
                <p:oleObj name="Clip" r:id="rId4" imgW="1305000" imgH="108576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138" y="5056188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2713038" y="52324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903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038" y="5232400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3" name="Line 9"/>
          <p:cNvSpPr>
            <a:spLocks noChangeShapeType="1"/>
          </p:cNvSpPr>
          <p:nvPr/>
        </p:nvSpPr>
        <p:spPr bwMode="auto">
          <a:xfrm flipV="1">
            <a:off x="1719263" y="4476750"/>
            <a:ext cx="9366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594" name="Line 10"/>
          <p:cNvSpPr>
            <a:spLocks noChangeShapeType="1"/>
          </p:cNvSpPr>
          <p:nvPr/>
        </p:nvSpPr>
        <p:spPr bwMode="auto">
          <a:xfrm>
            <a:off x="1990725" y="4560888"/>
            <a:ext cx="633413" cy="347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595" name="Line 11"/>
          <p:cNvSpPr>
            <a:spLocks noChangeShapeType="1"/>
          </p:cNvSpPr>
          <p:nvPr/>
        </p:nvSpPr>
        <p:spPr bwMode="auto">
          <a:xfrm flipH="1">
            <a:off x="3116263" y="4519613"/>
            <a:ext cx="27940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4596" name="Group 12"/>
          <p:cNvGrpSpPr>
            <a:grpSpLocks/>
          </p:cNvGrpSpPr>
          <p:nvPr/>
        </p:nvGrpSpPr>
        <p:grpSpPr bwMode="auto">
          <a:xfrm>
            <a:off x="6473825" y="4262438"/>
            <a:ext cx="268288" cy="487362"/>
            <a:chOff x="3903" y="2225"/>
            <a:chExt cx="169" cy="307"/>
          </a:xfrm>
        </p:grpSpPr>
        <p:graphicFrame>
          <p:nvGraphicFramePr>
            <p:cNvPr id="24587" name="Object 11"/>
            <p:cNvGraphicFramePr>
              <a:graphicFrameLocks noChangeAspect="1"/>
            </p:cNvGraphicFramePr>
            <p:nvPr/>
          </p:nvGraphicFramePr>
          <p:xfrm>
            <a:off x="3908" y="222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904" name="Clip" r:id="rId7" imgW="981000" imgH="1209600" progId="MS_ClipArt_Gallery.2">
                    <p:embed/>
                  </p:oleObj>
                </mc:Choice>
                <mc:Fallback>
                  <p:oleObj name="Clip" r:id="rId7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8" y="2225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668" name="Rectangle 14"/>
            <p:cNvSpPr>
              <a:spLocks noChangeArrowheads="1"/>
            </p:cNvSpPr>
            <p:nvPr/>
          </p:nvSpPr>
          <p:spPr bwMode="auto">
            <a:xfrm>
              <a:off x="3903" y="237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24597" name="Line 15"/>
          <p:cNvSpPr>
            <a:spLocks noChangeShapeType="1"/>
          </p:cNvSpPr>
          <p:nvPr/>
        </p:nvSpPr>
        <p:spPr bwMode="auto">
          <a:xfrm>
            <a:off x="2974975" y="50006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598" name="Line 16"/>
          <p:cNvSpPr>
            <a:spLocks noChangeShapeType="1"/>
          </p:cNvSpPr>
          <p:nvPr/>
        </p:nvSpPr>
        <p:spPr bwMode="auto">
          <a:xfrm rot="5400000" flipH="1">
            <a:off x="3309144" y="4798219"/>
            <a:ext cx="611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4599" name="Group 17"/>
          <p:cNvGrpSpPr>
            <a:grpSpLocks/>
          </p:cNvGrpSpPr>
          <p:nvPr/>
        </p:nvGrpSpPr>
        <p:grpSpPr bwMode="auto">
          <a:xfrm>
            <a:off x="3225800" y="4279900"/>
            <a:ext cx="501650" cy="234950"/>
            <a:chOff x="3600" y="219"/>
            <a:chExt cx="360" cy="175"/>
          </a:xfrm>
        </p:grpSpPr>
        <p:sp>
          <p:nvSpPr>
            <p:cNvPr id="24655" name="Oval 1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56" name="Line 1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57" name="Line 2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58" name="Rectangle 2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4659" name="Oval 2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4660" name="Group 2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665" name="Line 2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66" name="Line 2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67" name="Line 2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4661" name="Group 2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662" name="Line 2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63" name="Line 2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64" name="Line 3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</p:grpSp>
      <p:grpSp>
        <p:nvGrpSpPr>
          <p:cNvPr id="24600" name="Group 31"/>
          <p:cNvGrpSpPr>
            <a:grpSpLocks/>
          </p:cNvGrpSpPr>
          <p:nvPr/>
        </p:nvGrpSpPr>
        <p:grpSpPr bwMode="auto">
          <a:xfrm>
            <a:off x="2616200" y="4768850"/>
            <a:ext cx="500063" cy="233363"/>
            <a:chOff x="3600" y="219"/>
            <a:chExt cx="360" cy="175"/>
          </a:xfrm>
        </p:grpSpPr>
        <p:sp>
          <p:nvSpPr>
            <p:cNvPr id="24642" name="Oval 3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43" name="Line 3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44" name="Line 3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45" name="Rectangle 3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4646" name="Oval 3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4647" name="Group 3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652" name="Line 3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53" name="Line 3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54" name="Line 4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4648" name="Group 4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649" name="Line 4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50" name="Line 4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51" name="Line 4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</p:grpSp>
      <p:grpSp>
        <p:nvGrpSpPr>
          <p:cNvPr id="24601" name="Group 45"/>
          <p:cNvGrpSpPr>
            <a:grpSpLocks/>
          </p:cNvGrpSpPr>
          <p:nvPr/>
        </p:nvGrpSpPr>
        <p:grpSpPr bwMode="auto">
          <a:xfrm>
            <a:off x="1673225" y="4392613"/>
            <a:ext cx="501650" cy="233362"/>
            <a:chOff x="3600" y="219"/>
            <a:chExt cx="360" cy="175"/>
          </a:xfrm>
        </p:grpSpPr>
        <p:sp>
          <p:nvSpPr>
            <p:cNvPr id="24629" name="Oval 4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30" name="Line 4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31" name="Line 4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32" name="Rectangle 4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4633" name="Oval 5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4634" name="Group 5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639" name="Line 5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40" name="Line 5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41" name="Line 5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4635" name="Group 5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636" name="Line 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37" name="Line 5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38" name="Line 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</p:grpSp>
      <p:sp>
        <p:nvSpPr>
          <p:cNvPr id="24602" name="Line 59"/>
          <p:cNvSpPr>
            <a:spLocks noChangeShapeType="1"/>
          </p:cNvSpPr>
          <p:nvPr/>
        </p:nvSpPr>
        <p:spPr bwMode="auto">
          <a:xfrm flipV="1">
            <a:off x="2176463" y="4416425"/>
            <a:ext cx="1016000" cy="141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603" name="Line 60"/>
          <p:cNvSpPr>
            <a:spLocks noChangeShapeType="1"/>
          </p:cNvSpPr>
          <p:nvPr/>
        </p:nvSpPr>
        <p:spPr bwMode="auto">
          <a:xfrm flipH="1" flipV="1">
            <a:off x="1465263" y="4530725"/>
            <a:ext cx="2159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2179638" y="51181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905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9638" y="5118100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4" name="Line 62"/>
          <p:cNvSpPr>
            <a:spLocks noChangeShapeType="1"/>
          </p:cNvSpPr>
          <p:nvPr/>
        </p:nvSpPr>
        <p:spPr bwMode="auto">
          <a:xfrm flipH="1">
            <a:off x="2568575" y="5000625"/>
            <a:ext cx="2159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4605" name="Group 63"/>
          <p:cNvGrpSpPr>
            <a:grpSpLocks/>
          </p:cNvGrpSpPr>
          <p:nvPr/>
        </p:nvGrpSpPr>
        <p:grpSpPr bwMode="auto">
          <a:xfrm>
            <a:off x="5749925" y="4300538"/>
            <a:ext cx="268288" cy="487362"/>
            <a:chOff x="1887" y="1465"/>
            <a:chExt cx="169" cy="307"/>
          </a:xfrm>
        </p:grpSpPr>
        <p:graphicFrame>
          <p:nvGraphicFramePr>
            <p:cNvPr id="24586" name="Object 10"/>
            <p:cNvGraphicFramePr>
              <a:graphicFrameLocks noChangeAspect="1"/>
            </p:cNvGraphicFramePr>
            <p:nvPr/>
          </p:nvGraphicFramePr>
          <p:xfrm>
            <a:off x="1892" y="146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906" name="Clip" r:id="rId10" imgW="981000" imgH="1209600" progId="MS_ClipArt_Gallery.2">
                    <p:embed/>
                  </p:oleObj>
                </mc:Choice>
                <mc:Fallback>
                  <p:oleObj name="Clip" r:id="rId10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2" y="1465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628" name="Rectangle 65"/>
            <p:cNvSpPr>
              <a:spLocks noChangeArrowheads="1"/>
            </p:cNvSpPr>
            <p:nvPr/>
          </p:nvSpPr>
          <p:spPr bwMode="auto">
            <a:xfrm>
              <a:off x="1887" y="161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5461000" y="4859338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907" name="Clip" r:id="rId11" imgW="1305000" imgH="1085760" progId="MS_ClipArt_Gallery.2">
                  <p:embed/>
                </p:oleObj>
              </mc:Choice>
              <mc:Fallback>
                <p:oleObj name="Clip" r:id="rId11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4859338"/>
                        <a:ext cx="417513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6" name="Line 67"/>
          <p:cNvSpPr>
            <a:spLocks noChangeShapeType="1"/>
          </p:cNvSpPr>
          <p:nvPr/>
        </p:nvSpPr>
        <p:spPr bwMode="auto">
          <a:xfrm flipH="1">
            <a:off x="5821363" y="4773613"/>
            <a:ext cx="63500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607" name="Line 68"/>
          <p:cNvSpPr>
            <a:spLocks noChangeShapeType="1"/>
          </p:cNvSpPr>
          <p:nvPr/>
        </p:nvSpPr>
        <p:spPr bwMode="auto">
          <a:xfrm flipH="1">
            <a:off x="6748463" y="4481513"/>
            <a:ext cx="152400" cy="239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4608" name="Group 69"/>
          <p:cNvGrpSpPr>
            <a:grpSpLocks/>
          </p:cNvGrpSpPr>
          <p:nvPr/>
        </p:nvGrpSpPr>
        <p:grpSpPr bwMode="auto">
          <a:xfrm>
            <a:off x="6181725" y="4770438"/>
            <a:ext cx="268288" cy="487362"/>
            <a:chOff x="3903" y="2225"/>
            <a:chExt cx="169" cy="307"/>
          </a:xfrm>
        </p:grpSpPr>
        <p:graphicFrame>
          <p:nvGraphicFramePr>
            <p:cNvPr id="24585" name="Object 9"/>
            <p:cNvGraphicFramePr>
              <a:graphicFrameLocks noChangeAspect="1"/>
            </p:cNvGraphicFramePr>
            <p:nvPr/>
          </p:nvGraphicFramePr>
          <p:xfrm>
            <a:off x="3908" y="222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908" name="Clip" r:id="rId12" imgW="981000" imgH="1209600" progId="MS_ClipArt_Gallery.2">
                    <p:embed/>
                  </p:oleObj>
                </mc:Choice>
                <mc:Fallback>
                  <p:oleObj name="Clip" r:id="rId12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8" y="2225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627" name="Rectangle 71"/>
            <p:cNvSpPr>
              <a:spLocks noChangeArrowheads="1"/>
            </p:cNvSpPr>
            <p:nvPr/>
          </p:nvSpPr>
          <p:spPr bwMode="auto">
            <a:xfrm>
              <a:off x="3903" y="237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6523038" y="5195888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909" name="Clip" r:id="rId13" imgW="1305000" imgH="1085760" progId="MS_ClipArt_Gallery.5">
                  <p:embed/>
                </p:oleObj>
              </mc:Choice>
              <mc:Fallback>
                <p:oleObj name="Clip" r:id="rId13" imgW="1305000" imgH="108576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038" y="5195888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9" name="Line 73"/>
          <p:cNvSpPr>
            <a:spLocks noChangeShapeType="1"/>
          </p:cNvSpPr>
          <p:nvPr/>
        </p:nvSpPr>
        <p:spPr bwMode="auto">
          <a:xfrm>
            <a:off x="6316663" y="5256213"/>
            <a:ext cx="241300" cy="16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610" name="Text Box 74"/>
          <p:cNvSpPr txBox="1">
            <a:spLocks noChangeArrowheads="1"/>
          </p:cNvSpPr>
          <p:nvPr/>
        </p:nvSpPr>
        <p:spPr bwMode="auto">
          <a:xfrm>
            <a:off x="2141538" y="5726113"/>
            <a:ext cx="1239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omic Sans MS" pitchFamily="66" charset="0"/>
                <a:cs typeface="+mn-cs"/>
              </a:rPr>
              <a:t>ARPAnet</a:t>
            </a:r>
          </a:p>
        </p:txBody>
      </p:sp>
      <p:sp>
        <p:nvSpPr>
          <p:cNvPr id="24611" name="Text Box 75"/>
          <p:cNvSpPr txBox="1">
            <a:spLocks noChangeArrowheads="1"/>
          </p:cNvSpPr>
          <p:nvPr/>
        </p:nvSpPr>
        <p:spPr bwMode="auto">
          <a:xfrm>
            <a:off x="5494338" y="5713413"/>
            <a:ext cx="163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omic Sans MS" pitchFamily="66" charset="0"/>
                <a:cs typeface="+mn-cs"/>
              </a:rPr>
              <a:t>satellite net</a:t>
            </a:r>
          </a:p>
        </p:txBody>
      </p:sp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6743700" y="4173538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910" name="Clip" r:id="rId14" imgW="1305000" imgH="1085760" progId="MS_ClipArt_Gallery.2">
                  <p:embed/>
                </p:oleObj>
              </mc:Choice>
              <mc:Fallback>
                <p:oleObj name="Clip" r:id="rId1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0" y="4173538"/>
                        <a:ext cx="417513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1104900" y="4338638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911" name="Clip" r:id="rId15" imgW="1305000" imgH="1085760" progId="MS_ClipArt_Gallery.2">
                  <p:embed/>
                </p:oleObj>
              </mc:Choice>
              <mc:Fallback>
                <p:oleObj name="Clip" r:id="rId1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4338638"/>
                        <a:ext cx="417513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12" name="Rectangle 86"/>
          <p:cNvSpPr>
            <a:spLocks noChangeArrowheads="1"/>
          </p:cNvSpPr>
          <p:nvPr/>
        </p:nvSpPr>
        <p:spPr bwMode="auto">
          <a:xfrm>
            <a:off x="4178300" y="3556000"/>
            <a:ext cx="317500" cy="6985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613" name="Line 87"/>
          <p:cNvSpPr>
            <a:spLocks noChangeShapeType="1"/>
          </p:cNvSpPr>
          <p:nvPr/>
        </p:nvSpPr>
        <p:spPr bwMode="auto">
          <a:xfrm flipV="1">
            <a:off x="3727450" y="4054475"/>
            <a:ext cx="444500" cy="141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614" name="Line 88"/>
          <p:cNvSpPr>
            <a:spLocks noChangeShapeType="1"/>
          </p:cNvSpPr>
          <p:nvPr/>
        </p:nvSpPr>
        <p:spPr bwMode="auto">
          <a:xfrm>
            <a:off x="4806950" y="4005263"/>
            <a:ext cx="939800" cy="430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615" name="Rectangle 89"/>
          <p:cNvSpPr>
            <a:spLocks noChangeArrowheads="1"/>
          </p:cNvSpPr>
          <p:nvPr/>
        </p:nvSpPr>
        <p:spPr bwMode="auto">
          <a:xfrm>
            <a:off x="4495800" y="3556000"/>
            <a:ext cx="317500" cy="6985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616" name="Text Box 90"/>
          <p:cNvSpPr txBox="1">
            <a:spLocks noChangeArrowheads="1"/>
          </p:cNvSpPr>
          <p:nvPr/>
        </p:nvSpPr>
        <p:spPr bwMode="auto">
          <a:xfrm>
            <a:off x="3933825" y="4271963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omic Sans MS" pitchFamily="66" charset="0"/>
                <a:cs typeface="+mn-cs"/>
              </a:rPr>
              <a:t>gateway</a:t>
            </a:r>
          </a:p>
        </p:txBody>
      </p:sp>
      <p:grpSp>
        <p:nvGrpSpPr>
          <p:cNvPr id="14" name="Group 91"/>
          <p:cNvGrpSpPr>
            <a:grpSpLocks/>
          </p:cNvGrpSpPr>
          <p:nvPr/>
        </p:nvGrpSpPr>
        <p:grpSpPr bwMode="auto">
          <a:xfrm>
            <a:off x="431800" y="1231900"/>
            <a:ext cx="7035800" cy="3022600"/>
            <a:chOff x="272" y="776"/>
            <a:chExt cx="4432" cy="1904"/>
          </a:xfrm>
        </p:grpSpPr>
        <p:grpSp>
          <p:nvGrpSpPr>
            <p:cNvPr id="24620" name="Group 92"/>
            <p:cNvGrpSpPr>
              <a:grpSpLocks/>
            </p:cNvGrpSpPr>
            <p:nvPr/>
          </p:nvGrpSpPr>
          <p:grpSpPr bwMode="auto">
            <a:xfrm>
              <a:off x="664" y="1976"/>
              <a:ext cx="4040" cy="704"/>
              <a:chOff x="672" y="1984"/>
              <a:chExt cx="4040" cy="704"/>
            </a:xfrm>
          </p:grpSpPr>
          <p:sp>
            <p:nvSpPr>
              <p:cNvPr id="542813" name="Rectangle 93"/>
              <p:cNvSpPr>
                <a:spLocks noChangeArrowheads="1"/>
              </p:cNvSpPr>
              <p:nvPr/>
            </p:nvSpPr>
            <p:spPr bwMode="auto">
              <a:xfrm>
                <a:off x="672" y="2032"/>
                <a:ext cx="4040" cy="19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24" name="Rectangle 94"/>
              <p:cNvSpPr>
                <a:spLocks noChangeArrowheads="1"/>
              </p:cNvSpPr>
              <p:nvPr/>
            </p:nvSpPr>
            <p:spPr bwMode="auto">
              <a:xfrm>
                <a:off x="752" y="2000"/>
                <a:ext cx="168" cy="6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25" name="Rectangle 95"/>
              <p:cNvSpPr>
                <a:spLocks noChangeArrowheads="1"/>
              </p:cNvSpPr>
              <p:nvPr/>
            </p:nvSpPr>
            <p:spPr bwMode="auto">
              <a:xfrm>
                <a:off x="4304" y="1984"/>
                <a:ext cx="168" cy="6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26" name="Rectangle 96"/>
              <p:cNvSpPr>
                <a:spLocks noChangeArrowheads="1"/>
              </p:cNvSpPr>
              <p:nvPr/>
            </p:nvSpPr>
            <p:spPr bwMode="auto">
              <a:xfrm>
                <a:off x="2624" y="2024"/>
                <a:ext cx="432" cy="2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sp>
          <p:nvSpPr>
            <p:cNvPr id="24621" name="Rectangle 97"/>
            <p:cNvSpPr>
              <a:spLocks noChangeArrowheads="1"/>
            </p:cNvSpPr>
            <p:nvPr/>
          </p:nvSpPr>
          <p:spPr bwMode="auto">
            <a:xfrm>
              <a:off x="272" y="776"/>
              <a:ext cx="2496" cy="9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1800" dirty="0">
                  <a:solidFill>
                    <a:srgbClr val="000000"/>
                  </a:solidFill>
                  <a:cs typeface="+mn-cs"/>
                </a:rPr>
                <a:t>Internetwork layer (IP): </a:t>
              </a:r>
            </a:p>
            <a:p>
              <a:pPr marL="342900" indent="-3429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ZapfDingbats" pitchFamily="82" charset="2"/>
                <a:buChar char="r"/>
              </a:pPr>
              <a:r>
                <a:rPr lang="en-US" sz="1800" dirty="0">
                  <a:solidFill>
                    <a:srgbClr val="000000"/>
                  </a:solidFill>
                  <a:cs typeface="+mn-cs"/>
                </a:rPr>
                <a:t>addressing: internetwork appears as single, uniform entity, despite underlying local network heterogeneity</a:t>
              </a:r>
            </a:p>
            <a:p>
              <a:pPr marL="342900" indent="-3429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ZapfDingbats" pitchFamily="82" charset="2"/>
                <a:buChar char="r"/>
              </a:pPr>
              <a:r>
                <a:rPr lang="en-US" sz="1800" dirty="0">
                  <a:solidFill>
                    <a:srgbClr val="000000"/>
                  </a:solidFill>
                  <a:cs typeface="+mn-cs"/>
                </a:rPr>
                <a:t>network of networks</a:t>
              </a:r>
            </a:p>
            <a:p>
              <a:pPr marL="342900" indent="-3429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ZapfDingbats" pitchFamily="82" charset="2"/>
                <a:buChar char="r"/>
              </a:pPr>
              <a:endParaRPr lang="en-US" sz="1800" dirty="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22" name="Line 98"/>
            <p:cNvSpPr>
              <a:spLocks noChangeShapeType="1"/>
            </p:cNvSpPr>
            <p:nvPr/>
          </p:nvSpPr>
          <p:spPr bwMode="auto">
            <a:xfrm flipH="1" flipV="1">
              <a:off x="1632" y="1696"/>
              <a:ext cx="504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24619" name="Line 101"/>
          <p:cNvSpPr>
            <a:spLocks noChangeShapeType="1"/>
          </p:cNvSpPr>
          <p:nvPr/>
        </p:nvSpPr>
        <p:spPr bwMode="auto">
          <a:xfrm flipH="1">
            <a:off x="4656138" y="2728913"/>
            <a:ext cx="477837" cy="830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87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40700" cy="464096"/>
          </a:xfrm>
        </p:spPr>
        <p:txBody>
          <a:bodyPr/>
          <a:lstStyle/>
          <a:p>
            <a:r>
              <a:rPr lang="en-US" sz="3200" dirty="0" smtClean="0"/>
              <a:t>Cerf &amp; Kahn’s Internetwork Architecture</a:t>
            </a:r>
          </a:p>
        </p:txBody>
      </p:sp>
      <p:sp>
        <p:nvSpPr>
          <p:cNvPr id="104453" name="Rectangle 3"/>
          <p:cNvSpPr>
            <a:spLocks noGrp="1" noChangeArrowheads="1"/>
          </p:cNvSpPr>
          <p:nvPr>
            <p:ph idx="1"/>
          </p:nvPr>
        </p:nvSpPr>
        <p:spPr>
          <a:xfrm>
            <a:off x="447675" y="1276350"/>
            <a:ext cx="7772400" cy="431289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dirty="0" smtClean="0"/>
              <a:t>What is virtualized?</a:t>
            </a:r>
          </a:p>
          <a:p>
            <a:r>
              <a:rPr lang="en-US" sz="2400" dirty="0" smtClean="0"/>
              <a:t>two layers of addressing: internetwork and local network</a:t>
            </a:r>
          </a:p>
          <a:p>
            <a:r>
              <a:rPr lang="en-US" sz="2400" dirty="0" smtClean="0"/>
              <a:t>new layer (IP) makes everything homogeneous at internetwork layer</a:t>
            </a:r>
          </a:p>
          <a:p>
            <a:r>
              <a:rPr lang="en-US" sz="2400" dirty="0" smtClean="0"/>
              <a:t>underlying local network technology </a:t>
            </a:r>
          </a:p>
          <a:p>
            <a:pPr lvl="1"/>
            <a:r>
              <a:rPr lang="en-US" dirty="0" smtClean="0"/>
              <a:t>Cable, satellite, 56K telephone modem</a:t>
            </a:r>
          </a:p>
          <a:p>
            <a:pPr lvl="1"/>
            <a:r>
              <a:rPr lang="en-US" dirty="0" smtClean="0"/>
              <a:t>Ethernet, other LAN</a:t>
            </a:r>
          </a:p>
          <a:p>
            <a:pPr lvl="1"/>
            <a:r>
              <a:rPr lang="en-US" dirty="0" smtClean="0"/>
              <a:t>ATM</a:t>
            </a:r>
            <a:r>
              <a:rPr lang="en-US" dirty="0"/>
              <a:t>/</a:t>
            </a:r>
            <a:r>
              <a:rPr lang="en-US" dirty="0" smtClean="0"/>
              <a:t> MPLS (Multiprotocol Label Switching Protocol)</a:t>
            </a:r>
          </a:p>
          <a:p>
            <a:pPr>
              <a:buFont typeface="ZapfDingbats" pitchFamily="82" charset="2"/>
              <a:buNone/>
            </a:pPr>
            <a:r>
              <a:rPr lang="en-US" sz="2400" dirty="0" smtClean="0"/>
              <a:t>   … “invisible” at internetwork layer. Looks like a link layer technology to IP</a:t>
            </a:r>
            <a:endParaRPr lang="en-US" dirty="0" smtClean="0"/>
          </a:p>
        </p:txBody>
      </p:sp>
      <p:sp>
        <p:nvSpPr>
          <p:cNvPr id="1044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5-</a:t>
            </a:r>
            <a:fld id="{C7D1418A-7089-4377-8890-FEAC8C63DF28}" type="slidenum">
              <a:rPr lang="en-US" smtClean="0">
                <a:solidFill>
                  <a:srgbClr val="000000"/>
                </a:solidFill>
              </a:rPr>
              <a:pPr/>
              <a:t>32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041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38" y="0"/>
            <a:ext cx="7772400" cy="1143000"/>
          </a:xfrm>
        </p:spPr>
        <p:txBody>
          <a:bodyPr/>
          <a:lstStyle/>
          <a:p>
            <a:r>
              <a:rPr lang="en-US" dirty="0" smtClean="0"/>
              <a:t>e.g. IP-Over-ATM</a:t>
            </a:r>
          </a:p>
        </p:txBody>
      </p:sp>
      <p:sp>
        <p:nvSpPr>
          <p:cNvPr id="25615" name="Rectangle 3"/>
          <p:cNvSpPr>
            <a:spLocks noGrp="1" noChangeArrowheads="1"/>
          </p:cNvSpPr>
          <p:nvPr>
            <p:ph idx="1"/>
          </p:nvPr>
        </p:nvSpPr>
        <p:spPr>
          <a:xfrm>
            <a:off x="550863" y="1077913"/>
            <a:ext cx="3397250" cy="235934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“Classic” IP over </a:t>
            </a:r>
            <a:r>
              <a:rPr lang="en-US" sz="2400" dirty="0" err="1" smtClean="0">
                <a:solidFill>
                  <a:srgbClr val="FF0000"/>
                </a:solidFill>
              </a:rPr>
              <a:t>eg</a:t>
            </a:r>
            <a:r>
              <a:rPr lang="en-US" sz="2400" dirty="0" smtClean="0">
                <a:solidFill>
                  <a:srgbClr val="FF0000"/>
                </a:solidFill>
              </a:rPr>
              <a:t> Ethernet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3 “networks” (e.g., LAN segments)</a:t>
            </a:r>
          </a:p>
          <a:p>
            <a:r>
              <a:rPr lang="en-US" sz="2400" dirty="0" smtClean="0"/>
              <a:t>MAC (eg802.3) and IP addresses</a:t>
            </a:r>
          </a:p>
        </p:txBody>
      </p:sp>
      <p:sp>
        <p:nvSpPr>
          <p:cNvPr id="2561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5: DataLink Layer</a:t>
            </a:r>
          </a:p>
        </p:txBody>
      </p:sp>
      <p:sp>
        <p:nvSpPr>
          <p:cNvPr id="256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5-</a:t>
            </a:r>
            <a:fld id="{AD2FF595-F310-4E5F-9512-BBFC3AB637F7}" type="slidenum">
              <a:rPr lang="en-US" smtClean="0">
                <a:solidFill>
                  <a:srgbClr val="000000"/>
                </a:solidFill>
              </a:rPr>
              <a:pPr/>
              <a:t>33</a:t>
            </a:fld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5616" name="Group 4"/>
          <p:cNvGrpSpPr>
            <a:grpSpLocks/>
          </p:cNvGrpSpPr>
          <p:nvPr/>
        </p:nvGrpSpPr>
        <p:grpSpPr bwMode="auto">
          <a:xfrm>
            <a:off x="773113" y="3152775"/>
            <a:ext cx="2479675" cy="3260725"/>
            <a:chOff x="303" y="819"/>
            <a:chExt cx="1258" cy="1513"/>
          </a:xfrm>
        </p:grpSpPr>
        <p:sp>
          <p:nvSpPr>
            <p:cNvPr id="25695" name="Freeform 5"/>
            <p:cNvSpPr>
              <a:spLocks/>
            </p:cNvSpPr>
            <p:nvPr/>
          </p:nvSpPr>
          <p:spPr bwMode="auto">
            <a:xfrm>
              <a:off x="737" y="1933"/>
              <a:ext cx="824" cy="187"/>
            </a:xfrm>
            <a:custGeom>
              <a:avLst/>
              <a:gdLst>
                <a:gd name="T0" fmla="*/ 333 w 824"/>
                <a:gd name="T1" fmla="*/ 184 h 187"/>
                <a:gd name="T2" fmla="*/ 42 w 824"/>
                <a:gd name="T3" fmla="*/ 164 h 187"/>
                <a:gd name="T4" fmla="*/ 80 w 824"/>
                <a:gd name="T5" fmla="*/ 64 h 187"/>
                <a:gd name="T6" fmla="*/ 281 w 824"/>
                <a:gd name="T7" fmla="*/ 76 h 187"/>
                <a:gd name="T8" fmla="*/ 466 w 824"/>
                <a:gd name="T9" fmla="*/ 74 h 187"/>
                <a:gd name="T10" fmla="*/ 493 w 824"/>
                <a:gd name="T11" fmla="*/ 8 h 187"/>
                <a:gd name="T12" fmla="*/ 568 w 824"/>
                <a:gd name="T13" fmla="*/ 23 h 187"/>
                <a:gd name="T14" fmla="*/ 559 w 824"/>
                <a:gd name="T15" fmla="*/ 74 h 187"/>
                <a:gd name="T16" fmla="*/ 751 w 824"/>
                <a:gd name="T17" fmla="*/ 86 h 187"/>
                <a:gd name="T18" fmla="*/ 754 w 824"/>
                <a:gd name="T19" fmla="*/ 170 h 187"/>
                <a:gd name="T20" fmla="*/ 333 w 824"/>
                <a:gd name="T21" fmla="*/ 184 h 1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24"/>
                <a:gd name="T34" fmla="*/ 0 h 187"/>
                <a:gd name="T35" fmla="*/ 824 w 824"/>
                <a:gd name="T36" fmla="*/ 187 h 18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24" h="187">
                  <a:moveTo>
                    <a:pt x="333" y="184"/>
                  </a:moveTo>
                  <a:cubicBezTo>
                    <a:pt x="189" y="187"/>
                    <a:pt x="84" y="183"/>
                    <a:pt x="42" y="164"/>
                  </a:cubicBezTo>
                  <a:cubicBezTo>
                    <a:pt x="0" y="144"/>
                    <a:pt x="40" y="79"/>
                    <a:pt x="80" y="64"/>
                  </a:cubicBezTo>
                  <a:cubicBezTo>
                    <a:pt x="119" y="50"/>
                    <a:pt x="217" y="74"/>
                    <a:pt x="281" y="76"/>
                  </a:cubicBezTo>
                  <a:cubicBezTo>
                    <a:pt x="345" y="78"/>
                    <a:pt x="431" y="85"/>
                    <a:pt x="466" y="74"/>
                  </a:cubicBezTo>
                  <a:cubicBezTo>
                    <a:pt x="501" y="63"/>
                    <a:pt x="476" y="16"/>
                    <a:pt x="493" y="8"/>
                  </a:cubicBezTo>
                  <a:cubicBezTo>
                    <a:pt x="510" y="0"/>
                    <a:pt x="557" y="12"/>
                    <a:pt x="568" y="23"/>
                  </a:cubicBezTo>
                  <a:cubicBezTo>
                    <a:pt x="579" y="34"/>
                    <a:pt x="529" y="63"/>
                    <a:pt x="559" y="74"/>
                  </a:cubicBezTo>
                  <a:cubicBezTo>
                    <a:pt x="589" y="85"/>
                    <a:pt x="719" y="70"/>
                    <a:pt x="751" y="86"/>
                  </a:cubicBezTo>
                  <a:cubicBezTo>
                    <a:pt x="783" y="102"/>
                    <a:pt x="824" y="154"/>
                    <a:pt x="754" y="170"/>
                  </a:cubicBezTo>
                  <a:cubicBezTo>
                    <a:pt x="684" y="186"/>
                    <a:pt x="421" y="181"/>
                    <a:pt x="333" y="184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696" name="Freeform 6"/>
            <p:cNvSpPr>
              <a:spLocks/>
            </p:cNvSpPr>
            <p:nvPr/>
          </p:nvSpPr>
          <p:spPr bwMode="auto">
            <a:xfrm>
              <a:off x="999" y="878"/>
              <a:ext cx="329" cy="1063"/>
            </a:xfrm>
            <a:custGeom>
              <a:avLst/>
              <a:gdLst>
                <a:gd name="T0" fmla="*/ 24 w 329"/>
                <a:gd name="T1" fmla="*/ 340 h 1063"/>
                <a:gd name="T2" fmla="*/ 48 w 329"/>
                <a:gd name="T3" fmla="*/ 49 h 1063"/>
                <a:gd name="T4" fmla="*/ 150 w 329"/>
                <a:gd name="T5" fmla="*/ 43 h 1063"/>
                <a:gd name="T6" fmla="*/ 297 w 329"/>
                <a:gd name="T7" fmla="*/ 55 h 1063"/>
                <a:gd name="T8" fmla="*/ 306 w 329"/>
                <a:gd name="T9" fmla="*/ 94 h 1063"/>
                <a:gd name="T10" fmla="*/ 156 w 329"/>
                <a:gd name="T11" fmla="*/ 124 h 1063"/>
                <a:gd name="T12" fmla="*/ 132 w 329"/>
                <a:gd name="T13" fmla="*/ 289 h 1063"/>
                <a:gd name="T14" fmla="*/ 135 w 329"/>
                <a:gd name="T15" fmla="*/ 607 h 1063"/>
                <a:gd name="T16" fmla="*/ 120 w 329"/>
                <a:gd name="T17" fmla="*/ 925 h 1063"/>
                <a:gd name="T18" fmla="*/ 186 w 329"/>
                <a:gd name="T19" fmla="*/ 964 h 1063"/>
                <a:gd name="T20" fmla="*/ 153 w 329"/>
                <a:gd name="T21" fmla="*/ 1027 h 1063"/>
                <a:gd name="T22" fmla="*/ 21 w 329"/>
                <a:gd name="T23" fmla="*/ 949 h 1063"/>
                <a:gd name="T24" fmla="*/ 24 w 329"/>
                <a:gd name="T25" fmla="*/ 340 h 10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9"/>
                <a:gd name="T40" fmla="*/ 0 h 1063"/>
                <a:gd name="T41" fmla="*/ 329 w 329"/>
                <a:gd name="T42" fmla="*/ 1063 h 10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9" h="1063">
                  <a:moveTo>
                    <a:pt x="24" y="340"/>
                  </a:moveTo>
                  <a:cubicBezTo>
                    <a:pt x="22" y="215"/>
                    <a:pt x="27" y="98"/>
                    <a:pt x="48" y="49"/>
                  </a:cubicBezTo>
                  <a:cubicBezTo>
                    <a:pt x="69" y="0"/>
                    <a:pt x="109" y="42"/>
                    <a:pt x="150" y="43"/>
                  </a:cubicBezTo>
                  <a:cubicBezTo>
                    <a:pt x="191" y="44"/>
                    <a:pt x="271" y="46"/>
                    <a:pt x="297" y="55"/>
                  </a:cubicBezTo>
                  <a:cubicBezTo>
                    <a:pt x="323" y="64"/>
                    <a:pt x="329" y="83"/>
                    <a:pt x="306" y="94"/>
                  </a:cubicBezTo>
                  <a:cubicBezTo>
                    <a:pt x="283" y="105"/>
                    <a:pt x="185" y="92"/>
                    <a:pt x="156" y="124"/>
                  </a:cubicBezTo>
                  <a:cubicBezTo>
                    <a:pt x="127" y="156"/>
                    <a:pt x="135" y="209"/>
                    <a:pt x="132" y="289"/>
                  </a:cubicBezTo>
                  <a:cubicBezTo>
                    <a:pt x="129" y="369"/>
                    <a:pt x="137" y="501"/>
                    <a:pt x="135" y="607"/>
                  </a:cubicBezTo>
                  <a:cubicBezTo>
                    <a:pt x="133" y="713"/>
                    <a:pt x="112" y="866"/>
                    <a:pt x="120" y="925"/>
                  </a:cubicBezTo>
                  <a:cubicBezTo>
                    <a:pt x="128" y="984"/>
                    <a:pt x="181" y="947"/>
                    <a:pt x="186" y="964"/>
                  </a:cubicBezTo>
                  <a:cubicBezTo>
                    <a:pt x="191" y="981"/>
                    <a:pt x="180" y="1029"/>
                    <a:pt x="153" y="1027"/>
                  </a:cubicBezTo>
                  <a:cubicBezTo>
                    <a:pt x="126" y="1025"/>
                    <a:pt x="42" y="1063"/>
                    <a:pt x="21" y="949"/>
                  </a:cubicBezTo>
                  <a:cubicBezTo>
                    <a:pt x="0" y="835"/>
                    <a:pt x="23" y="467"/>
                    <a:pt x="24" y="340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697" name="Freeform 7"/>
            <p:cNvSpPr>
              <a:spLocks/>
            </p:cNvSpPr>
            <p:nvPr/>
          </p:nvSpPr>
          <p:spPr bwMode="auto">
            <a:xfrm>
              <a:off x="562" y="1071"/>
              <a:ext cx="146" cy="867"/>
            </a:xfrm>
            <a:custGeom>
              <a:avLst/>
              <a:gdLst>
                <a:gd name="T0" fmla="*/ 2 w 146"/>
                <a:gd name="T1" fmla="*/ 333 h 867"/>
                <a:gd name="T2" fmla="*/ 26 w 146"/>
                <a:gd name="T3" fmla="*/ 42 h 867"/>
                <a:gd name="T4" fmla="*/ 125 w 146"/>
                <a:gd name="T5" fmla="*/ 81 h 867"/>
                <a:gd name="T6" fmla="*/ 143 w 146"/>
                <a:gd name="T7" fmla="*/ 393 h 867"/>
                <a:gd name="T8" fmla="*/ 140 w 146"/>
                <a:gd name="T9" fmla="*/ 603 h 867"/>
                <a:gd name="T10" fmla="*/ 110 w 146"/>
                <a:gd name="T11" fmla="*/ 786 h 867"/>
                <a:gd name="T12" fmla="*/ 38 w 146"/>
                <a:gd name="T13" fmla="*/ 792 h 867"/>
                <a:gd name="T14" fmla="*/ 2 w 146"/>
                <a:gd name="T15" fmla="*/ 333 h 8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6"/>
                <a:gd name="T25" fmla="*/ 0 h 867"/>
                <a:gd name="T26" fmla="*/ 146 w 146"/>
                <a:gd name="T27" fmla="*/ 867 h 8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6" h="867">
                  <a:moveTo>
                    <a:pt x="2" y="333"/>
                  </a:moveTo>
                  <a:cubicBezTo>
                    <a:pt x="0" y="208"/>
                    <a:pt x="6" y="84"/>
                    <a:pt x="26" y="42"/>
                  </a:cubicBezTo>
                  <a:cubicBezTo>
                    <a:pt x="46" y="0"/>
                    <a:pt x="106" y="23"/>
                    <a:pt x="125" y="81"/>
                  </a:cubicBezTo>
                  <a:cubicBezTo>
                    <a:pt x="144" y="139"/>
                    <a:pt x="140" y="306"/>
                    <a:pt x="143" y="393"/>
                  </a:cubicBezTo>
                  <a:cubicBezTo>
                    <a:pt x="146" y="480"/>
                    <a:pt x="145" y="538"/>
                    <a:pt x="140" y="603"/>
                  </a:cubicBezTo>
                  <a:cubicBezTo>
                    <a:pt x="135" y="668"/>
                    <a:pt x="127" y="755"/>
                    <a:pt x="110" y="786"/>
                  </a:cubicBezTo>
                  <a:cubicBezTo>
                    <a:pt x="93" y="817"/>
                    <a:pt x="56" y="867"/>
                    <a:pt x="38" y="792"/>
                  </a:cubicBezTo>
                  <a:cubicBezTo>
                    <a:pt x="20" y="717"/>
                    <a:pt x="4" y="458"/>
                    <a:pt x="2" y="333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5698" name="Group 8"/>
            <p:cNvGrpSpPr>
              <a:grpSpLocks/>
            </p:cNvGrpSpPr>
            <p:nvPr/>
          </p:nvGrpSpPr>
          <p:grpSpPr bwMode="auto">
            <a:xfrm>
              <a:off x="1157" y="1798"/>
              <a:ext cx="316" cy="147"/>
              <a:chOff x="3600" y="219"/>
              <a:chExt cx="360" cy="175"/>
            </a:xfrm>
          </p:grpSpPr>
          <p:sp>
            <p:nvSpPr>
              <p:cNvPr id="25722" name="Oval 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723" name="Line 1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724" name="Line 1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725" name="Rectangle 1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726" name="Oval 1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grpSp>
            <p:nvGrpSpPr>
              <p:cNvPr id="25727" name="Group 1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5732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>
                    <a:solidFill>
                      <a:srgbClr val="000000"/>
                    </a:solidFill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25733" name="Line 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>
                    <a:solidFill>
                      <a:srgbClr val="000000"/>
                    </a:solidFill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25734" name="Line 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>
                    <a:solidFill>
                      <a:srgbClr val="000000"/>
                    </a:solidFill>
                    <a:latin typeface="Comic Sans MS" pitchFamily="66" charset="0"/>
                    <a:cs typeface="+mn-cs"/>
                  </a:endParaRPr>
                </a:p>
              </p:txBody>
            </p:sp>
          </p:grpSp>
          <p:grpSp>
            <p:nvGrpSpPr>
              <p:cNvPr id="25728" name="Group 1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5729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>
                    <a:solidFill>
                      <a:srgbClr val="000000"/>
                    </a:solidFill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25730" name="Line 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>
                    <a:solidFill>
                      <a:srgbClr val="000000"/>
                    </a:solidFill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25731" name="Line 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>
                    <a:solidFill>
                      <a:srgbClr val="000000"/>
                    </a:solidFill>
                    <a:latin typeface="Comic Sans MS" pitchFamily="66" charset="0"/>
                    <a:cs typeface="+mn-cs"/>
                  </a:endParaRPr>
                </a:p>
              </p:txBody>
            </p:sp>
          </p:grpSp>
        </p:grpSp>
        <p:graphicFrame>
          <p:nvGraphicFramePr>
            <p:cNvPr id="25607" name="Object 7"/>
            <p:cNvGraphicFramePr>
              <a:graphicFrameLocks noChangeAspect="1"/>
            </p:cNvGraphicFramePr>
            <p:nvPr/>
          </p:nvGraphicFramePr>
          <p:xfrm>
            <a:off x="303" y="975"/>
            <a:ext cx="266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936" name="Clip" r:id="rId4" imgW="1305000" imgH="1085760" progId="MS_ClipArt_Gallery.2">
                    <p:embed/>
                  </p:oleObj>
                </mc:Choice>
                <mc:Fallback>
                  <p:oleObj name="Clip" r:id="rId4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" y="975"/>
                          <a:ext cx="266" cy="2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8" name="Object 8"/>
            <p:cNvGraphicFramePr>
              <a:graphicFrameLocks noChangeAspect="1"/>
            </p:cNvGraphicFramePr>
            <p:nvPr/>
          </p:nvGraphicFramePr>
          <p:xfrm>
            <a:off x="317" y="1659"/>
            <a:ext cx="266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937" name="Clip" r:id="rId6" imgW="1305000" imgH="1085760" progId="MS_ClipArt_Gallery.2">
                    <p:embed/>
                  </p:oleObj>
                </mc:Choice>
                <mc:Fallback>
                  <p:oleObj name="Clip" r:id="rId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" y="1659"/>
                          <a:ext cx="266" cy="2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9" name="Object 9"/>
            <p:cNvGraphicFramePr>
              <a:graphicFrameLocks noChangeAspect="1"/>
            </p:cNvGraphicFramePr>
            <p:nvPr/>
          </p:nvGraphicFramePr>
          <p:xfrm>
            <a:off x="1268" y="819"/>
            <a:ext cx="266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938" name="Clip" r:id="rId7" imgW="1305000" imgH="1085760" progId="MS_ClipArt_Gallery.2">
                    <p:embed/>
                  </p:oleObj>
                </mc:Choice>
                <mc:Fallback>
                  <p:oleObj name="Clip" r:id="rId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8" y="819"/>
                          <a:ext cx="266" cy="2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10" name="Object 10"/>
            <p:cNvGraphicFramePr>
              <a:graphicFrameLocks noChangeAspect="1"/>
            </p:cNvGraphicFramePr>
            <p:nvPr/>
          </p:nvGraphicFramePr>
          <p:xfrm>
            <a:off x="683" y="2121"/>
            <a:ext cx="266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939" name="Clip" r:id="rId8" imgW="1305000" imgH="1085760" progId="MS_ClipArt_Gallery.2">
                    <p:embed/>
                  </p:oleObj>
                </mc:Choice>
                <mc:Fallback>
                  <p:oleObj name="Clip" r:id="rId8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" y="2121"/>
                          <a:ext cx="266" cy="2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99" name="Freeform 26"/>
            <p:cNvSpPr>
              <a:spLocks/>
            </p:cNvSpPr>
            <p:nvPr/>
          </p:nvSpPr>
          <p:spPr bwMode="auto">
            <a:xfrm>
              <a:off x="561" y="1140"/>
              <a:ext cx="78" cy="672"/>
            </a:xfrm>
            <a:custGeom>
              <a:avLst/>
              <a:gdLst>
                <a:gd name="T0" fmla="*/ 0 w 51"/>
                <a:gd name="T1" fmla="*/ 3 h 672"/>
                <a:gd name="T2" fmla="*/ 182 w 51"/>
                <a:gd name="T3" fmla="*/ 0 h 672"/>
                <a:gd name="T4" fmla="*/ 182 w 51"/>
                <a:gd name="T5" fmla="*/ 672 h 672"/>
                <a:gd name="T6" fmla="*/ 54 w 51"/>
                <a:gd name="T7" fmla="*/ 672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672"/>
                <a:gd name="T14" fmla="*/ 51 w 51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672">
                  <a:moveTo>
                    <a:pt x="0" y="3"/>
                  </a:moveTo>
                  <a:lnTo>
                    <a:pt x="51" y="0"/>
                  </a:lnTo>
                  <a:lnTo>
                    <a:pt x="51" y="672"/>
                  </a:lnTo>
                  <a:lnTo>
                    <a:pt x="15" y="67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700" name="Line 27"/>
            <p:cNvSpPr>
              <a:spLocks noChangeShapeType="1"/>
            </p:cNvSpPr>
            <p:nvPr/>
          </p:nvSpPr>
          <p:spPr bwMode="auto">
            <a:xfrm>
              <a:off x="639" y="1389"/>
              <a:ext cx="6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701" name="Oval 28"/>
            <p:cNvSpPr>
              <a:spLocks noChangeArrowheads="1"/>
            </p:cNvSpPr>
            <p:nvPr/>
          </p:nvSpPr>
          <p:spPr bwMode="auto">
            <a:xfrm>
              <a:off x="462" y="1308"/>
              <a:ext cx="47" cy="4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702" name="Oval 29"/>
            <p:cNvSpPr>
              <a:spLocks noChangeArrowheads="1"/>
            </p:cNvSpPr>
            <p:nvPr/>
          </p:nvSpPr>
          <p:spPr bwMode="auto">
            <a:xfrm>
              <a:off x="462" y="1407"/>
              <a:ext cx="47" cy="4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703" name="Oval 30"/>
            <p:cNvSpPr>
              <a:spLocks noChangeArrowheads="1"/>
            </p:cNvSpPr>
            <p:nvPr/>
          </p:nvSpPr>
          <p:spPr bwMode="auto">
            <a:xfrm>
              <a:off x="462" y="1494"/>
              <a:ext cx="47" cy="4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5704" name="Group 31"/>
            <p:cNvGrpSpPr>
              <a:grpSpLocks/>
            </p:cNvGrpSpPr>
            <p:nvPr/>
          </p:nvGrpSpPr>
          <p:grpSpPr bwMode="auto">
            <a:xfrm>
              <a:off x="699" y="1311"/>
              <a:ext cx="316" cy="147"/>
              <a:chOff x="3600" y="219"/>
              <a:chExt cx="360" cy="175"/>
            </a:xfrm>
          </p:grpSpPr>
          <p:sp>
            <p:nvSpPr>
              <p:cNvPr id="25709" name="Oval 3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710" name="Line 3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711" name="Line 3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712" name="Rectangle 3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713" name="Oval 3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grpSp>
            <p:nvGrpSpPr>
              <p:cNvPr id="25714" name="Group 3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5719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>
                    <a:solidFill>
                      <a:srgbClr val="000000"/>
                    </a:solidFill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25720" name="Line 3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>
                    <a:solidFill>
                      <a:srgbClr val="000000"/>
                    </a:solidFill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25721" name="Line 4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>
                    <a:solidFill>
                      <a:srgbClr val="000000"/>
                    </a:solidFill>
                    <a:latin typeface="Comic Sans MS" pitchFamily="66" charset="0"/>
                    <a:cs typeface="+mn-cs"/>
                  </a:endParaRPr>
                </a:p>
              </p:txBody>
            </p:sp>
          </p:grpSp>
          <p:grpSp>
            <p:nvGrpSpPr>
              <p:cNvPr id="25715" name="Group 4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5716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>
                    <a:solidFill>
                      <a:srgbClr val="000000"/>
                    </a:solidFill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25717" name="Line 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>
                    <a:solidFill>
                      <a:srgbClr val="000000"/>
                    </a:solidFill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25718" name="Line 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>
                    <a:solidFill>
                      <a:srgbClr val="000000"/>
                    </a:solidFill>
                    <a:latin typeface="Comic Sans MS" pitchFamily="66" charset="0"/>
                    <a:cs typeface="+mn-cs"/>
                  </a:endParaRPr>
                </a:p>
              </p:txBody>
            </p:sp>
          </p:grpSp>
        </p:grpSp>
        <p:sp>
          <p:nvSpPr>
            <p:cNvPr id="25705" name="Freeform 45"/>
            <p:cNvSpPr>
              <a:spLocks/>
            </p:cNvSpPr>
            <p:nvPr/>
          </p:nvSpPr>
          <p:spPr bwMode="auto">
            <a:xfrm>
              <a:off x="1078" y="951"/>
              <a:ext cx="239" cy="918"/>
            </a:xfrm>
            <a:custGeom>
              <a:avLst/>
              <a:gdLst>
                <a:gd name="T0" fmla="*/ 239 w 239"/>
                <a:gd name="T1" fmla="*/ 3 h 918"/>
                <a:gd name="T2" fmla="*/ 0 w 239"/>
                <a:gd name="T3" fmla="*/ 0 h 918"/>
                <a:gd name="T4" fmla="*/ 0 w 239"/>
                <a:gd name="T5" fmla="*/ 918 h 918"/>
                <a:gd name="T6" fmla="*/ 78 w 239"/>
                <a:gd name="T7" fmla="*/ 918 h 9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9"/>
                <a:gd name="T13" fmla="*/ 0 h 918"/>
                <a:gd name="T14" fmla="*/ 239 w 239"/>
                <a:gd name="T15" fmla="*/ 918 h 9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9" h="918">
                  <a:moveTo>
                    <a:pt x="239" y="3"/>
                  </a:moveTo>
                  <a:lnTo>
                    <a:pt x="0" y="0"/>
                  </a:lnTo>
                  <a:lnTo>
                    <a:pt x="0" y="918"/>
                  </a:lnTo>
                  <a:lnTo>
                    <a:pt x="78" y="918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706" name="Line 46"/>
            <p:cNvSpPr>
              <a:spLocks noChangeShapeType="1"/>
            </p:cNvSpPr>
            <p:nvPr/>
          </p:nvSpPr>
          <p:spPr bwMode="auto">
            <a:xfrm flipH="1">
              <a:off x="1005" y="1389"/>
              <a:ext cx="6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aphicFrame>
          <p:nvGraphicFramePr>
            <p:cNvPr id="25611" name="Object 11"/>
            <p:cNvGraphicFramePr>
              <a:graphicFrameLocks noChangeAspect="1"/>
            </p:cNvGraphicFramePr>
            <p:nvPr/>
          </p:nvGraphicFramePr>
          <p:xfrm>
            <a:off x="1286" y="2104"/>
            <a:ext cx="266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940" name="Clip" r:id="rId9" imgW="1305000" imgH="1085760" progId="MS_ClipArt_Gallery.2">
                    <p:embed/>
                  </p:oleObj>
                </mc:Choice>
                <mc:Fallback>
                  <p:oleObj name="Clip" r:id="rId9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6" y="2104"/>
                          <a:ext cx="266" cy="2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707" name="Freeform 48"/>
            <p:cNvSpPr>
              <a:spLocks/>
            </p:cNvSpPr>
            <p:nvPr/>
          </p:nvSpPr>
          <p:spPr bwMode="auto">
            <a:xfrm rot="-5389902">
              <a:off x="1095" y="1752"/>
              <a:ext cx="78" cy="672"/>
            </a:xfrm>
            <a:custGeom>
              <a:avLst/>
              <a:gdLst>
                <a:gd name="T0" fmla="*/ 0 w 51"/>
                <a:gd name="T1" fmla="*/ 3 h 672"/>
                <a:gd name="T2" fmla="*/ 182 w 51"/>
                <a:gd name="T3" fmla="*/ 0 h 672"/>
                <a:gd name="T4" fmla="*/ 182 w 51"/>
                <a:gd name="T5" fmla="*/ 672 h 672"/>
                <a:gd name="T6" fmla="*/ 54 w 51"/>
                <a:gd name="T7" fmla="*/ 672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672"/>
                <a:gd name="T14" fmla="*/ 51 w 51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672">
                  <a:moveTo>
                    <a:pt x="0" y="3"/>
                  </a:moveTo>
                  <a:lnTo>
                    <a:pt x="51" y="0"/>
                  </a:lnTo>
                  <a:lnTo>
                    <a:pt x="51" y="672"/>
                  </a:lnTo>
                  <a:lnTo>
                    <a:pt x="15" y="67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708" name="Line 49"/>
            <p:cNvSpPr>
              <a:spLocks noChangeShapeType="1"/>
            </p:cNvSpPr>
            <p:nvPr/>
          </p:nvSpPr>
          <p:spPr bwMode="auto">
            <a:xfrm rot="5292605">
              <a:off x="1209" y="1995"/>
              <a:ext cx="100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25617" name="Rectangle 50"/>
          <p:cNvSpPr>
            <a:spLocks noChangeArrowheads="1"/>
          </p:cNvSpPr>
          <p:nvPr/>
        </p:nvSpPr>
        <p:spPr bwMode="auto">
          <a:xfrm>
            <a:off x="4572231" y="1103312"/>
            <a:ext cx="3722688" cy="17946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  <a:cs typeface="+mn-cs"/>
              </a:rPr>
              <a:t>IP over ATM</a:t>
            </a:r>
            <a:r>
              <a:rPr lang="en-US" dirty="0">
                <a:solidFill>
                  <a:srgbClr val="000000"/>
                </a:solidFill>
                <a:latin typeface="Comic Sans MS" pitchFamily="66" charset="0"/>
                <a:cs typeface="+mn-cs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dirty="0">
                <a:solidFill>
                  <a:srgbClr val="000000"/>
                </a:solidFill>
                <a:latin typeface="Comic Sans MS" pitchFamily="66" charset="0"/>
                <a:cs typeface="+mn-cs"/>
              </a:rPr>
              <a:t>replace “network” (e.g., LAN segment) with ATM network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dirty="0">
                <a:solidFill>
                  <a:srgbClr val="000000"/>
                </a:solidFill>
                <a:latin typeface="Comic Sans MS" pitchFamily="66" charset="0"/>
                <a:cs typeface="+mn-cs"/>
              </a:rPr>
              <a:t>ATM 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addresses (as MAC addresses), </a:t>
            </a:r>
            <a:r>
              <a:rPr lang="en-US" dirty="0">
                <a:solidFill>
                  <a:srgbClr val="000000"/>
                </a:solidFill>
                <a:latin typeface="Comic Sans MS" pitchFamily="66" charset="0"/>
                <a:cs typeface="+mn-cs"/>
              </a:rPr>
              <a:t>IP addresses</a:t>
            </a:r>
          </a:p>
        </p:txBody>
      </p:sp>
      <p:sp>
        <p:nvSpPr>
          <p:cNvPr id="25618" name="Freeform 51"/>
          <p:cNvSpPr>
            <a:spLocks/>
          </p:cNvSpPr>
          <p:nvPr/>
        </p:nvSpPr>
        <p:spPr bwMode="auto">
          <a:xfrm>
            <a:off x="5778500" y="5537200"/>
            <a:ext cx="1624013" cy="403225"/>
          </a:xfrm>
          <a:custGeom>
            <a:avLst/>
            <a:gdLst>
              <a:gd name="T0" fmla="*/ 2147483647 w 824"/>
              <a:gd name="T1" fmla="*/ 2147483647 h 187"/>
              <a:gd name="T2" fmla="*/ 2147483647 w 824"/>
              <a:gd name="T3" fmla="*/ 2147483647 h 187"/>
              <a:gd name="T4" fmla="*/ 2147483647 w 824"/>
              <a:gd name="T5" fmla="*/ 2147483647 h 187"/>
              <a:gd name="T6" fmla="*/ 2147483647 w 824"/>
              <a:gd name="T7" fmla="*/ 2147483647 h 187"/>
              <a:gd name="T8" fmla="*/ 2147483647 w 824"/>
              <a:gd name="T9" fmla="*/ 2147483647 h 187"/>
              <a:gd name="T10" fmla="*/ 2147483647 w 824"/>
              <a:gd name="T11" fmla="*/ 2147483647 h 187"/>
              <a:gd name="T12" fmla="*/ 2147483647 w 824"/>
              <a:gd name="T13" fmla="*/ 2147483647 h 187"/>
              <a:gd name="T14" fmla="*/ 2147483647 w 824"/>
              <a:gd name="T15" fmla="*/ 2147483647 h 187"/>
              <a:gd name="T16" fmla="*/ 2147483647 w 824"/>
              <a:gd name="T17" fmla="*/ 2147483647 h 187"/>
              <a:gd name="T18" fmla="*/ 2147483647 w 824"/>
              <a:gd name="T19" fmla="*/ 2147483647 h 187"/>
              <a:gd name="T20" fmla="*/ 2147483647 w 824"/>
              <a:gd name="T21" fmla="*/ 2147483647 h 1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24"/>
              <a:gd name="T34" fmla="*/ 0 h 187"/>
              <a:gd name="T35" fmla="*/ 824 w 824"/>
              <a:gd name="T36" fmla="*/ 187 h 1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24" h="187">
                <a:moveTo>
                  <a:pt x="333" y="184"/>
                </a:moveTo>
                <a:cubicBezTo>
                  <a:pt x="189" y="187"/>
                  <a:pt x="84" y="183"/>
                  <a:pt x="42" y="164"/>
                </a:cubicBezTo>
                <a:cubicBezTo>
                  <a:pt x="0" y="144"/>
                  <a:pt x="40" y="79"/>
                  <a:pt x="80" y="64"/>
                </a:cubicBezTo>
                <a:cubicBezTo>
                  <a:pt x="119" y="50"/>
                  <a:pt x="217" y="74"/>
                  <a:pt x="281" y="76"/>
                </a:cubicBezTo>
                <a:cubicBezTo>
                  <a:pt x="345" y="78"/>
                  <a:pt x="431" y="85"/>
                  <a:pt x="466" y="74"/>
                </a:cubicBezTo>
                <a:cubicBezTo>
                  <a:pt x="501" y="63"/>
                  <a:pt x="476" y="16"/>
                  <a:pt x="493" y="8"/>
                </a:cubicBezTo>
                <a:cubicBezTo>
                  <a:pt x="510" y="0"/>
                  <a:pt x="557" y="12"/>
                  <a:pt x="568" y="23"/>
                </a:cubicBezTo>
                <a:cubicBezTo>
                  <a:pt x="579" y="34"/>
                  <a:pt x="529" y="63"/>
                  <a:pt x="559" y="74"/>
                </a:cubicBezTo>
                <a:cubicBezTo>
                  <a:pt x="589" y="85"/>
                  <a:pt x="719" y="70"/>
                  <a:pt x="751" y="86"/>
                </a:cubicBezTo>
                <a:cubicBezTo>
                  <a:pt x="783" y="102"/>
                  <a:pt x="824" y="154"/>
                  <a:pt x="754" y="170"/>
                </a:cubicBezTo>
                <a:cubicBezTo>
                  <a:pt x="684" y="186"/>
                  <a:pt x="421" y="181"/>
                  <a:pt x="333" y="184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19" name="Freeform 52"/>
          <p:cNvSpPr>
            <a:spLocks/>
          </p:cNvSpPr>
          <p:nvPr/>
        </p:nvSpPr>
        <p:spPr bwMode="auto">
          <a:xfrm>
            <a:off x="6253163" y="3505200"/>
            <a:ext cx="1500187" cy="1806575"/>
          </a:xfrm>
          <a:custGeom>
            <a:avLst/>
            <a:gdLst>
              <a:gd name="T0" fmla="*/ 2147483647 w 945"/>
              <a:gd name="T1" fmla="*/ 2147483647 h 1138"/>
              <a:gd name="T2" fmla="*/ 2147483647 w 945"/>
              <a:gd name="T3" fmla="*/ 2147483647 h 1138"/>
              <a:gd name="T4" fmla="*/ 2147483647 w 945"/>
              <a:gd name="T5" fmla="*/ 2147483647 h 1138"/>
              <a:gd name="T6" fmla="*/ 2147483647 w 945"/>
              <a:gd name="T7" fmla="*/ 2147483647 h 1138"/>
              <a:gd name="T8" fmla="*/ 2147483647 w 945"/>
              <a:gd name="T9" fmla="*/ 2147483647 h 1138"/>
              <a:gd name="T10" fmla="*/ 2147483647 w 945"/>
              <a:gd name="T11" fmla="*/ 2147483647 h 1138"/>
              <a:gd name="T12" fmla="*/ 2147483647 w 945"/>
              <a:gd name="T13" fmla="*/ 2147483647 h 1138"/>
              <a:gd name="T14" fmla="*/ 2147483647 w 945"/>
              <a:gd name="T15" fmla="*/ 2147483647 h 1138"/>
              <a:gd name="T16" fmla="*/ 2147483647 w 945"/>
              <a:gd name="T17" fmla="*/ 2147483647 h 1138"/>
              <a:gd name="T18" fmla="*/ 2147483647 w 945"/>
              <a:gd name="T19" fmla="*/ 2147483647 h 1138"/>
              <a:gd name="T20" fmla="*/ 2147483647 w 945"/>
              <a:gd name="T21" fmla="*/ 2147483647 h 1138"/>
              <a:gd name="T22" fmla="*/ 2147483647 w 945"/>
              <a:gd name="T23" fmla="*/ 2147483647 h 1138"/>
              <a:gd name="T24" fmla="*/ 2147483647 w 945"/>
              <a:gd name="T25" fmla="*/ 2147483647 h 1138"/>
              <a:gd name="T26" fmla="*/ 2147483647 w 945"/>
              <a:gd name="T27" fmla="*/ 2147483647 h 1138"/>
              <a:gd name="T28" fmla="*/ 2147483647 w 945"/>
              <a:gd name="T29" fmla="*/ 2147483647 h 1138"/>
              <a:gd name="T30" fmla="*/ 2147483647 w 945"/>
              <a:gd name="T31" fmla="*/ 2147483647 h 1138"/>
              <a:gd name="T32" fmla="*/ 2147483647 w 945"/>
              <a:gd name="T33" fmla="*/ 2147483647 h 1138"/>
              <a:gd name="T34" fmla="*/ 2147483647 w 945"/>
              <a:gd name="T35" fmla="*/ 2147483647 h 1138"/>
              <a:gd name="T36" fmla="*/ 2147483647 w 945"/>
              <a:gd name="T37" fmla="*/ 2147483647 h 113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945"/>
              <a:gd name="T58" fmla="*/ 0 h 1138"/>
              <a:gd name="T59" fmla="*/ 945 w 945"/>
              <a:gd name="T60" fmla="*/ 1138 h 113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945" h="1138">
                <a:moveTo>
                  <a:pt x="18" y="525"/>
                </a:moveTo>
                <a:cubicBezTo>
                  <a:pt x="44" y="497"/>
                  <a:pt x="135" y="488"/>
                  <a:pt x="192" y="429"/>
                </a:cubicBezTo>
                <a:cubicBezTo>
                  <a:pt x="249" y="370"/>
                  <a:pt x="306" y="239"/>
                  <a:pt x="357" y="174"/>
                </a:cubicBezTo>
                <a:cubicBezTo>
                  <a:pt x="408" y="109"/>
                  <a:pt x="457" y="64"/>
                  <a:pt x="498" y="39"/>
                </a:cubicBezTo>
                <a:cubicBezTo>
                  <a:pt x="539" y="14"/>
                  <a:pt x="589" y="0"/>
                  <a:pt x="600" y="27"/>
                </a:cubicBezTo>
                <a:cubicBezTo>
                  <a:pt x="611" y="54"/>
                  <a:pt x="521" y="182"/>
                  <a:pt x="567" y="201"/>
                </a:cubicBezTo>
                <a:cubicBezTo>
                  <a:pt x="613" y="220"/>
                  <a:pt x="815" y="95"/>
                  <a:pt x="876" y="144"/>
                </a:cubicBezTo>
                <a:cubicBezTo>
                  <a:pt x="937" y="193"/>
                  <a:pt x="926" y="366"/>
                  <a:pt x="930" y="495"/>
                </a:cubicBezTo>
                <a:cubicBezTo>
                  <a:pt x="934" y="624"/>
                  <a:pt x="945" y="830"/>
                  <a:pt x="903" y="921"/>
                </a:cubicBezTo>
                <a:cubicBezTo>
                  <a:pt x="861" y="1012"/>
                  <a:pt x="729" y="1007"/>
                  <a:pt x="678" y="1041"/>
                </a:cubicBezTo>
                <a:cubicBezTo>
                  <a:pt x="627" y="1075"/>
                  <a:pt x="621" y="1118"/>
                  <a:pt x="594" y="1128"/>
                </a:cubicBezTo>
                <a:cubicBezTo>
                  <a:pt x="567" y="1138"/>
                  <a:pt x="522" y="1115"/>
                  <a:pt x="513" y="1101"/>
                </a:cubicBezTo>
                <a:cubicBezTo>
                  <a:pt x="504" y="1087"/>
                  <a:pt x="545" y="1055"/>
                  <a:pt x="537" y="1041"/>
                </a:cubicBezTo>
                <a:cubicBezTo>
                  <a:pt x="529" y="1027"/>
                  <a:pt x="491" y="1038"/>
                  <a:pt x="462" y="1014"/>
                </a:cubicBezTo>
                <a:cubicBezTo>
                  <a:pt x="433" y="990"/>
                  <a:pt x="383" y="944"/>
                  <a:pt x="360" y="897"/>
                </a:cubicBezTo>
                <a:cubicBezTo>
                  <a:pt x="337" y="850"/>
                  <a:pt x="341" y="776"/>
                  <a:pt x="321" y="729"/>
                </a:cubicBezTo>
                <a:cubicBezTo>
                  <a:pt x="301" y="682"/>
                  <a:pt x="284" y="633"/>
                  <a:pt x="237" y="612"/>
                </a:cubicBezTo>
                <a:cubicBezTo>
                  <a:pt x="190" y="591"/>
                  <a:pt x="72" y="614"/>
                  <a:pt x="36" y="600"/>
                </a:cubicBezTo>
                <a:cubicBezTo>
                  <a:pt x="0" y="586"/>
                  <a:pt x="3" y="549"/>
                  <a:pt x="18" y="525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20" name="Freeform 53"/>
          <p:cNvSpPr>
            <a:spLocks/>
          </p:cNvSpPr>
          <p:nvPr/>
        </p:nvSpPr>
        <p:spPr bwMode="auto">
          <a:xfrm>
            <a:off x="5434013" y="3679825"/>
            <a:ext cx="287337" cy="1868488"/>
          </a:xfrm>
          <a:custGeom>
            <a:avLst/>
            <a:gdLst>
              <a:gd name="T0" fmla="*/ 2147483647 w 146"/>
              <a:gd name="T1" fmla="*/ 2147483647 h 867"/>
              <a:gd name="T2" fmla="*/ 2147483647 w 146"/>
              <a:gd name="T3" fmla="*/ 2147483647 h 867"/>
              <a:gd name="T4" fmla="*/ 2147483647 w 146"/>
              <a:gd name="T5" fmla="*/ 2147483647 h 867"/>
              <a:gd name="T6" fmla="*/ 2147483647 w 146"/>
              <a:gd name="T7" fmla="*/ 2147483647 h 867"/>
              <a:gd name="T8" fmla="*/ 2147483647 w 146"/>
              <a:gd name="T9" fmla="*/ 2147483647 h 867"/>
              <a:gd name="T10" fmla="*/ 2147483647 w 146"/>
              <a:gd name="T11" fmla="*/ 2147483647 h 867"/>
              <a:gd name="T12" fmla="*/ 2147483647 w 146"/>
              <a:gd name="T13" fmla="*/ 2147483647 h 867"/>
              <a:gd name="T14" fmla="*/ 2147483647 w 146"/>
              <a:gd name="T15" fmla="*/ 2147483647 h 8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6"/>
              <a:gd name="T25" fmla="*/ 0 h 867"/>
              <a:gd name="T26" fmla="*/ 146 w 146"/>
              <a:gd name="T27" fmla="*/ 867 h 86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6" h="867">
                <a:moveTo>
                  <a:pt x="2" y="333"/>
                </a:moveTo>
                <a:cubicBezTo>
                  <a:pt x="0" y="208"/>
                  <a:pt x="6" y="84"/>
                  <a:pt x="26" y="42"/>
                </a:cubicBezTo>
                <a:cubicBezTo>
                  <a:pt x="46" y="0"/>
                  <a:pt x="106" y="23"/>
                  <a:pt x="125" y="81"/>
                </a:cubicBezTo>
                <a:cubicBezTo>
                  <a:pt x="144" y="139"/>
                  <a:pt x="140" y="306"/>
                  <a:pt x="143" y="393"/>
                </a:cubicBezTo>
                <a:cubicBezTo>
                  <a:pt x="146" y="480"/>
                  <a:pt x="145" y="538"/>
                  <a:pt x="140" y="603"/>
                </a:cubicBezTo>
                <a:cubicBezTo>
                  <a:pt x="135" y="668"/>
                  <a:pt x="127" y="755"/>
                  <a:pt x="110" y="786"/>
                </a:cubicBezTo>
                <a:cubicBezTo>
                  <a:pt x="93" y="817"/>
                  <a:pt x="56" y="867"/>
                  <a:pt x="38" y="792"/>
                </a:cubicBezTo>
                <a:cubicBezTo>
                  <a:pt x="20" y="717"/>
                  <a:pt x="4" y="458"/>
                  <a:pt x="2" y="333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5621" name="Group 54"/>
          <p:cNvGrpSpPr>
            <a:grpSpLocks/>
          </p:cNvGrpSpPr>
          <p:nvPr/>
        </p:nvGrpSpPr>
        <p:grpSpPr bwMode="auto">
          <a:xfrm>
            <a:off x="6605588" y="5246688"/>
            <a:ext cx="623887" cy="317500"/>
            <a:chOff x="3600" y="219"/>
            <a:chExt cx="360" cy="175"/>
          </a:xfrm>
        </p:grpSpPr>
        <p:sp>
          <p:nvSpPr>
            <p:cNvPr id="25682" name="Oval 5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683" name="Line 5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684" name="Line 5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685" name="Rectangle 5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5686" name="Oval 5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5687" name="Group 6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5692" name="Line 6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93" name="Line 6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94" name="Line 6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5688" name="Group 6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5689" name="Line 6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90" name="Line 6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91" name="Line 6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</p:grp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4922838" y="3473450"/>
          <a:ext cx="5238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41" name="Clip" r:id="rId10" imgW="1305000" imgH="1085760" progId="MS_ClipArt_Gallery.2">
                  <p:embed/>
                </p:oleObj>
              </mc:Choice>
              <mc:Fallback>
                <p:oleObj name="Clip" r:id="rId10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2838" y="3473450"/>
                        <a:ext cx="52387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4949825" y="4946650"/>
          <a:ext cx="525463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42" name="Clip" r:id="rId11" imgW="1305000" imgH="1085760" progId="MS_ClipArt_Gallery.2">
                  <p:embed/>
                </p:oleObj>
              </mc:Choice>
              <mc:Fallback>
                <p:oleObj name="Clip" r:id="rId11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9825" y="4946650"/>
                        <a:ext cx="525463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6824663" y="3136900"/>
          <a:ext cx="5238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43" name="Clip" r:id="rId12" imgW="1305000" imgH="1085760" progId="MS_ClipArt_Gallery.2">
                  <p:embed/>
                </p:oleObj>
              </mc:Choice>
              <mc:Fallback>
                <p:oleObj name="Clip" r:id="rId12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4663" y="3136900"/>
                        <a:ext cx="52387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5672138" y="5943600"/>
          <a:ext cx="5238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44" name="Clip" r:id="rId13" imgW="1305000" imgH="1085760" progId="MS_ClipArt_Gallery.2">
                  <p:embed/>
                </p:oleObj>
              </mc:Choice>
              <mc:Fallback>
                <p:oleObj name="Clip" r:id="rId1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2138" y="5943600"/>
                        <a:ext cx="52387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2" name="Freeform 72"/>
          <p:cNvSpPr>
            <a:spLocks/>
          </p:cNvSpPr>
          <p:nvPr/>
        </p:nvSpPr>
        <p:spPr bwMode="auto">
          <a:xfrm>
            <a:off x="5430838" y="3829050"/>
            <a:ext cx="153987" cy="1447800"/>
          </a:xfrm>
          <a:custGeom>
            <a:avLst/>
            <a:gdLst>
              <a:gd name="T0" fmla="*/ 0 w 51"/>
              <a:gd name="T1" fmla="*/ 2147483647 h 672"/>
              <a:gd name="T2" fmla="*/ 2147483647 w 51"/>
              <a:gd name="T3" fmla="*/ 0 h 672"/>
              <a:gd name="T4" fmla="*/ 2147483647 w 51"/>
              <a:gd name="T5" fmla="*/ 2147483647 h 672"/>
              <a:gd name="T6" fmla="*/ 2147483647 w 51"/>
              <a:gd name="T7" fmla="*/ 2147483647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672"/>
              <a:gd name="T14" fmla="*/ 51 w 51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672">
                <a:moveTo>
                  <a:pt x="0" y="3"/>
                </a:moveTo>
                <a:lnTo>
                  <a:pt x="51" y="0"/>
                </a:lnTo>
                <a:lnTo>
                  <a:pt x="51" y="672"/>
                </a:lnTo>
                <a:lnTo>
                  <a:pt x="15" y="67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23" name="Line 73"/>
          <p:cNvSpPr>
            <a:spLocks noChangeShapeType="1"/>
          </p:cNvSpPr>
          <p:nvPr/>
        </p:nvSpPr>
        <p:spPr bwMode="auto">
          <a:xfrm>
            <a:off x="5584825" y="4365625"/>
            <a:ext cx="130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24" name="Oval 74"/>
          <p:cNvSpPr>
            <a:spLocks noChangeArrowheads="1"/>
          </p:cNvSpPr>
          <p:nvPr/>
        </p:nvSpPr>
        <p:spPr bwMode="auto">
          <a:xfrm>
            <a:off x="5235575" y="4191000"/>
            <a:ext cx="9366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25" name="Oval 75"/>
          <p:cNvSpPr>
            <a:spLocks noChangeArrowheads="1"/>
          </p:cNvSpPr>
          <p:nvPr/>
        </p:nvSpPr>
        <p:spPr bwMode="auto">
          <a:xfrm>
            <a:off x="5235575" y="4403725"/>
            <a:ext cx="9366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26" name="Oval 76"/>
          <p:cNvSpPr>
            <a:spLocks noChangeArrowheads="1"/>
          </p:cNvSpPr>
          <p:nvPr/>
        </p:nvSpPr>
        <p:spPr bwMode="auto">
          <a:xfrm>
            <a:off x="5235575" y="4591050"/>
            <a:ext cx="9366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5627" name="Group 77"/>
          <p:cNvGrpSpPr>
            <a:grpSpLocks/>
          </p:cNvGrpSpPr>
          <p:nvPr/>
        </p:nvGrpSpPr>
        <p:grpSpPr bwMode="auto">
          <a:xfrm>
            <a:off x="5703888" y="4197350"/>
            <a:ext cx="622300" cy="315913"/>
            <a:chOff x="3600" y="219"/>
            <a:chExt cx="360" cy="175"/>
          </a:xfrm>
        </p:grpSpPr>
        <p:sp>
          <p:nvSpPr>
            <p:cNvPr id="25669" name="Oval 7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670" name="Line 7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671" name="Line 8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672" name="Rectangle 8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5673" name="Oval 8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5674" name="Group 8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5679" name="Line 8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80" name="Line 8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81" name="Line 8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5675" name="Group 8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5676" name="Line 8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77" name="Line 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78" name="Line 9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</p:grpSp>
      <p:sp>
        <p:nvSpPr>
          <p:cNvPr id="25628" name="Freeform 91"/>
          <p:cNvSpPr>
            <a:spLocks/>
          </p:cNvSpPr>
          <p:nvPr/>
        </p:nvSpPr>
        <p:spPr bwMode="auto">
          <a:xfrm>
            <a:off x="6310313" y="4205288"/>
            <a:ext cx="433387" cy="185737"/>
          </a:xfrm>
          <a:custGeom>
            <a:avLst/>
            <a:gdLst>
              <a:gd name="T0" fmla="*/ 2147483647 w 273"/>
              <a:gd name="T1" fmla="*/ 0 h 117"/>
              <a:gd name="T2" fmla="*/ 0 w 273"/>
              <a:gd name="T3" fmla="*/ 2147483647 h 117"/>
              <a:gd name="T4" fmla="*/ 0 60000 65536"/>
              <a:gd name="T5" fmla="*/ 0 60000 65536"/>
              <a:gd name="T6" fmla="*/ 0 w 273"/>
              <a:gd name="T7" fmla="*/ 0 h 117"/>
              <a:gd name="T8" fmla="*/ 273 w 273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6861175" y="5905500"/>
          <a:ext cx="52387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45" name="Clip" r:id="rId14" imgW="1305000" imgH="1085760" progId="MS_ClipArt_Gallery.2">
                  <p:embed/>
                </p:oleObj>
              </mc:Choice>
              <mc:Fallback>
                <p:oleObj name="Clip" r:id="rId1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1175" y="5905500"/>
                        <a:ext cx="523875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9" name="Freeform 93"/>
          <p:cNvSpPr>
            <a:spLocks/>
          </p:cNvSpPr>
          <p:nvPr/>
        </p:nvSpPr>
        <p:spPr bwMode="auto">
          <a:xfrm rot="-5389902">
            <a:off x="6477000" y="5210175"/>
            <a:ext cx="168275" cy="1323975"/>
          </a:xfrm>
          <a:custGeom>
            <a:avLst/>
            <a:gdLst>
              <a:gd name="T0" fmla="*/ 0 w 51"/>
              <a:gd name="T1" fmla="*/ 2147483647 h 672"/>
              <a:gd name="T2" fmla="*/ 2147483647 w 51"/>
              <a:gd name="T3" fmla="*/ 0 h 672"/>
              <a:gd name="T4" fmla="*/ 2147483647 w 51"/>
              <a:gd name="T5" fmla="*/ 2147483647 h 672"/>
              <a:gd name="T6" fmla="*/ 2147483647 w 51"/>
              <a:gd name="T7" fmla="*/ 2147483647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672"/>
              <a:gd name="T14" fmla="*/ 51 w 51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672">
                <a:moveTo>
                  <a:pt x="0" y="3"/>
                </a:moveTo>
                <a:lnTo>
                  <a:pt x="51" y="0"/>
                </a:lnTo>
                <a:lnTo>
                  <a:pt x="51" y="672"/>
                </a:lnTo>
                <a:lnTo>
                  <a:pt x="15" y="67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30" name="Line 94"/>
          <p:cNvSpPr>
            <a:spLocks noChangeShapeType="1"/>
          </p:cNvSpPr>
          <p:nvPr/>
        </p:nvSpPr>
        <p:spPr bwMode="auto">
          <a:xfrm rot="5292605">
            <a:off x="6700044" y="5671344"/>
            <a:ext cx="215900" cy="7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5631" name="Group 95"/>
          <p:cNvGrpSpPr>
            <a:grpSpLocks/>
          </p:cNvGrpSpPr>
          <p:nvPr/>
        </p:nvGrpSpPr>
        <p:grpSpPr bwMode="auto">
          <a:xfrm>
            <a:off x="6738938" y="3830638"/>
            <a:ext cx="554037" cy="468312"/>
            <a:chOff x="4238" y="2709"/>
            <a:chExt cx="349" cy="295"/>
          </a:xfrm>
        </p:grpSpPr>
        <p:sp>
          <p:nvSpPr>
            <p:cNvPr id="25657" name="Rectangle 96"/>
            <p:cNvSpPr>
              <a:spLocks noChangeArrowheads="1"/>
            </p:cNvSpPr>
            <p:nvPr/>
          </p:nvSpPr>
          <p:spPr bwMode="auto">
            <a:xfrm>
              <a:off x="4314" y="2712"/>
              <a:ext cx="273" cy="25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658" name="Rectangle 97"/>
            <p:cNvSpPr>
              <a:spLocks noChangeArrowheads="1"/>
            </p:cNvSpPr>
            <p:nvPr/>
          </p:nvSpPr>
          <p:spPr bwMode="auto">
            <a:xfrm>
              <a:off x="4239" y="2754"/>
              <a:ext cx="269" cy="25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5659" name="Group 98"/>
            <p:cNvGrpSpPr>
              <a:grpSpLocks/>
            </p:cNvGrpSpPr>
            <p:nvPr/>
          </p:nvGrpSpPr>
          <p:grpSpPr bwMode="auto">
            <a:xfrm flipV="1">
              <a:off x="4281" y="2836"/>
              <a:ext cx="192" cy="75"/>
              <a:chOff x="2848" y="848"/>
              <a:chExt cx="140" cy="98"/>
            </a:xfrm>
          </p:grpSpPr>
          <p:sp>
            <p:nvSpPr>
              <p:cNvPr id="25666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67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68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5660" name="Group 102"/>
            <p:cNvGrpSpPr>
              <a:grpSpLocks/>
            </p:cNvGrpSpPr>
            <p:nvPr/>
          </p:nvGrpSpPr>
          <p:grpSpPr bwMode="auto">
            <a:xfrm>
              <a:off x="4278" y="2831"/>
              <a:ext cx="192" cy="75"/>
              <a:chOff x="2848" y="848"/>
              <a:chExt cx="140" cy="98"/>
            </a:xfrm>
          </p:grpSpPr>
          <p:sp>
            <p:nvSpPr>
              <p:cNvPr id="25663" name="Line 10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64" name="Line 10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65" name="Line 10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sp>
          <p:nvSpPr>
            <p:cNvPr id="25661" name="Freeform 106"/>
            <p:cNvSpPr>
              <a:spLocks/>
            </p:cNvSpPr>
            <p:nvPr/>
          </p:nvSpPr>
          <p:spPr bwMode="auto">
            <a:xfrm>
              <a:off x="4238" y="2709"/>
              <a:ext cx="348" cy="44"/>
            </a:xfrm>
            <a:custGeom>
              <a:avLst/>
              <a:gdLst>
                <a:gd name="T0" fmla="*/ 0 w 348"/>
                <a:gd name="T1" fmla="*/ 44 h 44"/>
                <a:gd name="T2" fmla="*/ 76 w 348"/>
                <a:gd name="T3" fmla="*/ 0 h 44"/>
                <a:gd name="T4" fmla="*/ 348 w 348"/>
                <a:gd name="T5" fmla="*/ 0 h 44"/>
                <a:gd name="T6" fmla="*/ 276 w 348"/>
                <a:gd name="T7" fmla="*/ 44 h 44"/>
                <a:gd name="T8" fmla="*/ 0 w 348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8"/>
                <a:gd name="T16" fmla="*/ 0 h 44"/>
                <a:gd name="T17" fmla="*/ 348 w 348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8" h="44">
                  <a:moveTo>
                    <a:pt x="0" y="44"/>
                  </a:moveTo>
                  <a:lnTo>
                    <a:pt x="76" y="0"/>
                  </a:lnTo>
                  <a:lnTo>
                    <a:pt x="348" y="0"/>
                  </a:lnTo>
                  <a:lnTo>
                    <a:pt x="276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662" name="Freeform 107"/>
            <p:cNvSpPr>
              <a:spLocks/>
            </p:cNvSpPr>
            <p:nvPr/>
          </p:nvSpPr>
          <p:spPr bwMode="auto">
            <a:xfrm>
              <a:off x="4505" y="2709"/>
              <a:ext cx="82" cy="294"/>
            </a:xfrm>
            <a:custGeom>
              <a:avLst/>
              <a:gdLst>
                <a:gd name="T0" fmla="*/ 0 w 82"/>
                <a:gd name="T1" fmla="*/ 47 h 294"/>
                <a:gd name="T2" fmla="*/ 82 w 82"/>
                <a:gd name="T3" fmla="*/ 0 h 294"/>
                <a:gd name="T4" fmla="*/ 82 w 82"/>
                <a:gd name="T5" fmla="*/ 254 h 294"/>
                <a:gd name="T6" fmla="*/ 0 w 82"/>
                <a:gd name="T7" fmla="*/ 294 h 294"/>
                <a:gd name="T8" fmla="*/ 0 w 82"/>
                <a:gd name="T9" fmla="*/ 47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94"/>
                <a:gd name="T17" fmla="*/ 82 w 82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94">
                  <a:moveTo>
                    <a:pt x="0" y="47"/>
                  </a:moveTo>
                  <a:lnTo>
                    <a:pt x="82" y="0"/>
                  </a:lnTo>
                  <a:lnTo>
                    <a:pt x="82" y="254"/>
                  </a:lnTo>
                  <a:lnTo>
                    <a:pt x="0" y="29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grpSp>
        <p:nvGrpSpPr>
          <p:cNvPr id="25632" name="Group 108"/>
          <p:cNvGrpSpPr>
            <a:grpSpLocks/>
          </p:cNvGrpSpPr>
          <p:nvPr/>
        </p:nvGrpSpPr>
        <p:grpSpPr bwMode="auto">
          <a:xfrm>
            <a:off x="7016750" y="4643438"/>
            <a:ext cx="554038" cy="468312"/>
            <a:chOff x="4238" y="2709"/>
            <a:chExt cx="349" cy="295"/>
          </a:xfrm>
        </p:grpSpPr>
        <p:sp>
          <p:nvSpPr>
            <p:cNvPr id="25645" name="Rectangle 109"/>
            <p:cNvSpPr>
              <a:spLocks noChangeArrowheads="1"/>
            </p:cNvSpPr>
            <p:nvPr/>
          </p:nvSpPr>
          <p:spPr bwMode="auto">
            <a:xfrm>
              <a:off x="4314" y="2712"/>
              <a:ext cx="273" cy="25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646" name="Rectangle 110"/>
            <p:cNvSpPr>
              <a:spLocks noChangeArrowheads="1"/>
            </p:cNvSpPr>
            <p:nvPr/>
          </p:nvSpPr>
          <p:spPr bwMode="auto">
            <a:xfrm>
              <a:off x="4239" y="2754"/>
              <a:ext cx="269" cy="25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5647" name="Group 111"/>
            <p:cNvGrpSpPr>
              <a:grpSpLocks/>
            </p:cNvGrpSpPr>
            <p:nvPr/>
          </p:nvGrpSpPr>
          <p:grpSpPr bwMode="auto">
            <a:xfrm flipV="1">
              <a:off x="4281" y="2836"/>
              <a:ext cx="192" cy="75"/>
              <a:chOff x="2848" y="848"/>
              <a:chExt cx="140" cy="98"/>
            </a:xfrm>
          </p:grpSpPr>
          <p:sp>
            <p:nvSpPr>
              <p:cNvPr id="25654" name="Line 1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55" name="Line 1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56" name="Line 1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5648" name="Group 115"/>
            <p:cNvGrpSpPr>
              <a:grpSpLocks/>
            </p:cNvGrpSpPr>
            <p:nvPr/>
          </p:nvGrpSpPr>
          <p:grpSpPr bwMode="auto">
            <a:xfrm>
              <a:off x="4278" y="2831"/>
              <a:ext cx="192" cy="75"/>
              <a:chOff x="2848" y="848"/>
              <a:chExt cx="140" cy="98"/>
            </a:xfrm>
          </p:grpSpPr>
          <p:sp>
            <p:nvSpPr>
              <p:cNvPr id="25651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52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53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sp>
          <p:nvSpPr>
            <p:cNvPr id="25649" name="Freeform 119"/>
            <p:cNvSpPr>
              <a:spLocks/>
            </p:cNvSpPr>
            <p:nvPr/>
          </p:nvSpPr>
          <p:spPr bwMode="auto">
            <a:xfrm>
              <a:off x="4238" y="2709"/>
              <a:ext cx="348" cy="44"/>
            </a:xfrm>
            <a:custGeom>
              <a:avLst/>
              <a:gdLst>
                <a:gd name="T0" fmla="*/ 0 w 348"/>
                <a:gd name="T1" fmla="*/ 44 h 44"/>
                <a:gd name="T2" fmla="*/ 76 w 348"/>
                <a:gd name="T3" fmla="*/ 0 h 44"/>
                <a:gd name="T4" fmla="*/ 348 w 348"/>
                <a:gd name="T5" fmla="*/ 0 h 44"/>
                <a:gd name="T6" fmla="*/ 276 w 348"/>
                <a:gd name="T7" fmla="*/ 44 h 44"/>
                <a:gd name="T8" fmla="*/ 0 w 348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8"/>
                <a:gd name="T16" fmla="*/ 0 h 44"/>
                <a:gd name="T17" fmla="*/ 348 w 348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8" h="44">
                  <a:moveTo>
                    <a:pt x="0" y="44"/>
                  </a:moveTo>
                  <a:lnTo>
                    <a:pt x="76" y="0"/>
                  </a:lnTo>
                  <a:lnTo>
                    <a:pt x="348" y="0"/>
                  </a:lnTo>
                  <a:lnTo>
                    <a:pt x="276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650" name="Freeform 120"/>
            <p:cNvSpPr>
              <a:spLocks/>
            </p:cNvSpPr>
            <p:nvPr/>
          </p:nvSpPr>
          <p:spPr bwMode="auto">
            <a:xfrm>
              <a:off x="4505" y="2709"/>
              <a:ext cx="82" cy="294"/>
            </a:xfrm>
            <a:custGeom>
              <a:avLst/>
              <a:gdLst>
                <a:gd name="T0" fmla="*/ 0 w 82"/>
                <a:gd name="T1" fmla="*/ 47 h 294"/>
                <a:gd name="T2" fmla="*/ 82 w 82"/>
                <a:gd name="T3" fmla="*/ 0 h 294"/>
                <a:gd name="T4" fmla="*/ 82 w 82"/>
                <a:gd name="T5" fmla="*/ 254 h 294"/>
                <a:gd name="T6" fmla="*/ 0 w 82"/>
                <a:gd name="T7" fmla="*/ 294 h 294"/>
                <a:gd name="T8" fmla="*/ 0 w 82"/>
                <a:gd name="T9" fmla="*/ 47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94"/>
                <a:gd name="T17" fmla="*/ 82 w 82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94">
                  <a:moveTo>
                    <a:pt x="0" y="47"/>
                  </a:moveTo>
                  <a:lnTo>
                    <a:pt x="82" y="0"/>
                  </a:lnTo>
                  <a:lnTo>
                    <a:pt x="82" y="254"/>
                  </a:lnTo>
                  <a:lnTo>
                    <a:pt x="0" y="29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25633" name="Freeform 121"/>
          <p:cNvSpPr>
            <a:spLocks/>
          </p:cNvSpPr>
          <p:nvPr/>
        </p:nvSpPr>
        <p:spPr bwMode="auto">
          <a:xfrm>
            <a:off x="7034213" y="3576638"/>
            <a:ext cx="100012" cy="242887"/>
          </a:xfrm>
          <a:custGeom>
            <a:avLst/>
            <a:gdLst>
              <a:gd name="T0" fmla="*/ 2147483647 w 273"/>
              <a:gd name="T1" fmla="*/ 0 h 117"/>
              <a:gd name="T2" fmla="*/ 0 w 273"/>
              <a:gd name="T3" fmla="*/ 2147483647 h 117"/>
              <a:gd name="T4" fmla="*/ 0 60000 65536"/>
              <a:gd name="T5" fmla="*/ 0 60000 65536"/>
              <a:gd name="T6" fmla="*/ 0 w 273"/>
              <a:gd name="T7" fmla="*/ 0 h 117"/>
              <a:gd name="T8" fmla="*/ 273 w 273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34" name="Freeform 122"/>
          <p:cNvSpPr>
            <a:spLocks/>
          </p:cNvSpPr>
          <p:nvPr/>
        </p:nvSpPr>
        <p:spPr bwMode="auto">
          <a:xfrm>
            <a:off x="7100888" y="5110163"/>
            <a:ext cx="123825" cy="166687"/>
          </a:xfrm>
          <a:custGeom>
            <a:avLst/>
            <a:gdLst>
              <a:gd name="T0" fmla="*/ 2147483647 w 273"/>
              <a:gd name="T1" fmla="*/ 0 h 117"/>
              <a:gd name="T2" fmla="*/ 0 w 273"/>
              <a:gd name="T3" fmla="*/ 2147483647 h 117"/>
              <a:gd name="T4" fmla="*/ 0 60000 65536"/>
              <a:gd name="T5" fmla="*/ 0 60000 65536"/>
              <a:gd name="T6" fmla="*/ 0 w 273"/>
              <a:gd name="T7" fmla="*/ 0 h 117"/>
              <a:gd name="T8" fmla="*/ 273 w 273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35" name="Freeform 123"/>
          <p:cNvSpPr>
            <a:spLocks/>
          </p:cNvSpPr>
          <p:nvPr/>
        </p:nvSpPr>
        <p:spPr bwMode="auto">
          <a:xfrm flipH="1">
            <a:off x="7067550" y="4305300"/>
            <a:ext cx="271463" cy="338138"/>
          </a:xfrm>
          <a:custGeom>
            <a:avLst/>
            <a:gdLst>
              <a:gd name="T0" fmla="*/ 2147483647 w 273"/>
              <a:gd name="T1" fmla="*/ 0 h 117"/>
              <a:gd name="T2" fmla="*/ 0 w 273"/>
              <a:gd name="T3" fmla="*/ 2147483647 h 117"/>
              <a:gd name="T4" fmla="*/ 0 60000 65536"/>
              <a:gd name="T5" fmla="*/ 0 60000 65536"/>
              <a:gd name="T6" fmla="*/ 0 w 273"/>
              <a:gd name="T7" fmla="*/ 0 h 117"/>
              <a:gd name="T8" fmla="*/ 273 w 273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36" name="Text Box 124"/>
          <p:cNvSpPr txBox="1">
            <a:spLocks noChangeArrowheads="1"/>
          </p:cNvSpPr>
          <p:nvPr/>
        </p:nvSpPr>
        <p:spPr bwMode="auto">
          <a:xfrm>
            <a:off x="7904163" y="3252788"/>
            <a:ext cx="1047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FF0000"/>
                </a:solidFill>
                <a:latin typeface="Comic Sans MS" pitchFamily="66" charset="0"/>
                <a:cs typeface="+mn-cs"/>
              </a:rPr>
              <a:t>ATM</a:t>
            </a:r>
          </a:p>
          <a:p>
            <a:pPr eaLnBrk="0" hangingPunct="0"/>
            <a:r>
              <a:rPr lang="en-US" sz="1800">
                <a:solidFill>
                  <a:srgbClr val="FF0000"/>
                </a:solidFill>
                <a:latin typeface="Comic Sans MS" pitchFamily="66" charset="0"/>
                <a:cs typeface="+mn-cs"/>
              </a:rPr>
              <a:t>network</a:t>
            </a:r>
            <a:endParaRPr lang="en-US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37" name="Line 125"/>
          <p:cNvSpPr>
            <a:spLocks noChangeShapeType="1"/>
          </p:cNvSpPr>
          <p:nvPr/>
        </p:nvSpPr>
        <p:spPr bwMode="auto">
          <a:xfrm flipH="1">
            <a:off x="7577138" y="3611563"/>
            <a:ext cx="398462" cy="4397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38" name="Text Box 126"/>
          <p:cNvSpPr txBox="1">
            <a:spLocks noChangeArrowheads="1"/>
          </p:cNvSpPr>
          <p:nvPr/>
        </p:nvSpPr>
        <p:spPr bwMode="auto">
          <a:xfrm>
            <a:off x="266700" y="5802313"/>
            <a:ext cx="1154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FF0000"/>
                </a:solidFill>
                <a:latin typeface="Comic Sans MS" pitchFamily="66" charset="0"/>
                <a:cs typeface="+mn-cs"/>
              </a:rPr>
              <a:t>Ethernet</a:t>
            </a:r>
          </a:p>
          <a:p>
            <a:pPr eaLnBrk="0" hangingPunct="0"/>
            <a:r>
              <a:rPr lang="en-US" sz="1800">
                <a:solidFill>
                  <a:srgbClr val="FF0000"/>
                </a:solidFill>
                <a:latin typeface="Comic Sans MS" pitchFamily="66" charset="0"/>
                <a:cs typeface="+mn-cs"/>
              </a:rPr>
              <a:t>LANs</a:t>
            </a:r>
            <a:endParaRPr lang="en-US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39" name="Line 127"/>
          <p:cNvSpPr>
            <a:spLocks noChangeShapeType="1"/>
          </p:cNvSpPr>
          <p:nvPr/>
        </p:nvSpPr>
        <p:spPr bwMode="auto">
          <a:xfrm flipV="1">
            <a:off x="1258888" y="4927600"/>
            <a:ext cx="892175" cy="927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40" name="Line 128"/>
          <p:cNvSpPr>
            <a:spLocks noChangeShapeType="1"/>
          </p:cNvSpPr>
          <p:nvPr/>
        </p:nvSpPr>
        <p:spPr bwMode="auto">
          <a:xfrm flipV="1">
            <a:off x="1263650" y="5395913"/>
            <a:ext cx="141288" cy="452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41" name="Line 129"/>
          <p:cNvSpPr>
            <a:spLocks noChangeShapeType="1"/>
          </p:cNvSpPr>
          <p:nvPr/>
        </p:nvSpPr>
        <p:spPr bwMode="auto">
          <a:xfrm flipV="1">
            <a:off x="1257300" y="5738813"/>
            <a:ext cx="449263" cy="120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42" name="Text Box 130"/>
          <p:cNvSpPr txBox="1">
            <a:spLocks noChangeArrowheads="1"/>
          </p:cNvSpPr>
          <p:nvPr/>
        </p:nvSpPr>
        <p:spPr bwMode="auto">
          <a:xfrm>
            <a:off x="4371975" y="5821363"/>
            <a:ext cx="1154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FF0000"/>
                </a:solidFill>
                <a:latin typeface="Comic Sans MS" pitchFamily="66" charset="0"/>
                <a:cs typeface="+mn-cs"/>
              </a:rPr>
              <a:t>Ethernet</a:t>
            </a:r>
          </a:p>
          <a:p>
            <a:pPr eaLnBrk="0" hangingPunct="0"/>
            <a:r>
              <a:rPr lang="en-US" sz="1800">
                <a:solidFill>
                  <a:srgbClr val="FF0000"/>
                </a:solidFill>
                <a:latin typeface="Comic Sans MS" pitchFamily="66" charset="0"/>
                <a:cs typeface="+mn-cs"/>
              </a:rPr>
              <a:t>LANs</a:t>
            </a:r>
            <a:endParaRPr lang="en-US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43" name="Line 131"/>
          <p:cNvSpPr>
            <a:spLocks noChangeShapeType="1"/>
          </p:cNvSpPr>
          <p:nvPr/>
        </p:nvSpPr>
        <p:spPr bwMode="auto">
          <a:xfrm flipV="1">
            <a:off x="5368925" y="5414963"/>
            <a:ext cx="141288" cy="452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44" name="Line 132"/>
          <p:cNvSpPr>
            <a:spLocks noChangeShapeType="1"/>
          </p:cNvSpPr>
          <p:nvPr/>
        </p:nvSpPr>
        <p:spPr bwMode="auto">
          <a:xfrm flipV="1">
            <a:off x="5362575" y="5757863"/>
            <a:ext cx="449263" cy="120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822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Internet structure: network of networks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3075" y="1073150"/>
            <a:ext cx="8204200" cy="906463"/>
          </a:xfrm>
        </p:spPr>
        <p:txBody>
          <a:bodyPr/>
          <a:lstStyle/>
          <a:p>
            <a:pPr marL="0" indent="0" eaLnBrk="1" hangingPunct="1">
              <a:buSzPct val="75000"/>
              <a:buFont typeface="Wingdings" pitchFamily="2" charset="2"/>
              <a:buNone/>
            </a:pPr>
            <a:r>
              <a:rPr lang="en-US" sz="2400" i="1" smtClean="0">
                <a:solidFill>
                  <a:srgbClr val="CC0000"/>
                </a:solidFill>
                <a:ea typeface="ＭＳ Ｐゴシック" pitchFamily="34" charset="-128"/>
              </a:rPr>
              <a:t>Question: </a:t>
            </a:r>
            <a:r>
              <a:rPr lang="en-US" sz="2400" smtClean="0">
                <a:ea typeface="ＭＳ Ｐゴシック" pitchFamily="34" charset="-128"/>
              </a:rPr>
              <a:t>given </a:t>
            </a:r>
            <a:r>
              <a:rPr lang="en-US" sz="2400" i="1" smtClean="0">
                <a:ea typeface="ＭＳ Ｐゴシック" pitchFamily="34" charset="-128"/>
              </a:rPr>
              <a:t>millions</a:t>
            </a:r>
            <a:r>
              <a:rPr lang="en-US" sz="2400" smtClean="0">
                <a:ea typeface="ＭＳ Ｐゴシック" pitchFamily="34" charset="-128"/>
              </a:rPr>
              <a:t> of access ISPs, how to connect them together?</a:t>
            </a:r>
          </a:p>
          <a:p>
            <a:pPr marL="0" indent="0" eaLnBrk="1" hangingPunct="1">
              <a:buSzPct val="75000"/>
              <a:buFont typeface="Wingdings" pitchFamily="2" charset="2"/>
              <a:buNone/>
            </a:pPr>
            <a:endParaRPr lang="en-US" sz="2400" smtClean="0">
              <a:ea typeface="ＭＳ Ｐゴシック" pitchFamily="34" charset="-128"/>
            </a:endParaRPr>
          </a:p>
        </p:txBody>
      </p:sp>
      <p:grpSp>
        <p:nvGrpSpPr>
          <p:cNvPr id="88068" name="Group 5"/>
          <p:cNvGrpSpPr>
            <a:grpSpLocks/>
          </p:cNvGrpSpPr>
          <p:nvPr/>
        </p:nvGrpSpPr>
        <p:grpSpPr bwMode="auto">
          <a:xfrm>
            <a:off x="450850" y="1849438"/>
            <a:ext cx="8437563" cy="4559300"/>
            <a:chOff x="154891" y="1905681"/>
            <a:chExt cx="8436427" cy="4559651"/>
          </a:xfrm>
        </p:grpSpPr>
        <p:grpSp>
          <p:nvGrpSpPr>
            <p:cNvPr id="88069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8812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8122" name="TextBox 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88070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8811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8120" name="TextBox 13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88071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8811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8118" name="TextBox 13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88072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8811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8116" name="TextBox 140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88073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8811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8114" name="TextBox 14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88074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8811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8112" name="TextBox 146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88075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8810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8110" name="TextBox 149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88076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8810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8108" name="TextBox 15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88077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8810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8106" name="TextBox 15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88078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8810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8104" name="TextBox 15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88079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8810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8102" name="TextBox 16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88080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8809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8100" name="TextBox 16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88081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8809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8098" name="TextBox 16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88082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8809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8096" name="TextBox 17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88083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8809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8094" name="TextBox 174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88084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8809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8092" name="TextBox 17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sp>
          <p:nvSpPr>
            <p:cNvPr id="88085" name="TextBox 4"/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88086" name="TextBox 179"/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88087" name="TextBox 180"/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88088" name="TextBox 181"/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88089" name="TextBox 182"/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88090" name="TextBox 183"/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156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Internet structure: network of networks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3075" y="1073150"/>
            <a:ext cx="8204200" cy="673100"/>
          </a:xfrm>
        </p:spPr>
        <p:txBody>
          <a:bodyPr/>
          <a:lstStyle/>
          <a:p>
            <a:pPr marL="0" indent="0" eaLnBrk="1" hangingPunct="1">
              <a:buSzPct val="75000"/>
              <a:buFont typeface="Wingdings" pitchFamily="2" charset="2"/>
              <a:buNone/>
            </a:pPr>
            <a:r>
              <a:rPr lang="en-US" sz="2400" i="1" smtClean="0">
                <a:solidFill>
                  <a:srgbClr val="CC0000"/>
                </a:solidFill>
                <a:ea typeface="ＭＳ Ｐゴシック" pitchFamily="34" charset="-128"/>
              </a:rPr>
              <a:t>Option: </a:t>
            </a:r>
            <a:r>
              <a:rPr lang="en-US" sz="2400" i="1" smtClean="0">
                <a:ea typeface="ＭＳ Ｐゴシック" pitchFamily="34" charset="-128"/>
              </a:rPr>
              <a:t>connect each access ISP to every other access ISP? </a:t>
            </a:r>
          </a:p>
          <a:p>
            <a:pPr marL="0" indent="0" eaLnBrk="1" hangingPunct="1">
              <a:buSzPct val="75000"/>
              <a:buFont typeface="Wingdings" pitchFamily="2" charset="2"/>
              <a:buNone/>
            </a:pPr>
            <a:endParaRPr lang="en-US" sz="2400" smtClean="0">
              <a:ea typeface="ＭＳ Ｐゴシック" pitchFamily="34" charset="-128"/>
            </a:endParaRPr>
          </a:p>
        </p:txBody>
      </p:sp>
      <p:grpSp>
        <p:nvGrpSpPr>
          <p:cNvPr id="90116" name="Group 5"/>
          <p:cNvGrpSpPr>
            <a:grpSpLocks/>
          </p:cNvGrpSpPr>
          <p:nvPr/>
        </p:nvGrpSpPr>
        <p:grpSpPr bwMode="auto">
          <a:xfrm>
            <a:off x="450850" y="1849438"/>
            <a:ext cx="8437563" cy="4559300"/>
            <a:chOff x="154891" y="1905681"/>
            <a:chExt cx="8436427" cy="4559651"/>
          </a:xfrm>
        </p:grpSpPr>
        <p:grpSp>
          <p:nvGrpSpPr>
            <p:cNvPr id="90171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9022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0224" name="TextBox 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0172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9022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0222" name="TextBox 13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0173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9021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0220" name="TextBox 13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0174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9021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0218" name="TextBox 140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0175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9021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0216" name="TextBox 14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0176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9021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0214" name="TextBox 146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0177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9021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0212" name="TextBox 149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0178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9020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0210" name="TextBox 15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0179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9020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0208" name="TextBox 15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0180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9020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0206" name="TextBox 15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0181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9020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0204" name="TextBox 16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0182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9020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0202" name="TextBox 16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0183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9019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0200" name="TextBox 16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0184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9019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0198" name="TextBox 17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0185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9019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0196" name="TextBox 174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0186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9019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0194" name="TextBox 17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sp>
          <p:nvSpPr>
            <p:cNvPr id="90187" name="TextBox 4"/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0188" name="TextBox 179"/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0189" name="TextBox 180"/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0190" name="TextBox 181"/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0191" name="TextBox 182"/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0192" name="TextBox 183"/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</p:grpSp>
      <p:grpSp>
        <p:nvGrpSpPr>
          <p:cNvPr id="19" name="Group 25"/>
          <p:cNvGrpSpPr>
            <a:grpSpLocks/>
          </p:cNvGrpSpPr>
          <p:nvPr/>
        </p:nvGrpSpPr>
        <p:grpSpPr bwMode="auto">
          <a:xfrm>
            <a:off x="908050" y="2281238"/>
            <a:ext cx="7361238" cy="3768725"/>
            <a:chOff x="888125" y="2295063"/>
            <a:chExt cx="7361771" cy="3769689"/>
          </a:xfrm>
        </p:grpSpPr>
        <p:cxnSp>
          <p:nvCxnSpPr>
            <p:cNvPr id="90151" name="Straight Connector 7"/>
            <p:cNvCxnSpPr>
              <a:cxnSpLocks noChangeShapeType="1"/>
              <a:stCxn id="90217" idx="0"/>
            </p:cNvCxnSpPr>
            <p:nvPr/>
          </p:nvCxnSpPr>
          <p:spPr bwMode="auto">
            <a:xfrm flipV="1">
              <a:off x="1661409" y="2570969"/>
              <a:ext cx="577293" cy="28026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52" name="Straight Connector 188"/>
            <p:cNvCxnSpPr>
              <a:cxnSpLocks noChangeShapeType="1"/>
              <a:stCxn id="90217" idx="0"/>
            </p:cNvCxnSpPr>
            <p:nvPr/>
          </p:nvCxnSpPr>
          <p:spPr bwMode="auto">
            <a:xfrm flipH="1" flipV="1">
              <a:off x="1509155" y="3032403"/>
              <a:ext cx="171469" cy="2327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53" name="Straight Connector 190"/>
            <p:cNvCxnSpPr>
              <a:cxnSpLocks noChangeShapeType="1"/>
              <a:stCxn id="90217" idx="0"/>
            </p:cNvCxnSpPr>
            <p:nvPr/>
          </p:nvCxnSpPr>
          <p:spPr bwMode="auto">
            <a:xfrm flipH="1" flipV="1">
              <a:off x="1185287" y="3451504"/>
              <a:ext cx="495337" cy="19080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54" name="Straight Connector 192"/>
            <p:cNvCxnSpPr>
              <a:cxnSpLocks noChangeShapeType="1"/>
              <a:stCxn id="90217" idx="0"/>
            </p:cNvCxnSpPr>
            <p:nvPr/>
          </p:nvCxnSpPr>
          <p:spPr bwMode="auto">
            <a:xfrm flipH="1" flipV="1">
              <a:off x="1181567" y="4298698"/>
              <a:ext cx="499057" cy="10608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55" name="Straight Connector 195"/>
            <p:cNvCxnSpPr>
              <a:cxnSpLocks noChangeShapeType="1"/>
              <a:stCxn id="90217" idx="0"/>
            </p:cNvCxnSpPr>
            <p:nvPr/>
          </p:nvCxnSpPr>
          <p:spPr bwMode="auto">
            <a:xfrm flipH="1" flipV="1">
              <a:off x="1386886" y="4980292"/>
              <a:ext cx="293738" cy="3792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56" name="Straight Connector 197"/>
            <p:cNvCxnSpPr>
              <a:cxnSpLocks noChangeShapeType="1"/>
              <a:endCxn id="90217" idx="0"/>
            </p:cNvCxnSpPr>
            <p:nvPr/>
          </p:nvCxnSpPr>
          <p:spPr bwMode="auto">
            <a:xfrm flipH="1" flipV="1">
              <a:off x="1661409" y="5373637"/>
              <a:ext cx="1526432" cy="593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57" name="Straight Connector 199"/>
            <p:cNvCxnSpPr>
              <a:cxnSpLocks noChangeShapeType="1"/>
              <a:endCxn id="90217" idx="0"/>
            </p:cNvCxnSpPr>
            <p:nvPr/>
          </p:nvCxnSpPr>
          <p:spPr bwMode="auto">
            <a:xfrm flipH="1" flipV="1">
              <a:off x="1680624" y="5359527"/>
              <a:ext cx="2723702" cy="7030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58" name="Straight Connector 201"/>
            <p:cNvCxnSpPr>
              <a:cxnSpLocks noChangeShapeType="1"/>
              <a:endCxn id="90217" idx="0"/>
            </p:cNvCxnSpPr>
            <p:nvPr/>
          </p:nvCxnSpPr>
          <p:spPr bwMode="auto">
            <a:xfrm flipH="1" flipV="1">
              <a:off x="1680624" y="5359527"/>
              <a:ext cx="3605885" cy="619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59" name="Straight Connector 203"/>
            <p:cNvCxnSpPr>
              <a:cxnSpLocks noChangeShapeType="1"/>
              <a:endCxn id="90217" idx="0"/>
            </p:cNvCxnSpPr>
            <p:nvPr/>
          </p:nvCxnSpPr>
          <p:spPr bwMode="auto">
            <a:xfrm flipH="1">
              <a:off x="1680624" y="5184745"/>
              <a:ext cx="6569272" cy="1747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60" name="Straight Connector 204"/>
            <p:cNvCxnSpPr>
              <a:cxnSpLocks noChangeShapeType="1"/>
              <a:endCxn id="90217" idx="0"/>
            </p:cNvCxnSpPr>
            <p:nvPr/>
          </p:nvCxnSpPr>
          <p:spPr bwMode="auto">
            <a:xfrm flipH="1" flipV="1">
              <a:off x="1680624" y="5359527"/>
              <a:ext cx="5742435" cy="4867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61" name="Straight Connector 207"/>
            <p:cNvCxnSpPr>
              <a:cxnSpLocks noChangeShapeType="1"/>
              <a:endCxn id="90217" idx="0"/>
            </p:cNvCxnSpPr>
            <p:nvPr/>
          </p:nvCxnSpPr>
          <p:spPr bwMode="auto">
            <a:xfrm flipH="1">
              <a:off x="1680624" y="4311835"/>
              <a:ext cx="6338019" cy="10476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62" name="Straight Connector 209"/>
            <p:cNvCxnSpPr>
              <a:cxnSpLocks noChangeShapeType="1"/>
              <a:endCxn id="90217" idx="0"/>
            </p:cNvCxnSpPr>
            <p:nvPr/>
          </p:nvCxnSpPr>
          <p:spPr bwMode="auto">
            <a:xfrm flipH="1">
              <a:off x="1680624" y="3273553"/>
              <a:ext cx="5749312" cy="20859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63" name="Straight Connector 211"/>
            <p:cNvCxnSpPr>
              <a:cxnSpLocks noChangeShapeType="1"/>
              <a:endCxn id="90217" idx="0"/>
            </p:cNvCxnSpPr>
            <p:nvPr/>
          </p:nvCxnSpPr>
          <p:spPr bwMode="auto">
            <a:xfrm flipH="1">
              <a:off x="1680624" y="2784308"/>
              <a:ext cx="4942318" cy="2575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64" name="Straight Connector 213"/>
            <p:cNvCxnSpPr>
              <a:cxnSpLocks noChangeShapeType="1"/>
              <a:endCxn id="90217" idx="0"/>
            </p:cNvCxnSpPr>
            <p:nvPr/>
          </p:nvCxnSpPr>
          <p:spPr bwMode="auto">
            <a:xfrm flipH="1">
              <a:off x="1680624" y="2295063"/>
              <a:ext cx="2971398" cy="30644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65" name="Straight Connector 215"/>
            <p:cNvCxnSpPr>
              <a:cxnSpLocks noChangeShapeType="1"/>
              <a:endCxn id="90217" idx="0"/>
            </p:cNvCxnSpPr>
            <p:nvPr/>
          </p:nvCxnSpPr>
          <p:spPr bwMode="auto">
            <a:xfrm flipH="1">
              <a:off x="1680624" y="2295321"/>
              <a:ext cx="2025496" cy="3064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0166" name="TextBox 24"/>
            <p:cNvSpPr txBox="1">
              <a:spLocks noChangeArrowheads="1"/>
            </p:cNvSpPr>
            <p:nvPr/>
          </p:nvSpPr>
          <p:spPr bwMode="auto">
            <a:xfrm rot="5710989">
              <a:off x="859913" y="4114468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1400" b="0">
                  <a:solidFill>
                    <a:srgbClr val="000000"/>
                  </a:solidFill>
                </a:rPr>
                <a:t>…</a:t>
              </a:r>
            </a:p>
          </p:txBody>
        </p:sp>
        <p:sp>
          <p:nvSpPr>
            <p:cNvPr id="90167" name="TextBox 218"/>
            <p:cNvSpPr txBox="1">
              <a:spLocks noChangeArrowheads="1"/>
            </p:cNvSpPr>
            <p:nvPr/>
          </p:nvSpPr>
          <p:spPr bwMode="auto">
            <a:xfrm rot="7515077">
              <a:off x="4511491" y="5728762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1400" b="0">
                  <a:solidFill>
                    <a:srgbClr val="000000"/>
                  </a:solidFill>
                </a:rPr>
                <a:t>…</a:t>
              </a:r>
            </a:p>
          </p:txBody>
        </p:sp>
        <p:sp>
          <p:nvSpPr>
            <p:cNvPr id="90168" name="TextBox 219"/>
            <p:cNvSpPr txBox="1">
              <a:spLocks noChangeArrowheads="1"/>
            </p:cNvSpPr>
            <p:nvPr/>
          </p:nvSpPr>
          <p:spPr bwMode="auto">
            <a:xfrm rot="3940343">
              <a:off x="6392354" y="3846211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b="0">
                  <a:solidFill>
                    <a:srgbClr val="000000"/>
                  </a:solidFill>
                </a:rPr>
                <a:t>…</a:t>
              </a:r>
            </a:p>
          </p:txBody>
        </p:sp>
        <p:sp>
          <p:nvSpPr>
            <p:cNvPr id="90169" name="TextBox 220"/>
            <p:cNvSpPr txBox="1">
              <a:spLocks noChangeArrowheads="1"/>
            </p:cNvSpPr>
            <p:nvPr/>
          </p:nvSpPr>
          <p:spPr bwMode="auto">
            <a:xfrm rot="2048420">
              <a:off x="4482993" y="2684685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b="0">
                  <a:solidFill>
                    <a:srgbClr val="000000"/>
                  </a:solidFill>
                </a:rPr>
                <a:t>…</a:t>
              </a:r>
            </a:p>
          </p:txBody>
        </p:sp>
        <p:sp>
          <p:nvSpPr>
            <p:cNvPr id="90170" name="TextBox 221"/>
            <p:cNvSpPr txBox="1">
              <a:spLocks noChangeArrowheads="1"/>
            </p:cNvSpPr>
            <p:nvPr/>
          </p:nvSpPr>
          <p:spPr bwMode="auto">
            <a:xfrm rot="-316136">
              <a:off x="2189980" y="2687381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b="0">
                  <a:solidFill>
                    <a:srgbClr val="000000"/>
                  </a:solidFill>
                </a:rPr>
                <a:t>…</a:t>
              </a:r>
            </a:p>
          </p:txBody>
        </p:sp>
      </p:grpSp>
      <p:grpSp>
        <p:nvGrpSpPr>
          <p:cNvPr id="20" name="Group 223"/>
          <p:cNvGrpSpPr>
            <a:grpSpLocks/>
          </p:cNvGrpSpPr>
          <p:nvPr/>
        </p:nvGrpSpPr>
        <p:grpSpPr bwMode="auto">
          <a:xfrm>
            <a:off x="1158875" y="2305050"/>
            <a:ext cx="7094538" cy="3695700"/>
            <a:chOff x="862570" y="2361120"/>
            <a:chExt cx="7094553" cy="3695520"/>
          </a:xfrm>
        </p:grpSpPr>
        <p:cxnSp>
          <p:nvCxnSpPr>
            <p:cNvPr id="90136" name="Straight Connector 224"/>
            <p:cNvCxnSpPr>
              <a:cxnSpLocks noChangeShapeType="1"/>
            </p:cNvCxnSpPr>
            <p:nvPr/>
          </p:nvCxnSpPr>
          <p:spPr bwMode="auto">
            <a:xfrm flipH="1">
              <a:off x="1446332" y="2897188"/>
              <a:ext cx="4736982" cy="2535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37" name="Straight Connector 225"/>
            <p:cNvCxnSpPr>
              <a:cxnSpLocks noChangeShapeType="1"/>
            </p:cNvCxnSpPr>
            <p:nvPr/>
          </p:nvCxnSpPr>
          <p:spPr bwMode="auto">
            <a:xfrm flipH="1">
              <a:off x="2972043" y="2885760"/>
              <a:ext cx="3213953" cy="30412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38" name="Straight Connector 226"/>
            <p:cNvCxnSpPr>
              <a:cxnSpLocks noChangeShapeType="1"/>
            </p:cNvCxnSpPr>
            <p:nvPr/>
          </p:nvCxnSpPr>
          <p:spPr bwMode="auto">
            <a:xfrm flipH="1">
              <a:off x="4328465" y="2877120"/>
              <a:ext cx="1866171" cy="31795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39" name="Straight Connector 227"/>
            <p:cNvCxnSpPr>
              <a:cxnSpLocks noChangeShapeType="1"/>
            </p:cNvCxnSpPr>
            <p:nvPr/>
          </p:nvCxnSpPr>
          <p:spPr bwMode="auto">
            <a:xfrm flipH="1">
              <a:off x="5270184" y="2877120"/>
              <a:ext cx="915812" cy="30585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40" name="Straight Connector 228"/>
            <p:cNvCxnSpPr>
              <a:cxnSpLocks noChangeShapeType="1"/>
            </p:cNvCxnSpPr>
            <p:nvPr/>
          </p:nvCxnSpPr>
          <p:spPr bwMode="auto">
            <a:xfrm>
              <a:off x="6167438" y="2901156"/>
              <a:ext cx="1141702" cy="28012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41" name="Straight Connector 229"/>
            <p:cNvCxnSpPr>
              <a:cxnSpLocks noChangeShapeType="1"/>
            </p:cNvCxnSpPr>
            <p:nvPr/>
          </p:nvCxnSpPr>
          <p:spPr bwMode="auto">
            <a:xfrm>
              <a:off x="6171406" y="2889250"/>
              <a:ext cx="1785717" cy="2355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42" name="Straight Connector 230"/>
            <p:cNvCxnSpPr>
              <a:cxnSpLocks noChangeShapeType="1"/>
            </p:cNvCxnSpPr>
            <p:nvPr/>
          </p:nvCxnSpPr>
          <p:spPr bwMode="auto">
            <a:xfrm>
              <a:off x="6179344" y="2881313"/>
              <a:ext cx="1587707" cy="13868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43" name="Straight Connector 231"/>
            <p:cNvCxnSpPr>
              <a:cxnSpLocks noChangeShapeType="1"/>
            </p:cNvCxnSpPr>
            <p:nvPr/>
          </p:nvCxnSpPr>
          <p:spPr bwMode="auto">
            <a:xfrm>
              <a:off x="6179344" y="2897188"/>
              <a:ext cx="602786" cy="2909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44" name="Straight Connector 232"/>
            <p:cNvCxnSpPr>
              <a:cxnSpLocks noChangeShapeType="1"/>
            </p:cNvCxnSpPr>
            <p:nvPr/>
          </p:nvCxnSpPr>
          <p:spPr bwMode="auto">
            <a:xfrm>
              <a:off x="4584546" y="2364240"/>
              <a:ext cx="1558252" cy="5128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45" name="Straight Connector 233"/>
            <p:cNvCxnSpPr>
              <a:cxnSpLocks noChangeShapeType="1"/>
            </p:cNvCxnSpPr>
            <p:nvPr/>
          </p:nvCxnSpPr>
          <p:spPr bwMode="auto">
            <a:xfrm>
              <a:off x="3691549" y="2361120"/>
              <a:ext cx="2485808" cy="5332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46" name="Straight Connector 234"/>
            <p:cNvCxnSpPr>
              <a:cxnSpLocks noChangeShapeType="1"/>
            </p:cNvCxnSpPr>
            <p:nvPr/>
          </p:nvCxnSpPr>
          <p:spPr bwMode="auto">
            <a:xfrm>
              <a:off x="2081460" y="2548080"/>
              <a:ext cx="4078617" cy="337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47" name="Straight Connector 235"/>
            <p:cNvCxnSpPr>
              <a:cxnSpLocks noChangeShapeType="1"/>
            </p:cNvCxnSpPr>
            <p:nvPr/>
          </p:nvCxnSpPr>
          <p:spPr bwMode="auto">
            <a:xfrm flipV="1">
              <a:off x="1309418" y="2903040"/>
              <a:ext cx="4842020" cy="30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48" name="Straight Connector 236"/>
            <p:cNvCxnSpPr>
              <a:cxnSpLocks noChangeShapeType="1"/>
            </p:cNvCxnSpPr>
            <p:nvPr/>
          </p:nvCxnSpPr>
          <p:spPr bwMode="auto">
            <a:xfrm flipV="1">
              <a:off x="934801" y="2894400"/>
              <a:ext cx="5242556" cy="3770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49" name="Straight Connector 237"/>
            <p:cNvCxnSpPr>
              <a:cxnSpLocks noChangeShapeType="1"/>
            </p:cNvCxnSpPr>
            <p:nvPr/>
          </p:nvCxnSpPr>
          <p:spPr bwMode="auto">
            <a:xfrm flipV="1">
              <a:off x="862570" y="2901156"/>
              <a:ext cx="5296930" cy="13866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50" name="Straight Connector 238"/>
            <p:cNvCxnSpPr>
              <a:cxnSpLocks noChangeShapeType="1"/>
            </p:cNvCxnSpPr>
            <p:nvPr/>
          </p:nvCxnSpPr>
          <p:spPr bwMode="auto">
            <a:xfrm flipV="1">
              <a:off x="1101367" y="2901156"/>
              <a:ext cx="5077977" cy="20260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" name="Group 239"/>
          <p:cNvGrpSpPr>
            <a:grpSpLocks/>
          </p:cNvGrpSpPr>
          <p:nvPr/>
        </p:nvGrpSpPr>
        <p:grpSpPr bwMode="auto">
          <a:xfrm>
            <a:off x="1095375" y="2195513"/>
            <a:ext cx="7158038" cy="3798887"/>
            <a:chOff x="799176" y="2251902"/>
            <a:chExt cx="7158126" cy="3799069"/>
          </a:xfrm>
        </p:grpSpPr>
        <p:cxnSp>
          <p:nvCxnSpPr>
            <p:cNvPr id="90121" name="Straight Connector 240"/>
            <p:cNvCxnSpPr>
              <a:cxnSpLocks noChangeShapeType="1"/>
            </p:cNvCxnSpPr>
            <p:nvPr/>
          </p:nvCxnSpPr>
          <p:spPr bwMode="auto">
            <a:xfrm>
              <a:off x="2012365" y="2732956"/>
              <a:ext cx="3121627" cy="32043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22" name="Straight Connector 241"/>
            <p:cNvCxnSpPr>
              <a:cxnSpLocks noChangeShapeType="1"/>
            </p:cNvCxnSpPr>
            <p:nvPr/>
          </p:nvCxnSpPr>
          <p:spPr bwMode="auto">
            <a:xfrm>
              <a:off x="2009682" y="2721528"/>
              <a:ext cx="2384511" cy="3329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23" name="Straight Connector 242"/>
            <p:cNvCxnSpPr>
              <a:cxnSpLocks noChangeShapeType="1"/>
            </p:cNvCxnSpPr>
            <p:nvPr/>
          </p:nvCxnSpPr>
          <p:spPr bwMode="auto">
            <a:xfrm>
              <a:off x="2001042" y="2712888"/>
              <a:ext cx="1091382" cy="31978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24" name="Straight Connector 243"/>
            <p:cNvCxnSpPr>
              <a:cxnSpLocks noChangeShapeType="1"/>
            </p:cNvCxnSpPr>
            <p:nvPr/>
          </p:nvCxnSpPr>
          <p:spPr bwMode="auto">
            <a:xfrm flipH="1">
              <a:off x="1471306" y="2712888"/>
              <a:ext cx="538376" cy="2698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25" name="Straight Connector 244"/>
            <p:cNvCxnSpPr>
              <a:cxnSpLocks noChangeShapeType="1"/>
            </p:cNvCxnSpPr>
            <p:nvPr/>
          </p:nvCxnSpPr>
          <p:spPr bwMode="auto">
            <a:xfrm flipH="1">
              <a:off x="1007181" y="2736924"/>
              <a:ext cx="1021059" cy="20695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26" name="Straight Connector 245"/>
            <p:cNvCxnSpPr>
              <a:cxnSpLocks noChangeShapeType="1"/>
            </p:cNvCxnSpPr>
            <p:nvPr/>
          </p:nvCxnSpPr>
          <p:spPr bwMode="auto">
            <a:xfrm flipH="1">
              <a:off x="799176" y="2725018"/>
              <a:ext cx="1225097" cy="14135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27" name="Straight Connector 246"/>
            <p:cNvCxnSpPr>
              <a:cxnSpLocks noChangeShapeType="1"/>
            </p:cNvCxnSpPr>
            <p:nvPr/>
          </p:nvCxnSpPr>
          <p:spPr bwMode="auto">
            <a:xfrm flipH="1">
              <a:off x="932218" y="2704755"/>
              <a:ext cx="1107153" cy="588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28" name="Straight Connector 247"/>
            <p:cNvCxnSpPr>
              <a:cxnSpLocks noChangeShapeType="1"/>
            </p:cNvCxnSpPr>
            <p:nvPr/>
          </p:nvCxnSpPr>
          <p:spPr bwMode="auto">
            <a:xfrm flipH="1">
              <a:off x="1293642" y="2704755"/>
              <a:ext cx="745729" cy="216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29" name="Straight Connector 248"/>
            <p:cNvCxnSpPr>
              <a:cxnSpLocks noChangeShapeType="1"/>
            </p:cNvCxnSpPr>
            <p:nvPr/>
          </p:nvCxnSpPr>
          <p:spPr bwMode="auto">
            <a:xfrm flipH="1">
              <a:off x="2052880" y="2251902"/>
              <a:ext cx="1141349" cy="4609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30" name="Straight Connector 249"/>
            <p:cNvCxnSpPr>
              <a:cxnSpLocks noChangeShapeType="1"/>
            </p:cNvCxnSpPr>
            <p:nvPr/>
          </p:nvCxnSpPr>
          <p:spPr bwMode="auto">
            <a:xfrm flipH="1">
              <a:off x="2018321" y="2332076"/>
              <a:ext cx="2284094" cy="3980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31" name="Straight Connector 250"/>
            <p:cNvCxnSpPr>
              <a:cxnSpLocks noChangeShapeType="1"/>
            </p:cNvCxnSpPr>
            <p:nvPr/>
          </p:nvCxnSpPr>
          <p:spPr bwMode="auto">
            <a:xfrm flipH="1" flipV="1">
              <a:off x="2035602" y="2721528"/>
              <a:ext cx="4016700" cy="141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32" name="Straight Connector 251"/>
            <p:cNvCxnSpPr>
              <a:cxnSpLocks noChangeShapeType="1"/>
            </p:cNvCxnSpPr>
            <p:nvPr/>
          </p:nvCxnSpPr>
          <p:spPr bwMode="auto">
            <a:xfrm flipH="1" flipV="1">
              <a:off x="2044240" y="2738808"/>
              <a:ext cx="4755057" cy="5290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33" name="Straight Connector 252"/>
            <p:cNvCxnSpPr>
              <a:cxnSpLocks noChangeShapeType="1"/>
            </p:cNvCxnSpPr>
            <p:nvPr/>
          </p:nvCxnSpPr>
          <p:spPr bwMode="auto">
            <a:xfrm flipH="1" flipV="1">
              <a:off x="2018321" y="2730168"/>
              <a:ext cx="5710381" cy="15549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34" name="Straight Connector 253"/>
            <p:cNvCxnSpPr>
              <a:cxnSpLocks noChangeShapeType="1"/>
            </p:cNvCxnSpPr>
            <p:nvPr/>
          </p:nvCxnSpPr>
          <p:spPr bwMode="auto">
            <a:xfrm flipH="1" flipV="1">
              <a:off x="2036178" y="2736924"/>
              <a:ext cx="5921124" cy="2462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35" name="Straight Connector 254"/>
            <p:cNvCxnSpPr>
              <a:cxnSpLocks noChangeShapeType="1"/>
            </p:cNvCxnSpPr>
            <p:nvPr/>
          </p:nvCxnSpPr>
          <p:spPr bwMode="auto">
            <a:xfrm flipH="1" flipV="1">
              <a:off x="2016335" y="2736924"/>
              <a:ext cx="5165304" cy="3000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497138" y="3403600"/>
            <a:ext cx="4268787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0" hangingPunct="0"/>
            <a:r>
              <a:rPr lang="en-US" b="0">
                <a:solidFill>
                  <a:srgbClr val="000000"/>
                </a:solidFill>
              </a:rPr>
              <a:t>connecting each access ISP to each other directly </a:t>
            </a:r>
            <a:r>
              <a:rPr lang="en-US" b="0" i="1">
                <a:solidFill>
                  <a:srgbClr val="CC0000"/>
                </a:solidFill>
              </a:rPr>
              <a:t>doesn</a:t>
            </a:r>
            <a:r>
              <a:rPr lang="en-US" altLang="en-US" b="0" i="1">
                <a:solidFill>
                  <a:srgbClr val="CC0000"/>
                </a:solidFill>
              </a:rPr>
              <a:t>’</a:t>
            </a:r>
            <a:r>
              <a:rPr lang="en-US" b="0" i="1">
                <a:solidFill>
                  <a:srgbClr val="CC0000"/>
                </a:solidFill>
              </a:rPr>
              <a:t>t scale: </a:t>
            </a:r>
            <a:r>
              <a:rPr lang="en-US" b="0">
                <a:solidFill>
                  <a:srgbClr val="000000"/>
                </a:solidFill>
              </a:rPr>
              <a:t>O(</a:t>
            </a:r>
            <a:r>
              <a:rPr lang="en-US" b="0" i="1">
                <a:solidFill>
                  <a:srgbClr val="000000"/>
                </a:solidFill>
              </a:rPr>
              <a:t>N</a:t>
            </a:r>
            <a:r>
              <a:rPr lang="en-US" b="0" baseline="30000">
                <a:solidFill>
                  <a:srgbClr val="000000"/>
                </a:solidFill>
              </a:rPr>
              <a:t>2</a:t>
            </a:r>
            <a:r>
              <a:rPr lang="en-US" b="0">
                <a:solidFill>
                  <a:srgbClr val="000000"/>
                </a:solidFill>
              </a:rPr>
              <a:t>) connections.</a:t>
            </a:r>
          </a:p>
        </p:txBody>
      </p:sp>
    </p:spTree>
    <p:extLst>
      <p:ext uri="{BB962C8B-B14F-4D97-AF65-F5344CB8AC3E}">
        <p14:creationId xmlns:p14="http://schemas.microsoft.com/office/powerpoint/2010/main" val="424101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Internet structure: network of networks</a:t>
            </a:r>
            <a:endParaRPr lang="en-US" smtClean="0">
              <a:ea typeface="ＭＳ Ｐゴシック" pitchFamily="34" charset="-128"/>
            </a:endParaRPr>
          </a:p>
        </p:txBody>
      </p:sp>
      <p:grpSp>
        <p:nvGrpSpPr>
          <p:cNvPr id="92163" name="Group 5"/>
          <p:cNvGrpSpPr>
            <a:grpSpLocks/>
          </p:cNvGrpSpPr>
          <p:nvPr/>
        </p:nvGrpSpPr>
        <p:grpSpPr bwMode="auto">
          <a:xfrm>
            <a:off x="450850" y="1849438"/>
            <a:ext cx="8437563" cy="4559300"/>
            <a:chOff x="154891" y="1905681"/>
            <a:chExt cx="8436427" cy="4559651"/>
          </a:xfrm>
        </p:grpSpPr>
        <p:grpSp>
          <p:nvGrpSpPr>
            <p:cNvPr id="92263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9231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316" name="TextBox 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2264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9231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314" name="TextBox 13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2265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9231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312" name="TextBox 13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2266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9230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310" name="TextBox 140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2267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9230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308" name="TextBox 14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2268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9230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306" name="TextBox 146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2269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9230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304" name="TextBox 149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2270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9230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302" name="TextBox 15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2271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9229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300" name="TextBox 15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2272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9229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298" name="TextBox 15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2273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9229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296" name="TextBox 16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2274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9229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294" name="TextBox 16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2275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9229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292" name="TextBox 16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2276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9228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290" name="TextBox 17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2277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9228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288" name="TextBox 174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2278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9228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286" name="TextBox 17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sp>
          <p:nvSpPr>
            <p:cNvPr id="92279" name="TextBox 4"/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2280" name="TextBox 179"/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2281" name="TextBox 180"/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2282" name="TextBox 181"/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2283" name="TextBox 182"/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2284" name="TextBox 183"/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</p:grpSp>
      <p:sp>
        <p:nvSpPr>
          <p:cNvPr id="92164" name="Rectangle 3"/>
          <p:cNvSpPr txBox="1">
            <a:spLocks noChangeArrowheads="1"/>
          </p:cNvSpPr>
          <p:nvPr/>
        </p:nvSpPr>
        <p:spPr bwMode="auto">
          <a:xfrm>
            <a:off x="473075" y="1073150"/>
            <a:ext cx="8204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 b="0" i="1" dirty="0">
                <a:solidFill>
                  <a:srgbClr val="CC0000"/>
                </a:solidFill>
                <a:latin typeface="Gill Sans MT" pitchFamily="34" charset="0"/>
              </a:rPr>
              <a:t>Option: </a:t>
            </a:r>
            <a:r>
              <a:rPr lang="en-US" b="0" i="1" dirty="0">
                <a:solidFill>
                  <a:srgbClr val="000000"/>
                </a:solidFill>
                <a:latin typeface="Gill Sans MT" pitchFamily="34" charset="0"/>
              </a:rPr>
              <a:t>connect each access ISP to a global transit </a:t>
            </a:r>
            <a:r>
              <a:rPr lang="en-US" b="0" i="1" u="sng" dirty="0" smtClean="0">
                <a:solidFill>
                  <a:srgbClr val="000000"/>
                </a:solidFill>
                <a:latin typeface="Gill Sans MT" pitchFamily="34" charset="0"/>
              </a:rPr>
              <a:t>(imaginary</a:t>
            </a:r>
            <a:r>
              <a:rPr lang="en-US" b="0" i="1" dirty="0" smtClean="0">
                <a:solidFill>
                  <a:srgbClr val="000000"/>
                </a:solidFill>
                <a:latin typeface="Gill Sans MT" pitchFamily="34" charset="0"/>
              </a:rPr>
              <a:t>) ISP</a:t>
            </a:r>
            <a:r>
              <a:rPr lang="en-US" b="0" i="1" dirty="0">
                <a:solidFill>
                  <a:srgbClr val="000000"/>
                </a:solidFill>
                <a:latin typeface="Gill Sans MT" pitchFamily="34" charset="0"/>
              </a:rPr>
              <a:t>? </a:t>
            </a:r>
            <a:r>
              <a:rPr lang="en-US" b="0" i="1" dirty="0">
                <a:solidFill>
                  <a:srgbClr val="C00000"/>
                </a:solidFill>
              </a:rPr>
              <a:t>Customer</a:t>
            </a:r>
            <a:r>
              <a:rPr lang="en-US" b="0" i="1" dirty="0">
                <a:solidFill>
                  <a:srgbClr val="000000"/>
                </a:solidFill>
              </a:rPr>
              <a:t> and </a:t>
            </a:r>
            <a:r>
              <a:rPr lang="en-US" b="0" i="1" dirty="0">
                <a:solidFill>
                  <a:srgbClr val="C00000"/>
                </a:solidFill>
              </a:rPr>
              <a:t>provider </a:t>
            </a:r>
            <a:r>
              <a:rPr lang="en-US" b="0" i="1" dirty="0">
                <a:solidFill>
                  <a:srgbClr val="000000"/>
                </a:solidFill>
              </a:rPr>
              <a:t>ISPs have economic agreement.</a:t>
            </a:r>
            <a:endParaRPr lang="en-US" b="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92165" name="Oval 3"/>
          <p:cNvSpPr>
            <a:spLocks noChangeArrowheads="1"/>
          </p:cNvSpPr>
          <p:nvPr/>
        </p:nvSpPr>
        <p:spPr bwMode="auto">
          <a:xfrm>
            <a:off x="2716213" y="3192463"/>
            <a:ext cx="3709987" cy="1862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2400" b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grpSp>
        <p:nvGrpSpPr>
          <p:cNvPr id="92166" name="Group 133"/>
          <p:cNvGrpSpPr>
            <a:grpSpLocks/>
          </p:cNvGrpSpPr>
          <p:nvPr/>
        </p:nvGrpSpPr>
        <p:grpSpPr bwMode="auto">
          <a:xfrm>
            <a:off x="3138488" y="4392613"/>
            <a:ext cx="617537" cy="250825"/>
            <a:chOff x="2356" y="1300"/>
            <a:chExt cx="555" cy="194"/>
          </a:xfrm>
        </p:grpSpPr>
        <p:sp>
          <p:nvSpPr>
            <p:cNvPr id="92255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92256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92257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grpSp>
          <p:nvGrpSpPr>
            <p:cNvPr id="92258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261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262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92259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92260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grpSp>
        <p:nvGrpSpPr>
          <p:cNvPr id="92167" name="Group 133"/>
          <p:cNvGrpSpPr>
            <a:grpSpLocks/>
          </p:cNvGrpSpPr>
          <p:nvPr/>
        </p:nvGrpSpPr>
        <p:grpSpPr bwMode="auto">
          <a:xfrm>
            <a:off x="4132263" y="3706813"/>
            <a:ext cx="617537" cy="250825"/>
            <a:chOff x="2356" y="1300"/>
            <a:chExt cx="555" cy="194"/>
          </a:xfrm>
        </p:grpSpPr>
        <p:sp>
          <p:nvSpPr>
            <p:cNvPr id="92247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92248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92249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grpSp>
          <p:nvGrpSpPr>
            <p:cNvPr id="92250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253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254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92251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92252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grpSp>
        <p:nvGrpSpPr>
          <p:cNvPr id="92168" name="Group 133"/>
          <p:cNvGrpSpPr>
            <a:grpSpLocks/>
          </p:cNvGrpSpPr>
          <p:nvPr/>
        </p:nvGrpSpPr>
        <p:grpSpPr bwMode="auto">
          <a:xfrm>
            <a:off x="4706938" y="4013200"/>
            <a:ext cx="617537" cy="250825"/>
            <a:chOff x="2356" y="1300"/>
            <a:chExt cx="555" cy="194"/>
          </a:xfrm>
        </p:grpSpPr>
        <p:sp>
          <p:nvSpPr>
            <p:cNvPr id="92239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92240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92241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grpSp>
          <p:nvGrpSpPr>
            <p:cNvPr id="92242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245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246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92243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92244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grpSp>
        <p:nvGrpSpPr>
          <p:cNvPr id="92169" name="Group 133"/>
          <p:cNvGrpSpPr>
            <a:grpSpLocks/>
          </p:cNvGrpSpPr>
          <p:nvPr/>
        </p:nvGrpSpPr>
        <p:grpSpPr bwMode="auto">
          <a:xfrm>
            <a:off x="5245100" y="3538538"/>
            <a:ext cx="617538" cy="250825"/>
            <a:chOff x="2356" y="1300"/>
            <a:chExt cx="555" cy="194"/>
          </a:xfrm>
        </p:grpSpPr>
        <p:sp>
          <p:nvSpPr>
            <p:cNvPr id="92231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92232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92233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grpSp>
          <p:nvGrpSpPr>
            <p:cNvPr id="92234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237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238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92235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92236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grpSp>
        <p:nvGrpSpPr>
          <p:cNvPr id="92170" name="Group 133"/>
          <p:cNvGrpSpPr>
            <a:grpSpLocks/>
          </p:cNvGrpSpPr>
          <p:nvPr/>
        </p:nvGrpSpPr>
        <p:grpSpPr bwMode="auto">
          <a:xfrm>
            <a:off x="3813175" y="4121150"/>
            <a:ext cx="617538" cy="250825"/>
            <a:chOff x="2356" y="1300"/>
            <a:chExt cx="555" cy="194"/>
          </a:xfrm>
        </p:grpSpPr>
        <p:sp>
          <p:nvSpPr>
            <p:cNvPr id="92223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92224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92225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grpSp>
          <p:nvGrpSpPr>
            <p:cNvPr id="92226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229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230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92227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92228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grpSp>
        <p:nvGrpSpPr>
          <p:cNvPr id="92171" name="Group 133"/>
          <p:cNvGrpSpPr>
            <a:grpSpLocks/>
          </p:cNvGrpSpPr>
          <p:nvPr/>
        </p:nvGrpSpPr>
        <p:grpSpPr bwMode="auto">
          <a:xfrm>
            <a:off x="4368800" y="4610100"/>
            <a:ext cx="617538" cy="250825"/>
            <a:chOff x="2356" y="1300"/>
            <a:chExt cx="555" cy="194"/>
          </a:xfrm>
        </p:grpSpPr>
        <p:sp>
          <p:nvSpPr>
            <p:cNvPr id="92215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92216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92217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grpSp>
          <p:nvGrpSpPr>
            <p:cNvPr id="92218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221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222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92219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92220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grpSp>
        <p:nvGrpSpPr>
          <p:cNvPr id="92172" name="Group 133"/>
          <p:cNvGrpSpPr>
            <a:grpSpLocks/>
          </p:cNvGrpSpPr>
          <p:nvPr/>
        </p:nvGrpSpPr>
        <p:grpSpPr bwMode="auto">
          <a:xfrm>
            <a:off x="5389563" y="4411663"/>
            <a:ext cx="617537" cy="250825"/>
            <a:chOff x="2356" y="1300"/>
            <a:chExt cx="555" cy="194"/>
          </a:xfrm>
        </p:grpSpPr>
        <p:sp>
          <p:nvSpPr>
            <p:cNvPr id="92207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92208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92209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grpSp>
          <p:nvGrpSpPr>
            <p:cNvPr id="92210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213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214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92211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92212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grpSp>
        <p:nvGrpSpPr>
          <p:cNvPr id="92173" name="Group 133"/>
          <p:cNvGrpSpPr>
            <a:grpSpLocks/>
          </p:cNvGrpSpPr>
          <p:nvPr/>
        </p:nvGrpSpPr>
        <p:grpSpPr bwMode="auto">
          <a:xfrm>
            <a:off x="3502025" y="3351213"/>
            <a:ext cx="617538" cy="250825"/>
            <a:chOff x="2356" y="1300"/>
            <a:chExt cx="555" cy="194"/>
          </a:xfrm>
        </p:grpSpPr>
        <p:sp>
          <p:nvSpPr>
            <p:cNvPr id="92199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92200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92201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grpSp>
          <p:nvGrpSpPr>
            <p:cNvPr id="92202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205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206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92203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92204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cxnSp>
        <p:nvCxnSpPr>
          <p:cNvPr id="92174" name="Straight Connector 10"/>
          <p:cNvCxnSpPr>
            <a:cxnSpLocks noChangeShapeType="1"/>
            <a:stCxn id="92204" idx="0"/>
            <a:endCxn id="92235" idx="0"/>
          </p:cNvCxnSpPr>
          <p:nvPr/>
        </p:nvCxnSpPr>
        <p:spPr bwMode="auto">
          <a:xfrm>
            <a:off x="4114800" y="3432175"/>
            <a:ext cx="1131888" cy="1857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75" name="Straight Connector 297"/>
          <p:cNvCxnSpPr>
            <a:cxnSpLocks noChangeShapeType="1"/>
            <a:endCxn id="92241" idx="1"/>
          </p:cNvCxnSpPr>
          <p:nvPr/>
        </p:nvCxnSpPr>
        <p:spPr bwMode="auto">
          <a:xfrm>
            <a:off x="4656138" y="3924300"/>
            <a:ext cx="139700" cy="1127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76" name="Straight Connector 298"/>
          <p:cNvCxnSpPr>
            <a:cxnSpLocks noChangeShapeType="1"/>
            <a:endCxn id="92243" idx="1"/>
          </p:cNvCxnSpPr>
          <p:nvPr/>
        </p:nvCxnSpPr>
        <p:spPr bwMode="auto">
          <a:xfrm flipV="1">
            <a:off x="4425950" y="4200525"/>
            <a:ext cx="280988" cy="619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77" name="Straight Connector 299"/>
          <p:cNvCxnSpPr>
            <a:cxnSpLocks noChangeShapeType="1"/>
          </p:cNvCxnSpPr>
          <p:nvPr/>
        </p:nvCxnSpPr>
        <p:spPr bwMode="auto">
          <a:xfrm flipV="1">
            <a:off x="4083050" y="3962400"/>
            <a:ext cx="223838" cy="1492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78" name="Straight Connector 300"/>
          <p:cNvCxnSpPr>
            <a:cxnSpLocks noChangeShapeType="1"/>
          </p:cNvCxnSpPr>
          <p:nvPr/>
        </p:nvCxnSpPr>
        <p:spPr bwMode="auto">
          <a:xfrm flipV="1">
            <a:off x="3738563" y="4367213"/>
            <a:ext cx="222250" cy="1476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79" name="Straight Connector 301"/>
          <p:cNvCxnSpPr>
            <a:cxnSpLocks noChangeShapeType="1"/>
            <a:stCxn id="92217" idx="0"/>
          </p:cNvCxnSpPr>
          <p:nvPr/>
        </p:nvCxnSpPr>
        <p:spPr bwMode="auto">
          <a:xfrm flipV="1">
            <a:off x="4675188" y="4267200"/>
            <a:ext cx="292100" cy="342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0" name="Straight Connector 302"/>
          <p:cNvCxnSpPr>
            <a:cxnSpLocks noChangeShapeType="1"/>
          </p:cNvCxnSpPr>
          <p:nvPr/>
        </p:nvCxnSpPr>
        <p:spPr bwMode="auto">
          <a:xfrm flipH="1" flipV="1">
            <a:off x="5243513" y="4248150"/>
            <a:ext cx="412750" cy="1682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1" name="Straight Connector 303"/>
          <p:cNvCxnSpPr>
            <a:cxnSpLocks noChangeShapeType="1"/>
          </p:cNvCxnSpPr>
          <p:nvPr/>
        </p:nvCxnSpPr>
        <p:spPr bwMode="auto">
          <a:xfrm flipV="1">
            <a:off x="5227638" y="3776663"/>
            <a:ext cx="328612" cy="2667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2" name="Straight Connector 304"/>
          <p:cNvCxnSpPr>
            <a:cxnSpLocks noChangeShapeType="1"/>
            <a:endCxn id="92199" idx="4"/>
          </p:cNvCxnSpPr>
          <p:nvPr/>
        </p:nvCxnSpPr>
        <p:spPr bwMode="auto">
          <a:xfrm flipH="1" flipV="1">
            <a:off x="3810000" y="3602038"/>
            <a:ext cx="476250" cy="1174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3" name="Straight Connector 22"/>
          <p:cNvCxnSpPr>
            <a:cxnSpLocks noChangeShapeType="1"/>
            <a:endCxn id="92201" idx="1"/>
          </p:cNvCxnSpPr>
          <p:nvPr/>
        </p:nvCxnSpPr>
        <p:spPr bwMode="auto">
          <a:xfrm>
            <a:off x="2362200" y="2578100"/>
            <a:ext cx="1230313" cy="796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4" name="Straight Connector 305"/>
          <p:cNvCxnSpPr>
            <a:cxnSpLocks noChangeShapeType="1"/>
            <a:endCxn id="92203" idx="0"/>
          </p:cNvCxnSpPr>
          <p:nvPr/>
        </p:nvCxnSpPr>
        <p:spPr bwMode="auto">
          <a:xfrm>
            <a:off x="1617663" y="2909888"/>
            <a:ext cx="1885950" cy="519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5" name="Straight Connector 306"/>
          <p:cNvCxnSpPr>
            <a:cxnSpLocks noChangeShapeType="1"/>
            <a:endCxn id="92203" idx="1"/>
          </p:cNvCxnSpPr>
          <p:nvPr/>
        </p:nvCxnSpPr>
        <p:spPr bwMode="auto">
          <a:xfrm>
            <a:off x="1230313" y="3278188"/>
            <a:ext cx="2273300" cy="260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6" name="Straight Connector 307"/>
          <p:cNvCxnSpPr>
            <a:cxnSpLocks noChangeShapeType="1"/>
            <a:endCxn id="92259" idx="0"/>
          </p:cNvCxnSpPr>
          <p:nvPr/>
        </p:nvCxnSpPr>
        <p:spPr bwMode="auto">
          <a:xfrm>
            <a:off x="1166813" y="4260850"/>
            <a:ext cx="1971675" cy="211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7" name="Straight Connector 308"/>
          <p:cNvCxnSpPr>
            <a:cxnSpLocks noChangeShapeType="1"/>
            <a:endCxn id="92255" idx="2"/>
          </p:cNvCxnSpPr>
          <p:nvPr/>
        </p:nvCxnSpPr>
        <p:spPr bwMode="auto">
          <a:xfrm flipV="1">
            <a:off x="1393825" y="4573588"/>
            <a:ext cx="1744663" cy="411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8" name="Straight Connector 309"/>
          <p:cNvCxnSpPr>
            <a:cxnSpLocks noChangeShapeType="1"/>
            <a:endCxn id="92255" idx="3"/>
          </p:cNvCxnSpPr>
          <p:nvPr/>
        </p:nvCxnSpPr>
        <p:spPr bwMode="auto">
          <a:xfrm flipV="1">
            <a:off x="1797050" y="4622800"/>
            <a:ext cx="1431925" cy="755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9" name="Straight Connector 310"/>
          <p:cNvCxnSpPr>
            <a:cxnSpLocks noChangeShapeType="1"/>
            <a:stCxn id="92286" idx="0"/>
            <a:endCxn id="92255" idx="4"/>
          </p:cNvCxnSpPr>
          <p:nvPr/>
        </p:nvCxnSpPr>
        <p:spPr bwMode="auto">
          <a:xfrm flipV="1">
            <a:off x="3389313" y="4643438"/>
            <a:ext cx="57150" cy="1211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90" name="Straight Connector 311"/>
          <p:cNvCxnSpPr>
            <a:cxnSpLocks noChangeShapeType="1"/>
          </p:cNvCxnSpPr>
          <p:nvPr/>
        </p:nvCxnSpPr>
        <p:spPr bwMode="auto">
          <a:xfrm flipV="1">
            <a:off x="4616450" y="4872038"/>
            <a:ext cx="6350" cy="1135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91" name="Straight Connector 312"/>
          <p:cNvCxnSpPr>
            <a:cxnSpLocks noChangeShapeType="1"/>
            <a:stCxn id="92289" idx="1"/>
          </p:cNvCxnSpPr>
          <p:nvPr/>
        </p:nvCxnSpPr>
        <p:spPr bwMode="auto">
          <a:xfrm flipH="1" flipV="1">
            <a:off x="4924425" y="4821238"/>
            <a:ext cx="506413" cy="1058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92" name="Straight Connector 313"/>
          <p:cNvCxnSpPr>
            <a:cxnSpLocks noChangeShapeType="1"/>
          </p:cNvCxnSpPr>
          <p:nvPr/>
        </p:nvCxnSpPr>
        <p:spPr bwMode="auto">
          <a:xfrm flipH="1" flipV="1">
            <a:off x="5832475" y="4648200"/>
            <a:ext cx="1722438" cy="1020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93" name="Straight Connector 314"/>
          <p:cNvCxnSpPr>
            <a:cxnSpLocks noChangeShapeType="1"/>
            <a:endCxn id="92212" idx="1"/>
          </p:cNvCxnSpPr>
          <p:nvPr/>
        </p:nvCxnSpPr>
        <p:spPr bwMode="auto">
          <a:xfrm flipH="1" flipV="1">
            <a:off x="6002338" y="4600575"/>
            <a:ext cx="2244725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94" name="Straight Connector 315"/>
          <p:cNvCxnSpPr>
            <a:cxnSpLocks noChangeShapeType="1"/>
            <a:endCxn id="92212" idx="0"/>
          </p:cNvCxnSpPr>
          <p:nvPr/>
        </p:nvCxnSpPr>
        <p:spPr bwMode="auto">
          <a:xfrm flipH="1">
            <a:off x="6002338" y="4295775"/>
            <a:ext cx="2017712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95" name="Straight Connector 316"/>
          <p:cNvCxnSpPr>
            <a:cxnSpLocks noChangeShapeType="1"/>
          </p:cNvCxnSpPr>
          <p:nvPr/>
        </p:nvCxnSpPr>
        <p:spPr bwMode="auto">
          <a:xfrm flipH="1">
            <a:off x="5861050" y="3227388"/>
            <a:ext cx="1422400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96" name="Straight Connector 317"/>
          <p:cNvCxnSpPr>
            <a:cxnSpLocks noChangeShapeType="1"/>
          </p:cNvCxnSpPr>
          <p:nvPr/>
        </p:nvCxnSpPr>
        <p:spPr bwMode="auto">
          <a:xfrm flipH="1">
            <a:off x="5684838" y="2803525"/>
            <a:ext cx="898525" cy="728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97" name="Straight Connector 318"/>
          <p:cNvCxnSpPr>
            <a:cxnSpLocks noChangeShapeType="1"/>
            <a:stCxn id="92297" idx="9"/>
          </p:cNvCxnSpPr>
          <p:nvPr/>
        </p:nvCxnSpPr>
        <p:spPr bwMode="auto">
          <a:xfrm>
            <a:off x="4849813" y="2381250"/>
            <a:ext cx="555625" cy="1125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198" name="TextBox 39958"/>
          <p:cNvSpPr txBox="1">
            <a:spLocks noChangeArrowheads="1"/>
          </p:cNvSpPr>
          <p:nvPr/>
        </p:nvSpPr>
        <p:spPr bwMode="auto">
          <a:xfrm>
            <a:off x="2887663" y="3584575"/>
            <a:ext cx="10080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0" hangingPunct="0"/>
            <a:r>
              <a:rPr lang="en-US" b="0" i="1">
                <a:solidFill>
                  <a:srgbClr val="000000"/>
                </a:solidFill>
              </a:rPr>
              <a:t>global</a:t>
            </a:r>
            <a:br>
              <a:rPr lang="en-US" b="0" i="1">
                <a:solidFill>
                  <a:srgbClr val="000000"/>
                </a:solidFill>
              </a:rPr>
            </a:br>
            <a:r>
              <a:rPr lang="en-US" b="0" i="1">
                <a:solidFill>
                  <a:srgbClr val="000000"/>
                </a:solidFill>
              </a:rPr>
              <a:t>ISP</a:t>
            </a:r>
          </a:p>
        </p:txBody>
      </p:sp>
    </p:spTree>
    <p:extLst>
      <p:ext uri="{BB962C8B-B14F-4D97-AF65-F5344CB8AC3E}">
        <p14:creationId xmlns:p14="http://schemas.microsoft.com/office/powerpoint/2010/main" val="383475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Internet structure: network of networks</a:t>
            </a:r>
            <a:endParaRPr lang="en-US" smtClean="0">
              <a:ea typeface="ＭＳ Ｐゴシック" pitchFamily="34" charset="-128"/>
            </a:endParaRPr>
          </a:p>
        </p:txBody>
      </p:sp>
      <p:grpSp>
        <p:nvGrpSpPr>
          <p:cNvPr id="94211" name="Group 5"/>
          <p:cNvGrpSpPr>
            <a:grpSpLocks/>
          </p:cNvGrpSpPr>
          <p:nvPr/>
        </p:nvGrpSpPr>
        <p:grpSpPr bwMode="auto">
          <a:xfrm>
            <a:off x="450850" y="1849438"/>
            <a:ext cx="8437563" cy="4559300"/>
            <a:chOff x="154891" y="1905681"/>
            <a:chExt cx="8436427" cy="4559651"/>
          </a:xfrm>
        </p:grpSpPr>
        <p:grpSp>
          <p:nvGrpSpPr>
            <p:cNvPr id="94481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9453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534" name="TextBox 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4482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9453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532" name="TextBox 13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4483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9452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530" name="TextBox 13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4484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9452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528" name="TextBox 140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4485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9452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526" name="TextBox 14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4486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9452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524" name="TextBox 146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4487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9452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522" name="TextBox 149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4488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9451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520" name="TextBox 15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4489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9451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518" name="TextBox 15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4490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9451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516" name="TextBox 15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4491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9451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514" name="TextBox 16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4492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9451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512" name="TextBox 16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4493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9450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510" name="TextBox 16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4494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9450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508" name="TextBox 17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4495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9450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506" name="TextBox 174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4496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9450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504" name="TextBox 17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sp>
          <p:nvSpPr>
            <p:cNvPr id="94497" name="TextBox 4"/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4498" name="TextBox 179"/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4499" name="TextBox 180"/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4500" name="TextBox 181"/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4501" name="TextBox 182"/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4502" name="TextBox 183"/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</p:grpSp>
      <p:sp>
        <p:nvSpPr>
          <p:cNvPr id="94212" name="Rectangle 3"/>
          <p:cNvSpPr txBox="1">
            <a:spLocks noChangeArrowheads="1"/>
          </p:cNvSpPr>
          <p:nvPr/>
        </p:nvSpPr>
        <p:spPr bwMode="auto">
          <a:xfrm>
            <a:off x="473075" y="1073150"/>
            <a:ext cx="8204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 b="0">
                <a:solidFill>
                  <a:srgbClr val="000000"/>
                </a:solidFill>
                <a:latin typeface="Gill Sans MT" pitchFamily="34" charset="0"/>
              </a:rPr>
              <a:t>But if one global ISP is viable business, there will be competitors ….</a:t>
            </a:r>
          </a:p>
        </p:txBody>
      </p:sp>
      <p:grpSp>
        <p:nvGrpSpPr>
          <p:cNvPr id="94213" name="Group 8"/>
          <p:cNvGrpSpPr>
            <a:grpSpLocks/>
          </p:cNvGrpSpPr>
          <p:nvPr/>
        </p:nvGrpSpPr>
        <p:grpSpPr bwMode="auto">
          <a:xfrm>
            <a:off x="4546600" y="3746500"/>
            <a:ext cx="3225800" cy="1117600"/>
            <a:chOff x="7848600" y="2044700"/>
            <a:chExt cx="3200399" cy="1371600"/>
          </a:xfrm>
        </p:grpSpPr>
        <p:sp>
          <p:nvSpPr>
            <p:cNvPr id="94398" name="Oval 3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grpSp>
          <p:nvGrpSpPr>
            <p:cNvPr id="94399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447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47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47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47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47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48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477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478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cxnSp>
          <p:nvCxnSpPr>
            <p:cNvPr id="94400" name="Straight Connector 10"/>
            <p:cNvCxnSpPr>
              <a:cxnSpLocks noChangeShapeType="1"/>
              <a:stCxn id="94478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401" name="Straight Connector 297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402" name="Straight Connector 298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403" name="Straight Connector 299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404" name="Straight Connector 300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405" name="Straight Connector 301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406" name="Straight Connector 302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407" name="Straight Connector 303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408" name="Straight Connector 304"/>
            <p:cNvCxnSpPr>
              <a:cxnSpLocks noChangeShapeType="1"/>
              <a:endCxn id="94473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4409" name="TextBox 39958"/>
            <p:cNvSpPr txBox="1">
              <a:spLocks noChangeArrowheads="1"/>
            </p:cNvSpPr>
            <p:nvPr/>
          </p:nvSpPr>
          <p:spPr bwMode="auto">
            <a:xfrm>
              <a:off x="7958081" y="2471291"/>
              <a:ext cx="886407" cy="49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000" b="0" i="1">
                  <a:solidFill>
                    <a:srgbClr val="000000"/>
                  </a:solidFill>
                </a:rPr>
                <a:t>ISP B</a:t>
              </a:r>
            </a:p>
          </p:txBody>
        </p:sp>
        <p:grpSp>
          <p:nvGrpSpPr>
            <p:cNvPr id="94410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446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46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46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46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47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47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469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470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4411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445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45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45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46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46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46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461" name="Line 140"/>
              <p:cNvSpPr>
                <a:spLocks noChangeShapeType="1"/>
              </p:cNvSpPr>
              <p:nvPr/>
            </p:nvSpPr>
            <p:spPr bwMode="auto">
              <a:xfrm>
                <a:off x="2358" y="1356"/>
                <a:ext cx="0" cy="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462" name="Line 141"/>
              <p:cNvSpPr>
                <a:spLocks noChangeShapeType="1"/>
              </p:cNvSpPr>
              <p:nvPr/>
            </p:nvSpPr>
            <p:spPr bwMode="auto">
              <a:xfrm>
                <a:off x="2908" y="1358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4412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444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45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45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45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45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45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453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454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4413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444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44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44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44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44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44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445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446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4414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443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43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43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43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43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44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437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438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4415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442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42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42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42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43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43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429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430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4416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441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41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41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42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42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42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421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422" name="Line 141"/>
              <p:cNvSpPr>
                <a:spLocks noChangeShapeType="1"/>
              </p:cNvSpPr>
              <p:nvPr/>
            </p:nvSpPr>
            <p:spPr bwMode="auto">
              <a:xfrm>
                <a:off x="2910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94214" name="Group 331"/>
          <p:cNvGrpSpPr>
            <a:grpSpLocks/>
          </p:cNvGrpSpPr>
          <p:nvPr/>
        </p:nvGrpSpPr>
        <p:grpSpPr bwMode="auto">
          <a:xfrm>
            <a:off x="1803400" y="2755900"/>
            <a:ext cx="3467100" cy="1193800"/>
            <a:chOff x="7848600" y="2044700"/>
            <a:chExt cx="3200399" cy="1371600"/>
          </a:xfrm>
        </p:grpSpPr>
        <p:sp>
          <p:nvSpPr>
            <p:cNvPr id="94315" name="Oval 332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grpSp>
          <p:nvGrpSpPr>
            <p:cNvPr id="94316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439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39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39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39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9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39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394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395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cxnSp>
          <p:nvCxnSpPr>
            <p:cNvPr id="94317" name="Straight Connector 334"/>
            <p:cNvCxnSpPr>
              <a:cxnSpLocks noChangeShapeType="1"/>
              <a:stCxn id="94395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318" name="Straight Connector 335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319" name="Straight Connector 336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320" name="Straight Connector 337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321" name="Straight Connector 338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322" name="Straight Connector 339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323" name="Straight Connector 340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324" name="Straight Connector 341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325" name="Straight Connector 342"/>
            <p:cNvCxnSpPr>
              <a:cxnSpLocks noChangeShapeType="1"/>
              <a:endCxn id="94390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4326" name="TextBox 343"/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8744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000" b="0" i="1">
                  <a:solidFill>
                    <a:srgbClr val="000000"/>
                  </a:solidFill>
                </a:rPr>
                <a:t>ISP A</a:t>
              </a:r>
            </a:p>
          </p:txBody>
        </p:sp>
        <p:grpSp>
          <p:nvGrpSpPr>
            <p:cNvPr id="94327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438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38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38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38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8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38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386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387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4328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437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37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37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37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8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38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378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379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4329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436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36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36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36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7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37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370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371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4330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435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35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36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36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6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36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362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363" name="Line 141"/>
              <p:cNvSpPr>
                <a:spLocks noChangeShapeType="1"/>
              </p:cNvSpPr>
              <p:nvPr/>
            </p:nvSpPr>
            <p:spPr bwMode="auto">
              <a:xfrm>
                <a:off x="2906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4331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435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35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35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35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5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35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354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355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4332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434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34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34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34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4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34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346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347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4333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433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33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33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33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4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34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338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339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94215" name="Group 416"/>
          <p:cNvGrpSpPr>
            <a:grpSpLocks/>
          </p:cNvGrpSpPr>
          <p:nvPr/>
        </p:nvGrpSpPr>
        <p:grpSpPr bwMode="auto">
          <a:xfrm>
            <a:off x="1498600" y="4165600"/>
            <a:ext cx="3086100" cy="1168400"/>
            <a:chOff x="7848600" y="2044700"/>
            <a:chExt cx="3200399" cy="1371600"/>
          </a:xfrm>
        </p:grpSpPr>
        <p:sp>
          <p:nvSpPr>
            <p:cNvPr id="94232" name="Oval 417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grpSp>
          <p:nvGrpSpPr>
            <p:cNvPr id="94233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4307" name="Oval 492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30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30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31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1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31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311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312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cxnSp>
          <p:nvCxnSpPr>
            <p:cNvPr id="94234" name="Straight Connector 419"/>
            <p:cNvCxnSpPr>
              <a:cxnSpLocks noChangeShapeType="1"/>
              <a:stCxn id="94312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235" name="Straight Connector 420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236" name="Straight Connector 421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237" name="Straight Connector 422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238" name="Straight Connector 423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239" name="Straight Connector 424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240" name="Straight Connector 425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241" name="Straight Connector 426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242" name="Straight Connector 427"/>
            <p:cNvCxnSpPr>
              <a:cxnSpLocks noChangeShapeType="1"/>
              <a:endCxn id="94307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4243" name="TextBox 428"/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876536" cy="469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000" b="0" i="1">
                  <a:solidFill>
                    <a:srgbClr val="000000"/>
                  </a:solidFill>
                </a:rPr>
                <a:t>ISP C</a:t>
              </a:r>
            </a:p>
          </p:txBody>
        </p:sp>
        <p:grpSp>
          <p:nvGrpSpPr>
            <p:cNvPr id="94244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429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30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30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30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0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30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303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304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4245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429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29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29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29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29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29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295" name="Line 140"/>
              <p:cNvSpPr>
                <a:spLocks noChangeShapeType="1"/>
              </p:cNvSpPr>
              <p:nvPr/>
            </p:nvSpPr>
            <p:spPr bwMode="auto">
              <a:xfrm>
                <a:off x="2357" y="1360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296" name="Line 141"/>
              <p:cNvSpPr>
                <a:spLocks noChangeShapeType="1"/>
              </p:cNvSpPr>
              <p:nvPr/>
            </p:nvSpPr>
            <p:spPr bwMode="auto">
              <a:xfrm>
                <a:off x="2908" y="1362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4246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428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28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28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28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28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29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287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288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4247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427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27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27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27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28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28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279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280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4248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426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26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26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27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27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27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271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272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4249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425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26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26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26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26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26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263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264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4250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425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25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25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25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25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25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255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256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</p:grpSp>
      <p:cxnSp>
        <p:nvCxnSpPr>
          <p:cNvPr id="94216" name="Straight Connector 12"/>
          <p:cNvCxnSpPr>
            <a:cxnSpLocks noChangeShapeType="1"/>
            <a:endCxn id="94392" idx="1"/>
          </p:cNvCxnSpPr>
          <p:nvPr/>
        </p:nvCxnSpPr>
        <p:spPr bwMode="auto">
          <a:xfrm>
            <a:off x="2382838" y="2609850"/>
            <a:ext cx="238125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17" name="Straight Connector 500"/>
          <p:cNvCxnSpPr>
            <a:cxnSpLocks noChangeShapeType="1"/>
            <a:endCxn id="94394" idx="1"/>
          </p:cNvCxnSpPr>
          <p:nvPr/>
        </p:nvCxnSpPr>
        <p:spPr bwMode="auto">
          <a:xfrm>
            <a:off x="1638300" y="2849563"/>
            <a:ext cx="900113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18" name="Straight Connector 501"/>
          <p:cNvCxnSpPr>
            <a:cxnSpLocks noChangeShapeType="1"/>
            <a:endCxn id="94390" idx="2"/>
          </p:cNvCxnSpPr>
          <p:nvPr/>
        </p:nvCxnSpPr>
        <p:spPr bwMode="auto">
          <a:xfrm flipV="1">
            <a:off x="1235075" y="2973388"/>
            <a:ext cx="1303338" cy="277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19" name="Straight Connector 502"/>
          <p:cNvCxnSpPr>
            <a:cxnSpLocks noChangeShapeType="1"/>
            <a:endCxn id="94360" idx="1"/>
          </p:cNvCxnSpPr>
          <p:nvPr/>
        </p:nvCxnSpPr>
        <p:spPr bwMode="auto">
          <a:xfrm>
            <a:off x="3916363" y="2411413"/>
            <a:ext cx="307975" cy="573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20" name="Straight Connector 503"/>
          <p:cNvCxnSpPr>
            <a:cxnSpLocks noChangeShapeType="1"/>
            <a:endCxn id="94360" idx="0"/>
          </p:cNvCxnSpPr>
          <p:nvPr/>
        </p:nvCxnSpPr>
        <p:spPr bwMode="auto">
          <a:xfrm flipH="1">
            <a:off x="4425950" y="2389188"/>
            <a:ext cx="384175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21" name="Straight Connector 504"/>
          <p:cNvCxnSpPr>
            <a:cxnSpLocks noChangeShapeType="1"/>
            <a:endCxn id="94443" idx="0"/>
          </p:cNvCxnSpPr>
          <p:nvPr/>
        </p:nvCxnSpPr>
        <p:spPr bwMode="auto">
          <a:xfrm>
            <a:off x="6770688" y="2900363"/>
            <a:ext cx="215900" cy="1046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22" name="Straight Connector 505"/>
          <p:cNvCxnSpPr>
            <a:cxnSpLocks noChangeShapeType="1"/>
          </p:cNvCxnSpPr>
          <p:nvPr/>
        </p:nvCxnSpPr>
        <p:spPr bwMode="auto">
          <a:xfrm flipH="1">
            <a:off x="7137400" y="3251200"/>
            <a:ext cx="24130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23" name="Straight Connector 506"/>
          <p:cNvCxnSpPr>
            <a:cxnSpLocks noChangeShapeType="1"/>
            <a:stCxn id="94509" idx="4"/>
            <a:endCxn id="94438" idx="0"/>
          </p:cNvCxnSpPr>
          <p:nvPr/>
        </p:nvCxnSpPr>
        <p:spPr bwMode="auto">
          <a:xfrm flipH="1">
            <a:off x="7483475" y="4229100"/>
            <a:ext cx="541338" cy="24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24" name="Straight Connector 507"/>
          <p:cNvCxnSpPr>
            <a:cxnSpLocks noChangeShapeType="1"/>
          </p:cNvCxnSpPr>
          <p:nvPr/>
        </p:nvCxnSpPr>
        <p:spPr bwMode="auto">
          <a:xfrm flipH="1" flipV="1">
            <a:off x="7454900" y="4573588"/>
            <a:ext cx="796925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25" name="Straight Connector 508"/>
          <p:cNvCxnSpPr>
            <a:cxnSpLocks noChangeShapeType="1"/>
            <a:endCxn id="94425" idx="5"/>
          </p:cNvCxnSpPr>
          <p:nvPr/>
        </p:nvCxnSpPr>
        <p:spPr bwMode="auto">
          <a:xfrm flipH="1" flipV="1">
            <a:off x="6496050" y="4722813"/>
            <a:ext cx="1047750" cy="966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26" name="Straight Connector 509"/>
          <p:cNvCxnSpPr>
            <a:cxnSpLocks noChangeShapeType="1"/>
            <a:stCxn id="94507" idx="0"/>
          </p:cNvCxnSpPr>
          <p:nvPr/>
        </p:nvCxnSpPr>
        <p:spPr bwMode="auto">
          <a:xfrm flipH="1" flipV="1">
            <a:off x="5319713" y="4694238"/>
            <a:ext cx="285750" cy="1160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27" name="Straight Connector 510"/>
          <p:cNvCxnSpPr>
            <a:cxnSpLocks noChangeShapeType="1"/>
          </p:cNvCxnSpPr>
          <p:nvPr/>
        </p:nvCxnSpPr>
        <p:spPr bwMode="auto">
          <a:xfrm flipH="1" flipV="1">
            <a:off x="4068763" y="5045075"/>
            <a:ext cx="3714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28" name="Straight Connector 511"/>
          <p:cNvCxnSpPr>
            <a:cxnSpLocks noChangeShapeType="1"/>
            <a:stCxn id="94504" idx="0"/>
          </p:cNvCxnSpPr>
          <p:nvPr/>
        </p:nvCxnSpPr>
        <p:spPr bwMode="auto">
          <a:xfrm flipH="1" flipV="1">
            <a:off x="3144838" y="5192713"/>
            <a:ext cx="244475" cy="661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29" name="Straight Connector 512"/>
          <p:cNvCxnSpPr>
            <a:cxnSpLocks noChangeShapeType="1"/>
          </p:cNvCxnSpPr>
          <p:nvPr/>
        </p:nvCxnSpPr>
        <p:spPr bwMode="auto">
          <a:xfrm flipV="1">
            <a:off x="1790700" y="5160963"/>
            <a:ext cx="401638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30" name="Straight Connector 513"/>
          <p:cNvCxnSpPr>
            <a:cxnSpLocks noChangeShapeType="1"/>
            <a:endCxn id="94255" idx="0"/>
          </p:cNvCxnSpPr>
          <p:nvPr/>
        </p:nvCxnSpPr>
        <p:spPr bwMode="auto">
          <a:xfrm flipV="1">
            <a:off x="1362075" y="5045075"/>
            <a:ext cx="706438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31" name="Straight Connector 514"/>
          <p:cNvCxnSpPr>
            <a:cxnSpLocks noChangeShapeType="1"/>
            <a:endCxn id="94311" idx="1"/>
          </p:cNvCxnSpPr>
          <p:nvPr/>
        </p:nvCxnSpPr>
        <p:spPr bwMode="auto">
          <a:xfrm>
            <a:off x="1155700" y="4376738"/>
            <a:ext cx="996950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234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Internet structure: network of networks</a:t>
            </a:r>
            <a:endParaRPr lang="en-US" smtClean="0">
              <a:ea typeface="ＭＳ Ｐゴシック" pitchFamily="34" charset="-128"/>
            </a:endParaRPr>
          </a:p>
        </p:txBody>
      </p:sp>
      <p:grpSp>
        <p:nvGrpSpPr>
          <p:cNvPr id="96259" name="Group 5"/>
          <p:cNvGrpSpPr>
            <a:grpSpLocks/>
          </p:cNvGrpSpPr>
          <p:nvPr/>
        </p:nvGrpSpPr>
        <p:grpSpPr bwMode="auto">
          <a:xfrm>
            <a:off x="450850" y="1849438"/>
            <a:ext cx="8437563" cy="4559300"/>
            <a:chOff x="154891" y="1905681"/>
            <a:chExt cx="8436427" cy="4559651"/>
          </a:xfrm>
        </p:grpSpPr>
        <p:grpSp>
          <p:nvGrpSpPr>
            <p:cNvPr id="96552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9660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605" name="TextBox 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6553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9660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603" name="TextBox 13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6554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9660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601" name="TextBox 13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6555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9659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599" name="TextBox 140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6556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9659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597" name="TextBox 14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6557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9659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595" name="TextBox 146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6558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9659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593" name="TextBox 149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6559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9659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591" name="TextBox 15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6560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9658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589" name="TextBox 15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6561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9658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587" name="TextBox 15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6562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9658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585" name="TextBox 16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6563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9658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583" name="TextBox 16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6564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9658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581" name="TextBox 16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6565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9657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579" name="TextBox 17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6566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9657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577" name="TextBox 174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6567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9657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575" name="TextBox 17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sp>
          <p:nvSpPr>
            <p:cNvPr id="96568" name="TextBox 4"/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6569" name="TextBox 179"/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6570" name="TextBox 180"/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6571" name="TextBox 181"/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6572" name="TextBox 182"/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6573" name="TextBox 183"/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</p:grpSp>
      <p:sp>
        <p:nvSpPr>
          <p:cNvPr id="96260" name="Rectangle 3"/>
          <p:cNvSpPr txBox="1">
            <a:spLocks noChangeArrowheads="1"/>
          </p:cNvSpPr>
          <p:nvPr/>
        </p:nvSpPr>
        <p:spPr bwMode="auto">
          <a:xfrm>
            <a:off x="473075" y="1073150"/>
            <a:ext cx="8204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 b="0">
                <a:solidFill>
                  <a:srgbClr val="000000"/>
                </a:solidFill>
                <a:latin typeface="Gill Sans MT" pitchFamily="34" charset="0"/>
              </a:rPr>
              <a:t>But if one global ISP is viable business, there will be competitors ….  which must be interconnected</a:t>
            </a:r>
          </a:p>
        </p:txBody>
      </p:sp>
      <p:grpSp>
        <p:nvGrpSpPr>
          <p:cNvPr id="96261" name="Group 8"/>
          <p:cNvGrpSpPr>
            <a:grpSpLocks/>
          </p:cNvGrpSpPr>
          <p:nvPr/>
        </p:nvGrpSpPr>
        <p:grpSpPr bwMode="auto">
          <a:xfrm>
            <a:off x="4546600" y="3746500"/>
            <a:ext cx="3225800" cy="1117600"/>
            <a:chOff x="7848600" y="2044700"/>
            <a:chExt cx="3200399" cy="1371600"/>
          </a:xfrm>
        </p:grpSpPr>
        <p:sp>
          <p:nvSpPr>
            <p:cNvPr id="96469" name="Oval 3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grpSp>
          <p:nvGrpSpPr>
            <p:cNvPr id="96470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654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54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54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54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55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55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548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549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cxnSp>
          <p:nvCxnSpPr>
            <p:cNvPr id="96471" name="Straight Connector 10"/>
            <p:cNvCxnSpPr>
              <a:cxnSpLocks noChangeShapeType="1"/>
              <a:stCxn id="96549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472" name="Straight Connector 297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473" name="Straight Connector 298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474" name="Straight Connector 299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475" name="Straight Connector 300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476" name="Straight Connector 301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477" name="Straight Connector 302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478" name="Straight Connector 303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479" name="Straight Connector 304"/>
            <p:cNvCxnSpPr>
              <a:cxnSpLocks noChangeShapeType="1"/>
              <a:endCxn id="96544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6480" name="TextBox 39958"/>
            <p:cNvSpPr txBox="1">
              <a:spLocks noChangeArrowheads="1"/>
            </p:cNvSpPr>
            <p:nvPr/>
          </p:nvSpPr>
          <p:spPr bwMode="auto">
            <a:xfrm>
              <a:off x="7958081" y="2471291"/>
              <a:ext cx="886407" cy="49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000" b="0" i="1">
                  <a:solidFill>
                    <a:srgbClr val="000000"/>
                  </a:solidFill>
                </a:rPr>
                <a:t>ISP B</a:t>
              </a:r>
            </a:p>
          </p:txBody>
        </p:sp>
        <p:grpSp>
          <p:nvGrpSpPr>
            <p:cNvPr id="96481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653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53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53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53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54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54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540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541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6482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652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52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53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53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53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53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532" name="Line 140"/>
              <p:cNvSpPr>
                <a:spLocks noChangeShapeType="1"/>
              </p:cNvSpPr>
              <p:nvPr/>
            </p:nvSpPr>
            <p:spPr bwMode="auto">
              <a:xfrm>
                <a:off x="2358" y="1356"/>
                <a:ext cx="0" cy="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533" name="Line 141"/>
              <p:cNvSpPr>
                <a:spLocks noChangeShapeType="1"/>
              </p:cNvSpPr>
              <p:nvPr/>
            </p:nvSpPr>
            <p:spPr bwMode="auto">
              <a:xfrm>
                <a:off x="2908" y="1358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6483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652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52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52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52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52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52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524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525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6484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651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51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51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51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51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51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516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517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6485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650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50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50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50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51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51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508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509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6486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649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49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49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49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50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50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500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501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6487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648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48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49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49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9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49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492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493" name="Line 141"/>
              <p:cNvSpPr>
                <a:spLocks noChangeShapeType="1"/>
              </p:cNvSpPr>
              <p:nvPr/>
            </p:nvSpPr>
            <p:spPr bwMode="auto">
              <a:xfrm>
                <a:off x="2910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96262" name="Group 331"/>
          <p:cNvGrpSpPr>
            <a:grpSpLocks/>
          </p:cNvGrpSpPr>
          <p:nvPr/>
        </p:nvGrpSpPr>
        <p:grpSpPr bwMode="auto">
          <a:xfrm>
            <a:off x="1803400" y="2755900"/>
            <a:ext cx="3467100" cy="1193800"/>
            <a:chOff x="7848600" y="2044700"/>
            <a:chExt cx="3200399" cy="1371600"/>
          </a:xfrm>
        </p:grpSpPr>
        <p:sp>
          <p:nvSpPr>
            <p:cNvPr id="96386" name="Oval 332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grpSp>
          <p:nvGrpSpPr>
            <p:cNvPr id="96387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646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46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46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46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6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46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465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466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cxnSp>
          <p:nvCxnSpPr>
            <p:cNvPr id="96388" name="Straight Connector 334"/>
            <p:cNvCxnSpPr>
              <a:cxnSpLocks noChangeShapeType="1"/>
              <a:stCxn id="96466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89" name="Straight Connector 335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90" name="Straight Connector 336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91" name="Straight Connector 337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92" name="Straight Connector 338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93" name="Straight Connector 339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94" name="Straight Connector 340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95" name="Straight Connector 341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96" name="Straight Connector 342"/>
            <p:cNvCxnSpPr>
              <a:cxnSpLocks noChangeShapeType="1"/>
              <a:endCxn id="96461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6397" name="TextBox 343"/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8744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000" b="0" i="1">
                  <a:solidFill>
                    <a:srgbClr val="000000"/>
                  </a:solidFill>
                </a:rPr>
                <a:t>ISP A</a:t>
              </a:r>
            </a:p>
          </p:txBody>
        </p:sp>
        <p:grpSp>
          <p:nvGrpSpPr>
            <p:cNvPr id="96398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645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45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45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45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5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46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457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458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6399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644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44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44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44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5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45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449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450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6400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643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43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43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44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4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44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441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442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6401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642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43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43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43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3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43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433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434" name="Line 141"/>
              <p:cNvSpPr>
                <a:spLocks noChangeShapeType="1"/>
              </p:cNvSpPr>
              <p:nvPr/>
            </p:nvSpPr>
            <p:spPr bwMode="auto">
              <a:xfrm>
                <a:off x="2906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6402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642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42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42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42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2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42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425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426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6403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641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41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41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41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1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42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417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418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6404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640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40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40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40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1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41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409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410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96263" name="Group 416"/>
          <p:cNvGrpSpPr>
            <a:grpSpLocks/>
          </p:cNvGrpSpPr>
          <p:nvPr/>
        </p:nvGrpSpPr>
        <p:grpSpPr bwMode="auto">
          <a:xfrm>
            <a:off x="1498600" y="4165600"/>
            <a:ext cx="3086100" cy="1168400"/>
            <a:chOff x="7848600" y="2044700"/>
            <a:chExt cx="3200399" cy="1371600"/>
          </a:xfrm>
        </p:grpSpPr>
        <p:sp>
          <p:nvSpPr>
            <p:cNvPr id="96303" name="Oval 417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grpSp>
          <p:nvGrpSpPr>
            <p:cNvPr id="96304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6378" name="Oval 492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37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38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38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38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38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382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383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cxnSp>
          <p:nvCxnSpPr>
            <p:cNvPr id="96305" name="Straight Connector 419"/>
            <p:cNvCxnSpPr>
              <a:cxnSpLocks noChangeShapeType="1"/>
              <a:stCxn id="96383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06" name="Straight Connector 420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07" name="Straight Connector 421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08" name="Straight Connector 422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09" name="Straight Connector 423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10" name="Straight Connector 424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11" name="Straight Connector 425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12" name="Straight Connector 426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13" name="Straight Connector 427"/>
            <p:cNvCxnSpPr>
              <a:cxnSpLocks noChangeShapeType="1"/>
              <a:endCxn id="96378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6314" name="TextBox 428"/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876536" cy="469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000" b="0" i="1">
                  <a:solidFill>
                    <a:srgbClr val="000000"/>
                  </a:solidFill>
                </a:rPr>
                <a:t>ISP C</a:t>
              </a:r>
            </a:p>
          </p:txBody>
        </p:sp>
        <p:grpSp>
          <p:nvGrpSpPr>
            <p:cNvPr id="96315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637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37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37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37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37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37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374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375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6316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636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36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36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36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36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36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366" name="Line 140"/>
              <p:cNvSpPr>
                <a:spLocks noChangeShapeType="1"/>
              </p:cNvSpPr>
              <p:nvPr/>
            </p:nvSpPr>
            <p:spPr bwMode="auto">
              <a:xfrm>
                <a:off x="2357" y="1360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367" name="Line 141"/>
              <p:cNvSpPr>
                <a:spLocks noChangeShapeType="1"/>
              </p:cNvSpPr>
              <p:nvPr/>
            </p:nvSpPr>
            <p:spPr bwMode="auto">
              <a:xfrm>
                <a:off x="2908" y="1362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6317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635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35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35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35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36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36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358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359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6318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634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34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34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34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35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35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350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351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6319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633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33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34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34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34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34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342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343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6320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633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33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33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33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33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33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334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335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6321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632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32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32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32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32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32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326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327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</p:grpSp>
      <p:cxnSp>
        <p:nvCxnSpPr>
          <p:cNvPr id="96264" name="Straight Connector 12"/>
          <p:cNvCxnSpPr>
            <a:cxnSpLocks noChangeShapeType="1"/>
            <a:endCxn id="96463" idx="1"/>
          </p:cNvCxnSpPr>
          <p:nvPr/>
        </p:nvCxnSpPr>
        <p:spPr bwMode="auto">
          <a:xfrm>
            <a:off x="2382838" y="2609850"/>
            <a:ext cx="238125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65" name="Straight Connector 500"/>
          <p:cNvCxnSpPr>
            <a:cxnSpLocks noChangeShapeType="1"/>
            <a:endCxn id="96465" idx="1"/>
          </p:cNvCxnSpPr>
          <p:nvPr/>
        </p:nvCxnSpPr>
        <p:spPr bwMode="auto">
          <a:xfrm>
            <a:off x="1638300" y="2849563"/>
            <a:ext cx="900113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66" name="Straight Connector 501"/>
          <p:cNvCxnSpPr>
            <a:cxnSpLocks noChangeShapeType="1"/>
            <a:endCxn id="96461" idx="2"/>
          </p:cNvCxnSpPr>
          <p:nvPr/>
        </p:nvCxnSpPr>
        <p:spPr bwMode="auto">
          <a:xfrm flipV="1">
            <a:off x="1235075" y="2973388"/>
            <a:ext cx="1303338" cy="277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67" name="Straight Connector 502"/>
          <p:cNvCxnSpPr>
            <a:cxnSpLocks noChangeShapeType="1"/>
            <a:endCxn id="96431" idx="1"/>
          </p:cNvCxnSpPr>
          <p:nvPr/>
        </p:nvCxnSpPr>
        <p:spPr bwMode="auto">
          <a:xfrm>
            <a:off x="3916363" y="2411413"/>
            <a:ext cx="307975" cy="573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68" name="Straight Connector 503"/>
          <p:cNvCxnSpPr>
            <a:cxnSpLocks noChangeShapeType="1"/>
            <a:endCxn id="96431" idx="0"/>
          </p:cNvCxnSpPr>
          <p:nvPr/>
        </p:nvCxnSpPr>
        <p:spPr bwMode="auto">
          <a:xfrm flipH="1">
            <a:off x="4425950" y="2389188"/>
            <a:ext cx="384175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69" name="Straight Connector 504"/>
          <p:cNvCxnSpPr>
            <a:cxnSpLocks noChangeShapeType="1"/>
            <a:endCxn id="96514" idx="0"/>
          </p:cNvCxnSpPr>
          <p:nvPr/>
        </p:nvCxnSpPr>
        <p:spPr bwMode="auto">
          <a:xfrm>
            <a:off x="6770688" y="2900363"/>
            <a:ext cx="215900" cy="1046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0" name="Straight Connector 505"/>
          <p:cNvCxnSpPr>
            <a:cxnSpLocks noChangeShapeType="1"/>
          </p:cNvCxnSpPr>
          <p:nvPr/>
        </p:nvCxnSpPr>
        <p:spPr bwMode="auto">
          <a:xfrm flipH="1">
            <a:off x="7137400" y="3251200"/>
            <a:ext cx="24130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1" name="Straight Connector 506"/>
          <p:cNvCxnSpPr>
            <a:cxnSpLocks noChangeShapeType="1"/>
            <a:stCxn id="96580" idx="4"/>
            <a:endCxn id="96509" idx="0"/>
          </p:cNvCxnSpPr>
          <p:nvPr/>
        </p:nvCxnSpPr>
        <p:spPr bwMode="auto">
          <a:xfrm flipH="1">
            <a:off x="7483475" y="4229100"/>
            <a:ext cx="541338" cy="24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2" name="Straight Connector 507"/>
          <p:cNvCxnSpPr>
            <a:cxnSpLocks noChangeShapeType="1"/>
          </p:cNvCxnSpPr>
          <p:nvPr/>
        </p:nvCxnSpPr>
        <p:spPr bwMode="auto">
          <a:xfrm flipH="1" flipV="1">
            <a:off x="7454900" y="4573588"/>
            <a:ext cx="796925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3" name="Straight Connector 508"/>
          <p:cNvCxnSpPr>
            <a:cxnSpLocks noChangeShapeType="1"/>
            <a:endCxn id="96496" idx="5"/>
          </p:cNvCxnSpPr>
          <p:nvPr/>
        </p:nvCxnSpPr>
        <p:spPr bwMode="auto">
          <a:xfrm flipH="1" flipV="1">
            <a:off x="6496050" y="4722813"/>
            <a:ext cx="1047750" cy="966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4" name="Straight Connector 509"/>
          <p:cNvCxnSpPr>
            <a:cxnSpLocks noChangeShapeType="1"/>
            <a:stCxn id="96578" idx="0"/>
          </p:cNvCxnSpPr>
          <p:nvPr/>
        </p:nvCxnSpPr>
        <p:spPr bwMode="auto">
          <a:xfrm flipH="1" flipV="1">
            <a:off x="5319713" y="4694238"/>
            <a:ext cx="285750" cy="1160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5" name="Straight Connector 510"/>
          <p:cNvCxnSpPr>
            <a:cxnSpLocks noChangeShapeType="1"/>
          </p:cNvCxnSpPr>
          <p:nvPr/>
        </p:nvCxnSpPr>
        <p:spPr bwMode="auto">
          <a:xfrm flipH="1" flipV="1">
            <a:off x="4068763" y="5045075"/>
            <a:ext cx="3714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6" name="Straight Connector 511"/>
          <p:cNvCxnSpPr>
            <a:cxnSpLocks noChangeShapeType="1"/>
            <a:stCxn id="96575" idx="0"/>
          </p:cNvCxnSpPr>
          <p:nvPr/>
        </p:nvCxnSpPr>
        <p:spPr bwMode="auto">
          <a:xfrm flipH="1" flipV="1">
            <a:off x="3144838" y="5192713"/>
            <a:ext cx="244475" cy="661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7" name="Straight Connector 512"/>
          <p:cNvCxnSpPr>
            <a:cxnSpLocks noChangeShapeType="1"/>
          </p:cNvCxnSpPr>
          <p:nvPr/>
        </p:nvCxnSpPr>
        <p:spPr bwMode="auto">
          <a:xfrm flipV="1">
            <a:off x="1790700" y="5160963"/>
            <a:ext cx="401638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8" name="Straight Connector 513"/>
          <p:cNvCxnSpPr>
            <a:cxnSpLocks noChangeShapeType="1"/>
            <a:endCxn id="96326" idx="0"/>
          </p:cNvCxnSpPr>
          <p:nvPr/>
        </p:nvCxnSpPr>
        <p:spPr bwMode="auto">
          <a:xfrm flipV="1">
            <a:off x="1362075" y="5045075"/>
            <a:ext cx="706438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9" name="Straight Connector 514"/>
          <p:cNvCxnSpPr>
            <a:cxnSpLocks noChangeShapeType="1"/>
            <a:endCxn id="96382" idx="1"/>
          </p:cNvCxnSpPr>
          <p:nvPr/>
        </p:nvCxnSpPr>
        <p:spPr bwMode="auto">
          <a:xfrm>
            <a:off x="1155700" y="4376738"/>
            <a:ext cx="996950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5233" name="Group 39937"/>
          <p:cNvGrpSpPr>
            <a:grpSpLocks/>
          </p:cNvGrpSpPr>
          <p:nvPr/>
        </p:nvGrpSpPr>
        <p:grpSpPr bwMode="auto">
          <a:xfrm>
            <a:off x="3692525" y="3789363"/>
            <a:ext cx="1538288" cy="585787"/>
            <a:chOff x="3692946" y="3789212"/>
            <a:chExt cx="1537885" cy="585306"/>
          </a:xfrm>
        </p:grpSpPr>
        <p:cxnSp>
          <p:nvCxnSpPr>
            <p:cNvPr id="96292" name="Straight Connector 515"/>
            <p:cNvCxnSpPr>
              <a:cxnSpLocks noChangeShapeType="1"/>
              <a:stCxn id="96348" idx="0"/>
            </p:cNvCxnSpPr>
            <p:nvPr/>
          </p:nvCxnSpPr>
          <p:spPr bwMode="auto">
            <a:xfrm flipV="1">
              <a:off x="3833272" y="4233204"/>
              <a:ext cx="190444" cy="14131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96293" name="Group 518"/>
            <p:cNvGrpSpPr>
              <a:grpSpLocks/>
            </p:cNvGrpSpPr>
            <p:nvPr/>
          </p:nvGrpSpPr>
          <p:grpSpPr bwMode="auto">
            <a:xfrm>
              <a:off x="3932901" y="3934211"/>
              <a:ext cx="530938" cy="338554"/>
              <a:chOff x="5573768" y="2726239"/>
              <a:chExt cx="530938" cy="338554"/>
            </a:xfrm>
          </p:grpSpPr>
          <p:sp>
            <p:nvSpPr>
              <p:cNvPr id="96296" name="Oval 521"/>
              <p:cNvSpPr>
                <a:spLocks noChangeArrowheads="1"/>
              </p:cNvSpPr>
              <p:nvPr/>
            </p:nvSpPr>
            <p:spPr bwMode="auto">
              <a:xfrm>
                <a:off x="5573768" y="2751297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297" name="TextBox 522"/>
              <p:cNvSpPr txBox="1">
                <a:spLocks noChangeArrowheads="1"/>
              </p:cNvSpPr>
              <p:nvPr/>
            </p:nvSpPr>
            <p:spPr bwMode="auto">
              <a:xfrm>
                <a:off x="5593027" y="2726239"/>
                <a:ext cx="51167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0" hangingPunct="0"/>
                <a:r>
                  <a:rPr lang="en-US" sz="1600" b="0">
                    <a:solidFill>
                      <a:srgbClr val="FFFFFF"/>
                    </a:solidFill>
                  </a:rPr>
                  <a:t>IXP</a:t>
                </a:r>
              </a:p>
            </p:txBody>
          </p:sp>
        </p:grpSp>
        <p:cxnSp>
          <p:nvCxnSpPr>
            <p:cNvPr id="96294" name="Straight Connector 519"/>
            <p:cNvCxnSpPr>
              <a:cxnSpLocks noChangeShapeType="1"/>
              <a:stCxn id="96296" idx="6"/>
              <a:endCxn id="96548" idx="1"/>
            </p:cNvCxnSpPr>
            <p:nvPr/>
          </p:nvCxnSpPr>
          <p:spPr bwMode="auto">
            <a:xfrm flipV="1">
              <a:off x="4460993" y="3953654"/>
              <a:ext cx="769838" cy="15801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295" name="Straight Connector 520"/>
            <p:cNvCxnSpPr>
              <a:cxnSpLocks noChangeShapeType="1"/>
            </p:cNvCxnSpPr>
            <p:nvPr/>
          </p:nvCxnSpPr>
          <p:spPr bwMode="auto">
            <a:xfrm>
              <a:off x="3692946" y="3789212"/>
              <a:ext cx="342738" cy="20484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249" name="Group 39939"/>
          <p:cNvGrpSpPr>
            <a:grpSpLocks/>
          </p:cNvGrpSpPr>
          <p:nvPr/>
        </p:nvGrpSpPr>
        <p:grpSpPr bwMode="auto">
          <a:xfrm>
            <a:off x="2406650" y="3633788"/>
            <a:ext cx="2901950" cy="1296987"/>
            <a:chOff x="2407287" y="3633041"/>
            <a:chExt cx="2900648" cy="1297685"/>
          </a:xfrm>
        </p:grpSpPr>
        <p:cxnSp>
          <p:nvCxnSpPr>
            <p:cNvPr id="96289" name="Straight Connector 7"/>
            <p:cNvCxnSpPr>
              <a:cxnSpLocks noChangeShapeType="1"/>
              <a:stCxn id="96421" idx="5"/>
              <a:endCxn id="96546" idx="1"/>
            </p:cNvCxnSpPr>
            <p:nvPr/>
          </p:nvCxnSpPr>
          <p:spPr bwMode="auto">
            <a:xfrm>
              <a:off x="4876256" y="3633041"/>
              <a:ext cx="431679" cy="22249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290" name="Straight Connector 415"/>
            <p:cNvCxnSpPr>
              <a:cxnSpLocks noChangeShapeType="1"/>
              <a:endCxn id="96380" idx="0"/>
            </p:cNvCxnSpPr>
            <p:nvPr/>
          </p:nvCxnSpPr>
          <p:spPr bwMode="auto">
            <a:xfrm flipH="1">
              <a:off x="2407287" y="3753131"/>
              <a:ext cx="282429" cy="51137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291" name="Straight Connector 523"/>
            <p:cNvCxnSpPr>
              <a:cxnSpLocks noChangeShapeType="1"/>
              <a:stCxn id="96343" idx="0"/>
            </p:cNvCxnSpPr>
            <p:nvPr/>
          </p:nvCxnSpPr>
          <p:spPr bwMode="auto">
            <a:xfrm flipV="1">
              <a:off x="4307545" y="4626270"/>
              <a:ext cx="843636" cy="30445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257" name="Group 39945"/>
          <p:cNvGrpSpPr>
            <a:grpSpLocks/>
          </p:cNvGrpSpPr>
          <p:nvPr/>
        </p:nvGrpSpPr>
        <p:grpSpPr bwMode="auto">
          <a:xfrm>
            <a:off x="4686295" y="4864102"/>
            <a:ext cx="2493137" cy="956691"/>
            <a:chOff x="4686300" y="4864100"/>
            <a:chExt cx="2492609" cy="956066"/>
          </a:xfrm>
        </p:grpSpPr>
        <p:sp>
          <p:nvSpPr>
            <p:cNvPr id="96287" name="TextBox 39940"/>
            <p:cNvSpPr txBox="1">
              <a:spLocks noChangeArrowheads="1"/>
            </p:cNvSpPr>
            <p:nvPr/>
          </p:nvSpPr>
          <p:spPr bwMode="auto">
            <a:xfrm>
              <a:off x="4838700" y="5143500"/>
              <a:ext cx="2340209" cy="676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b="0" i="1" dirty="0">
                  <a:solidFill>
                    <a:srgbClr val="CC0000"/>
                  </a:solidFill>
                </a:rPr>
                <a:t>peering </a:t>
              </a:r>
              <a:r>
                <a:rPr lang="en-US" b="0" i="1" dirty="0" smtClean="0">
                  <a:solidFill>
                    <a:srgbClr val="CC0000"/>
                  </a:solidFill>
                </a:rPr>
                <a:t>link</a:t>
              </a:r>
            </a:p>
            <a:p>
              <a:pPr eaLnBrk="0" hangingPunct="0"/>
              <a:r>
                <a:rPr lang="en-US" sz="1400" b="0" i="1" dirty="0" smtClean="0">
                  <a:solidFill>
                    <a:srgbClr val="CC0000"/>
                  </a:solidFill>
                </a:rPr>
                <a:t>(no payment to each-other)</a:t>
              </a:r>
              <a:endParaRPr lang="en-US" sz="1400" b="0" i="1" dirty="0">
                <a:solidFill>
                  <a:srgbClr val="CC0000"/>
                </a:solidFill>
              </a:endParaRPr>
            </a:p>
          </p:txBody>
        </p:sp>
        <p:cxnSp>
          <p:nvCxnSpPr>
            <p:cNvPr id="96288" name="Straight Connector 39943"/>
            <p:cNvCxnSpPr>
              <a:cxnSpLocks noChangeShapeType="1"/>
            </p:cNvCxnSpPr>
            <p:nvPr/>
          </p:nvCxnSpPr>
          <p:spPr bwMode="auto">
            <a:xfrm>
              <a:off x="4686300" y="4864100"/>
              <a:ext cx="266700" cy="41910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265" name="Group 39950"/>
          <p:cNvGrpSpPr>
            <a:grpSpLocks/>
          </p:cNvGrpSpPr>
          <p:nvPr/>
        </p:nvGrpSpPr>
        <p:grpSpPr bwMode="auto">
          <a:xfrm>
            <a:off x="4546599" y="1701801"/>
            <a:ext cx="4127399" cy="2237881"/>
            <a:chOff x="4546729" y="1701800"/>
            <a:chExt cx="4126645" cy="2236434"/>
          </a:xfrm>
        </p:grpSpPr>
        <p:sp>
          <p:nvSpPr>
            <p:cNvPr id="96285" name="TextBox 39946"/>
            <p:cNvSpPr txBox="1">
              <a:spLocks noChangeArrowheads="1"/>
            </p:cNvSpPr>
            <p:nvPr/>
          </p:nvSpPr>
          <p:spPr bwMode="auto">
            <a:xfrm>
              <a:off x="5270500" y="1701800"/>
              <a:ext cx="3402874" cy="1199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b="0" i="1" dirty="0">
                  <a:solidFill>
                    <a:srgbClr val="CC0000"/>
                  </a:solidFill>
                </a:rPr>
                <a:t>Internet exchange </a:t>
              </a:r>
              <a:r>
                <a:rPr lang="en-US" b="0" i="1" dirty="0" smtClean="0">
                  <a:solidFill>
                    <a:srgbClr val="CC0000"/>
                  </a:solidFill>
                </a:rPr>
                <a:t>point</a:t>
              </a:r>
            </a:p>
            <a:p>
              <a:pPr eaLnBrk="0" hangingPunct="0"/>
              <a:r>
                <a:rPr lang="en-US" sz="1600" b="0" i="1" dirty="0" smtClean="0">
                  <a:solidFill>
                    <a:srgbClr val="CC0000"/>
                  </a:solidFill>
                </a:rPr>
                <a:t>(</a:t>
              </a:r>
              <a:r>
                <a:rPr lang="en-US" sz="1600" b="0" i="1" dirty="0" err="1">
                  <a:solidFill>
                    <a:srgbClr val="CC0000"/>
                  </a:solidFill>
                </a:rPr>
                <a:t>ca</a:t>
              </a:r>
              <a:r>
                <a:rPr lang="en-US" sz="1600" b="0" i="1" dirty="0">
                  <a:solidFill>
                    <a:srgbClr val="CC0000"/>
                  </a:solidFill>
                </a:rPr>
                <a:t> 300 in the </a:t>
              </a:r>
              <a:r>
                <a:rPr lang="en-US" sz="1600" b="0" i="1" dirty="0" smtClean="0">
                  <a:solidFill>
                    <a:srgbClr val="CC0000"/>
                  </a:solidFill>
                </a:rPr>
                <a:t>world;</a:t>
              </a:r>
            </a:p>
            <a:p>
              <a:pPr eaLnBrk="0" hangingPunct="0"/>
              <a:r>
                <a:rPr lang="en-US" sz="1600" b="0" i="1" dirty="0" smtClean="0">
                  <a:solidFill>
                    <a:srgbClr val="CC0000"/>
                  </a:solidFill>
                </a:rPr>
                <a:t>multiple ISPs peering/switching; </a:t>
              </a:r>
            </a:p>
            <a:p>
              <a:pPr eaLnBrk="0" hangingPunct="0"/>
              <a:r>
                <a:rPr lang="en-US" sz="1600" b="0" i="1" dirty="0" smtClean="0">
                  <a:solidFill>
                    <a:srgbClr val="CC0000"/>
                  </a:solidFill>
                </a:rPr>
                <a:t>3</a:t>
              </a:r>
              <a:r>
                <a:rPr lang="en-US" sz="1600" b="0" i="1" baseline="30000" dirty="0" smtClean="0">
                  <a:solidFill>
                    <a:srgbClr val="CC0000"/>
                  </a:solidFill>
                </a:rPr>
                <a:t>rd</a:t>
              </a:r>
              <a:r>
                <a:rPr lang="en-US" sz="1600" b="0" i="1" dirty="0" smtClean="0">
                  <a:solidFill>
                    <a:srgbClr val="CC0000"/>
                  </a:solidFill>
                </a:rPr>
                <a:t> company)</a:t>
              </a:r>
              <a:endParaRPr lang="en-US" sz="1600" b="0" i="1" dirty="0">
                <a:solidFill>
                  <a:srgbClr val="CC0000"/>
                </a:solidFill>
              </a:endParaRPr>
            </a:p>
          </p:txBody>
        </p:sp>
        <p:cxnSp>
          <p:nvCxnSpPr>
            <p:cNvPr id="96286" name="Straight Connector 39948"/>
            <p:cNvCxnSpPr>
              <a:cxnSpLocks noChangeShapeType="1"/>
            </p:cNvCxnSpPr>
            <p:nvPr/>
          </p:nvCxnSpPr>
          <p:spPr bwMode="auto">
            <a:xfrm flipH="1">
              <a:off x="4546729" y="2159000"/>
              <a:ext cx="1625472" cy="1779234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7722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5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5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5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Internet structure: network of networks</a:t>
            </a:r>
            <a:endParaRPr lang="en-US" smtClean="0">
              <a:ea typeface="ＭＳ Ｐゴシック" pitchFamily="34" charset="-128"/>
            </a:endParaRPr>
          </a:p>
        </p:txBody>
      </p:sp>
      <p:grpSp>
        <p:nvGrpSpPr>
          <p:cNvPr id="98307" name="Group 5"/>
          <p:cNvGrpSpPr>
            <a:grpSpLocks/>
          </p:cNvGrpSpPr>
          <p:nvPr/>
        </p:nvGrpSpPr>
        <p:grpSpPr bwMode="auto">
          <a:xfrm>
            <a:off x="450850" y="1849438"/>
            <a:ext cx="8437563" cy="4559300"/>
            <a:chOff x="154891" y="1905681"/>
            <a:chExt cx="8436427" cy="4559651"/>
          </a:xfrm>
        </p:grpSpPr>
        <p:grpSp>
          <p:nvGrpSpPr>
            <p:cNvPr id="98599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9865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652" name="TextBox 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8600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9864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650" name="TextBox 13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8601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9864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648" name="TextBox 13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8602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9864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646" name="TextBox 140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8603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9864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644" name="TextBox 14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8604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9864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642" name="TextBox 146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8605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9863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640" name="TextBox 149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8606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9863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638" name="TextBox 15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8607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9863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636" name="TextBox 15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8608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9863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634" name="TextBox 15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8609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9863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632" name="TextBox 16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8610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9862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630" name="TextBox 16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8611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9862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628" name="TextBox 16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8612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9862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626" name="TextBox 17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8613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9862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624" name="TextBox 174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8614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9862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622" name="TextBox 17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sp>
          <p:nvSpPr>
            <p:cNvPr id="98615" name="TextBox 4"/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8616" name="TextBox 179"/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8617" name="TextBox 180"/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8618" name="TextBox 181"/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8619" name="TextBox 182"/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8620" name="TextBox 183"/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</p:grpSp>
      <p:sp>
        <p:nvSpPr>
          <p:cNvPr id="98308" name="Rectangle 3"/>
          <p:cNvSpPr txBox="1">
            <a:spLocks noChangeArrowheads="1"/>
          </p:cNvSpPr>
          <p:nvPr/>
        </p:nvSpPr>
        <p:spPr bwMode="auto">
          <a:xfrm>
            <a:off x="473075" y="1073150"/>
            <a:ext cx="8204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 b="0">
                <a:solidFill>
                  <a:srgbClr val="000000"/>
                </a:solidFill>
                <a:latin typeface="Gill Sans MT" pitchFamily="34" charset="0"/>
              </a:rPr>
              <a:t>… and regional networks may arise to connect access nets to ISPS </a:t>
            </a:r>
          </a:p>
        </p:txBody>
      </p:sp>
      <p:grpSp>
        <p:nvGrpSpPr>
          <p:cNvPr id="98309" name="Group 8"/>
          <p:cNvGrpSpPr>
            <a:grpSpLocks/>
          </p:cNvGrpSpPr>
          <p:nvPr/>
        </p:nvGrpSpPr>
        <p:grpSpPr bwMode="auto">
          <a:xfrm>
            <a:off x="4546600" y="3746500"/>
            <a:ext cx="3225800" cy="1117600"/>
            <a:chOff x="7848600" y="2044700"/>
            <a:chExt cx="3200399" cy="1371600"/>
          </a:xfrm>
        </p:grpSpPr>
        <p:sp>
          <p:nvSpPr>
            <p:cNvPr id="98516" name="Oval 3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grpSp>
          <p:nvGrpSpPr>
            <p:cNvPr id="98517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859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59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59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59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9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59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595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596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cxnSp>
          <p:nvCxnSpPr>
            <p:cNvPr id="98518" name="Straight Connector 10"/>
            <p:cNvCxnSpPr>
              <a:cxnSpLocks noChangeShapeType="1"/>
              <a:stCxn id="98596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519" name="Straight Connector 297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520" name="Straight Connector 298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521" name="Straight Connector 299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522" name="Straight Connector 300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523" name="Straight Connector 301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524" name="Straight Connector 302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525" name="Straight Connector 303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526" name="Straight Connector 304"/>
            <p:cNvCxnSpPr>
              <a:cxnSpLocks noChangeShapeType="1"/>
              <a:endCxn id="98591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527" name="TextBox 39958"/>
            <p:cNvSpPr txBox="1">
              <a:spLocks noChangeArrowheads="1"/>
            </p:cNvSpPr>
            <p:nvPr/>
          </p:nvSpPr>
          <p:spPr bwMode="auto">
            <a:xfrm>
              <a:off x="7958081" y="2471291"/>
              <a:ext cx="886407" cy="49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000" b="0" i="1">
                  <a:solidFill>
                    <a:srgbClr val="000000"/>
                  </a:solidFill>
                </a:rPr>
                <a:t>ISP B</a:t>
              </a:r>
            </a:p>
          </p:txBody>
        </p:sp>
        <p:grpSp>
          <p:nvGrpSpPr>
            <p:cNvPr id="98528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858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58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58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58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8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59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587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588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8529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857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57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57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57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8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58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579" name="Line 140"/>
              <p:cNvSpPr>
                <a:spLocks noChangeShapeType="1"/>
              </p:cNvSpPr>
              <p:nvPr/>
            </p:nvSpPr>
            <p:spPr bwMode="auto">
              <a:xfrm>
                <a:off x="2358" y="1356"/>
                <a:ext cx="0" cy="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580" name="Line 141"/>
              <p:cNvSpPr>
                <a:spLocks noChangeShapeType="1"/>
              </p:cNvSpPr>
              <p:nvPr/>
            </p:nvSpPr>
            <p:spPr bwMode="auto">
              <a:xfrm>
                <a:off x="2908" y="1358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8530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856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56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56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57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7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57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571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572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8531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855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56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56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56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6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56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563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564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8532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855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55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55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55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5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55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555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556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8533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854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54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54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54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4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55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547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548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8534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853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53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53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53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4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54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539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540" name="Line 141"/>
              <p:cNvSpPr>
                <a:spLocks noChangeShapeType="1"/>
              </p:cNvSpPr>
              <p:nvPr/>
            </p:nvSpPr>
            <p:spPr bwMode="auto">
              <a:xfrm>
                <a:off x="2910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98310" name="Group 331"/>
          <p:cNvGrpSpPr>
            <a:grpSpLocks/>
          </p:cNvGrpSpPr>
          <p:nvPr/>
        </p:nvGrpSpPr>
        <p:grpSpPr bwMode="auto">
          <a:xfrm>
            <a:off x="1803400" y="2755900"/>
            <a:ext cx="3467100" cy="1193800"/>
            <a:chOff x="7848600" y="2044700"/>
            <a:chExt cx="3200399" cy="1371600"/>
          </a:xfrm>
        </p:grpSpPr>
        <p:sp>
          <p:nvSpPr>
            <p:cNvPr id="98433" name="Oval 332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grpSp>
          <p:nvGrpSpPr>
            <p:cNvPr id="98434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850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50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51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51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1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51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512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513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cxnSp>
          <p:nvCxnSpPr>
            <p:cNvPr id="98435" name="Straight Connector 334"/>
            <p:cNvCxnSpPr>
              <a:cxnSpLocks noChangeShapeType="1"/>
              <a:stCxn id="98513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436" name="Straight Connector 335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437" name="Straight Connector 336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438" name="Straight Connector 337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439" name="Straight Connector 338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440" name="Straight Connector 339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441" name="Straight Connector 340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442" name="Straight Connector 341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443" name="Straight Connector 342"/>
            <p:cNvCxnSpPr>
              <a:cxnSpLocks noChangeShapeType="1"/>
              <a:endCxn id="98508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444" name="TextBox 343"/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8744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000" b="0" i="1">
                  <a:solidFill>
                    <a:srgbClr val="000000"/>
                  </a:solidFill>
                </a:rPr>
                <a:t>ISP A</a:t>
              </a:r>
            </a:p>
          </p:txBody>
        </p:sp>
        <p:grpSp>
          <p:nvGrpSpPr>
            <p:cNvPr id="98445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850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50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50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50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0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50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504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505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8446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849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49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49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49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9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49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496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497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8447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848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48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48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48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9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49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488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489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8448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847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47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47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47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8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48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480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481" name="Line 141"/>
              <p:cNvSpPr>
                <a:spLocks noChangeShapeType="1"/>
              </p:cNvSpPr>
              <p:nvPr/>
            </p:nvSpPr>
            <p:spPr bwMode="auto">
              <a:xfrm>
                <a:off x="2906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8449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846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46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47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47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7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47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472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473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8450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846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46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46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46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6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46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464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465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8451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845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45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45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45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5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45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456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457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98311" name="Group 416"/>
          <p:cNvGrpSpPr>
            <a:grpSpLocks/>
          </p:cNvGrpSpPr>
          <p:nvPr/>
        </p:nvGrpSpPr>
        <p:grpSpPr bwMode="auto">
          <a:xfrm>
            <a:off x="1498600" y="4165600"/>
            <a:ext cx="3086100" cy="1168400"/>
            <a:chOff x="7848600" y="2044700"/>
            <a:chExt cx="3200399" cy="1371600"/>
          </a:xfrm>
        </p:grpSpPr>
        <p:sp>
          <p:nvSpPr>
            <p:cNvPr id="98350" name="Oval 417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grpSp>
          <p:nvGrpSpPr>
            <p:cNvPr id="98351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8425" name="Oval 492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42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42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42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3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43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429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430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cxnSp>
          <p:nvCxnSpPr>
            <p:cNvPr id="98352" name="Straight Connector 419"/>
            <p:cNvCxnSpPr>
              <a:cxnSpLocks noChangeShapeType="1"/>
              <a:stCxn id="98430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53" name="Straight Connector 420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54" name="Straight Connector 421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55" name="Straight Connector 422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56" name="Straight Connector 423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57" name="Straight Connector 424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58" name="Straight Connector 425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59" name="Straight Connector 426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60" name="Straight Connector 427"/>
            <p:cNvCxnSpPr>
              <a:cxnSpLocks noChangeShapeType="1"/>
              <a:endCxn id="98425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61" name="TextBox 428"/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876536" cy="469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000" b="0" i="1">
                  <a:solidFill>
                    <a:srgbClr val="000000"/>
                  </a:solidFill>
                </a:rPr>
                <a:t>ISP C</a:t>
              </a:r>
            </a:p>
          </p:txBody>
        </p:sp>
        <p:grpSp>
          <p:nvGrpSpPr>
            <p:cNvPr id="98362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841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41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41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42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2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42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421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422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8363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840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41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41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41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1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41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413" name="Line 140"/>
              <p:cNvSpPr>
                <a:spLocks noChangeShapeType="1"/>
              </p:cNvSpPr>
              <p:nvPr/>
            </p:nvSpPr>
            <p:spPr bwMode="auto">
              <a:xfrm>
                <a:off x="2357" y="1360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414" name="Line 141"/>
              <p:cNvSpPr>
                <a:spLocks noChangeShapeType="1"/>
              </p:cNvSpPr>
              <p:nvPr/>
            </p:nvSpPr>
            <p:spPr bwMode="auto">
              <a:xfrm>
                <a:off x="2908" y="1362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8364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840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40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40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40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0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40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405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406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8365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839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39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39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39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39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40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397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398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8366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838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38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38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38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39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39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389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390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8367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837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37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37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38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38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38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381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382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8368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836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37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37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37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37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37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373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374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</p:grpSp>
      <p:cxnSp>
        <p:nvCxnSpPr>
          <p:cNvPr id="98312" name="Straight Connector 12"/>
          <p:cNvCxnSpPr>
            <a:cxnSpLocks noChangeShapeType="1"/>
            <a:endCxn id="98510" idx="1"/>
          </p:cNvCxnSpPr>
          <p:nvPr/>
        </p:nvCxnSpPr>
        <p:spPr bwMode="auto">
          <a:xfrm>
            <a:off x="2382838" y="2609850"/>
            <a:ext cx="238125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13" name="Straight Connector 500"/>
          <p:cNvCxnSpPr>
            <a:cxnSpLocks noChangeShapeType="1"/>
            <a:stCxn id="98635" idx="8"/>
            <a:endCxn id="98333" idx="2"/>
          </p:cNvCxnSpPr>
          <p:nvPr/>
        </p:nvCxnSpPr>
        <p:spPr bwMode="auto">
          <a:xfrm>
            <a:off x="1455738" y="2990850"/>
            <a:ext cx="38100" cy="309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14" name="Straight Connector 501"/>
          <p:cNvCxnSpPr>
            <a:cxnSpLocks noChangeShapeType="1"/>
            <a:endCxn id="98333" idx="3"/>
          </p:cNvCxnSpPr>
          <p:nvPr/>
        </p:nvCxnSpPr>
        <p:spPr bwMode="auto">
          <a:xfrm>
            <a:off x="1235075" y="3271838"/>
            <a:ext cx="123825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15" name="Straight Connector 502"/>
          <p:cNvCxnSpPr>
            <a:cxnSpLocks noChangeShapeType="1"/>
            <a:endCxn id="98478" idx="1"/>
          </p:cNvCxnSpPr>
          <p:nvPr/>
        </p:nvCxnSpPr>
        <p:spPr bwMode="auto">
          <a:xfrm>
            <a:off x="3916363" y="2411413"/>
            <a:ext cx="307975" cy="573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16" name="Straight Connector 503"/>
          <p:cNvCxnSpPr>
            <a:cxnSpLocks noChangeShapeType="1"/>
            <a:endCxn id="98478" idx="0"/>
          </p:cNvCxnSpPr>
          <p:nvPr/>
        </p:nvCxnSpPr>
        <p:spPr bwMode="auto">
          <a:xfrm flipH="1">
            <a:off x="4425950" y="2389188"/>
            <a:ext cx="384175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17" name="Straight Connector 504"/>
          <p:cNvCxnSpPr>
            <a:cxnSpLocks noChangeShapeType="1"/>
            <a:endCxn id="98561" idx="0"/>
          </p:cNvCxnSpPr>
          <p:nvPr/>
        </p:nvCxnSpPr>
        <p:spPr bwMode="auto">
          <a:xfrm>
            <a:off x="6770688" y="2900363"/>
            <a:ext cx="215900" cy="1046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18" name="Straight Connector 505"/>
          <p:cNvCxnSpPr>
            <a:cxnSpLocks noChangeShapeType="1"/>
          </p:cNvCxnSpPr>
          <p:nvPr/>
        </p:nvCxnSpPr>
        <p:spPr bwMode="auto">
          <a:xfrm flipH="1">
            <a:off x="7137400" y="3251200"/>
            <a:ext cx="24130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19" name="Straight Connector 506"/>
          <p:cNvCxnSpPr>
            <a:cxnSpLocks noChangeShapeType="1"/>
            <a:stCxn id="98627" idx="4"/>
            <a:endCxn id="98556" idx="0"/>
          </p:cNvCxnSpPr>
          <p:nvPr/>
        </p:nvCxnSpPr>
        <p:spPr bwMode="auto">
          <a:xfrm flipH="1">
            <a:off x="7483475" y="4229100"/>
            <a:ext cx="541338" cy="24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20" name="Straight Connector 507"/>
          <p:cNvCxnSpPr>
            <a:cxnSpLocks noChangeShapeType="1"/>
          </p:cNvCxnSpPr>
          <p:nvPr/>
        </p:nvCxnSpPr>
        <p:spPr bwMode="auto">
          <a:xfrm flipH="1" flipV="1">
            <a:off x="7454900" y="4573588"/>
            <a:ext cx="796925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21" name="Straight Connector 508"/>
          <p:cNvCxnSpPr>
            <a:cxnSpLocks noChangeShapeType="1"/>
            <a:endCxn id="98543" idx="5"/>
          </p:cNvCxnSpPr>
          <p:nvPr/>
        </p:nvCxnSpPr>
        <p:spPr bwMode="auto">
          <a:xfrm flipH="1" flipV="1">
            <a:off x="6496050" y="4722813"/>
            <a:ext cx="1047750" cy="966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22" name="Straight Connector 509"/>
          <p:cNvCxnSpPr>
            <a:cxnSpLocks noChangeShapeType="1"/>
            <a:stCxn id="98625" idx="0"/>
            <a:endCxn id="98331" idx="5"/>
          </p:cNvCxnSpPr>
          <p:nvPr/>
        </p:nvCxnSpPr>
        <p:spPr bwMode="auto">
          <a:xfrm flipH="1" flipV="1">
            <a:off x="5084763" y="5684838"/>
            <a:ext cx="520700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23" name="Straight Connector 510"/>
          <p:cNvCxnSpPr>
            <a:cxnSpLocks noChangeShapeType="1"/>
          </p:cNvCxnSpPr>
          <p:nvPr/>
        </p:nvCxnSpPr>
        <p:spPr bwMode="auto">
          <a:xfrm flipH="1" flipV="1">
            <a:off x="4068763" y="5045075"/>
            <a:ext cx="3714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24" name="Straight Connector 511"/>
          <p:cNvCxnSpPr>
            <a:cxnSpLocks noChangeShapeType="1"/>
            <a:stCxn id="98622" idx="0"/>
          </p:cNvCxnSpPr>
          <p:nvPr/>
        </p:nvCxnSpPr>
        <p:spPr bwMode="auto">
          <a:xfrm flipV="1">
            <a:off x="3389313" y="5689600"/>
            <a:ext cx="306387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25" name="Straight Connector 512"/>
          <p:cNvCxnSpPr>
            <a:cxnSpLocks noChangeShapeType="1"/>
          </p:cNvCxnSpPr>
          <p:nvPr/>
        </p:nvCxnSpPr>
        <p:spPr bwMode="auto">
          <a:xfrm flipV="1">
            <a:off x="1790700" y="5160963"/>
            <a:ext cx="401638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26" name="Straight Connector 513"/>
          <p:cNvCxnSpPr>
            <a:cxnSpLocks noChangeShapeType="1"/>
            <a:stCxn id="98644" idx="0"/>
          </p:cNvCxnSpPr>
          <p:nvPr/>
        </p:nvCxnSpPr>
        <p:spPr bwMode="auto">
          <a:xfrm flipV="1">
            <a:off x="1179513" y="4467225"/>
            <a:ext cx="227012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27" name="Straight Connector 514"/>
          <p:cNvCxnSpPr>
            <a:cxnSpLocks noChangeShapeType="1"/>
            <a:endCxn id="98333" idx="5"/>
          </p:cNvCxnSpPr>
          <p:nvPr/>
        </p:nvCxnSpPr>
        <p:spPr bwMode="auto">
          <a:xfrm flipV="1">
            <a:off x="1155700" y="4368800"/>
            <a:ext cx="203200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8329" name="Group 39937"/>
          <p:cNvGrpSpPr>
            <a:grpSpLocks/>
          </p:cNvGrpSpPr>
          <p:nvPr/>
        </p:nvGrpSpPr>
        <p:grpSpPr bwMode="auto">
          <a:xfrm>
            <a:off x="3692525" y="3789363"/>
            <a:ext cx="1538288" cy="585787"/>
            <a:chOff x="3692946" y="3789212"/>
            <a:chExt cx="1537885" cy="585306"/>
          </a:xfrm>
        </p:grpSpPr>
        <p:cxnSp>
          <p:nvCxnSpPr>
            <p:cNvPr id="98339" name="Straight Connector 515"/>
            <p:cNvCxnSpPr>
              <a:cxnSpLocks noChangeShapeType="1"/>
              <a:stCxn id="98395" idx="0"/>
            </p:cNvCxnSpPr>
            <p:nvPr/>
          </p:nvCxnSpPr>
          <p:spPr bwMode="auto">
            <a:xfrm flipV="1">
              <a:off x="3833272" y="4233204"/>
              <a:ext cx="190444" cy="14131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98340" name="Group 518"/>
            <p:cNvGrpSpPr>
              <a:grpSpLocks/>
            </p:cNvGrpSpPr>
            <p:nvPr/>
          </p:nvGrpSpPr>
          <p:grpSpPr bwMode="auto">
            <a:xfrm>
              <a:off x="3932901" y="3934211"/>
              <a:ext cx="530938" cy="338554"/>
              <a:chOff x="5573768" y="2726239"/>
              <a:chExt cx="530938" cy="338554"/>
            </a:xfrm>
          </p:grpSpPr>
          <p:sp>
            <p:nvSpPr>
              <p:cNvPr id="98343" name="Oval 521"/>
              <p:cNvSpPr>
                <a:spLocks noChangeArrowheads="1"/>
              </p:cNvSpPr>
              <p:nvPr/>
            </p:nvSpPr>
            <p:spPr bwMode="auto">
              <a:xfrm>
                <a:off x="5573768" y="2751297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344" name="TextBox 522"/>
              <p:cNvSpPr txBox="1">
                <a:spLocks noChangeArrowheads="1"/>
              </p:cNvSpPr>
              <p:nvPr/>
            </p:nvSpPr>
            <p:spPr bwMode="auto">
              <a:xfrm>
                <a:off x="5593027" y="2726239"/>
                <a:ext cx="51167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0" hangingPunct="0"/>
                <a:r>
                  <a:rPr lang="en-US" sz="1600" b="0">
                    <a:solidFill>
                      <a:srgbClr val="FFFFFF"/>
                    </a:solidFill>
                  </a:rPr>
                  <a:t>IXP</a:t>
                </a:r>
              </a:p>
            </p:txBody>
          </p:sp>
        </p:grpSp>
        <p:cxnSp>
          <p:nvCxnSpPr>
            <p:cNvPr id="98341" name="Straight Connector 519"/>
            <p:cNvCxnSpPr>
              <a:cxnSpLocks noChangeShapeType="1"/>
              <a:stCxn id="98343" idx="6"/>
              <a:endCxn id="98595" idx="1"/>
            </p:cNvCxnSpPr>
            <p:nvPr/>
          </p:nvCxnSpPr>
          <p:spPr bwMode="auto">
            <a:xfrm flipV="1">
              <a:off x="4460993" y="3953654"/>
              <a:ext cx="769838" cy="15801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42" name="Straight Connector 520"/>
            <p:cNvCxnSpPr>
              <a:cxnSpLocks noChangeShapeType="1"/>
            </p:cNvCxnSpPr>
            <p:nvPr/>
          </p:nvCxnSpPr>
          <p:spPr bwMode="auto">
            <a:xfrm>
              <a:off x="3692946" y="3789212"/>
              <a:ext cx="342738" cy="20484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8330" name="Group 39939"/>
          <p:cNvGrpSpPr>
            <a:grpSpLocks/>
          </p:cNvGrpSpPr>
          <p:nvPr/>
        </p:nvGrpSpPr>
        <p:grpSpPr bwMode="auto">
          <a:xfrm>
            <a:off x="2406650" y="3633788"/>
            <a:ext cx="2901950" cy="1296987"/>
            <a:chOff x="2407287" y="3633041"/>
            <a:chExt cx="2900648" cy="1297685"/>
          </a:xfrm>
        </p:grpSpPr>
        <p:cxnSp>
          <p:nvCxnSpPr>
            <p:cNvPr id="98336" name="Straight Connector 7"/>
            <p:cNvCxnSpPr>
              <a:cxnSpLocks noChangeShapeType="1"/>
              <a:stCxn id="98468" idx="5"/>
              <a:endCxn id="98593" idx="1"/>
            </p:cNvCxnSpPr>
            <p:nvPr/>
          </p:nvCxnSpPr>
          <p:spPr bwMode="auto">
            <a:xfrm>
              <a:off x="4876256" y="3633041"/>
              <a:ext cx="431679" cy="22249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37" name="Straight Connector 415"/>
            <p:cNvCxnSpPr>
              <a:cxnSpLocks noChangeShapeType="1"/>
              <a:endCxn id="98427" idx="0"/>
            </p:cNvCxnSpPr>
            <p:nvPr/>
          </p:nvCxnSpPr>
          <p:spPr bwMode="auto">
            <a:xfrm flipH="1">
              <a:off x="2407287" y="3753131"/>
              <a:ext cx="282429" cy="51137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38" name="Straight Connector 523"/>
            <p:cNvCxnSpPr>
              <a:cxnSpLocks noChangeShapeType="1"/>
              <a:stCxn id="98390" idx="0"/>
            </p:cNvCxnSpPr>
            <p:nvPr/>
          </p:nvCxnSpPr>
          <p:spPr bwMode="auto">
            <a:xfrm flipV="1">
              <a:off x="4307545" y="4626270"/>
              <a:ext cx="843636" cy="30445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8331" name="Oval 6"/>
          <p:cNvSpPr>
            <a:spLocks noChangeArrowheads="1"/>
          </p:cNvSpPr>
          <p:nvPr/>
        </p:nvSpPr>
        <p:spPr bwMode="auto">
          <a:xfrm>
            <a:off x="3340100" y="5359400"/>
            <a:ext cx="20447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2400" b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8332" name="TextBox 9"/>
          <p:cNvSpPr txBox="1">
            <a:spLocks noChangeArrowheads="1"/>
          </p:cNvSpPr>
          <p:nvPr/>
        </p:nvSpPr>
        <p:spPr bwMode="auto">
          <a:xfrm>
            <a:off x="3556000" y="5334000"/>
            <a:ext cx="158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0" hangingPunct="0"/>
            <a:r>
              <a:rPr lang="en-US" sz="2000" b="0" i="1">
                <a:solidFill>
                  <a:srgbClr val="000000"/>
                </a:solidFill>
              </a:rPr>
              <a:t>regional net</a:t>
            </a:r>
          </a:p>
        </p:txBody>
      </p:sp>
      <p:sp>
        <p:nvSpPr>
          <p:cNvPr id="98333" name="Oval 517"/>
          <p:cNvSpPr>
            <a:spLocks noChangeArrowheads="1"/>
          </p:cNvSpPr>
          <p:nvPr/>
        </p:nvSpPr>
        <p:spPr bwMode="auto">
          <a:xfrm rot="5400000">
            <a:off x="867569" y="3736182"/>
            <a:ext cx="1252537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2400" b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98334" name="Straight Connector 39941"/>
          <p:cNvCxnSpPr>
            <a:cxnSpLocks noChangeShapeType="1"/>
            <a:stCxn id="98333" idx="0"/>
            <a:endCxn id="98456" idx="0"/>
          </p:cNvCxnSpPr>
          <p:nvPr/>
        </p:nvCxnSpPr>
        <p:spPr bwMode="auto">
          <a:xfrm flipV="1">
            <a:off x="1684338" y="3654425"/>
            <a:ext cx="758825" cy="27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35" name="Straight Connector 524"/>
          <p:cNvCxnSpPr>
            <a:cxnSpLocks noChangeShapeType="1"/>
            <a:endCxn id="98429" idx="1"/>
          </p:cNvCxnSpPr>
          <p:nvPr/>
        </p:nvCxnSpPr>
        <p:spPr bwMode="auto">
          <a:xfrm>
            <a:off x="1685925" y="4111625"/>
            <a:ext cx="466725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2125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0A2000-596A-441D-AD68-60E3B6B04FEE}" type="slidenum">
              <a:rPr lang="sv-SE" smtClean="0">
                <a:latin typeface="Arial" pitchFamily="34" charset="0"/>
              </a:rPr>
              <a:pPr/>
              <a:t>4</a:t>
            </a:fld>
            <a:endParaRPr lang="sv-SE" smtClean="0">
              <a:latin typeface="Arial" pitchFamily="34" charset="0"/>
            </a:endParaRPr>
          </a:p>
        </p:txBody>
      </p:sp>
      <p:sp>
        <p:nvSpPr>
          <p:cNvPr id="922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0375" y="116632"/>
            <a:ext cx="8219256" cy="576064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Principles, </a:t>
            </a:r>
            <a:r>
              <a:rPr lang="en-US" dirty="0" err="1" smtClean="0">
                <a:solidFill>
                  <a:schemeClr val="accent2"/>
                </a:solidFill>
              </a:rPr>
              <a:t>Organisation</a:t>
            </a:r>
            <a:endParaRPr lang="en-US" dirty="0" smtClean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8714"/>
            <a:ext cx="5724127" cy="4929411"/>
          </a:xfrm>
          <a:prstGeom prst="rect">
            <a:avLst/>
          </a:prstGeom>
        </p:spPr>
      </p:pic>
      <p:sp>
        <p:nvSpPr>
          <p:cNvPr id="922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441652" y="1268760"/>
            <a:ext cx="3707904" cy="409494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rgbClr val="CC0000"/>
                </a:solidFill>
              </a:rPr>
              <a:t>Network Problems (in the order faced in the 1st intro)</a:t>
            </a:r>
            <a:r>
              <a:rPr lang="en-US" sz="2000" b="1" dirty="0" smtClean="0"/>
              <a:t>: </a:t>
            </a:r>
            <a:endParaRPr lang="en-US" sz="20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sv-SE" sz="1800" dirty="0" err="1" smtClean="0"/>
              <a:t>Mobility</a:t>
            </a:r>
            <a:r>
              <a:rPr lang="en-US" sz="1800" dirty="0" smtClean="0"/>
              <a:t>, performance,</a:t>
            </a:r>
            <a:r>
              <a:rPr lang="en-US" sz="1800" dirty="0"/>
              <a:t> </a:t>
            </a:r>
            <a:r>
              <a:rPr lang="en-US" sz="1800" dirty="0" smtClean="0"/>
              <a:t>security, …, …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serving different types of traffic,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connecting </a:t>
            </a:r>
            <a:r>
              <a:rPr lang="en-US" sz="1800" dirty="0"/>
              <a:t>transparently different networks,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routing</a:t>
            </a:r>
            <a:r>
              <a:rPr lang="en-US" sz="1800" dirty="0"/>
              <a:t>, </a:t>
            </a:r>
            <a:r>
              <a:rPr lang="en-US" sz="1800" dirty="0" smtClean="0"/>
              <a:t>congestion </a:t>
            </a:r>
            <a:r>
              <a:rPr lang="en-US" sz="1800" dirty="0"/>
              <a:t>control,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access </a:t>
            </a:r>
            <a:r>
              <a:rPr lang="en-US" sz="1800" dirty="0"/>
              <a:t>to  shared (broadcast) transmission </a:t>
            </a:r>
            <a:r>
              <a:rPr lang="en-US" sz="1800" dirty="0" smtClean="0"/>
              <a:t>medium</a:t>
            </a: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producer-consumer problems, flow and error </a:t>
            </a:r>
            <a:r>
              <a:rPr lang="en-US" sz="1800" dirty="0" smtClean="0"/>
              <a:t>control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rgbClr val="CC0000"/>
                </a:solidFill>
              </a:rPr>
              <a:t>Layering</a:t>
            </a:r>
            <a:r>
              <a:rPr lang="en-US" sz="2000" b="1" dirty="0" smtClean="0"/>
              <a:t> : </a:t>
            </a:r>
            <a:r>
              <a:rPr lang="en-US" sz="2000" dirty="0" smtClean="0"/>
              <a:t>principle</a:t>
            </a:r>
            <a:r>
              <a:rPr lang="en-US" sz="2000" b="1" dirty="0" smtClean="0"/>
              <a:t>,  </a:t>
            </a:r>
            <a:r>
              <a:rPr lang="en-US" sz="2000" dirty="0" smtClean="0"/>
              <a:t>why </a:t>
            </a:r>
            <a:endParaRPr lang="sv-SE" sz="2000" dirty="0" smtClean="0"/>
          </a:p>
        </p:txBody>
      </p:sp>
    </p:spTree>
    <p:extLst>
      <p:ext uri="{BB962C8B-B14F-4D97-AF65-F5344CB8AC3E}">
        <p14:creationId xmlns:p14="http://schemas.microsoft.com/office/powerpoint/2010/main" val="136111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Internet structure: network of networks</a:t>
            </a:r>
            <a:endParaRPr lang="en-US" smtClean="0">
              <a:ea typeface="ＭＳ Ｐゴシック" pitchFamily="34" charset="-128"/>
            </a:endParaRPr>
          </a:p>
        </p:txBody>
      </p:sp>
      <p:grpSp>
        <p:nvGrpSpPr>
          <p:cNvPr id="100355" name="Group 5"/>
          <p:cNvGrpSpPr>
            <a:grpSpLocks/>
          </p:cNvGrpSpPr>
          <p:nvPr/>
        </p:nvGrpSpPr>
        <p:grpSpPr bwMode="auto">
          <a:xfrm>
            <a:off x="450850" y="1849438"/>
            <a:ext cx="8437563" cy="4559300"/>
            <a:chOff x="154891" y="1905681"/>
            <a:chExt cx="8436427" cy="4559651"/>
          </a:xfrm>
        </p:grpSpPr>
        <p:grpSp>
          <p:nvGrpSpPr>
            <p:cNvPr id="100658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10071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711" name="TextBox 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100659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10070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709" name="TextBox 13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100660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10070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707" name="TextBox 13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100661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10070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705" name="TextBox 140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100662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10070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703" name="TextBox 14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100663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10070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701" name="TextBox 146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100664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10069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699" name="TextBox 149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100665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10069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697" name="TextBox 15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100666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10069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695" name="TextBox 15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100667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10069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693" name="TextBox 15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100668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10069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691" name="TextBox 16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100669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10068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689" name="TextBox 16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100670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10068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687" name="TextBox 16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100671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10068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685" name="TextBox 17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100672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10068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683" name="TextBox 174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100673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10068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681" name="TextBox 17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sp>
          <p:nvSpPr>
            <p:cNvPr id="100674" name="TextBox 4"/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100675" name="TextBox 179"/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100676" name="TextBox 180"/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100677" name="TextBox 181"/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100678" name="TextBox 182"/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100679" name="TextBox 183"/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</p:grpSp>
      <p:sp>
        <p:nvSpPr>
          <p:cNvPr id="100356" name="Rectangle 3"/>
          <p:cNvSpPr txBox="1">
            <a:spLocks noChangeArrowheads="1"/>
          </p:cNvSpPr>
          <p:nvPr/>
        </p:nvSpPr>
        <p:spPr bwMode="auto">
          <a:xfrm>
            <a:off x="485775" y="1011238"/>
            <a:ext cx="8204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 b="0">
                <a:solidFill>
                  <a:srgbClr val="000000"/>
                </a:solidFill>
                <a:latin typeface="Gill Sans MT" pitchFamily="34" charset="0"/>
              </a:rPr>
              <a:t>… and content provider networks  (e.g., Google, Microsoft,   Akamai ) may run their own network, to bring services, content close to end users</a:t>
            </a:r>
          </a:p>
        </p:txBody>
      </p:sp>
      <p:grpSp>
        <p:nvGrpSpPr>
          <p:cNvPr id="100357" name="Group 8"/>
          <p:cNvGrpSpPr>
            <a:grpSpLocks/>
          </p:cNvGrpSpPr>
          <p:nvPr/>
        </p:nvGrpSpPr>
        <p:grpSpPr bwMode="auto">
          <a:xfrm>
            <a:off x="4546600" y="3746500"/>
            <a:ext cx="3225800" cy="1117600"/>
            <a:chOff x="7848600" y="2044700"/>
            <a:chExt cx="3200399" cy="1371600"/>
          </a:xfrm>
        </p:grpSpPr>
        <p:sp>
          <p:nvSpPr>
            <p:cNvPr id="100575" name="Oval 3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grpSp>
          <p:nvGrpSpPr>
            <p:cNvPr id="100576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10065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65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65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65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5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65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654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655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cxnSp>
          <p:nvCxnSpPr>
            <p:cNvPr id="100577" name="Straight Connector 10"/>
            <p:cNvCxnSpPr>
              <a:cxnSpLocks noChangeShapeType="1"/>
              <a:stCxn id="100655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578" name="Straight Connector 297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579" name="Straight Connector 298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580" name="Straight Connector 299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581" name="Straight Connector 300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582" name="Straight Connector 301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583" name="Straight Connector 302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584" name="Straight Connector 303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585" name="Straight Connector 304"/>
            <p:cNvCxnSpPr>
              <a:cxnSpLocks noChangeShapeType="1"/>
              <a:endCxn id="100650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0586" name="TextBox 39958"/>
            <p:cNvSpPr txBox="1">
              <a:spLocks noChangeArrowheads="1"/>
            </p:cNvSpPr>
            <p:nvPr/>
          </p:nvSpPr>
          <p:spPr bwMode="auto">
            <a:xfrm>
              <a:off x="7958081" y="2471291"/>
              <a:ext cx="886407" cy="49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000" b="0" i="1">
                  <a:solidFill>
                    <a:srgbClr val="000000"/>
                  </a:solidFill>
                </a:rPr>
                <a:t>ISP B</a:t>
              </a:r>
            </a:p>
          </p:txBody>
        </p:sp>
        <p:grpSp>
          <p:nvGrpSpPr>
            <p:cNvPr id="100587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10064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64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64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64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4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64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646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647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588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10063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63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63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63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4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64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638" name="Line 140"/>
              <p:cNvSpPr>
                <a:spLocks noChangeShapeType="1"/>
              </p:cNvSpPr>
              <p:nvPr/>
            </p:nvSpPr>
            <p:spPr bwMode="auto">
              <a:xfrm>
                <a:off x="2358" y="1356"/>
                <a:ext cx="0" cy="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639" name="Line 141"/>
              <p:cNvSpPr>
                <a:spLocks noChangeShapeType="1"/>
              </p:cNvSpPr>
              <p:nvPr/>
            </p:nvSpPr>
            <p:spPr bwMode="auto">
              <a:xfrm>
                <a:off x="2908" y="1358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589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10062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62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62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62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3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63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630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631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590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10061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61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62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62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2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62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622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623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591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10061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61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61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61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1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61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614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615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592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10060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60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60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60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0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60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606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607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593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10059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9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9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59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0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60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598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599" name="Line 141"/>
              <p:cNvSpPr>
                <a:spLocks noChangeShapeType="1"/>
              </p:cNvSpPr>
              <p:nvPr/>
            </p:nvSpPr>
            <p:spPr bwMode="auto">
              <a:xfrm>
                <a:off x="2910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100358" name="Group 331"/>
          <p:cNvGrpSpPr>
            <a:grpSpLocks/>
          </p:cNvGrpSpPr>
          <p:nvPr/>
        </p:nvGrpSpPr>
        <p:grpSpPr bwMode="auto">
          <a:xfrm>
            <a:off x="1803400" y="2755900"/>
            <a:ext cx="3467100" cy="1193800"/>
            <a:chOff x="7848600" y="2044700"/>
            <a:chExt cx="3200399" cy="1371600"/>
          </a:xfrm>
        </p:grpSpPr>
        <p:sp>
          <p:nvSpPr>
            <p:cNvPr id="100492" name="Oval 332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grpSp>
          <p:nvGrpSpPr>
            <p:cNvPr id="100493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10056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6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6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57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7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57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571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572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cxnSp>
          <p:nvCxnSpPr>
            <p:cNvPr id="100494" name="Straight Connector 334"/>
            <p:cNvCxnSpPr>
              <a:cxnSpLocks noChangeShapeType="1"/>
              <a:stCxn id="100572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95" name="Straight Connector 335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96" name="Straight Connector 336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97" name="Straight Connector 337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98" name="Straight Connector 338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99" name="Straight Connector 339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500" name="Straight Connector 340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501" name="Straight Connector 341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502" name="Straight Connector 342"/>
            <p:cNvCxnSpPr>
              <a:cxnSpLocks noChangeShapeType="1"/>
              <a:endCxn id="100567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0503" name="TextBox 343"/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8744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000" b="0" i="1">
                  <a:solidFill>
                    <a:srgbClr val="000000"/>
                  </a:solidFill>
                </a:rPr>
                <a:t>ISP A</a:t>
              </a:r>
            </a:p>
          </p:txBody>
        </p:sp>
        <p:grpSp>
          <p:nvGrpSpPr>
            <p:cNvPr id="100504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10055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6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6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56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6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56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563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564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505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10055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5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5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55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5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55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555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556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506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10054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4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4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54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4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55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547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548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507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10053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3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3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53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4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54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539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540" name="Line 141"/>
              <p:cNvSpPr>
                <a:spLocks noChangeShapeType="1"/>
              </p:cNvSpPr>
              <p:nvPr/>
            </p:nvSpPr>
            <p:spPr bwMode="auto">
              <a:xfrm>
                <a:off x="2906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508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10052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2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2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53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3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53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531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532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509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10051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2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2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52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2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52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523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524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510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10051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1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1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51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1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51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515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516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100359" name="Group 416"/>
          <p:cNvGrpSpPr>
            <a:grpSpLocks/>
          </p:cNvGrpSpPr>
          <p:nvPr/>
        </p:nvGrpSpPr>
        <p:grpSpPr bwMode="auto">
          <a:xfrm>
            <a:off x="1498600" y="4165600"/>
            <a:ext cx="3086100" cy="1168400"/>
            <a:chOff x="7848600" y="2044700"/>
            <a:chExt cx="3200399" cy="1371600"/>
          </a:xfrm>
        </p:grpSpPr>
        <p:sp>
          <p:nvSpPr>
            <p:cNvPr id="100409" name="Oval 417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grpSp>
          <p:nvGrpSpPr>
            <p:cNvPr id="100410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100484" name="Oval 492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48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48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48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9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49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488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489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cxnSp>
          <p:nvCxnSpPr>
            <p:cNvPr id="100411" name="Straight Connector 419"/>
            <p:cNvCxnSpPr>
              <a:cxnSpLocks noChangeShapeType="1"/>
              <a:stCxn id="100489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12" name="Straight Connector 420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13" name="Straight Connector 421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14" name="Straight Connector 422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15" name="Straight Connector 423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16" name="Straight Connector 424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17" name="Straight Connector 425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18" name="Straight Connector 426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19" name="Straight Connector 427"/>
            <p:cNvCxnSpPr>
              <a:cxnSpLocks noChangeShapeType="1"/>
              <a:endCxn id="100484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0420" name="TextBox 428"/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926532" cy="469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000" b="0" i="1">
                  <a:solidFill>
                    <a:srgbClr val="000000"/>
                  </a:solidFill>
                </a:rPr>
                <a:t>ISP B</a:t>
              </a:r>
            </a:p>
          </p:txBody>
        </p:sp>
        <p:grpSp>
          <p:nvGrpSpPr>
            <p:cNvPr id="100421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10047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47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47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47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8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48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480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481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422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10046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46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47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47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7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47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472" name="Line 140"/>
              <p:cNvSpPr>
                <a:spLocks noChangeShapeType="1"/>
              </p:cNvSpPr>
              <p:nvPr/>
            </p:nvSpPr>
            <p:spPr bwMode="auto">
              <a:xfrm>
                <a:off x="2357" y="1360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473" name="Line 141"/>
              <p:cNvSpPr>
                <a:spLocks noChangeShapeType="1"/>
              </p:cNvSpPr>
              <p:nvPr/>
            </p:nvSpPr>
            <p:spPr bwMode="auto">
              <a:xfrm>
                <a:off x="2908" y="1362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423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10046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46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46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46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6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46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464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465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424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10045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45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45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45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5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45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456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457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425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10044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44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44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44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5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45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448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449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426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10043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43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43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43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4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44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440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441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427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10042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42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43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43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3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43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432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433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</p:grpSp>
      <p:cxnSp>
        <p:nvCxnSpPr>
          <p:cNvPr id="100360" name="Straight Connector 12"/>
          <p:cNvCxnSpPr>
            <a:cxnSpLocks noChangeShapeType="1"/>
            <a:endCxn id="100569" idx="1"/>
          </p:cNvCxnSpPr>
          <p:nvPr/>
        </p:nvCxnSpPr>
        <p:spPr bwMode="auto">
          <a:xfrm>
            <a:off x="2382838" y="2609850"/>
            <a:ext cx="238125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61" name="Straight Connector 500"/>
          <p:cNvCxnSpPr>
            <a:cxnSpLocks noChangeShapeType="1"/>
            <a:stCxn id="100694" idx="8"/>
            <a:endCxn id="100381" idx="2"/>
          </p:cNvCxnSpPr>
          <p:nvPr/>
        </p:nvCxnSpPr>
        <p:spPr bwMode="auto">
          <a:xfrm>
            <a:off x="1455738" y="2990850"/>
            <a:ext cx="38100" cy="309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62" name="Straight Connector 501"/>
          <p:cNvCxnSpPr>
            <a:cxnSpLocks noChangeShapeType="1"/>
            <a:endCxn id="100381" idx="3"/>
          </p:cNvCxnSpPr>
          <p:nvPr/>
        </p:nvCxnSpPr>
        <p:spPr bwMode="auto">
          <a:xfrm>
            <a:off x="1235075" y="3271838"/>
            <a:ext cx="123825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63" name="Straight Connector 502"/>
          <p:cNvCxnSpPr>
            <a:cxnSpLocks noChangeShapeType="1"/>
            <a:endCxn id="100537" idx="1"/>
          </p:cNvCxnSpPr>
          <p:nvPr/>
        </p:nvCxnSpPr>
        <p:spPr bwMode="auto">
          <a:xfrm>
            <a:off x="3916363" y="2411413"/>
            <a:ext cx="307975" cy="573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64" name="Straight Connector 503"/>
          <p:cNvCxnSpPr>
            <a:cxnSpLocks noChangeShapeType="1"/>
            <a:endCxn id="100537" idx="0"/>
          </p:cNvCxnSpPr>
          <p:nvPr/>
        </p:nvCxnSpPr>
        <p:spPr bwMode="auto">
          <a:xfrm flipH="1">
            <a:off x="4425950" y="2389188"/>
            <a:ext cx="384175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65" name="Straight Connector 504"/>
          <p:cNvCxnSpPr>
            <a:cxnSpLocks noChangeShapeType="1"/>
            <a:endCxn id="100620" idx="0"/>
          </p:cNvCxnSpPr>
          <p:nvPr/>
        </p:nvCxnSpPr>
        <p:spPr bwMode="auto">
          <a:xfrm>
            <a:off x="6770688" y="2900363"/>
            <a:ext cx="215900" cy="1046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66" name="Straight Connector 505"/>
          <p:cNvCxnSpPr>
            <a:cxnSpLocks noChangeShapeType="1"/>
          </p:cNvCxnSpPr>
          <p:nvPr/>
        </p:nvCxnSpPr>
        <p:spPr bwMode="auto">
          <a:xfrm flipH="1">
            <a:off x="7137400" y="3251200"/>
            <a:ext cx="24130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67" name="Straight Connector 506"/>
          <p:cNvCxnSpPr>
            <a:cxnSpLocks noChangeShapeType="1"/>
            <a:stCxn id="100686" idx="4"/>
            <a:endCxn id="100615" idx="0"/>
          </p:cNvCxnSpPr>
          <p:nvPr/>
        </p:nvCxnSpPr>
        <p:spPr bwMode="auto">
          <a:xfrm flipH="1">
            <a:off x="7483475" y="4229100"/>
            <a:ext cx="541338" cy="24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68" name="Straight Connector 507"/>
          <p:cNvCxnSpPr>
            <a:cxnSpLocks noChangeShapeType="1"/>
          </p:cNvCxnSpPr>
          <p:nvPr/>
        </p:nvCxnSpPr>
        <p:spPr bwMode="auto">
          <a:xfrm flipH="1" flipV="1">
            <a:off x="7454900" y="4573588"/>
            <a:ext cx="796925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69" name="Straight Connector 508"/>
          <p:cNvCxnSpPr>
            <a:cxnSpLocks noChangeShapeType="1"/>
            <a:endCxn id="100602" idx="5"/>
          </p:cNvCxnSpPr>
          <p:nvPr/>
        </p:nvCxnSpPr>
        <p:spPr bwMode="auto">
          <a:xfrm flipH="1" flipV="1">
            <a:off x="6496050" y="4722813"/>
            <a:ext cx="1047750" cy="966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70" name="Straight Connector 509"/>
          <p:cNvCxnSpPr>
            <a:cxnSpLocks noChangeShapeType="1"/>
            <a:stCxn id="100684" idx="0"/>
            <a:endCxn id="100379" idx="5"/>
          </p:cNvCxnSpPr>
          <p:nvPr/>
        </p:nvCxnSpPr>
        <p:spPr bwMode="auto">
          <a:xfrm flipH="1" flipV="1">
            <a:off x="5084763" y="5684838"/>
            <a:ext cx="520700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71" name="Straight Connector 510"/>
          <p:cNvCxnSpPr>
            <a:cxnSpLocks noChangeShapeType="1"/>
          </p:cNvCxnSpPr>
          <p:nvPr/>
        </p:nvCxnSpPr>
        <p:spPr bwMode="auto">
          <a:xfrm flipH="1" flipV="1">
            <a:off x="4068763" y="5045075"/>
            <a:ext cx="3714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72" name="Straight Connector 511"/>
          <p:cNvCxnSpPr>
            <a:cxnSpLocks noChangeShapeType="1"/>
            <a:stCxn id="100681" idx="0"/>
          </p:cNvCxnSpPr>
          <p:nvPr/>
        </p:nvCxnSpPr>
        <p:spPr bwMode="auto">
          <a:xfrm flipV="1">
            <a:off x="3389313" y="5689600"/>
            <a:ext cx="306387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73" name="Straight Connector 512"/>
          <p:cNvCxnSpPr>
            <a:cxnSpLocks noChangeShapeType="1"/>
          </p:cNvCxnSpPr>
          <p:nvPr/>
        </p:nvCxnSpPr>
        <p:spPr bwMode="auto">
          <a:xfrm flipV="1">
            <a:off x="1790700" y="5160963"/>
            <a:ext cx="401638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74" name="Straight Connector 513"/>
          <p:cNvCxnSpPr>
            <a:cxnSpLocks noChangeShapeType="1"/>
            <a:stCxn id="100703" idx="0"/>
          </p:cNvCxnSpPr>
          <p:nvPr/>
        </p:nvCxnSpPr>
        <p:spPr bwMode="auto">
          <a:xfrm flipV="1">
            <a:off x="1179513" y="4467225"/>
            <a:ext cx="227012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75" name="Straight Connector 514"/>
          <p:cNvCxnSpPr>
            <a:cxnSpLocks noChangeShapeType="1"/>
            <a:endCxn id="100381" idx="5"/>
          </p:cNvCxnSpPr>
          <p:nvPr/>
        </p:nvCxnSpPr>
        <p:spPr bwMode="auto">
          <a:xfrm flipV="1">
            <a:off x="1155700" y="4368800"/>
            <a:ext cx="203200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0377" name="Group 39937"/>
          <p:cNvGrpSpPr>
            <a:grpSpLocks/>
          </p:cNvGrpSpPr>
          <p:nvPr/>
        </p:nvGrpSpPr>
        <p:grpSpPr bwMode="auto">
          <a:xfrm>
            <a:off x="3692525" y="3789363"/>
            <a:ext cx="1538288" cy="585787"/>
            <a:chOff x="3692946" y="3789212"/>
            <a:chExt cx="1537885" cy="585306"/>
          </a:xfrm>
        </p:grpSpPr>
        <p:cxnSp>
          <p:nvCxnSpPr>
            <p:cNvPr id="100398" name="Straight Connector 515"/>
            <p:cNvCxnSpPr>
              <a:cxnSpLocks noChangeShapeType="1"/>
              <a:stCxn id="100454" idx="0"/>
            </p:cNvCxnSpPr>
            <p:nvPr/>
          </p:nvCxnSpPr>
          <p:spPr bwMode="auto">
            <a:xfrm flipV="1">
              <a:off x="3833272" y="4233204"/>
              <a:ext cx="190444" cy="14131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00399" name="Group 518"/>
            <p:cNvGrpSpPr>
              <a:grpSpLocks/>
            </p:cNvGrpSpPr>
            <p:nvPr/>
          </p:nvGrpSpPr>
          <p:grpSpPr bwMode="auto">
            <a:xfrm>
              <a:off x="3932901" y="3934211"/>
              <a:ext cx="530938" cy="338554"/>
              <a:chOff x="5573768" y="2726239"/>
              <a:chExt cx="530938" cy="338554"/>
            </a:xfrm>
          </p:grpSpPr>
          <p:sp>
            <p:nvSpPr>
              <p:cNvPr id="100402" name="Oval 521"/>
              <p:cNvSpPr>
                <a:spLocks noChangeArrowheads="1"/>
              </p:cNvSpPr>
              <p:nvPr/>
            </p:nvSpPr>
            <p:spPr bwMode="auto">
              <a:xfrm>
                <a:off x="5573768" y="2751297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403" name="TextBox 522"/>
              <p:cNvSpPr txBox="1">
                <a:spLocks noChangeArrowheads="1"/>
              </p:cNvSpPr>
              <p:nvPr/>
            </p:nvSpPr>
            <p:spPr bwMode="auto">
              <a:xfrm>
                <a:off x="5593027" y="2726239"/>
                <a:ext cx="51167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0" hangingPunct="0"/>
                <a:r>
                  <a:rPr lang="en-US" sz="1600" b="0">
                    <a:solidFill>
                      <a:srgbClr val="FFFFFF"/>
                    </a:solidFill>
                  </a:rPr>
                  <a:t>IXP</a:t>
                </a:r>
              </a:p>
            </p:txBody>
          </p:sp>
        </p:grpSp>
        <p:cxnSp>
          <p:nvCxnSpPr>
            <p:cNvPr id="100400" name="Straight Connector 519"/>
            <p:cNvCxnSpPr>
              <a:cxnSpLocks noChangeShapeType="1"/>
              <a:stCxn id="100402" idx="6"/>
              <a:endCxn id="100654" idx="1"/>
            </p:cNvCxnSpPr>
            <p:nvPr/>
          </p:nvCxnSpPr>
          <p:spPr bwMode="auto">
            <a:xfrm flipV="1">
              <a:off x="4460993" y="3953654"/>
              <a:ext cx="769838" cy="15801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01" name="Straight Connector 520"/>
            <p:cNvCxnSpPr>
              <a:cxnSpLocks noChangeShapeType="1"/>
            </p:cNvCxnSpPr>
            <p:nvPr/>
          </p:nvCxnSpPr>
          <p:spPr bwMode="auto">
            <a:xfrm>
              <a:off x="3692946" y="3789212"/>
              <a:ext cx="342738" cy="20484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0378" name="Group 39939"/>
          <p:cNvGrpSpPr>
            <a:grpSpLocks/>
          </p:cNvGrpSpPr>
          <p:nvPr/>
        </p:nvGrpSpPr>
        <p:grpSpPr bwMode="auto">
          <a:xfrm>
            <a:off x="2406650" y="3633788"/>
            <a:ext cx="2901950" cy="1296987"/>
            <a:chOff x="2407287" y="3633041"/>
            <a:chExt cx="2900648" cy="1297685"/>
          </a:xfrm>
        </p:grpSpPr>
        <p:cxnSp>
          <p:nvCxnSpPr>
            <p:cNvPr id="100395" name="Straight Connector 7"/>
            <p:cNvCxnSpPr>
              <a:cxnSpLocks noChangeShapeType="1"/>
              <a:stCxn id="100527" idx="5"/>
              <a:endCxn id="100652" idx="1"/>
            </p:cNvCxnSpPr>
            <p:nvPr/>
          </p:nvCxnSpPr>
          <p:spPr bwMode="auto">
            <a:xfrm>
              <a:off x="4876256" y="3633041"/>
              <a:ext cx="431679" cy="22249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396" name="Straight Connector 415"/>
            <p:cNvCxnSpPr>
              <a:cxnSpLocks noChangeShapeType="1"/>
              <a:endCxn id="100486" idx="0"/>
            </p:cNvCxnSpPr>
            <p:nvPr/>
          </p:nvCxnSpPr>
          <p:spPr bwMode="auto">
            <a:xfrm flipH="1">
              <a:off x="2407287" y="3753131"/>
              <a:ext cx="282429" cy="51137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397" name="Straight Connector 523"/>
            <p:cNvCxnSpPr>
              <a:cxnSpLocks noChangeShapeType="1"/>
              <a:stCxn id="100449" idx="0"/>
            </p:cNvCxnSpPr>
            <p:nvPr/>
          </p:nvCxnSpPr>
          <p:spPr bwMode="auto">
            <a:xfrm flipV="1">
              <a:off x="4307545" y="4626270"/>
              <a:ext cx="843636" cy="30445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0379" name="Oval 6"/>
          <p:cNvSpPr>
            <a:spLocks noChangeArrowheads="1"/>
          </p:cNvSpPr>
          <p:nvPr/>
        </p:nvSpPr>
        <p:spPr bwMode="auto">
          <a:xfrm>
            <a:off x="3340100" y="5359400"/>
            <a:ext cx="20447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2400" b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0380" name="TextBox 9"/>
          <p:cNvSpPr txBox="1">
            <a:spLocks noChangeArrowheads="1"/>
          </p:cNvSpPr>
          <p:nvPr/>
        </p:nvSpPr>
        <p:spPr bwMode="auto">
          <a:xfrm>
            <a:off x="3556000" y="5334000"/>
            <a:ext cx="158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0" hangingPunct="0"/>
            <a:r>
              <a:rPr lang="en-US" sz="2000" b="0" i="1">
                <a:solidFill>
                  <a:srgbClr val="000000"/>
                </a:solidFill>
              </a:rPr>
              <a:t>regional net</a:t>
            </a:r>
          </a:p>
        </p:txBody>
      </p:sp>
      <p:sp>
        <p:nvSpPr>
          <p:cNvPr id="100381" name="Oval 517"/>
          <p:cNvSpPr>
            <a:spLocks noChangeArrowheads="1"/>
          </p:cNvSpPr>
          <p:nvPr/>
        </p:nvSpPr>
        <p:spPr bwMode="auto">
          <a:xfrm rot="5400000">
            <a:off x="867569" y="3736182"/>
            <a:ext cx="1252537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2400" b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100382" name="Straight Connector 39941"/>
          <p:cNvCxnSpPr>
            <a:cxnSpLocks noChangeShapeType="1"/>
            <a:stCxn id="100381" idx="0"/>
            <a:endCxn id="100515" idx="0"/>
          </p:cNvCxnSpPr>
          <p:nvPr/>
        </p:nvCxnSpPr>
        <p:spPr bwMode="auto">
          <a:xfrm flipV="1">
            <a:off x="1684338" y="3654425"/>
            <a:ext cx="758825" cy="27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83" name="Straight Connector 524"/>
          <p:cNvCxnSpPr>
            <a:cxnSpLocks noChangeShapeType="1"/>
            <a:endCxn id="100488" idx="1"/>
          </p:cNvCxnSpPr>
          <p:nvPr/>
        </p:nvCxnSpPr>
        <p:spPr bwMode="auto">
          <a:xfrm>
            <a:off x="1685925" y="4111625"/>
            <a:ext cx="466725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0384" name="Oval 11"/>
          <p:cNvSpPr>
            <a:spLocks noChangeArrowheads="1"/>
          </p:cNvSpPr>
          <p:nvPr/>
        </p:nvSpPr>
        <p:spPr bwMode="auto">
          <a:xfrm>
            <a:off x="1866900" y="3429000"/>
            <a:ext cx="6096000" cy="673100"/>
          </a:xfrm>
          <a:prstGeom prst="ellipse">
            <a:avLst/>
          </a:prstGeom>
          <a:solidFill>
            <a:srgbClr val="FF6600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2400" b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0385" name="TextBox 13"/>
          <p:cNvSpPr txBox="1">
            <a:spLocks noChangeArrowheads="1"/>
          </p:cNvSpPr>
          <p:nvPr/>
        </p:nvSpPr>
        <p:spPr bwMode="auto">
          <a:xfrm>
            <a:off x="3113088" y="3541713"/>
            <a:ext cx="3627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0" hangingPunct="0"/>
            <a:r>
              <a:rPr lang="en-US" b="0" i="1">
                <a:solidFill>
                  <a:srgbClr val="FFFFFF"/>
                </a:solidFill>
              </a:rPr>
              <a:t>Content provider network</a:t>
            </a:r>
          </a:p>
        </p:txBody>
      </p:sp>
      <p:cxnSp>
        <p:nvCxnSpPr>
          <p:cNvPr id="100386" name="Straight Connector 19"/>
          <p:cNvCxnSpPr>
            <a:cxnSpLocks noChangeShapeType="1"/>
            <a:stCxn id="100707" idx="2"/>
          </p:cNvCxnSpPr>
          <p:nvPr/>
        </p:nvCxnSpPr>
        <p:spPr bwMode="auto">
          <a:xfrm flipH="1">
            <a:off x="6540500" y="2867025"/>
            <a:ext cx="150813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87" name="Straight Connector 525"/>
          <p:cNvCxnSpPr>
            <a:cxnSpLocks noChangeShapeType="1"/>
            <a:endCxn id="100384" idx="7"/>
          </p:cNvCxnSpPr>
          <p:nvPr/>
        </p:nvCxnSpPr>
        <p:spPr bwMode="auto">
          <a:xfrm flipH="1">
            <a:off x="7070725" y="3221038"/>
            <a:ext cx="142875" cy="306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89" name="Straight Connector 527"/>
          <p:cNvCxnSpPr>
            <a:cxnSpLocks noChangeShapeType="1"/>
            <a:endCxn id="100384" idx="1"/>
          </p:cNvCxnSpPr>
          <p:nvPr/>
        </p:nvCxnSpPr>
        <p:spPr bwMode="auto">
          <a:xfrm>
            <a:off x="2682875" y="3008313"/>
            <a:ext cx="76200" cy="51911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90" name="Straight Connector 528"/>
          <p:cNvCxnSpPr>
            <a:cxnSpLocks noChangeShapeType="1"/>
            <a:endCxn id="100454" idx="1"/>
          </p:cNvCxnSpPr>
          <p:nvPr/>
        </p:nvCxnSpPr>
        <p:spPr bwMode="auto">
          <a:xfrm>
            <a:off x="3413125" y="4049713"/>
            <a:ext cx="239713" cy="3397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91" name="Straight Connector 529"/>
          <p:cNvCxnSpPr>
            <a:cxnSpLocks noChangeShapeType="1"/>
          </p:cNvCxnSpPr>
          <p:nvPr/>
        </p:nvCxnSpPr>
        <p:spPr bwMode="auto">
          <a:xfrm>
            <a:off x="2303463" y="2651125"/>
            <a:ext cx="14287" cy="941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92" name="Straight Connector 530"/>
          <p:cNvCxnSpPr>
            <a:cxnSpLocks noChangeShapeType="1"/>
          </p:cNvCxnSpPr>
          <p:nvPr/>
        </p:nvCxnSpPr>
        <p:spPr bwMode="auto">
          <a:xfrm flipH="1">
            <a:off x="1693863" y="3935413"/>
            <a:ext cx="528637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93" name="Straight Connector 531"/>
          <p:cNvCxnSpPr>
            <a:cxnSpLocks noChangeShapeType="1"/>
            <a:stCxn id="100686" idx="3"/>
          </p:cNvCxnSpPr>
          <p:nvPr/>
        </p:nvCxnSpPr>
        <p:spPr bwMode="auto">
          <a:xfrm flipH="1" flipV="1">
            <a:off x="7713663" y="3903663"/>
            <a:ext cx="40005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94" name="Straight Connector 532"/>
          <p:cNvCxnSpPr>
            <a:cxnSpLocks noChangeShapeType="1"/>
            <a:stCxn id="100688" idx="4"/>
          </p:cNvCxnSpPr>
          <p:nvPr/>
        </p:nvCxnSpPr>
        <p:spPr bwMode="auto">
          <a:xfrm flipH="1" flipV="1">
            <a:off x="7624763" y="3929063"/>
            <a:ext cx="628650" cy="1214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888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 smtClean="0">
                <a:solidFill>
                  <a:srgbClr val="000000"/>
                </a:solidFill>
                <a:latin typeface="Tahoma" pitchFamily="34" charset="0"/>
              </a:rPr>
              <a:t>Introduction</a:t>
            </a:r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Internet structure: network of networks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5149850"/>
            <a:ext cx="8440738" cy="160721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buSzPct val="75000"/>
            </a:pPr>
            <a:r>
              <a:rPr lang="en-US" sz="2000" dirty="0" smtClean="0">
                <a:ea typeface="ＭＳ Ｐゴシック" pitchFamily="34" charset="-128"/>
              </a:rPr>
              <a:t>at center: small # of well-connected large networks</a:t>
            </a:r>
          </a:p>
          <a:p>
            <a:pPr lvl="1" eaLnBrk="1" hangingPunct="1"/>
            <a:r>
              <a:rPr lang="ja-JP" altLang="en-US" sz="1800" dirty="0" smtClean="0">
                <a:solidFill>
                  <a:srgbClr val="CC0000"/>
                </a:solidFill>
                <a:ea typeface="ＭＳ Ｐゴシック" pitchFamily="34" charset="-128"/>
              </a:rPr>
              <a:t>“</a:t>
            </a:r>
            <a:r>
              <a:rPr lang="en-US" altLang="ja-JP" sz="1800" dirty="0" smtClean="0">
                <a:solidFill>
                  <a:srgbClr val="CC0000"/>
                </a:solidFill>
                <a:ea typeface="ＭＳ Ｐゴシック" pitchFamily="34" charset="-128"/>
              </a:rPr>
              <a:t>tier-1</a:t>
            </a:r>
            <a:r>
              <a:rPr lang="ja-JP" altLang="en-US" sz="1800" dirty="0" smtClean="0">
                <a:solidFill>
                  <a:srgbClr val="CC0000"/>
                </a:solidFill>
                <a:ea typeface="ＭＳ Ｐゴシック" pitchFamily="34" charset="-128"/>
              </a:rPr>
              <a:t>”</a:t>
            </a:r>
            <a:r>
              <a:rPr lang="en-US" altLang="ja-JP" sz="1800" dirty="0" smtClean="0">
                <a:solidFill>
                  <a:srgbClr val="CC0000"/>
                </a:solidFill>
                <a:ea typeface="ＭＳ Ｐゴシック" pitchFamily="34" charset="-128"/>
              </a:rPr>
              <a:t> commercial ISPs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altLang="ja-JP" sz="1800" dirty="0" smtClean="0">
                <a:ea typeface="ＭＳ Ｐゴシック" pitchFamily="34" charset="-128"/>
              </a:rPr>
              <a:t>(e.g., </a:t>
            </a:r>
            <a:r>
              <a:rPr lang="en-US" altLang="ja-JP" sz="1800" dirty="0" smtClean="0">
                <a:ea typeface="ＭＳ Ｐゴシック" pitchFamily="34" charset="-128"/>
              </a:rPr>
              <a:t>AT&amp;T</a:t>
            </a:r>
            <a:r>
              <a:rPr lang="en-US" altLang="ja-JP" sz="1800" dirty="0" smtClean="0">
                <a:ea typeface="ＭＳ Ｐゴシック" pitchFamily="34" charset="-128"/>
              </a:rPr>
              <a:t>, </a:t>
            </a:r>
            <a:r>
              <a:rPr lang="en-US" altLang="ja-JP" sz="1800" dirty="0" smtClean="0">
                <a:ea typeface="ＭＳ Ｐゴシック" pitchFamily="34" charset="-128"/>
              </a:rPr>
              <a:t>NTT, TeliaSonera, </a:t>
            </a:r>
            <a:r>
              <a:rPr lang="en-US" altLang="ja-JP" sz="1800" dirty="0" err="1" smtClean="0">
                <a:ea typeface="ＭＳ Ｐゴシック" pitchFamily="34" charset="-128"/>
              </a:rPr>
              <a:t>DeutcheTelecom</a:t>
            </a:r>
            <a:r>
              <a:rPr lang="en-US" altLang="ja-JP" sz="1800" dirty="0" smtClean="0">
                <a:ea typeface="ＭＳ Ｐゴシック" pitchFamily="34" charset="-128"/>
              </a:rPr>
              <a:t>), </a:t>
            </a:r>
            <a:r>
              <a:rPr lang="en-US" altLang="ja-JP" sz="1800" dirty="0" smtClean="0">
                <a:ea typeface="ＭＳ Ｐゴシック" pitchFamily="34" charset="-128"/>
              </a:rPr>
              <a:t>national &amp; international </a:t>
            </a:r>
            <a:r>
              <a:rPr lang="en-US" altLang="ja-JP" sz="1800" dirty="0" smtClean="0">
                <a:ea typeface="ＭＳ Ｐゴシック" pitchFamily="34" charset="-128"/>
              </a:rPr>
              <a:t>coverage</a:t>
            </a:r>
            <a:endParaRPr lang="en-US" altLang="ja-JP" sz="1800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US" sz="1800" dirty="0" smtClean="0">
                <a:solidFill>
                  <a:srgbClr val="CC0000"/>
                </a:solidFill>
              </a:rPr>
              <a:t>A new form of content provider network </a:t>
            </a:r>
            <a:r>
              <a:rPr lang="en-US" sz="1800" dirty="0" smtClean="0"/>
              <a:t>(</a:t>
            </a:r>
            <a:r>
              <a:rPr lang="en-US" sz="1800" dirty="0" err="1" smtClean="0"/>
              <a:t>e.g</a:t>
            </a:r>
            <a:r>
              <a:rPr lang="en-US" sz="1800" dirty="0" smtClean="0"/>
              <a:t>, Google): private network that connects it data centers to Internet, often bypassing tier-1, regional ISPs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800" dirty="0" smtClean="0"/>
          </a:p>
        </p:txBody>
      </p:sp>
      <p:sp>
        <p:nvSpPr>
          <p:cNvPr id="10240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Tahoma" pitchFamily="34" charset="0"/>
              </a:rPr>
              <a:t>1-</a:t>
            </a:r>
            <a:fld id="{F0969682-103E-4DC7-823F-9C1CE3F676E6}" type="slidenum">
              <a:rPr lang="en-US" sz="1200">
                <a:solidFill>
                  <a:srgbClr val="000000"/>
                </a:solidFill>
                <a:latin typeface="Tahoma" pitchFamily="34" charset="0"/>
              </a:rPr>
              <a:pPr/>
              <a:t>41</a:t>
            </a:fld>
            <a:endParaRPr lang="en-US" sz="1200">
              <a:solidFill>
                <a:srgbClr val="000000"/>
              </a:solidFill>
              <a:latin typeface="Tahoma" pitchFamily="34" charset="0"/>
            </a:endParaRPr>
          </a:p>
        </p:txBody>
      </p:sp>
      <p:grpSp>
        <p:nvGrpSpPr>
          <p:cNvPr id="102406" name="Group 67"/>
          <p:cNvGrpSpPr>
            <a:grpSpLocks/>
          </p:cNvGrpSpPr>
          <p:nvPr/>
        </p:nvGrpSpPr>
        <p:grpSpPr bwMode="auto">
          <a:xfrm>
            <a:off x="1054100" y="1038225"/>
            <a:ext cx="7658100" cy="3984625"/>
            <a:chOff x="1066800" y="1371600"/>
            <a:chExt cx="7194549" cy="3984625"/>
          </a:xfrm>
        </p:grpSpPr>
        <p:sp>
          <p:nvSpPr>
            <p:cNvPr id="102407" name="Oval 76"/>
            <p:cNvSpPr>
              <a:spLocks noChangeArrowheads="1"/>
            </p:cNvSpPr>
            <p:nvPr/>
          </p:nvSpPr>
          <p:spPr bwMode="auto">
            <a:xfrm>
              <a:off x="19812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access</a:t>
              </a:r>
            </a:p>
            <a:p>
              <a:pPr algn="ctr" eaLnBrk="0" hangingPunct="0"/>
              <a:r>
                <a:rPr lang="en-US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ISP</a:t>
              </a:r>
            </a:p>
          </p:txBody>
        </p:sp>
        <p:sp>
          <p:nvSpPr>
            <p:cNvPr id="102408" name="Oval 76"/>
            <p:cNvSpPr>
              <a:spLocks noChangeArrowheads="1"/>
            </p:cNvSpPr>
            <p:nvPr/>
          </p:nvSpPr>
          <p:spPr bwMode="auto">
            <a:xfrm>
              <a:off x="10668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access</a:t>
              </a:r>
            </a:p>
            <a:p>
              <a:pPr algn="ctr" eaLnBrk="0" hangingPunct="0"/>
              <a:r>
                <a:rPr lang="en-US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ISP</a:t>
              </a:r>
            </a:p>
          </p:txBody>
        </p:sp>
        <p:sp>
          <p:nvSpPr>
            <p:cNvPr id="102409" name="Oval 76"/>
            <p:cNvSpPr>
              <a:spLocks noChangeArrowheads="1"/>
            </p:cNvSpPr>
            <p:nvPr/>
          </p:nvSpPr>
          <p:spPr bwMode="auto">
            <a:xfrm>
              <a:off x="56388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access</a:t>
              </a:r>
            </a:p>
            <a:p>
              <a:pPr algn="ctr" eaLnBrk="0" hangingPunct="0"/>
              <a:r>
                <a:rPr lang="en-US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ISP</a:t>
              </a:r>
            </a:p>
          </p:txBody>
        </p:sp>
        <p:sp>
          <p:nvSpPr>
            <p:cNvPr id="102410" name="Oval 76"/>
            <p:cNvSpPr>
              <a:spLocks noChangeArrowheads="1"/>
            </p:cNvSpPr>
            <p:nvPr/>
          </p:nvSpPr>
          <p:spPr bwMode="auto">
            <a:xfrm>
              <a:off x="47244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access</a:t>
              </a:r>
            </a:p>
            <a:p>
              <a:pPr algn="ctr" eaLnBrk="0" hangingPunct="0"/>
              <a:r>
                <a:rPr lang="en-US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ISP</a:t>
              </a:r>
            </a:p>
          </p:txBody>
        </p:sp>
        <p:sp>
          <p:nvSpPr>
            <p:cNvPr id="102411" name="Oval 76"/>
            <p:cNvSpPr>
              <a:spLocks noChangeArrowheads="1"/>
            </p:cNvSpPr>
            <p:nvPr/>
          </p:nvSpPr>
          <p:spPr bwMode="auto">
            <a:xfrm>
              <a:off x="38100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access</a:t>
              </a:r>
            </a:p>
            <a:p>
              <a:pPr algn="ctr" eaLnBrk="0" hangingPunct="0"/>
              <a:r>
                <a:rPr lang="en-US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ISP</a:t>
              </a:r>
            </a:p>
          </p:txBody>
        </p:sp>
        <p:sp>
          <p:nvSpPr>
            <p:cNvPr id="102412" name="Oval 76"/>
            <p:cNvSpPr>
              <a:spLocks noChangeArrowheads="1"/>
            </p:cNvSpPr>
            <p:nvPr/>
          </p:nvSpPr>
          <p:spPr bwMode="auto">
            <a:xfrm>
              <a:off x="28956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access</a:t>
              </a:r>
            </a:p>
            <a:p>
              <a:pPr algn="ctr" eaLnBrk="0" hangingPunct="0"/>
              <a:r>
                <a:rPr lang="en-US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ISP</a:t>
              </a:r>
            </a:p>
          </p:txBody>
        </p:sp>
        <p:sp>
          <p:nvSpPr>
            <p:cNvPr id="102413" name="Oval 76"/>
            <p:cNvSpPr>
              <a:spLocks noChangeArrowheads="1"/>
            </p:cNvSpPr>
            <p:nvPr/>
          </p:nvSpPr>
          <p:spPr bwMode="auto">
            <a:xfrm>
              <a:off x="65532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access</a:t>
              </a:r>
            </a:p>
            <a:p>
              <a:pPr algn="ctr" eaLnBrk="0" hangingPunct="0"/>
              <a:r>
                <a:rPr lang="en-US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ISP</a:t>
              </a:r>
            </a:p>
          </p:txBody>
        </p:sp>
        <p:sp>
          <p:nvSpPr>
            <p:cNvPr id="102414" name="Oval 76"/>
            <p:cNvSpPr>
              <a:spLocks noChangeArrowheads="1"/>
            </p:cNvSpPr>
            <p:nvPr/>
          </p:nvSpPr>
          <p:spPr bwMode="auto">
            <a:xfrm>
              <a:off x="74676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access</a:t>
              </a:r>
            </a:p>
            <a:p>
              <a:pPr algn="ctr" eaLnBrk="0" hangingPunct="0"/>
              <a:r>
                <a:rPr lang="en-US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ISP</a:t>
              </a:r>
            </a:p>
          </p:txBody>
        </p:sp>
        <p:sp>
          <p:nvSpPr>
            <p:cNvPr id="102415" name="Oval 33"/>
            <p:cNvSpPr>
              <a:spLocks noChangeArrowheads="1"/>
            </p:cNvSpPr>
            <p:nvPr/>
          </p:nvSpPr>
          <p:spPr bwMode="auto">
            <a:xfrm>
              <a:off x="2438400" y="3429000"/>
              <a:ext cx="1863725" cy="79057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b="0">
                  <a:solidFill>
                    <a:srgbClr val="808080"/>
                  </a:solidFill>
                  <a:latin typeface="Arial" charset="0"/>
                  <a:ea typeface="ＭＳ Ｐゴシック" pitchFamily="34" charset="-128"/>
                </a:rPr>
                <a:t>Regional ISP</a:t>
              </a:r>
            </a:p>
          </p:txBody>
        </p:sp>
        <p:sp>
          <p:nvSpPr>
            <p:cNvPr id="102416" name="Oval 33"/>
            <p:cNvSpPr>
              <a:spLocks noChangeArrowheads="1"/>
            </p:cNvSpPr>
            <p:nvPr/>
          </p:nvSpPr>
          <p:spPr bwMode="auto">
            <a:xfrm>
              <a:off x="4800600" y="3429000"/>
              <a:ext cx="1863725" cy="79057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b="0">
                  <a:solidFill>
                    <a:srgbClr val="808080"/>
                  </a:solidFill>
                  <a:latin typeface="Arial" charset="0"/>
                  <a:ea typeface="ＭＳ Ｐゴシック" pitchFamily="34" charset="-128"/>
                </a:rPr>
                <a:t>Regional ISP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133157" y="2819400"/>
              <a:ext cx="609985" cy="457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2400" b="0" dirty="0">
                  <a:solidFill>
                    <a:srgbClr val="FFFFFF"/>
                  </a:solidFill>
                </a:rPr>
                <a:t>IXP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801284" y="2743200"/>
              <a:ext cx="608494" cy="457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2400" b="0" dirty="0">
                  <a:solidFill>
                    <a:srgbClr val="FFFFFF"/>
                  </a:solidFill>
                </a:rPr>
                <a:t>IXP</a:t>
              </a:r>
            </a:p>
          </p:txBody>
        </p:sp>
        <p:sp>
          <p:nvSpPr>
            <p:cNvPr id="102419" name="Oval 34"/>
            <p:cNvSpPr>
              <a:spLocks noChangeArrowheads="1"/>
            </p:cNvSpPr>
            <p:nvPr/>
          </p:nvSpPr>
          <p:spPr bwMode="auto">
            <a:xfrm>
              <a:off x="1143000" y="1600200"/>
              <a:ext cx="1863725" cy="7905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b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</a:rPr>
                <a:t>Tier 1 ISP</a:t>
              </a:r>
              <a:endParaRPr lang="en-US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02420" name="Oval 34"/>
            <p:cNvSpPr>
              <a:spLocks noChangeArrowheads="1"/>
            </p:cNvSpPr>
            <p:nvPr/>
          </p:nvSpPr>
          <p:spPr bwMode="auto">
            <a:xfrm>
              <a:off x="3352800" y="1600200"/>
              <a:ext cx="1863725" cy="7905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b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</a:rPr>
                <a:t>Tier 1 ISP</a:t>
              </a:r>
              <a:endParaRPr lang="en-US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02421" name="Oval 34"/>
            <p:cNvSpPr>
              <a:spLocks noChangeArrowheads="1"/>
            </p:cNvSpPr>
            <p:nvPr/>
          </p:nvSpPr>
          <p:spPr bwMode="auto">
            <a:xfrm>
              <a:off x="5638800" y="1600200"/>
              <a:ext cx="1981200" cy="838200"/>
            </a:xfrm>
            <a:prstGeom prst="ellipse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b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</a:rPr>
                <a:t>Google</a:t>
              </a:r>
              <a:endParaRPr lang="en-US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cxnSp>
          <p:nvCxnSpPr>
            <p:cNvPr id="84" name="Straight Connector 83"/>
            <p:cNvCxnSpPr>
              <a:endCxn id="102408" idx="0"/>
            </p:cNvCxnSpPr>
            <p:nvPr/>
          </p:nvCxnSpPr>
          <p:spPr>
            <a:xfrm rot="5400000">
              <a:off x="427081" y="3398633"/>
              <a:ext cx="2362200" cy="2893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02415" idx="4"/>
            </p:cNvCxnSpPr>
            <p:nvPr/>
          </p:nvCxnSpPr>
          <p:spPr>
            <a:xfrm rot="5400000">
              <a:off x="3070887" y="4425754"/>
              <a:ext cx="504825" cy="9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102415" idx="3"/>
            </p:cNvCxnSpPr>
            <p:nvPr/>
          </p:nvCxnSpPr>
          <p:spPr>
            <a:xfrm rot="5400000">
              <a:off x="2265003" y="4277579"/>
              <a:ext cx="620712" cy="2729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808066" y="3459105"/>
              <a:ext cx="2438400" cy="2445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79" idx="2"/>
            </p:cNvCxnSpPr>
            <p:nvPr/>
          </p:nvCxnSpPr>
          <p:spPr>
            <a:xfrm rot="5400000">
              <a:off x="1333803" y="3771707"/>
              <a:ext cx="1600200" cy="6099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/>
            <p:cNvSpPr/>
            <p:nvPr/>
          </p:nvSpPr>
          <p:spPr>
            <a:xfrm>
              <a:off x="7315797" y="2819400"/>
              <a:ext cx="608494" cy="457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2400" b="0" dirty="0">
                  <a:solidFill>
                    <a:srgbClr val="FFFFFF"/>
                  </a:solidFill>
                </a:rPr>
                <a:t>IXP</a:t>
              </a:r>
            </a:p>
          </p:txBody>
        </p:sp>
        <p:cxnSp>
          <p:nvCxnSpPr>
            <p:cNvPr id="90" name="Straight Connector 89"/>
            <p:cNvCxnSpPr/>
            <p:nvPr/>
          </p:nvCxnSpPr>
          <p:spPr>
            <a:xfrm rot="16200000" flipH="1">
              <a:off x="3747986" y="4252513"/>
              <a:ext cx="504825" cy="381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102416" idx="2"/>
              <a:endCxn id="102415" idx="6"/>
            </p:cNvCxnSpPr>
            <p:nvPr/>
          </p:nvCxnSpPr>
          <p:spPr>
            <a:xfrm rot="10800000">
              <a:off x="4301663" y="3824288"/>
              <a:ext cx="49962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4931639" y="4288692"/>
              <a:ext cx="620713" cy="2729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16200000" flipH="1">
              <a:off x="5633414" y="4425226"/>
              <a:ext cx="544513" cy="760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102416" idx="5"/>
            </p:cNvCxnSpPr>
            <p:nvPr/>
          </p:nvCxnSpPr>
          <p:spPr>
            <a:xfrm rot="16200000" flipH="1">
              <a:off x="6276143" y="4218669"/>
              <a:ext cx="620712" cy="3907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102421" idx="4"/>
            </p:cNvCxnSpPr>
            <p:nvPr/>
          </p:nvCxnSpPr>
          <p:spPr>
            <a:xfrm rot="16200000" flipH="1">
              <a:off x="5747409" y="3320741"/>
              <a:ext cx="2297113" cy="5324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0800000">
              <a:off x="2971328" y="1981200"/>
              <a:ext cx="49962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>
              <a:off x="5181593" y="1981200"/>
              <a:ext cx="4981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Arc 97"/>
            <p:cNvSpPr/>
            <p:nvPr/>
          </p:nvSpPr>
          <p:spPr>
            <a:xfrm>
              <a:off x="2133157" y="1371600"/>
              <a:ext cx="4190855" cy="457200"/>
            </a:xfrm>
            <a:prstGeom prst="arc">
              <a:avLst>
                <a:gd name="adj1" fmla="val 10681875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2400" b="0">
                <a:solidFill>
                  <a:srgbClr val="000000"/>
                </a:solidFill>
              </a:endParaRPr>
            </a:p>
          </p:txBody>
        </p:sp>
        <p:cxnSp>
          <p:nvCxnSpPr>
            <p:cNvPr id="99" name="Straight Connector 98"/>
            <p:cNvCxnSpPr/>
            <p:nvPr/>
          </p:nvCxnSpPr>
          <p:spPr>
            <a:xfrm rot="16200000" flipH="1">
              <a:off x="6972290" y="2399831"/>
              <a:ext cx="533400" cy="3057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endCxn id="79" idx="0"/>
            </p:cNvCxnSpPr>
            <p:nvPr/>
          </p:nvCxnSpPr>
          <p:spPr>
            <a:xfrm rot="16200000" flipH="1">
              <a:off x="2095457" y="2475961"/>
              <a:ext cx="457200" cy="2296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16200000" flipH="1">
              <a:off x="2628635" y="3238707"/>
              <a:ext cx="457200" cy="2281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10800000" flipV="1">
              <a:off x="2743142" y="2209800"/>
              <a:ext cx="2972375" cy="7731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6200000" flipH="1">
              <a:off x="4662218" y="2423713"/>
              <a:ext cx="504825" cy="381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5400000">
              <a:off x="3314806" y="2856893"/>
              <a:ext cx="1143000" cy="153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6200000" flipH="1">
              <a:off x="5105256" y="3276738"/>
              <a:ext cx="304800" cy="1521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0800000" flipV="1">
              <a:off x="4039175" y="3124200"/>
              <a:ext cx="762109" cy="5445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102419" idx="5"/>
            </p:cNvCxnSpPr>
            <p:nvPr/>
          </p:nvCxnSpPr>
          <p:spPr>
            <a:xfrm rot="16200000" flipH="1">
              <a:off x="3070757" y="1938325"/>
              <a:ext cx="1470025" cy="2143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89" idx="2"/>
            </p:cNvCxnSpPr>
            <p:nvPr/>
          </p:nvCxnSpPr>
          <p:spPr>
            <a:xfrm rot="16200000" flipH="1">
              <a:off x="7004680" y="3891964"/>
              <a:ext cx="1458913" cy="2281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6052348" y="3472202"/>
              <a:ext cx="1535113" cy="11439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89" idx="1"/>
            </p:cNvCxnSpPr>
            <p:nvPr/>
          </p:nvCxnSpPr>
          <p:spPr>
            <a:xfrm rot="10800000" flipV="1">
              <a:off x="6095826" y="3048000"/>
              <a:ext cx="1219971" cy="4683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endCxn id="80" idx="3"/>
            </p:cNvCxnSpPr>
            <p:nvPr/>
          </p:nvCxnSpPr>
          <p:spPr>
            <a:xfrm rot="10800000" flipV="1">
              <a:off x="5409778" y="2362200"/>
              <a:ext cx="780007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5053332" y="2217738"/>
              <a:ext cx="2286327" cy="685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862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2362200"/>
          </a:xfrm>
        </p:spPr>
        <p:txBody>
          <a:bodyPr/>
          <a:lstStyle/>
          <a:p>
            <a:pPr algn="ctr"/>
            <a:r>
              <a:rPr lang="sv-SE" dirty="0" err="1" smtClean="0"/>
              <a:t>Synthesis</a:t>
            </a:r>
            <a:r>
              <a:rPr lang="sv-SE" dirty="0" smtClean="0"/>
              <a:t> </a:t>
            </a:r>
            <a:r>
              <a:rPr lang="sv-SE" dirty="0" err="1" smtClean="0"/>
              <a:t>cont</a:t>
            </a:r>
            <a:r>
              <a:rPr lang="sv-SE" dirty="0" smtClean="0"/>
              <a:t>.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>
                <a:solidFill>
                  <a:schemeClr val="bg1">
                    <a:lumMod val="65000"/>
                  </a:schemeClr>
                </a:solidFill>
              </a:rPr>
              <a:t>1. </a:t>
            </a:r>
            <a:r>
              <a:rPr lang="sv-SE" dirty="0" err="1" smtClean="0">
                <a:solidFill>
                  <a:schemeClr val="bg1">
                    <a:lumMod val="65000"/>
                  </a:schemeClr>
                </a:solidFill>
              </a:rPr>
              <a:t>Reflections</a:t>
            </a:r>
            <a:r>
              <a:rPr lang="sv-SE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sv-SE" dirty="0" err="1" smtClean="0">
                <a:solidFill>
                  <a:schemeClr val="bg1">
                    <a:lumMod val="65000"/>
                  </a:schemeClr>
                </a:solidFill>
              </a:rPr>
              <a:t>prespectives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2. </a:t>
            </a:r>
            <a:r>
              <a:rPr lang="sv-SE" dirty="0" err="1" smtClean="0"/>
              <a:t>Networking</a:t>
            </a:r>
            <a:r>
              <a:rPr lang="sv-SE" dirty="0" smtClean="0"/>
              <a:t> </a:t>
            </a:r>
            <a:r>
              <a:rPr lang="sv-SE" dirty="0" err="1" smtClean="0"/>
              <a:t>constantly</a:t>
            </a:r>
            <a:r>
              <a:rPr lang="sv-SE" dirty="0" smtClean="0"/>
              <a:t> </a:t>
            </a:r>
            <a:r>
              <a:rPr lang="sv-SE" dirty="0" err="1" smtClean="0"/>
              <a:t>evolving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5-</a:t>
            </a:r>
            <a:fld id="{3B61AFF2-67D7-4B1F-A453-9FBFA1B1CF2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96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sv-SE" sz="1200" i="0">
                <a:solidFill>
                  <a:srgbClr val="000000"/>
                </a:solidFill>
                <a:latin typeface="Arial" panose="020B0604020202020204" pitchFamily="34" charset="0"/>
              </a:rPr>
              <a:t>5-</a:t>
            </a:r>
            <a:fld id="{7196E92E-5BAF-4A41-87B9-BA983BC3F97F}" type="slidenum">
              <a:rPr lang="en-US" altLang="sv-SE" sz="1200" i="0">
                <a:solidFill>
                  <a:srgbClr val="000000"/>
                </a:solidFill>
                <a:latin typeface="Arial" panose="020B0604020202020204" pitchFamily="34" charset="0"/>
              </a:rPr>
              <a:pPr/>
              <a:t>43</a:t>
            </a:fld>
            <a:endParaRPr lang="en-US" altLang="sv-SE" sz="12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8612" name="Rectangle 5"/>
          <p:cNvSpPr>
            <a:spLocks noGrp="1" noChangeArrowheads="1"/>
          </p:cNvSpPr>
          <p:nvPr>
            <p:ph type="title"/>
          </p:nvPr>
        </p:nvSpPr>
        <p:spPr>
          <a:xfrm>
            <a:off x="546100" y="115888"/>
            <a:ext cx="7772400" cy="9366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+mj-cs"/>
              </a:rPr>
              <a:t>Data center networks 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6861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10675" y="1147762"/>
            <a:ext cx="8274050" cy="2203450"/>
          </a:xfrm>
        </p:spPr>
        <p:txBody>
          <a:bodyPr/>
          <a:lstStyle/>
          <a:p>
            <a:r>
              <a:rPr lang="en-US" altLang="sv-SE" dirty="0" smtClean="0"/>
              <a:t>10</a:t>
            </a:r>
            <a:r>
              <a:rPr lang="en-US" altLang="en-US" dirty="0" smtClean="0"/>
              <a:t>’</a:t>
            </a:r>
            <a:r>
              <a:rPr lang="en-US" altLang="sv-SE" dirty="0" smtClean="0"/>
              <a:t>s to 100</a:t>
            </a:r>
            <a:r>
              <a:rPr lang="en-US" altLang="en-US" dirty="0" smtClean="0"/>
              <a:t>’</a:t>
            </a:r>
            <a:r>
              <a:rPr lang="en-US" altLang="sv-SE" dirty="0" smtClean="0"/>
              <a:t>s of thousands of hosts, often closely coupled, in close proximity:</a:t>
            </a:r>
          </a:p>
          <a:p>
            <a:pPr lvl="1"/>
            <a:r>
              <a:rPr lang="en-US" altLang="sv-SE" dirty="0" smtClean="0"/>
              <a:t>e-business (e.g. Amazon)</a:t>
            </a:r>
          </a:p>
          <a:p>
            <a:pPr lvl="1"/>
            <a:r>
              <a:rPr lang="en-US" altLang="sv-SE" dirty="0" smtClean="0"/>
              <a:t>content-servers (e.g., YouTube, Akamai, Apple, Microsoft)</a:t>
            </a:r>
          </a:p>
          <a:p>
            <a:pPr lvl="1"/>
            <a:r>
              <a:rPr lang="en-US" altLang="sv-SE" dirty="0" smtClean="0"/>
              <a:t>search engines, data mining (e.g., Google)</a:t>
            </a:r>
          </a:p>
          <a:p>
            <a:endParaRPr lang="en-US" altLang="sv-SE" dirty="0" smtClean="0"/>
          </a:p>
        </p:txBody>
      </p:sp>
      <p:sp>
        <p:nvSpPr>
          <p:cNvPr id="66" name="Rectangle 6"/>
          <p:cNvSpPr txBox="1">
            <a:spLocks noChangeArrowheads="1"/>
          </p:cNvSpPr>
          <p:nvPr/>
        </p:nvSpPr>
        <p:spPr bwMode="auto">
          <a:xfrm>
            <a:off x="410675" y="3446460"/>
            <a:ext cx="4678362" cy="25050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defRPr/>
            </a:pPr>
            <a:r>
              <a:rPr lang="en-US" i="0" dirty="0">
                <a:cs typeface="+mn-cs"/>
              </a:rPr>
              <a:t>c</a:t>
            </a:r>
            <a:r>
              <a:rPr lang="en-US" i="0" dirty="0" smtClean="0">
                <a:cs typeface="+mn-cs"/>
              </a:rPr>
              <a:t>hallenges:</a:t>
            </a:r>
          </a:p>
          <a:p>
            <a:pPr lvl="1">
              <a:defRPr/>
            </a:pPr>
            <a:r>
              <a:rPr lang="en-US" i="0" dirty="0"/>
              <a:t>m</a:t>
            </a:r>
            <a:r>
              <a:rPr lang="en-US" i="0" dirty="0" smtClean="0"/>
              <a:t>ultiple applications, each serving massive numbers of clients </a:t>
            </a:r>
          </a:p>
          <a:p>
            <a:pPr lvl="1">
              <a:defRPr/>
            </a:pPr>
            <a:r>
              <a:rPr lang="en-US" i="0" dirty="0"/>
              <a:t>m</a:t>
            </a:r>
            <a:r>
              <a:rPr lang="en-US" i="0" dirty="0" smtClean="0"/>
              <a:t>anaging/balancing load, </a:t>
            </a:r>
            <a:r>
              <a:rPr lang="en-US" i="0" dirty="0" smtClean="0"/>
              <a:t>networking</a:t>
            </a:r>
            <a:r>
              <a:rPr lang="en-US" i="0" dirty="0" smtClean="0"/>
              <a:t>, data bottlenecks  </a:t>
            </a:r>
          </a:p>
        </p:txBody>
      </p:sp>
      <p:pic>
        <p:nvPicPr>
          <p:cNvPr id="20275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3451225"/>
            <a:ext cx="3527425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60" name="TextBox 3"/>
          <p:cNvSpPr txBox="1">
            <a:spLocks noChangeArrowheads="1"/>
          </p:cNvSpPr>
          <p:nvPr/>
        </p:nvSpPr>
        <p:spPr bwMode="auto">
          <a:xfrm>
            <a:off x="5265738" y="5951538"/>
            <a:ext cx="2828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sv-SE" sz="1400" i="0">
                <a:latin typeface="Arial" panose="020B0604020202020204" pitchFamily="34" charset="0"/>
                <a:cs typeface="Arial" panose="020B0604020202020204" pitchFamily="34" charset="0"/>
              </a:rPr>
              <a:t>Inside a 40-ft Microsoft container, </a:t>
            </a:r>
          </a:p>
          <a:p>
            <a:r>
              <a:rPr lang="en-US" altLang="sv-SE" sz="1400" i="0">
                <a:latin typeface="Arial" panose="020B0604020202020204" pitchFamily="34" charset="0"/>
                <a:cs typeface="Arial" panose="020B0604020202020204" pitchFamily="34" charset="0"/>
              </a:rPr>
              <a:t>Chicago data center</a:t>
            </a:r>
          </a:p>
        </p:txBody>
      </p:sp>
    </p:spTree>
    <p:extLst>
      <p:ext uri="{BB962C8B-B14F-4D97-AF65-F5344CB8AC3E}">
        <p14:creationId xmlns:p14="http://schemas.microsoft.com/office/powerpoint/2010/main" val="161185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81975" y="6486525"/>
            <a:ext cx="676275" cy="4572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sv-SE" sz="1200" i="0">
                <a:solidFill>
                  <a:srgbClr val="000000"/>
                </a:solidFill>
                <a:latin typeface="Arial" panose="020B0604020202020204" pitchFamily="34" charset="0"/>
              </a:rPr>
              <a:t>5-</a:t>
            </a:r>
            <a:fld id="{E85BEC3A-7D54-4C6C-8456-D532EBC8C671}" type="slidenum">
              <a:rPr lang="en-US" altLang="sv-SE" sz="1200" i="0">
                <a:solidFill>
                  <a:srgbClr val="000000"/>
                </a:solidFill>
                <a:latin typeface="Arial" panose="020B0604020202020204" pitchFamily="34" charset="0"/>
              </a:rPr>
              <a:pPr/>
              <a:t>44</a:t>
            </a:fld>
            <a:endParaRPr lang="en-US" altLang="sv-SE" sz="12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508" name="Straight Connector 507"/>
          <p:cNvCxnSpPr>
            <a:stCxn id="53" idx="3"/>
            <a:endCxn id="71" idx="1"/>
          </p:cNvCxnSpPr>
          <p:nvPr/>
        </p:nvCxnSpPr>
        <p:spPr>
          <a:xfrm flipH="1">
            <a:off x="1606550" y="4151313"/>
            <a:ext cx="893763" cy="392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Straight Connector 511"/>
          <p:cNvCxnSpPr/>
          <p:nvPr/>
        </p:nvCxnSpPr>
        <p:spPr>
          <a:xfrm>
            <a:off x="2638425" y="4017963"/>
            <a:ext cx="374650" cy="538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9" name="Straight Connector 528"/>
          <p:cNvCxnSpPr/>
          <p:nvPr/>
        </p:nvCxnSpPr>
        <p:spPr>
          <a:xfrm flipH="1">
            <a:off x="4868863" y="4121150"/>
            <a:ext cx="415925" cy="5381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Connector 531"/>
          <p:cNvCxnSpPr/>
          <p:nvPr/>
        </p:nvCxnSpPr>
        <p:spPr>
          <a:xfrm>
            <a:off x="5597525" y="4005263"/>
            <a:ext cx="374650" cy="538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07" name="Group 187"/>
          <p:cNvGrpSpPr>
            <a:grpSpLocks/>
          </p:cNvGrpSpPr>
          <p:nvPr/>
        </p:nvGrpSpPr>
        <p:grpSpPr bwMode="auto">
          <a:xfrm>
            <a:off x="2105025" y="3932238"/>
            <a:ext cx="1052513" cy="355600"/>
            <a:chOff x="4410" y="1365"/>
            <a:chExt cx="663" cy="224"/>
          </a:xfrm>
        </p:grpSpPr>
        <p:sp>
          <p:nvSpPr>
            <p:cNvPr id="52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53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54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55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56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204808" name="Group 187"/>
          <p:cNvGrpSpPr>
            <a:grpSpLocks/>
          </p:cNvGrpSpPr>
          <p:nvPr/>
        </p:nvGrpSpPr>
        <p:grpSpPr bwMode="auto">
          <a:xfrm>
            <a:off x="4924425" y="3932238"/>
            <a:ext cx="1052513" cy="355600"/>
            <a:chOff x="4410" y="1365"/>
            <a:chExt cx="663" cy="224"/>
          </a:xfrm>
        </p:grpSpPr>
        <p:sp>
          <p:nvSpPr>
            <p:cNvPr id="58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59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60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61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62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cxnSp>
        <p:nvCxnSpPr>
          <p:cNvPr id="498" name="Straight Connector 497"/>
          <p:cNvCxnSpPr>
            <a:stCxn id="55" idx="0"/>
          </p:cNvCxnSpPr>
          <p:nvPr/>
        </p:nvCxnSpPr>
        <p:spPr>
          <a:xfrm flipH="1" flipV="1">
            <a:off x="1724025" y="3779838"/>
            <a:ext cx="484188" cy="327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" name="Straight Connector 504"/>
          <p:cNvCxnSpPr/>
          <p:nvPr/>
        </p:nvCxnSpPr>
        <p:spPr>
          <a:xfrm flipH="1">
            <a:off x="5915025" y="3856038"/>
            <a:ext cx="4572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Straight Connector 524"/>
          <p:cNvCxnSpPr/>
          <p:nvPr/>
        </p:nvCxnSpPr>
        <p:spPr>
          <a:xfrm flipH="1">
            <a:off x="5534025" y="3563938"/>
            <a:ext cx="0" cy="36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Straight Connector 527"/>
          <p:cNvCxnSpPr/>
          <p:nvPr/>
        </p:nvCxnSpPr>
        <p:spPr>
          <a:xfrm flipH="1">
            <a:off x="2714625" y="3551238"/>
            <a:ext cx="0" cy="36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9" name="Straight Connector 538"/>
          <p:cNvCxnSpPr/>
          <p:nvPr/>
        </p:nvCxnSpPr>
        <p:spPr>
          <a:xfrm>
            <a:off x="3014663" y="2540000"/>
            <a:ext cx="1069975" cy="446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7" name="TextBox 546"/>
          <p:cNvSpPr txBox="1"/>
          <p:nvPr/>
        </p:nvSpPr>
        <p:spPr>
          <a:xfrm>
            <a:off x="6908800" y="5600700"/>
            <a:ext cx="10652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</a:rPr>
              <a:t>Server racks</a:t>
            </a:r>
          </a:p>
        </p:txBody>
      </p:sp>
      <p:sp>
        <p:nvSpPr>
          <p:cNvPr id="555" name="TextBox 554"/>
          <p:cNvSpPr txBox="1"/>
          <p:nvPr/>
        </p:nvSpPr>
        <p:spPr>
          <a:xfrm>
            <a:off x="6894513" y="5143500"/>
            <a:ext cx="1143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</a:rPr>
              <a:t>TOR switches</a:t>
            </a:r>
          </a:p>
        </p:txBody>
      </p:sp>
      <p:sp>
        <p:nvSpPr>
          <p:cNvPr id="432" name="TextBox 431"/>
          <p:cNvSpPr txBox="1"/>
          <p:nvPr/>
        </p:nvSpPr>
        <p:spPr>
          <a:xfrm>
            <a:off x="6985000" y="4008438"/>
            <a:ext cx="15906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</a:rPr>
              <a:t>Tier-1 switches</a:t>
            </a:r>
          </a:p>
        </p:txBody>
      </p:sp>
      <p:sp>
        <p:nvSpPr>
          <p:cNvPr id="433" name="TextBox 432"/>
          <p:cNvSpPr txBox="1"/>
          <p:nvPr/>
        </p:nvSpPr>
        <p:spPr>
          <a:xfrm>
            <a:off x="6892925" y="4654550"/>
            <a:ext cx="15906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</a:rPr>
              <a:t>Tier-2 switches</a:t>
            </a:r>
          </a:p>
        </p:txBody>
      </p:sp>
      <p:grpSp>
        <p:nvGrpSpPr>
          <p:cNvPr id="204818" name="Group 1287"/>
          <p:cNvGrpSpPr>
            <a:grpSpLocks/>
          </p:cNvGrpSpPr>
          <p:nvPr/>
        </p:nvGrpSpPr>
        <p:grpSpPr bwMode="auto">
          <a:xfrm>
            <a:off x="6359525" y="3449638"/>
            <a:ext cx="381000" cy="609600"/>
            <a:chOff x="4140" y="429"/>
            <a:chExt cx="1425" cy="2396"/>
          </a:xfrm>
        </p:grpSpPr>
        <p:sp>
          <p:nvSpPr>
            <p:cNvPr id="434" name="Freeform 1288"/>
            <p:cNvSpPr>
              <a:spLocks/>
            </p:cNvSpPr>
            <p:nvPr/>
          </p:nvSpPr>
          <p:spPr bwMode="auto">
            <a:xfrm>
              <a:off x="5268" y="435"/>
              <a:ext cx="285" cy="2284"/>
            </a:xfrm>
            <a:custGeom>
              <a:avLst/>
              <a:gdLst>
                <a:gd name="T0" fmla="*/ 32 w 354"/>
                <a:gd name="T1" fmla="*/ 0 h 2742"/>
                <a:gd name="T2" fmla="*/ 182 w 354"/>
                <a:gd name="T3" fmla="*/ 197 h 2742"/>
                <a:gd name="T4" fmla="*/ 178 w 354"/>
                <a:gd name="T5" fmla="*/ 1519 h 2742"/>
                <a:gd name="T6" fmla="*/ 0 w 354"/>
                <a:gd name="T7" fmla="*/ 1588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5" name="Rectangle 1289"/>
            <p:cNvSpPr>
              <a:spLocks noChangeArrowheads="1"/>
            </p:cNvSpPr>
            <p:nvPr/>
          </p:nvSpPr>
          <p:spPr bwMode="auto">
            <a:xfrm>
              <a:off x="4205" y="429"/>
              <a:ext cx="1045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436" name="Freeform 1290"/>
            <p:cNvSpPr>
              <a:spLocks/>
            </p:cNvSpPr>
            <p:nvPr/>
          </p:nvSpPr>
          <p:spPr bwMode="auto">
            <a:xfrm>
              <a:off x="5322" y="573"/>
              <a:ext cx="166" cy="2115"/>
            </a:xfrm>
            <a:custGeom>
              <a:avLst/>
              <a:gdLst>
                <a:gd name="T0" fmla="*/ 4 w 211"/>
                <a:gd name="T1" fmla="*/ 0 h 2537"/>
                <a:gd name="T2" fmla="*/ 106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7" name="Freeform 1291"/>
            <p:cNvSpPr>
              <a:spLocks/>
            </p:cNvSpPr>
            <p:nvPr/>
          </p:nvSpPr>
          <p:spPr bwMode="auto">
            <a:xfrm>
              <a:off x="5286" y="1639"/>
              <a:ext cx="261" cy="187"/>
            </a:xfrm>
            <a:custGeom>
              <a:avLst/>
              <a:gdLst>
                <a:gd name="T0" fmla="*/ 2 w 328"/>
                <a:gd name="T1" fmla="*/ 0 h 226"/>
                <a:gd name="T2" fmla="*/ 168 w 328"/>
                <a:gd name="T3" fmla="*/ 74 h 226"/>
                <a:gd name="T4" fmla="*/ 166 w 328"/>
                <a:gd name="T5" fmla="*/ 131 h 226"/>
                <a:gd name="T6" fmla="*/ 0 w 328"/>
                <a:gd name="T7" fmla="*/ 5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8" name="Rectangle 1292"/>
            <p:cNvSpPr>
              <a:spLocks noChangeArrowheads="1"/>
            </p:cNvSpPr>
            <p:nvPr/>
          </p:nvSpPr>
          <p:spPr bwMode="auto">
            <a:xfrm>
              <a:off x="4211" y="691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grpSp>
          <p:nvGrpSpPr>
            <p:cNvPr id="244804" name="Group 129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64" name="AutoShape 1294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19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65" name="AutoShape 1295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9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p:grpSp>
        <p:sp>
          <p:nvSpPr>
            <p:cNvPr id="440" name="Rectangle 1296"/>
            <p:cNvSpPr>
              <a:spLocks noChangeArrowheads="1"/>
            </p:cNvSpPr>
            <p:nvPr/>
          </p:nvSpPr>
          <p:spPr bwMode="auto">
            <a:xfrm>
              <a:off x="4223" y="1022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grpSp>
          <p:nvGrpSpPr>
            <p:cNvPr id="244806" name="Group 129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62" name="AutoShape 1298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63" name="AutoShape 1299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p:grpSp>
        <p:sp>
          <p:nvSpPr>
            <p:cNvPr id="442" name="Rectangle 1300"/>
            <p:cNvSpPr>
              <a:spLocks noChangeArrowheads="1"/>
            </p:cNvSpPr>
            <p:nvPr/>
          </p:nvSpPr>
          <p:spPr bwMode="auto">
            <a:xfrm>
              <a:off x="4217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443" name="Rectangle 1301"/>
            <p:cNvSpPr>
              <a:spLocks noChangeArrowheads="1"/>
            </p:cNvSpPr>
            <p:nvPr/>
          </p:nvSpPr>
          <p:spPr bwMode="auto">
            <a:xfrm>
              <a:off x="4229" y="1652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grpSp>
          <p:nvGrpSpPr>
            <p:cNvPr id="244809" name="Group 130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60" name="AutoShape 1303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61" name="AutoShape 1304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p:grpSp>
        <p:sp>
          <p:nvSpPr>
            <p:cNvPr id="445" name="Freeform 1305"/>
            <p:cNvSpPr>
              <a:spLocks/>
            </p:cNvSpPr>
            <p:nvPr/>
          </p:nvSpPr>
          <p:spPr bwMode="auto">
            <a:xfrm>
              <a:off x="5286" y="1352"/>
              <a:ext cx="267" cy="187"/>
            </a:xfrm>
            <a:custGeom>
              <a:avLst/>
              <a:gdLst>
                <a:gd name="T0" fmla="*/ 2 w 328"/>
                <a:gd name="T1" fmla="*/ 0 h 226"/>
                <a:gd name="T2" fmla="*/ 172 w 328"/>
                <a:gd name="T3" fmla="*/ 73 h 226"/>
                <a:gd name="T4" fmla="*/ 170 w 328"/>
                <a:gd name="T5" fmla="*/ 129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244811" name="Group 130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8" name="AutoShape 1307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59" name="AutoShape 1308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95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p:grpSp>
        <p:sp>
          <p:nvSpPr>
            <p:cNvPr id="447" name="Rectangle 1309"/>
            <p:cNvSpPr>
              <a:spLocks noChangeArrowheads="1"/>
            </p:cNvSpPr>
            <p:nvPr/>
          </p:nvSpPr>
          <p:spPr bwMode="auto">
            <a:xfrm>
              <a:off x="5250" y="429"/>
              <a:ext cx="6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448" name="Freeform 1310"/>
            <p:cNvSpPr>
              <a:spLocks/>
            </p:cNvSpPr>
            <p:nvPr/>
          </p:nvSpPr>
          <p:spPr bwMode="auto">
            <a:xfrm>
              <a:off x="5310" y="1009"/>
              <a:ext cx="238" cy="212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3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9" name="Freeform 1311"/>
            <p:cNvSpPr>
              <a:spLocks/>
            </p:cNvSpPr>
            <p:nvPr/>
          </p:nvSpPr>
          <p:spPr bwMode="auto">
            <a:xfrm>
              <a:off x="5316" y="679"/>
              <a:ext cx="243" cy="243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6 h 288"/>
                <a:gd name="T4" fmla="*/ 146 w 304"/>
                <a:gd name="T5" fmla="*/ 169 h 288"/>
                <a:gd name="T6" fmla="*/ 4 w 304"/>
                <a:gd name="T7" fmla="*/ 73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0" name="Oval 1312"/>
            <p:cNvSpPr>
              <a:spLocks noChangeArrowheads="1"/>
            </p:cNvSpPr>
            <p:nvPr/>
          </p:nvSpPr>
          <p:spPr bwMode="auto">
            <a:xfrm>
              <a:off x="5518" y="2613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451" name="Freeform 1313"/>
            <p:cNvSpPr>
              <a:spLocks/>
            </p:cNvSpPr>
            <p:nvPr/>
          </p:nvSpPr>
          <p:spPr bwMode="auto">
            <a:xfrm>
              <a:off x="5304" y="2613"/>
              <a:ext cx="243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6 w 306"/>
                <a:gd name="T5" fmla="*/ 64 h 240"/>
                <a:gd name="T6" fmla="*/ 152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2" name="AutoShape 1314"/>
            <p:cNvSpPr>
              <a:spLocks noChangeArrowheads="1"/>
            </p:cNvSpPr>
            <p:nvPr/>
          </p:nvSpPr>
          <p:spPr bwMode="auto">
            <a:xfrm>
              <a:off x="4140" y="2675"/>
              <a:ext cx="1199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453" name="AutoShape 1315"/>
            <p:cNvSpPr>
              <a:spLocks noChangeArrowheads="1"/>
            </p:cNvSpPr>
            <p:nvPr/>
          </p:nvSpPr>
          <p:spPr bwMode="auto">
            <a:xfrm>
              <a:off x="4205" y="2713"/>
              <a:ext cx="1069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454" name="Oval 1316"/>
            <p:cNvSpPr>
              <a:spLocks noChangeArrowheads="1"/>
            </p:cNvSpPr>
            <p:nvPr/>
          </p:nvSpPr>
          <p:spPr bwMode="auto">
            <a:xfrm>
              <a:off x="4306" y="2382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455" name="Oval 1317"/>
            <p:cNvSpPr>
              <a:spLocks noChangeArrowheads="1"/>
            </p:cNvSpPr>
            <p:nvPr/>
          </p:nvSpPr>
          <p:spPr bwMode="auto">
            <a:xfrm>
              <a:off x="4484" y="2382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endParaRPr lang="en-US" i="0">
                <a:solidFill>
                  <a:srgbClr val="FF0000"/>
                </a:solidFill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456" name="Oval 1318"/>
            <p:cNvSpPr>
              <a:spLocks noChangeArrowheads="1"/>
            </p:cNvSpPr>
            <p:nvPr/>
          </p:nvSpPr>
          <p:spPr bwMode="auto">
            <a:xfrm>
              <a:off x="4663" y="2382"/>
              <a:ext cx="160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457" name="Rectangle 1319"/>
            <p:cNvSpPr>
              <a:spLocks noChangeArrowheads="1"/>
            </p:cNvSpPr>
            <p:nvPr/>
          </p:nvSpPr>
          <p:spPr bwMode="auto">
            <a:xfrm>
              <a:off x="5060" y="1833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466" name="TextBox 465"/>
          <p:cNvSpPr txBox="1"/>
          <p:nvPr/>
        </p:nvSpPr>
        <p:spPr>
          <a:xfrm>
            <a:off x="6753225" y="3398838"/>
            <a:ext cx="15922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</a:rPr>
              <a:t>Load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</a:rPr>
              <a:t>balancer</a:t>
            </a:r>
          </a:p>
        </p:txBody>
      </p:sp>
      <p:grpSp>
        <p:nvGrpSpPr>
          <p:cNvPr id="204820" name="Group 1287"/>
          <p:cNvGrpSpPr>
            <a:grpSpLocks/>
          </p:cNvGrpSpPr>
          <p:nvPr/>
        </p:nvGrpSpPr>
        <p:grpSpPr bwMode="auto">
          <a:xfrm>
            <a:off x="1343025" y="3322638"/>
            <a:ext cx="381000" cy="609600"/>
            <a:chOff x="4140" y="429"/>
            <a:chExt cx="1425" cy="2396"/>
          </a:xfrm>
        </p:grpSpPr>
        <p:sp>
          <p:nvSpPr>
            <p:cNvPr id="468" name="Freeform 1288"/>
            <p:cNvSpPr>
              <a:spLocks/>
            </p:cNvSpPr>
            <p:nvPr/>
          </p:nvSpPr>
          <p:spPr bwMode="auto">
            <a:xfrm>
              <a:off x="5268" y="435"/>
              <a:ext cx="285" cy="2284"/>
            </a:xfrm>
            <a:custGeom>
              <a:avLst/>
              <a:gdLst>
                <a:gd name="T0" fmla="*/ 32 w 354"/>
                <a:gd name="T1" fmla="*/ 0 h 2742"/>
                <a:gd name="T2" fmla="*/ 182 w 354"/>
                <a:gd name="T3" fmla="*/ 197 h 2742"/>
                <a:gd name="T4" fmla="*/ 178 w 354"/>
                <a:gd name="T5" fmla="*/ 1519 h 2742"/>
                <a:gd name="T6" fmla="*/ 0 w 354"/>
                <a:gd name="T7" fmla="*/ 1588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9" name="Rectangle 1289"/>
            <p:cNvSpPr>
              <a:spLocks noChangeArrowheads="1"/>
            </p:cNvSpPr>
            <p:nvPr/>
          </p:nvSpPr>
          <p:spPr bwMode="auto">
            <a:xfrm>
              <a:off x="4205" y="429"/>
              <a:ext cx="1045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470" name="Freeform 1290"/>
            <p:cNvSpPr>
              <a:spLocks/>
            </p:cNvSpPr>
            <p:nvPr/>
          </p:nvSpPr>
          <p:spPr bwMode="auto">
            <a:xfrm>
              <a:off x="5322" y="573"/>
              <a:ext cx="166" cy="2115"/>
            </a:xfrm>
            <a:custGeom>
              <a:avLst/>
              <a:gdLst>
                <a:gd name="T0" fmla="*/ 4 w 211"/>
                <a:gd name="T1" fmla="*/ 0 h 2537"/>
                <a:gd name="T2" fmla="*/ 106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71" name="Freeform 1291"/>
            <p:cNvSpPr>
              <a:spLocks/>
            </p:cNvSpPr>
            <p:nvPr/>
          </p:nvSpPr>
          <p:spPr bwMode="auto">
            <a:xfrm>
              <a:off x="5286" y="1639"/>
              <a:ext cx="261" cy="187"/>
            </a:xfrm>
            <a:custGeom>
              <a:avLst/>
              <a:gdLst>
                <a:gd name="T0" fmla="*/ 2 w 328"/>
                <a:gd name="T1" fmla="*/ 0 h 226"/>
                <a:gd name="T2" fmla="*/ 168 w 328"/>
                <a:gd name="T3" fmla="*/ 74 h 226"/>
                <a:gd name="T4" fmla="*/ 166 w 328"/>
                <a:gd name="T5" fmla="*/ 131 h 226"/>
                <a:gd name="T6" fmla="*/ 0 w 328"/>
                <a:gd name="T7" fmla="*/ 5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72" name="Rectangle 1292"/>
            <p:cNvSpPr>
              <a:spLocks noChangeArrowheads="1"/>
            </p:cNvSpPr>
            <p:nvPr/>
          </p:nvSpPr>
          <p:spPr bwMode="auto">
            <a:xfrm>
              <a:off x="4211" y="691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grpSp>
          <p:nvGrpSpPr>
            <p:cNvPr id="244772" name="Group 129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02" name="AutoShape 1294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19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503" name="AutoShape 1295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9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p:grpSp>
        <p:sp>
          <p:nvSpPr>
            <p:cNvPr id="474" name="Rectangle 1296"/>
            <p:cNvSpPr>
              <a:spLocks noChangeArrowheads="1"/>
            </p:cNvSpPr>
            <p:nvPr/>
          </p:nvSpPr>
          <p:spPr bwMode="auto">
            <a:xfrm>
              <a:off x="4223" y="1022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grpSp>
          <p:nvGrpSpPr>
            <p:cNvPr id="244774" name="Group 129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00" name="AutoShape 1298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501" name="AutoShape 1299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p:grpSp>
        <p:sp>
          <p:nvSpPr>
            <p:cNvPr id="476" name="Rectangle 1300"/>
            <p:cNvSpPr>
              <a:spLocks noChangeArrowheads="1"/>
            </p:cNvSpPr>
            <p:nvPr/>
          </p:nvSpPr>
          <p:spPr bwMode="auto">
            <a:xfrm>
              <a:off x="4217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477" name="Rectangle 1301"/>
            <p:cNvSpPr>
              <a:spLocks noChangeArrowheads="1"/>
            </p:cNvSpPr>
            <p:nvPr/>
          </p:nvSpPr>
          <p:spPr bwMode="auto">
            <a:xfrm>
              <a:off x="4229" y="1652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grpSp>
          <p:nvGrpSpPr>
            <p:cNvPr id="244777" name="Group 130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97" name="AutoShape 1303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99" name="AutoShape 1304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p:grpSp>
        <p:sp>
          <p:nvSpPr>
            <p:cNvPr id="479" name="Freeform 1305"/>
            <p:cNvSpPr>
              <a:spLocks/>
            </p:cNvSpPr>
            <p:nvPr/>
          </p:nvSpPr>
          <p:spPr bwMode="auto">
            <a:xfrm>
              <a:off x="5286" y="1352"/>
              <a:ext cx="267" cy="187"/>
            </a:xfrm>
            <a:custGeom>
              <a:avLst/>
              <a:gdLst>
                <a:gd name="T0" fmla="*/ 2 w 328"/>
                <a:gd name="T1" fmla="*/ 0 h 226"/>
                <a:gd name="T2" fmla="*/ 172 w 328"/>
                <a:gd name="T3" fmla="*/ 73 h 226"/>
                <a:gd name="T4" fmla="*/ 170 w 328"/>
                <a:gd name="T5" fmla="*/ 129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244779" name="Group 130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92" name="AutoShape 1307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93" name="AutoShape 1308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95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p:grpSp>
        <p:sp>
          <p:nvSpPr>
            <p:cNvPr id="481" name="Rectangle 1309"/>
            <p:cNvSpPr>
              <a:spLocks noChangeArrowheads="1"/>
            </p:cNvSpPr>
            <p:nvPr/>
          </p:nvSpPr>
          <p:spPr bwMode="auto">
            <a:xfrm>
              <a:off x="5250" y="429"/>
              <a:ext cx="6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482" name="Freeform 1310"/>
            <p:cNvSpPr>
              <a:spLocks/>
            </p:cNvSpPr>
            <p:nvPr/>
          </p:nvSpPr>
          <p:spPr bwMode="auto">
            <a:xfrm>
              <a:off x="5310" y="1009"/>
              <a:ext cx="238" cy="212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3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83" name="Freeform 1311"/>
            <p:cNvSpPr>
              <a:spLocks/>
            </p:cNvSpPr>
            <p:nvPr/>
          </p:nvSpPr>
          <p:spPr bwMode="auto">
            <a:xfrm>
              <a:off x="5316" y="679"/>
              <a:ext cx="243" cy="243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6 h 288"/>
                <a:gd name="T4" fmla="*/ 146 w 304"/>
                <a:gd name="T5" fmla="*/ 169 h 288"/>
                <a:gd name="T6" fmla="*/ 4 w 304"/>
                <a:gd name="T7" fmla="*/ 73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84" name="Oval 1312"/>
            <p:cNvSpPr>
              <a:spLocks noChangeArrowheads="1"/>
            </p:cNvSpPr>
            <p:nvPr/>
          </p:nvSpPr>
          <p:spPr bwMode="auto">
            <a:xfrm>
              <a:off x="5518" y="2613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485" name="Freeform 1313"/>
            <p:cNvSpPr>
              <a:spLocks/>
            </p:cNvSpPr>
            <p:nvPr/>
          </p:nvSpPr>
          <p:spPr bwMode="auto">
            <a:xfrm>
              <a:off x="5304" y="2613"/>
              <a:ext cx="243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6 w 306"/>
                <a:gd name="T5" fmla="*/ 64 h 240"/>
                <a:gd name="T6" fmla="*/ 152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86" name="AutoShape 1314"/>
            <p:cNvSpPr>
              <a:spLocks noChangeArrowheads="1"/>
            </p:cNvSpPr>
            <p:nvPr/>
          </p:nvSpPr>
          <p:spPr bwMode="auto">
            <a:xfrm>
              <a:off x="4140" y="2675"/>
              <a:ext cx="1199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487" name="AutoShape 1315"/>
            <p:cNvSpPr>
              <a:spLocks noChangeArrowheads="1"/>
            </p:cNvSpPr>
            <p:nvPr/>
          </p:nvSpPr>
          <p:spPr bwMode="auto">
            <a:xfrm>
              <a:off x="4205" y="2713"/>
              <a:ext cx="1069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488" name="Oval 1316"/>
            <p:cNvSpPr>
              <a:spLocks noChangeArrowheads="1"/>
            </p:cNvSpPr>
            <p:nvPr/>
          </p:nvSpPr>
          <p:spPr bwMode="auto">
            <a:xfrm>
              <a:off x="4306" y="2382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489" name="Oval 1317"/>
            <p:cNvSpPr>
              <a:spLocks noChangeArrowheads="1"/>
            </p:cNvSpPr>
            <p:nvPr/>
          </p:nvSpPr>
          <p:spPr bwMode="auto">
            <a:xfrm>
              <a:off x="4484" y="2382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endParaRPr lang="en-US" i="0">
                <a:solidFill>
                  <a:srgbClr val="FF0000"/>
                </a:solidFill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490" name="Oval 1318"/>
            <p:cNvSpPr>
              <a:spLocks noChangeArrowheads="1"/>
            </p:cNvSpPr>
            <p:nvPr/>
          </p:nvSpPr>
          <p:spPr bwMode="auto">
            <a:xfrm>
              <a:off x="4663" y="2382"/>
              <a:ext cx="160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491" name="Rectangle 1319"/>
            <p:cNvSpPr>
              <a:spLocks noChangeArrowheads="1"/>
            </p:cNvSpPr>
            <p:nvPr/>
          </p:nvSpPr>
          <p:spPr bwMode="auto">
            <a:xfrm>
              <a:off x="5060" y="1833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504" name="TextBox 503"/>
          <p:cNvSpPr txBox="1"/>
          <p:nvPr/>
        </p:nvSpPr>
        <p:spPr>
          <a:xfrm>
            <a:off x="379413" y="3336925"/>
            <a:ext cx="98107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</a:rPr>
              <a:t>Load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</a:rPr>
              <a:t>balancer</a:t>
            </a:r>
          </a:p>
        </p:txBody>
      </p:sp>
      <p:cxnSp>
        <p:nvCxnSpPr>
          <p:cNvPr id="104" name="Straight Connector 103"/>
          <p:cNvCxnSpPr/>
          <p:nvPr/>
        </p:nvCxnSpPr>
        <p:spPr>
          <a:xfrm flipH="1">
            <a:off x="835025" y="4676775"/>
            <a:ext cx="35560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70" idx="2"/>
          </p:cNvCxnSpPr>
          <p:nvPr/>
        </p:nvCxnSpPr>
        <p:spPr>
          <a:xfrm flipH="1">
            <a:off x="1139825" y="4891088"/>
            <a:ext cx="201613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1457325" y="4691063"/>
            <a:ext cx="57150" cy="490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endCxn id="775" idx="0"/>
          </p:cNvCxnSpPr>
          <p:nvPr/>
        </p:nvCxnSpPr>
        <p:spPr>
          <a:xfrm>
            <a:off x="1597025" y="4714875"/>
            <a:ext cx="274638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26" name="Group 505"/>
          <p:cNvGrpSpPr>
            <a:grpSpLocks/>
          </p:cNvGrpSpPr>
          <p:nvPr/>
        </p:nvGrpSpPr>
        <p:grpSpPr bwMode="auto">
          <a:xfrm>
            <a:off x="569913" y="5172075"/>
            <a:ext cx="331787" cy="1030288"/>
            <a:chOff x="6240352" y="2055335"/>
            <a:chExt cx="771307" cy="1017716"/>
          </a:xfrm>
        </p:grpSpPr>
        <p:grpSp>
          <p:nvGrpSpPr>
            <p:cNvPr id="205797" name="Group 506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534" name="Rectangle 533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35" name="Straight Connector 534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6" name="Rectangle 535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37" name="Straight Connector 536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0" name="Rectangle 539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541" name="Rectangle 540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43" name="Straight Connector 542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4737" name="Group 544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8" name="Straight Connector 577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9" name="Straight Connector 578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38" name="Group 54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6" name="Straight Connector 575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7" name="Straight Connector 576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39" name="Group 54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4" name="Straight Connector 573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5" name="Straight Connector 574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0" name="Group 55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2" name="Straight Connector 571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3" name="Straight Connector 572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1" name="Group 55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0" name="Straight Connector 569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1" name="Straight Connector 570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2" name="Group 55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8" name="Straight Connector 567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9" name="Straight Connector 568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3" name="Group 555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6" name="Straight Connector 565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" name="Straight Connector 566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4" name="Group 556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4" name="Straight Connector 563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" name="Straight Connector 564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5" name="Group 557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2" name="Straight Connector 561"/>
                <p:cNvCxnSpPr/>
                <p:nvPr/>
              </p:nvCxnSpPr>
              <p:spPr>
                <a:xfrm flipV="1">
                  <a:off x="7026209" y="2846432"/>
                  <a:ext cx="110416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3" name="Straight Connector 562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6" name="Group 558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0" name="Straight Connector 559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Straight Connector 560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798" name="Group 50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799" name="Group 50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52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52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530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531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533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p:grpSp>
          <p:cxnSp>
            <p:nvCxnSpPr>
              <p:cNvPr id="511" name="Straight Connector 510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Straight Connector 51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Straight Connector 51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Straight Connector 51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Straight Connector 51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Straight Connector 51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Connector 51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Straight Connector 51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Straight Connector 51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Straight Connector 52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2" name="Straight Connector 52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" name="Straight Connector 52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" name="Straight Connector 52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27" name="Group 638"/>
          <p:cNvGrpSpPr>
            <a:grpSpLocks/>
          </p:cNvGrpSpPr>
          <p:nvPr/>
        </p:nvGrpSpPr>
        <p:grpSpPr bwMode="auto">
          <a:xfrm>
            <a:off x="955675" y="5172075"/>
            <a:ext cx="331788" cy="1030288"/>
            <a:chOff x="6240352" y="2055335"/>
            <a:chExt cx="771307" cy="1017716"/>
          </a:xfrm>
        </p:grpSpPr>
        <p:grpSp>
          <p:nvGrpSpPr>
            <p:cNvPr id="205739" name="Group 63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661" name="Rectangle 660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62" name="Straight Connector 661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3" name="Rectangle 662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64" name="Straight Connector 663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5" name="Rectangle 664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67" name="Straight Connector 666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767" name="Group 66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6" name="Straight Connector 695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7" name="Straight Connector 696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68" name="Group 66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4" name="Straight Connector 693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5" name="Straight Connector 694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69" name="Group 66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2" name="Straight Connector 691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3" name="Straight Connector 692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0" name="Group 67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0" name="Straight Connector 689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1" name="Straight Connector 690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1" name="Group 67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8" name="Straight Connector 687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9" name="Straight Connector 688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2" name="Group 67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6" name="Straight Connector 685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7" name="Straight Connector 686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3" name="Group 67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4" name="Straight Connector 683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5" name="Straight Connector 684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4" name="Group 67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2" name="Straight Connector 681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3" name="Straight Connector 682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5" name="Group 67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0" name="Straight Connector 679"/>
                <p:cNvCxnSpPr/>
                <p:nvPr/>
              </p:nvCxnSpPr>
              <p:spPr>
                <a:xfrm flipV="1">
                  <a:off x="7026209" y="2846432"/>
                  <a:ext cx="11041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1" name="Straight Connector 680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6" name="Group 67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78" name="Straight Connector 677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9" name="Straight Connector 678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740" name="Group 64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741" name="Group 64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65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65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658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659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660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p:grpSp>
          <p:cxnSp>
            <p:nvCxnSpPr>
              <p:cNvPr id="643" name="Straight Connector 642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Straight Connector 643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Straight Connector 644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645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Straight Connector 646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647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Connector 648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649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651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3" name="Straight Connector 652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4" name="Straight Connector 653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5" name="Straight Connector 654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28" name="Group 697"/>
          <p:cNvGrpSpPr>
            <a:grpSpLocks/>
          </p:cNvGrpSpPr>
          <p:nvPr/>
        </p:nvGrpSpPr>
        <p:grpSpPr bwMode="auto">
          <a:xfrm>
            <a:off x="1331913" y="5172075"/>
            <a:ext cx="331787" cy="1030288"/>
            <a:chOff x="6240352" y="2055335"/>
            <a:chExt cx="771307" cy="1017716"/>
          </a:xfrm>
        </p:grpSpPr>
        <p:grpSp>
          <p:nvGrpSpPr>
            <p:cNvPr id="205681" name="Group 698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720" name="Rectangle 719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21" name="Straight Connector 720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2" name="Rectangle 721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23" name="Straight Connector 722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4" name="Rectangle 723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5" name="Rectangle 724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26" name="Straight Connector 725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709" name="Group 726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5" name="Straight Connector 754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6" name="Straight Connector 755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0" name="Group 72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3" name="Straight Connector 752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4" name="Straight Connector 753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1" name="Group 728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1" name="Straight Connector 750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2" name="Straight Connector 751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2" name="Group 729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9" name="Straight Connector 748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0" name="Straight Connector 749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3" name="Group 730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7" name="Straight Connector 746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8" name="Straight Connector 747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4" name="Group 731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5" name="Straight Connector 744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6" name="Straight Connector 745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5" name="Group 732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3" name="Straight Connector 742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4" name="Straight Connector 743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6" name="Group 733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1" name="Straight Connector 740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2" name="Straight Connector 741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7" name="Group 734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39" name="Straight Connector 738"/>
                <p:cNvCxnSpPr/>
                <p:nvPr/>
              </p:nvCxnSpPr>
              <p:spPr>
                <a:xfrm flipV="1">
                  <a:off x="7026209" y="2846432"/>
                  <a:ext cx="110416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0" name="Straight Connector 739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8" name="Group 735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37" name="Straight Connector 736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8" name="Straight Connector 737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682" name="Group 699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683" name="Group 700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715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716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717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718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719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p:grpSp>
          <p:cxnSp>
            <p:nvCxnSpPr>
              <p:cNvPr id="702" name="Straight Connector 701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3" name="Straight Connector 70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4" name="Straight Connector 70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5" name="Straight Connector 70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" name="Straight Connector 70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" name="Straight Connector 70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8" name="Straight Connector 70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" name="Straight Connector 70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" name="Straight Connector 70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1" name="Straight Connector 71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2" name="Straight Connector 71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3" name="Straight Connector 71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4" name="Straight Connector 71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29" name="Group 756"/>
          <p:cNvGrpSpPr>
            <a:grpSpLocks/>
          </p:cNvGrpSpPr>
          <p:nvPr/>
        </p:nvGrpSpPr>
        <p:grpSpPr bwMode="auto">
          <a:xfrm>
            <a:off x="1708150" y="5172075"/>
            <a:ext cx="331788" cy="1030288"/>
            <a:chOff x="6240352" y="2055335"/>
            <a:chExt cx="771307" cy="1017716"/>
          </a:xfrm>
        </p:grpSpPr>
        <p:grpSp>
          <p:nvGrpSpPr>
            <p:cNvPr id="205623" name="Group 757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779" name="Rectangle 778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80" name="Straight Connector 779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1" name="Rectangle 780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82" name="Straight Connector 781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3" name="Rectangle 782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4" name="Rectangle 783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85" name="Straight Connector 784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651" name="Group 785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4" name="Straight Connector 813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5" name="Straight Connector 814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2" name="Group 786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2" name="Straight Connector 811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3" name="Straight Connector 812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3" name="Group 787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0" name="Straight Connector 809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1" name="Straight Connector 810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4" name="Group 788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8" name="Straight Connector 807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9" name="Straight Connector 808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5" name="Group 789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6" name="Straight Connector 805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7" name="Straight Connector 806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6" name="Group 790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4" name="Straight Connector 803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5" name="Straight Connector 804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7" name="Group 791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2" name="Straight Connector 801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3" name="Straight Connector 802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8" name="Group 792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0" name="Straight Connector 799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1" name="Straight Connector 800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9" name="Group 793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98" name="Straight Connector 797"/>
                <p:cNvCxnSpPr/>
                <p:nvPr/>
              </p:nvCxnSpPr>
              <p:spPr>
                <a:xfrm flipV="1">
                  <a:off x="7026209" y="2846432"/>
                  <a:ext cx="11041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9" name="Straight Connector 798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60" name="Group 794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96" name="Straight Connector 795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7" name="Straight Connector 796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624" name="Group 75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625" name="Group 75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774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775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776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777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778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p:grpSp>
          <p:cxnSp>
            <p:nvCxnSpPr>
              <p:cNvPr id="761" name="Straight Connector 760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2" name="Straight Connector 761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3" name="Straight Connector 762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18" name="Straight Connector 817"/>
          <p:cNvCxnSpPr/>
          <p:nvPr/>
        </p:nvCxnSpPr>
        <p:spPr>
          <a:xfrm flipH="1">
            <a:off x="2398713" y="4676775"/>
            <a:ext cx="357187" cy="496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" name="Straight Connector 818"/>
          <p:cNvCxnSpPr>
            <a:stCxn id="1058" idx="2"/>
          </p:cNvCxnSpPr>
          <p:nvPr/>
        </p:nvCxnSpPr>
        <p:spPr>
          <a:xfrm flipH="1">
            <a:off x="2703513" y="4892675"/>
            <a:ext cx="203200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" name="Straight Connector 819"/>
          <p:cNvCxnSpPr/>
          <p:nvPr/>
        </p:nvCxnSpPr>
        <p:spPr>
          <a:xfrm>
            <a:off x="3021013" y="4692650"/>
            <a:ext cx="57150" cy="490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1" name="Straight Connector 820"/>
          <p:cNvCxnSpPr>
            <a:endCxn id="843" idx="0"/>
          </p:cNvCxnSpPr>
          <p:nvPr/>
        </p:nvCxnSpPr>
        <p:spPr>
          <a:xfrm>
            <a:off x="3160713" y="4716463"/>
            <a:ext cx="274637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34" name="Group 821"/>
          <p:cNvGrpSpPr>
            <a:grpSpLocks/>
          </p:cNvGrpSpPr>
          <p:nvPr/>
        </p:nvGrpSpPr>
        <p:grpSpPr bwMode="auto">
          <a:xfrm>
            <a:off x="2133600" y="5173663"/>
            <a:ext cx="331788" cy="1030287"/>
            <a:chOff x="6240352" y="2055335"/>
            <a:chExt cx="771307" cy="1017716"/>
          </a:xfrm>
        </p:grpSpPr>
        <p:grpSp>
          <p:nvGrpSpPr>
            <p:cNvPr id="205565" name="Group 99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021" name="Rectangle 1020"/>
              <p:cNvSpPr/>
              <p:nvPr/>
            </p:nvSpPr>
            <p:spPr>
              <a:xfrm>
                <a:off x="6509397" y="3062521"/>
                <a:ext cx="447628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22" name="Straight Connector 1021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3" name="Rectangle 1022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24" name="Straight Connector 1023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5" name="Rectangle 1024"/>
              <p:cNvSpPr/>
              <p:nvPr/>
            </p:nvSpPr>
            <p:spPr>
              <a:xfrm>
                <a:off x="6816769" y="3703886"/>
                <a:ext cx="131304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26" name="Rectangle 1025"/>
              <p:cNvSpPr/>
              <p:nvPr/>
            </p:nvSpPr>
            <p:spPr>
              <a:xfrm>
                <a:off x="6404951" y="3158177"/>
                <a:ext cx="444643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27" name="Straight Connector 1026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593" name="Group 102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6" name="Straight Connector 1055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7" name="Straight Connector 1056"/>
                <p:cNvCxnSpPr/>
                <p:nvPr/>
              </p:nvCxnSpPr>
              <p:spPr>
                <a:xfrm flipV="1">
                  <a:off x="6580709" y="293897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4" name="Group 102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4" name="Straight Connector 1053"/>
                <p:cNvCxnSpPr/>
                <p:nvPr/>
              </p:nvCxnSpPr>
              <p:spPr>
                <a:xfrm flipV="1">
                  <a:off x="7028817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5" name="Straight Connector 1054"/>
                <p:cNvCxnSpPr/>
                <p:nvPr/>
              </p:nvCxnSpPr>
              <p:spPr>
                <a:xfrm flipV="1">
                  <a:off x="6581189" y="2938970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5" name="Group 102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2" name="Straight Connector 1051"/>
                <p:cNvCxnSpPr/>
                <p:nvPr/>
              </p:nvCxnSpPr>
              <p:spPr>
                <a:xfrm flipV="1">
                  <a:off x="7026313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3" name="Straight Connector 1052"/>
                <p:cNvCxnSpPr/>
                <p:nvPr/>
              </p:nvCxnSpPr>
              <p:spPr>
                <a:xfrm flipV="1">
                  <a:off x="6581670" y="2938967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6" name="Group 103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0" name="Straight Connector 1049"/>
                <p:cNvCxnSpPr/>
                <p:nvPr/>
              </p:nvCxnSpPr>
              <p:spPr>
                <a:xfrm flipV="1">
                  <a:off x="7026792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1" name="Straight Connector 1050"/>
                <p:cNvCxnSpPr/>
                <p:nvPr/>
              </p:nvCxnSpPr>
              <p:spPr>
                <a:xfrm flipV="1">
                  <a:off x="6582149" y="2938965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7" name="Group 103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8" name="Straight Connector 1047"/>
                <p:cNvCxnSpPr/>
                <p:nvPr/>
              </p:nvCxnSpPr>
              <p:spPr>
                <a:xfrm flipV="1">
                  <a:off x="7027272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9" name="Straight Connector 1048"/>
                <p:cNvCxnSpPr/>
                <p:nvPr/>
              </p:nvCxnSpPr>
              <p:spPr>
                <a:xfrm flipV="1">
                  <a:off x="6582629" y="293896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8" name="Group 103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6" name="Straight Connector 1045"/>
                <p:cNvCxnSpPr/>
                <p:nvPr/>
              </p:nvCxnSpPr>
              <p:spPr>
                <a:xfrm flipV="1">
                  <a:off x="7027753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7" name="Straight Connector 1046"/>
                <p:cNvCxnSpPr/>
                <p:nvPr/>
              </p:nvCxnSpPr>
              <p:spPr>
                <a:xfrm flipV="1">
                  <a:off x="6583110" y="2938960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9" name="Group 103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4" name="Straight Connector 1043"/>
                <p:cNvCxnSpPr/>
                <p:nvPr/>
              </p:nvCxnSpPr>
              <p:spPr>
                <a:xfrm flipV="1">
                  <a:off x="7028232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5" name="Straight Connector 1044"/>
                <p:cNvCxnSpPr/>
                <p:nvPr/>
              </p:nvCxnSpPr>
              <p:spPr>
                <a:xfrm flipV="1">
                  <a:off x="6580604" y="2938957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00" name="Group 103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2" name="Straight Connector 1041"/>
                <p:cNvCxnSpPr/>
                <p:nvPr/>
              </p:nvCxnSpPr>
              <p:spPr>
                <a:xfrm flipV="1">
                  <a:off x="7028711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3" name="Straight Connector 1042"/>
                <p:cNvCxnSpPr/>
                <p:nvPr/>
              </p:nvCxnSpPr>
              <p:spPr>
                <a:xfrm flipV="1">
                  <a:off x="6581083" y="2938954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01" name="Group 103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0" name="Straight Connector 1039"/>
                <p:cNvCxnSpPr/>
                <p:nvPr/>
              </p:nvCxnSpPr>
              <p:spPr>
                <a:xfrm flipV="1">
                  <a:off x="7026209" y="2846432"/>
                  <a:ext cx="110414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1" name="Straight Connector 1040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02" name="Group 103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38" name="Straight Connector 1037"/>
                <p:cNvCxnSpPr/>
                <p:nvPr/>
              </p:nvCxnSpPr>
              <p:spPr>
                <a:xfrm flipV="1">
                  <a:off x="7026689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9" name="Straight Connector 1038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566" name="Group 100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567" name="Group 100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01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01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018" name="Freeform 190"/>
                <p:cNvSpPr>
                  <a:spLocks/>
                </p:cNvSpPr>
                <p:nvPr/>
              </p:nvSpPr>
              <p:spPr bwMode="auto">
                <a:xfrm>
                  <a:off x="5968754" y="2922666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019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020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p:grpSp>
          <p:cxnSp>
            <p:nvCxnSpPr>
              <p:cNvPr id="1003" name="Straight Connector 1002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4" name="Straight Connector 1003"/>
              <p:cNvCxnSpPr/>
              <p:nvPr/>
            </p:nvCxnSpPr>
            <p:spPr>
              <a:xfrm>
                <a:off x="6875111" y="230466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5" name="Straight Connector 1004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6" name="Straight Connector 1005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7" name="Straight Connector 1006"/>
              <p:cNvCxnSpPr/>
              <p:nvPr/>
            </p:nvCxnSpPr>
            <p:spPr>
              <a:xfrm>
                <a:off x="6867730" y="250852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8" name="Straight Connector 1007"/>
              <p:cNvCxnSpPr/>
              <p:nvPr/>
            </p:nvCxnSpPr>
            <p:spPr>
              <a:xfrm>
                <a:off x="6864041" y="2569682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9" name="Straight Connector 1008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0" name="Straight Connector 1009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1" name="Straight Connector 1010"/>
              <p:cNvCxnSpPr/>
              <p:nvPr/>
            </p:nvCxnSpPr>
            <p:spPr>
              <a:xfrm>
                <a:off x="6867730" y="277510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2" name="Straight Connector 1011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3" name="Straight Connector 1012"/>
              <p:cNvCxnSpPr/>
              <p:nvPr/>
            </p:nvCxnSpPr>
            <p:spPr>
              <a:xfrm>
                <a:off x="6871422" y="291153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4" name="Straight Connector 1013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5" name="Straight Connector 1014"/>
              <p:cNvCxnSpPr/>
              <p:nvPr/>
            </p:nvCxnSpPr>
            <p:spPr>
              <a:xfrm flipH="1">
                <a:off x="6875111" y="2132173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35" name="Group 822"/>
          <p:cNvGrpSpPr>
            <a:grpSpLocks/>
          </p:cNvGrpSpPr>
          <p:nvPr/>
        </p:nvGrpSpPr>
        <p:grpSpPr bwMode="auto">
          <a:xfrm>
            <a:off x="2519363" y="5173663"/>
            <a:ext cx="331787" cy="1030287"/>
            <a:chOff x="6240352" y="2055335"/>
            <a:chExt cx="771307" cy="1017716"/>
          </a:xfrm>
        </p:grpSpPr>
        <p:grpSp>
          <p:nvGrpSpPr>
            <p:cNvPr id="205507" name="Group 941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963" name="Rectangle 962"/>
              <p:cNvSpPr/>
              <p:nvPr/>
            </p:nvSpPr>
            <p:spPr>
              <a:xfrm>
                <a:off x="6509397" y="3062521"/>
                <a:ext cx="447629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64" name="Straight Connector 963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5" name="Rectangle 964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66" name="Straight Connector 965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7" name="Rectangle 966"/>
              <p:cNvSpPr/>
              <p:nvPr/>
            </p:nvSpPr>
            <p:spPr>
              <a:xfrm>
                <a:off x="6816769" y="3703886"/>
                <a:ext cx="131305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968" name="Rectangle 967"/>
              <p:cNvSpPr/>
              <p:nvPr/>
            </p:nvSpPr>
            <p:spPr>
              <a:xfrm>
                <a:off x="6404950" y="3158177"/>
                <a:ext cx="444646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69" name="Straight Connector 968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535" name="Group 969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8" name="Straight Connector 997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9" name="Straight Connector 998"/>
                <p:cNvCxnSpPr/>
                <p:nvPr/>
              </p:nvCxnSpPr>
              <p:spPr>
                <a:xfrm flipV="1">
                  <a:off x="6580707" y="293897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6" name="Group 970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6" name="Straight Connector 995"/>
                <p:cNvCxnSpPr/>
                <p:nvPr/>
              </p:nvCxnSpPr>
              <p:spPr>
                <a:xfrm flipV="1">
                  <a:off x="7028816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7" name="Straight Connector 996"/>
                <p:cNvCxnSpPr/>
                <p:nvPr/>
              </p:nvCxnSpPr>
              <p:spPr>
                <a:xfrm flipV="1">
                  <a:off x="6581187" y="2938970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7" name="Group 971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4" name="Straight Connector 993"/>
                <p:cNvCxnSpPr/>
                <p:nvPr/>
              </p:nvCxnSpPr>
              <p:spPr>
                <a:xfrm flipV="1">
                  <a:off x="7026314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5" name="Straight Connector 994"/>
                <p:cNvCxnSpPr/>
                <p:nvPr/>
              </p:nvCxnSpPr>
              <p:spPr>
                <a:xfrm flipV="1">
                  <a:off x="6581668" y="2938967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8" name="Group 972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2" name="Straight Connector 991"/>
                <p:cNvCxnSpPr/>
                <p:nvPr/>
              </p:nvCxnSpPr>
              <p:spPr>
                <a:xfrm flipV="1">
                  <a:off x="7026794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3" name="Straight Connector 992"/>
                <p:cNvCxnSpPr/>
                <p:nvPr/>
              </p:nvCxnSpPr>
              <p:spPr>
                <a:xfrm flipV="1">
                  <a:off x="6582147" y="2938965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9" name="Group 973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0" name="Straight Connector 989"/>
                <p:cNvCxnSpPr/>
                <p:nvPr/>
              </p:nvCxnSpPr>
              <p:spPr>
                <a:xfrm flipV="1">
                  <a:off x="7027273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1" name="Straight Connector 990"/>
                <p:cNvCxnSpPr/>
                <p:nvPr/>
              </p:nvCxnSpPr>
              <p:spPr>
                <a:xfrm flipV="1">
                  <a:off x="6582627" y="293896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0" name="Group 974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8" name="Straight Connector 987"/>
                <p:cNvCxnSpPr/>
                <p:nvPr/>
              </p:nvCxnSpPr>
              <p:spPr>
                <a:xfrm flipV="1">
                  <a:off x="7027754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9" name="Straight Connector 988"/>
                <p:cNvCxnSpPr/>
                <p:nvPr/>
              </p:nvCxnSpPr>
              <p:spPr>
                <a:xfrm flipV="1">
                  <a:off x="6583108" y="2938960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1" name="Group 975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6" name="Straight Connector 985"/>
                <p:cNvCxnSpPr/>
                <p:nvPr/>
              </p:nvCxnSpPr>
              <p:spPr>
                <a:xfrm flipV="1">
                  <a:off x="7028234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7" name="Straight Connector 986"/>
                <p:cNvCxnSpPr/>
                <p:nvPr/>
              </p:nvCxnSpPr>
              <p:spPr>
                <a:xfrm flipV="1">
                  <a:off x="6580604" y="2938957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2" name="Group 976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4" name="Straight Connector 983"/>
                <p:cNvCxnSpPr/>
                <p:nvPr/>
              </p:nvCxnSpPr>
              <p:spPr>
                <a:xfrm flipV="1">
                  <a:off x="7028713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5" name="Straight Connector 984"/>
                <p:cNvCxnSpPr/>
                <p:nvPr/>
              </p:nvCxnSpPr>
              <p:spPr>
                <a:xfrm flipV="1">
                  <a:off x="6581083" y="2938954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3" name="Group 977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2" name="Straight Connector 981"/>
                <p:cNvCxnSpPr/>
                <p:nvPr/>
              </p:nvCxnSpPr>
              <p:spPr>
                <a:xfrm flipV="1">
                  <a:off x="7026209" y="2846432"/>
                  <a:ext cx="110416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3" name="Straight Connector 982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4" name="Group 978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0" name="Straight Connector 979"/>
                <p:cNvCxnSpPr/>
                <p:nvPr/>
              </p:nvCxnSpPr>
              <p:spPr>
                <a:xfrm flipV="1">
                  <a:off x="7026688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1" name="Straight Connector 980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508" name="Group 942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509" name="Group 943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958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959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960" name="Freeform 190"/>
                <p:cNvSpPr>
                  <a:spLocks/>
                </p:cNvSpPr>
                <p:nvPr/>
              </p:nvSpPr>
              <p:spPr bwMode="auto">
                <a:xfrm>
                  <a:off x="5968753" y="2922666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961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962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p:grpSp>
          <p:cxnSp>
            <p:nvCxnSpPr>
              <p:cNvPr id="945" name="Straight Connector 944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6" name="Straight Connector 945"/>
              <p:cNvCxnSpPr/>
              <p:nvPr/>
            </p:nvCxnSpPr>
            <p:spPr>
              <a:xfrm>
                <a:off x="6875113" y="230466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7" name="Straight Connector 946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8" name="Straight Connector 947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9" name="Straight Connector 948"/>
              <p:cNvCxnSpPr/>
              <p:nvPr/>
            </p:nvCxnSpPr>
            <p:spPr>
              <a:xfrm>
                <a:off x="6867732" y="250852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0" name="Straight Connector 949"/>
              <p:cNvCxnSpPr/>
              <p:nvPr/>
            </p:nvCxnSpPr>
            <p:spPr>
              <a:xfrm>
                <a:off x="6864040" y="2569682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1" name="Straight Connector 950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2" name="Straight Connector 951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3" name="Straight Connector 952"/>
              <p:cNvCxnSpPr/>
              <p:nvPr/>
            </p:nvCxnSpPr>
            <p:spPr>
              <a:xfrm>
                <a:off x="6867732" y="277510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4" name="Straight Connector 953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5" name="Straight Connector 954"/>
              <p:cNvCxnSpPr/>
              <p:nvPr/>
            </p:nvCxnSpPr>
            <p:spPr>
              <a:xfrm>
                <a:off x="6871421" y="291153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6" name="Straight Connector 955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7" name="Straight Connector 956"/>
              <p:cNvCxnSpPr/>
              <p:nvPr/>
            </p:nvCxnSpPr>
            <p:spPr>
              <a:xfrm flipH="1">
                <a:off x="6875113" y="2132173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36" name="Group 823"/>
          <p:cNvGrpSpPr>
            <a:grpSpLocks/>
          </p:cNvGrpSpPr>
          <p:nvPr/>
        </p:nvGrpSpPr>
        <p:grpSpPr bwMode="auto">
          <a:xfrm>
            <a:off x="2895600" y="5173663"/>
            <a:ext cx="331788" cy="1030287"/>
            <a:chOff x="6240352" y="2055335"/>
            <a:chExt cx="771307" cy="1017716"/>
          </a:xfrm>
        </p:grpSpPr>
        <p:grpSp>
          <p:nvGrpSpPr>
            <p:cNvPr id="205449" name="Group 883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905" name="Rectangle 904"/>
              <p:cNvSpPr/>
              <p:nvPr/>
            </p:nvSpPr>
            <p:spPr>
              <a:xfrm>
                <a:off x="6509397" y="3062521"/>
                <a:ext cx="447628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06" name="Straight Connector 905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7" name="Rectangle 906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08" name="Straight Connector 907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9" name="Rectangle 908"/>
              <p:cNvSpPr/>
              <p:nvPr/>
            </p:nvSpPr>
            <p:spPr>
              <a:xfrm>
                <a:off x="6816769" y="3703886"/>
                <a:ext cx="131304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910" name="Rectangle 909"/>
              <p:cNvSpPr/>
              <p:nvPr/>
            </p:nvSpPr>
            <p:spPr>
              <a:xfrm>
                <a:off x="6404951" y="3158177"/>
                <a:ext cx="444643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11" name="Straight Connector 910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477" name="Group 911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40" name="Straight Connector 939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1" name="Straight Connector 940"/>
                <p:cNvCxnSpPr/>
                <p:nvPr/>
              </p:nvCxnSpPr>
              <p:spPr>
                <a:xfrm flipV="1">
                  <a:off x="6580709" y="293897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78" name="Group 912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8" name="Straight Connector 937"/>
                <p:cNvCxnSpPr/>
                <p:nvPr/>
              </p:nvCxnSpPr>
              <p:spPr>
                <a:xfrm flipV="1">
                  <a:off x="7028817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9" name="Straight Connector 938"/>
                <p:cNvCxnSpPr/>
                <p:nvPr/>
              </p:nvCxnSpPr>
              <p:spPr>
                <a:xfrm flipV="1">
                  <a:off x="6581189" y="2938970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79" name="Group 913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6" name="Straight Connector 935"/>
                <p:cNvCxnSpPr/>
                <p:nvPr/>
              </p:nvCxnSpPr>
              <p:spPr>
                <a:xfrm flipV="1">
                  <a:off x="7026313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7" name="Straight Connector 936"/>
                <p:cNvCxnSpPr/>
                <p:nvPr/>
              </p:nvCxnSpPr>
              <p:spPr>
                <a:xfrm flipV="1">
                  <a:off x="6581670" y="2938967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0" name="Group 914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4" name="Straight Connector 933"/>
                <p:cNvCxnSpPr/>
                <p:nvPr/>
              </p:nvCxnSpPr>
              <p:spPr>
                <a:xfrm flipV="1">
                  <a:off x="7026792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5" name="Straight Connector 934"/>
                <p:cNvCxnSpPr/>
                <p:nvPr/>
              </p:nvCxnSpPr>
              <p:spPr>
                <a:xfrm flipV="1">
                  <a:off x="6582149" y="2938965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1" name="Group 915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2" name="Straight Connector 931"/>
                <p:cNvCxnSpPr/>
                <p:nvPr/>
              </p:nvCxnSpPr>
              <p:spPr>
                <a:xfrm flipV="1">
                  <a:off x="7027272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3" name="Straight Connector 932"/>
                <p:cNvCxnSpPr/>
                <p:nvPr/>
              </p:nvCxnSpPr>
              <p:spPr>
                <a:xfrm flipV="1">
                  <a:off x="6582629" y="293896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2" name="Group 916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0" name="Straight Connector 929"/>
                <p:cNvCxnSpPr/>
                <p:nvPr/>
              </p:nvCxnSpPr>
              <p:spPr>
                <a:xfrm flipV="1">
                  <a:off x="7027753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1" name="Straight Connector 930"/>
                <p:cNvCxnSpPr/>
                <p:nvPr/>
              </p:nvCxnSpPr>
              <p:spPr>
                <a:xfrm flipV="1">
                  <a:off x="6583110" y="2938960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3" name="Group 917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8" name="Straight Connector 927"/>
                <p:cNvCxnSpPr/>
                <p:nvPr/>
              </p:nvCxnSpPr>
              <p:spPr>
                <a:xfrm flipV="1">
                  <a:off x="7028232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9" name="Straight Connector 928"/>
                <p:cNvCxnSpPr/>
                <p:nvPr/>
              </p:nvCxnSpPr>
              <p:spPr>
                <a:xfrm flipV="1">
                  <a:off x="6580604" y="2938957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4" name="Group 918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6" name="Straight Connector 925"/>
                <p:cNvCxnSpPr/>
                <p:nvPr/>
              </p:nvCxnSpPr>
              <p:spPr>
                <a:xfrm flipV="1">
                  <a:off x="7028711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7" name="Straight Connector 926"/>
                <p:cNvCxnSpPr/>
                <p:nvPr/>
              </p:nvCxnSpPr>
              <p:spPr>
                <a:xfrm flipV="1">
                  <a:off x="6581083" y="2938954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5" name="Group 919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4" name="Straight Connector 923"/>
                <p:cNvCxnSpPr/>
                <p:nvPr/>
              </p:nvCxnSpPr>
              <p:spPr>
                <a:xfrm flipV="1">
                  <a:off x="7026209" y="2846432"/>
                  <a:ext cx="110414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5" name="Straight Connector 924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6" name="Group 920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2" name="Straight Connector 921"/>
                <p:cNvCxnSpPr/>
                <p:nvPr/>
              </p:nvCxnSpPr>
              <p:spPr>
                <a:xfrm flipV="1">
                  <a:off x="7026689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3" name="Straight Connector 922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450" name="Group 884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451" name="Group 885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900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901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902" name="Freeform 190"/>
                <p:cNvSpPr>
                  <a:spLocks/>
                </p:cNvSpPr>
                <p:nvPr/>
              </p:nvSpPr>
              <p:spPr bwMode="auto">
                <a:xfrm>
                  <a:off x="5968754" y="2922666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903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904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p:grpSp>
          <p:cxnSp>
            <p:nvCxnSpPr>
              <p:cNvPr id="887" name="Straight Connector 886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8" name="Straight Connector 887"/>
              <p:cNvCxnSpPr/>
              <p:nvPr/>
            </p:nvCxnSpPr>
            <p:spPr>
              <a:xfrm>
                <a:off x="6875111" y="230466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9" name="Straight Connector 888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0" name="Straight Connector 889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1" name="Straight Connector 890"/>
              <p:cNvCxnSpPr/>
              <p:nvPr/>
            </p:nvCxnSpPr>
            <p:spPr>
              <a:xfrm>
                <a:off x="6867730" y="250852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2" name="Straight Connector 891"/>
              <p:cNvCxnSpPr/>
              <p:nvPr/>
            </p:nvCxnSpPr>
            <p:spPr>
              <a:xfrm>
                <a:off x="6864041" y="2569682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3" name="Straight Connector 892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4" name="Straight Connector 893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5" name="Straight Connector 894"/>
              <p:cNvCxnSpPr/>
              <p:nvPr/>
            </p:nvCxnSpPr>
            <p:spPr>
              <a:xfrm>
                <a:off x="6867730" y="277510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6" name="Straight Connector 895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7" name="Straight Connector 896"/>
              <p:cNvCxnSpPr/>
              <p:nvPr/>
            </p:nvCxnSpPr>
            <p:spPr>
              <a:xfrm>
                <a:off x="6871422" y="291153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8" name="Straight Connector 897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9" name="Straight Connector 898"/>
              <p:cNvCxnSpPr/>
              <p:nvPr/>
            </p:nvCxnSpPr>
            <p:spPr>
              <a:xfrm flipH="1">
                <a:off x="6875111" y="2132173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37" name="Group 824"/>
          <p:cNvGrpSpPr>
            <a:grpSpLocks/>
          </p:cNvGrpSpPr>
          <p:nvPr/>
        </p:nvGrpSpPr>
        <p:grpSpPr bwMode="auto">
          <a:xfrm>
            <a:off x="3271838" y="5173663"/>
            <a:ext cx="331787" cy="1030287"/>
            <a:chOff x="6240352" y="2055335"/>
            <a:chExt cx="771307" cy="1017716"/>
          </a:xfrm>
        </p:grpSpPr>
        <p:grpSp>
          <p:nvGrpSpPr>
            <p:cNvPr id="205391" name="Group 825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847" name="Rectangle 846"/>
              <p:cNvSpPr/>
              <p:nvPr/>
            </p:nvSpPr>
            <p:spPr>
              <a:xfrm>
                <a:off x="6509397" y="3062521"/>
                <a:ext cx="447629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48" name="Straight Connector 847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9" name="Rectangle 848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50" name="Straight Connector 849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1" name="Rectangle 850"/>
              <p:cNvSpPr/>
              <p:nvPr/>
            </p:nvSpPr>
            <p:spPr>
              <a:xfrm>
                <a:off x="6816769" y="3703886"/>
                <a:ext cx="131305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852" name="Rectangle 851"/>
              <p:cNvSpPr/>
              <p:nvPr/>
            </p:nvSpPr>
            <p:spPr>
              <a:xfrm>
                <a:off x="6404950" y="3158177"/>
                <a:ext cx="444646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53" name="Straight Connector 852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419" name="Group 853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82" name="Straight Connector 881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3" name="Straight Connector 882"/>
                <p:cNvCxnSpPr/>
                <p:nvPr/>
              </p:nvCxnSpPr>
              <p:spPr>
                <a:xfrm flipV="1">
                  <a:off x="6580707" y="293897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0" name="Group 854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80" name="Straight Connector 879"/>
                <p:cNvCxnSpPr/>
                <p:nvPr/>
              </p:nvCxnSpPr>
              <p:spPr>
                <a:xfrm flipV="1">
                  <a:off x="7028816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1" name="Straight Connector 880"/>
                <p:cNvCxnSpPr/>
                <p:nvPr/>
              </p:nvCxnSpPr>
              <p:spPr>
                <a:xfrm flipV="1">
                  <a:off x="6581187" y="2938970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1" name="Group 855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8" name="Straight Connector 877"/>
                <p:cNvCxnSpPr/>
                <p:nvPr/>
              </p:nvCxnSpPr>
              <p:spPr>
                <a:xfrm flipV="1">
                  <a:off x="7026314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9" name="Straight Connector 878"/>
                <p:cNvCxnSpPr/>
                <p:nvPr/>
              </p:nvCxnSpPr>
              <p:spPr>
                <a:xfrm flipV="1">
                  <a:off x="6581668" y="2938967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2" name="Group 856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6" name="Straight Connector 875"/>
                <p:cNvCxnSpPr/>
                <p:nvPr/>
              </p:nvCxnSpPr>
              <p:spPr>
                <a:xfrm flipV="1">
                  <a:off x="7026794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7" name="Straight Connector 876"/>
                <p:cNvCxnSpPr/>
                <p:nvPr/>
              </p:nvCxnSpPr>
              <p:spPr>
                <a:xfrm flipV="1">
                  <a:off x="6582147" y="2938965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3" name="Group 857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4" name="Straight Connector 873"/>
                <p:cNvCxnSpPr/>
                <p:nvPr/>
              </p:nvCxnSpPr>
              <p:spPr>
                <a:xfrm flipV="1">
                  <a:off x="7027273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5" name="Straight Connector 874"/>
                <p:cNvCxnSpPr/>
                <p:nvPr/>
              </p:nvCxnSpPr>
              <p:spPr>
                <a:xfrm flipV="1">
                  <a:off x="6582627" y="293896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4" name="Group 858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2" name="Straight Connector 871"/>
                <p:cNvCxnSpPr/>
                <p:nvPr/>
              </p:nvCxnSpPr>
              <p:spPr>
                <a:xfrm flipV="1">
                  <a:off x="7027754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3" name="Straight Connector 872"/>
                <p:cNvCxnSpPr/>
                <p:nvPr/>
              </p:nvCxnSpPr>
              <p:spPr>
                <a:xfrm flipV="1">
                  <a:off x="6583108" y="2938960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5" name="Group 859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0" name="Straight Connector 869"/>
                <p:cNvCxnSpPr/>
                <p:nvPr/>
              </p:nvCxnSpPr>
              <p:spPr>
                <a:xfrm flipV="1">
                  <a:off x="7028234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1" name="Straight Connector 870"/>
                <p:cNvCxnSpPr/>
                <p:nvPr/>
              </p:nvCxnSpPr>
              <p:spPr>
                <a:xfrm flipV="1">
                  <a:off x="6580604" y="2938957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6" name="Group 860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8" name="Straight Connector 867"/>
                <p:cNvCxnSpPr/>
                <p:nvPr/>
              </p:nvCxnSpPr>
              <p:spPr>
                <a:xfrm flipV="1">
                  <a:off x="7028713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9" name="Straight Connector 868"/>
                <p:cNvCxnSpPr/>
                <p:nvPr/>
              </p:nvCxnSpPr>
              <p:spPr>
                <a:xfrm flipV="1">
                  <a:off x="6581083" y="2938954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7" name="Group 861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6" name="Straight Connector 865"/>
                <p:cNvCxnSpPr/>
                <p:nvPr/>
              </p:nvCxnSpPr>
              <p:spPr>
                <a:xfrm flipV="1">
                  <a:off x="7026209" y="2846432"/>
                  <a:ext cx="110416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7" name="Straight Connector 866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8" name="Group 862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4" name="Straight Connector 863"/>
                <p:cNvCxnSpPr/>
                <p:nvPr/>
              </p:nvCxnSpPr>
              <p:spPr>
                <a:xfrm flipV="1">
                  <a:off x="7026688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5" name="Straight Connector 864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392" name="Group 826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393" name="Group 827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842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843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844" name="Freeform 190"/>
                <p:cNvSpPr>
                  <a:spLocks/>
                </p:cNvSpPr>
                <p:nvPr/>
              </p:nvSpPr>
              <p:spPr bwMode="auto">
                <a:xfrm>
                  <a:off x="5968753" y="2922666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845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846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p:grpSp>
          <p:cxnSp>
            <p:nvCxnSpPr>
              <p:cNvPr id="829" name="Straight Connector 828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0" name="Straight Connector 829"/>
              <p:cNvCxnSpPr/>
              <p:nvPr/>
            </p:nvCxnSpPr>
            <p:spPr>
              <a:xfrm>
                <a:off x="6875113" y="230466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1" name="Straight Connector 830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2" name="Straight Connector 831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3" name="Straight Connector 832"/>
              <p:cNvCxnSpPr/>
              <p:nvPr/>
            </p:nvCxnSpPr>
            <p:spPr>
              <a:xfrm>
                <a:off x="6867732" y="250852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4" name="Straight Connector 833"/>
              <p:cNvCxnSpPr/>
              <p:nvPr/>
            </p:nvCxnSpPr>
            <p:spPr>
              <a:xfrm>
                <a:off x="6864040" y="2569682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5" name="Straight Connector 834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6" name="Straight Connector 835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7" name="Straight Connector 836"/>
              <p:cNvCxnSpPr/>
              <p:nvPr/>
            </p:nvCxnSpPr>
            <p:spPr>
              <a:xfrm>
                <a:off x="6867732" y="277510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8" name="Straight Connector 837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9" name="Straight Connector 838"/>
              <p:cNvCxnSpPr/>
              <p:nvPr/>
            </p:nvCxnSpPr>
            <p:spPr>
              <a:xfrm>
                <a:off x="6871421" y="291153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0" name="Straight Connector 839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1" name="Straight Connector 840"/>
              <p:cNvCxnSpPr/>
              <p:nvPr/>
            </p:nvCxnSpPr>
            <p:spPr>
              <a:xfrm flipH="1">
                <a:off x="6875113" y="2132173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65" name="Straight Connector 1064"/>
          <p:cNvCxnSpPr/>
          <p:nvPr/>
        </p:nvCxnSpPr>
        <p:spPr>
          <a:xfrm flipH="1">
            <a:off x="3989388" y="4705350"/>
            <a:ext cx="357187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6" name="Straight Connector 1065"/>
          <p:cNvCxnSpPr>
            <a:stCxn id="1305" idx="2"/>
          </p:cNvCxnSpPr>
          <p:nvPr/>
        </p:nvCxnSpPr>
        <p:spPr>
          <a:xfrm flipH="1">
            <a:off x="4294188" y="4919663"/>
            <a:ext cx="203200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7" name="Straight Connector 1066"/>
          <p:cNvCxnSpPr/>
          <p:nvPr/>
        </p:nvCxnSpPr>
        <p:spPr>
          <a:xfrm>
            <a:off x="4611688" y="4719638"/>
            <a:ext cx="58737" cy="490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8" name="Straight Connector 1067"/>
          <p:cNvCxnSpPr>
            <a:endCxn id="1090" idx="0"/>
          </p:cNvCxnSpPr>
          <p:nvPr/>
        </p:nvCxnSpPr>
        <p:spPr>
          <a:xfrm>
            <a:off x="4751388" y="4743450"/>
            <a:ext cx="274637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42" name="Group 1068"/>
          <p:cNvGrpSpPr>
            <a:grpSpLocks/>
          </p:cNvGrpSpPr>
          <p:nvPr/>
        </p:nvGrpSpPr>
        <p:grpSpPr bwMode="auto">
          <a:xfrm>
            <a:off x="3724275" y="5200650"/>
            <a:ext cx="331788" cy="1030288"/>
            <a:chOff x="6240352" y="2055335"/>
            <a:chExt cx="771307" cy="1017716"/>
          </a:xfrm>
        </p:grpSpPr>
        <p:grpSp>
          <p:nvGrpSpPr>
            <p:cNvPr id="205333" name="Group 1246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268" name="Rectangle 1267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69" name="Straight Connector 1268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0" name="Rectangle 1269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71" name="Straight Connector 1270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2" name="Rectangle 1271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73" name="Rectangle 1272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74" name="Straight Connector 1273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361" name="Group 1274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03" name="Straight Connector 1302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4" name="Straight Connector 1303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2" name="Group 1275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01" name="Straight Connector 1300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2" name="Straight Connector 1301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3" name="Group 1276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9" name="Straight Connector 1298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0" name="Straight Connector 1299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4" name="Group 1277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7" name="Straight Connector 1296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8" name="Straight Connector 1297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5" name="Group 1278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5" name="Straight Connector 1294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6" name="Straight Connector 1295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6" name="Group 1279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3" name="Straight Connector 1292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4" name="Straight Connector 1293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7" name="Group 1280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1" name="Straight Connector 1290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2" name="Straight Connector 1291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8" name="Group 1281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89" name="Straight Connector 1288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0" name="Straight Connector 1289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9" name="Group 1282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87" name="Straight Connector 1286"/>
                <p:cNvCxnSpPr/>
                <p:nvPr/>
              </p:nvCxnSpPr>
              <p:spPr>
                <a:xfrm flipV="1">
                  <a:off x="7026209" y="2846432"/>
                  <a:ext cx="11041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8" name="Straight Connector 1287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70" name="Group 1283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85" name="Straight Connector 1284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6" name="Straight Connector 1285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334" name="Group 1247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335" name="Group 1248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263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264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265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266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267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p:grpSp>
          <p:cxnSp>
            <p:nvCxnSpPr>
              <p:cNvPr id="1250" name="Straight Connector 1249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1" name="Straight Connector 1250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2" name="Straight Connector 1251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3" name="Straight Connector 1252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4" name="Straight Connector 1253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5" name="Straight Connector 1254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6" name="Straight Connector 1255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7" name="Straight Connector 1256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8" name="Straight Connector 1257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9" name="Straight Connector 1258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0" name="Straight Connector 1259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1" name="Straight Connector 1260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2" name="Straight Connector 1261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43" name="Group 1069"/>
          <p:cNvGrpSpPr>
            <a:grpSpLocks/>
          </p:cNvGrpSpPr>
          <p:nvPr/>
        </p:nvGrpSpPr>
        <p:grpSpPr bwMode="auto">
          <a:xfrm>
            <a:off x="4110038" y="5200650"/>
            <a:ext cx="331787" cy="1030288"/>
            <a:chOff x="6240352" y="2055335"/>
            <a:chExt cx="771307" cy="1017716"/>
          </a:xfrm>
        </p:grpSpPr>
        <p:grpSp>
          <p:nvGrpSpPr>
            <p:cNvPr id="205275" name="Group 1188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210" name="Rectangle 1209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11" name="Straight Connector 1210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2" name="Rectangle 1211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13" name="Straight Connector 1212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4" name="Rectangle 1213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15" name="Rectangle 1214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16" name="Straight Connector 1215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303" name="Group 1216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45" name="Straight Connector 1244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6" name="Straight Connector 1245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4" name="Group 121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43" name="Straight Connector 1242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4" name="Straight Connector 1243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5" name="Group 1218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41" name="Straight Connector 1240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2" name="Straight Connector 1241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6" name="Group 1219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9" name="Straight Connector 1238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0" name="Straight Connector 1239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7" name="Group 1220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7" name="Straight Connector 1236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8" name="Straight Connector 1237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8" name="Group 1221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5" name="Straight Connector 1234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6" name="Straight Connector 1235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9" name="Group 1222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3" name="Straight Connector 1232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4" name="Straight Connector 1233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10" name="Group 1223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1" name="Straight Connector 1230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2" name="Straight Connector 1231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11" name="Group 1224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29" name="Straight Connector 1228"/>
                <p:cNvCxnSpPr/>
                <p:nvPr/>
              </p:nvCxnSpPr>
              <p:spPr>
                <a:xfrm flipV="1">
                  <a:off x="7026209" y="2846432"/>
                  <a:ext cx="110416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0" name="Straight Connector 1229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12" name="Group 1225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27" name="Straight Connector 1226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8" name="Straight Connector 1227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276" name="Group 1189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277" name="Group 1190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205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206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207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208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209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p:grpSp>
          <p:cxnSp>
            <p:nvCxnSpPr>
              <p:cNvPr id="1192" name="Straight Connector 1191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3" name="Straight Connector 119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4" name="Straight Connector 119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5" name="Straight Connector 119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6" name="Straight Connector 119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7" name="Straight Connector 119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8" name="Straight Connector 119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9" name="Straight Connector 119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0" name="Straight Connector 119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1" name="Straight Connector 120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2" name="Straight Connector 120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3" name="Straight Connector 120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4" name="Straight Connector 120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44" name="Group 1070"/>
          <p:cNvGrpSpPr>
            <a:grpSpLocks/>
          </p:cNvGrpSpPr>
          <p:nvPr/>
        </p:nvGrpSpPr>
        <p:grpSpPr bwMode="auto">
          <a:xfrm>
            <a:off x="4486275" y="5200650"/>
            <a:ext cx="331788" cy="1030288"/>
            <a:chOff x="6240352" y="2055335"/>
            <a:chExt cx="771307" cy="1017716"/>
          </a:xfrm>
        </p:grpSpPr>
        <p:grpSp>
          <p:nvGrpSpPr>
            <p:cNvPr id="205217" name="Group 1130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152" name="Rectangle 1151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153" name="Straight Connector 1152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4" name="Rectangle 1153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155" name="Straight Connector 1154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6" name="Rectangle 1155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57" name="Rectangle 1156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158" name="Straight Connector 1157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245" name="Group 1158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7" name="Straight Connector 1186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8" name="Straight Connector 1187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6" name="Group 1159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5" name="Straight Connector 1184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6" name="Straight Connector 1185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7" name="Group 1160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3" name="Straight Connector 1182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4" name="Straight Connector 1183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8" name="Group 1161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1" name="Straight Connector 1180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2" name="Straight Connector 1181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9" name="Group 1162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9" name="Straight Connector 1178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0" name="Straight Connector 1179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0" name="Group 1163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7" name="Straight Connector 1176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8" name="Straight Connector 1177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1" name="Group 1164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5" name="Straight Connector 1174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6" name="Straight Connector 1175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2" name="Group 1165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3" name="Straight Connector 1172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4" name="Straight Connector 1173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3" name="Group 1166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1" name="Straight Connector 1170"/>
                <p:cNvCxnSpPr/>
                <p:nvPr/>
              </p:nvCxnSpPr>
              <p:spPr>
                <a:xfrm flipV="1">
                  <a:off x="7026209" y="2846432"/>
                  <a:ext cx="11041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2" name="Straight Connector 1171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4" name="Group 1167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69" name="Straight Connector 1168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0" name="Straight Connector 1169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218" name="Group 1131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219" name="Group 1132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147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148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149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150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151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p:grpSp>
          <p:cxnSp>
            <p:nvCxnSpPr>
              <p:cNvPr id="1134" name="Straight Connector 1133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5" name="Straight Connector 1134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6" name="Straight Connector 1135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7" name="Straight Connector 1136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8" name="Straight Connector 1137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9" name="Straight Connector 1138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0" name="Straight Connector 1139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1" name="Straight Connector 1140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2" name="Straight Connector 1141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3" name="Straight Connector 1142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4" name="Straight Connector 1143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5" name="Straight Connector 1144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6" name="Straight Connector 1145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45" name="Group 1071"/>
          <p:cNvGrpSpPr>
            <a:grpSpLocks/>
          </p:cNvGrpSpPr>
          <p:nvPr/>
        </p:nvGrpSpPr>
        <p:grpSpPr bwMode="auto">
          <a:xfrm>
            <a:off x="4864100" y="5200650"/>
            <a:ext cx="330200" cy="1030288"/>
            <a:chOff x="6240352" y="2055335"/>
            <a:chExt cx="771307" cy="1017716"/>
          </a:xfrm>
        </p:grpSpPr>
        <p:grpSp>
          <p:nvGrpSpPr>
            <p:cNvPr id="205159" name="Group 1072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094" name="Rectangle 1093"/>
              <p:cNvSpPr/>
              <p:nvPr/>
            </p:nvSpPr>
            <p:spPr>
              <a:xfrm>
                <a:off x="6509942" y="3062521"/>
                <a:ext cx="446783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95" name="Straight Connector 1094"/>
              <p:cNvCxnSpPr/>
              <p:nvPr/>
            </p:nvCxnSpPr>
            <p:spPr>
              <a:xfrm flipV="1">
                <a:off x="6845779" y="3062521"/>
                <a:ext cx="113944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6" name="Rectangle 1095"/>
              <p:cNvSpPr/>
              <p:nvPr/>
            </p:nvSpPr>
            <p:spPr>
              <a:xfrm>
                <a:off x="6476959" y="3071930"/>
                <a:ext cx="131936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97" name="Straight Connector 1096"/>
              <p:cNvCxnSpPr/>
              <p:nvPr/>
            </p:nvCxnSpPr>
            <p:spPr>
              <a:xfrm flipV="1">
                <a:off x="6395998" y="3062521"/>
                <a:ext cx="113944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8" name="Rectangle 1097"/>
              <p:cNvSpPr/>
              <p:nvPr/>
            </p:nvSpPr>
            <p:spPr>
              <a:xfrm>
                <a:off x="6815793" y="3703885"/>
                <a:ext cx="131936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99" name="Rectangle 1098"/>
              <p:cNvSpPr/>
              <p:nvPr/>
            </p:nvSpPr>
            <p:spPr>
              <a:xfrm>
                <a:off x="6404995" y="3158176"/>
                <a:ext cx="44378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100" name="Straight Connector 1099"/>
              <p:cNvCxnSpPr/>
              <p:nvPr/>
            </p:nvCxnSpPr>
            <p:spPr>
              <a:xfrm flipV="1">
                <a:off x="6848778" y="3804246"/>
                <a:ext cx="110945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187" name="Group 1100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9" name="Straight Connector 1128"/>
                <p:cNvCxnSpPr/>
                <p:nvPr/>
              </p:nvCxnSpPr>
              <p:spPr>
                <a:xfrm flipV="1">
                  <a:off x="7027504" y="2846452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0" name="Straight Connector 1129"/>
                <p:cNvCxnSpPr/>
                <p:nvPr/>
              </p:nvCxnSpPr>
              <p:spPr>
                <a:xfrm flipV="1">
                  <a:off x="6580724" y="2938972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88" name="Group 1101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7" name="Straight Connector 1126"/>
                <p:cNvCxnSpPr/>
                <p:nvPr/>
              </p:nvCxnSpPr>
              <p:spPr>
                <a:xfrm flipV="1">
                  <a:off x="7027984" y="2846449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8" name="Straight Connector 1127"/>
                <p:cNvCxnSpPr/>
                <p:nvPr/>
              </p:nvCxnSpPr>
              <p:spPr>
                <a:xfrm flipV="1">
                  <a:off x="6581203" y="293896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89" name="Group 1102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5" name="Straight Connector 1124"/>
                <p:cNvCxnSpPr/>
                <p:nvPr/>
              </p:nvCxnSpPr>
              <p:spPr>
                <a:xfrm flipV="1">
                  <a:off x="7028464" y="2846446"/>
                  <a:ext cx="107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6" name="Straight Connector 1125"/>
                <p:cNvCxnSpPr/>
                <p:nvPr/>
              </p:nvCxnSpPr>
              <p:spPr>
                <a:xfrm flipV="1">
                  <a:off x="6581683" y="2938966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0" name="Group 1103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3" name="Straight Connector 1122"/>
                <p:cNvCxnSpPr/>
                <p:nvPr/>
              </p:nvCxnSpPr>
              <p:spPr>
                <a:xfrm flipV="1">
                  <a:off x="7028943" y="2846445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4" name="Straight Connector 1123"/>
                <p:cNvCxnSpPr/>
                <p:nvPr/>
              </p:nvCxnSpPr>
              <p:spPr>
                <a:xfrm flipV="1">
                  <a:off x="6582163" y="2938964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1" name="Group 1104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1" name="Straight Connector 1120"/>
                <p:cNvCxnSpPr/>
                <p:nvPr/>
              </p:nvCxnSpPr>
              <p:spPr>
                <a:xfrm flipV="1">
                  <a:off x="7029423" y="2846442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2" name="Straight Connector 1121"/>
                <p:cNvCxnSpPr/>
                <p:nvPr/>
              </p:nvCxnSpPr>
              <p:spPr>
                <a:xfrm flipV="1">
                  <a:off x="6582643" y="2938961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2" name="Group 1105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9" name="Straight Connector 1118"/>
                <p:cNvCxnSpPr/>
                <p:nvPr/>
              </p:nvCxnSpPr>
              <p:spPr>
                <a:xfrm flipV="1">
                  <a:off x="7029905" y="2846440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0" name="Straight Connector 1119"/>
                <p:cNvCxnSpPr/>
                <p:nvPr/>
              </p:nvCxnSpPr>
              <p:spPr>
                <a:xfrm flipV="1">
                  <a:off x="6583124" y="293895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3" name="Group 1106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7" name="Straight Connector 1116"/>
                <p:cNvCxnSpPr/>
                <p:nvPr/>
              </p:nvCxnSpPr>
              <p:spPr>
                <a:xfrm flipV="1">
                  <a:off x="7027387" y="2846437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8" name="Straight Connector 1117"/>
                <p:cNvCxnSpPr/>
                <p:nvPr/>
              </p:nvCxnSpPr>
              <p:spPr>
                <a:xfrm flipV="1">
                  <a:off x="6580605" y="2938956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4" name="Group 1107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5" name="Straight Connector 1114"/>
                <p:cNvCxnSpPr/>
                <p:nvPr/>
              </p:nvCxnSpPr>
              <p:spPr>
                <a:xfrm flipV="1">
                  <a:off x="7027867" y="2846434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6" name="Straight Connector 1115"/>
                <p:cNvCxnSpPr/>
                <p:nvPr/>
              </p:nvCxnSpPr>
              <p:spPr>
                <a:xfrm flipV="1">
                  <a:off x="6581084" y="2938953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5" name="Group 1108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3" name="Straight Connector 1112"/>
                <p:cNvCxnSpPr/>
                <p:nvPr/>
              </p:nvCxnSpPr>
              <p:spPr>
                <a:xfrm flipV="1">
                  <a:off x="7025347" y="2846432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4" name="Straight Connector 1113"/>
                <p:cNvCxnSpPr/>
                <p:nvPr/>
              </p:nvCxnSpPr>
              <p:spPr>
                <a:xfrm flipV="1">
                  <a:off x="6581564" y="2938951"/>
                  <a:ext cx="4497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6" name="Group 1109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1" name="Straight Connector 1110"/>
                <p:cNvCxnSpPr/>
                <p:nvPr/>
              </p:nvCxnSpPr>
              <p:spPr>
                <a:xfrm flipV="1">
                  <a:off x="7028826" y="2846429"/>
                  <a:ext cx="110945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2" name="Straight Connector 1111"/>
                <p:cNvCxnSpPr/>
                <p:nvPr/>
              </p:nvCxnSpPr>
              <p:spPr>
                <a:xfrm flipV="1">
                  <a:off x="6582044" y="293894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160" name="Group 1073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161" name="Group 1074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089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382" y="2996368"/>
                  <a:ext cx="548815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090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382" y="2921098"/>
                  <a:ext cx="674894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091" name="Freeform 190"/>
                <p:cNvSpPr>
                  <a:spLocks/>
                </p:cNvSpPr>
                <p:nvPr/>
              </p:nvSpPr>
              <p:spPr bwMode="auto">
                <a:xfrm>
                  <a:off x="5971613" y="2922667"/>
                  <a:ext cx="122370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092" name="Freeform 191"/>
                <p:cNvSpPr>
                  <a:spLocks/>
                </p:cNvSpPr>
                <p:nvPr/>
              </p:nvSpPr>
              <p:spPr bwMode="auto">
                <a:xfrm>
                  <a:off x="5500669" y="2936779"/>
                  <a:ext cx="522858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093" name="Freeform 192"/>
                <p:cNvSpPr>
                  <a:spLocks/>
                </p:cNvSpPr>
                <p:nvPr/>
              </p:nvSpPr>
              <p:spPr bwMode="auto">
                <a:xfrm>
                  <a:off x="5623041" y="2933643"/>
                  <a:ext cx="300364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p:grpSp>
          <p:cxnSp>
            <p:nvCxnSpPr>
              <p:cNvPr id="1076" name="Straight Connector 1075"/>
              <p:cNvCxnSpPr/>
              <p:nvPr/>
            </p:nvCxnSpPr>
            <p:spPr>
              <a:xfrm flipH="1">
                <a:off x="6996826" y="2124333"/>
                <a:ext cx="11126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7" name="Straight Connector 1076"/>
              <p:cNvCxnSpPr/>
              <p:nvPr/>
            </p:nvCxnSpPr>
            <p:spPr>
              <a:xfrm>
                <a:off x="6874457" y="2304668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8" name="Straight Connector 1077"/>
              <p:cNvCxnSpPr/>
              <p:nvPr/>
            </p:nvCxnSpPr>
            <p:spPr>
              <a:xfrm>
                <a:off x="6870747" y="2368961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9" name="Straight Connector 1078"/>
              <p:cNvCxnSpPr/>
              <p:nvPr/>
            </p:nvCxnSpPr>
            <p:spPr>
              <a:xfrm>
                <a:off x="6870747" y="2444231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0" name="Straight Connector 1079"/>
              <p:cNvCxnSpPr/>
              <p:nvPr/>
            </p:nvCxnSpPr>
            <p:spPr>
              <a:xfrm>
                <a:off x="6867040" y="2508525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1" name="Straight Connector 1080"/>
              <p:cNvCxnSpPr/>
              <p:nvPr/>
            </p:nvCxnSpPr>
            <p:spPr>
              <a:xfrm>
                <a:off x="6867040" y="2569681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2" name="Straight Connector 1081"/>
              <p:cNvCxnSpPr/>
              <p:nvPr/>
            </p:nvCxnSpPr>
            <p:spPr>
              <a:xfrm>
                <a:off x="6863331" y="2638679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3" name="Straight Connector 1082"/>
              <p:cNvCxnSpPr/>
              <p:nvPr/>
            </p:nvCxnSpPr>
            <p:spPr>
              <a:xfrm>
                <a:off x="6859624" y="2706109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4" name="Straight Connector 1083"/>
              <p:cNvCxnSpPr/>
              <p:nvPr/>
            </p:nvCxnSpPr>
            <p:spPr>
              <a:xfrm>
                <a:off x="6867040" y="2775107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5" name="Straight Connector 1084"/>
              <p:cNvCxnSpPr/>
              <p:nvPr/>
            </p:nvCxnSpPr>
            <p:spPr>
              <a:xfrm>
                <a:off x="6870747" y="284253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6" name="Straight Connector 1085"/>
              <p:cNvCxnSpPr/>
              <p:nvPr/>
            </p:nvCxnSpPr>
            <p:spPr>
              <a:xfrm>
                <a:off x="6870747" y="291153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7" name="Straight Connector 1086"/>
              <p:cNvCxnSpPr/>
              <p:nvPr/>
            </p:nvCxnSpPr>
            <p:spPr>
              <a:xfrm>
                <a:off x="6874457" y="2975827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8" name="Straight Connector 1087"/>
              <p:cNvCxnSpPr/>
              <p:nvPr/>
            </p:nvCxnSpPr>
            <p:spPr>
              <a:xfrm flipH="1">
                <a:off x="6878164" y="2132174"/>
                <a:ext cx="133495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12" name="Straight Connector 1311"/>
          <p:cNvCxnSpPr/>
          <p:nvPr/>
        </p:nvCxnSpPr>
        <p:spPr>
          <a:xfrm flipH="1">
            <a:off x="5554663" y="4711700"/>
            <a:ext cx="35560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3" name="Straight Connector 1312"/>
          <p:cNvCxnSpPr>
            <a:stCxn id="1552" idx="2"/>
          </p:cNvCxnSpPr>
          <p:nvPr/>
        </p:nvCxnSpPr>
        <p:spPr>
          <a:xfrm flipH="1">
            <a:off x="5859463" y="4927600"/>
            <a:ext cx="201612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4" name="Straight Connector 1313"/>
          <p:cNvCxnSpPr/>
          <p:nvPr/>
        </p:nvCxnSpPr>
        <p:spPr>
          <a:xfrm>
            <a:off x="6176963" y="4725988"/>
            <a:ext cx="57150" cy="492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5" name="Straight Connector 1314"/>
          <p:cNvCxnSpPr>
            <a:endCxn id="1337" idx="0"/>
          </p:cNvCxnSpPr>
          <p:nvPr/>
        </p:nvCxnSpPr>
        <p:spPr>
          <a:xfrm>
            <a:off x="6316663" y="4749800"/>
            <a:ext cx="27305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50" name="Group 1315"/>
          <p:cNvGrpSpPr>
            <a:grpSpLocks/>
          </p:cNvGrpSpPr>
          <p:nvPr/>
        </p:nvGrpSpPr>
        <p:grpSpPr bwMode="auto">
          <a:xfrm>
            <a:off x="5289550" y="5207000"/>
            <a:ext cx="331788" cy="1031875"/>
            <a:chOff x="6240352" y="2055335"/>
            <a:chExt cx="771307" cy="1017716"/>
          </a:xfrm>
        </p:grpSpPr>
        <p:grpSp>
          <p:nvGrpSpPr>
            <p:cNvPr id="205101" name="Group 1493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515" name="Rectangle 1514"/>
              <p:cNvSpPr/>
              <p:nvPr/>
            </p:nvSpPr>
            <p:spPr>
              <a:xfrm>
                <a:off x="6509397" y="3062244"/>
                <a:ext cx="447628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516" name="Straight Connector 1515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7" name="Rectangle 1516"/>
              <p:cNvSpPr/>
              <p:nvPr/>
            </p:nvSpPr>
            <p:spPr>
              <a:xfrm>
                <a:off x="6476572" y="3071638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518" name="Straight Connector 1517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9" name="Rectangle 1518"/>
              <p:cNvSpPr/>
              <p:nvPr/>
            </p:nvSpPr>
            <p:spPr>
              <a:xfrm>
                <a:off x="6816769" y="3702622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20" name="Rectangle 1519"/>
              <p:cNvSpPr/>
              <p:nvPr/>
            </p:nvSpPr>
            <p:spPr>
              <a:xfrm>
                <a:off x="6404951" y="3157752"/>
                <a:ext cx="44464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521" name="Straight Connector 1520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129" name="Group 1521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50" name="Straight Connector 1549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1" name="Straight Connector 1550"/>
                <p:cNvCxnSpPr/>
                <p:nvPr/>
              </p:nvCxnSpPr>
              <p:spPr>
                <a:xfrm flipV="1">
                  <a:off x="6580709" y="293843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0" name="Group 1522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8" name="Straight Connector 1547"/>
                <p:cNvCxnSpPr/>
                <p:nvPr/>
              </p:nvCxnSpPr>
              <p:spPr>
                <a:xfrm flipV="1">
                  <a:off x="7028817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9" name="Straight Connector 1548"/>
                <p:cNvCxnSpPr/>
                <p:nvPr/>
              </p:nvCxnSpPr>
              <p:spPr>
                <a:xfrm flipV="1">
                  <a:off x="6581189" y="2938331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1" name="Group 1523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6" name="Straight Connector 1545"/>
                <p:cNvCxnSpPr/>
                <p:nvPr/>
              </p:nvCxnSpPr>
              <p:spPr>
                <a:xfrm flipV="1">
                  <a:off x="7026313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7" name="Straight Connector 1546"/>
                <p:cNvCxnSpPr/>
                <p:nvPr/>
              </p:nvCxnSpPr>
              <p:spPr>
                <a:xfrm flipV="1">
                  <a:off x="6581670" y="293822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2" name="Group 1524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4" name="Straight Connector 1543"/>
                <p:cNvCxnSpPr/>
                <p:nvPr/>
              </p:nvCxnSpPr>
              <p:spPr>
                <a:xfrm flipV="1">
                  <a:off x="7026792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5" name="Straight Connector 1544"/>
                <p:cNvCxnSpPr/>
                <p:nvPr/>
              </p:nvCxnSpPr>
              <p:spPr>
                <a:xfrm flipV="1">
                  <a:off x="6582149" y="293812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3" name="Group 1525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2" name="Straight Connector 1541"/>
                <p:cNvCxnSpPr/>
                <p:nvPr/>
              </p:nvCxnSpPr>
              <p:spPr>
                <a:xfrm flipV="1">
                  <a:off x="7027272" y="2845643"/>
                  <a:ext cx="113399" cy="9081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3" name="Straight Connector 1542"/>
                <p:cNvCxnSpPr/>
                <p:nvPr/>
              </p:nvCxnSpPr>
              <p:spPr>
                <a:xfrm flipV="1">
                  <a:off x="6582629" y="2936455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4" name="Group 1526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0" name="Straight Connector 1539"/>
                <p:cNvCxnSpPr/>
                <p:nvPr/>
              </p:nvCxnSpPr>
              <p:spPr>
                <a:xfrm flipV="1">
                  <a:off x="7027753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1" name="Straight Connector 1540"/>
                <p:cNvCxnSpPr/>
                <p:nvPr/>
              </p:nvCxnSpPr>
              <p:spPr>
                <a:xfrm flipV="1">
                  <a:off x="6583110" y="293948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5" name="Group 1527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8" name="Straight Connector 1537"/>
                <p:cNvCxnSpPr/>
                <p:nvPr/>
              </p:nvCxnSpPr>
              <p:spPr>
                <a:xfrm flipV="1">
                  <a:off x="7028232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9" name="Straight Connector 1538"/>
                <p:cNvCxnSpPr/>
                <p:nvPr/>
              </p:nvCxnSpPr>
              <p:spPr>
                <a:xfrm flipV="1">
                  <a:off x="6580604" y="293937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6" name="Group 1528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6" name="Straight Connector 1535"/>
                <p:cNvCxnSpPr/>
                <p:nvPr/>
              </p:nvCxnSpPr>
              <p:spPr>
                <a:xfrm flipV="1">
                  <a:off x="7028711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7" name="Straight Connector 1536"/>
                <p:cNvCxnSpPr/>
                <p:nvPr/>
              </p:nvCxnSpPr>
              <p:spPr>
                <a:xfrm flipV="1">
                  <a:off x="6581083" y="2939275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7" name="Group 1529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4" name="Straight Connector 1533"/>
                <p:cNvCxnSpPr/>
                <p:nvPr/>
              </p:nvCxnSpPr>
              <p:spPr>
                <a:xfrm flipV="1">
                  <a:off x="7026209" y="2846793"/>
                  <a:ext cx="110414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5" name="Straight Connector 1534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8" name="Group 1530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2" name="Straight Connector 1531"/>
                <p:cNvCxnSpPr/>
                <p:nvPr/>
              </p:nvCxnSpPr>
              <p:spPr>
                <a:xfrm flipV="1">
                  <a:off x="7026689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3" name="Straight Connector 1532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102" name="Group 1494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103" name="Group 1495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510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253"/>
                  <a:ext cx="549876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511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512" name="Freeform 190"/>
                <p:cNvSpPr>
                  <a:spLocks/>
                </p:cNvSpPr>
                <p:nvPr/>
              </p:nvSpPr>
              <p:spPr bwMode="auto">
                <a:xfrm>
                  <a:off x="5968754" y="2922664"/>
                  <a:ext cx="125475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513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4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514" name="Freeform 192"/>
                <p:cNvSpPr>
                  <a:spLocks/>
                </p:cNvSpPr>
                <p:nvPr/>
              </p:nvSpPr>
              <p:spPr bwMode="auto">
                <a:xfrm>
                  <a:off x="5621851" y="2933624"/>
                  <a:ext cx="302617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p:grpSp>
          <p:cxnSp>
            <p:nvCxnSpPr>
              <p:cNvPr id="1497" name="Straight Connector 1496"/>
              <p:cNvCxnSpPr/>
              <p:nvPr/>
            </p:nvCxnSpPr>
            <p:spPr>
              <a:xfrm flipH="1">
                <a:off x="6996897" y="2125793"/>
                <a:ext cx="11070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8" name="Straight Connector 1497"/>
              <p:cNvCxnSpPr/>
              <p:nvPr/>
            </p:nvCxnSpPr>
            <p:spPr>
              <a:xfrm>
                <a:off x="6875111" y="230428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9" name="Straight Connector 1498"/>
              <p:cNvCxnSpPr/>
              <p:nvPr/>
            </p:nvCxnSpPr>
            <p:spPr>
              <a:xfrm>
                <a:off x="6871422" y="236847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0" name="Straight Connector 1499"/>
              <p:cNvCxnSpPr/>
              <p:nvPr/>
            </p:nvCxnSpPr>
            <p:spPr>
              <a:xfrm>
                <a:off x="6871422" y="244519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1" name="Straight Connector 1500"/>
              <p:cNvCxnSpPr/>
              <p:nvPr/>
            </p:nvCxnSpPr>
            <p:spPr>
              <a:xfrm>
                <a:off x="6867730" y="250939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2" name="Straight Connector 1501"/>
              <p:cNvCxnSpPr/>
              <p:nvPr/>
            </p:nvCxnSpPr>
            <p:spPr>
              <a:xfrm>
                <a:off x="6864041" y="2570456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3" name="Straight Connector 1502"/>
              <p:cNvCxnSpPr/>
              <p:nvPr/>
            </p:nvCxnSpPr>
            <p:spPr>
              <a:xfrm>
                <a:off x="6864041" y="2637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4" name="Straight Connector 1503"/>
              <p:cNvCxnSpPr/>
              <p:nvPr/>
            </p:nvCxnSpPr>
            <p:spPr>
              <a:xfrm>
                <a:off x="6860349" y="270667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5" name="Straight Connector 1504"/>
              <p:cNvCxnSpPr/>
              <p:nvPr/>
            </p:nvCxnSpPr>
            <p:spPr>
              <a:xfrm>
                <a:off x="6867730" y="277556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6" name="Straight Connector 1505"/>
              <p:cNvCxnSpPr/>
              <p:nvPr/>
            </p:nvCxnSpPr>
            <p:spPr>
              <a:xfrm>
                <a:off x="6871422" y="284289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7" name="Straight Connector 1506"/>
              <p:cNvCxnSpPr/>
              <p:nvPr/>
            </p:nvCxnSpPr>
            <p:spPr>
              <a:xfrm>
                <a:off x="6871422" y="2911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8" name="Straight Connector 1507"/>
              <p:cNvCxnSpPr/>
              <p:nvPr/>
            </p:nvCxnSpPr>
            <p:spPr>
              <a:xfrm>
                <a:off x="6875111" y="297597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9" name="Straight Connector 1508"/>
              <p:cNvCxnSpPr/>
              <p:nvPr/>
            </p:nvCxnSpPr>
            <p:spPr>
              <a:xfrm flipH="1">
                <a:off x="6875111" y="2132056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51" name="Group 1316"/>
          <p:cNvGrpSpPr>
            <a:grpSpLocks/>
          </p:cNvGrpSpPr>
          <p:nvPr/>
        </p:nvGrpSpPr>
        <p:grpSpPr bwMode="auto">
          <a:xfrm>
            <a:off x="5675313" y="5207000"/>
            <a:ext cx="330200" cy="1031875"/>
            <a:chOff x="6240352" y="2055335"/>
            <a:chExt cx="771307" cy="1017716"/>
          </a:xfrm>
        </p:grpSpPr>
        <p:grpSp>
          <p:nvGrpSpPr>
            <p:cNvPr id="205043" name="Group 1435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457" name="Rectangle 1456"/>
              <p:cNvSpPr/>
              <p:nvPr/>
            </p:nvSpPr>
            <p:spPr>
              <a:xfrm>
                <a:off x="6509942" y="3062244"/>
                <a:ext cx="446781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458" name="Straight Connector 1457"/>
              <p:cNvCxnSpPr/>
              <p:nvPr/>
            </p:nvCxnSpPr>
            <p:spPr>
              <a:xfrm flipV="1">
                <a:off x="6845779" y="3062244"/>
                <a:ext cx="113944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9" name="Rectangle 1458"/>
              <p:cNvSpPr/>
              <p:nvPr/>
            </p:nvSpPr>
            <p:spPr>
              <a:xfrm>
                <a:off x="6476958" y="3071638"/>
                <a:ext cx="131936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460" name="Straight Connector 1459"/>
              <p:cNvCxnSpPr/>
              <p:nvPr/>
            </p:nvCxnSpPr>
            <p:spPr>
              <a:xfrm flipV="1">
                <a:off x="6395998" y="3062244"/>
                <a:ext cx="113944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1" name="Rectangle 1460"/>
              <p:cNvSpPr/>
              <p:nvPr/>
            </p:nvSpPr>
            <p:spPr>
              <a:xfrm>
                <a:off x="6815793" y="3702622"/>
                <a:ext cx="131936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62" name="Rectangle 1461"/>
              <p:cNvSpPr/>
              <p:nvPr/>
            </p:nvSpPr>
            <p:spPr>
              <a:xfrm>
                <a:off x="6404993" y="3157752"/>
                <a:ext cx="44378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463" name="Straight Connector 1462"/>
              <p:cNvCxnSpPr/>
              <p:nvPr/>
            </p:nvCxnSpPr>
            <p:spPr>
              <a:xfrm flipV="1">
                <a:off x="6848776" y="3804394"/>
                <a:ext cx="110947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071" name="Group 1463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92" name="Straight Connector 1491"/>
                <p:cNvCxnSpPr/>
                <p:nvPr/>
              </p:nvCxnSpPr>
              <p:spPr>
                <a:xfrm flipV="1">
                  <a:off x="7027504" y="2846059"/>
                  <a:ext cx="113944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3" name="Straight Connector 1492"/>
                <p:cNvCxnSpPr/>
                <p:nvPr/>
              </p:nvCxnSpPr>
              <p:spPr>
                <a:xfrm flipV="1">
                  <a:off x="6580722" y="2938436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2" name="Group 1464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90" name="Straight Connector 1489"/>
                <p:cNvCxnSpPr/>
                <p:nvPr/>
              </p:nvCxnSpPr>
              <p:spPr>
                <a:xfrm flipV="1">
                  <a:off x="7027984" y="2845955"/>
                  <a:ext cx="113944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1" name="Straight Connector 1490"/>
                <p:cNvCxnSpPr/>
                <p:nvPr/>
              </p:nvCxnSpPr>
              <p:spPr>
                <a:xfrm flipV="1">
                  <a:off x="6581202" y="2938331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3" name="Group 1465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8" name="Straight Connector 1487"/>
                <p:cNvCxnSpPr/>
                <p:nvPr/>
              </p:nvCxnSpPr>
              <p:spPr>
                <a:xfrm flipV="1">
                  <a:off x="7028464" y="2845851"/>
                  <a:ext cx="107947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9" name="Straight Connector 1488"/>
                <p:cNvCxnSpPr/>
                <p:nvPr/>
              </p:nvCxnSpPr>
              <p:spPr>
                <a:xfrm flipV="1">
                  <a:off x="6581681" y="293822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4" name="Group 1466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6" name="Straight Connector 1485"/>
                <p:cNvCxnSpPr/>
                <p:nvPr/>
              </p:nvCxnSpPr>
              <p:spPr>
                <a:xfrm flipV="1">
                  <a:off x="7028943" y="2845748"/>
                  <a:ext cx="110945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7" name="Straight Connector 1486"/>
                <p:cNvCxnSpPr/>
                <p:nvPr/>
              </p:nvCxnSpPr>
              <p:spPr>
                <a:xfrm flipV="1">
                  <a:off x="6582161" y="2938124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5" name="Group 1467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4" name="Straight Connector 1483"/>
                <p:cNvCxnSpPr/>
                <p:nvPr/>
              </p:nvCxnSpPr>
              <p:spPr>
                <a:xfrm flipV="1">
                  <a:off x="7029423" y="2845643"/>
                  <a:ext cx="110945" cy="9081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5" name="Straight Connector 1484"/>
                <p:cNvCxnSpPr/>
                <p:nvPr/>
              </p:nvCxnSpPr>
              <p:spPr>
                <a:xfrm flipV="1">
                  <a:off x="6582641" y="2936455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6" name="Group 1468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2" name="Straight Connector 1481"/>
                <p:cNvCxnSpPr/>
                <p:nvPr/>
              </p:nvCxnSpPr>
              <p:spPr>
                <a:xfrm flipV="1">
                  <a:off x="7029905" y="2845540"/>
                  <a:ext cx="110945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3" name="Straight Connector 1482"/>
                <p:cNvCxnSpPr/>
                <p:nvPr/>
              </p:nvCxnSpPr>
              <p:spPr>
                <a:xfrm flipV="1">
                  <a:off x="6583123" y="2939482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7" name="Group 1469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0" name="Straight Connector 1479"/>
                <p:cNvCxnSpPr/>
                <p:nvPr/>
              </p:nvCxnSpPr>
              <p:spPr>
                <a:xfrm flipV="1">
                  <a:off x="7027385" y="2845436"/>
                  <a:ext cx="113944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1" name="Straight Connector 1480"/>
                <p:cNvCxnSpPr/>
                <p:nvPr/>
              </p:nvCxnSpPr>
              <p:spPr>
                <a:xfrm flipV="1">
                  <a:off x="6580605" y="293937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8" name="Group 1470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78" name="Straight Connector 1477"/>
                <p:cNvCxnSpPr/>
                <p:nvPr/>
              </p:nvCxnSpPr>
              <p:spPr>
                <a:xfrm flipV="1">
                  <a:off x="7027865" y="2845332"/>
                  <a:ext cx="113944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9" name="Straight Connector 1478"/>
                <p:cNvCxnSpPr/>
                <p:nvPr/>
              </p:nvCxnSpPr>
              <p:spPr>
                <a:xfrm flipV="1">
                  <a:off x="6581084" y="2939275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9" name="Group 1471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76" name="Straight Connector 1475"/>
                <p:cNvCxnSpPr/>
                <p:nvPr/>
              </p:nvCxnSpPr>
              <p:spPr>
                <a:xfrm flipV="1">
                  <a:off x="7025347" y="2846793"/>
                  <a:ext cx="110945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7" name="Straight Connector 1476"/>
                <p:cNvCxnSpPr/>
                <p:nvPr/>
              </p:nvCxnSpPr>
              <p:spPr>
                <a:xfrm flipV="1">
                  <a:off x="6581564" y="2939171"/>
                  <a:ext cx="4497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80" name="Group 1472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74" name="Straight Connector 1473"/>
                <p:cNvCxnSpPr/>
                <p:nvPr/>
              </p:nvCxnSpPr>
              <p:spPr>
                <a:xfrm flipV="1">
                  <a:off x="7028824" y="2846690"/>
                  <a:ext cx="110947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5" name="Straight Connector 1474"/>
                <p:cNvCxnSpPr/>
                <p:nvPr/>
              </p:nvCxnSpPr>
              <p:spPr>
                <a:xfrm flipV="1">
                  <a:off x="6582044" y="2939067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044" name="Group 1436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045" name="Group 1437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452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379" y="2996253"/>
                  <a:ext cx="548815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453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379" y="2921098"/>
                  <a:ext cx="674894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454" name="Freeform 190"/>
                <p:cNvSpPr>
                  <a:spLocks/>
                </p:cNvSpPr>
                <p:nvPr/>
              </p:nvSpPr>
              <p:spPr bwMode="auto">
                <a:xfrm>
                  <a:off x="5971610" y="2922664"/>
                  <a:ext cx="122372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455" name="Freeform 191"/>
                <p:cNvSpPr>
                  <a:spLocks/>
                </p:cNvSpPr>
                <p:nvPr/>
              </p:nvSpPr>
              <p:spPr bwMode="auto">
                <a:xfrm>
                  <a:off x="5500669" y="2936755"/>
                  <a:ext cx="522856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456" name="Freeform 192"/>
                <p:cNvSpPr>
                  <a:spLocks/>
                </p:cNvSpPr>
                <p:nvPr/>
              </p:nvSpPr>
              <p:spPr bwMode="auto">
                <a:xfrm>
                  <a:off x="5623039" y="2933624"/>
                  <a:ext cx="300366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p:grpSp>
          <p:cxnSp>
            <p:nvCxnSpPr>
              <p:cNvPr id="1439" name="Straight Connector 1438"/>
              <p:cNvCxnSpPr/>
              <p:nvPr/>
            </p:nvCxnSpPr>
            <p:spPr>
              <a:xfrm flipH="1">
                <a:off x="6996826" y="2125793"/>
                <a:ext cx="11123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0" name="Straight Connector 1439"/>
              <p:cNvCxnSpPr/>
              <p:nvPr/>
            </p:nvCxnSpPr>
            <p:spPr>
              <a:xfrm>
                <a:off x="6874454" y="2304284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1" name="Straight Connector 1440"/>
              <p:cNvCxnSpPr/>
              <p:nvPr/>
            </p:nvCxnSpPr>
            <p:spPr>
              <a:xfrm>
                <a:off x="6870747" y="2368478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2" name="Straight Connector 1441"/>
              <p:cNvCxnSpPr/>
              <p:nvPr/>
            </p:nvCxnSpPr>
            <p:spPr>
              <a:xfrm>
                <a:off x="6870747" y="2445199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3" name="Straight Connector 1442"/>
              <p:cNvCxnSpPr/>
              <p:nvPr/>
            </p:nvCxnSpPr>
            <p:spPr>
              <a:xfrm>
                <a:off x="6867038" y="250939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4" name="Straight Connector 1443"/>
              <p:cNvCxnSpPr/>
              <p:nvPr/>
            </p:nvCxnSpPr>
            <p:spPr>
              <a:xfrm>
                <a:off x="6867038" y="257045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5" name="Straight Connector 1444"/>
              <p:cNvCxnSpPr/>
              <p:nvPr/>
            </p:nvCxnSpPr>
            <p:spPr>
              <a:xfrm>
                <a:off x="6863331" y="2637782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6" name="Straight Connector 1445"/>
              <p:cNvCxnSpPr/>
              <p:nvPr/>
            </p:nvCxnSpPr>
            <p:spPr>
              <a:xfrm>
                <a:off x="6859622" y="270667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7" name="Straight Connector 1446"/>
              <p:cNvCxnSpPr/>
              <p:nvPr/>
            </p:nvCxnSpPr>
            <p:spPr>
              <a:xfrm>
                <a:off x="6867038" y="2775565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8" name="Straight Connector 1447"/>
              <p:cNvCxnSpPr/>
              <p:nvPr/>
            </p:nvCxnSpPr>
            <p:spPr>
              <a:xfrm>
                <a:off x="6870747" y="2842891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9" name="Straight Connector 1448"/>
              <p:cNvCxnSpPr/>
              <p:nvPr/>
            </p:nvCxnSpPr>
            <p:spPr>
              <a:xfrm>
                <a:off x="6870747" y="2911782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0" name="Straight Connector 1449"/>
              <p:cNvCxnSpPr/>
              <p:nvPr/>
            </p:nvCxnSpPr>
            <p:spPr>
              <a:xfrm>
                <a:off x="6874454" y="297597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1" name="Straight Connector 1450"/>
              <p:cNvCxnSpPr/>
              <p:nvPr/>
            </p:nvCxnSpPr>
            <p:spPr>
              <a:xfrm flipH="1">
                <a:off x="6878164" y="2132056"/>
                <a:ext cx="133495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52" name="Group 1317"/>
          <p:cNvGrpSpPr>
            <a:grpSpLocks/>
          </p:cNvGrpSpPr>
          <p:nvPr/>
        </p:nvGrpSpPr>
        <p:grpSpPr bwMode="auto">
          <a:xfrm>
            <a:off x="6051550" y="5207000"/>
            <a:ext cx="331788" cy="1031875"/>
            <a:chOff x="6240352" y="2055335"/>
            <a:chExt cx="771307" cy="1017716"/>
          </a:xfrm>
        </p:grpSpPr>
        <p:grpSp>
          <p:nvGrpSpPr>
            <p:cNvPr id="204985" name="Group 1377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399" name="Rectangle 1398"/>
              <p:cNvSpPr/>
              <p:nvPr/>
            </p:nvSpPr>
            <p:spPr>
              <a:xfrm>
                <a:off x="6509397" y="3062244"/>
                <a:ext cx="447628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400" name="Straight Connector 1399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1" name="Rectangle 1400"/>
              <p:cNvSpPr/>
              <p:nvPr/>
            </p:nvSpPr>
            <p:spPr>
              <a:xfrm>
                <a:off x="6476572" y="3071638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402" name="Straight Connector 1401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3" name="Rectangle 1402"/>
              <p:cNvSpPr/>
              <p:nvPr/>
            </p:nvSpPr>
            <p:spPr>
              <a:xfrm>
                <a:off x="6816769" y="3702622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04" name="Rectangle 1403"/>
              <p:cNvSpPr/>
              <p:nvPr/>
            </p:nvSpPr>
            <p:spPr>
              <a:xfrm>
                <a:off x="6404951" y="3157752"/>
                <a:ext cx="44464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405" name="Straight Connector 1404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013" name="Group 1405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34" name="Straight Connector 1433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5" name="Straight Connector 1434"/>
                <p:cNvCxnSpPr/>
                <p:nvPr/>
              </p:nvCxnSpPr>
              <p:spPr>
                <a:xfrm flipV="1">
                  <a:off x="6580709" y="293843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4" name="Group 1406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32" name="Straight Connector 1431"/>
                <p:cNvCxnSpPr/>
                <p:nvPr/>
              </p:nvCxnSpPr>
              <p:spPr>
                <a:xfrm flipV="1">
                  <a:off x="7028817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3" name="Straight Connector 1432"/>
                <p:cNvCxnSpPr/>
                <p:nvPr/>
              </p:nvCxnSpPr>
              <p:spPr>
                <a:xfrm flipV="1">
                  <a:off x="6581189" y="2938331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5" name="Group 1407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30" name="Straight Connector 1429"/>
                <p:cNvCxnSpPr/>
                <p:nvPr/>
              </p:nvCxnSpPr>
              <p:spPr>
                <a:xfrm flipV="1">
                  <a:off x="7026313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1" name="Straight Connector 1430"/>
                <p:cNvCxnSpPr/>
                <p:nvPr/>
              </p:nvCxnSpPr>
              <p:spPr>
                <a:xfrm flipV="1">
                  <a:off x="6581670" y="293822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6" name="Group 1408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8" name="Straight Connector 1427"/>
                <p:cNvCxnSpPr/>
                <p:nvPr/>
              </p:nvCxnSpPr>
              <p:spPr>
                <a:xfrm flipV="1">
                  <a:off x="7026792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9" name="Straight Connector 1428"/>
                <p:cNvCxnSpPr/>
                <p:nvPr/>
              </p:nvCxnSpPr>
              <p:spPr>
                <a:xfrm flipV="1">
                  <a:off x="6582149" y="293812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7" name="Group 1409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6" name="Straight Connector 1425"/>
                <p:cNvCxnSpPr/>
                <p:nvPr/>
              </p:nvCxnSpPr>
              <p:spPr>
                <a:xfrm flipV="1">
                  <a:off x="7027272" y="2845643"/>
                  <a:ext cx="113399" cy="9081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7" name="Straight Connector 1426"/>
                <p:cNvCxnSpPr/>
                <p:nvPr/>
              </p:nvCxnSpPr>
              <p:spPr>
                <a:xfrm flipV="1">
                  <a:off x="6582629" y="2936455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8" name="Group 1410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4" name="Straight Connector 1423"/>
                <p:cNvCxnSpPr/>
                <p:nvPr/>
              </p:nvCxnSpPr>
              <p:spPr>
                <a:xfrm flipV="1">
                  <a:off x="7027753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5" name="Straight Connector 1424"/>
                <p:cNvCxnSpPr/>
                <p:nvPr/>
              </p:nvCxnSpPr>
              <p:spPr>
                <a:xfrm flipV="1">
                  <a:off x="6583110" y="293948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9" name="Group 1411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2" name="Straight Connector 1421"/>
                <p:cNvCxnSpPr/>
                <p:nvPr/>
              </p:nvCxnSpPr>
              <p:spPr>
                <a:xfrm flipV="1">
                  <a:off x="7028232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3" name="Straight Connector 1422"/>
                <p:cNvCxnSpPr/>
                <p:nvPr/>
              </p:nvCxnSpPr>
              <p:spPr>
                <a:xfrm flipV="1">
                  <a:off x="6580604" y="293937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20" name="Group 1412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0" name="Straight Connector 1419"/>
                <p:cNvCxnSpPr/>
                <p:nvPr/>
              </p:nvCxnSpPr>
              <p:spPr>
                <a:xfrm flipV="1">
                  <a:off x="7028711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1" name="Straight Connector 1420"/>
                <p:cNvCxnSpPr/>
                <p:nvPr/>
              </p:nvCxnSpPr>
              <p:spPr>
                <a:xfrm flipV="1">
                  <a:off x="6581083" y="2939275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21" name="Group 1413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18" name="Straight Connector 1417"/>
                <p:cNvCxnSpPr/>
                <p:nvPr/>
              </p:nvCxnSpPr>
              <p:spPr>
                <a:xfrm flipV="1">
                  <a:off x="7026209" y="2846793"/>
                  <a:ext cx="110414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9" name="Straight Connector 1418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22" name="Group 1414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16" name="Straight Connector 1415"/>
                <p:cNvCxnSpPr/>
                <p:nvPr/>
              </p:nvCxnSpPr>
              <p:spPr>
                <a:xfrm flipV="1">
                  <a:off x="7026689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7" name="Straight Connector 1416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4986" name="Group 137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4987" name="Group 137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394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253"/>
                  <a:ext cx="549876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395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396" name="Freeform 190"/>
                <p:cNvSpPr>
                  <a:spLocks/>
                </p:cNvSpPr>
                <p:nvPr/>
              </p:nvSpPr>
              <p:spPr bwMode="auto">
                <a:xfrm>
                  <a:off x="5968754" y="2922664"/>
                  <a:ext cx="125475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397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4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398" name="Freeform 192"/>
                <p:cNvSpPr>
                  <a:spLocks/>
                </p:cNvSpPr>
                <p:nvPr/>
              </p:nvSpPr>
              <p:spPr bwMode="auto">
                <a:xfrm>
                  <a:off x="5621851" y="2933624"/>
                  <a:ext cx="302617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p:grpSp>
          <p:cxnSp>
            <p:nvCxnSpPr>
              <p:cNvPr id="1381" name="Straight Connector 1380"/>
              <p:cNvCxnSpPr/>
              <p:nvPr/>
            </p:nvCxnSpPr>
            <p:spPr>
              <a:xfrm flipH="1">
                <a:off x="6996897" y="2125793"/>
                <a:ext cx="11070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2" name="Straight Connector 1381"/>
              <p:cNvCxnSpPr/>
              <p:nvPr/>
            </p:nvCxnSpPr>
            <p:spPr>
              <a:xfrm>
                <a:off x="6875111" y="230428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3" name="Straight Connector 1382"/>
              <p:cNvCxnSpPr/>
              <p:nvPr/>
            </p:nvCxnSpPr>
            <p:spPr>
              <a:xfrm>
                <a:off x="6871422" y="236847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4" name="Straight Connector 1383"/>
              <p:cNvCxnSpPr/>
              <p:nvPr/>
            </p:nvCxnSpPr>
            <p:spPr>
              <a:xfrm>
                <a:off x="6871422" y="244519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5" name="Straight Connector 1384"/>
              <p:cNvCxnSpPr/>
              <p:nvPr/>
            </p:nvCxnSpPr>
            <p:spPr>
              <a:xfrm>
                <a:off x="6867730" y="250939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6" name="Straight Connector 1385"/>
              <p:cNvCxnSpPr/>
              <p:nvPr/>
            </p:nvCxnSpPr>
            <p:spPr>
              <a:xfrm>
                <a:off x="6864041" y="2570456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7" name="Straight Connector 1386"/>
              <p:cNvCxnSpPr/>
              <p:nvPr/>
            </p:nvCxnSpPr>
            <p:spPr>
              <a:xfrm>
                <a:off x="6864041" y="2637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8" name="Straight Connector 1387"/>
              <p:cNvCxnSpPr/>
              <p:nvPr/>
            </p:nvCxnSpPr>
            <p:spPr>
              <a:xfrm>
                <a:off x="6860349" y="270667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9" name="Straight Connector 1388"/>
              <p:cNvCxnSpPr/>
              <p:nvPr/>
            </p:nvCxnSpPr>
            <p:spPr>
              <a:xfrm>
                <a:off x="6867730" y="277556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0" name="Straight Connector 1389"/>
              <p:cNvCxnSpPr/>
              <p:nvPr/>
            </p:nvCxnSpPr>
            <p:spPr>
              <a:xfrm>
                <a:off x="6871422" y="284289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1" name="Straight Connector 1390"/>
              <p:cNvCxnSpPr/>
              <p:nvPr/>
            </p:nvCxnSpPr>
            <p:spPr>
              <a:xfrm>
                <a:off x="6871422" y="2911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2" name="Straight Connector 1391"/>
              <p:cNvCxnSpPr/>
              <p:nvPr/>
            </p:nvCxnSpPr>
            <p:spPr>
              <a:xfrm>
                <a:off x="6875111" y="297597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3" name="Straight Connector 1392"/>
              <p:cNvCxnSpPr/>
              <p:nvPr/>
            </p:nvCxnSpPr>
            <p:spPr>
              <a:xfrm flipH="1">
                <a:off x="6875111" y="2132056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53" name="Group 1318"/>
          <p:cNvGrpSpPr>
            <a:grpSpLocks/>
          </p:cNvGrpSpPr>
          <p:nvPr/>
        </p:nvGrpSpPr>
        <p:grpSpPr bwMode="auto">
          <a:xfrm>
            <a:off x="6427788" y="5207000"/>
            <a:ext cx="331787" cy="1031875"/>
            <a:chOff x="6240352" y="2055335"/>
            <a:chExt cx="771307" cy="1017716"/>
          </a:xfrm>
        </p:grpSpPr>
        <p:grpSp>
          <p:nvGrpSpPr>
            <p:cNvPr id="204927" name="Group 131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341" name="Rectangle 1340"/>
              <p:cNvSpPr/>
              <p:nvPr/>
            </p:nvSpPr>
            <p:spPr>
              <a:xfrm>
                <a:off x="6509397" y="3062244"/>
                <a:ext cx="447629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342" name="Straight Connector 1341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3" name="Rectangle 1342"/>
              <p:cNvSpPr/>
              <p:nvPr/>
            </p:nvSpPr>
            <p:spPr>
              <a:xfrm>
                <a:off x="6476570" y="3071638"/>
                <a:ext cx="131305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344" name="Straight Connector 1343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5" name="Rectangle 1344"/>
              <p:cNvSpPr/>
              <p:nvPr/>
            </p:nvSpPr>
            <p:spPr>
              <a:xfrm>
                <a:off x="6816769" y="3702622"/>
                <a:ext cx="131305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46" name="Rectangle 1345"/>
              <p:cNvSpPr/>
              <p:nvPr/>
            </p:nvSpPr>
            <p:spPr>
              <a:xfrm>
                <a:off x="6404950" y="3157752"/>
                <a:ext cx="444646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347" name="Straight Connector 1346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4955" name="Group 134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6" name="Straight Connector 1375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7" name="Straight Connector 1376"/>
                <p:cNvCxnSpPr/>
                <p:nvPr/>
              </p:nvCxnSpPr>
              <p:spPr>
                <a:xfrm flipV="1">
                  <a:off x="6580707" y="293843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6" name="Group 134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4" name="Straight Connector 1373"/>
                <p:cNvCxnSpPr/>
                <p:nvPr/>
              </p:nvCxnSpPr>
              <p:spPr>
                <a:xfrm flipV="1">
                  <a:off x="7028816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5" name="Straight Connector 1374"/>
                <p:cNvCxnSpPr/>
                <p:nvPr/>
              </p:nvCxnSpPr>
              <p:spPr>
                <a:xfrm flipV="1">
                  <a:off x="6581187" y="2938331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7" name="Group 134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2" name="Straight Connector 1371"/>
                <p:cNvCxnSpPr/>
                <p:nvPr/>
              </p:nvCxnSpPr>
              <p:spPr>
                <a:xfrm flipV="1">
                  <a:off x="7026314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3" name="Straight Connector 1372"/>
                <p:cNvCxnSpPr/>
                <p:nvPr/>
              </p:nvCxnSpPr>
              <p:spPr>
                <a:xfrm flipV="1">
                  <a:off x="6581668" y="2938228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8" name="Group 135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0" name="Straight Connector 1369"/>
                <p:cNvCxnSpPr/>
                <p:nvPr/>
              </p:nvCxnSpPr>
              <p:spPr>
                <a:xfrm flipV="1">
                  <a:off x="7026794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1" name="Straight Connector 1370"/>
                <p:cNvCxnSpPr/>
                <p:nvPr/>
              </p:nvCxnSpPr>
              <p:spPr>
                <a:xfrm flipV="1">
                  <a:off x="6582147" y="293812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9" name="Group 135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8" name="Straight Connector 1367"/>
                <p:cNvCxnSpPr/>
                <p:nvPr/>
              </p:nvCxnSpPr>
              <p:spPr>
                <a:xfrm flipV="1">
                  <a:off x="7027273" y="2845643"/>
                  <a:ext cx="113399" cy="9081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9" name="Straight Connector 1368"/>
                <p:cNvCxnSpPr/>
                <p:nvPr/>
              </p:nvCxnSpPr>
              <p:spPr>
                <a:xfrm flipV="1">
                  <a:off x="6582627" y="2936455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0" name="Group 135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6" name="Straight Connector 1365"/>
                <p:cNvCxnSpPr/>
                <p:nvPr/>
              </p:nvCxnSpPr>
              <p:spPr>
                <a:xfrm flipV="1">
                  <a:off x="7027754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7" name="Straight Connector 1366"/>
                <p:cNvCxnSpPr/>
                <p:nvPr/>
              </p:nvCxnSpPr>
              <p:spPr>
                <a:xfrm flipV="1">
                  <a:off x="6583108" y="293948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1" name="Group 135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4" name="Straight Connector 1363"/>
                <p:cNvCxnSpPr/>
                <p:nvPr/>
              </p:nvCxnSpPr>
              <p:spPr>
                <a:xfrm flipV="1">
                  <a:off x="7028234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5" name="Straight Connector 1364"/>
                <p:cNvCxnSpPr/>
                <p:nvPr/>
              </p:nvCxnSpPr>
              <p:spPr>
                <a:xfrm flipV="1">
                  <a:off x="6580604" y="293937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2" name="Group 135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2" name="Straight Connector 1361"/>
                <p:cNvCxnSpPr/>
                <p:nvPr/>
              </p:nvCxnSpPr>
              <p:spPr>
                <a:xfrm flipV="1">
                  <a:off x="7028713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3" name="Straight Connector 1362"/>
                <p:cNvCxnSpPr/>
                <p:nvPr/>
              </p:nvCxnSpPr>
              <p:spPr>
                <a:xfrm flipV="1">
                  <a:off x="6581083" y="2939275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3" name="Group 135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0" name="Straight Connector 1359"/>
                <p:cNvCxnSpPr/>
                <p:nvPr/>
              </p:nvCxnSpPr>
              <p:spPr>
                <a:xfrm flipV="1">
                  <a:off x="7026209" y="2846793"/>
                  <a:ext cx="110416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1" name="Straight Connector 1360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4" name="Group 135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58" name="Straight Connector 1357"/>
                <p:cNvCxnSpPr/>
                <p:nvPr/>
              </p:nvCxnSpPr>
              <p:spPr>
                <a:xfrm flipV="1">
                  <a:off x="7026688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9" name="Straight Connector 1358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4928" name="Group 132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4929" name="Group 132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33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253"/>
                  <a:ext cx="549881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33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338" name="Freeform 190"/>
                <p:cNvSpPr>
                  <a:spLocks/>
                </p:cNvSpPr>
                <p:nvPr/>
              </p:nvSpPr>
              <p:spPr bwMode="auto">
                <a:xfrm>
                  <a:off x="5968753" y="2922664"/>
                  <a:ext cx="125476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339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6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340" name="Freeform 192"/>
                <p:cNvSpPr>
                  <a:spLocks/>
                </p:cNvSpPr>
                <p:nvPr/>
              </p:nvSpPr>
              <p:spPr bwMode="auto">
                <a:xfrm>
                  <a:off x="5621849" y="2933624"/>
                  <a:ext cx="302618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p:grpSp>
          <p:cxnSp>
            <p:nvCxnSpPr>
              <p:cNvPr id="1323" name="Straight Connector 1322"/>
              <p:cNvCxnSpPr/>
              <p:nvPr/>
            </p:nvCxnSpPr>
            <p:spPr>
              <a:xfrm flipH="1">
                <a:off x="6996897" y="2125793"/>
                <a:ext cx="11073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4" name="Straight Connector 1323"/>
              <p:cNvCxnSpPr/>
              <p:nvPr/>
            </p:nvCxnSpPr>
            <p:spPr>
              <a:xfrm>
                <a:off x="6875113" y="230428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5" name="Straight Connector 1324"/>
              <p:cNvCxnSpPr/>
              <p:nvPr/>
            </p:nvCxnSpPr>
            <p:spPr>
              <a:xfrm>
                <a:off x="6871421" y="236847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6" name="Straight Connector 1325"/>
              <p:cNvCxnSpPr/>
              <p:nvPr/>
            </p:nvCxnSpPr>
            <p:spPr>
              <a:xfrm>
                <a:off x="6871421" y="244519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7" name="Straight Connector 1326"/>
              <p:cNvCxnSpPr/>
              <p:nvPr/>
            </p:nvCxnSpPr>
            <p:spPr>
              <a:xfrm>
                <a:off x="6867732" y="250939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8" name="Straight Connector 1327"/>
              <p:cNvCxnSpPr/>
              <p:nvPr/>
            </p:nvCxnSpPr>
            <p:spPr>
              <a:xfrm>
                <a:off x="6864040" y="2570456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9" name="Straight Connector 1328"/>
              <p:cNvCxnSpPr/>
              <p:nvPr/>
            </p:nvCxnSpPr>
            <p:spPr>
              <a:xfrm>
                <a:off x="6864040" y="2637782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0" name="Straight Connector 1329"/>
              <p:cNvCxnSpPr/>
              <p:nvPr/>
            </p:nvCxnSpPr>
            <p:spPr>
              <a:xfrm>
                <a:off x="6860351" y="270667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1" name="Straight Connector 1330"/>
              <p:cNvCxnSpPr/>
              <p:nvPr/>
            </p:nvCxnSpPr>
            <p:spPr>
              <a:xfrm>
                <a:off x="6867732" y="277556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2" name="Straight Connector 1331"/>
              <p:cNvCxnSpPr/>
              <p:nvPr/>
            </p:nvCxnSpPr>
            <p:spPr>
              <a:xfrm>
                <a:off x="6871421" y="284289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3" name="Straight Connector 1332"/>
              <p:cNvCxnSpPr/>
              <p:nvPr/>
            </p:nvCxnSpPr>
            <p:spPr>
              <a:xfrm>
                <a:off x="6871421" y="2911782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4" name="Straight Connector 1333"/>
              <p:cNvCxnSpPr/>
              <p:nvPr/>
            </p:nvCxnSpPr>
            <p:spPr>
              <a:xfrm>
                <a:off x="6875113" y="297597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5" name="Straight Connector 1334"/>
              <p:cNvCxnSpPr/>
              <p:nvPr/>
            </p:nvCxnSpPr>
            <p:spPr>
              <a:xfrm flipH="1">
                <a:off x="6875113" y="2132056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57" name="TextBox 1556"/>
          <p:cNvSpPr txBox="1"/>
          <p:nvPr/>
        </p:nvSpPr>
        <p:spPr>
          <a:xfrm flipH="1">
            <a:off x="2959100" y="4105275"/>
            <a:ext cx="5429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</a:rPr>
              <a:t>B</a:t>
            </a:r>
          </a:p>
        </p:txBody>
      </p:sp>
      <p:sp>
        <p:nvSpPr>
          <p:cNvPr id="1559" name="TextBox 1558"/>
          <p:cNvSpPr txBox="1"/>
          <p:nvPr/>
        </p:nvSpPr>
        <p:spPr>
          <a:xfrm>
            <a:off x="534988" y="6156325"/>
            <a:ext cx="2889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</a:rPr>
              <a:t>1</a:t>
            </a:r>
          </a:p>
        </p:txBody>
      </p:sp>
      <p:sp>
        <p:nvSpPr>
          <p:cNvPr id="1560" name="TextBox 1559"/>
          <p:cNvSpPr txBox="1"/>
          <p:nvPr/>
        </p:nvSpPr>
        <p:spPr>
          <a:xfrm>
            <a:off x="935038" y="6154738"/>
            <a:ext cx="2889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</a:rPr>
              <a:t>2</a:t>
            </a:r>
          </a:p>
        </p:txBody>
      </p:sp>
      <p:sp>
        <p:nvSpPr>
          <p:cNvPr id="1561" name="TextBox 1560"/>
          <p:cNvSpPr txBox="1"/>
          <p:nvPr/>
        </p:nvSpPr>
        <p:spPr>
          <a:xfrm>
            <a:off x="1333500" y="6153150"/>
            <a:ext cx="2889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</a:rPr>
              <a:t>3</a:t>
            </a:r>
          </a:p>
        </p:txBody>
      </p:sp>
      <p:sp>
        <p:nvSpPr>
          <p:cNvPr id="1562" name="TextBox 1561"/>
          <p:cNvSpPr txBox="1"/>
          <p:nvPr/>
        </p:nvSpPr>
        <p:spPr>
          <a:xfrm>
            <a:off x="1700213" y="6151563"/>
            <a:ext cx="2889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</a:rPr>
              <a:t>4</a:t>
            </a:r>
          </a:p>
        </p:txBody>
      </p:sp>
      <p:sp>
        <p:nvSpPr>
          <p:cNvPr id="1563" name="TextBox 1562"/>
          <p:cNvSpPr txBox="1"/>
          <p:nvPr/>
        </p:nvSpPr>
        <p:spPr>
          <a:xfrm>
            <a:off x="2127250" y="6149975"/>
            <a:ext cx="2889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</a:rPr>
              <a:t>5</a:t>
            </a:r>
          </a:p>
        </p:txBody>
      </p:sp>
      <p:sp>
        <p:nvSpPr>
          <p:cNvPr id="1564" name="TextBox 1563"/>
          <p:cNvSpPr txBox="1"/>
          <p:nvPr/>
        </p:nvSpPr>
        <p:spPr>
          <a:xfrm>
            <a:off x="2498725" y="6148388"/>
            <a:ext cx="288925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</a:rPr>
              <a:t>6</a:t>
            </a:r>
          </a:p>
        </p:txBody>
      </p:sp>
      <p:sp>
        <p:nvSpPr>
          <p:cNvPr id="1565" name="TextBox 1564"/>
          <p:cNvSpPr txBox="1"/>
          <p:nvPr/>
        </p:nvSpPr>
        <p:spPr>
          <a:xfrm>
            <a:off x="2881313" y="6146800"/>
            <a:ext cx="288925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</a:rPr>
              <a:t>7</a:t>
            </a:r>
          </a:p>
        </p:txBody>
      </p:sp>
      <p:sp>
        <p:nvSpPr>
          <p:cNvPr id="1566" name="TextBox 1565"/>
          <p:cNvSpPr txBox="1"/>
          <p:nvPr/>
        </p:nvSpPr>
        <p:spPr>
          <a:xfrm>
            <a:off x="3259138" y="6151563"/>
            <a:ext cx="2889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</a:rPr>
              <a:t>8</a:t>
            </a:r>
          </a:p>
        </p:txBody>
      </p:sp>
      <p:grpSp>
        <p:nvGrpSpPr>
          <p:cNvPr id="204863" name="Group 187"/>
          <p:cNvGrpSpPr>
            <a:grpSpLocks/>
          </p:cNvGrpSpPr>
          <p:nvPr/>
        </p:nvGrpSpPr>
        <p:grpSpPr bwMode="auto">
          <a:xfrm>
            <a:off x="949325" y="4538663"/>
            <a:ext cx="1052513" cy="355600"/>
            <a:chOff x="4410" y="1365"/>
            <a:chExt cx="663" cy="224"/>
          </a:xfrm>
        </p:grpSpPr>
        <p:sp>
          <p:nvSpPr>
            <p:cNvPr id="70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71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72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73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74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204864" name="Group 187"/>
          <p:cNvGrpSpPr>
            <a:grpSpLocks/>
          </p:cNvGrpSpPr>
          <p:nvPr/>
        </p:nvGrpSpPr>
        <p:grpSpPr bwMode="auto">
          <a:xfrm>
            <a:off x="2513013" y="4540250"/>
            <a:ext cx="1052512" cy="355600"/>
            <a:chOff x="4410" y="1365"/>
            <a:chExt cx="663" cy="224"/>
          </a:xfrm>
        </p:grpSpPr>
        <p:sp>
          <p:nvSpPr>
            <p:cNvPr id="1058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059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060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061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062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204865" name="Group 187"/>
          <p:cNvGrpSpPr>
            <a:grpSpLocks/>
          </p:cNvGrpSpPr>
          <p:nvPr/>
        </p:nvGrpSpPr>
        <p:grpSpPr bwMode="auto">
          <a:xfrm>
            <a:off x="4103688" y="4567238"/>
            <a:ext cx="1052512" cy="355600"/>
            <a:chOff x="4410" y="1365"/>
            <a:chExt cx="663" cy="224"/>
          </a:xfrm>
        </p:grpSpPr>
        <p:sp>
          <p:nvSpPr>
            <p:cNvPr id="1305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306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307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308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309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204866" name="Group 187"/>
          <p:cNvGrpSpPr>
            <a:grpSpLocks/>
          </p:cNvGrpSpPr>
          <p:nvPr/>
        </p:nvGrpSpPr>
        <p:grpSpPr bwMode="auto">
          <a:xfrm>
            <a:off x="5668963" y="4575175"/>
            <a:ext cx="1052512" cy="355600"/>
            <a:chOff x="4410" y="1365"/>
            <a:chExt cx="663" cy="224"/>
          </a:xfrm>
        </p:grpSpPr>
        <p:sp>
          <p:nvSpPr>
            <p:cNvPr id="1552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553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554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555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556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66750" y="4614863"/>
            <a:ext cx="3175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</a:rPr>
              <a:t>A</a:t>
            </a:r>
          </a:p>
        </p:txBody>
      </p:sp>
      <p:sp>
        <p:nvSpPr>
          <p:cNvPr id="1558" name="TextBox 1557"/>
          <p:cNvSpPr txBox="1"/>
          <p:nvPr/>
        </p:nvSpPr>
        <p:spPr>
          <a:xfrm>
            <a:off x="2219325" y="4648200"/>
            <a:ext cx="3175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</a:rPr>
              <a:t>C</a:t>
            </a:r>
          </a:p>
        </p:txBody>
      </p:sp>
      <p:cxnSp>
        <p:nvCxnSpPr>
          <p:cNvPr id="544" name="Straight Connector 543"/>
          <p:cNvCxnSpPr>
            <a:endCxn id="40" idx="1"/>
          </p:cNvCxnSpPr>
          <p:nvPr/>
        </p:nvCxnSpPr>
        <p:spPr>
          <a:xfrm>
            <a:off x="4394200" y="3065463"/>
            <a:ext cx="915988" cy="40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Straight Connector 541"/>
          <p:cNvCxnSpPr>
            <a:stCxn id="11" idx="1"/>
          </p:cNvCxnSpPr>
          <p:nvPr/>
        </p:nvCxnSpPr>
        <p:spPr>
          <a:xfrm flipH="1">
            <a:off x="2898775" y="3030538"/>
            <a:ext cx="1063625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71" name="Group 271"/>
          <p:cNvGrpSpPr>
            <a:grpSpLocks/>
          </p:cNvGrpSpPr>
          <p:nvPr/>
        </p:nvGrpSpPr>
        <p:grpSpPr bwMode="auto">
          <a:xfrm>
            <a:off x="3563938" y="2844800"/>
            <a:ext cx="1066800" cy="393700"/>
            <a:chOff x="4396" y="1245"/>
            <a:chExt cx="672" cy="248"/>
          </a:xfrm>
        </p:grpSpPr>
        <p:sp>
          <p:nvSpPr>
            <p:cNvPr id="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i="0">
                <a:solidFill>
                  <a:prstClr val="black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i="0">
                <a:solidFill>
                  <a:prstClr val="black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i="0">
                <a:solidFill>
                  <a:prstClr val="black"/>
                </a:solidFill>
                <a:latin typeface="Times New Roman" pitchFamily="18" charset="0"/>
                <a:ea typeface="+mn-ea"/>
              </a:endParaRPr>
            </a:p>
          </p:txBody>
        </p:sp>
        <p:grpSp>
          <p:nvGrpSpPr>
            <p:cNvPr id="204902" name="Group 26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1" name="Freeform 26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2" name="Freeform 26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p:grpSp>
        <p:sp>
          <p:nvSpPr>
            <p:cNvPr id="9" name="Line 26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0" name="Line 27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548063" y="3138488"/>
            <a:ext cx="11842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</a:rPr>
              <a:t>Border router</a:t>
            </a:r>
          </a:p>
        </p:txBody>
      </p:sp>
      <p:grpSp>
        <p:nvGrpSpPr>
          <p:cNvPr id="204873" name="Group 271"/>
          <p:cNvGrpSpPr>
            <a:grpSpLocks/>
          </p:cNvGrpSpPr>
          <p:nvPr/>
        </p:nvGrpSpPr>
        <p:grpSpPr bwMode="auto">
          <a:xfrm>
            <a:off x="4911725" y="3286125"/>
            <a:ext cx="1066800" cy="393700"/>
            <a:chOff x="4396" y="1245"/>
            <a:chExt cx="672" cy="248"/>
          </a:xfrm>
        </p:grpSpPr>
        <p:sp>
          <p:nvSpPr>
            <p:cNvPr id="34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i="0">
                <a:solidFill>
                  <a:prstClr val="black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35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i="0">
                <a:solidFill>
                  <a:prstClr val="black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36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i="0">
                <a:solidFill>
                  <a:prstClr val="black"/>
                </a:solidFill>
                <a:latin typeface="Times New Roman" pitchFamily="18" charset="0"/>
                <a:ea typeface="+mn-ea"/>
              </a:endParaRPr>
            </a:p>
          </p:txBody>
        </p:sp>
        <p:grpSp>
          <p:nvGrpSpPr>
            <p:cNvPr id="204894" name="Group 26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40" name="Freeform 26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1" name="Freeform 26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p:grpSp>
        <p:sp>
          <p:nvSpPr>
            <p:cNvPr id="38" name="Line 26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39" name="Line 27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204874" name="Group 271"/>
          <p:cNvGrpSpPr>
            <a:grpSpLocks/>
          </p:cNvGrpSpPr>
          <p:nvPr/>
        </p:nvGrpSpPr>
        <p:grpSpPr bwMode="auto">
          <a:xfrm>
            <a:off x="2168525" y="3286125"/>
            <a:ext cx="1066800" cy="393700"/>
            <a:chOff x="4396" y="1245"/>
            <a:chExt cx="672" cy="248"/>
          </a:xfrm>
        </p:grpSpPr>
        <p:sp>
          <p:nvSpPr>
            <p:cNvPr id="4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i="0">
                <a:solidFill>
                  <a:prstClr val="black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i="0">
                <a:solidFill>
                  <a:prstClr val="black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i="0">
                <a:solidFill>
                  <a:prstClr val="black"/>
                </a:solidFill>
                <a:latin typeface="Times New Roman" pitchFamily="18" charset="0"/>
                <a:ea typeface="+mn-ea"/>
              </a:endParaRPr>
            </a:p>
          </p:txBody>
        </p:sp>
        <p:grpSp>
          <p:nvGrpSpPr>
            <p:cNvPr id="204886" name="Group 26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49" name="Freeform 26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50" name="Freeform 26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p:grpSp>
        <p:sp>
          <p:nvSpPr>
            <p:cNvPr id="47" name="Line 26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48" name="Line 27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546" name="TextBox 545"/>
          <p:cNvSpPr txBox="1"/>
          <p:nvPr/>
        </p:nvSpPr>
        <p:spPr>
          <a:xfrm>
            <a:off x="3051175" y="3522663"/>
            <a:ext cx="116998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</a:rPr>
              <a:t>Access router</a:t>
            </a:r>
          </a:p>
        </p:txBody>
      </p:sp>
      <p:sp>
        <p:nvSpPr>
          <p:cNvPr id="13" name="Freeform 159"/>
          <p:cNvSpPr>
            <a:spLocks/>
          </p:cNvSpPr>
          <p:nvPr/>
        </p:nvSpPr>
        <p:spPr bwMode="auto">
          <a:xfrm>
            <a:off x="1465263" y="2244725"/>
            <a:ext cx="2046287" cy="603250"/>
          </a:xfrm>
          <a:custGeom>
            <a:avLst/>
            <a:gdLst>
              <a:gd name="T0" fmla="*/ 239 w 1292"/>
              <a:gd name="T1" fmla="*/ 7 h 1255"/>
              <a:gd name="T2" fmla="*/ 35 w 1292"/>
              <a:gd name="T3" fmla="*/ 157 h 1255"/>
              <a:gd name="T4" fmla="*/ 29 w 1292"/>
              <a:gd name="T5" fmla="*/ 523 h 1255"/>
              <a:gd name="T6" fmla="*/ 53 w 1292"/>
              <a:gd name="T7" fmla="*/ 829 h 1255"/>
              <a:gd name="T8" fmla="*/ 245 w 1292"/>
              <a:gd name="T9" fmla="*/ 871 h 1255"/>
              <a:gd name="T10" fmla="*/ 647 w 1292"/>
              <a:gd name="T11" fmla="*/ 1129 h 1255"/>
              <a:gd name="T12" fmla="*/ 995 w 1292"/>
              <a:gd name="T13" fmla="*/ 1237 h 1255"/>
              <a:gd name="T14" fmla="*/ 1199 w 1292"/>
              <a:gd name="T15" fmla="*/ 1021 h 1255"/>
              <a:gd name="T16" fmla="*/ 1271 w 1292"/>
              <a:gd name="T17" fmla="*/ 445 h 1255"/>
              <a:gd name="T18" fmla="*/ 1205 w 1292"/>
              <a:gd name="T19" fmla="*/ 211 h 1255"/>
              <a:gd name="T20" fmla="*/ 749 w 1292"/>
              <a:gd name="T21" fmla="*/ 115 h 1255"/>
              <a:gd name="T22" fmla="*/ 239 w 1292"/>
              <a:gd name="T23" fmla="*/ 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</a:rPr>
              <a:t>Internet</a:t>
            </a:r>
          </a:p>
        </p:txBody>
      </p:sp>
      <p:sp>
        <p:nvSpPr>
          <p:cNvPr id="204877" name="Rectangle 5"/>
          <p:cNvSpPr txBox="1">
            <a:spLocks noChangeArrowheads="1"/>
          </p:cNvSpPr>
          <p:nvPr/>
        </p:nvSpPr>
        <p:spPr bwMode="auto">
          <a:xfrm>
            <a:off x="546100" y="115888"/>
            <a:ext cx="7772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sv-SE" sz="4400" i="0">
                <a:solidFill>
                  <a:srgbClr val="000099"/>
                </a:solidFill>
                <a:latin typeface="Gill Sans MT" panose="020B0502020104020203" pitchFamily="34" charset="0"/>
              </a:rPr>
              <a:t>Data center networks </a:t>
            </a:r>
          </a:p>
        </p:txBody>
      </p:sp>
      <p:sp>
        <p:nvSpPr>
          <p:cNvPr id="24" name="Freeform 23"/>
          <p:cNvSpPr/>
          <p:nvPr/>
        </p:nvSpPr>
        <p:spPr>
          <a:xfrm>
            <a:off x="2105025" y="2162175"/>
            <a:ext cx="4329113" cy="3430588"/>
          </a:xfrm>
          <a:custGeom>
            <a:avLst/>
            <a:gdLst>
              <a:gd name="connsiteX0" fmla="*/ 0 w 4054022"/>
              <a:gd name="connsiteY0" fmla="*/ 0 h 3681545"/>
              <a:gd name="connsiteX1" fmla="*/ 3284271 w 4054022"/>
              <a:gd name="connsiteY1" fmla="*/ 1436700 h 3681545"/>
              <a:gd name="connsiteX2" fmla="*/ 3309929 w 4054022"/>
              <a:gd name="connsiteY2" fmla="*/ 1936980 h 3681545"/>
              <a:gd name="connsiteX3" fmla="*/ 4054022 w 4054022"/>
              <a:gd name="connsiteY3" fmla="*/ 1552149 h 3681545"/>
              <a:gd name="connsiteX4" fmla="*/ 4054022 w 4054022"/>
              <a:gd name="connsiteY4" fmla="*/ 1731737 h 3681545"/>
              <a:gd name="connsiteX5" fmla="*/ 3245783 w 4054022"/>
              <a:gd name="connsiteY5" fmla="*/ 2116567 h 3681545"/>
              <a:gd name="connsiteX6" fmla="*/ 3784609 w 4054022"/>
              <a:gd name="connsiteY6" fmla="*/ 2924711 h 3681545"/>
              <a:gd name="connsiteX7" fmla="*/ 3784609 w 4054022"/>
              <a:gd name="connsiteY7" fmla="*/ 3681545 h 3681545"/>
              <a:gd name="connsiteX0" fmla="*/ 0 w 4169484"/>
              <a:gd name="connsiteY0" fmla="*/ 0 h 3694373"/>
              <a:gd name="connsiteX1" fmla="*/ 3399733 w 4169484"/>
              <a:gd name="connsiteY1" fmla="*/ 1449528 h 3694373"/>
              <a:gd name="connsiteX2" fmla="*/ 3425391 w 4169484"/>
              <a:gd name="connsiteY2" fmla="*/ 1949808 h 3694373"/>
              <a:gd name="connsiteX3" fmla="*/ 4169484 w 4169484"/>
              <a:gd name="connsiteY3" fmla="*/ 1564977 h 3694373"/>
              <a:gd name="connsiteX4" fmla="*/ 4169484 w 4169484"/>
              <a:gd name="connsiteY4" fmla="*/ 1744565 h 3694373"/>
              <a:gd name="connsiteX5" fmla="*/ 3361245 w 4169484"/>
              <a:gd name="connsiteY5" fmla="*/ 2129395 h 3694373"/>
              <a:gd name="connsiteX6" fmla="*/ 3900071 w 4169484"/>
              <a:gd name="connsiteY6" fmla="*/ 2937539 h 3694373"/>
              <a:gd name="connsiteX7" fmla="*/ 3900071 w 4169484"/>
              <a:gd name="connsiteY7" fmla="*/ 3694373 h 3694373"/>
              <a:gd name="connsiteX0" fmla="*/ 0 w 4169484"/>
              <a:gd name="connsiteY0" fmla="*/ 0 h 3694373"/>
              <a:gd name="connsiteX1" fmla="*/ 3399733 w 4169484"/>
              <a:gd name="connsiteY1" fmla="*/ 1449528 h 3694373"/>
              <a:gd name="connsiteX2" fmla="*/ 3425391 w 4169484"/>
              <a:gd name="connsiteY2" fmla="*/ 1949808 h 3694373"/>
              <a:gd name="connsiteX3" fmla="*/ 4169484 w 4169484"/>
              <a:gd name="connsiteY3" fmla="*/ 1564977 h 3694373"/>
              <a:gd name="connsiteX4" fmla="*/ 4169484 w 4169484"/>
              <a:gd name="connsiteY4" fmla="*/ 1744565 h 3694373"/>
              <a:gd name="connsiteX5" fmla="*/ 3361245 w 4169484"/>
              <a:gd name="connsiteY5" fmla="*/ 2129395 h 3694373"/>
              <a:gd name="connsiteX6" fmla="*/ 3797438 w 4169484"/>
              <a:gd name="connsiteY6" fmla="*/ 2886229 h 3694373"/>
              <a:gd name="connsiteX7" fmla="*/ 3900071 w 4169484"/>
              <a:gd name="connsiteY7" fmla="*/ 3694373 h 3694373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744565 h 3668718"/>
              <a:gd name="connsiteX5" fmla="*/ 3361245 w 4169484"/>
              <a:gd name="connsiteY5" fmla="*/ 212939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61245 w 4169484"/>
              <a:gd name="connsiteY5" fmla="*/ 212939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99733 w 4169484"/>
              <a:gd name="connsiteY5" fmla="*/ 2142223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86904 w 4169484"/>
              <a:gd name="connsiteY5" fmla="*/ 207808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86904 w 4169484"/>
              <a:gd name="connsiteY5" fmla="*/ 2078085 h 3668718"/>
              <a:gd name="connsiteX6" fmla="*/ 3848754 w 4169484"/>
              <a:gd name="connsiteY6" fmla="*/ 2873401 h 3668718"/>
              <a:gd name="connsiteX7" fmla="*/ 3835926 w 4169484"/>
              <a:gd name="connsiteY7" fmla="*/ 3668718 h 3668718"/>
              <a:gd name="connsiteX0" fmla="*/ 0 w 4169484"/>
              <a:gd name="connsiteY0" fmla="*/ 0 h 3643063"/>
              <a:gd name="connsiteX1" fmla="*/ 3399733 w 4169484"/>
              <a:gd name="connsiteY1" fmla="*/ 1449528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48754 w 4169484"/>
              <a:gd name="connsiteY6" fmla="*/ 2873401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399733 w 4169484"/>
              <a:gd name="connsiteY1" fmla="*/ 1449528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79003 w 4169484"/>
              <a:gd name="connsiteY1" fmla="*/ 1398217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79003 w 4169484"/>
              <a:gd name="connsiteY1" fmla="*/ 1398217 h 3643063"/>
              <a:gd name="connsiteX2" fmla="*/ 3207294 w 4169484"/>
              <a:gd name="connsiteY2" fmla="*/ 2013946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66174 w 4169484"/>
              <a:gd name="connsiteY1" fmla="*/ 1488011 h 3643063"/>
              <a:gd name="connsiteX2" fmla="*/ 3207294 w 4169484"/>
              <a:gd name="connsiteY2" fmla="*/ 2013946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336264"/>
              <a:gd name="connsiteY0" fmla="*/ 0 h 3450648"/>
              <a:gd name="connsiteX1" fmla="*/ 3232954 w 4336264"/>
              <a:gd name="connsiteY1" fmla="*/ 1295596 h 3450648"/>
              <a:gd name="connsiteX2" fmla="*/ 3374074 w 4336264"/>
              <a:gd name="connsiteY2" fmla="*/ 1821531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374074 w 4336264"/>
              <a:gd name="connsiteY2" fmla="*/ 1821531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40855 w 4336264"/>
              <a:gd name="connsiteY5" fmla="*/ 1962636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40855 w 4336264"/>
              <a:gd name="connsiteY5" fmla="*/ 2008941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09805 w 4336264"/>
              <a:gd name="connsiteY4" fmla="*/ 1646769 h 3450648"/>
              <a:gd name="connsiteX5" fmla="*/ 3540855 w 4336264"/>
              <a:gd name="connsiteY5" fmla="*/ 2008941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284270 w 4316420"/>
              <a:gd name="connsiteY2" fmla="*/ 1834359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350417 w 4316420"/>
              <a:gd name="connsiteY2" fmla="*/ 194019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357031 w 4316420"/>
              <a:gd name="connsiteY2" fmla="*/ 195342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337988 w 4316420"/>
              <a:gd name="connsiteY1" fmla="*/ 1432901 h 3450648"/>
              <a:gd name="connsiteX2" fmla="*/ 3357031 w 4316420"/>
              <a:gd name="connsiteY2" fmla="*/ 195342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29650"/>
              <a:gd name="connsiteY0" fmla="*/ 0 h 3430803"/>
              <a:gd name="connsiteX1" fmla="*/ 3351218 w 4329650"/>
              <a:gd name="connsiteY1" fmla="*/ 1413056 h 3430803"/>
              <a:gd name="connsiteX2" fmla="*/ 3370261 w 4329650"/>
              <a:gd name="connsiteY2" fmla="*/ 1933583 h 3430803"/>
              <a:gd name="connsiteX3" fmla="*/ 4329650 w 4329650"/>
              <a:gd name="connsiteY3" fmla="*/ 1478400 h 3430803"/>
              <a:gd name="connsiteX4" fmla="*/ 4323035 w 4329650"/>
              <a:gd name="connsiteY4" fmla="*/ 1626924 h 3430803"/>
              <a:gd name="connsiteX5" fmla="*/ 3554085 w 4329650"/>
              <a:gd name="connsiteY5" fmla="*/ 1989096 h 3430803"/>
              <a:gd name="connsiteX6" fmla="*/ 4054422 w 4329650"/>
              <a:gd name="connsiteY6" fmla="*/ 2622658 h 3430803"/>
              <a:gd name="connsiteX7" fmla="*/ 4041594 w 4329650"/>
              <a:gd name="connsiteY7" fmla="*/ 3430803 h 343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9650" h="3430803">
                <a:moveTo>
                  <a:pt x="0" y="0"/>
                </a:moveTo>
                <a:lnTo>
                  <a:pt x="3351218" y="1413056"/>
                </a:lnTo>
                <a:lnTo>
                  <a:pt x="3370261" y="1933583"/>
                </a:lnTo>
                <a:lnTo>
                  <a:pt x="4329650" y="1478400"/>
                </a:lnTo>
                <a:lnTo>
                  <a:pt x="4323035" y="1626924"/>
                </a:lnTo>
                <a:lnTo>
                  <a:pt x="3554085" y="1989096"/>
                </a:lnTo>
                <a:lnTo>
                  <a:pt x="4054422" y="2622658"/>
                </a:lnTo>
                <a:lnTo>
                  <a:pt x="4041594" y="3430803"/>
                </a:lnTo>
              </a:path>
            </a:pathLst>
          </a:custGeom>
          <a:ln w="47625">
            <a:solidFill>
              <a:srgbClr val="CC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4657725" y="4206875"/>
            <a:ext cx="1371600" cy="1373188"/>
          </a:xfrm>
          <a:custGeom>
            <a:avLst/>
            <a:gdLst>
              <a:gd name="connsiteX0" fmla="*/ 1372723 w 1372723"/>
              <a:gd name="connsiteY0" fmla="*/ 1359734 h 1372562"/>
              <a:gd name="connsiteX1" fmla="*/ 1372723 w 1372723"/>
              <a:gd name="connsiteY1" fmla="*/ 564418 h 1372562"/>
              <a:gd name="connsiteX2" fmla="*/ 936531 w 1372723"/>
              <a:gd name="connsiteY2" fmla="*/ 25655 h 1372562"/>
              <a:gd name="connsiteX3" fmla="*/ 538826 w 1372723"/>
              <a:gd name="connsiteY3" fmla="*/ 0 h 1372562"/>
              <a:gd name="connsiteX4" fmla="*/ 38488 w 1372723"/>
              <a:gd name="connsiteY4" fmla="*/ 615729 h 1372562"/>
              <a:gd name="connsiteX5" fmla="*/ 0 w 1372723"/>
              <a:gd name="connsiteY5" fmla="*/ 1372562 h 137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2723" h="1372562">
                <a:moveTo>
                  <a:pt x="1372723" y="1359734"/>
                </a:moveTo>
                <a:lnTo>
                  <a:pt x="1372723" y="564418"/>
                </a:lnTo>
                <a:lnTo>
                  <a:pt x="936531" y="25655"/>
                </a:lnTo>
                <a:lnTo>
                  <a:pt x="538826" y="0"/>
                </a:lnTo>
                <a:lnTo>
                  <a:pt x="38488" y="615729"/>
                </a:lnTo>
                <a:lnTo>
                  <a:pt x="0" y="1372562"/>
                </a:lnTo>
              </a:path>
            </a:pathLst>
          </a:custGeom>
          <a:ln w="63500">
            <a:solidFill>
              <a:srgbClr val="33CC33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552700" y="2189163"/>
            <a:ext cx="3976688" cy="3333750"/>
          </a:xfrm>
          <a:custGeom>
            <a:avLst/>
            <a:gdLst>
              <a:gd name="connsiteX0" fmla="*/ 3691005 w 3975437"/>
              <a:gd name="connsiteY0" fmla="*/ 3333910 h 3333910"/>
              <a:gd name="connsiteX1" fmla="*/ 3704234 w 3975437"/>
              <a:gd name="connsiteY1" fmla="*/ 2533507 h 3333910"/>
              <a:gd name="connsiteX2" fmla="*/ 3261049 w 3975437"/>
              <a:gd name="connsiteY2" fmla="*/ 1997700 h 3333910"/>
              <a:gd name="connsiteX3" fmla="*/ 3975437 w 3975437"/>
              <a:gd name="connsiteY3" fmla="*/ 1653725 h 3333910"/>
              <a:gd name="connsiteX4" fmla="*/ 3955593 w 3975437"/>
              <a:gd name="connsiteY4" fmla="*/ 1316365 h 3333910"/>
              <a:gd name="connsiteX5" fmla="*/ 3069223 w 3975437"/>
              <a:gd name="connsiteY5" fmla="*/ 1733104 h 3333910"/>
              <a:gd name="connsiteX6" fmla="*/ 3049378 w 3975437"/>
              <a:gd name="connsiteY6" fmla="*/ 1303135 h 3333910"/>
              <a:gd name="connsiteX7" fmla="*/ 0 w 3975437"/>
              <a:gd name="connsiteY7" fmla="*/ 0 h 333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5437" h="3333910">
                <a:moveTo>
                  <a:pt x="3691005" y="3333910"/>
                </a:moveTo>
                <a:lnTo>
                  <a:pt x="3704234" y="2533507"/>
                </a:lnTo>
                <a:lnTo>
                  <a:pt x="3261049" y="1997700"/>
                </a:lnTo>
                <a:lnTo>
                  <a:pt x="3975437" y="1653725"/>
                </a:lnTo>
                <a:lnTo>
                  <a:pt x="3955593" y="1316365"/>
                </a:lnTo>
                <a:lnTo>
                  <a:pt x="3069223" y="1733104"/>
                </a:lnTo>
                <a:lnTo>
                  <a:pt x="3049378" y="1303135"/>
                </a:lnTo>
                <a:lnTo>
                  <a:pt x="0" y="0"/>
                </a:lnTo>
              </a:path>
            </a:pathLst>
          </a:custGeom>
          <a:ln w="57150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467633" y="858225"/>
            <a:ext cx="5872550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99"/>
                </a:solidFill>
                <a:latin typeface="Gill Sans MT"/>
                <a:ea typeface="ＭＳ Ｐゴシック" charset="0"/>
                <a:cs typeface="Gill Sans MT"/>
              </a:rPr>
              <a:t>load balancer: application-layer routing</a:t>
            </a:r>
          </a:p>
          <a:p>
            <a:pPr marL="342900" indent="-256032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000" i="0" dirty="0">
                <a:latin typeface="Gill Sans MT"/>
                <a:ea typeface="ＭＳ Ｐゴシック" charset="0"/>
                <a:cs typeface="Gill Sans MT"/>
              </a:rPr>
              <a:t>receives external client requests</a:t>
            </a:r>
          </a:p>
          <a:p>
            <a:pPr marL="342900" indent="-256032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000" i="0" dirty="0">
                <a:latin typeface="Gill Sans MT"/>
                <a:ea typeface="ＭＳ Ｐゴシック" charset="0"/>
                <a:cs typeface="Gill Sans MT"/>
              </a:rPr>
              <a:t>directs workload within data center</a:t>
            </a:r>
          </a:p>
          <a:p>
            <a:pPr marL="342900" indent="-256032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000" i="0" dirty="0">
                <a:latin typeface="Gill Sans MT"/>
                <a:ea typeface="ＭＳ Ｐゴシック" charset="0"/>
                <a:cs typeface="Gill Sans MT"/>
              </a:rPr>
              <a:t>returns results to external client (hiding data center internals from client</a:t>
            </a:r>
            <a:r>
              <a:rPr lang="en-US" sz="2000" i="0" dirty="0" smtClean="0">
                <a:latin typeface="Gill Sans MT"/>
                <a:ea typeface="ＭＳ Ｐゴシック" charset="0"/>
                <a:cs typeface="Gill Sans MT"/>
              </a:rPr>
              <a:t>)</a:t>
            </a:r>
          </a:p>
          <a:p>
            <a:pPr marL="342900" lvl="1" indent="-256032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altLang="sv-SE" dirty="0">
                <a:solidFill>
                  <a:srgbClr val="C00000"/>
                </a:solidFill>
                <a:latin typeface="Gill Sans MT" panose="020B0502020104020203" pitchFamily="34" charset="0"/>
              </a:rPr>
              <a:t>Distributed systems &amp; networks working together</a:t>
            </a:r>
          </a:p>
          <a:p>
            <a:pPr marL="342900" indent="-256032">
              <a:buClr>
                <a:srgbClr val="000099"/>
              </a:buClr>
              <a:buFont typeface="Wingdings" charset="2"/>
              <a:buChar char="§"/>
              <a:defRPr/>
            </a:pPr>
            <a:endParaRPr lang="en-US" sz="2000" i="0" dirty="0">
              <a:solidFill>
                <a:srgbClr val="C00000"/>
              </a:solidFill>
              <a:latin typeface="Gill Sans MT"/>
              <a:ea typeface="ＭＳ Ｐゴシック" charset="0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73804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825" name="Group 1"/>
          <p:cNvGrpSpPr>
            <a:grpSpLocks/>
          </p:cNvGrpSpPr>
          <p:nvPr/>
        </p:nvGrpSpPr>
        <p:grpSpPr bwMode="auto">
          <a:xfrm>
            <a:off x="706438" y="3411538"/>
            <a:ext cx="7951787" cy="3033712"/>
            <a:chOff x="668088" y="1859772"/>
            <a:chExt cx="7950943" cy="3032546"/>
          </a:xfrm>
        </p:grpSpPr>
        <p:grpSp>
          <p:nvGrpSpPr>
            <p:cNvPr id="205829" name="Group 187"/>
            <p:cNvGrpSpPr>
              <a:grpSpLocks/>
            </p:cNvGrpSpPr>
            <p:nvPr/>
          </p:nvGrpSpPr>
          <p:grpSpPr bwMode="auto">
            <a:xfrm>
              <a:off x="1083832" y="1870528"/>
              <a:ext cx="1052512" cy="355600"/>
              <a:chOff x="4410" y="1365"/>
              <a:chExt cx="663" cy="224"/>
            </a:xfrm>
          </p:grpSpPr>
          <p:sp>
            <p:nvSpPr>
              <p:cNvPr id="52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53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54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55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56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p:grpSp>
        <p:grpSp>
          <p:nvGrpSpPr>
            <p:cNvPr id="205830" name="Group 187"/>
            <p:cNvGrpSpPr>
              <a:grpSpLocks/>
            </p:cNvGrpSpPr>
            <p:nvPr/>
          </p:nvGrpSpPr>
          <p:grpSpPr bwMode="auto">
            <a:xfrm>
              <a:off x="4247454" y="1859772"/>
              <a:ext cx="1052512" cy="355600"/>
              <a:chOff x="4410" y="1365"/>
              <a:chExt cx="663" cy="224"/>
            </a:xfrm>
          </p:grpSpPr>
          <p:sp>
            <p:nvSpPr>
              <p:cNvPr id="58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59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60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61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62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p:grpSp>
        <p:sp>
          <p:nvSpPr>
            <p:cNvPr id="547" name="TextBox 546"/>
            <p:cNvSpPr txBox="1"/>
            <p:nvPr/>
          </p:nvSpPr>
          <p:spPr>
            <a:xfrm>
              <a:off x="7042811" y="3997312"/>
              <a:ext cx="1063512" cy="3078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 dirty="0">
                  <a:solidFill>
                    <a:prstClr val="black"/>
                  </a:solidFill>
                  <a:latin typeface="Calibri"/>
                  <a:ea typeface="+mn-ea"/>
                </a:rPr>
                <a:t>Server racks</a:t>
              </a:r>
            </a:p>
          </p:txBody>
        </p:sp>
        <p:sp>
          <p:nvSpPr>
            <p:cNvPr id="555" name="TextBox 554"/>
            <p:cNvSpPr txBox="1"/>
            <p:nvPr/>
          </p:nvSpPr>
          <p:spPr>
            <a:xfrm>
              <a:off x="7026938" y="3540288"/>
              <a:ext cx="1144466" cy="3078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 dirty="0">
                  <a:solidFill>
                    <a:prstClr val="black"/>
                  </a:solidFill>
                  <a:latin typeface="Calibri"/>
                  <a:ea typeface="+mn-ea"/>
                </a:rPr>
                <a:t>TOR switches</a:t>
              </a:r>
            </a:p>
          </p:txBody>
        </p:sp>
        <p:sp>
          <p:nvSpPr>
            <p:cNvPr id="432" name="TextBox 431"/>
            <p:cNvSpPr txBox="1"/>
            <p:nvPr/>
          </p:nvSpPr>
          <p:spPr>
            <a:xfrm>
              <a:off x="7026938" y="1893096"/>
              <a:ext cx="1592093" cy="3078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 dirty="0">
                  <a:solidFill>
                    <a:prstClr val="black"/>
                  </a:solidFill>
                  <a:latin typeface="Calibri"/>
                  <a:ea typeface="+mn-ea"/>
                </a:rPr>
                <a:t>Tier-1 switches</a:t>
              </a: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7025350" y="2730974"/>
              <a:ext cx="1592094" cy="3078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 dirty="0">
                  <a:solidFill>
                    <a:prstClr val="black"/>
                  </a:solidFill>
                  <a:latin typeface="Calibri"/>
                  <a:ea typeface="+mn-ea"/>
                </a:rPr>
                <a:t>Tier-2 switches</a:t>
              </a:r>
            </a:p>
          </p:txBody>
        </p:sp>
        <p:grpSp>
          <p:nvGrpSpPr>
            <p:cNvPr id="205835" name="Group 24"/>
            <p:cNvGrpSpPr>
              <a:grpSpLocks/>
            </p:cNvGrpSpPr>
            <p:nvPr/>
          </p:nvGrpSpPr>
          <p:grpSpPr bwMode="auto">
            <a:xfrm>
              <a:off x="702813" y="2731140"/>
              <a:ext cx="1470209" cy="1869141"/>
              <a:chOff x="916173" y="4038600"/>
              <a:chExt cx="1470209" cy="1869141"/>
            </a:xfrm>
          </p:grpSpPr>
          <p:grpSp>
            <p:nvGrpSpPr>
              <p:cNvPr id="206613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70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500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71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72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73" name="Freeform 191"/>
                <p:cNvSpPr>
                  <a:spLocks/>
                </p:cNvSpPr>
                <p:nvPr/>
              </p:nvSpPr>
              <p:spPr bwMode="auto">
                <a:xfrm>
                  <a:off x="4475" y="1395"/>
                  <a:ext cx="506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74" name="Freeform 192"/>
                <p:cNvSpPr>
                  <a:spLocks/>
                </p:cNvSpPr>
                <p:nvPr/>
              </p:nvSpPr>
              <p:spPr bwMode="auto">
                <a:xfrm>
                  <a:off x="4593" y="1391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p:grpSp>
          <p:cxnSp>
            <p:nvCxnSpPr>
              <p:cNvPr id="104" name="Straight Connector 103"/>
              <p:cNvCxnSpPr/>
              <p:nvPr/>
            </p:nvCxnSpPr>
            <p:spPr>
              <a:xfrm flipH="1">
                <a:off x="1181453" y="4381202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>
                <a:stCxn id="70" idx="2"/>
              </p:cNvCxnSpPr>
              <p:nvPr/>
            </p:nvCxnSpPr>
            <p:spPr>
              <a:xfrm flipH="1">
                <a:off x="1486221" y="4390724"/>
                <a:ext cx="201592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1803687" y="4395485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>
                <a:endCxn id="775" idx="0"/>
              </p:cNvCxnSpPr>
              <p:nvPr/>
            </p:nvCxnSpPr>
            <p:spPr>
              <a:xfrm>
                <a:off x="1943372" y="4419288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6618" name="Group 505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796" name="Group 506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534" name="Rectangle 533"/>
                  <p:cNvSpPr/>
                  <p:nvPr/>
                </p:nvSpPr>
                <p:spPr>
                  <a:xfrm>
                    <a:off x="6509786" y="3061857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35" name="Straight Connector 534"/>
                  <p:cNvCxnSpPr/>
                  <p:nvPr/>
                </p:nvCxnSpPr>
                <p:spPr>
                  <a:xfrm flipV="1">
                    <a:off x="684705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6" name="Rectangle 535"/>
                  <p:cNvSpPr/>
                  <p:nvPr/>
                </p:nvSpPr>
                <p:spPr>
                  <a:xfrm>
                    <a:off x="6476953" y="307125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37" name="Straight Connector 536"/>
                  <p:cNvCxnSpPr/>
                  <p:nvPr/>
                </p:nvCxnSpPr>
                <p:spPr>
                  <a:xfrm flipV="1">
                    <a:off x="639636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0" name="Rectangle 539"/>
                  <p:cNvSpPr/>
                  <p:nvPr/>
                </p:nvSpPr>
                <p:spPr>
                  <a:xfrm>
                    <a:off x="6817210" y="370256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41" name="Rectangle 540"/>
                  <p:cNvSpPr/>
                  <p:nvPr/>
                </p:nvSpPr>
                <p:spPr>
                  <a:xfrm>
                    <a:off x="6405320" y="3157415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43" name="Straight Connector 542"/>
                  <p:cNvCxnSpPr/>
                  <p:nvPr/>
                </p:nvCxnSpPr>
                <p:spPr>
                  <a:xfrm flipV="1">
                    <a:off x="6847057" y="380439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824" name="Group 544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8" name="Straight Connector 577"/>
                    <p:cNvCxnSpPr/>
                    <p:nvPr/>
                  </p:nvCxnSpPr>
                  <p:spPr>
                    <a:xfrm flipV="1">
                      <a:off x="7028782" y="2845711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9" name="Straight Connector 578"/>
                    <p:cNvCxnSpPr/>
                    <p:nvPr/>
                  </p:nvCxnSpPr>
                  <p:spPr>
                    <a:xfrm flipV="1">
                      <a:off x="6581076" y="29381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5" name="Group 54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6" name="Straight Connector 575"/>
                    <p:cNvCxnSpPr/>
                    <p:nvPr/>
                  </p:nvCxnSpPr>
                  <p:spPr>
                    <a:xfrm flipV="1">
                      <a:off x="7029263" y="2845642"/>
                      <a:ext cx="116405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7" name="Straight Connector 576"/>
                    <p:cNvCxnSpPr/>
                    <p:nvPr/>
                  </p:nvCxnSpPr>
                  <p:spPr>
                    <a:xfrm flipV="1">
                      <a:off x="6581557" y="2936501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6" name="Group 54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4" name="Straight Connector 573"/>
                    <p:cNvCxnSpPr/>
                    <p:nvPr/>
                  </p:nvCxnSpPr>
                  <p:spPr>
                    <a:xfrm flipV="1">
                      <a:off x="7026759" y="2845572"/>
                      <a:ext cx="113419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5" name="Straight Connector 574"/>
                    <p:cNvCxnSpPr/>
                    <p:nvPr/>
                  </p:nvCxnSpPr>
                  <p:spPr>
                    <a:xfrm flipV="1">
                      <a:off x="6582036" y="2936431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7" name="Group 55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2" name="Straight Connector 571"/>
                    <p:cNvCxnSpPr/>
                    <p:nvPr/>
                  </p:nvCxnSpPr>
                  <p:spPr>
                    <a:xfrm flipV="1">
                      <a:off x="7027238" y="2845502"/>
                      <a:ext cx="113419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3" name="Straight Connector 572"/>
                    <p:cNvCxnSpPr/>
                    <p:nvPr/>
                  </p:nvCxnSpPr>
                  <p:spPr>
                    <a:xfrm flipV="1">
                      <a:off x="6582516" y="2936361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8" name="Group 55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0" name="Straight Connector 569"/>
                    <p:cNvCxnSpPr/>
                    <p:nvPr/>
                  </p:nvCxnSpPr>
                  <p:spPr>
                    <a:xfrm flipV="1">
                      <a:off x="7027718" y="2845433"/>
                      <a:ext cx="113419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1" name="Straight Connector 570"/>
                    <p:cNvCxnSpPr/>
                    <p:nvPr/>
                  </p:nvCxnSpPr>
                  <p:spPr>
                    <a:xfrm flipV="1">
                      <a:off x="6582995" y="2936292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9" name="Group 55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8" name="Straight Connector 567"/>
                    <p:cNvCxnSpPr/>
                    <p:nvPr/>
                  </p:nvCxnSpPr>
                  <p:spPr>
                    <a:xfrm flipV="1">
                      <a:off x="7028199" y="2845363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9" name="Straight Connector 568"/>
                    <p:cNvCxnSpPr/>
                    <p:nvPr/>
                  </p:nvCxnSpPr>
                  <p:spPr>
                    <a:xfrm flipV="1">
                      <a:off x="6583477" y="293935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30" name="Group 555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6" name="Straight Connector 565"/>
                    <p:cNvCxnSpPr/>
                    <p:nvPr/>
                  </p:nvCxnSpPr>
                  <p:spPr>
                    <a:xfrm flipV="1">
                      <a:off x="7028679" y="2843726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7" name="Straight Connector 566"/>
                    <p:cNvCxnSpPr/>
                    <p:nvPr/>
                  </p:nvCxnSpPr>
                  <p:spPr>
                    <a:xfrm flipV="1">
                      <a:off x="6580972" y="293928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31" name="Group 556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4" name="Straight Connector 563"/>
                    <p:cNvCxnSpPr/>
                    <p:nvPr/>
                  </p:nvCxnSpPr>
                  <p:spPr>
                    <a:xfrm flipV="1">
                      <a:off x="7029158" y="2843656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5" name="Straight Connector 564"/>
                    <p:cNvCxnSpPr/>
                    <p:nvPr/>
                  </p:nvCxnSpPr>
                  <p:spPr>
                    <a:xfrm flipV="1">
                      <a:off x="6581452" y="293921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32" name="Group 557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2" name="Straight Connector 561"/>
                    <p:cNvCxnSpPr/>
                    <p:nvPr/>
                  </p:nvCxnSpPr>
                  <p:spPr>
                    <a:xfrm flipV="1">
                      <a:off x="7026654" y="284671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3" name="Straight Connector 562"/>
                    <p:cNvCxnSpPr/>
                    <p:nvPr/>
                  </p:nvCxnSpPr>
                  <p:spPr>
                    <a:xfrm flipV="1">
                      <a:off x="6581933" y="293914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33" name="Group 558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0" name="Straight Connector 559"/>
                    <p:cNvCxnSpPr/>
                    <p:nvPr/>
                  </p:nvCxnSpPr>
                  <p:spPr>
                    <a:xfrm flipV="1">
                      <a:off x="7027133" y="284665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1" name="Straight Connector 560"/>
                    <p:cNvCxnSpPr/>
                    <p:nvPr/>
                  </p:nvCxnSpPr>
                  <p:spPr>
                    <a:xfrm flipV="1">
                      <a:off x="6582413" y="293907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797" name="Group 50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798" name="Group 50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52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646" y="2995810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52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646" y="2920616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530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311" y="2922183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531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543" y="2936282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533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348" y="2933149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</p:grpSp>
              <p:cxnSp>
                <p:nvCxnSpPr>
                  <p:cNvPr id="511" name="Straight Connector 510"/>
                  <p:cNvCxnSpPr/>
                  <p:nvPr/>
                </p:nvCxnSpPr>
                <p:spPr>
                  <a:xfrm flipH="1">
                    <a:off x="6997483" y="2125348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3" name="Straight Connector 512"/>
                  <p:cNvCxnSpPr/>
                  <p:nvPr/>
                </p:nvCxnSpPr>
                <p:spPr>
                  <a:xfrm>
                    <a:off x="6875678" y="230393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4" name="Straight Connector 513"/>
                  <p:cNvCxnSpPr/>
                  <p:nvPr/>
                </p:nvCxnSpPr>
                <p:spPr>
                  <a:xfrm>
                    <a:off x="6871985" y="23681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5" name="Straight Connector 514"/>
                  <p:cNvCxnSpPr/>
                  <p:nvPr/>
                </p:nvCxnSpPr>
                <p:spPr>
                  <a:xfrm>
                    <a:off x="6871985" y="244492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6" name="Straight Connector 515"/>
                  <p:cNvCxnSpPr/>
                  <p:nvPr/>
                </p:nvCxnSpPr>
                <p:spPr>
                  <a:xfrm>
                    <a:off x="6868295" y="250914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7" name="Straight Connector 516"/>
                  <p:cNvCxnSpPr/>
                  <p:nvPr/>
                </p:nvCxnSpPr>
                <p:spPr>
                  <a:xfrm>
                    <a:off x="6864603" y="2570243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8" name="Straight Connector 517"/>
                  <p:cNvCxnSpPr/>
                  <p:nvPr/>
                </p:nvCxnSpPr>
                <p:spPr>
                  <a:xfrm>
                    <a:off x="6864603" y="263760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9" name="Straight Connector 518"/>
                  <p:cNvCxnSpPr/>
                  <p:nvPr/>
                </p:nvCxnSpPr>
                <p:spPr>
                  <a:xfrm>
                    <a:off x="6860913" y="270653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0" name="Straight Connector 519"/>
                  <p:cNvCxnSpPr/>
                  <p:nvPr/>
                </p:nvCxnSpPr>
                <p:spPr>
                  <a:xfrm>
                    <a:off x="6868295" y="27754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1" name="Straight Connector 520"/>
                  <p:cNvCxnSpPr/>
                  <p:nvPr/>
                </p:nvCxnSpPr>
                <p:spPr>
                  <a:xfrm>
                    <a:off x="6871985" y="284282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2" name="Straight Connector 521"/>
                  <p:cNvCxnSpPr/>
                  <p:nvPr/>
                </p:nvCxnSpPr>
                <p:spPr>
                  <a:xfrm>
                    <a:off x="6871985" y="291174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3" name="Straight Connector 522"/>
                  <p:cNvCxnSpPr/>
                  <p:nvPr/>
                </p:nvCxnSpPr>
                <p:spPr>
                  <a:xfrm>
                    <a:off x="6875678" y="297597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4" name="Straight Connector 523"/>
                  <p:cNvCxnSpPr/>
                  <p:nvPr/>
                </p:nvCxnSpPr>
                <p:spPr>
                  <a:xfrm flipH="1">
                    <a:off x="6875678" y="2131614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619" name="Group 638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738" name="Group 63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661" name="Rectangle 660"/>
                  <p:cNvSpPr/>
                  <p:nvPr/>
                </p:nvSpPr>
                <p:spPr>
                  <a:xfrm>
                    <a:off x="6510235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662" name="Straight Connector 661"/>
                  <p:cNvCxnSpPr/>
                  <p:nvPr/>
                </p:nvCxnSpPr>
                <p:spPr>
                  <a:xfrm flipV="1">
                    <a:off x="684750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3" name="Rectangle 662"/>
                  <p:cNvSpPr/>
                  <p:nvPr/>
                </p:nvSpPr>
                <p:spPr>
                  <a:xfrm>
                    <a:off x="6477404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664" name="Straight Connector 663"/>
                  <p:cNvCxnSpPr/>
                  <p:nvPr/>
                </p:nvCxnSpPr>
                <p:spPr>
                  <a:xfrm flipV="1">
                    <a:off x="6396816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5" name="Rectangle 664"/>
                  <p:cNvSpPr/>
                  <p:nvPr/>
                </p:nvSpPr>
                <p:spPr>
                  <a:xfrm>
                    <a:off x="6817661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66" name="Rectangle 665"/>
                  <p:cNvSpPr/>
                  <p:nvPr/>
                </p:nvSpPr>
                <p:spPr>
                  <a:xfrm>
                    <a:off x="6405771" y="3157416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667" name="Straight Connector 666"/>
                  <p:cNvCxnSpPr/>
                  <p:nvPr/>
                </p:nvCxnSpPr>
                <p:spPr>
                  <a:xfrm flipV="1">
                    <a:off x="6847508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766" name="Group 66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6" name="Straight Connector 695"/>
                    <p:cNvCxnSpPr/>
                    <p:nvPr/>
                  </p:nvCxnSpPr>
                  <p:spPr>
                    <a:xfrm flipV="1">
                      <a:off x="7029233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7" name="Straight Connector 696"/>
                    <p:cNvCxnSpPr/>
                    <p:nvPr/>
                  </p:nvCxnSpPr>
                  <p:spPr>
                    <a:xfrm flipV="1">
                      <a:off x="6581527" y="293813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67" name="Group 66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4" name="Straight Connector 693"/>
                    <p:cNvCxnSpPr/>
                    <p:nvPr/>
                  </p:nvCxnSpPr>
                  <p:spPr>
                    <a:xfrm flipV="1">
                      <a:off x="7032698" y="2845644"/>
                      <a:ext cx="113419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5" name="Straight Connector 694"/>
                    <p:cNvCxnSpPr/>
                    <p:nvPr/>
                  </p:nvCxnSpPr>
                  <p:spPr>
                    <a:xfrm flipV="1">
                      <a:off x="6582008" y="2936503"/>
                      <a:ext cx="45665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68" name="Group 66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2" name="Straight Connector 691"/>
                    <p:cNvCxnSpPr/>
                    <p:nvPr/>
                  </p:nvCxnSpPr>
                  <p:spPr>
                    <a:xfrm flipV="1">
                      <a:off x="7027208" y="2845574"/>
                      <a:ext cx="113419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3" name="Straight Connector 692"/>
                    <p:cNvCxnSpPr/>
                    <p:nvPr/>
                  </p:nvCxnSpPr>
                  <p:spPr>
                    <a:xfrm flipV="1">
                      <a:off x="6582488" y="293643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69" name="Group 67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0" name="Straight Connector 689"/>
                    <p:cNvCxnSpPr/>
                    <p:nvPr/>
                  </p:nvCxnSpPr>
                  <p:spPr>
                    <a:xfrm flipV="1">
                      <a:off x="7027688" y="2845504"/>
                      <a:ext cx="113419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1" name="Straight Connector 690"/>
                    <p:cNvCxnSpPr/>
                    <p:nvPr/>
                  </p:nvCxnSpPr>
                  <p:spPr>
                    <a:xfrm flipV="1">
                      <a:off x="6582967" y="293636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0" name="Group 67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8" name="Straight Connector 687"/>
                    <p:cNvCxnSpPr/>
                    <p:nvPr/>
                  </p:nvCxnSpPr>
                  <p:spPr>
                    <a:xfrm flipV="1">
                      <a:off x="7028167" y="2845435"/>
                      <a:ext cx="113419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9" name="Straight Connector 688"/>
                    <p:cNvCxnSpPr/>
                    <p:nvPr/>
                  </p:nvCxnSpPr>
                  <p:spPr>
                    <a:xfrm flipV="1">
                      <a:off x="6583447" y="293629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1" name="Group 67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6" name="Straight Connector 685"/>
                    <p:cNvCxnSpPr/>
                    <p:nvPr/>
                  </p:nvCxnSpPr>
                  <p:spPr>
                    <a:xfrm flipV="1">
                      <a:off x="7028649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7" name="Straight Connector 686"/>
                    <p:cNvCxnSpPr/>
                    <p:nvPr/>
                  </p:nvCxnSpPr>
                  <p:spPr>
                    <a:xfrm flipV="1">
                      <a:off x="6586912" y="2939356"/>
                      <a:ext cx="44770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2" name="Group 67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4" name="Straight Connector 683"/>
                    <p:cNvCxnSpPr/>
                    <p:nvPr/>
                  </p:nvCxnSpPr>
                  <p:spPr>
                    <a:xfrm flipV="1">
                      <a:off x="7029128" y="2843728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5" name="Straight Connector 684"/>
                    <p:cNvCxnSpPr/>
                    <p:nvPr/>
                  </p:nvCxnSpPr>
                  <p:spPr>
                    <a:xfrm flipV="1">
                      <a:off x="6581422" y="293928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3" name="Group 67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2" name="Straight Connector 681"/>
                    <p:cNvCxnSpPr/>
                    <p:nvPr/>
                  </p:nvCxnSpPr>
                  <p:spPr>
                    <a:xfrm flipV="1">
                      <a:off x="7029607" y="2843658"/>
                      <a:ext cx="116405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3" name="Straight Connector 682"/>
                    <p:cNvCxnSpPr/>
                    <p:nvPr/>
                  </p:nvCxnSpPr>
                  <p:spPr>
                    <a:xfrm flipV="1">
                      <a:off x="6581901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4" name="Group 67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0" name="Straight Connector 679"/>
                    <p:cNvCxnSpPr/>
                    <p:nvPr/>
                  </p:nvCxnSpPr>
                  <p:spPr>
                    <a:xfrm flipV="1">
                      <a:off x="7027105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1" name="Straight Connector 680"/>
                    <p:cNvCxnSpPr/>
                    <p:nvPr/>
                  </p:nvCxnSpPr>
                  <p:spPr>
                    <a:xfrm flipV="1">
                      <a:off x="6582382" y="293914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5" name="Group 67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78" name="Straight Connector 677"/>
                    <p:cNvCxnSpPr/>
                    <p:nvPr/>
                  </p:nvCxnSpPr>
                  <p:spPr>
                    <a:xfrm flipV="1">
                      <a:off x="7027584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9" name="Straight Connector 678"/>
                    <p:cNvCxnSpPr/>
                    <p:nvPr/>
                  </p:nvCxnSpPr>
                  <p:spPr>
                    <a:xfrm flipV="1">
                      <a:off x="6582862" y="293907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739" name="Group 64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740" name="Group 64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65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9894" y="2995812"/>
                      <a:ext cx="54628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65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9894" y="2920618"/>
                      <a:ext cx="67177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658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869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659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1098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660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906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</p:grpSp>
              <p:cxnSp>
                <p:nvCxnSpPr>
                  <p:cNvPr id="643" name="Straight Connector 642"/>
                  <p:cNvCxnSpPr/>
                  <p:nvPr/>
                </p:nvCxnSpPr>
                <p:spPr>
                  <a:xfrm flipH="1">
                    <a:off x="6998041" y="2125350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4" name="Straight Connector 643"/>
                  <p:cNvCxnSpPr/>
                  <p:nvPr/>
                </p:nvCxnSpPr>
                <p:spPr>
                  <a:xfrm>
                    <a:off x="6876233" y="230393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5" name="Straight Connector 644"/>
                  <p:cNvCxnSpPr/>
                  <p:nvPr/>
                </p:nvCxnSpPr>
                <p:spPr>
                  <a:xfrm>
                    <a:off x="6872543" y="236816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6" name="Straight Connector 645"/>
                  <p:cNvCxnSpPr/>
                  <p:nvPr/>
                </p:nvCxnSpPr>
                <p:spPr>
                  <a:xfrm>
                    <a:off x="6872543" y="244492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7" name="Straight Connector 646"/>
                  <p:cNvCxnSpPr/>
                  <p:nvPr/>
                </p:nvCxnSpPr>
                <p:spPr>
                  <a:xfrm>
                    <a:off x="6868851" y="250915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8" name="Straight Connector 647"/>
                  <p:cNvCxnSpPr/>
                  <p:nvPr/>
                </p:nvCxnSpPr>
                <p:spPr>
                  <a:xfrm>
                    <a:off x="6865161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9" name="Straight Connector 648"/>
                  <p:cNvCxnSpPr/>
                  <p:nvPr/>
                </p:nvCxnSpPr>
                <p:spPr>
                  <a:xfrm>
                    <a:off x="6865161" y="263760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0" name="Straight Connector 649"/>
                  <p:cNvCxnSpPr/>
                  <p:nvPr/>
                </p:nvCxnSpPr>
                <p:spPr>
                  <a:xfrm>
                    <a:off x="6861469" y="270653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1" name="Straight Connector 650"/>
                  <p:cNvCxnSpPr/>
                  <p:nvPr/>
                </p:nvCxnSpPr>
                <p:spPr>
                  <a:xfrm>
                    <a:off x="6868851" y="27754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2" name="Straight Connector 651"/>
                  <p:cNvCxnSpPr/>
                  <p:nvPr/>
                </p:nvCxnSpPr>
                <p:spPr>
                  <a:xfrm>
                    <a:off x="6872543" y="284282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3" name="Straight Connector 652"/>
                  <p:cNvCxnSpPr/>
                  <p:nvPr/>
                </p:nvCxnSpPr>
                <p:spPr>
                  <a:xfrm>
                    <a:off x="6872543" y="291174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4" name="Straight Connector 653"/>
                  <p:cNvCxnSpPr/>
                  <p:nvPr/>
                </p:nvCxnSpPr>
                <p:spPr>
                  <a:xfrm>
                    <a:off x="6876233" y="297597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5" name="Straight Connector 654"/>
                  <p:cNvCxnSpPr/>
                  <p:nvPr/>
                </p:nvCxnSpPr>
                <p:spPr>
                  <a:xfrm flipH="1">
                    <a:off x="6876233" y="2131616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620" name="Group 697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680" name="Group 698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720" name="Rectangle 719"/>
                  <p:cNvSpPr/>
                  <p:nvPr/>
                </p:nvSpPr>
                <p:spPr>
                  <a:xfrm>
                    <a:off x="6509637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721" name="Straight Connector 720"/>
                  <p:cNvCxnSpPr/>
                  <p:nvPr/>
                </p:nvCxnSpPr>
                <p:spPr>
                  <a:xfrm flipV="1">
                    <a:off x="6846909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22" name="Rectangle 721"/>
                  <p:cNvSpPr/>
                  <p:nvPr/>
                </p:nvSpPr>
                <p:spPr>
                  <a:xfrm>
                    <a:off x="6476804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723" name="Straight Connector 722"/>
                  <p:cNvCxnSpPr/>
                  <p:nvPr/>
                </p:nvCxnSpPr>
                <p:spPr>
                  <a:xfrm flipV="1">
                    <a:off x="639621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24" name="Rectangle 723"/>
                  <p:cNvSpPr/>
                  <p:nvPr/>
                </p:nvSpPr>
                <p:spPr>
                  <a:xfrm>
                    <a:off x="6817061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25" name="Rectangle 724"/>
                  <p:cNvSpPr/>
                  <p:nvPr/>
                </p:nvSpPr>
                <p:spPr>
                  <a:xfrm>
                    <a:off x="6405171" y="3157416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726" name="Straight Connector 725"/>
                  <p:cNvCxnSpPr/>
                  <p:nvPr/>
                </p:nvCxnSpPr>
                <p:spPr>
                  <a:xfrm flipV="1">
                    <a:off x="6846909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708" name="Group 726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55" name="Straight Connector 754"/>
                    <p:cNvCxnSpPr/>
                    <p:nvPr/>
                  </p:nvCxnSpPr>
                  <p:spPr>
                    <a:xfrm flipV="1">
                      <a:off x="7028633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6" name="Straight Connector 755"/>
                    <p:cNvCxnSpPr/>
                    <p:nvPr/>
                  </p:nvCxnSpPr>
                  <p:spPr>
                    <a:xfrm flipV="1">
                      <a:off x="6580927" y="293813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09" name="Group 72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53" name="Straight Connector 752"/>
                    <p:cNvCxnSpPr/>
                    <p:nvPr/>
                  </p:nvCxnSpPr>
                  <p:spPr>
                    <a:xfrm flipV="1">
                      <a:off x="7029115" y="2845644"/>
                      <a:ext cx="113419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4" name="Straight Connector 753"/>
                    <p:cNvCxnSpPr/>
                    <p:nvPr/>
                  </p:nvCxnSpPr>
                  <p:spPr>
                    <a:xfrm flipV="1">
                      <a:off x="6581409" y="293650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0" name="Group 728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51" name="Straight Connector 750"/>
                    <p:cNvCxnSpPr/>
                    <p:nvPr/>
                  </p:nvCxnSpPr>
                  <p:spPr>
                    <a:xfrm flipV="1">
                      <a:off x="7026610" y="2845574"/>
                      <a:ext cx="113419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2" name="Straight Connector 751"/>
                    <p:cNvCxnSpPr/>
                    <p:nvPr/>
                  </p:nvCxnSpPr>
                  <p:spPr>
                    <a:xfrm flipV="1">
                      <a:off x="6581888" y="293643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1" name="Group 729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9" name="Straight Connector 748"/>
                    <p:cNvCxnSpPr/>
                    <p:nvPr/>
                  </p:nvCxnSpPr>
                  <p:spPr>
                    <a:xfrm flipV="1">
                      <a:off x="7027090" y="2845504"/>
                      <a:ext cx="113419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0" name="Straight Connector 749"/>
                    <p:cNvCxnSpPr/>
                    <p:nvPr/>
                  </p:nvCxnSpPr>
                  <p:spPr>
                    <a:xfrm flipV="1">
                      <a:off x="6582367" y="293636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2" name="Group 730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7" name="Straight Connector 746"/>
                    <p:cNvCxnSpPr/>
                    <p:nvPr/>
                  </p:nvCxnSpPr>
                  <p:spPr>
                    <a:xfrm flipV="1">
                      <a:off x="7027569" y="2845435"/>
                      <a:ext cx="113419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8" name="Straight Connector 747"/>
                    <p:cNvCxnSpPr/>
                    <p:nvPr/>
                  </p:nvCxnSpPr>
                  <p:spPr>
                    <a:xfrm flipV="1">
                      <a:off x="6582847" y="293629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3" name="Group 731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5" name="Straight Connector 744"/>
                    <p:cNvCxnSpPr/>
                    <p:nvPr/>
                  </p:nvCxnSpPr>
                  <p:spPr>
                    <a:xfrm flipV="1">
                      <a:off x="7028051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6" name="Straight Connector 745"/>
                    <p:cNvCxnSpPr/>
                    <p:nvPr/>
                  </p:nvCxnSpPr>
                  <p:spPr>
                    <a:xfrm flipV="1">
                      <a:off x="6583328" y="293935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4" name="Group 732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3" name="Straight Connector 742"/>
                    <p:cNvCxnSpPr/>
                    <p:nvPr/>
                  </p:nvCxnSpPr>
                  <p:spPr>
                    <a:xfrm flipV="1">
                      <a:off x="7028530" y="2843728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4" name="Straight Connector 743"/>
                    <p:cNvCxnSpPr/>
                    <p:nvPr/>
                  </p:nvCxnSpPr>
                  <p:spPr>
                    <a:xfrm flipV="1">
                      <a:off x="6580824" y="293928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5" name="Group 733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1" name="Straight Connector 740"/>
                    <p:cNvCxnSpPr/>
                    <p:nvPr/>
                  </p:nvCxnSpPr>
                  <p:spPr>
                    <a:xfrm flipV="1">
                      <a:off x="7029010" y="2843658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2" name="Straight Connector 741"/>
                    <p:cNvCxnSpPr/>
                    <p:nvPr/>
                  </p:nvCxnSpPr>
                  <p:spPr>
                    <a:xfrm flipV="1">
                      <a:off x="6581303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6" name="Group 734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39" name="Straight Connector 738"/>
                    <p:cNvCxnSpPr/>
                    <p:nvPr/>
                  </p:nvCxnSpPr>
                  <p:spPr>
                    <a:xfrm flipV="1">
                      <a:off x="7026505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0" name="Straight Connector 739"/>
                    <p:cNvCxnSpPr/>
                    <p:nvPr/>
                  </p:nvCxnSpPr>
                  <p:spPr>
                    <a:xfrm flipV="1">
                      <a:off x="6581785" y="2939147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7" name="Group 735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37" name="Straight Connector 736"/>
                    <p:cNvCxnSpPr/>
                    <p:nvPr/>
                  </p:nvCxnSpPr>
                  <p:spPr>
                    <a:xfrm flipV="1">
                      <a:off x="7026985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8" name="Straight Connector 737"/>
                    <p:cNvCxnSpPr/>
                    <p:nvPr/>
                  </p:nvCxnSpPr>
                  <p:spPr>
                    <a:xfrm flipV="1">
                      <a:off x="6582264" y="293907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681" name="Group 699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682" name="Group 700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715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463" y="2995812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716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463" y="2920618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717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127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718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359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719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164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</p:grpSp>
              <p:cxnSp>
                <p:nvCxnSpPr>
                  <p:cNvPr id="702" name="Straight Connector 701"/>
                  <p:cNvCxnSpPr/>
                  <p:nvPr/>
                </p:nvCxnSpPr>
                <p:spPr>
                  <a:xfrm flipH="1">
                    <a:off x="6997299" y="2125350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3" name="Straight Connector 702"/>
                  <p:cNvCxnSpPr/>
                  <p:nvPr/>
                </p:nvCxnSpPr>
                <p:spPr>
                  <a:xfrm>
                    <a:off x="6875494" y="230393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4" name="Straight Connector 703"/>
                  <p:cNvCxnSpPr/>
                  <p:nvPr/>
                </p:nvCxnSpPr>
                <p:spPr>
                  <a:xfrm>
                    <a:off x="6871802" y="236816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5" name="Straight Connector 704"/>
                  <p:cNvCxnSpPr/>
                  <p:nvPr/>
                </p:nvCxnSpPr>
                <p:spPr>
                  <a:xfrm>
                    <a:off x="6871802" y="244492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6" name="Straight Connector 705"/>
                  <p:cNvCxnSpPr/>
                  <p:nvPr/>
                </p:nvCxnSpPr>
                <p:spPr>
                  <a:xfrm>
                    <a:off x="6868112" y="250915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7" name="Straight Connector 706"/>
                  <p:cNvCxnSpPr/>
                  <p:nvPr/>
                </p:nvCxnSpPr>
                <p:spPr>
                  <a:xfrm>
                    <a:off x="6864420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8" name="Straight Connector 707"/>
                  <p:cNvCxnSpPr/>
                  <p:nvPr/>
                </p:nvCxnSpPr>
                <p:spPr>
                  <a:xfrm>
                    <a:off x="6864420" y="263760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9" name="Straight Connector 708"/>
                  <p:cNvCxnSpPr/>
                  <p:nvPr/>
                </p:nvCxnSpPr>
                <p:spPr>
                  <a:xfrm>
                    <a:off x="6860730" y="270653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0" name="Straight Connector 709"/>
                  <p:cNvCxnSpPr/>
                  <p:nvPr/>
                </p:nvCxnSpPr>
                <p:spPr>
                  <a:xfrm>
                    <a:off x="6868112" y="277546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1" name="Straight Connector 710"/>
                  <p:cNvCxnSpPr/>
                  <p:nvPr/>
                </p:nvCxnSpPr>
                <p:spPr>
                  <a:xfrm>
                    <a:off x="6871802" y="284282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2" name="Straight Connector 711"/>
                  <p:cNvCxnSpPr/>
                  <p:nvPr/>
                </p:nvCxnSpPr>
                <p:spPr>
                  <a:xfrm>
                    <a:off x="6871802" y="291174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3" name="Straight Connector 712"/>
                  <p:cNvCxnSpPr/>
                  <p:nvPr/>
                </p:nvCxnSpPr>
                <p:spPr>
                  <a:xfrm>
                    <a:off x="6875494" y="297597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4" name="Straight Connector 713"/>
                  <p:cNvCxnSpPr/>
                  <p:nvPr/>
                </p:nvCxnSpPr>
                <p:spPr>
                  <a:xfrm flipH="1">
                    <a:off x="6875494" y="2131616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621" name="Group 756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622" name="Group 757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779" name="Rectangle 778"/>
                  <p:cNvSpPr/>
                  <p:nvPr/>
                </p:nvSpPr>
                <p:spPr>
                  <a:xfrm>
                    <a:off x="6509037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780" name="Straight Connector 779"/>
                  <p:cNvCxnSpPr/>
                  <p:nvPr/>
                </p:nvCxnSpPr>
                <p:spPr>
                  <a:xfrm flipV="1">
                    <a:off x="6846311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81" name="Rectangle 780"/>
                  <p:cNvSpPr/>
                  <p:nvPr/>
                </p:nvSpPr>
                <p:spPr>
                  <a:xfrm>
                    <a:off x="6476206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782" name="Straight Connector 781"/>
                  <p:cNvCxnSpPr/>
                  <p:nvPr/>
                </p:nvCxnSpPr>
                <p:spPr>
                  <a:xfrm flipV="1">
                    <a:off x="639561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83" name="Rectangle 782"/>
                  <p:cNvSpPr/>
                  <p:nvPr/>
                </p:nvSpPr>
                <p:spPr>
                  <a:xfrm>
                    <a:off x="6816464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84" name="Rectangle 783"/>
                  <p:cNvSpPr/>
                  <p:nvPr/>
                </p:nvSpPr>
                <p:spPr>
                  <a:xfrm>
                    <a:off x="6404573" y="3157416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785" name="Straight Connector 784"/>
                  <p:cNvCxnSpPr/>
                  <p:nvPr/>
                </p:nvCxnSpPr>
                <p:spPr>
                  <a:xfrm flipV="1">
                    <a:off x="6846311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650" name="Group 785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14" name="Straight Connector 813"/>
                    <p:cNvCxnSpPr/>
                    <p:nvPr/>
                  </p:nvCxnSpPr>
                  <p:spPr>
                    <a:xfrm flipV="1">
                      <a:off x="7028036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5" name="Straight Connector 814"/>
                    <p:cNvCxnSpPr/>
                    <p:nvPr/>
                  </p:nvCxnSpPr>
                  <p:spPr>
                    <a:xfrm flipV="1">
                      <a:off x="6577344" y="2938138"/>
                      <a:ext cx="45666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1" name="Group 786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12" name="Straight Connector 811"/>
                    <p:cNvCxnSpPr/>
                    <p:nvPr/>
                  </p:nvCxnSpPr>
                  <p:spPr>
                    <a:xfrm flipV="1">
                      <a:off x="7028517" y="2845644"/>
                      <a:ext cx="113419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3" name="Straight Connector 812"/>
                    <p:cNvCxnSpPr/>
                    <p:nvPr/>
                  </p:nvCxnSpPr>
                  <p:spPr>
                    <a:xfrm flipV="1">
                      <a:off x="6580811" y="293650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2" name="Group 787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10" name="Straight Connector 809"/>
                    <p:cNvCxnSpPr/>
                    <p:nvPr/>
                  </p:nvCxnSpPr>
                  <p:spPr>
                    <a:xfrm flipV="1">
                      <a:off x="7023027" y="2845574"/>
                      <a:ext cx="113419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1" name="Straight Connector 810"/>
                    <p:cNvCxnSpPr/>
                    <p:nvPr/>
                  </p:nvCxnSpPr>
                  <p:spPr>
                    <a:xfrm flipV="1">
                      <a:off x="6581290" y="2936433"/>
                      <a:ext cx="44770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3" name="Group 788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8" name="Straight Connector 807"/>
                    <p:cNvCxnSpPr/>
                    <p:nvPr/>
                  </p:nvCxnSpPr>
                  <p:spPr>
                    <a:xfrm flipV="1">
                      <a:off x="7026490" y="2845504"/>
                      <a:ext cx="113419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9" name="Straight Connector 808"/>
                    <p:cNvCxnSpPr/>
                    <p:nvPr/>
                  </p:nvCxnSpPr>
                  <p:spPr>
                    <a:xfrm flipV="1">
                      <a:off x="6581770" y="293636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4" name="Group 789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6" name="Straight Connector 805"/>
                    <p:cNvCxnSpPr/>
                    <p:nvPr/>
                  </p:nvCxnSpPr>
                  <p:spPr>
                    <a:xfrm flipV="1">
                      <a:off x="7026970" y="2845435"/>
                      <a:ext cx="113419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7" name="Straight Connector 806"/>
                    <p:cNvCxnSpPr/>
                    <p:nvPr/>
                  </p:nvCxnSpPr>
                  <p:spPr>
                    <a:xfrm flipV="1">
                      <a:off x="6582249" y="293629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5" name="Group 790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4" name="Straight Connector 803"/>
                    <p:cNvCxnSpPr/>
                    <p:nvPr/>
                  </p:nvCxnSpPr>
                  <p:spPr>
                    <a:xfrm flipV="1">
                      <a:off x="7027451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5" name="Straight Connector 804"/>
                    <p:cNvCxnSpPr/>
                    <p:nvPr/>
                  </p:nvCxnSpPr>
                  <p:spPr>
                    <a:xfrm flipV="1">
                      <a:off x="6582730" y="293935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6" name="Group 791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2" name="Straight Connector 801"/>
                    <p:cNvCxnSpPr/>
                    <p:nvPr/>
                  </p:nvCxnSpPr>
                  <p:spPr>
                    <a:xfrm flipV="1">
                      <a:off x="7027930" y="2843728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3" name="Straight Connector 802"/>
                    <p:cNvCxnSpPr/>
                    <p:nvPr/>
                  </p:nvCxnSpPr>
                  <p:spPr>
                    <a:xfrm flipV="1">
                      <a:off x="6577240" y="2939286"/>
                      <a:ext cx="45665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7" name="Group 792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0" name="Straight Connector 799"/>
                    <p:cNvCxnSpPr/>
                    <p:nvPr/>
                  </p:nvCxnSpPr>
                  <p:spPr>
                    <a:xfrm flipV="1">
                      <a:off x="7028410" y="2843658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1" name="Straight Connector 800"/>
                    <p:cNvCxnSpPr/>
                    <p:nvPr/>
                  </p:nvCxnSpPr>
                  <p:spPr>
                    <a:xfrm flipV="1">
                      <a:off x="6580703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8" name="Group 793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98" name="Straight Connector 797"/>
                    <p:cNvCxnSpPr/>
                    <p:nvPr/>
                  </p:nvCxnSpPr>
                  <p:spPr>
                    <a:xfrm flipV="1">
                      <a:off x="7022922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9" name="Straight Connector 798"/>
                    <p:cNvCxnSpPr/>
                    <p:nvPr/>
                  </p:nvCxnSpPr>
                  <p:spPr>
                    <a:xfrm flipV="1">
                      <a:off x="6581185" y="2939147"/>
                      <a:ext cx="44770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9" name="Group 794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96" name="Straight Connector 795"/>
                    <p:cNvCxnSpPr/>
                    <p:nvPr/>
                  </p:nvCxnSpPr>
                  <p:spPr>
                    <a:xfrm flipV="1">
                      <a:off x="7026387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7" name="Straight Connector 796"/>
                    <p:cNvCxnSpPr/>
                    <p:nvPr/>
                  </p:nvCxnSpPr>
                  <p:spPr>
                    <a:xfrm flipV="1">
                      <a:off x="6581664" y="293907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623" name="Group 75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624" name="Group 75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774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723" y="2995812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775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723" y="2920618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776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387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777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617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778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424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</p:grpSp>
              <p:cxnSp>
                <p:nvCxnSpPr>
                  <p:cNvPr id="761" name="Straight Connector 760"/>
                  <p:cNvCxnSpPr/>
                  <p:nvPr/>
                </p:nvCxnSpPr>
                <p:spPr>
                  <a:xfrm flipH="1">
                    <a:off x="6996560" y="2125350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2" name="Straight Connector 761"/>
                  <p:cNvCxnSpPr/>
                  <p:nvPr/>
                </p:nvCxnSpPr>
                <p:spPr>
                  <a:xfrm>
                    <a:off x="6874752" y="230393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3" name="Straight Connector 762"/>
                  <p:cNvCxnSpPr/>
                  <p:nvPr/>
                </p:nvCxnSpPr>
                <p:spPr>
                  <a:xfrm>
                    <a:off x="6871062" y="236816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4" name="Straight Connector 763"/>
                  <p:cNvCxnSpPr/>
                  <p:nvPr/>
                </p:nvCxnSpPr>
                <p:spPr>
                  <a:xfrm>
                    <a:off x="6871062" y="244492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5" name="Straight Connector 764"/>
                  <p:cNvCxnSpPr/>
                  <p:nvPr/>
                </p:nvCxnSpPr>
                <p:spPr>
                  <a:xfrm>
                    <a:off x="6867370" y="250915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6" name="Straight Connector 765"/>
                  <p:cNvCxnSpPr/>
                  <p:nvPr/>
                </p:nvCxnSpPr>
                <p:spPr>
                  <a:xfrm>
                    <a:off x="6863680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7" name="Straight Connector 766"/>
                  <p:cNvCxnSpPr/>
                  <p:nvPr/>
                </p:nvCxnSpPr>
                <p:spPr>
                  <a:xfrm>
                    <a:off x="6863680" y="263760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8" name="Straight Connector 767"/>
                  <p:cNvCxnSpPr/>
                  <p:nvPr/>
                </p:nvCxnSpPr>
                <p:spPr>
                  <a:xfrm>
                    <a:off x="6859988" y="270653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9" name="Straight Connector 768"/>
                  <p:cNvCxnSpPr/>
                  <p:nvPr/>
                </p:nvCxnSpPr>
                <p:spPr>
                  <a:xfrm>
                    <a:off x="6867370" y="27754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0" name="Straight Connector 769"/>
                  <p:cNvCxnSpPr/>
                  <p:nvPr/>
                </p:nvCxnSpPr>
                <p:spPr>
                  <a:xfrm>
                    <a:off x="6871062" y="284282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1" name="Straight Connector 770"/>
                  <p:cNvCxnSpPr/>
                  <p:nvPr/>
                </p:nvCxnSpPr>
                <p:spPr>
                  <a:xfrm>
                    <a:off x="6871062" y="291174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2" name="Straight Connector 771"/>
                  <p:cNvCxnSpPr/>
                  <p:nvPr/>
                </p:nvCxnSpPr>
                <p:spPr>
                  <a:xfrm>
                    <a:off x="6874752" y="297597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3" name="Straight Connector 772"/>
                  <p:cNvCxnSpPr/>
                  <p:nvPr/>
                </p:nvCxnSpPr>
                <p:spPr>
                  <a:xfrm flipH="1">
                    <a:off x="6874752" y="2131616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05836" name="Group 815"/>
            <p:cNvGrpSpPr>
              <a:grpSpLocks/>
            </p:cNvGrpSpPr>
            <p:nvPr/>
          </p:nvGrpSpPr>
          <p:grpSpPr bwMode="auto">
            <a:xfrm>
              <a:off x="2267009" y="2732231"/>
              <a:ext cx="1470209" cy="1869141"/>
              <a:chOff x="916173" y="4038600"/>
              <a:chExt cx="1470209" cy="1869141"/>
            </a:xfrm>
          </p:grpSpPr>
          <p:grpSp>
            <p:nvGrpSpPr>
              <p:cNvPr id="206367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1058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500"/>
                  <a:ext cx="497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059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5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060" name="Freeform 190"/>
                <p:cNvSpPr>
                  <a:spLocks/>
                </p:cNvSpPr>
                <p:nvPr/>
              </p:nvSpPr>
              <p:spPr bwMode="auto">
                <a:xfrm>
                  <a:off x="4906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061" name="Freeform 191"/>
                <p:cNvSpPr>
                  <a:spLocks/>
                </p:cNvSpPr>
                <p:nvPr/>
              </p:nvSpPr>
              <p:spPr bwMode="auto">
                <a:xfrm>
                  <a:off x="4475" y="1395"/>
                  <a:ext cx="508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062" name="Freeform 192"/>
                <p:cNvSpPr>
                  <a:spLocks/>
                </p:cNvSpPr>
                <p:nvPr/>
              </p:nvSpPr>
              <p:spPr bwMode="auto">
                <a:xfrm>
                  <a:off x="4593" y="1391"/>
                  <a:ext cx="295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p:grpSp>
          <p:cxnSp>
            <p:nvCxnSpPr>
              <p:cNvPr id="818" name="Straight Connector 817"/>
              <p:cNvCxnSpPr/>
              <p:nvPr/>
            </p:nvCxnSpPr>
            <p:spPr>
              <a:xfrm flipH="1">
                <a:off x="1180779" y="4381699"/>
                <a:ext cx="357149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/>
              <p:cNvCxnSpPr>
                <a:stCxn id="1058" idx="2"/>
              </p:cNvCxnSpPr>
              <p:nvPr/>
            </p:nvCxnSpPr>
            <p:spPr>
              <a:xfrm flipH="1">
                <a:off x="1485547" y="4391220"/>
                <a:ext cx="203178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/>
              <p:cNvCxnSpPr/>
              <p:nvPr/>
            </p:nvCxnSpPr>
            <p:spPr>
              <a:xfrm>
                <a:off x="1804600" y="4395981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/>
              <p:cNvCxnSpPr>
                <a:endCxn id="843" idx="0"/>
              </p:cNvCxnSpPr>
              <p:nvPr/>
            </p:nvCxnSpPr>
            <p:spPr>
              <a:xfrm>
                <a:off x="1944285" y="4419784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6372" name="Group 821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550" name="Group 99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021" name="Rectangle 1020"/>
                  <p:cNvSpPr/>
                  <p:nvPr/>
                </p:nvSpPr>
                <p:spPr>
                  <a:xfrm>
                    <a:off x="6508516" y="3062346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022" name="Straight Connector 1021"/>
                  <p:cNvCxnSpPr/>
                  <p:nvPr/>
                </p:nvCxnSpPr>
                <p:spPr>
                  <a:xfrm flipV="1">
                    <a:off x="6845790" y="30623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23" name="Rectangle 1022"/>
                  <p:cNvSpPr/>
                  <p:nvPr/>
                </p:nvSpPr>
                <p:spPr>
                  <a:xfrm>
                    <a:off x="6475686" y="307174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024" name="Straight Connector 1023"/>
                  <p:cNvCxnSpPr/>
                  <p:nvPr/>
                </p:nvCxnSpPr>
                <p:spPr>
                  <a:xfrm flipV="1">
                    <a:off x="6395097" y="30623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25" name="Rectangle 1024"/>
                  <p:cNvSpPr/>
                  <p:nvPr/>
                </p:nvSpPr>
                <p:spPr>
                  <a:xfrm>
                    <a:off x="6815943" y="37030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026" name="Rectangle 1025"/>
                  <p:cNvSpPr/>
                  <p:nvPr/>
                </p:nvSpPr>
                <p:spPr>
                  <a:xfrm>
                    <a:off x="6404052" y="3157905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027" name="Straight Connector 1026"/>
                  <p:cNvCxnSpPr/>
                  <p:nvPr/>
                </p:nvCxnSpPr>
                <p:spPr>
                  <a:xfrm flipV="1">
                    <a:off x="6845790" y="3804882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578" name="Group 102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6" name="Straight Connector 1055"/>
                    <p:cNvCxnSpPr/>
                    <p:nvPr/>
                  </p:nvCxnSpPr>
                  <p:spPr>
                    <a:xfrm flipV="1">
                      <a:off x="7027515" y="284620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7" name="Straight Connector 1056"/>
                    <p:cNvCxnSpPr/>
                    <p:nvPr/>
                  </p:nvCxnSpPr>
                  <p:spPr>
                    <a:xfrm flipV="1">
                      <a:off x="6576823" y="2938626"/>
                      <a:ext cx="45666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79" name="Group 102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4" name="Straight Connector 1053"/>
                    <p:cNvCxnSpPr/>
                    <p:nvPr/>
                  </p:nvCxnSpPr>
                  <p:spPr>
                    <a:xfrm flipV="1">
                      <a:off x="7027996" y="284613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5" name="Straight Connector 1054"/>
                    <p:cNvCxnSpPr/>
                    <p:nvPr/>
                  </p:nvCxnSpPr>
                  <p:spPr>
                    <a:xfrm flipV="1">
                      <a:off x="6577304" y="2938557"/>
                      <a:ext cx="45666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0" name="Group 102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2" name="Straight Connector 1051"/>
                    <p:cNvCxnSpPr/>
                    <p:nvPr/>
                  </p:nvCxnSpPr>
                  <p:spPr>
                    <a:xfrm flipV="1">
                      <a:off x="7022506" y="284606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3" name="Straight Connector 1052"/>
                    <p:cNvCxnSpPr/>
                    <p:nvPr/>
                  </p:nvCxnSpPr>
                  <p:spPr>
                    <a:xfrm flipV="1">
                      <a:off x="6580769" y="2938487"/>
                      <a:ext cx="44770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1" name="Group 103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0" name="Straight Connector 1049"/>
                    <p:cNvCxnSpPr/>
                    <p:nvPr/>
                  </p:nvCxnSpPr>
                  <p:spPr>
                    <a:xfrm flipV="1">
                      <a:off x="7022986" y="284599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1" name="Straight Connector 1050"/>
                    <p:cNvCxnSpPr/>
                    <p:nvPr/>
                  </p:nvCxnSpPr>
                  <p:spPr>
                    <a:xfrm flipV="1">
                      <a:off x="6581249" y="2938417"/>
                      <a:ext cx="44770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2" name="Group 103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8" name="Straight Connector 1047"/>
                    <p:cNvCxnSpPr/>
                    <p:nvPr/>
                  </p:nvCxnSpPr>
                  <p:spPr>
                    <a:xfrm flipV="1">
                      <a:off x="7026449" y="284592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9" name="Straight Connector 1048"/>
                    <p:cNvCxnSpPr/>
                    <p:nvPr/>
                  </p:nvCxnSpPr>
                  <p:spPr>
                    <a:xfrm flipV="1">
                      <a:off x="6581728" y="293834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3" name="Group 103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6" name="Straight Connector 1045"/>
                    <p:cNvCxnSpPr/>
                    <p:nvPr/>
                  </p:nvCxnSpPr>
                  <p:spPr>
                    <a:xfrm flipV="1">
                      <a:off x="7026930" y="2845852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7" name="Straight Connector 1046"/>
                    <p:cNvCxnSpPr/>
                    <p:nvPr/>
                  </p:nvCxnSpPr>
                  <p:spPr>
                    <a:xfrm flipV="1">
                      <a:off x="6582209" y="2941411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4" name="Group 103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4" name="Straight Connector 1043"/>
                    <p:cNvCxnSpPr/>
                    <p:nvPr/>
                  </p:nvCxnSpPr>
                  <p:spPr>
                    <a:xfrm flipV="1">
                      <a:off x="7027410" y="2845782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5" name="Straight Connector 1044"/>
                    <p:cNvCxnSpPr/>
                    <p:nvPr/>
                  </p:nvCxnSpPr>
                  <p:spPr>
                    <a:xfrm flipV="1">
                      <a:off x="6576719" y="2941341"/>
                      <a:ext cx="45665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5" name="Group 103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2" name="Straight Connector 1041"/>
                    <p:cNvCxnSpPr/>
                    <p:nvPr/>
                  </p:nvCxnSpPr>
                  <p:spPr>
                    <a:xfrm flipV="1">
                      <a:off x="7027889" y="2845713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3" name="Straight Connector 1042"/>
                    <p:cNvCxnSpPr/>
                    <p:nvPr/>
                  </p:nvCxnSpPr>
                  <p:spPr>
                    <a:xfrm flipV="1">
                      <a:off x="6577199" y="2941272"/>
                      <a:ext cx="45665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6" name="Group 103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0" name="Straight Connector 1039"/>
                    <p:cNvCxnSpPr/>
                    <p:nvPr/>
                  </p:nvCxnSpPr>
                  <p:spPr>
                    <a:xfrm flipV="1">
                      <a:off x="7022401" y="2848776"/>
                      <a:ext cx="113419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1" name="Straight Connector 1040"/>
                    <p:cNvCxnSpPr/>
                    <p:nvPr/>
                  </p:nvCxnSpPr>
                  <p:spPr>
                    <a:xfrm flipV="1">
                      <a:off x="6580664" y="2939635"/>
                      <a:ext cx="44770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7" name="Group 103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38" name="Straight Connector 1037"/>
                    <p:cNvCxnSpPr/>
                    <p:nvPr/>
                  </p:nvCxnSpPr>
                  <p:spPr>
                    <a:xfrm flipV="1">
                      <a:off x="7022880" y="2848707"/>
                      <a:ext cx="113419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9" name="Straight Connector 1038"/>
                    <p:cNvCxnSpPr/>
                    <p:nvPr/>
                  </p:nvCxnSpPr>
                  <p:spPr>
                    <a:xfrm flipV="1">
                      <a:off x="6581143" y="2939566"/>
                      <a:ext cx="44770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551" name="Group 100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552" name="Group 100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01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079" y="2996300"/>
                      <a:ext cx="549972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01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079" y="2921107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018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7743" y="2922673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019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8973" y="2936772"/>
                      <a:ext cx="524136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020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0780" y="2933639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</p:grpSp>
              <p:cxnSp>
                <p:nvCxnSpPr>
                  <p:cNvPr id="1003" name="Straight Connector 1002"/>
                  <p:cNvCxnSpPr/>
                  <p:nvPr/>
                </p:nvCxnSpPr>
                <p:spPr>
                  <a:xfrm flipH="1">
                    <a:off x="6995916" y="2125837"/>
                    <a:ext cx="11072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4" name="Straight Connector 1003"/>
                  <p:cNvCxnSpPr/>
                  <p:nvPr/>
                </p:nvCxnSpPr>
                <p:spPr>
                  <a:xfrm>
                    <a:off x="6874108" y="230442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5" name="Straight Connector 1004"/>
                  <p:cNvCxnSpPr/>
                  <p:nvPr/>
                </p:nvCxnSpPr>
                <p:spPr>
                  <a:xfrm>
                    <a:off x="6870418" y="236865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6" name="Straight Connector 1005"/>
                  <p:cNvCxnSpPr/>
                  <p:nvPr/>
                </p:nvCxnSpPr>
                <p:spPr>
                  <a:xfrm>
                    <a:off x="6870418" y="244541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7" name="Straight Connector 1006"/>
                  <p:cNvCxnSpPr/>
                  <p:nvPr/>
                </p:nvCxnSpPr>
                <p:spPr>
                  <a:xfrm>
                    <a:off x="6866726" y="250963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8" name="Straight Connector 1007"/>
                  <p:cNvCxnSpPr/>
                  <p:nvPr/>
                </p:nvCxnSpPr>
                <p:spPr>
                  <a:xfrm>
                    <a:off x="6863036" y="257073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9" name="Straight Connector 1008"/>
                  <p:cNvCxnSpPr/>
                  <p:nvPr/>
                </p:nvCxnSpPr>
                <p:spPr>
                  <a:xfrm>
                    <a:off x="6863036" y="263809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0" name="Straight Connector 1009"/>
                  <p:cNvCxnSpPr/>
                  <p:nvPr/>
                </p:nvCxnSpPr>
                <p:spPr>
                  <a:xfrm>
                    <a:off x="6859344" y="270702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1" name="Straight Connector 1010"/>
                  <p:cNvCxnSpPr/>
                  <p:nvPr/>
                </p:nvCxnSpPr>
                <p:spPr>
                  <a:xfrm>
                    <a:off x="6866726" y="277594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2" name="Straight Connector 1011"/>
                  <p:cNvCxnSpPr/>
                  <p:nvPr/>
                </p:nvCxnSpPr>
                <p:spPr>
                  <a:xfrm>
                    <a:off x="6870418" y="284330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3" name="Straight Connector 1012"/>
                  <p:cNvCxnSpPr/>
                  <p:nvPr/>
                </p:nvCxnSpPr>
                <p:spPr>
                  <a:xfrm>
                    <a:off x="6870418" y="291223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4" name="Straight Connector 1013"/>
                  <p:cNvCxnSpPr/>
                  <p:nvPr/>
                </p:nvCxnSpPr>
                <p:spPr>
                  <a:xfrm>
                    <a:off x="6874108" y="297646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5" name="Straight Connector 1014"/>
                  <p:cNvCxnSpPr/>
                  <p:nvPr/>
                </p:nvCxnSpPr>
                <p:spPr>
                  <a:xfrm flipH="1">
                    <a:off x="6874108" y="213210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373" name="Group 822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492" name="Group 941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963" name="Rectangle 962"/>
                  <p:cNvSpPr/>
                  <p:nvPr/>
                </p:nvSpPr>
                <p:spPr>
                  <a:xfrm>
                    <a:off x="6508968" y="3062348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964" name="Straight Connector 963"/>
                  <p:cNvCxnSpPr/>
                  <p:nvPr/>
                </p:nvCxnSpPr>
                <p:spPr>
                  <a:xfrm flipV="1">
                    <a:off x="684623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65" name="Rectangle 964"/>
                  <p:cNvSpPr/>
                  <p:nvPr/>
                </p:nvSpPr>
                <p:spPr>
                  <a:xfrm>
                    <a:off x="6476135" y="307174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966" name="Straight Connector 965"/>
                  <p:cNvCxnSpPr/>
                  <p:nvPr/>
                </p:nvCxnSpPr>
                <p:spPr>
                  <a:xfrm flipV="1">
                    <a:off x="639554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67" name="Rectangle 966"/>
                  <p:cNvSpPr/>
                  <p:nvPr/>
                </p:nvSpPr>
                <p:spPr>
                  <a:xfrm>
                    <a:off x="6816392" y="370306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68" name="Rectangle 967"/>
                  <p:cNvSpPr/>
                  <p:nvPr/>
                </p:nvSpPr>
                <p:spPr>
                  <a:xfrm>
                    <a:off x="6404502" y="3157907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969" name="Straight Connector 968"/>
                  <p:cNvCxnSpPr/>
                  <p:nvPr/>
                </p:nvCxnSpPr>
                <p:spPr>
                  <a:xfrm flipV="1">
                    <a:off x="6846239" y="3804884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520" name="Group 969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8" name="Straight Connector 997"/>
                    <p:cNvCxnSpPr/>
                    <p:nvPr/>
                  </p:nvCxnSpPr>
                  <p:spPr>
                    <a:xfrm flipV="1">
                      <a:off x="7027964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9" name="Straight Connector 998"/>
                    <p:cNvCxnSpPr/>
                    <p:nvPr/>
                  </p:nvCxnSpPr>
                  <p:spPr>
                    <a:xfrm flipV="1">
                      <a:off x="6577274" y="2938628"/>
                      <a:ext cx="45665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1" name="Group 970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6" name="Straight Connector 995"/>
                    <p:cNvCxnSpPr/>
                    <p:nvPr/>
                  </p:nvCxnSpPr>
                  <p:spPr>
                    <a:xfrm flipV="1">
                      <a:off x="7028445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7" name="Straight Connector 996"/>
                    <p:cNvCxnSpPr/>
                    <p:nvPr/>
                  </p:nvCxnSpPr>
                  <p:spPr>
                    <a:xfrm flipV="1">
                      <a:off x="6580739" y="293855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2" name="Group 971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4" name="Straight Connector 993"/>
                    <p:cNvCxnSpPr/>
                    <p:nvPr/>
                  </p:nvCxnSpPr>
                  <p:spPr>
                    <a:xfrm flipV="1">
                      <a:off x="7022955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5" name="Straight Connector 994"/>
                    <p:cNvCxnSpPr/>
                    <p:nvPr/>
                  </p:nvCxnSpPr>
                  <p:spPr>
                    <a:xfrm flipV="1">
                      <a:off x="6581219" y="2938489"/>
                      <a:ext cx="44770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3" name="Group 972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2" name="Straight Connector 991"/>
                    <p:cNvCxnSpPr/>
                    <p:nvPr/>
                  </p:nvCxnSpPr>
                  <p:spPr>
                    <a:xfrm flipV="1">
                      <a:off x="7026421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3" name="Straight Connector 992"/>
                    <p:cNvCxnSpPr/>
                    <p:nvPr/>
                  </p:nvCxnSpPr>
                  <p:spPr>
                    <a:xfrm flipV="1">
                      <a:off x="6581698" y="2938419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4" name="Group 973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0" name="Straight Connector 989"/>
                    <p:cNvCxnSpPr/>
                    <p:nvPr/>
                  </p:nvCxnSpPr>
                  <p:spPr>
                    <a:xfrm flipV="1">
                      <a:off x="7026900" y="284592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1" name="Straight Connector 990"/>
                    <p:cNvCxnSpPr/>
                    <p:nvPr/>
                  </p:nvCxnSpPr>
                  <p:spPr>
                    <a:xfrm flipV="1">
                      <a:off x="6582177" y="293835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5" name="Group 974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8" name="Straight Connector 987"/>
                    <p:cNvCxnSpPr/>
                    <p:nvPr/>
                  </p:nvCxnSpPr>
                  <p:spPr>
                    <a:xfrm flipV="1">
                      <a:off x="7027381" y="2845854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9" name="Straight Connector 988"/>
                    <p:cNvCxnSpPr/>
                    <p:nvPr/>
                  </p:nvCxnSpPr>
                  <p:spPr>
                    <a:xfrm flipV="1">
                      <a:off x="6582659" y="294141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6" name="Group 975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6" name="Straight Connector 985"/>
                    <p:cNvCxnSpPr/>
                    <p:nvPr/>
                  </p:nvCxnSpPr>
                  <p:spPr>
                    <a:xfrm flipV="1">
                      <a:off x="7027861" y="2845784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7" name="Straight Connector 986"/>
                    <p:cNvCxnSpPr/>
                    <p:nvPr/>
                  </p:nvCxnSpPr>
                  <p:spPr>
                    <a:xfrm flipV="1">
                      <a:off x="6577169" y="2941343"/>
                      <a:ext cx="45666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7" name="Group 976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4" name="Straight Connector 983"/>
                    <p:cNvCxnSpPr/>
                    <p:nvPr/>
                  </p:nvCxnSpPr>
                  <p:spPr>
                    <a:xfrm flipV="1">
                      <a:off x="7028340" y="2845715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5" name="Straight Connector 984"/>
                    <p:cNvCxnSpPr/>
                    <p:nvPr/>
                  </p:nvCxnSpPr>
                  <p:spPr>
                    <a:xfrm flipV="1">
                      <a:off x="6580634" y="294127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8" name="Group 977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2" name="Straight Connector 981"/>
                    <p:cNvCxnSpPr/>
                    <p:nvPr/>
                  </p:nvCxnSpPr>
                  <p:spPr>
                    <a:xfrm flipV="1">
                      <a:off x="7022852" y="2848778"/>
                      <a:ext cx="113419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3" name="Straight Connector 982"/>
                    <p:cNvCxnSpPr/>
                    <p:nvPr/>
                  </p:nvCxnSpPr>
                  <p:spPr>
                    <a:xfrm flipV="1">
                      <a:off x="6581115" y="2939637"/>
                      <a:ext cx="44770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9" name="Group 978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0" name="Straight Connector 979"/>
                    <p:cNvCxnSpPr/>
                    <p:nvPr/>
                  </p:nvCxnSpPr>
                  <p:spPr>
                    <a:xfrm flipV="1">
                      <a:off x="7026315" y="2848709"/>
                      <a:ext cx="113419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1" name="Straight Connector 980"/>
                    <p:cNvCxnSpPr/>
                    <p:nvPr/>
                  </p:nvCxnSpPr>
                  <p:spPr>
                    <a:xfrm flipV="1">
                      <a:off x="6581595" y="293956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493" name="Group 942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494" name="Group 943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958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635" y="2996302"/>
                      <a:ext cx="549974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959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635" y="2921109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960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299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961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531" y="2936774"/>
                      <a:ext cx="524136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962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336" y="293364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</p:grpSp>
              <p:cxnSp>
                <p:nvCxnSpPr>
                  <p:cNvPr id="945" name="Straight Connector 944"/>
                  <p:cNvCxnSpPr/>
                  <p:nvPr/>
                </p:nvCxnSpPr>
                <p:spPr>
                  <a:xfrm flipH="1">
                    <a:off x="6996471" y="2125839"/>
                    <a:ext cx="11074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6" name="Straight Connector 945"/>
                  <p:cNvCxnSpPr/>
                  <p:nvPr/>
                </p:nvCxnSpPr>
                <p:spPr>
                  <a:xfrm>
                    <a:off x="6874666" y="230442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7" name="Straight Connector 946"/>
                  <p:cNvCxnSpPr/>
                  <p:nvPr/>
                </p:nvCxnSpPr>
                <p:spPr>
                  <a:xfrm>
                    <a:off x="6870974" y="236865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8" name="Straight Connector 947"/>
                  <p:cNvCxnSpPr/>
                  <p:nvPr/>
                </p:nvCxnSpPr>
                <p:spPr>
                  <a:xfrm>
                    <a:off x="6870974" y="244541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9" name="Straight Connector 948"/>
                  <p:cNvCxnSpPr/>
                  <p:nvPr/>
                </p:nvCxnSpPr>
                <p:spPr>
                  <a:xfrm>
                    <a:off x="6867284" y="250964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0" name="Straight Connector 949"/>
                  <p:cNvCxnSpPr/>
                  <p:nvPr/>
                </p:nvCxnSpPr>
                <p:spPr>
                  <a:xfrm>
                    <a:off x="6863592" y="2570734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1" name="Straight Connector 950"/>
                  <p:cNvCxnSpPr/>
                  <p:nvPr/>
                </p:nvCxnSpPr>
                <p:spPr>
                  <a:xfrm>
                    <a:off x="6863592" y="263809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2" name="Straight Connector 951"/>
                  <p:cNvCxnSpPr/>
                  <p:nvPr/>
                </p:nvCxnSpPr>
                <p:spPr>
                  <a:xfrm>
                    <a:off x="6859902" y="270702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3" name="Straight Connector 952"/>
                  <p:cNvCxnSpPr/>
                  <p:nvPr/>
                </p:nvCxnSpPr>
                <p:spPr>
                  <a:xfrm>
                    <a:off x="6867284" y="277595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4" name="Straight Connector 953"/>
                  <p:cNvCxnSpPr/>
                  <p:nvPr/>
                </p:nvCxnSpPr>
                <p:spPr>
                  <a:xfrm>
                    <a:off x="6870974" y="284331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5" name="Straight Connector 954"/>
                  <p:cNvCxnSpPr/>
                  <p:nvPr/>
                </p:nvCxnSpPr>
                <p:spPr>
                  <a:xfrm>
                    <a:off x="6870974" y="291223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6" name="Straight Connector 955"/>
                  <p:cNvCxnSpPr/>
                  <p:nvPr/>
                </p:nvCxnSpPr>
                <p:spPr>
                  <a:xfrm>
                    <a:off x="6874666" y="297646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7" name="Straight Connector 956"/>
                  <p:cNvCxnSpPr/>
                  <p:nvPr/>
                </p:nvCxnSpPr>
                <p:spPr>
                  <a:xfrm flipH="1">
                    <a:off x="6874666" y="2132105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374" name="Group 823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434" name="Group 883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905" name="Rectangle 904"/>
                  <p:cNvSpPr/>
                  <p:nvPr/>
                </p:nvSpPr>
                <p:spPr>
                  <a:xfrm>
                    <a:off x="6508368" y="3062348"/>
                    <a:ext cx="453676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906" name="Straight Connector 905"/>
                  <p:cNvCxnSpPr/>
                  <p:nvPr/>
                </p:nvCxnSpPr>
                <p:spPr>
                  <a:xfrm flipV="1">
                    <a:off x="6848625" y="3062348"/>
                    <a:ext cx="116405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07" name="Rectangle 906"/>
                  <p:cNvSpPr/>
                  <p:nvPr/>
                </p:nvSpPr>
                <p:spPr>
                  <a:xfrm>
                    <a:off x="6475537" y="3071747"/>
                    <a:ext cx="134311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908" name="Straight Connector 907"/>
                  <p:cNvCxnSpPr/>
                  <p:nvPr/>
                </p:nvCxnSpPr>
                <p:spPr>
                  <a:xfrm flipV="1">
                    <a:off x="639494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09" name="Rectangle 908"/>
                  <p:cNvSpPr/>
                  <p:nvPr/>
                </p:nvSpPr>
                <p:spPr>
                  <a:xfrm>
                    <a:off x="6815794" y="3703060"/>
                    <a:ext cx="13729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10" name="Rectangle 909"/>
                  <p:cNvSpPr/>
                  <p:nvPr/>
                </p:nvSpPr>
                <p:spPr>
                  <a:xfrm>
                    <a:off x="6403904" y="3157907"/>
                    <a:ext cx="447707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911" name="Straight Connector 910"/>
                  <p:cNvCxnSpPr/>
                  <p:nvPr/>
                </p:nvCxnSpPr>
                <p:spPr>
                  <a:xfrm flipV="1">
                    <a:off x="6848625" y="3804884"/>
                    <a:ext cx="116405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462" name="Group 911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40" name="Straight Connector 939"/>
                    <p:cNvCxnSpPr/>
                    <p:nvPr/>
                  </p:nvCxnSpPr>
                  <p:spPr>
                    <a:xfrm flipV="1">
                      <a:off x="7033336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1" name="Straight Connector 940"/>
                    <p:cNvCxnSpPr/>
                    <p:nvPr/>
                  </p:nvCxnSpPr>
                  <p:spPr>
                    <a:xfrm flipV="1">
                      <a:off x="6576674" y="2938628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3" name="Group 912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8" name="Straight Connector 937"/>
                    <p:cNvCxnSpPr/>
                    <p:nvPr/>
                  </p:nvCxnSpPr>
                  <p:spPr>
                    <a:xfrm flipV="1">
                      <a:off x="7033817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9" name="Straight Connector 938"/>
                    <p:cNvCxnSpPr/>
                    <p:nvPr/>
                  </p:nvCxnSpPr>
                  <p:spPr>
                    <a:xfrm flipV="1">
                      <a:off x="6577156" y="2938559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4" name="Group 913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6" name="Straight Connector 935"/>
                    <p:cNvCxnSpPr/>
                    <p:nvPr/>
                  </p:nvCxnSpPr>
                  <p:spPr>
                    <a:xfrm flipV="1">
                      <a:off x="7028327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7" name="Straight Connector 936"/>
                    <p:cNvCxnSpPr/>
                    <p:nvPr/>
                  </p:nvCxnSpPr>
                  <p:spPr>
                    <a:xfrm flipV="1">
                      <a:off x="6580621" y="293848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5" name="Group 914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4" name="Straight Connector 933"/>
                    <p:cNvCxnSpPr/>
                    <p:nvPr/>
                  </p:nvCxnSpPr>
                  <p:spPr>
                    <a:xfrm flipV="1">
                      <a:off x="7028806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5" name="Straight Connector 934"/>
                    <p:cNvCxnSpPr/>
                    <p:nvPr/>
                  </p:nvCxnSpPr>
                  <p:spPr>
                    <a:xfrm flipV="1">
                      <a:off x="6581100" y="293841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6" name="Group 915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2" name="Straight Connector 931"/>
                    <p:cNvCxnSpPr/>
                    <p:nvPr/>
                  </p:nvCxnSpPr>
                  <p:spPr>
                    <a:xfrm flipV="1">
                      <a:off x="7029286" y="2845924"/>
                      <a:ext cx="116403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3" name="Straight Connector 932"/>
                    <p:cNvCxnSpPr/>
                    <p:nvPr/>
                  </p:nvCxnSpPr>
                  <p:spPr>
                    <a:xfrm flipV="1">
                      <a:off x="6581580" y="293835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7" name="Group 916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0" name="Straight Connector 929"/>
                    <p:cNvCxnSpPr/>
                    <p:nvPr/>
                  </p:nvCxnSpPr>
                  <p:spPr>
                    <a:xfrm flipV="1">
                      <a:off x="7032751" y="2845854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1" name="Straight Connector 930"/>
                    <p:cNvCxnSpPr/>
                    <p:nvPr/>
                  </p:nvCxnSpPr>
                  <p:spPr>
                    <a:xfrm flipV="1">
                      <a:off x="6582061" y="2941413"/>
                      <a:ext cx="45665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8" name="Group 917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8" name="Straight Connector 927"/>
                    <p:cNvCxnSpPr/>
                    <p:nvPr/>
                  </p:nvCxnSpPr>
                  <p:spPr>
                    <a:xfrm flipV="1">
                      <a:off x="7033230" y="2845784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9" name="Straight Connector 928"/>
                    <p:cNvCxnSpPr/>
                    <p:nvPr/>
                  </p:nvCxnSpPr>
                  <p:spPr>
                    <a:xfrm flipV="1">
                      <a:off x="6576571" y="2941343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9" name="Group 918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6" name="Straight Connector 925"/>
                    <p:cNvCxnSpPr/>
                    <p:nvPr/>
                  </p:nvCxnSpPr>
                  <p:spPr>
                    <a:xfrm flipV="1">
                      <a:off x="7033710" y="2845715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7" name="Straight Connector 926"/>
                    <p:cNvCxnSpPr/>
                    <p:nvPr/>
                  </p:nvCxnSpPr>
                  <p:spPr>
                    <a:xfrm flipV="1">
                      <a:off x="6577050" y="2941274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70" name="Group 919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4" name="Straight Connector 923"/>
                    <p:cNvCxnSpPr/>
                    <p:nvPr/>
                  </p:nvCxnSpPr>
                  <p:spPr>
                    <a:xfrm flipV="1">
                      <a:off x="7028222" y="2848778"/>
                      <a:ext cx="113419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5" name="Straight Connector 924"/>
                    <p:cNvCxnSpPr/>
                    <p:nvPr/>
                  </p:nvCxnSpPr>
                  <p:spPr>
                    <a:xfrm flipV="1">
                      <a:off x="6577532" y="2939637"/>
                      <a:ext cx="45665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71" name="Group 920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2" name="Straight Connector 921"/>
                    <p:cNvCxnSpPr/>
                    <p:nvPr/>
                  </p:nvCxnSpPr>
                  <p:spPr>
                    <a:xfrm flipV="1">
                      <a:off x="7028701" y="2848709"/>
                      <a:ext cx="113419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3" name="Straight Connector 922"/>
                    <p:cNvCxnSpPr/>
                    <p:nvPr/>
                  </p:nvCxnSpPr>
                  <p:spPr>
                    <a:xfrm flipV="1">
                      <a:off x="6580995" y="293956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435" name="Group 884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436" name="Group 885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900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3895" y="2996302"/>
                      <a:ext cx="553664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901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3895" y="2921109"/>
                      <a:ext cx="67916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902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1250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903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8789" y="2936774"/>
                      <a:ext cx="527828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904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4287" y="293364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</p:grpSp>
              <p:cxnSp>
                <p:nvCxnSpPr>
                  <p:cNvPr id="887" name="Straight Connector 886"/>
                  <p:cNvCxnSpPr/>
                  <p:nvPr/>
                </p:nvCxnSpPr>
                <p:spPr>
                  <a:xfrm flipH="1">
                    <a:off x="7003114" y="2125839"/>
                    <a:ext cx="11072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8" name="Straight Connector 887"/>
                  <p:cNvCxnSpPr/>
                  <p:nvPr/>
                </p:nvCxnSpPr>
                <p:spPr>
                  <a:xfrm>
                    <a:off x="6881307" y="230442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9" name="Straight Connector 888"/>
                  <p:cNvCxnSpPr/>
                  <p:nvPr/>
                </p:nvCxnSpPr>
                <p:spPr>
                  <a:xfrm>
                    <a:off x="6877617" y="236865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0" name="Straight Connector 889"/>
                  <p:cNvCxnSpPr/>
                  <p:nvPr/>
                </p:nvCxnSpPr>
                <p:spPr>
                  <a:xfrm>
                    <a:off x="6873925" y="244541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1" name="Straight Connector 890"/>
                  <p:cNvCxnSpPr/>
                  <p:nvPr/>
                </p:nvCxnSpPr>
                <p:spPr>
                  <a:xfrm>
                    <a:off x="6873925" y="250964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2" name="Straight Connector 891"/>
                  <p:cNvCxnSpPr/>
                  <p:nvPr/>
                </p:nvCxnSpPr>
                <p:spPr>
                  <a:xfrm>
                    <a:off x="6870235" y="2570734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3" name="Straight Connector 892"/>
                  <p:cNvCxnSpPr/>
                  <p:nvPr/>
                </p:nvCxnSpPr>
                <p:spPr>
                  <a:xfrm>
                    <a:off x="6870235" y="263809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4" name="Straight Connector 893"/>
                  <p:cNvCxnSpPr/>
                  <p:nvPr/>
                </p:nvCxnSpPr>
                <p:spPr>
                  <a:xfrm>
                    <a:off x="6866542" y="270702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5" name="Straight Connector 894"/>
                  <p:cNvCxnSpPr/>
                  <p:nvPr/>
                </p:nvCxnSpPr>
                <p:spPr>
                  <a:xfrm>
                    <a:off x="6873925" y="277595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6" name="Straight Connector 895"/>
                  <p:cNvCxnSpPr/>
                  <p:nvPr/>
                </p:nvCxnSpPr>
                <p:spPr>
                  <a:xfrm>
                    <a:off x="6877617" y="284331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7" name="Straight Connector 896"/>
                  <p:cNvCxnSpPr/>
                  <p:nvPr/>
                </p:nvCxnSpPr>
                <p:spPr>
                  <a:xfrm>
                    <a:off x="6873925" y="2912238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8" name="Straight Connector 897"/>
                  <p:cNvCxnSpPr/>
                  <p:nvPr/>
                </p:nvCxnSpPr>
                <p:spPr>
                  <a:xfrm>
                    <a:off x="6881307" y="297646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9" name="Straight Connector 898"/>
                  <p:cNvCxnSpPr/>
                  <p:nvPr/>
                </p:nvCxnSpPr>
                <p:spPr>
                  <a:xfrm flipH="1">
                    <a:off x="6881307" y="2132105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375" name="Group 824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376" name="Group 825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847" name="Rectangle 846"/>
                  <p:cNvSpPr/>
                  <p:nvPr/>
                </p:nvSpPr>
                <p:spPr>
                  <a:xfrm>
                    <a:off x="6510754" y="3062348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48" name="Straight Connector 847"/>
                  <p:cNvCxnSpPr/>
                  <p:nvPr/>
                </p:nvCxnSpPr>
                <p:spPr>
                  <a:xfrm flipV="1">
                    <a:off x="6848027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49" name="Rectangle 848"/>
                  <p:cNvSpPr/>
                  <p:nvPr/>
                </p:nvSpPr>
                <p:spPr>
                  <a:xfrm>
                    <a:off x="6477923" y="307174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50" name="Straight Connector 849"/>
                  <p:cNvCxnSpPr/>
                  <p:nvPr/>
                </p:nvCxnSpPr>
                <p:spPr>
                  <a:xfrm flipV="1">
                    <a:off x="6397335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51" name="Rectangle 850"/>
                  <p:cNvSpPr/>
                  <p:nvPr/>
                </p:nvSpPr>
                <p:spPr>
                  <a:xfrm>
                    <a:off x="6818180" y="370306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52" name="Rectangle 851"/>
                  <p:cNvSpPr/>
                  <p:nvPr/>
                </p:nvSpPr>
                <p:spPr>
                  <a:xfrm>
                    <a:off x="6406290" y="3157907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53" name="Straight Connector 852"/>
                  <p:cNvCxnSpPr/>
                  <p:nvPr/>
                </p:nvCxnSpPr>
                <p:spPr>
                  <a:xfrm flipV="1">
                    <a:off x="6848027" y="3804884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404" name="Group 853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82" name="Straight Connector 881"/>
                    <p:cNvCxnSpPr/>
                    <p:nvPr/>
                  </p:nvCxnSpPr>
                  <p:spPr>
                    <a:xfrm flipV="1">
                      <a:off x="7032736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3" name="Straight Connector 882"/>
                    <p:cNvCxnSpPr/>
                    <p:nvPr/>
                  </p:nvCxnSpPr>
                  <p:spPr>
                    <a:xfrm flipV="1">
                      <a:off x="6582046" y="2938628"/>
                      <a:ext cx="45665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5" name="Group 854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80" name="Straight Connector 879"/>
                    <p:cNvCxnSpPr/>
                    <p:nvPr/>
                  </p:nvCxnSpPr>
                  <p:spPr>
                    <a:xfrm flipV="1">
                      <a:off x="7033217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1" name="Straight Connector 880"/>
                    <p:cNvCxnSpPr/>
                    <p:nvPr/>
                  </p:nvCxnSpPr>
                  <p:spPr>
                    <a:xfrm flipV="1">
                      <a:off x="6582527" y="2938559"/>
                      <a:ext cx="45665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6" name="Group 855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8" name="Straight Connector 877"/>
                    <p:cNvCxnSpPr/>
                    <p:nvPr/>
                  </p:nvCxnSpPr>
                  <p:spPr>
                    <a:xfrm flipV="1">
                      <a:off x="7027727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9" name="Straight Connector 878"/>
                    <p:cNvCxnSpPr/>
                    <p:nvPr/>
                  </p:nvCxnSpPr>
                  <p:spPr>
                    <a:xfrm flipV="1">
                      <a:off x="6583007" y="293848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7" name="Group 856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6" name="Straight Connector 875"/>
                    <p:cNvCxnSpPr/>
                    <p:nvPr/>
                  </p:nvCxnSpPr>
                  <p:spPr>
                    <a:xfrm flipV="1">
                      <a:off x="7028207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7" name="Straight Connector 876"/>
                    <p:cNvCxnSpPr/>
                    <p:nvPr/>
                  </p:nvCxnSpPr>
                  <p:spPr>
                    <a:xfrm flipV="1">
                      <a:off x="6583486" y="293841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8" name="Group 857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4" name="Straight Connector 873"/>
                    <p:cNvCxnSpPr/>
                    <p:nvPr/>
                  </p:nvCxnSpPr>
                  <p:spPr>
                    <a:xfrm flipV="1">
                      <a:off x="7028686" y="284592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5" name="Straight Connector 874"/>
                    <p:cNvCxnSpPr/>
                    <p:nvPr/>
                  </p:nvCxnSpPr>
                  <p:spPr>
                    <a:xfrm flipV="1">
                      <a:off x="6586949" y="2938350"/>
                      <a:ext cx="44770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9" name="Group 858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2" name="Straight Connector 871"/>
                    <p:cNvCxnSpPr/>
                    <p:nvPr/>
                  </p:nvCxnSpPr>
                  <p:spPr>
                    <a:xfrm flipV="1">
                      <a:off x="7032153" y="2845854"/>
                      <a:ext cx="110433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3" name="Straight Connector 872"/>
                    <p:cNvCxnSpPr/>
                    <p:nvPr/>
                  </p:nvCxnSpPr>
                  <p:spPr>
                    <a:xfrm flipV="1">
                      <a:off x="6587431" y="294141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10" name="Group 859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0" name="Straight Connector 869"/>
                    <p:cNvCxnSpPr/>
                    <p:nvPr/>
                  </p:nvCxnSpPr>
                  <p:spPr>
                    <a:xfrm flipV="1">
                      <a:off x="7032633" y="2845784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1" name="Straight Connector 870"/>
                    <p:cNvCxnSpPr/>
                    <p:nvPr/>
                  </p:nvCxnSpPr>
                  <p:spPr>
                    <a:xfrm flipV="1">
                      <a:off x="6581941" y="2941343"/>
                      <a:ext cx="45666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11" name="Group 860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68" name="Straight Connector 867"/>
                    <p:cNvCxnSpPr/>
                    <p:nvPr/>
                  </p:nvCxnSpPr>
                  <p:spPr>
                    <a:xfrm flipV="1">
                      <a:off x="7033112" y="2845715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9" name="Straight Connector 868"/>
                    <p:cNvCxnSpPr/>
                    <p:nvPr/>
                  </p:nvCxnSpPr>
                  <p:spPr>
                    <a:xfrm flipV="1">
                      <a:off x="6582420" y="2941274"/>
                      <a:ext cx="45666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12" name="Group 861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66" name="Straight Connector 865"/>
                    <p:cNvCxnSpPr/>
                    <p:nvPr/>
                  </p:nvCxnSpPr>
                  <p:spPr>
                    <a:xfrm flipV="1">
                      <a:off x="7027624" y="2848778"/>
                      <a:ext cx="113419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7" name="Straight Connector 866"/>
                    <p:cNvCxnSpPr/>
                    <p:nvPr/>
                  </p:nvCxnSpPr>
                  <p:spPr>
                    <a:xfrm flipV="1">
                      <a:off x="6582901" y="293963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13" name="Group 862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64" name="Straight Connector 863"/>
                    <p:cNvCxnSpPr/>
                    <p:nvPr/>
                  </p:nvCxnSpPr>
                  <p:spPr>
                    <a:xfrm flipV="1">
                      <a:off x="7028103" y="2848709"/>
                      <a:ext cx="113419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5" name="Straight Connector 864"/>
                    <p:cNvCxnSpPr/>
                    <p:nvPr/>
                  </p:nvCxnSpPr>
                  <p:spPr>
                    <a:xfrm flipV="1">
                      <a:off x="6583381" y="293956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377" name="Group 826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378" name="Group 827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842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0536" y="2996302"/>
                      <a:ext cx="546282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843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0536" y="2921109"/>
                      <a:ext cx="67177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844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510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845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5432" y="2936774"/>
                      <a:ext cx="520443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846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7237" y="2933641"/>
                      <a:ext cx="29898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</p:grpSp>
              <p:cxnSp>
                <p:nvCxnSpPr>
                  <p:cNvPr id="829" name="Straight Connector 828"/>
                  <p:cNvCxnSpPr/>
                  <p:nvPr/>
                </p:nvCxnSpPr>
                <p:spPr>
                  <a:xfrm flipH="1">
                    <a:off x="6998683" y="2125839"/>
                    <a:ext cx="11072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0" name="Straight Connector 829"/>
                  <p:cNvCxnSpPr/>
                  <p:nvPr/>
                </p:nvCxnSpPr>
                <p:spPr>
                  <a:xfrm>
                    <a:off x="6880567" y="2304424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1" name="Straight Connector 830"/>
                  <p:cNvCxnSpPr/>
                  <p:nvPr/>
                </p:nvCxnSpPr>
                <p:spPr>
                  <a:xfrm>
                    <a:off x="6876875" y="2368652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2" name="Straight Connector 831"/>
                  <p:cNvCxnSpPr/>
                  <p:nvPr/>
                </p:nvCxnSpPr>
                <p:spPr>
                  <a:xfrm>
                    <a:off x="6876875" y="2445412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" name="Straight Connector 832"/>
                  <p:cNvCxnSpPr/>
                  <p:nvPr/>
                </p:nvCxnSpPr>
                <p:spPr>
                  <a:xfrm>
                    <a:off x="6873185" y="2509640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4" name="Straight Connector 833"/>
                  <p:cNvCxnSpPr/>
                  <p:nvPr/>
                </p:nvCxnSpPr>
                <p:spPr>
                  <a:xfrm>
                    <a:off x="6869493" y="257073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5" name="Straight Connector 834"/>
                  <p:cNvCxnSpPr/>
                  <p:nvPr/>
                </p:nvCxnSpPr>
                <p:spPr>
                  <a:xfrm>
                    <a:off x="6869493" y="2638096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6" name="Straight Connector 835"/>
                  <p:cNvCxnSpPr/>
                  <p:nvPr/>
                </p:nvCxnSpPr>
                <p:spPr>
                  <a:xfrm>
                    <a:off x="6865803" y="2707023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7" name="Straight Connector 836"/>
                  <p:cNvCxnSpPr/>
                  <p:nvPr/>
                </p:nvCxnSpPr>
                <p:spPr>
                  <a:xfrm>
                    <a:off x="6873185" y="2775951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8" name="Straight Connector 837"/>
                  <p:cNvCxnSpPr/>
                  <p:nvPr/>
                </p:nvCxnSpPr>
                <p:spPr>
                  <a:xfrm>
                    <a:off x="6876875" y="2843311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9" name="Straight Connector 838"/>
                  <p:cNvCxnSpPr/>
                  <p:nvPr/>
                </p:nvCxnSpPr>
                <p:spPr>
                  <a:xfrm>
                    <a:off x="6876875" y="2912238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0" name="Straight Connector 839"/>
                  <p:cNvCxnSpPr/>
                  <p:nvPr/>
                </p:nvCxnSpPr>
                <p:spPr>
                  <a:xfrm>
                    <a:off x="6880567" y="2976467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1" name="Straight Connector 840"/>
                  <p:cNvCxnSpPr/>
                  <p:nvPr/>
                </p:nvCxnSpPr>
                <p:spPr>
                  <a:xfrm flipH="1">
                    <a:off x="6880567" y="2132105"/>
                    <a:ext cx="13288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05837" name="Group 1062"/>
            <p:cNvGrpSpPr>
              <a:grpSpLocks/>
            </p:cNvGrpSpPr>
            <p:nvPr/>
          </p:nvGrpSpPr>
          <p:grpSpPr bwMode="auto">
            <a:xfrm>
              <a:off x="3857904" y="2759971"/>
              <a:ext cx="1470209" cy="1869141"/>
              <a:chOff x="916173" y="4038600"/>
              <a:chExt cx="1470209" cy="1869141"/>
            </a:xfrm>
          </p:grpSpPr>
          <p:grpSp>
            <p:nvGrpSpPr>
              <p:cNvPr id="206121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1305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2" y="1500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306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2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307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308" name="Freeform 191"/>
                <p:cNvSpPr>
                  <a:spLocks/>
                </p:cNvSpPr>
                <p:nvPr/>
              </p:nvSpPr>
              <p:spPr bwMode="auto">
                <a:xfrm>
                  <a:off x="4477" y="1395"/>
                  <a:ext cx="506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309" name="Freeform 192"/>
                <p:cNvSpPr>
                  <a:spLocks/>
                </p:cNvSpPr>
                <p:nvPr/>
              </p:nvSpPr>
              <p:spPr bwMode="auto">
                <a:xfrm>
                  <a:off x="4595" y="1391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p:grpSp>
          <p:cxnSp>
            <p:nvCxnSpPr>
              <p:cNvPr id="1065" name="Straight Connector 1064"/>
              <p:cNvCxnSpPr/>
              <p:nvPr/>
            </p:nvCxnSpPr>
            <p:spPr>
              <a:xfrm flipH="1">
                <a:off x="1181977" y="4380935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6" name="Straight Connector 1065"/>
              <p:cNvCxnSpPr>
                <a:stCxn id="1305" idx="2"/>
              </p:cNvCxnSpPr>
              <p:nvPr/>
            </p:nvCxnSpPr>
            <p:spPr>
              <a:xfrm flipH="1">
                <a:off x="1486744" y="4390457"/>
                <a:ext cx="201592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7" name="Straight Connector 1066"/>
              <p:cNvCxnSpPr/>
              <p:nvPr/>
            </p:nvCxnSpPr>
            <p:spPr>
              <a:xfrm>
                <a:off x="1804211" y="4395218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8" name="Straight Connector 1067"/>
              <p:cNvCxnSpPr>
                <a:endCxn id="1090" idx="0"/>
              </p:cNvCxnSpPr>
              <p:nvPr/>
            </p:nvCxnSpPr>
            <p:spPr>
              <a:xfrm>
                <a:off x="1943896" y="4419021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6126" name="Group 1068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304" name="Group 1246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268" name="Rectangle 1267"/>
                  <p:cNvSpPr/>
                  <p:nvPr/>
                </p:nvSpPr>
                <p:spPr>
                  <a:xfrm>
                    <a:off x="6510771" y="3060026"/>
                    <a:ext cx="447707" cy="744103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269" name="Straight Connector 1268"/>
                  <p:cNvCxnSpPr/>
                  <p:nvPr/>
                </p:nvCxnSpPr>
                <p:spPr>
                  <a:xfrm flipV="1">
                    <a:off x="6848042" y="3060026"/>
                    <a:ext cx="113419" cy="9399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70" name="Rectangle 1269"/>
                  <p:cNvSpPr/>
                  <p:nvPr/>
                </p:nvSpPr>
                <p:spPr>
                  <a:xfrm>
                    <a:off x="6477938" y="3069425"/>
                    <a:ext cx="131327" cy="11749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271" name="Straight Connector 1270"/>
                  <p:cNvCxnSpPr/>
                  <p:nvPr/>
                </p:nvCxnSpPr>
                <p:spPr>
                  <a:xfrm flipV="1">
                    <a:off x="6397352" y="3060026"/>
                    <a:ext cx="113419" cy="9399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72" name="Rectangle 1271"/>
                  <p:cNvSpPr/>
                  <p:nvPr/>
                </p:nvSpPr>
                <p:spPr>
                  <a:xfrm>
                    <a:off x="6818195" y="3702304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73" name="Rectangle 1272"/>
                  <p:cNvSpPr/>
                  <p:nvPr/>
                </p:nvSpPr>
                <p:spPr>
                  <a:xfrm>
                    <a:off x="6406305" y="3157151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274" name="Straight Connector 1273"/>
                  <p:cNvCxnSpPr/>
                  <p:nvPr/>
                </p:nvCxnSpPr>
                <p:spPr>
                  <a:xfrm flipV="1">
                    <a:off x="6848042" y="380412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332" name="Group 1274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03" name="Straight Connector 1302"/>
                    <p:cNvCxnSpPr/>
                    <p:nvPr/>
                  </p:nvCxnSpPr>
                  <p:spPr>
                    <a:xfrm flipV="1">
                      <a:off x="7032753" y="2845447"/>
                      <a:ext cx="113419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4" name="Straight Connector 1303"/>
                    <p:cNvCxnSpPr/>
                    <p:nvPr/>
                  </p:nvCxnSpPr>
                  <p:spPr>
                    <a:xfrm flipV="1">
                      <a:off x="6582061" y="2936306"/>
                      <a:ext cx="45666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3" name="Group 1275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01" name="Straight Connector 1300"/>
                    <p:cNvCxnSpPr/>
                    <p:nvPr/>
                  </p:nvCxnSpPr>
                  <p:spPr>
                    <a:xfrm flipV="1">
                      <a:off x="7033234" y="2845378"/>
                      <a:ext cx="113419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2" name="Straight Connector 1301"/>
                    <p:cNvCxnSpPr/>
                    <p:nvPr/>
                  </p:nvCxnSpPr>
                  <p:spPr>
                    <a:xfrm flipV="1">
                      <a:off x="6582542" y="2936237"/>
                      <a:ext cx="45666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4" name="Group 1276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9" name="Straight Connector 1298"/>
                    <p:cNvCxnSpPr/>
                    <p:nvPr/>
                  </p:nvCxnSpPr>
                  <p:spPr>
                    <a:xfrm flipV="1">
                      <a:off x="7027744" y="2845308"/>
                      <a:ext cx="113419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0" name="Straight Connector 1299"/>
                    <p:cNvCxnSpPr/>
                    <p:nvPr/>
                  </p:nvCxnSpPr>
                  <p:spPr>
                    <a:xfrm flipV="1">
                      <a:off x="6583022" y="293616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5" name="Group 1277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7" name="Straight Connector 1296"/>
                    <p:cNvCxnSpPr/>
                    <p:nvPr/>
                  </p:nvCxnSpPr>
                  <p:spPr>
                    <a:xfrm flipV="1">
                      <a:off x="7028224" y="284367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8" name="Straight Connector 1297"/>
                    <p:cNvCxnSpPr/>
                    <p:nvPr/>
                  </p:nvCxnSpPr>
                  <p:spPr>
                    <a:xfrm flipV="1">
                      <a:off x="6583501" y="293609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6" name="Group 1278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5" name="Straight Connector 1294"/>
                    <p:cNvCxnSpPr/>
                    <p:nvPr/>
                  </p:nvCxnSpPr>
                  <p:spPr>
                    <a:xfrm flipV="1">
                      <a:off x="7028703" y="28436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6" name="Straight Connector 1295"/>
                    <p:cNvCxnSpPr/>
                    <p:nvPr/>
                  </p:nvCxnSpPr>
                  <p:spPr>
                    <a:xfrm flipV="1">
                      <a:off x="6586966" y="2936028"/>
                      <a:ext cx="44770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7" name="Group 1279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3" name="Straight Connector 1292"/>
                    <p:cNvCxnSpPr/>
                    <p:nvPr/>
                  </p:nvCxnSpPr>
                  <p:spPr>
                    <a:xfrm flipV="1">
                      <a:off x="7032168" y="2843532"/>
                      <a:ext cx="110435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4" name="Straight Connector 1293"/>
                    <p:cNvCxnSpPr/>
                    <p:nvPr/>
                  </p:nvCxnSpPr>
                  <p:spPr>
                    <a:xfrm flipV="1">
                      <a:off x="6587447" y="2939091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8" name="Group 1280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1" name="Straight Connector 1290"/>
                    <p:cNvCxnSpPr/>
                    <p:nvPr/>
                  </p:nvCxnSpPr>
                  <p:spPr>
                    <a:xfrm flipV="1">
                      <a:off x="7032648" y="2843462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2" name="Straight Connector 1291"/>
                    <p:cNvCxnSpPr/>
                    <p:nvPr/>
                  </p:nvCxnSpPr>
                  <p:spPr>
                    <a:xfrm flipV="1">
                      <a:off x="6581958" y="2939021"/>
                      <a:ext cx="45665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9" name="Group 1281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89" name="Straight Connector 1288"/>
                    <p:cNvCxnSpPr/>
                    <p:nvPr/>
                  </p:nvCxnSpPr>
                  <p:spPr>
                    <a:xfrm flipV="1">
                      <a:off x="7033127" y="2843393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0" name="Straight Connector 1289"/>
                    <p:cNvCxnSpPr/>
                    <p:nvPr/>
                  </p:nvCxnSpPr>
                  <p:spPr>
                    <a:xfrm flipV="1">
                      <a:off x="6582437" y="2938952"/>
                      <a:ext cx="45665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40" name="Group 1282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87" name="Straight Connector 1286"/>
                    <p:cNvCxnSpPr/>
                    <p:nvPr/>
                  </p:nvCxnSpPr>
                  <p:spPr>
                    <a:xfrm flipV="1">
                      <a:off x="7027639" y="2846456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8" name="Straight Connector 1287"/>
                    <p:cNvCxnSpPr/>
                    <p:nvPr/>
                  </p:nvCxnSpPr>
                  <p:spPr>
                    <a:xfrm flipV="1">
                      <a:off x="6582918" y="293888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41" name="Group 1283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85" name="Straight Connector 1284"/>
                    <p:cNvCxnSpPr/>
                    <p:nvPr/>
                  </p:nvCxnSpPr>
                  <p:spPr>
                    <a:xfrm flipV="1">
                      <a:off x="7028118" y="2846387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6" name="Straight Connector 1285"/>
                    <p:cNvCxnSpPr/>
                    <p:nvPr/>
                  </p:nvCxnSpPr>
                  <p:spPr>
                    <a:xfrm flipV="1">
                      <a:off x="6583398" y="293881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305" name="Group 1247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306" name="Group 1248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263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0557" y="2995546"/>
                      <a:ext cx="54628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264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0557" y="2920353"/>
                      <a:ext cx="67177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265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529" y="292192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266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5451" y="2936018"/>
                      <a:ext cx="52044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267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7258" y="2932885"/>
                      <a:ext cx="29897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</p:grpSp>
              <p:cxnSp>
                <p:nvCxnSpPr>
                  <p:cNvPr id="1250" name="Straight Connector 1249"/>
                  <p:cNvCxnSpPr/>
                  <p:nvPr/>
                </p:nvCxnSpPr>
                <p:spPr>
                  <a:xfrm flipH="1">
                    <a:off x="6998701" y="2125084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1" name="Straight Connector 1250"/>
                  <p:cNvCxnSpPr/>
                  <p:nvPr/>
                </p:nvCxnSpPr>
                <p:spPr>
                  <a:xfrm>
                    <a:off x="6880586" y="2303669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2" name="Straight Connector 1251"/>
                  <p:cNvCxnSpPr/>
                  <p:nvPr/>
                </p:nvCxnSpPr>
                <p:spPr>
                  <a:xfrm>
                    <a:off x="6876896" y="2367896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3" name="Straight Connector 1252"/>
                  <p:cNvCxnSpPr/>
                  <p:nvPr/>
                </p:nvCxnSpPr>
                <p:spPr>
                  <a:xfrm>
                    <a:off x="6876896" y="2444657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4" name="Straight Connector 1253"/>
                  <p:cNvCxnSpPr/>
                  <p:nvPr/>
                </p:nvCxnSpPr>
                <p:spPr>
                  <a:xfrm>
                    <a:off x="6873204" y="2508884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5" name="Straight Connector 1254"/>
                  <p:cNvCxnSpPr/>
                  <p:nvPr/>
                </p:nvCxnSpPr>
                <p:spPr>
                  <a:xfrm>
                    <a:off x="6869514" y="256997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6" name="Straight Connector 1255"/>
                  <p:cNvCxnSpPr/>
                  <p:nvPr/>
                </p:nvCxnSpPr>
                <p:spPr>
                  <a:xfrm>
                    <a:off x="6869514" y="2637340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7" name="Straight Connector 1256"/>
                  <p:cNvCxnSpPr/>
                  <p:nvPr/>
                </p:nvCxnSpPr>
                <p:spPr>
                  <a:xfrm>
                    <a:off x="6865822" y="2706267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8" name="Straight Connector 1257"/>
                  <p:cNvCxnSpPr/>
                  <p:nvPr/>
                </p:nvCxnSpPr>
                <p:spPr>
                  <a:xfrm>
                    <a:off x="6873204" y="2775195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9" name="Straight Connector 1258"/>
                  <p:cNvCxnSpPr/>
                  <p:nvPr/>
                </p:nvCxnSpPr>
                <p:spPr>
                  <a:xfrm>
                    <a:off x="6876896" y="2842556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0" name="Straight Connector 1259"/>
                  <p:cNvCxnSpPr/>
                  <p:nvPr/>
                </p:nvCxnSpPr>
                <p:spPr>
                  <a:xfrm>
                    <a:off x="6876896" y="2911483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1" name="Straight Connector 1260"/>
                  <p:cNvCxnSpPr/>
                  <p:nvPr/>
                </p:nvCxnSpPr>
                <p:spPr>
                  <a:xfrm>
                    <a:off x="6880586" y="2975711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2" name="Straight Connector 1261"/>
                  <p:cNvCxnSpPr/>
                  <p:nvPr/>
                </p:nvCxnSpPr>
                <p:spPr>
                  <a:xfrm flipH="1">
                    <a:off x="6880586" y="2131351"/>
                    <a:ext cx="13288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127" name="Group 1069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246" name="Group 1188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210" name="Rectangle 1209"/>
                  <p:cNvSpPr/>
                  <p:nvPr/>
                </p:nvSpPr>
                <p:spPr>
                  <a:xfrm>
                    <a:off x="6514206" y="3060028"/>
                    <a:ext cx="447707" cy="744103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211" name="Straight Connector 1210"/>
                  <p:cNvCxnSpPr/>
                  <p:nvPr/>
                </p:nvCxnSpPr>
                <p:spPr>
                  <a:xfrm flipV="1">
                    <a:off x="6851477" y="3060028"/>
                    <a:ext cx="113419" cy="9399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12" name="Rectangle 1211"/>
                  <p:cNvSpPr/>
                  <p:nvPr/>
                </p:nvSpPr>
                <p:spPr>
                  <a:xfrm>
                    <a:off x="6481373" y="3069427"/>
                    <a:ext cx="131327" cy="11749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213" name="Straight Connector 1212"/>
                  <p:cNvCxnSpPr/>
                  <p:nvPr/>
                </p:nvCxnSpPr>
                <p:spPr>
                  <a:xfrm flipV="1">
                    <a:off x="6400787" y="3060028"/>
                    <a:ext cx="113419" cy="9399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14" name="Rectangle 1213"/>
                  <p:cNvSpPr/>
                  <p:nvPr/>
                </p:nvSpPr>
                <p:spPr>
                  <a:xfrm>
                    <a:off x="6821630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15" name="Rectangle 1214"/>
                  <p:cNvSpPr/>
                  <p:nvPr/>
                </p:nvSpPr>
                <p:spPr>
                  <a:xfrm>
                    <a:off x="6409740" y="3157153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216" name="Straight Connector 1215"/>
                  <p:cNvCxnSpPr/>
                  <p:nvPr/>
                </p:nvCxnSpPr>
                <p:spPr>
                  <a:xfrm flipV="1">
                    <a:off x="6851477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274" name="Group 1216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45" name="Straight Connector 1244"/>
                    <p:cNvCxnSpPr/>
                    <p:nvPr/>
                  </p:nvCxnSpPr>
                  <p:spPr>
                    <a:xfrm flipV="1">
                      <a:off x="7033202" y="2845449"/>
                      <a:ext cx="113419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6" name="Straight Connector 1245"/>
                    <p:cNvCxnSpPr/>
                    <p:nvPr/>
                  </p:nvCxnSpPr>
                  <p:spPr>
                    <a:xfrm flipV="1">
                      <a:off x="6582512" y="2936308"/>
                      <a:ext cx="45665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5" name="Group 121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43" name="Straight Connector 1242"/>
                    <p:cNvCxnSpPr/>
                    <p:nvPr/>
                  </p:nvCxnSpPr>
                  <p:spPr>
                    <a:xfrm flipV="1">
                      <a:off x="7033684" y="2845380"/>
                      <a:ext cx="113419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4" name="Straight Connector 1243"/>
                    <p:cNvCxnSpPr/>
                    <p:nvPr/>
                  </p:nvCxnSpPr>
                  <p:spPr>
                    <a:xfrm flipV="1">
                      <a:off x="6582993" y="2936239"/>
                      <a:ext cx="45665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6" name="Group 1218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41" name="Straight Connector 1240"/>
                    <p:cNvCxnSpPr/>
                    <p:nvPr/>
                  </p:nvCxnSpPr>
                  <p:spPr>
                    <a:xfrm flipV="1">
                      <a:off x="7028194" y="2845310"/>
                      <a:ext cx="113419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2" name="Straight Connector 1241"/>
                    <p:cNvCxnSpPr/>
                    <p:nvPr/>
                  </p:nvCxnSpPr>
                  <p:spPr>
                    <a:xfrm flipV="1">
                      <a:off x="6583473" y="293616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7" name="Group 1219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9" name="Straight Connector 1238"/>
                    <p:cNvCxnSpPr/>
                    <p:nvPr/>
                  </p:nvCxnSpPr>
                  <p:spPr>
                    <a:xfrm flipV="1">
                      <a:off x="7028673" y="284367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0" name="Straight Connector 1239"/>
                    <p:cNvCxnSpPr/>
                    <p:nvPr/>
                  </p:nvCxnSpPr>
                  <p:spPr>
                    <a:xfrm flipV="1">
                      <a:off x="6586936" y="2936099"/>
                      <a:ext cx="44770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8" name="Group 1220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7" name="Straight Connector 1236"/>
                    <p:cNvCxnSpPr/>
                    <p:nvPr/>
                  </p:nvCxnSpPr>
                  <p:spPr>
                    <a:xfrm flipV="1">
                      <a:off x="7032138" y="2843604"/>
                      <a:ext cx="110433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8" name="Straight Connector 1237"/>
                    <p:cNvCxnSpPr/>
                    <p:nvPr/>
                  </p:nvCxnSpPr>
                  <p:spPr>
                    <a:xfrm flipV="1">
                      <a:off x="6587416" y="293603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9" name="Group 1221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5" name="Straight Connector 1234"/>
                    <p:cNvCxnSpPr/>
                    <p:nvPr/>
                  </p:nvCxnSpPr>
                  <p:spPr>
                    <a:xfrm flipV="1">
                      <a:off x="7032619" y="2843534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6" name="Straight Connector 1235"/>
                    <p:cNvCxnSpPr/>
                    <p:nvPr/>
                  </p:nvCxnSpPr>
                  <p:spPr>
                    <a:xfrm flipV="1">
                      <a:off x="6587897" y="293909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80" name="Group 1222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3" name="Straight Connector 1232"/>
                    <p:cNvCxnSpPr/>
                    <p:nvPr/>
                  </p:nvCxnSpPr>
                  <p:spPr>
                    <a:xfrm flipV="1">
                      <a:off x="7033099" y="2843464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4" name="Straight Connector 1233"/>
                    <p:cNvCxnSpPr/>
                    <p:nvPr/>
                  </p:nvCxnSpPr>
                  <p:spPr>
                    <a:xfrm flipV="1">
                      <a:off x="6582407" y="2939023"/>
                      <a:ext cx="45666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81" name="Group 1223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1" name="Straight Connector 1230"/>
                    <p:cNvCxnSpPr/>
                    <p:nvPr/>
                  </p:nvCxnSpPr>
                  <p:spPr>
                    <a:xfrm flipV="1">
                      <a:off x="7033578" y="2843395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2" name="Straight Connector 1231"/>
                    <p:cNvCxnSpPr/>
                    <p:nvPr/>
                  </p:nvCxnSpPr>
                  <p:spPr>
                    <a:xfrm flipV="1">
                      <a:off x="6582886" y="2938954"/>
                      <a:ext cx="45666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82" name="Group 1224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29" name="Straight Connector 1228"/>
                    <p:cNvCxnSpPr/>
                    <p:nvPr/>
                  </p:nvCxnSpPr>
                  <p:spPr>
                    <a:xfrm flipV="1">
                      <a:off x="7028090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0" name="Straight Connector 1229"/>
                    <p:cNvCxnSpPr/>
                    <p:nvPr/>
                  </p:nvCxnSpPr>
                  <p:spPr>
                    <a:xfrm flipV="1">
                      <a:off x="6583368" y="293888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83" name="Group 1225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27" name="Straight Connector 1226"/>
                    <p:cNvCxnSpPr/>
                    <p:nvPr/>
                  </p:nvCxnSpPr>
                  <p:spPr>
                    <a:xfrm flipV="1">
                      <a:off x="7028570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8" name="Straight Connector 1227"/>
                    <p:cNvCxnSpPr/>
                    <p:nvPr/>
                  </p:nvCxnSpPr>
                  <p:spPr>
                    <a:xfrm flipV="1">
                      <a:off x="6586833" y="2938815"/>
                      <a:ext cx="44770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247" name="Group 1189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248" name="Group 1190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205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1112" y="2995548"/>
                      <a:ext cx="54628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206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1112" y="2920355"/>
                      <a:ext cx="67177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207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1087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208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6009" y="2936020"/>
                      <a:ext cx="520443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209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7814" y="2932887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</p:grpSp>
              <p:cxnSp>
                <p:nvCxnSpPr>
                  <p:cNvPr id="1192" name="Straight Connector 1191"/>
                  <p:cNvCxnSpPr/>
                  <p:nvPr/>
                </p:nvCxnSpPr>
                <p:spPr>
                  <a:xfrm flipH="1">
                    <a:off x="7002949" y="2125086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3" name="Straight Connector 1192"/>
                  <p:cNvCxnSpPr/>
                  <p:nvPr/>
                </p:nvCxnSpPr>
                <p:spPr>
                  <a:xfrm>
                    <a:off x="6881144" y="230367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4" name="Straight Connector 1193"/>
                  <p:cNvCxnSpPr/>
                  <p:nvPr/>
                </p:nvCxnSpPr>
                <p:spPr>
                  <a:xfrm>
                    <a:off x="6877452" y="236789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5" name="Straight Connector 1194"/>
                  <p:cNvCxnSpPr/>
                  <p:nvPr/>
                </p:nvCxnSpPr>
                <p:spPr>
                  <a:xfrm>
                    <a:off x="6877452" y="24446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6" name="Straight Connector 1195"/>
                  <p:cNvCxnSpPr/>
                  <p:nvPr/>
                </p:nvCxnSpPr>
                <p:spPr>
                  <a:xfrm>
                    <a:off x="6873762" y="250888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7" name="Straight Connector 1196"/>
                  <p:cNvCxnSpPr/>
                  <p:nvPr/>
                </p:nvCxnSpPr>
                <p:spPr>
                  <a:xfrm>
                    <a:off x="6870070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8" name="Straight Connector 1197"/>
                  <p:cNvCxnSpPr/>
                  <p:nvPr/>
                </p:nvCxnSpPr>
                <p:spPr>
                  <a:xfrm>
                    <a:off x="6870070" y="263734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9" name="Straight Connector 1198"/>
                  <p:cNvCxnSpPr/>
                  <p:nvPr/>
                </p:nvCxnSpPr>
                <p:spPr>
                  <a:xfrm>
                    <a:off x="6866380" y="270626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0" name="Straight Connector 1199"/>
                  <p:cNvCxnSpPr/>
                  <p:nvPr/>
                </p:nvCxnSpPr>
                <p:spPr>
                  <a:xfrm>
                    <a:off x="6873762" y="277519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1" name="Straight Connector 1200"/>
                  <p:cNvCxnSpPr/>
                  <p:nvPr/>
                </p:nvCxnSpPr>
                <p:spPr>
                  <a:xfrm>
                    <a:off x="6877452" y="284255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2" name="Straight Connector 1201"/>
                  <p:cNvCxnSpPr/>
                  <p:nvPr/>
                </p:nvCxnSpPr>
                <p:spPr>
                  <a:xfrm>
                    <a:off x="6877452" y="291148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3" name="Straight Connector 1202"/>
                  <p:cNvCxnSpPr/>
                  <p:nvPr/>
                </p:nvCxnSpPr>
                <p:spPr>
                  <a:xfrm>
                    <a:off x="6881144" y="297571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4" name="Straight Connector 1203"/>
                  <p:cNvCxnSpPr/>
                  <p:nvPr/>
                </p:nvCxnSpPr>
                <p:spPr>
                  <a:xfrm flipH="1">
                    <a:off x="6881144" y="2131353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128" name="Group 1070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188" name="Group 1130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152" name="Rectangle 1151"/>
                  <p:cNvSpPr/>
                  <p:nvPr/>
                </p:nvSpPr>
                <p:spPr>
                  <a:xfrm>
                    <a:off x="6510622" y="3060028"/>
                    <a:ext cx="447707" cy="744103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153" name="Straight Connector 1152"/>
                  <p:cNvCxnSpPr/>
                  <p:nvPr/>
                </p:nvCxnSpPr>
                <p:spPr>
                  <a:xfrm flipV="1">
                    <a:off x="6847894" y="3060028"/>
                    <a:ext cx="113419" cy="9399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54" name="Rectangle 1153"/>
                  <p:cNvSpPr/>
                  <p:nvPr/>
                </p:nvSpPr>
                <p:spPr>
                  <a:xfrm>
                    <a:off x="6477789" y="3069427"/>
                    <a:ext cx="131327" cy="11749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155" name="Straight Connector 1154"/>
                  <p:cNvCxnSpPr/>
                  <p:nvPr/>
                </p:nvCxnSpPr>
                <p:spPr>
                  <a:xfrm flipV="1">
                    <a:off x="6397203" y="3060028"/>
                    <a:ext cx="113419" cy="9399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56" name="Rectangle 1155"/>
                  <p:cNvSpPr/>
                  <p:nvPr/>
                </p:nvSpPr>
                <p:spPr>
                  <a:xfrm>
                    <a:off x="6818047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157" name="Rectangle 1156"/>
                  <p:cNvSpPr/>
                  <p:nvPr/>
                </p:nvSpPr>
                <p:spPr>
                  <a:xfrm>
                    <a:off x="6406156" y="3157153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158" name="Straight Connector 1157"/>
                  <p:cNvCxnSpPr/>
                  <p:nvPr/>
                </p:nvCxnSpPr>
                <p:spPr>
                  <a:xfrm flipV="1">
                    <a:off x="6847894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216" name="Group 1158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7" name="Straight Connector 1186"/>
                    <p:cNvCxnSpPr/>
                    <p:nvPr/>
                  </p:nvCxnSpPr>
                  <p:spPr>
                    <a:xfrm flipV="1">
                      <a:off x="7029619" y="2845449"/>
                      <a:ext cx="116405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8" name="Straight Connector 1187"/>
                    <p:cNvCxnSpPr/>
                    <p:nvPr/>
                  </p:nvCxnSpPr>
                  <p:spPr>
                    <a:xfrm flipV="1">
                      <a:off x="6581912" y="2936308"/>
                      <a:ext cx="45666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17" name="Group 1159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5" name="Straight Connector 1184"/>
                    <p:cNvCxnSpPr/>
                    <p:nvPr/>
                  </p:nvCxnSpPr>
                  <p:spPr>
                    <a:xfrm flipV="1">
                      <a:off x="7033086" y="2845380"/>
                      <a:ext cx="113419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6" name="Straight Connector 1185"/>
                    <p:cNvCxnSpPr/>
                    <p:nvPr/>
                  </p:nvCxnSpPr>
                  <p:spPr>
                    <a:xfrm flipV="1">
                      <a:off x="6582394" y="2936239"/>
                      <a:ext cx="45666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18" name="Group 1160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3" name="Straight Connector 1182"/>
                    <p:cNvCxnSpPr/>
                    <p:nvPr/>
                  </p:nvCxnSpPr>
                  <p:spPr>
                    <a:xfrm flipV="1">
                      <a:off x="7027596" y="2845310"/>
                      <a:ext cx="113419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4" name="Straight Connector 1183"/>
                    <p:cNvCxnSpPr/>
                    <p:nvPr/>
                  </p:nvCxnSpPr>
                  <p:spPr>
                    <a:xfrm flipV="1">
                      <a:off x="6582873" y="2936169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19" name="Group 1161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1" name="Straight Connector 1180"/>
                    <p:cNvCxnSpPr/>
                    <p:nvPr/>
                  </p:nvCxnSpPr>
                  <p:spPr>
                    <a:xfrm flipV="1">
                      <a:off x="7028075" y="284367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2" name="Straight Connector 1181"/>
                    <p:cNvCxnSpPr/>
                    <p:nvPr/>
                  </p:nvCxnSpPr>
                  <p:spPr>
                    <a:xfrm flipV="1">
                      <a:off x="6583353" y="2936099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0" name="Group 1162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9" name="Straight Connector 1178"/>
                    <p:cNvCxnSpPr/>
                    <p:nvPr/>
                  </p:nvCxnSpPr>
                  <p:spPr>
                    <a:xfrm flipV="1">
                      <a:off x="7028555" y="284360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0" name="Straight Connector 1179"/>
                    <p:cNvCxnSpPr/>
                    <p:nvPr/>
                  </p:nvCxnSpPr>
                  <p:spPr>
                    <a:xfrm flipV="1">
                      <a:off x="6586818" y="2936030"/>
                      <a:ext cx="44770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1" name="Group 1163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7" name="Straight Connector 1176"/>
                    <p:cNvCxnSpPr/>
                    <p:nvPr/>
                  </p:nvCxnSpPr>
                  <p:spPr>
                    <a:xfrm flipV="1">
                      <a:off x="7029036" y="2843534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8" name="Straight Connector 1177"/>
                    <p:cNvCxnSpPr/>
                    <p:nvPr/>
                  </p:nvCxnSpPr>
                  <p:spPr>
                    <a:xfrm flipV="1">
                      <a:off x="6587299" y="2939093"/>
                      <a:ext cx="44770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2" name="Group 1164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5" name="Straight Connector 1174"/>
                    <p:cNvCxnSpPr/>
                    <p:nvPr/>
                  </p:nvCxnSpPr>
                  <p:spPr>
                    <a:xfrm flipV="1">
                      <a:off x="7029515" y="2843464"/>
                      <a:ext cx="116403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6" name="Straight Connector 1175"/>
                    <p:cNvCxnSpPr/>
                    <p:nvPr/>
                  </p:nvCxnSpPr>
                  <p:spPr>
                    <a:xfrm flipV="1">
                      <a:off x="6581809" y="29390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3" name="Group 1165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3" name="Straight Connector 1172"/>
                    <p:cNvCxnSpPr/>
                    <p:nvPr/>
                  </p:nvCxnSpPr>
                  <p:spPr>
                    <a:xfrm flipV="1">
                      <a:off x="7032978" y="2843395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4" name="Straight Connector 1173"/>
                    <p:cNvCxnSpPr/>
                    <p:nvPr/>
                  </p:nvCxnSpPr>
                  <p:spPr>
                    <a:xfrm flipV="1">
                      <a:off x="6582288" y="2938954"/>
                      <a:ext cx="45665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4" name="Group 1166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1" name="Straight Connector 1170"/>
                    <p:cNvCxnSpPr/>
                    <p:nvPr/>
                  </p:nvCxnSpPr>
                  <p:spPr>
                    <a:xfrm flipV="1">
                      <a:off x="7027490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2" name="Straight Connector 1171"/>
                    <p:cNvCxnSpPr/>
                    <p:nvPr/>
                  </p:nvCxnSpPr>
                  <p:spPr>
                    <a:xfrm flipV="1">
                      <a:off x="6582770" y="293888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5" name="Group 1167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69" name="Straight Connector 1168"/>
                    <p:cNvCxnSpPr/>
                    <p:nvPr/>
                  </p:nvCxnSpPr>
                  <p:spPr>
                    <a:xfrm flipV="1">
                      <a:off x="7027970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0" name="Straight Connector 1169"/>
                    <p:cNvCxnSpPr/>
                    <p:nvPr/>
                  </p:nvCxnSpPr>
                  <p:spPr>
                    <a:xfrm flipV="1">
                      <a:off x="6583249" y="293881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189" name="Group 1131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190" name="Group 1132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147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0373" y="2995548"/>
                      <a:ext cx="54628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148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0373" y="2920355"/>
                      <a:ext cx="67177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149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345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150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5267" y="2936020"/>
                      <a:ext cx="52044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151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7074" y="2932887"/>
                      <a:ext cx="29897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</p:grpSp>
              <p:cxnSp>
                <p:nvCxnSpPr>
                  <p:cNvPr id="1134" name="Straight Connector 1133"/>
                  <p:cNvCxnSpPr/>
                  <p:nvPr/>
                </p:nvCxnSpPr>
                <p:spPr>
                  <a:xfrm flipH="1">
                    <a:off x="6998518" y="2125086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5" name="Straight Connector 1134"/>
                  <p:cNvCxnSpPr/>
                  <p:nvPr/>
                </p:nvCxnSpPr>
                <p:spPr>
                  <a:xfrm>
                    <a:off x="6876712" y="230367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6" name="Straight Connector 1135"/>
                  <p:cNvCxnSpPr/>
                  <p:nvPr/>
                </p:nvCxnSpPr>
                <p:spPr>
                  <a:xfrm>
                    <a:off x="6873020" y="236789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7" name="Straight Connector 1136"/>
                  <p:cNvCxnSpPr/>
                  <p:nvPr/>
                </p:nvCxnSpPr>
                <p:spPr>
                  <a:xfrm>
                    <a:off x="6873020" y="24446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8" name="Straight Connector 1137"/>
                  <p:cNvCxnSpPr/>
                  <p:nvPr/>
                </p:nvCxnSpPr>
                <p:spPr>
                  <a:xfrm>
                    <a:off x="6869330" y="250888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9" name="Straight Connector 1138"/>
                  <p:cNvCxnSpPr/>
                  <p:nvPr/>
                </p:nvCxnSpPr>
                <p:spPr>
                  <a:xfrm>
                    <a:off x="6865638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0" name="Straight Connector 1139"/>
                  <p:cNvCxnSpPr/>
                  <p:nvPr/>
                </p:nvCxnSpPr>
                <p:spPr>
                  <a:xfrm>
                    <a:off x="6865638" y="263734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1" name="Straight Connector 1140"/>
                  <p:cNvCxnSpPr/>
                  <p:nvPr/>
                </p:nvCxnSpPr>
                <p:spPr>
                  <a:xfrm>
                    <a:off x="6861948" y="270626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2" name="Straight Connector 1141"/>
                  <p:cNvCxnSpPr/>
                  <p:nvPr/>
                </p:nvCxnSpPr>
                <p:spPr>
                  <a:xfrm>
                    <a:off x="6869330" y="277519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3" name="Straight Connector 1142"/>
                  <p:cNvCxnSpPr/>
                  <p:nvPr/>
                </p:nvCxnSpPr>
                <p:spPr>
                  <a:xfrm>
                    <a:off x="6873020" y="284255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4" name="Straight Connector 1143"/>
                  <p:cNvCxnSpPr/>
                  <p:nvPr/>
                </p:nvCxnSpPr>
                <p:spPr>
                  <a:xfrm>
                    <a:off x="6873020" y="291148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5" name="Straight Connector 1144"/>
                  <p:cNvCxnSpPr/>
                  <p:nvPr/>
                </p:nvCxnSpPr>
                <p:spPr>
                  <a:xfrm>
                    <a:off x="6876712" y="297571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6" name="Straight Connector 1145"/>
                  <p:cNvCxnSpPr/>
                  <p:nvPr/>
                </p:nvCxnSpPr>
                <p:spPr>
                  <a:xfrm flipH="1">
                    <a:off x="6876712" y="2131353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129" name="Group 1071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130" name="Group 1072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094" name="Rectangle 1093"/>
                  <p:cNvSpPr/>
                  <p:nvPr/>
                </p:nvSpPr>
                <p:spPr>
                  <a:xfrm>
                    <a:off x="6510022" y="3060028"/>
                    <a:ext cx="447707" cy="744103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095" name="Straight Connector 1094"/>
                  <p:cNvCxnSpPr/>
                  <p:nvPr/>
                </p:nvCxnSpPr>
                <p:spPr>
                  <a:xfrm flipV="1">
                    <a:off x="6847296" y="3060028"/>
                    <a:ext cx="113419" cy="9399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96" name="Rectangle 1095"/>
                  <p:cNvSpPr/>
                  <p:nvPr/>
                </p:nvSpPr>
                <p:spPr>
                  <a:xfrm>
                    <a:off x="6477192" y="3069427"/>
                    <a:ext cx="131327" cy="11749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097" name="Straight Connector 1096"/>
                  <p:cNvCxnSpPr/>
                  <p:nvPr/>
                </p:nvCxnSpPr>
                <p:spPr>
                  <a:xfrm flipV="1">
                    <a:off x="6396603" y="3060028"/>
                    <a:ext cx="113419" cy="9399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98" name="Rectangle 1097"/>
                  <p:cNvSpPr/>
                  <p:nvPr/>
                </p:nvSpPr>
                <p:spPr>
                  <a:xfrm>
                    <a:off x="6817449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099" name="Rectangle 1098"/>
                  <p:cNvSpPr/>
                  <p:nvPr/>
                </p:nvSpPr>
                <p:spPr>
                  <a:xfrm>
                    <a:off x="6405558" y="3157153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100" name="Straight Connector 1099"/>
                  <p:cNvCxnSpPr/>
                  <p:nvPr/>
                </p:nvCxnSpPr>
                <p:spPr>
                  <a:xfrm flipV="1">
                    <a:off x="6847296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158" name="Group 1100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9" name="Straight Connector 1128"/>
                    <p:cNvCxnSpPr/>
                    <p:nvPr/>
                  </p:nvCxnSpPr>
                  <p:spPr>
                    <a:xfrm flipV="1">
                      <a:off x="7029021" y="2845449"/>
                      <a:ext cx="113419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0" name="Straight Connector 1129"/>
                    <p:cNvCxnSpPr/>
                    <p:nvPr/>
                  </p:nvCxnSpPr>
                  <p:spPr>
                    <a:xfrm flipV="1">
                      <a:off x="6581315" y="293630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59" name="Group 1101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7" name="Straight Connector 1126"/>
                    <p:cNvCxnSpPr/>
                    <p:nvPr/>
                  </p:nvCxnSpPr>
                  <p:spPr>
                    <a:xfrm flipV="1">
                      <a:off x="7029502" y="2845380"/>
                      <a:ext cx="116403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8" name="Straight Connector 1127"/>
                    <p:cNvCxnSpPr/>
                    <p:nvPr/>
                  </p:nvCxnSpPr>
                  <p:spPr>
                    <a:xfrm flipV="1">
                      <a:off x="6581796" y="293623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0" name="Group 1102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5" name="Straight Connector 1124"/>
                    <p:cNvCxnSpPr/>
                    <p:nvPr/>
                  </p:nvCxnSpPr>
                  <p:spPr>
                    <a:xfrm flipV="1">
                      <a:off x="7026996" y="2845310"/>
                      <a:ext cx="113419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6" name="Straight Connector 1125"/>
                    <p:cNvCxnSpPr/>
                    <p:nvPr/>
                  </p:nvCxnSpPr>
                  <p:spPr>
                    <a:xfrm flipV="1">
                      <a:off x="6582275" y="293616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1" name="Group 1103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3" name="Straight Connector 1122"/>
                    <p:cNvCxnSpPr/>
                    <p:nvPr/>
                  </p:nvCxnSpPr>
                  <p:spPr>
                    <a:xfrm flipV="1">
                      <a:off x="7027475" y="284367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4" name="Straight Connector 1123"/>
                    <p:cNvCxnSpPr/>
                    <p:nvPr/>
                  </p:nvCxnSpPr>
                  <p:spPr>
                    <a:xfrm flipV="1">
                      <a:off x="6582755" y="293609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2" name="Group 1104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1" name="Straight Connector 1120"/>
                    <p:cNvCxnSpPr/>
                    <p:nvPr/>
                  </p:nvCxnSpPr>
                  <p:spPr>
                    <a:xfrm flipV="1">
                      <a:off x="7027955" y="284360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2" name="Straight Connector 1121"/>
                    <p:cNvCxnSpPr/>
                    <p:nvPr/>
                  </p:nvCxnSpPr>
                  <p:spPr>
                    <a:xfrm flipV="1">
                      <a:off x="6583234" y="2936030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3" name="Group 1105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9" name="Straight Connector 1118"/>
                    <p:cNvCxnSpPr/>
                    <p:nvPr/>
                  </p:nvCxnSpPr>
                  <p:spPr>
                    <a:xfrm flipV="1">
                      <a:off x="7028436" y="2843534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0" name="Straight Connector 1119"/>
                    <p:cNvCxnSpPr/>
                    <p:nvPr/>
                  </p:nvCxnSpPr>
                  <p:spPr>
                    <a:xfrm flipV="1">
                      <a:off x="6586699" y="2939093"/>
                      <a:ext cx="44770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4" name="Group 1106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7" name="Straight Connector 1116"/>
                    <p:cNvCxnSpPr/>
                    <p:nvPr/>
                  </p:nvCxnSpPr>
                  <p:spPr>
                    <a:xfrm flipV="1">
                      <a:off x="7028916" y="2843464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8" name="Straight Connector 1117"/>
                    <p:cNvCxnSpPr/>
                    <p:nvPr/>
                  </p:nvCxnSpPr>
                  <p:spPr>
                    <a:xfrm flipV="1">
                      <a:off x="6581209" y="29390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5" name="Group 1107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5" name="Straight Connector 1114"/>
                    <p:cNvCxnSpPr/>
                    <p:nvPr/>
                  </p:nvCxnSpPr>
                  <p:spPr>
                    <a:xfrm flipV="1">
                      <a:off x="7029395" y="2843395"/>
                      <a:ext cx="116405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6" name="Straight Connector 1115"/>
                    <p:cNvCxnSpPr/>
                    <p:nvPr/>
                  </p:nvCxnSpPr>
                  <p:spPr>
                    <a:xfrm flipV="1">
                      <a:off x="6581689" y="293895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6" name="Group 1108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3" name="Straight Connector 1112"/>
                    <p:cNvCxnSpPr/>
                    <p:nvPr/>
                  </p:nvCxnSpPr>
                  <p:spPr>
                    <a:xfrm flipV="1">
                      <a:off x="7026892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4" name="Straight Connector 1113"/>
                    <p:cNvCxnSpPr/>
                    <p:nvPr/>
                  </p:nvCxnSpPr>
                  <p:spPr>
                    <a:xfrm flipV="1">
                      <a:off x="6582170" y="293888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7" name="Group 1109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1" name="Straight Connector 1110"/>
                    <p:cNvCxnSpPr/>
                    <p:nvPr/>
                  </p:nvCxnSpPr>
                  <p:spPr>
                    <a:xfrm flipV="1">
                      <a:off x="7027372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2" name="Straight Connector 1111"/>
                    <p:cNvCxnSpPr/>
                    <p:nvPr/>
                  </p:nvCxnSpPr>
                  <p:spPr>
                    <a:xfrm flipV="1">
                      <a:off x="6582649" y="293881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131" name="Group 1073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132" name="Group 1074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089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941" y="2995548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090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941" y="2920355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091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606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092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836" y="2936020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093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643" y="2932887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</p:grpSp>
              <p:cxnSp>
                <p:nvCxnSpPr>
                  <p:cNvPr id="1076" name="Straight Connector 1075"/>
                  <p:cNvCxnSpPr/>
                  <p:nvPr/>
                </p:nvCxnSpPr>
                <p:spPr>
                  <a:xfrm flipH="1">
                    <a:off x="6997778" y="2125086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7" name="Straight Connector 1076"/>
                  <p:cNvCxnSpPr/>
                  <p:nvPr/>
                </p:nvCxnSpPr>
                <p:spPr>
                  <a:xfrm>
                    <a:off x="6875971" y="230367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8" name="Straight Connector 1077"/>
                  <p:cNvCxnSpPr/>
                  <p:nvPr/>
                </p:nvCxnSpPr>
                <p:spPr>
                  <a:xfrm>
                    <a:off x="6872281" y="236789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9" name="Straight Connector 1078"/>
                  <p:cNvCxnSpPr/>
                  <p:nvPr/>
                </p:nvCxnSpPr>
                <p:spPr>
                  <a:xfrm>
                    <a:off x="6872281" y="244465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0" name="Straight Connector 1079"/>
                  <p:cNvCxnSpPr/>
                  <p:nvPr/>
                </p:nvCxnSpPr>
                <p:spPr>
                  <a:xfrm>
                    <a:off x="6868588" y="250888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1" name="Straight Connector 1080"/>
                  <p:cNvCxnSpPr/>
                  <p:nvPr/>
                </p:nvCxnSpPr>
                <p:spPr>
                  <a:xfrm>
                    <a:off x="6864898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2" name="Straight Connector 1081"/>
                  <p:cNvCxnSpPr/>
                  <p:nvPr/>
                </p:nvCxnSpPr>
                <p:spPr>
                  <a:xfrm>
                    <a:off x="6864898" y="263734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3" name="Straight Connector 1082"/>
                  <p:cNvCxnSpPr/>
                  <p:nvPr/>
                </p:nvCxnSpPr>
                <p:spPr>
                  <a:xfrm>
                    <a:off x="6861206" y="270626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4" name="Straight Connector 1083"/>
                  <p:cNvCxnSpPr/>
                  <p:nvPr/>
                </p:nvCxnSpPr>
                <p:spPr>
                  <a:xfrm>
                    <a:off x="6868588" y="277519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5" name="Straight Connector 1084"/>
                  <p:cNvCxnSpPr/>
                  <p:nvPr/>
                </p:nvCxnSpPr>
                <p:spPr>
                  <a:xfrm>
                    <a:off x="6872281" y="28425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6" name="Straight Connector 1085"/>
                  <p:cNvCxnSpPr/>
                  <p:nvPr/>
                </p:nvCxnSpPr>
                <p:spPr>
                  <a:xfrm>
                    <a:off x="6872281" y="291148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7" name="Straight Connector 1086"/>
                  <p:cNvCxnSpPr/>
                  <p:nvPr/>
                </p:nvCxnSpPr>
                <p:spPr>
                  <a:xfrm>
                    <a:off x="6875971" y="297571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8" name="Straight Connector 1087"/>
                  <p:cNvCxnSpPr/>
                  <p:nvPr/>
                </p:nvCxnSpPr>
                <p:spPr>
                  <a:xfrm flipH="1">
                    <a:off x="6875971" y="213135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05838" name="Group 1309"/>
            <p:cNvGrpSpPr>
              <a:grpSpLocks/>
            </p:cNvGrpSpPr>
            <p:nvPr/>
          </p:nvGrpSpPr>
          <p:grpSpPr bwMode="auto">
            <a:xfrm>
              <a:off x="5422100" y="2766672"/>
              <a:ext cx="1470209" cy="1869141"/>
              <a:chOff x="916173" y="4038600"/>
              <a:chExt cx="1470209" cy="1869141"/>
            </a:xfrm>
          </p:grpSpPr>
          <p:grpSp>
            <p:nvGrpSpPr>
              <p:cNvPr id="205875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1552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498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553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554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555" name="Freeform 191"/>
                <p:cNvSpPr>
                  <a:spLocks/>
                </p:cNvSpPr>
                <p:nvPr/>
              </p:nvSpPr>
              <p:spPr bwMode="auto">
                <a:xfrm>
                  <a:off x="4475" y="1393"/>
                  <a:ext cx="506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556" name="Freeform 192"/>
                <p:cNvSpPr>
                  <a:spLocks/>
                </p:cNvSpPr>
                <p:nvPr/>
              </p:nvSpPr>
              <p:spPr bwMode="auto">
                <a:xfrm>
                  <a:off x="4593" y="1389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p:grpSp>
          <p:cxnSp>
            <p:nvCxnSpPr>
              <p:cNvPr id="1312" name="Straight Connector 1311"/>
              <p:cNvCxnSpPr/>
              <p:nvPr/>
            </p:nvCxnSpPr>
            <p:spPr>
              <a:xfrm flipH="1">
                <a:off x="1181303" y="4380581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3" name="Straight Connector 1312"/>
              <p:cNvCxnSpPr>
                <a:stCxn id="1552" idx="2"/>
              </p:cNvCxnSpPr>
              <p:nvPr/>
            </p:nvCxnSpPr>
            <p:spPr>
              <a:xfrm flipH="1">
                <a:off x="1486071" y="4390103"/>
                <a:ext cx="201591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4" name="Straight Connector 1313"/>
              <p:cNvCxnSpPr/>
              <p:nvPr/>
            </p:nvCxnSpPr>
            <p:spPr>
              <a:xfrm>
                <a:off x="1803537" y="4394864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5" name="Straight Connector 1314"/>
              <p:cNvCxnSpPr>
                <a:endCxn id="1337" idx="0"/>
              </p:cNvCxnSpPr>
              <p:nvPr/>
            </p:nvCxnSpPr>
            <p:spPr>
              <a:xfrm>
                <a:off x="1943222" y="4418667"/>
                <a:ext cx="274608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880" name="Group 1315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058" name="Group 1493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515" name="Rectangle 1514"/>
                  <p:cNvSpPr/>
                  <p:nvPr/>
                </p:nvSpPr>
                <p:spPr>
                  <a:xfrm>
                    <a:off x="6509502" y="3059677"/>
                    <a:ext cx="447707" cy="744103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516" name="Straight Connector 1515"/>
                  <p:cNvCxnSpPr/>
                  <p:nvPr/>
                </p:nvCxnSpPr>
                <p:spPr>
                  <a:xfrm flipV="1">
                    <a:off x="6846775" y="3059677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17" name="Rectangle 1516"/>
                  <p:cNvSpPr/>
                  <p:nvPr/>
                </p:nvSpPr>
                <p:spPr>
                  <a:xfrm>
                    <a:off x="6476671" y="306907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518" name="Straight Connector 1517"/>
                  <p:cNvCxnSpPr/>
                  <p:nvPr/>
                </p:nvCxnSpPr>
                <p:spPr>
                  <a:xfrm flipV="1">
                    <a:off x="6396083" y="3059677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19" name="Rectangle 1518"/>
                  <p:cNvSpPr/>
                  <p:nvPr/>
                </p:nvSpPr>
                <p:spPr>
                  <a:xfrm>
                    <a:off x="6816928" y="370195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520" name="Rectangle 1519"/>
                  <p:cNvSpPr/>
                  <p:nvPr/>
                </p:nvSpPr>
                <p:spPr>
                  <a:xfrm>
                    <a:off x="6405038" y="3155236"/>
                    <a:ext cx="444721" cy="744102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521" name="Straight Connector 1520"/>
                  <p:cNvCxnSpPr/>
                  <p:nvPr/>
                </p:nvCxnSpPr>
                <p:spPr>
                  <a:xfrm flipV="1">
                    <a:off x="6846775" y="3803780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086" name="Group 1521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50" name="Straight Connector 1549"/>
                    <p:cNvCxnSpPr/>
                    <p:nvPr/>
                  </p:nvCxnSpPr>
                  <p:spPr>
                    <a:xfrm flipV="1">
                      <a:off x="7028500" y="284353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1" name="Straight Connector 1550"/>
                    <p:cNvCxnSpPr/>
                    <p:nvPr/>
                  </p:nvCxnSpPr>
                  <p:spPr>
                    <a:xfrm flipV="1">
                      <a:off x="6580794" y="293595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87" name="Group 1522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8" name="Straight Connector 1547"/>
                    <p:cNvCxnSpPr/>
                    <p:nvPr/>
                  </p:nvCxnSpPr>
                  <p:spPr>
                    <a:xfrm flipV="1">
                      <a:off x="7028981" y="284346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9" name="Straight Connector 1548"/>
                    <p:cNvCxnSpPr/>
                    <p:nvPr/>
                  </p:nvCxnSpPr>
                  <p:spPr>
                    <a:xfrm flipV="1">
                      <a:off x="6581275" y="293588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88" name="Group 1523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6" name="Straight Connector 1545"/>
                    <p:cNvCxnSpPr/>
                    <p:nvPr/>
                  </p:nvCxnSpPr>
                  <p:spPr>
                    <a:xfrm flipV="1">
                      <a:off x="7026475" y="284339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7" name="Straight Connector 1546"/>
                    <p:cNvCxnSpPr/>
                    <p:nvPr/>
                  </p:nvCxnSpPr>
                  <p:spPr>
                    <a:xfrm flipV="1">
                      <a:off x="6581754" y="293581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89" name="Group 1524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4" name="Straight Connector 1543"/>
                    <p:cNvCxnSpPr/>
                    <p:nvPr/>
                  </p:nvCxnSpPr>
                  <p:spPr>
                    <a:xfrm flipV="1">
                      <a:off x="7026955" y="284332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5" name="Straight Connector 1544"/>
                    <p:cNvCxnSpPr/>
                    <p:nvPr/>
                  </p:nvCxnSpPr>
                  <p:spPr>
                    <a:xfrm flipV="1">
                      <a:off x="6582234" y="293574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0" name="Group 1525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2" name="Straight Connector 1541"/>
                    <p:cNvCxnSpPr/>
                    <p:nvPr/>
                  </p:nvCxnSpPr>
                  <p:spPr>
                    <a:xfrm flipV="1">
                      <a:off x="7027434" y="284325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3" name="Straight Connector 1542"/>
                    <p:cNvCxnSpPr/>
                    <p:nvPr/>
                  </p:nvCxnSpPr>
                  <p:spPr>
                    <a:xfrm flipV="1">
                      <a:off x="6582713" y="293567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1" name="Group 1526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0" name="Straight Connector 1539"/>
                    <p:cNvCxnSpPr/>
                    <p:nvPr/>
                  </p:nvCxnSpPr>
                  <p:spPr>
                    <a:xfrm flipV="1">
                      <a:off x="7027915" y="2843183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1" name="Straight Connector 1540"/>
                    <p:cNvCxnSpPr/>
                    <p:nvPr/>
                  </p:nvCxnSpPr>
                  <p:spPr>
                    <a:xfrm flipV="1">
                      <a:off x="6583195" y="293874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2" name="Group 1527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8" name="Straight Connector 1537"/>
                    <p:cNvCxnSpPr/>
                    <p:nvPr/>
                  </p:nvCxnSpPr>
                  <p:spPr>
                    <a:xfrm flipV="1">
                      <a:off x="7028395" y="2843113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9" name="Straight Connector 1538"/>
                    <p:cNvCxnSpPr/>
                    <p:nvPr/>
                  </p:nvCxnSpPr>
                  <p:spPr>
                    <a:xfrm flipV="1">
                      <a:off x="6580688" y="293867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3" name="Group 1528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6" name="Straight Connector 1535"/>
                    <p:cNvCxnSpPr/>
                    <p:nvPr/>
                  </p:nvCxnSpPr>
                  <p:spPr>
                    <a:xfrm flipV="1">
                      <a:off x="7028874" y="2843044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7" name="Straight Connector 1536"/>
                    <p:cNvCxnSpPr/>
                    <p:nvPr/>
                  </p:nvCxnSpPr>
                  <p:spPr>
                    <a:xfrm flipV="1">
                      <a:off x="6581168" y="293860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4" name="Group 1529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4" name="Straight Connector 1533"/>
                    <p:cNvCxnSpPr/>
                    <p:nvPr/>
                  </p:nvCxnSpPr>
                  <p:spPr>
                    <a:xfrm flipV="1">
                      <a:off x="7026372" y="2846107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5" name="Straight Connector 1534"/>
                    <p:cNvCxnSpPr/>
                    <p:nvPr/>
                  </p:nvCxnSpPr>
                  <p:spPr>
                    <a:xfrm flipV="1">
                      <a:off x="6581649" y="293853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5" name="Group 1530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2" name="Straight Connector 1531"/>
                    <p:cNvCxnSpPr/>
                    <p:nvPr/>
                  </p:nvCxnSpPr>
                  <p:spPr>
                    <a:xfrm flipV="1">
                      <a:off x="7026851" y="284603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3" name="Straight Connector 1532"/>
                    <p:cNvCxnSpPr/>
                    <p:nvPr/>
                  </p:nvCxnSpPr>
                  <p:spPr>
                    <a:xfrm flipV="1">
                      <a:off x="6582129" y="293846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059" name="Group 1494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060" name="Group 1495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510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297" y="2993631"/>
                      <a:ext cx="549972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511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297" y="2918438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512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962" y="2920004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513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191" y="2934103"/>
                      <a:ext cx="524136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514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999" y="2930970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</p:grpSp>
              <p:cxnSp>
                <p:nvCxnSpPr>
                  <p:cNvPr id="1497" name="Straight Connector 1496"/>
                  <p:cNvCxnSpPr/>
                  <p:nvPr/>
                </p:nvCxnSpPr>
                <p:spPr>
                  <a:xfrm flipH="1">
                    <a:off x="6997134" y="2123168"/>
                    <a:ext cx="11072" cy="845927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8" name="Straight Connector 1497"/>
                  <p:cNvCxnSpPr/>
                  <p:nvPr/>
                </p:nvCxnSpPr>
                <p:spPr>
                  <a:xfrm>
                    <a:off x="6875327" y="230175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9" name="Straight Connector 1498"/>
                  <p:cNvCxnSpPr/>
                  <p:nvPr/>
                </p:nvCxnSpPr>
                <p:spPr>
                  <a:xfrm>
                    <a:off x="6871637" y="236598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0" name="Straight Connector 1499"/>
                  <p:cNvCxnSpPr/>
                  <p:nvPr/>
                </p:nvCxnSpPr>
                <p:spPr>
                  <a:xfrm>
                    <a:off x="6871637" y="244274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1" name="Straight Connector 1500"/>
                  <p:cNvCxnSpPr/>
                  <p:nvPr/>
                </p:nvCxnSpPr>
                <p:spPr>
                  <a:xfrm>
                    <a:off x="6867944" y="250696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2" name="Straight Connector 1501"/>
                  <p:cNvCxnSpPr/>
                  <p:nvPr/>
                </p:nvCxnSpPr>
                <p:spPr>
                  <a:xfrm>
                    <a:off x="6864254" y="2568063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3" name="Straight Connector 1502"/>
                  <p:cNvCxnSpPr/>
                  <p:nvPr/>
                </p:nvCxnSpPr>
                <p:spPr>
                  <a:xfrm>
                    <a:off x="6864254" y="263542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4" name="Straight Connector 1503"/>
                  <p:cNvCxnSpPr/>
                  <p:nvPr/>
                </p:nvCxnSpPr>
                <p:spPr>
                  <a:xfrm>
                    <a:off x="6860562" y="270435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5" name="Straight Connector 1504"/>
                  <p:cNvCxnSpPr/>
                  <p:nvPr/>
                </p:nvCxnSpPr>
                <p:spPr>
                  <a:xfrm>
                    <a:off x="6867944" y="277327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6" name="Straight Connector 1505"/>
                  <p:cNvCxnSpPr/>
                  <p:nvPr/>
                </p:nvCxnSpPr>
                <p:spPr>
                  <a:xfrm>
                    <a:off x="6871637" y="284220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7" name="Straight Connector 1506"/>
                  <p:cNvCxnSpPr/>
                  <p:nvPr/>
                </p:nvCxnSpPr>
                <p:spPr>
                  <a:xfrm>
                    <a:off x="6871637" y="291113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8" name="Straight Connector 1507"/>
                  <p:cNvCxnSpPr/>
                  <p:nvPr/>
                </p:nvCxnSpPr>
                <p:spPr>
                  <a:xfrm>
                    <a:off x="6875327" y="297536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9" name="Straight Connector 1508"/>
                  <p:cNvCxnSpPr/>
                  <p:nvPr/>
                </p:nvCxnSpPr>
                <p:spPr>
                  <a:xfrm flipH="1">
                    <a:off x="6875327" y="2129434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881" name="Group 1316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000" name="Group 1435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457" name="Rectangle 1456"/>
                  <p:cNvSpPr/>
                  <p:nvPr/>
                </p:nvSpPr>
                <p:spPr>
                  <a:xfrm>
                    <a:off x="6509953" y="3059679"/>
                    <a:ext cx="447707" cy="744103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458" name="Straight Connector 1457"/>
                  <p:cNvCxnSpPr/>
                  <p:nvPr/>
                </p:nvCxnSpPr>
                <p:spPr>
                  <a:xfrm flipV="1">
                    <a:off x="6847224" y="3059679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59" name="Rectangle 1458"/>
                  <p:cNvSpPr/>
                  <p:nvPr/>
                </p:nvSpPr>
                <p:spPr>
                  <a:xfrm>
                    <a:off x="6477120" y="306907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460" name="Straight Connector 1459"/>
                  <p:cNvCxnSpPr/>
                  <p:nvPr/>
                </p:nvCxnSpPr>
                <p:spPr>
                  <a:xfrm flipV="1">
                    <a:off x="6396534" y="3059679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61" name="Rectangle 1460"/>
                  <p:cNvSpPr/>
                  <p:nvPr/>
                </p:nvSpPr>
                <p:spPr>
                  <a:xfrm>
                    <a:off x="6817377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62" name="Rectangle 1461"/>
                  <p:cNvSpPr/>
                  <p:nvPr/>
                </p:nvSpPr>
                <p:spPr>
                  <a:xfrm>
                    <a:off x="6405487" y="3155238"/>
                    <a:ext cx="444723" cy="744102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463" name="Straight Connector 1462"/>
                  <p:cNvCxnSpPr/>
                  <p:nvPr/>
                </p:nvCxnSpPr>
                <p:spPr>
                  <a:xfrm flipV="1">
                    <a:off x="6847224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028" name="Group 1463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92" name="Straight Connector 1491"/>
                    <p:cNvCxnSpPr/>
                    <p:nvPr/>
                  </p:nvCxnSpPr>
                  <p:spPr>
                    <a:xfrm flipV="1">
                      <a:off x="7028949" y="28435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3" name="Straight Connector 1492"/>
                    <p:cNvCxnSpPr/>
                    <p:nvPr/>
                  </p:nvCxnSpPr>
                  <p:spPr>
                    <a:xfrm flipV="1">
                      <a:off x="6581243" y="293595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29" name="Group 1464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90" name="Straight Connector 1489"/>
                    <p:cNvCxnSpPr/>
                    <p:nvPr/>
                  </p:nvCxnSpPr>
                  <p:spPr>
                    <a:xfrm flipV="1">
                      <a:off x="7029431" y="2843464"/>
                      <a:ext cx="116405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1" name="Straight Connector 1490"/>
                    <p:cNvCxnSpPr/>
                    <p:nvPr/>
                  </p:nvCxnSpPr>
                  <p:spPr>
                    <a:xfrm flipV="1">
                      <a:off x="6581724" y="293589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0" name="Group 1465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8" name="Straight Connector 1487"/>
                    <p:cNvCxnSpPr/>
                    <p:nvPr/>
                  </p:nvCxnSpPr>
                  <p:spPr>
                    <a:xfrm flipV="1">
                      <a:off x="7026926" y="284339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9" name="Straight Connector 1488"/>
                    <p:cNvCxnSpPr/>
                    <p:nvPr/>
                  </p:nvCxnSpPr>
                  <p:spPr>
                    <a:xfrm flipV="1">
                      <a:off x="6582204" y="293582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1" name="Group 1466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6" name="Straight Connector 1485"/>
                    <p:cNvCxnSpPr/>
                    <p:nvPr/>
                  </p:nvCxnSpPr>
                  <p:spPr>
                    <a:xfrm flipV="1">
                      <a:off x="7027406" y="284332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7" name="Straight Connector 1486"/>
                    <p:cNvCxnSpPr/>
                    <p:nvPr/>
                  </p:nvCxnSpPr>
                  <p:spPr>
                    <a:xfrm flipV="1">
                      <a:off x="6582683" y="293575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2" name="Group 1467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4" name="Straight Connector 1483"/>
                    <p:cNvCxnSpPr/>
                    <p:nvPr/>
                  </p:nvCxnSpPr>
                  <p:spPr>
                    <a:xfrm flipV="1">
                      <a:off x="7027885" y="2843255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5" name="Straight Connector 1484"/>
                    <p:cNvCxnSpPr/>
                    <p:nvPr/>
                  </p:nvCxnSpPr>
                  <p:spPr>
                    <a:xfrm flipV="1">
                      <a:off x="6583163" y="2935681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3" name="Group 1468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2" name="Straight Connector 1481"/>
                    <p:cNvCxnSpPr/>
                    <p:nvPr/>
                  </p:nvCxnSpPr>
                  <p:spPr>
                    <a:xfrm flipV="1">
                      <a:off x="7028367" y="2843185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3" name="Straight Connector 1482"/>
                    <p:cNvCxnSpPr/>
                    <p:nvPr/>
                  </p:nvCxnSpPr>
                  <p:spPr>
                    <a:xfrm flipV="1">
                      <a:off x="6586630" y="2938744"/>
                      <a:ext cx="44770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4" name="Group 1469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0" name="Straight Connector 1479"/>
                    <p:cNvCxnSpPr/>
                    <p:nvPr/>
                  </p:nvCxnSpPr>
                  <p:spPr>
                    <a:xfrm flipV="1">
                      <a:off x="7028846" y="2843115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1" name="Straight Connector 1480"/>
                    <p:cNvCxnSpPr/>
                    <p:nvPr/>
                  </p:nvCxnSpPr>
                  <p:spPr>
                    <a:xfrm flipV="1">
                      <a:off x="6581140" y="293867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5" name="Group 1470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78" name="Straight Connector 1477"/>
                    <p:cNvCxnSpPr/>
                    <p:nvPr/>
                  </p:nvCxnSpPr>
                  <p:spPr>
                    <a:xfrm flipV="1">
                      <a:off x="7029325" y="2843046"/>
                      <a:ext cx="116403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9" name="Straight Connector 1478"/>
                    <p:cNvCxnSpPr/>
                    <p:nvPr/>
                  </p:nvCxnSpPr>
                  <p:spPr>
                    <a:xfrm flipV="1">
                      <a:off x="6581619" y="293860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6" name="Group 1471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76" name="Straight Connector 1475"/>
                    <p:cNvCxnSpPr/>
                    <p:nvPr/>
                  </p:nvCxnSpPr>
                  <p:spPr>
                    <a:xfrm flipV="1">
                      <a:off x="7026821" y="284610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7" name="Straight Connector 1476"/>
                    <p:cNvCxnSpPr/>
                    <p:nvPr/>
                  </p:nvCxnSpPr>
                  <p:spPr>
                    <a:xfrm flipV="1">
                      <a:off x="6582100" y="293853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7" name="Group 1472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74" name="Straight Connector 1473"/>
                    <p:cNvCxnSpPr/>
                    <p:nvPr/>
                  </p:nvCxnSpPr>
                  <p:spPr>
                    <a:xfrm flipV="1">
                      <a:off x="7027300" y="28460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5" name="Straight Connector 1474"/>
                    <p:cNvCxnSpPr/>
                    <p:nvPr/>
                  </p:nvCxnSpPr>
                  <p:spPr>
                    <a:xfrm flipV="1">
                      <a:off x="6582580" y="293846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001" name="Group 1436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002" name="Group 1437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452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853" y="2993633"/>
                      <a:ext cx="549974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453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853" y="2918440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454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517" y="2920006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455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749" y="2934105"/>
                      <a:ext cx="524136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456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554" y="2930972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</p:grpSp>
              <p:cxnSp>
                <p:nvCxnSpPr>
                  <p:cNvPr id="1439" name="Straight Connector 1438"/>
                  <p:cNvCxnSpPr/>
                  <p:nvPr/>
                </p:nvCxnSpPr>
                <p:spPr>
                  <a:xfrm flipH="1">
                    <a:off x="6997690" y="2123170"/>
                    <a:ext cx="11074" cy="845927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0" name="Straight Connector 1439"/>
                  <p:cNvCxnSpPr/>
                  <p:nvPr/>
                </p:nvCxnSpPr>
                <p:spPr>
                  <a:xfrm>
                    <a:off x="6875885" y="230175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1" name="Straight Connector 1440"/>
                  <p:cNvCxnSpPr/>
                  <p:nvPr/>
                </p:nvCxnSpPr>
                <p:spPr>
                  <a:xfrm>
                    <a:off x="6872192" y="236598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2" name="Straight Connector 1441"/>
                  <p:cNvCxnSpPr/>
                  <p:nvPr/>
                </p:nvCxnSpPr>
                <p:spPr>
                  <a:xfrm>
                    <a:off x="6872192" y="244274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3" name="Straight Connector 1442"/>
                  <p:cNvCxnSpPr/>
                  <p:nvPr/>
                </p:nvCxnSpPr>
                <p:spPr>
                  <a:xfrm>
                    <a:off x="6868502" y="250697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4" name="Straight Connector 1443"/>
                  <p:cNvCxnSpPr/>
                  <p:nvPr/>
                </p:nvCxnSpPr>
                <p:spPr>
                  <a:xfrm>
                    <a:off x="6864810" y="256806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5" name="Straight Connector 1444"/>
                  <p:cNvCxnSpPr/>
                  <p:nvPr/>
                </p:nvCxnSpPr>
                <p:spPr>
                  <a:xfrm>
                    <a:off x="6864810" y="263542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6" name="Straight Connector 1445"/>
                  <p:cNvCxnSpPr/>
                  <p:nvPr/>
                </p:nvCxnSpPr>
                <p:spPr>
                  <a:xfrm>
                    <a:off x="6861120" y="270435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7" name="Straight Connector 1446"/>
                  <p:cNvCxnSpPr/>
                  <p:nvPr/>
                </p:nvCxnSpPr>
                <p:spPr>
                  <a:xfrm>
                    <a:off x="6868502" y="277328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8" name="Straight Connector 1447"/>
                  <p:cNvCxnSpPr/>
                  <p:nvPr/>
                </p:nvCxnSpPr>
                <p:spPr>
                  <a:xfrm>
                    <a:off x="6872192" y="284220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9" name="Straight Connector 1448"/>
                  <p:cNvCxnSpPr/>
                  <p:nvPr/>
                </p:nvCxnSpPr>
                <p:spPr>
                  <a:xfrm>
                    <a:off x="6872192" y="291113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0" name="Straight Connector 1449"/>
                  <p:cNvCxnSpPr/>
                  <p:nvPr/>
                </p:nvCxnSpPr>
                <p:spPr>
                  <a:xfrm>
                    <a:off x="6875885" y="297536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1" name="Straight Connector 1450"/>
                  <p:cNvCxnSpPr/>
                  <p:nvPr/>
                </p:nvCxnSpPr>
                <p:spPr>
                  <a:xfrm flipH="1">
                    <a:off x="6875885" y="2129436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882" name="Group 1317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5942" name="Group 1377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399" name="Rectangle 1398"/>
                  <p:cNvSpPr/>
                  <p:nvPr/>
                </p:nvSpPr>
                <p:spPr>
                  <a:xfrm>
                    <a:off x="6509353" y="3059679"/>
                    <a:ext cx="447707" cy="744103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400" name="Straight Connector 1399"/>
                  <p:cNvCxnSpPr/>
                  <p:nvPr/>
                </p:nvCxnSpPr>
                <p:spPr>
                  <a:xfrm flipV="1">
                    <a:off x="6846627" y="3059679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01" name="Rectangle 1400"/>
                  <p:cNvSpPr/>
                  <p:nvPr/>
                </p:nvSpPr>
                <p:spPr>
                  <a:xfrm>
                    <a:off x="6476522" y="306907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402" name="Straight Connector 1401"/>
                  <p:cNvCxnSpPr/>
                  <p:nvPr/>
                </p:nvCxnSpPr>
                <p:spPr>
                  <a:xfrm flipV="1">
                    <a:off x="6395934" y="3059679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03" name="Rectangle 1402"/>
                  <p:cNvSpPr/>
                  <p:nvPr/>
                </p:nvSpPr>
                <p:spPr>
                  <a:xfrm>
                    <a:off x="6816779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04" name="Rectangle 1403"/>
                  <p:cNvSpPr/>
                  <p:nvPr/>
                </p:nvSpPr>
                <p:spPr>
                  <a:xfrm>
                    <a:off x="6404889" y="3155238"/>
                    <a:ext cx="444721" cy="744102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405" name="Straight Connector 1404"/>
                  <p:cNvCxnSpPr/>
                  <p:nvPr/>
                </p:nvCxnSpPr>
                <p:spPr>
                  <a:xfrm flipV="1">
                    <a:off x="6846627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5970" name="Group 1405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34" name="Straight Connector 1433"/>
                    <p:cNvCxnSpPr/>
                    <p:nvPr/>
                  </p:nvCxnSpPr>
                  <p:spPr>
                    <a:xfrm flipV="1">
                      <a:off x="7028351" y="28435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5" name="Straight Connector 1434"/>
                    <p:cNvCxnSpPr/>
                    <p:nvPr/>
                  </p:nvCxnSpPr>
                  <p:spPr>
                    <a:xfrm flipV="1">
                      <a:off x="6580645" y="293595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1" name="Group 1406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32" name="Straight Connector 1431"/>
                    <p:cNvCxnSpPr/>
                    <p:nvPr/>
                  </p:nvCxnSpPr>
                  <p:spPr>
                    <a:xfrm flipV="1">
                      <a:off x="7028833" y="284346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3" name="Straight Connector 1432"/>
                    <p:cNvCxnSpPr/>
                    <p:nvPr/>
                  </p:nvCxnSpPr>
                  <p:spPr>
                    <a:xfrm flipV="1">
                      <a:off x="6581126" y="293589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2" name="Group 1407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30" name="Straight Connector 1429"/>
                    <p:cNvCxnSpPr/>
                    <p:nvPr/>
                  </p:nvCxnSpPr>
                  <p:spPr>
                    <a:xfrm flipV="1">
                      <a:off x="7026327" y="284339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1" name="Straight Connector 1430"/>
                    <p:cNvCxnSpPr/>
                    <p:nvPr/>
                  </p:nvCxnSpPr>
                  <p:spPr>
                    <a:xfrm flipV="1">
                      <a:off x="6581606" y="2935820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3" name="Group 1408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8" name="Straight Connector 1427"/>
                    <p:cNvCxnSpPr/>
                    <p:nvPr/>
                  </p:nvCxnSpPr>
                  <p:spPr>
                    <a:xfrm flipV="1">
                      <a:off x="7026806" y="284332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9" name="Straight Connector 1428"/>
                    <p:cNvCxnSpPr/>
                    <p:nvPr/>
                  </p:nvCxnSpPr>
                  <p:spPr>
                    <a:xfrm flipV="1">
                      <a:off x="6582085" y="2935750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4" name="Group 1409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6" name="Straight Connector 1425"/>
                    <p:cNvCxnSpPr/>
                    <p:nvPr/>
                  </p:nvCxnSpPr>
                  <p:spPr>
                    <a:xfrm flipV="1">
                      <a:off x="7027285" y="2843255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7" name="Straight Connector 1426"/>
                    <p:cNvCxnSpPr/>
                    <p:nvPr/>
                  </p:nvCxnSpPr>
                  <p:spPr>
                    <a:xfrm flipV="1">
                      <a:off x="6582565" y="2935681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5" name="Group 1410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4" name="Straight Connector 1423"/>
                    <p:cNvCxnSpPr/>
                    <p:nvPr/>
                  </p:nvCxnSpPr>
                  <p:spPr>
                    <a:xfrm flipV="1">
                      <a:off x="7027767" y="2843185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5" name="Straight Connector 1424"/>
                    <p:cNvCxnSpPr/>
                    <p:nvPr/>
                  </p:nvCxnSpPr>
                  <p:spPr>
                    <a:xfrm flipV="1">
                      <a:off x="6583046" y="293874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6" name="Group 1411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2" name="Straight Connector 1421"/>
                    <p:cNvCxnSpPr/>
                    <p:nvPr/>
                  </p:nvCxnSpPr>
                  <p:spPr>
                    <a:xfrm flipV="1">
                      <a:off x="7028246" y="2843115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3" name="Straight Connector 1422"/>
                    <p:cNvCxnSpPr/>
                    <p:nvPr/>
                  </p:nvCxnSpPr>
                  <p:spPr>
                    <a:xfrm flipV="1">
                      <a:off x="6577556" y="2938674"/>
                      <a:ext cx="45665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7" name="Group 1412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0" name="Straight Connector 1419"/>
                    <p:cNvCxnSpPr/>
                    <p:nvPr/>
                  </p:nvCxnSpPr>
                  <p:spPr>
                    <a:xfrm flipV="1">
                      <a:off x="7028726" y="2843046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1" name="Straight Connector 1420"/>
                    <p:cNvCxnSpPr/>
                    <p:nvPr/>
                  </p:nvCxnSpPr>
                  <p:spPr>
                    <a:xfrm flipV="1">
                      <a:off x="6581019" y="293860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8" name="Group 1413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18" name="Straight Connector 1417"/>
                    <p:cNvCxnSpPr/>
                    <p:nvPr/>
                  </p:nvCxnSpPr>
                  <p:spPr>
                    <a:xfrm flipV="1">
                      <a:off x="7026223" y="2846109"/>
                      <a:ext cx="110433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9" name="Straight Connector 1418"/>
                    <p:cNvCxnSpPr/>
                    <p:nvPr/>
                  </p:nvCxnSpPr>
                  <p:spPr>
                    <a:xfrm flipV="1">
                      <a:off x="6581501" y="293853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9" name="Group 1414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16" name="Straight Connector 1415"/>
                    <p:cNvCxnSpPr/>
                    <p:nvPr/>
                  </p:nvCxnSpPr>
                  <p:spPr>
                    <a:xfrm flipV="1">
                      <a:off x="7026703" y="28460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7" name="Straight Connector 1416"/>
                    <p:cNvCxnSpPr/>
                    <p:nvPr/>
                  </p:nvCxnSpPr>
                  <p:spPr>
                    <a:xfrm flipV="1">
                      <a:off x="6581980" y="293846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5943" name="Group 137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5944" name="Group 137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394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114" y="2993633"/>
                      <a:ext cx="549972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395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114" y="2918440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396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778" y="2920006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397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008" y="2934105"/>
                      <a:ext cx="524136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398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815" y="2930972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</p:grpSp>
              <p:cxnSp>
                <p:nvCxnSpPr>
                  <p:cNvPr id="1381" name="Straight Connector 1380"/>
                  <p:cNvCxnSpPr/>
                  <p:nvPr/>
                </p:nvCxnSpPr>
                <p:spPr>
                  <a:xfrm flipH="1">
                    <a:off x="6996950" y="2123170"/>
                    <a:ext cx="11072" cy="845927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2" name="Straight Connector 1381"/>
                  <p:cNvCxnSpPr/>
                  <p:nvPr/>
                </p:nvCxnSpPr>
                <p:spPr>
                  <a:xfrm>
                    <a:off x="6875143" y="230175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3" name="Straight Connector 1382"/>
                  <p:cNvCxnSpPr/>
                  <p:nvPr/>
                </p:nvCxnSpPr>
                <p:spPr>
                  <a:xfrm>
                    <a:off x="6871453" y="236598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4" name="Straight Connector 1383"/>
                  <p:cNvCxnSpPr/>
                  <p:nvPr/>
                </p:nvCxnSpPr>
                <p:spPr>
                  <a:xfrm>
                    <a:off x="6871453" y="244274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5" name="Straight Connector 1384"/>
                  <p:cNvCxnSpPr/>
                  <p:nvPr/>
                </p:nvCxnSpPr>
                <p:spPr>
                  <a:xfrm>
                    <a:off x="6867761" y="250697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6" name="Straight Connector 1385"/>
                  <p:cNvCxnSpPr/>
                  <p:nvPr/>
                </p:nvCxnSpPr>
                <p:spPr>
                  <a:xfrm>
                    <a:off x="6864071" y="256806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7" name="Straight Connector 1386"/>
                  <p:cNvCxnSpPr/>
                  <p:nvPr/>
                </p:nvCxnSpPr>
                <p:spPr>
                  <a:xfrm>
                    <a:off x="6864071" y="263542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8" name="Straight Connector 1387"/>
                  <p:cNvCxnSpPr/>
                  <p:nvPr/>
                </p:nvCxnSpPr>
                <p:spPr>
                  <a:xfrm>
                    <a:off x="6860378" y="270435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9" name="Straight Connector 1388"/>
                  <p:cNvCxnSpPr/>
                  <p:nvPr/>
                </p:nvCxnSpPr>
                <p:spPr>
                  <a:xfrm>
                    <a:off x="6867761" y="277328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0" name="Straight Connector 1389"/>
                  <p:cNvCxnSpPr/>
                  <p:nvPr/>
                </p:nvCxnSpPr>
                <p:spPr>
                  <a:xfrm>
                    <a:off x="6871453" y="284220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1" name="Straight Connector 1390"/>
                  <p:cNvCxnSpPr/>
                  <p:nvPr/>
                </p:nvCxnSpPr>
                <p:spPr>
                  <a:xfrm>
                    <a:off x="6871453" y="291113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2" name="Straight Connector 1391"/>
                  <p:cNvCxnSpPr/>
                  <p:nvPr/>
                </p:nvCxnSpPr>
                <p:spPr>
                  <a:xfrm>
                    <a:off x="6875143" y="297536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3" name="Straight Connector 1392"/>
                  <p:cNvCxnSpPr/>
                  <p:nvPr/>
                </p:nvCxnSpPr>
                <p:spPr>
                  <a:xfrm flipH="1">
                    <a:off x="6875143" y="2129436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883" name="Group 1318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5884" name="Group 131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341" name="Rectangle 1340"/>
                  <p:cNvSpPr/>
                  <p:nvPr/>
                </p:nvSpPr>
                <p:spPr>
                  <a:xfrm>
                    <a:off x="6508755" y="3059679"/>
                    <a:ext cx="447707" cy="744103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342" name="Straight Connector 1341"/>
                  <p:cNvCxnSpPr/>
                  <p:nvPr/>
                </p:nvCxnSpPr>
                <p:spPr>
                  <a:xfrm flipV="1">
                    <a:off x="6846027" y="3059679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43" name="Rectangle 1342"/>
                  <p:cNvSpPr/>
                  <p:nvPr/>
                </p:nvSpPr>
                <p:spPr>
                  <a:xfrm>
                    <a:off x="6475922" y="306907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344" name="Straight Connector 1343"/>
                  <p:cNvCxnSpPr/>
                  <p:nvPr/>
                </p:nvCxnSpPr>
                <p:spPr>
                  <a:xfrm flipV="1">
                    <a:off x="6395336" y="3059679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45" name="Rectangle 1344"/>
                  <p:cNvSpPr/>
                  <p:nvPr/>
                </p:nvSpPr>
                <p:spPr>
                  <a:xfrm>
                    <a:off x="6816180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46" name="Rectangle 1345"/>
                  <p:cNvSpPr/>
                  <p:nvPr/>
                </p:nvSpPr>
                <p:spPr>
                  <a:xfrm>
                    <a:off x="6404289" y="3155238"/>
                    <a:ext cx="444723" cy="744102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347" name="Straight Connector 1346"/>
                  <p:cNvCxnSpPr/>
                  <p:nvPr/>
                </p:nvCxnSpPr>
                <p:spPr>
                  <a:xfrm flipV="1">
                    <a:off x="6846027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5912" name="Group 134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6" name="Straight Connector 1375"/>
                    <p:cNvCxnSpPr/>
                    <p:nvPr/>
                  </p:nvCxnSpPr>
                  <p:spPr>
                    <a:xfrm flipV="1">
                      <a:off x="7027752" y="28435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7" name="Straight Connector 1376"/>
                    <p:cNvCxnSpPr/>
                    <p:nvPr/>
                  </p:nvCxnSpPr>
                  <p:spPr>
                    <a:xfrm flipV="1">
                      <a:off x="6577062" y="2935959"/>
                      <a:ext cx="45665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3" name="Group 134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4" name="Straight Connector 1373"/>
                    <p:cNvCxnSpPr/>
                    <p:nvPr/>
                  </p:nvCxnSpPr>
                  <p:spPr>
                    <a:xfrm flipV="1">
                      <a:off x="7028233" y="284346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5" name="Straight Connector 1374"/>
                    <p:cNvCxnSpPr/>
                    <p:nvPr/>
                  </p:nvCxnSpPr>
                  <p:spPr>
                    <a:xfrm flipV="1">
                      <a:off x="6577543" y="2935890"/>
                      <a:ext cx="45665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4" name="Group 134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2" name="Straight Connector 1371"/>
                    <p:cNvCxnSpPr/>
                    <p:nvPr/>
                  </p:nvCxnSpPr>
                  <p:spPr>
                    <a:xfrm flipV="1">
                      <a:off x="7022743" y="284339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3" name="Straight Connector 1372"/>
                    <p:cNvCxnSpPr/>
                    <p:nvPr/>
                  </p:nvCxnSpPr>
                  <p:spPr>
                    <a:xfrm flipV="1">
                      <a:off x="6581006" y="2935820"/>
                      <a:ext cx="44770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5" name="Group 135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0" name="Straight Connector 1369"/>
                    <p:cNvCxnSpPr/>
                    <p:nvPr/>
                  </p:nvCxnSpPr>
                  <p:spPr>
                    <a:xfrm flipV="1">
                      <a:off x="7026208" y="2843324"/>
                      <a:ext cx="110433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1" name="Straight Connector 1370"/>
                    <p:cNvCxnSpPr/>
                    <p:nvPr/>
                  </p:nvCxnSpPr>
                  <p:spPr>
                    <a:xfrm flipV="1">
                      <a:off x="6581486" y="293575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6" name="Group 135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8" name="Straight Connector 1367"/>
                    <p:cNvCxnSpPr/>
                    <p:nvPr/>
                  </p:nvCxnSpPr>
                  <p:spPr>
                    <a:xfrm flipV="1">
                      <a:off x="7026688" y="2843255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9" name="Straight Connector 1368"/>
                    <p:cNvCxnSpPr/>
                    <p:nvPr/>
                  </p:nvCxnSpPr>
                  <p:spPr>
                    <a:xfrm flipV="1">
                      <a:off x="6581965" y="2935681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7" name="Group 135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6" name="Straight Connector 1365"/>
                    <p:cNvCxnSpPr/>
                    <p:nvPr/>
                  </p:nvCxnSpPr>
                  <p:spPr>
                    <a:xfrm flipV="1">
                      <a:off x="7027169" y="2843185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7" name="Straight Connector 1366"/>
                    <p:cNvCxnSpPr/>
                    <p:nvPr/>
                  </p:nvCxnSpPr>
                  <p:spPr>
                    <a:xfrm flipV="1">
                      <a:off x="6582446" y="293874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8" name="Group 135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4" name="Straight Connector 1363"/>
                    <p:cNvCxnSpPr/>
                    <p:nvPr/>
                  </p:nvCxnSpPr>
                  <p:spPr>
                    <a:xfrm flipV="1">
                      <a:off x="7027648" y="2843115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5" name="Straight Connector 1364"/>
                    <p:cNvCxnSpPr/>
                    <p:nvPr/>
                  </p:nvCxnSpPr>
                  <p:spPr>
                    <a:xfrm flipV="1">
                      <a:off x="6576956" y="2938674"/>
                      <a:ext cx="45666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9" name="Group 135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2" name="Straight Connector 1361"/>
                    <p:cNvCxnSpPr/>
                    <p:nvPr/>
                  </p:nvCxnSpPr>
                  <p:spPr>
                    <a:xfrm flipV="1">
                      <a:off x="7028128" y="2843046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3" name="Straight Connector 1362"/>
                    <p:cNvCxnSpPr/>
                    <p:nvPr/>
                  </p:nvCxnSpPr>
                  <p:spPr>
                    <a:xfrm flipV="1">
                      <a:off x="6577436" y="2938605"/>
                      <a:ext cx="45666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20" name="Group 135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0" name="Straight Connector 1359"/>
                    <p:cNvCxnSpPr/>
                    <p:nvPr/>
                  </p:nvCxnSpPr>
                  <p:spPr>
                    <a:xfrm flipV="1">
                      <a:off x="7022640" y="284610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1" name="Straight Connector 1360"/>
                    <p:cNvCxnSpPr/>
                    <p:nvPr/>
                  </p:nvCxnSpPr>
                  <p:spPr>
                    <a:xfrm flipV="1">
                      <a:off x="6580903" y="2938534"/>
                      <a:ext cx="44770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21" name="Group 135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58" name="Straight Connector 1357"/>
                    <p:cNvCxnSpPr/>
                    <p:nvPr/>
                  </p:nvCxnSpPr>
                  <p:spPr>
                    <a:xfrm flipV="1">
                      <a:off x="7026103" y="2846040"/>
                      <a:ext cx="110435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9" name="Straight Connector 1358"/>
                    <p:cNvCxnSpPr/>
                    <p:nvPr/>
                  </p:nvCxnSpPr>
                  <p:spPr>
                    <a:xfrm flipV="1">
                      <a:off x="6581382" y="293846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5885" name="Group 132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5886" name="Group 132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33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372" y="2993633"/>
                      <a:ext cx="549974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33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372" y="2918440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338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036" y="2920006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339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268" y="2934105"/>
                      <a:ext cx="524136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340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073" y="2930972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</p:grpSp>
              <p:cxnSp>
                <p:nvCxnSpPr>
                  <p:cNvPr id="1323" name="Straight Connector 1322"/>
                  <p:cNvCxnSpPr/>
                  <p:nvPr/>
                </p:nvCxnSpPr>
                <p:spPr>
                  <a:xfrm flipH="1">
                    <a:off x="6996209" y="2123170"/>
                    <a:ext cx="11074" cy="845927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4" name="Straight Connector 1323"/>
                  <p:cNvCxnSpPr/>
                  <p:nvPr/>
                </p:nvCxnSpPr>
                <p:spPr>
                  <a:xfrm>
                    <a:off x="6874404" y="230175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5" name="Straight Connector 1324"/>
                  <p:cNvCxnSpPr/>
                  <p:nvPr/>
                </p:nvCxnSpPr>
                <p:spPr>
                  <a:xfrm>
                    <a:off x="6870711" y="236598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6" name="Straight Connector 1325"/>
                  <p:cNvCxnSpPr/>
                  <p:nvPr/>
                </p:nvCxnSpPr>
                <p:spPr>
                  <a:xfrm>
                    <a:off x="6870711" y="244274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7" name="Straight Connector 1326"/>
                  <p:cNvCxnSpPr/>
                  <p:nvPr/>
                </p:nvCxnSpPr>
                <p:spPr>
                  <a:xfrm>
                    <a:off x="6867021" y="250697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8" name="Straight Connector 1327"/>
                  <p:cNvCxnSpPr/>
                  <p:nvPr/>
                </p:nvCxnSpPr>
                <p:spPr>
                  <a:xfrm>
                    <a:off x="6863329" y="256806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9" name="Straight Connector 1328"/>
                  <p:cNvCxnSpPr/>
                  <p:nvPr/>
                </p:nvCxnSpPr>
                <p:spPr>
                  <a:xfrm>
                    <a:off x="6863329" y="263542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0" name="Straight Connector 1329"/>
                  <p:cNvCxnSpPr/>
                  <p:nvPr/>
                </p:nvCxnSpPr>
                <p:spPr>
                  <a:xfrm>
                    <a:off x="6859639" y="270435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1" name="Straight Connector 1330"/>
                  <p:cNvCxnSpPr/>
                  <p:nvPr/>
                </p:nvCxnSpPr>
                <p:spPr>
                  <a:xfrm>
                    <a:off x="6867021" y="277328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2" name="Straight Connector 1331"/>
                  <p:cNvCxnSpPr/>
                  <p:nvPr/>
                </p:nvCxnSpPr>
                <p:spPr>
                  <a:xfrm>
                    <a:off x="6870711" y="284220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3" name="Straight Connector 1332"/>
                  <p:cNvCxnSpPr/>
                  <p:nvPr/>
                </p:nvCxnSpPr>
                <p:spPr>
                  <a:xfrm>
                    <a:off x="6870711" y="291113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4" name="Straight Connector 1333"/>
                  <p:cNvCxnSpPr/>
                  <p:nvPr/>
                </p:nvCxnSpPr>
                <p:spPr>
                  <a:xfrm>
                    <a:off x="6874404" y="297536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5" name="Straight Connector 1334"/>
                  <p:cNvCxnSpPr/>
                  <p:nvPr/>
                </p:nvCxnSpPr>
                <p:spPr>
                  <a:xfrm flipH="1">
                    <a:off x="6874404" y="2129436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559" name="TextBox 1558"/>
            <p:cNvSpPr txBox="1"/>
            <p:nvPr/>
          </p:nvSpPr>
          <p:spPr>
            <a:xfrm>
              <a:off x="668088" y="4554311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</a:rPr>
                <a:t>1</a:t>
              </a:r>
            </a:p>
          </p:txBody>
        </p:sp>
        <p:sp>
          <p:nvSpPr>
            <p:cNvPr id="1560" name="TextBox 1559"/>
            <p:cNvSpPr txBox="1"/>
            <p:nvPr/>
          </p:nvSpPr>
          <p:spPr>
            <a:xfrm>
              <a:off x="1068096" y="4552724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</a:rPr>
                <a:t>2</a:t>
              </a:r>
            </a:p>
          </p:txBody>
        </p:sp>
        <p:sp>
          <p:nvSpPr>
            <p:cNvPr id="1561" name="TextBox 1560"/>
            <p:cNvSpPr txBox="1"/>
            <p:nvPr/>
          </p:nvSpPr>
          <p:spPr>
            <a:xfrm>
              <a:off x="1466515" y="4551137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</a:rPr>
                <a:t>3</a:t>
              </a:r>
            </a:p>
          </p:txBody>
        </p:sp>
        <p:sp>
          <p:nvSpPr>
            <p:cNvPr id="1562" name="TextBox 1561"/>
            <p:cNvSpPr txBox="1"/>
            <p:nvPr/>
          </p:nvSpPr>
          <p:spPr>
            <a:xfrm>
              <a:off x="1833189" y="4549550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</a:rPr>
                <a:t>4</a:t>
              </a:r>
            </a:p>
          </p:txBody>
        </p:sp>
        <p:sp>
          <p:nvSpPr>
            <p:cNvPr id="1563" name="TextBox 1562"/>
            <p:cNvSpPr txBox="1"/>
            <p:nvPr/>
          </p:nvSpPr>
          <p:spPr>
            <a:xfrm>
              <a:off x="2260181" y="4547963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</a:rPr>
                <a:t>5</a:t>
              </a:r>
            </a:p>
          </p:txBody>
        </p:sp>
        <p:sp>
          <p:nvSpPr>
            <p:cNvPr id="1564" name="TextBox 1563"/>
            <p:cNvSpPr txBox="1"/>
            <p:nvPr/>
          </p:nvSpPr>
          <p:spPr>
            <a:xfrm>
              <a:off x="2631617" y="4546376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</a:rPr>
                <a:t>6</a:t>
              </a:r>
            </a:p>
          </p:txBody>
        </p:sp>
        <p:sp>
          <p:nvSpPr>
            <p:cNvPr id="1565" name="TextBox 1564"/>
            <p:cNvSpPr txBox="1"/>
            <p:nvPr/>
          </p:nvSpPr>
          <p:spPr>
            <a:xfrm>
              <a:off x="3014164" y="4544790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</a:rPr>
                <a:t>7</a:t>
              </a:r>
            </a:p>
          </p:txBody>
        </p:sp>
        <p:sp>
          <p:nvSpPr>
            <p:cNvPr id="1566" name="TextBox 1565"/>
            <p:cNvSpPr txBox="1"/>
            <p:nvPr/>
          </p:nvSpPr>
          <p:spPr>
            <a:xfrm>
              <a:off x="3391949" y="4549550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</a:rPr>
                <a:t>8</a:t>
              </a:r>
            </a:p>
          </p:txBody>
        </p:sp>
        <p:grpSp>
          <p:nvGrpSpPr>
            <p:cNvPr id="205847" name="Group 187"/>
            <p:cNvGrpSpPr>
              <a:grpSpLocks/>
            </p:cNvGrpSpPr>
            <p:nvPr/>
          </p:nvGrpSpPr>
          <p:grpSpPr bwMode="auto">
            <a:xfrm>
              <a:off x="2646378" y="1872322"/>
              <a:ext cx="1052512" cy="355600"/>
              <a:chOff x="4410" y="1365"/>
              <a:chExt cx="663" cy="224"/>
            </a:xfrm>
          </p:grpSpPr>
          <p:sp>
            <p:nvSpPr>
              <p:cNvPr id="1568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569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570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571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572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p:grpSp>
        <p:grpSp>
          <p:nvGrpSpPr>
            <p:cNvPr id="205848" name="Group 187"/>
            <p:cNvGrpSpPr>
              <a:grpSpLocks/>
            </p:cNvGrpSpPr>
            <p:nvPr/>
          </p:nvGrpSpPr>
          <p:grpSpPr bwMode="auto">
            <a:xfrm>
              <a:off x="5819864" y="1872322"/>
              <a:ext cx="1052512" cy="355600"/>
              <a:chOff x="4410" y="1365"/>
              <a:chExt cx="663" cy="224"/>
            </a:xfrm>
          </p:grpSpPr>
          <p:sp>
            <p:nvSpPr>
              <p:cNvPr id="1574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575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576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577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578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 flipH="1">
              <a:off x="1368101" y="2215235"/>
              <a:ext cx="1588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9" name="Straight Connector 1578"/>
            <p:cNvCxnSpPr/>
            <p:nvPr/>
          </p:nvCxnSpPr>
          <p:spPr>
            <a:xfrm flipH="1">
              <a:off x="3074483" y="2224757"/>
              <a:ext cx="0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0" name="Straight Connector 1579"/>
            <p:cNvCxnSpPr/>
            <p:nvPr/>
          </p:nvCxnSpPr>
          <p:spPr>
            <a:xfrm flipH="1">
              <a:off x="4953883" y="2226343"/>
              <a:ext cx="1587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1" name="Straight Connector 1580"/>
            <p:cNvCxnSpPr/>
            <p:nvPr/>
          </p:nvCxnSpPr>
          <p:spPr>
            <a:xfrm flipH="1">
              <a:off x="6515817" y="2227930"/>
              <a:ext cx="1587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2" name="Straight Connector 1581"/>
            <p:cNvCxnSpPr>
              <a:endCxn id="71" idx="0"/>
            </p:cNvCxnSpPr>
            <p:nvPr/>
          </p:nvCxnSpPr>
          <p:spPr>
            <a:xfrm flipH="1">
              <a:off x="1607788" y="2221583"/>
              <a:ext cx="1127005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3" name="Straight Connector 1582"/>
            <p:cNvCxnSpPr/>
            <p:nvPr/>
          </p:nvCxnSpPr>
          <p:spPr>
            <a:xfrm flipH="1">
              <a:off x="3193532" y="2221583"/>
              <a:ext cx="1304786" cy="5236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4" name="Straight Connector 1583"/>
            <p:cNvCxnSpPr/>
            <p:nvPr/>
          </p:nvCxnSpPr>
          <p:spPr>
            <a:xfrm flipH="1">
              <a:off x="5122140" y="2253321"/>
              <a:ext cx="1301612" cy="5062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5" name="Straight Connector 1584"/>
            <p:cNvCxnSpPr>
              <a:endCxn id="71" idx="1"/>
            </p:cNvCxnSpPr>
            <p:nvPr/>
          </p:nvCxnSpPr>
          <p:spPr>
            <a:xfrm flipH="1">
              <a:off x="1739536" y="2231104"/>
              <a:ext cx="2596874" cy="5046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6" name="Straight Connector 1585"/>
            <p:cNvCxnSpPr/>
            <p:nvPr/>
          </p:nvCxnSpPr>
          <p:spPr>
            <a:xfrm flipH="1">
              <a:off x="3518935" y="2242212"/>
              <a:ext cx="2807989" cy="4951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7" name="Straight Connector 1586"/>
            <p:cNvCxnSpPr/>
            <p:nvPr/>
          </p:nvCxnSpPr>
          <p:spPr>
            <a:xfrm flipH="1">
              <a:off x="1977636" y="2253321"/>
              <a:ext cx="3950869" cy="4951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8" name="Straight Connector 1587"/>
            <p:cNvCxnSpPr>
              <a:stCxn id="52" idx="2"/>
            </p:cNvCxnSpPr>
            <p:nvPr/>
          </p:nvCxnSpPr>
          <p:spPr>
            <a:xfrm>
              <a:off x="1476039" y="2223169"/>
              <a:ext cx="1552410" cy="5173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9" name="Straight Connector 1588"/>
            <p:cNvCxnSpPr/>
            <p:nvPr/>
          </p:nvCxnSpPr>
          <p:spPr>
            <a:xfrm>
              <a:off x="1623662" y="2223169"/>
              <a:ext cx="3014342" cy="5252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0" name="Straight Connector 1589"/>
            <p:cNvCxnSpPr>
              <a:stCxn id="54" idx="1"/>
            </p:cNvCxnSpPr>
            <p:nvPr/>
          </p:nvCxnSpPr>
          <p:spPr>
            <a:xfrm>
              <a:off x="1868111" y="2226343"/>
              <a:ext cx="4342939" cy="5458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306" idx="0"/>
            </p:cNvCxnSpPr>
            <p:nvPr/>
          </p:nvCxnSpPr>
          <p:spPr>
            <a:xfrm flipH="1" flipV="1">
              <a:off x="3166548" y="2239038"/>
              <a:ext cx="1596855" cy="5252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1" name="Straight Connector 1590"/>
            <p:cNvCxnSpPr>
              <a:stCxn id="1553" idx="0"/>
            </p:cNvCxnSpPr>
            <p:nvPr/>
          </p:nvCxnSpPr>
          <p:spPr>
            <a:xfrm flipH="1" flipV="1">
              <a:off x="3342741" y="2232691"/>
              <a:ext cx="2984183" cy="5379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2" name="Straight Connector 1591"/>
            <p:cNvCxnSpPr>
              <a:stCxn id="1553" idx="1"/>
            </p:cNvCxnSpPr>
            <p:nvPr/>
          </p:nvCxnSpPr>
          <p:spPr>
            <a:xfrm flipH="1" flipV="1">
              <a:off x="4639591" y="2226343"/>
              <a:ext cx="1819082" cy="5443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826" name="Rectangle 5"/>
          <p:cNvSpPr txBox="1">
            <a:spLocks noChangeArrowheads="1"/>
          </p:cNvSpPr>
          <p:nvPr/>
        </p:nvSpPr>
        <p:spPr bwMode="auto">
          <a:xfrm>
            <a:off x="546100" y="115888"/>
            <a:ext cx="7772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sv-SE" sz="4400" i="0">
                <a:solidFill>
                  <a:srgbClr val="000099"/>
                </a:solidFill>
                <a:latin typeface="Gill Sans MT" panose="020B0502020104020203" pitchFamily="34" charset="0"/>
              </a:rPr>
              <a:t>Data center networks </a:t>
            </a:r>
          </a:p>
        </p:txBody>
      </p:sp>
      <p:sp>
        <p:nvSpPr>
          <p:cNvPr id="205828" name="Rectangle 6"/>
          <p:cNvSpPr txBox="1">
            <a:spLocks noChangeArrowheads="1"/>
          </p:cNvSpPr>
          <p:nvPr/>
        </p:nvSpPr>
        <p:spPr bwMode="auto">
          <a:xfrm>
            <a:off x="582613" y="988162"/>
            <a:ext cx="8274050" cy="21122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sv-SE" i="0" dirty="0">
                <a:latin typeface="Gill Sans MT" panose="020B0502020104020203" pitchFamily="34" charset="0"/>
              </a:rPr>
              <a:t>rich interconnection among switches, racks:</a:t>
            </a:r>
          </a:p>
          <a:p>
            <a:pPr lvl="1" eaLnBrk="1" hangingPunct="1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sv-SE" i="0" dirty="0">
                <a:latin typeface="Gill Sans MT" panose="020B0502020104020203" pitchFamily="34" charset="0"/>
              </a:rPr>
              <a:t>increased throughput between racks (multiple routing paths possible)</a:t>
            </a:r>
          </a:p>
          <a:p>
            <a:pPr lvl="1" eaLnBrk="1" hangingPunct="1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sv-SE" i="0" dirty="0">
                <a:latin typeface="Gill Sans MT" panose="020B0502020104020203" pitchFamily="34" charset="0"/>
              </a:rPr>
              <a:t>increased reliability via </a:t>
            </a:r>
            <a:r>
              <a:rPr lang="en-US" altLang="sv-SE" i="0" dirty="0" smtClean="0">
                <a:latin typeface="Gill Sans MT" panose="020B0502020104020203" pitchFamily="34" charset="0"/>
              </a:rPr>
              <a:t>redundancy</a:t>
            </a:r>
          </a:p>
          <a:p>
            <a:pPr lvl="1" eaLnBrk="1" hangingPunct="1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sv-SE" i="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Distributed systems &amp; networks working together</a:t>
            </a:r>
            <a:endParaRPr lang="en-US" altLang="sv-SE" i="0" dirty="0">
              <a:solidFill>
                <a:srgbClr val="C00000"/>
              </a:solidFill>
              <a:latin typeface="Gill Sans MT" panose="020B0502020104020203" pitchFamily="34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sv-SE" sz="32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49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5-</a:t>
            </a:r>
            <a:fld id="{F2CDE05A-7AE8-4931-B13F-C024382F02A8}" type="slidenum">
              <a:rPr lang="en-US" smtClean="0">
                <a:solidFill>
                  <a:srgbClr val="000000"/>
                </a:solidFill>
              </a:rPr>
              <a:pPr/>
              <a:t>46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838474" y="1124744"/>
            <a:ext cx="7472386" cy="40830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tabLst>
                <a:tab pos="0" algn="l"/>
                <a:tab pos="914179" algn="l"/>
                <a:tab pos="1828357" algn="l"/>
                <a:tab pos="2742536" algn="l"/>
                <a:tab pos="3656714" algn="l"/>
                <a:tab pos="4570893" algn="l"/>
                <a:tab pos="5485071" algn="l"/>
                <a:tab pos="6399250" algn="l"/>
                <a:tab pos="7313428" algn="l"/>
                <a:tab pos="8227607" algn="l"/>
                <a:tab pos="9141785" algn="l"/>
                <a:tab pos="10055964" algn="l"/>
              </a:tabLst>
            </a:pPr>
            <a:r>
              <a:rPr lang="en-GB" dirty="0" smtClean="0"/>
              <a:t>Extra (guest) lecture (joint with Adv. Distributed Systems course), Friday 10-11 room EE</a:t>
            </a:r>
          </a:p>
          <a:p>
            <a:pPr algn="ctr" eaLnBrk="1" hangingPunct="1">
              <a:lnSpc>
                <a:spcPct val="102000"/>
              </a:lnSpc>
              <a:tabLst>
                <a:tab pos="0" algn="l"/>
                <a:tab pos="914179" algn="l"/>
                <a:tab pos="1828357" algn="l"/>
                <a:tab pos="2742536" algn="l"/>
                <a:tab pos="3656714" algn="l"/>
                <a:tab pos="4570893" algn="l"/>
                <a:tab pos="5485071" algn="l"/>
                <a:tab pos="6399250" algn="l"/>
                <a:tab pos="7313428" algn="l"/>
                <a:tab pos="8227607" algn="l"/>
                <a:tab pos="9141785" algn="l"/>
                <a:tab pos="10055964" algn="l"/>
              </a:tabLst>
            </a:pPr>
            <a:r>
              <a:rPr lang="en-US" sz="2400" dirty="0">
                <a:solidFill>
                  <a:srgbClr val="C00000"/>
                </a:solidFill>
              </a:rPr>
              <a:t>Niklas </a:t>
            </a:r>
            <a:r>
              <a:rPr lang="en-US" sz="2400" dirty="0" err="1">
                <a:solidFill>
                  <a:srgbClr val="C00000"/>
                </a:solidFill>
              </a:rPr>
              <a:t>Gustavsson</a:t>
            </a:r>
            <a:r>
              <a:rPr lang="en-US" sz="2400" dirty="0">
                <a:solidFill>
                  <a:srgbClr val="C00000"/>
                </a:solidFill>
              </a:rPr>
              <a:t>, backend engineering team leader at Spotify, </a:t>
            </a:r>
            <a:r>
              <a:rPr lang="en-US" sz="2400" dirty="0" smtClean="0">
                <a:solidFill>
                  <a:srgbClr val="C00000"/>
                </a:solidFill>
              </a:rPr>
              <a:t>Gothenburg</a:t>
            </a:r>
          </a:p>
          <a:p>
            <a:pPr algn="ctr" eaLnBrk="1" hangingPunct="1">
              <a:lnSpc>
                <a:spcPct val="102000"/>
              </a:lnSpc>
              <a:tabLst>
                <a:tab pos="0" algn="l"/>
                <a:tab pos="914179" algn="l"/>
                <a:tab pos="1828357" algn="l"/>
                <a:tab pos="2742536" algn="l"/>
                <a:tab pos="3656714" algn="l"/>
                <a:tab pos="4570893" algn="l"/>
                <a:tab pos="5485071" algn="l"/>
                <a:tab pos="6399250" algn="l"/>
                <a:tab pos="7313428" algn="l"/>
                <a:tab pos="8227607" algn="l"/>
                <a:tab pos="9141785" algn="l"/>
                <a:tab pos="10055964" algn="l"/>
              </a:tabLst>
            </a:pPr>
            <a:r>
              <a:rPr lang="en-US" sz="2400" dirty="0" smtClean="0">
                <a:solidFill>
                  <a:srgbClr val="C00000"/>
                </a:solidFill>
              </a:rPr>
              <a:t>Title:</a:t>
            </a:r>
          </a:p>
          <a:p>
            <a:pPr algn="ctr" eaLnBrk="1" hangingPunct="1">
              <a:lnSpc>
                <a:spcPct val="102000"/>
              </a:lnSpc>
              <a:tabLst>
                <a:tab pos="0" algn="l"/>
                <a:tab pos="914179" algn="l"/>
                <a:tab pos="1828357" algn="l"/>
                <a:tab pos="2742536" algn="l"/>
                <a:tab pos="3656714" algn="l"/>
                <a:tab pos="4570893" algn="l"/>
                <a:tab pos="5485071" algn="l"/>
                <a:tab pos="6399250" algn="l"/>
                <a:tab pos="7313428" algn="l"/>
                <a:tab pos="8227607" algn="l"/>
                <a:tab pos="9141785" algn="l"/>
                <a:tab pos="10055964" algn="l"/>
              </a:tabLst>
            </a:pPr>
            <a:r>
              <a:rPr lang="en-US" sz="2400" dirty="0" smtClean="0">
                <a:solidFill>
                  <a:srgbClr val="C00000"/>
                </a:solidFill>
              </a:rPr>
              <a:t> “Gossiping 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ie</a:t>
            </a:r>
            <a:r>
              <a:rPr lang="en-US" sz="2400" dirty="0" smtClean="0">
                <a:solidFill>
                  <a:schemeClr val="tx1"/>
                </a:solidFill>
              </a:rPr>
              <a:t> randomized multicast routing) </a:t>
            </a:r>
          </a:p>
          <a:p>
            <a:pPr algn="ctr" eaLnBrk="1" hangingPunct="1">
              <a:lnSpc>
                <a:spcPct val="102000"/>
              </a:lnSpc>
              <a:tabLst>
                <a:tab pos="0" algn="l"/>
                <a:tab pos="914179" algn="l"/>
                <a:tab pos="1828357" algn="l"/>
                <a:tab pos="2742536" algn="l"/>
                <a:tab pos="3656714" algn="l"/>
                <a:tab pos="4570893" algn="l"/>
                <a:tab pos="5485071" algn="l"/>
                <a:tab pos="6399250" algn="l"/>
                <a:tab pos="7313428" algn="l"/>
                <a:tab pos="8227607" algn="l"/>
                <a:tab pos="9141785" algn="l"/>
                <a:tab pos="10055964" algn="l"/>
              </a:tabLst>
            </a:pPr>
            <a:r>
              <a:rPr lang="en-US" sz="2400" dirty="0" smtClean="0">
                <a:solidFill>
                  <a:srgbClr val="C00000"/>
                </a:solidFill>
              </a:rPr>
              <a:t>and </a:t>
            </a:r>
          </a:p>
          <a:p>
            <a:pPr algn="ctr" eaLnBrk="1" hangingPunct="1">
              <a:lnSpc>
                <a:spcPct val="102000"/>
              </a:lnSpc>
              <a:tabLst>
                <a:tab pos="0" algn="l"/>
                <a:tab pos="914179" algn="l"/>
                <a:tab pos="1828357" algn="l"/>
                <a:tab pos="2742536" algn="l"/>
                <a:tab pos="3656714" algn="l"/>
                <a:tab pos="4570893" algn="l"/>
                <a:tab pos="5485071" algn="l"/>
                <a:tab pos="6399250" algn="l"/>
                <a:tab pos="7313428" algn="l"/>
                <a:tab pos="8227607" algn="l"/>
                <a:tab pos="9141785" algn="l"/>
                <a:tab pos="10055964" algn="l"/>
              </a:tabLst>
            </a:pPr>
            <a:r>
              <a:rPr lang="en-US" sz="2400" dirty="0" smtClean="0">
                <a:solidFill>
                  <a:srgbClr val="C00000"/>
                </a:solidFill>
              </a:rPr>
              <a:t>Conflict-</a:t>
            </a:r>
            <a:r>
              <a:rPr lang="en-US" sz="2400" dirty="0" err="1" smtClean="0">
                <a:solidFill>
                  <a:srgbClr val="C00000"/>
                </a:solidFill>
              </a:rPr>
              <a:t>free_replicated_data_types</a:t>
            </a:r>
            <a:r>
              <a:rPr lang="en-US" sz="2400" dirty="0" smtClean="0">
                <a:solidFill>
                  <a:srgbClr val="C00000"/>
                </a:solidFill>
              </a:rPr>
              <a:t>” 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eg</a:t>
            </a:r>
            <a:r>
              <a:rPr lang="en-US" sz="2400" dirty="0" smtClean="0">
                <a:solidFill>
                  <a:schemeClr val="tx1"/>
                </a:solidFill>
              </a:rPr>
              <a:t> distributed hash tables and/or related)</a:t>
            </a:r>
            <a:endParaRPr lang="en-GB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76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46176" y="1256371"/>
            <a:ext cx="7472386" cy="4083056"/>
          </a:xfrm>
          <a:noFill/>
          <a:ln>
            <a:miter lim="800000"/>
            <a:headEnd/>
            <a:tailEnd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2000"/>
              </a:lnSpc>
              <a:tabLst>
                <a:tab pos="0" algn="l"/>
                <a:tab pos="914179" algn="l"/>
                <a:tab pos="1828357" algn="l"/>
                <a:tab pos="2742536" algn="l"/>
                <a:tab pos="3656714" algn="l"/>
                <a:tab pos="4570893" algn="l"/>
                <a:tab pos="5485071" algn="l"/>
                <a:tab pos="6399250" algn="l"/>
                <a:tab pos="7313428" algn="l"/>
                <a:tab pos="8227607" algn="l"/>
                <a:tab pos="9141785" algn="l"/>
                <a:tab pos="10055964" algn="l"/>
              </a:tabLst>
            </a:pP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More examples: a story in </a:t>
            </a:r>
            <a:r>
              <a:rPr lang="en-GB" sz="3600" dirty="0" smtClean="0"/>
              <a:t>progress + possible </a:t>
            </a:r>
            <a:r>
              <a:rPr lang="en-GB" sz="3600" dirty="0" err="1" smtClean="0"/>
              <a:t>followup</a:t>
            </a:r>
            <a:r>
              <a:rPr lang="en-GB" sz="3600" dirty="0" smtClean="0"/>
              <a:t> course...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 smtClean="0"/>
              <a:t>Overlays useful </a:t>
            </a:r>
            <a:r>
              <a:rPr lang="en-GB" sz="3600" dirty="0" smtClean="0"/>
              <a:t>here</a:t>
            </a:r>
            <a:r>
              <a:rPr lang="en-GB" sz="3600" dirty="0" smtClean="0"/>
              <a:t>, </a:t>
            </a:r>
            <a:r>
              <a:rPr lang="en-GB" sz="3600" dirty="0" smtClean="0"/>
              <a:t>too:</a:t>
            </a:r>
            <a:endParaRPr lang="en-GB" sz="3600" dirty="0" smtClean="0">
              <a:solidFill>
                <a:srgbClr val="C00000"/>
              </a:solidFill>
            </a:endParaRPr>
          </a:p>
        </p:txBody>
      </p:sp>
      <p:pic>
        <p:nvPicPr>
          <p:cNvPr id="6" name="Picture 11" descr="DCS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8350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1066800" y="228600"/>
            <a:ext cx="0" cy="1066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v-S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57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147"/>
          </a:xfrm>
        </p:spPr>
        <p:txBody>
          <a:bodyPr/>
          <a:lstStyle/>
          <a:p>
            <a:pPr algn="l" eaLnBrk="1" hangingPunct="1"/>
            <a:r>
              <a:rPr lang="sv-SE" dirty="0" smtClean="0"/>
              <a:t>New </a:t>
            </a:r>
            <a:r>
              <a:rPr lang="sv-SE" dirty="0" err="1" smtClean="0"/>
              <a:t>power</a:t>
            </a:r>
            <a:r>
              <a:rPr lang="sv-SE" dirty="0" smtClean="0"/>
              <a:t> </a:t>
            </a:r>
            <a:r>
              <a:rPr lang="sv-SE" dirty="0" err="1" smtClean="0"/>
              <a:t>grids</a:t>
            </a:r>
            <a:r>
              <a:rPr lang="sv-SE" dirty="0" smtClean="0"/>
              <a:t>: be adaptive!</a:t>
            </a:r>
            <a:endParaRPr lang="el-GR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AED95-47DD-4A2A-9DFA-0049F27D3E9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06785"/>
            <a:ext cx="6351488" cy="330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C:\TempPermanent\clipart\vinnova_draft2b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87304"/>
            <a:ext cx="5516661" cy="202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156176" y="3284984"/>
            <a:ext cx="28828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Bidirectional power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 and information flow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– Micro-producers or “</a:t>
            </a:r>
            <a:r>
              <a:rPr lang="en-US" sz="1800" dirty="0" err="1">
                <a:solidFill>
                  <a:prstClr val="black"/>
                </a:solidFill>
                <a:latin typeface="Calibri"/>
                <a:cs typeface="+mn-cs"/>
              </a:rPr>
              <a:t>prosumers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”, can share resources</a:t>
            </a: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– Distributed energy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resources</a:t>
            </a: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Calibri"/>
                <a:cs typeface="+mn-cs"/>
              </a:rPr>
              <a:t>Communication + resource-administration  (distributed system) </a:t>
            </a:r>
            <a:r>
              <a:rPr lang="en-US" dirty="0" smtClean="0">
                <a:solidFill>
                  <a:srgbClr val="C00000"/>
                </a:solidFill>
                <a:latin typeface="Calibri"/>
                <a:cs typeface="+mn-cs"/>
              </a:rPr>
              <a:t>layer: </a:t>
            </a:r>
            <a:r>
              <a:rPr lang="en-US" dirty="0" err="1" smtClean="0">
                <a:solidFill>
                  <a:srgbClr val="C00000"/>
                </a:solidFill>
                <a:latin typeface="Calibri"/>
                <a:cs typeface="+mn-cs"/>
              </a:rPr>
              <a:t>IoT</a:t>
            </a:r>
            <a:endParaRPr lang="en-US" sz="1800" dirty="0">
              <a:solidFill>
                <a:srgbClr val="C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519104"/>
      </p:ext>
    </p:extLst>
  </p:cSld>
  <p:clrMapOvr>
    <a:masterClrMapping/>
  </p:clrMapOvr>
  <p:transition advTm="54543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9036496" cy="792088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smtClean="0"/>
              <a:t>El-networks as distributed cyber-physical systems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91200" y="2692896"/>
            <a:ext cx="243840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C00000"/>
                </a:solidFill>
                <a:latin typeface="Calibri"/>
              </a:rPr>
              <a:t> Cyber system </a:t>
            </a:r>
            <a:endParaRPr lang="en-US" sz="2000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5791200" y="3954959"/>
            <a:ext cx="2438400" cy="338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00B050"/>
                </a:solidFill>
                <a:latin typeface="Calibri"/>
                <a:cs typeface="+mn-cs"/>
              </a:rPr>
              <a:t> </a:t>
            </a:r>
            <a:endParaRPr lang="en-US" sz="1600" b="1" dirty="0">
              <a:solidFill>
                <a:srgbClr val="00B050"/>
              </a:solidFill>
              <a:latin typeface="Calibri"/>
              <a:cs typeface="+mn-cs"/>
            </a:endParaRPr>
          </a:p>
        </p:txBody>
      </p:sp>
      <p:sp>
        <p:nvSpPr>
          <p:cNvPr id="2" name="Up Arrow 1"/>
          <p:cNvSpPr/>
          <p:nvPr/>
        </p:nvSpPr>
        <p:spPr>
          <a:xfrm flipH="1">
            <a:off x="6273903" y="3062784"/>
            <a:ext cx="170305" cy="892175"/>
          </a:xfrm>
          <a:prstGeom prst="up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sv-SE" sz="1800">
              <a:solidFill>
                <a:prstClr val="white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flipH="1" flipV="1">
            <a:off x="7448590" y="3083277"/>
            <a:ext cx="170305" cy="871682"/>
          </a:xfrm>
          <a:prstGeom prst="up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sv-SE" sz="1800">
              <a:solidFill>
                <a:prstClr val="white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0" contrast="2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7504" y="3256180"/>
            <a:ext cx="4369089" cy="288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2562946" lon="21081525" rev="21303512"/>
            </a:camera>
            <a:lightRig rig="threePt" dir="t"/>
          </a:scene3d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930" y="3710631"/>
            <a:ext cx="614487" cy="6144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>
              <a:rot lat="2562946" lon="21081525" rev="2130351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829173"/>
            <a:ext cx="624673" cy="62467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>
              <a:rot lat="2562946" lon="21081525" rev="2130351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045197"/>
            <a:ext cx="624673" cy="62467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>
              <a:rot lat="2562946" lon="21081525" rev="2130351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Se hela bilden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00000"/>
                    </a14:imgEffect>
                    <a14:imgEffect>
                      <a14:brightnessContrast bright="-18000" contras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14" y="1581452"/>
            <a:ext cx="2928023" cy="180756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2421669" lon="20357203" rev="2075348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Up Arrow 16"/>
          <p:cNvSpPr/>
          <p:nvPr/>
        </p:nvSpPr>
        <p:spPr>
          <a:xfrm flipH="1" flipV="1">
            <a:off x="3154160" y="3028973"/>
            <a:ext cx="170305" cy="871682"/>
          </a:xfrm>
          <a:prstGeom prst="up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sv-SE" sz="1800">
              <a:solidFill>
                <a:prstClr val="white"/>
              </a:solidFill>
            </a:endParaRPr>
          </a:p>
        </p:txBody>
      </p:sp>
      <p:sp>
        <p:nvSpPr>
          <p:cNvPr id="18" name="Up Arrow 17"/>
          <p:cNvSpPr/>
          <p:nvPr/>
        </p:nvSpPr>
        <p:spPr>
          <a:xfrm flipH="1">
            <a:off x="1641992" y="2956965"/>
            <a:ext cx="170305" cy="892175"/>
          </a:xfrm>
          <a:prstGeom prst="up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sv-SE" sz="180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54160" y="1120091"/>
            <a:ext cx="2116768" cy="584775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1600" dirty="0">
                <a:solidFill>
                  <a:prstClr val="black"/>
                </a:solidFill>
                <a:latin typeface="Arial" pitchFamily="34" charset="0"/>
              </a:rPr>
              <a:t>El- </a:t>
            </a:r>
            <a:r>
              <a:rPr lang="sv-SE" sz="1600" dirty="0" err="1">
                <a:solidFill>
                  <a:prstClr val="black"/>
                </a:solidFill>
                <a:latin typeface="Arial" pitchFamily="34" charset="0"/>
              </a:rPr>
              <a:t>link</a:t>
            </a:r>
            <a:r>
              <a:rPr lang="sv-SE" sz="1600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sv-SE" sz="1600" dirty="0" smtClean="0">
                <a:solidFill>
                  <a:prstClr val="black"/>
                </a:solidFill>
                <a:latin typeface="Arial" pitchFamily="34" charset="0"/>
              </a:rPr>
              <a:t>and/or  </a:t>
            </a:r>
            <a:r>
              <a:rPr lang="sv-SE" sz="1600" dirty="0">
                <a:solidFill>
                  <a:prstClr val="black"/>
                </a:solidFill>
                <a:latin typeface="Arial" pitchFamily="34" charset="0"/>
              </a:rPr>
              <a:t>communication link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154160" y="1586707"/>
            <a:ext cx="890385" cy="3621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81418" y="1146230"/>
            <a:ext cx="1896512" cy="338554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1600" dirty="0" err="1" smtClean="0">
                <a:solidFill>
                  <a:prstClr val="black"/>
                </a:solidFill>
                <a:latin typeface="Arial" pitchFamily="34" charset="0"/>
              </a:rPr>
              <a:t>Overlay</a:t>
            </a:r>
            <a:r>
              <a:rPr lang="sv-SE" sz="1600" dirty="0" smtClean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sv-SE" sz="1600" dirty="0" err="1" smtClean="0">
                <a:solidFill>
                  <a:prstClr val="black"/>
                </a:solidFill>
                <a:latin typeface="Arial" pitchFamily="34" charset="0"/>
              </a:rPr>
              <a:t>network</a:t>
            </a:r>
            <a:r>
              <a:rPr lang="sv-SE" sz="1600" dirty="0" smtClean="0">
                <a:solidFill>
                  <a:prstClr val="black"/>
                </a:solidFill>
                <a:latin typeface="Arial" pitchFamily="34" charset="0"/>
              </a:rPr>
              <a:t> </a:t>
            </a:r>
            <a:endParaRPr lang="sv-SE" sz="1600" dirty="0">
              <a:solidFill>
                <a:prstClr val="black"/>
              </a:solidFill>
              <a:latin typeface="Arial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83568" y="1484784"/>
            <a:ext cx="360946" cy="3082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136519" y="3947111"/>
            <a:ext cx="1891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B050"/>
                </a:solidFill>
                <a:latin typeface="Calibri"/>
                <a:cs typeface="+mn-cs"/>
              </a:rPr>
              <a:t>Physical system </a:t>
            </a:r>
            <a:endParaRPr lang="sv-S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27983" y="1720257"/>
            <a:ext cx="2454467" cy="584775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1600" dirty="0" err="1" smtClean="0">
                <a:solidFill>
                  <a:prstClr val="black"/>
                </a:solidFill>
                <a:latin typeface="Arial" pitchFamily="34" charset="0"/>
              </a:rPr>
              <a:t>Computing</a:t>
            </a:r>
            <a:r>
              <a:rPr lang="sv-SE" sz="1600" dirty="0" smtClean="0">
                <a:solidFill>
                  <a:prstClr val="black"/>
                </a:solidFill>
                <a:latin typeface="Arial" pitchFamily="34" charset="0"/>
              </a:rPr>
              <a:t>+ </a:t>
            </a:r>
            <a:r>
              <a:rPr lang="sv-SE" sz="1600" dirty="0" err="1" smtClean="0">
                <a:solidFill>
                  <a:prstClr val="black"/>
                </a:solidFill>
                <a:latin typeface="Arial" pitchFamily="34" charset="0"/>
              </a:rPr>
              <a:t>communicating</a:t>
            </a:r>
            <a:r>
              <a:rPr lang="sv-SE" sz="1600" dirty="0" smtClean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sv-SE" sz="1600" dirty="0" err="1" smtClean="0">
                <a:solidFill>
                  <a:prstClr val="black"/>
                </a:solidFill>
                <a:latin typeface="Arial" pitchFamily="34" charset="0"/>
              </a:rPr>
              <a:t>device</a:t>
            </a:r>
            <a:endParaRPr lang="sv-SE" sz="1600" dirty="0">
              <a:solidFill>
                <a:prstClr val="black"/>
              </a:solidFill>
              <a:latin typeface="Arial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3890261" y="2088657"/>
            <a:ext cx="737723" cy="3621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utoShape 50"/>
          <p:cNvSpPr>
            <a:spLocks noChangeArrowheads="1"/>
          </p:cNvSpPr>
          <p:nvPr/>
        </p:nvSpPr>
        <p:spPr bwMode="auto">
          <a:xfrm>
            <a:off x="381418" y="3028972"/>
            <a:ext cx="8439054" cy="1192115"/>
          </a:xfrm>
          <a:prstGeom prst="wedgeRoundRectCallout">
            <a:avLst>
              <a:gd name="adj1" fmla="val 50259"/>
              <a:gd name="adj2" fmla="val 26199"/>
              <a:gd name="adj3" fmla="val 16667"/>
            </a:avLst>
          </a:prstGeom>
          <a:gradFill>
            <a:gsLst>
              <a:gs pos="97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  <a:ln>
            <a:headEnd/>
            <a:tailEnd/>
          </a:ln>
          <a:effectLst>
            <a:outerShdw blurRad="520700" dist="342900" dir="3660000">
              <a:srgbClr val="000000">
                <a:alpha val="60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smtClean="0">
                <a:solidFill>
                  <a:srgbClr val="002060"/>
                </a:solidFill>
              </a:rPr>
              <a:t>Why adding “complexity” in the infrastructure?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smtClean="0">
                <a:solidFill>
                  <a:srgbClr val="C00000"/>
                </a:solidFill>
              </a:rPr>
              <a:t>Motivation: </a:t>
            </a:r>
            <a:r>
              <a:rPr lang="en-US" altLang="zh-CN" sz="2800" dirty="0" smtClean="0">
                <a:solidFill>
                  <a:srgbClr val="1F497D">
                    <a:lumMod val="75000"/>
                  </a:srgbClr>
                </a:solidFill>
              </a:rPr>
              <a:t>enable renewables, better use of el-power</a:t>
            </a:r>
            <a:endParaRPr lang="en-US" altLang="zh-CN" sz="2800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137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220123576"/>
              </p:ext>
            </p:extLst>
          </p:nvPr>
        </p:nvGraphicFramePr>
        <p:xfrm>
          <a:off x="685800" y="152400"/>
          <a:ext cx="101346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F09B88-BD50-4A38-A43D-E1FEE6FE1275}" type="slidenum">
              <a:rPr lang="sv-SE" smtClean="0">
                <a:latin typeface="Arial" pitchFamily="34" charset="0"/>
              </a:rPr>
              <a:pPr/>
              <a:t>5</a:t>
            </a:fld>
            <a:endParaRPr lang="sv-SE" smtClean="0">
              <a:latin typeface="Arial" pitchFamily="34" charset="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3810000" cy="459904"/>
          </a:xfrm>
          <a:noFill/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accent2"/>
                </a:solidFill>
              </a:rPr>
              <a:t/>
            </a:r>
            <a:br>
              <a:rPr lang="en-GB" dirty="0" smtClean="0">
                <a:solidFill>
                  <a:schemeClr val="accent2"/>
                </a:solidFill>
              </a:rPr>
            </a:br>
            <a:r>
              <a:rPr lang="en-GB" dirty="0" smtClean="0"/>
              <a:t>Highlights </a:t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595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144000" cy="576064"/>
          </a:xfrm>
        </p:spPr>
        <p:txBody>
          <a:bodyPr>
            <a:noAutofit/>
          </a:bodyPr>
          <a:lstStyle/>
          <a:p>
            <a:r>
              <a:rPr lang="en-US" sz="2800" dirty="0"/>
              <a:t>Course/Masterclass</a:t>
            </a:r>
            <a:r>
              <a:rPr lang="en-US" sz="2800" dirty="0" smtClean="0"/>
              <a:t>: (</a:t>
            </a:r>
            <a:r>
              <a:rPr lang="sv-SE" sz="2800" dirty="0"/>
              <a:t>DAT300, LP1</a:t>
            </a:r>
            <a:r>
              <a:rPr lang="sv-SE" sz="2800" dirty="0" smtClean="0"/>
              <a:t>)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ICT Support for Adaptiveness and Security in the Smart Grid</a:t>
            </a:r>
            <a:r>
              <a:rPr lang="en-US" sz="2400" dirty="0"/>
              <a:t> </a:t>
            </a:r>
            <a:endParaRPr lang="sv-S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289451"/>
          </a:xfrm>
        </p:spPr>
        <p:txBody>
          <a:bodyPr>
            <a:normAutofit/>
          </a:bodyPr>
          <a:lstStyle/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Students (CSE and </a:t>
            </a:r>
            <a:r>
              <a:rPr lang="en-US" dirty="0" smtClean="0"/>
              <a:t>other disciplines) get introduced </a:t>
            </a:r>
            <a:r>
              <a:rPr lang="en-US" dirty="0"/>
              <a:t>to </a:t>
            </a:r>
            <a:r>
              <a:rPr lang="en-US" dirty="0" smtClean="0"/>
              <a:t>advanced interdisciplinary concepts related to the smart grid, thus </a:t>
            </a:r>
          </a:p>
          <a:p>
            <a:pPr lvl="1"/>
            <a:r>
              <a:rPr lang="en-US" dirty="0" smtClean="0"/>
              <a:t>building </a:t>
            </a:r>
            <a:r>
              <a:rPr lang="en-US" dirty="0"/>
              <a:t>an understanding </a:t>
            </a:r>
            <a:r>
              <a:rPr lang="en-US" dirty="0" smtClean="0"/>
              <a:t>of essential notions in the </a:t>
            </a:r>
            <a:r>
              <a:rPr lang="en-US" dirty="0"/>
              <a:t>individual disciplines, </a:t>
            </a:r>
            <a:r>
              <a:rPr lang="en-US" dirty="0" smtClean="0"/>
              <a:t>and</a:t>
            </a:r>
          </a:p>
          <a:p>
            <a:pPr lvl="1"/>
            <a:r>
              <a:rPr lang="en-US" dirty="0" smtClean="0"/>
              <a:t>investigating </a:t>
            </a:r>
            <a:r>
              <a:rPr lang="en-US" dirty="0"/>
              <a:t>a domain-specific problem relevant to the smart </a:t>
            </a:r>
            <a:r>
              <a:rPr lang="en-US" dirty="0" smtClean="0"/>
              <a:t>grid that </a:t>
            </a:r>
            <a:r>
              <a:rPr lang="en-US" dirty="0"/>
              <a:t>need an understanding beyond the </a:t>
            </a:r>
            <a:r>
              <a:rPr lang="en-US" dirty="0" smtClean="0"/>
              <a:t>traditional </a:t>
            </a:r>
            <a:r>
              <a:rPr lang="en-US" dirty="0"/>
              <a:t>ICT field.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0844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Environment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289451"/>
          </a:xfrm>
        </p:spPr>
        <p:txBody>
          <a:bodyPr>
            <a:normAutofit/>
          </a:bodyPr>
          <a:lstStyle/>
          <a:p>
            <a:r>
              <a:rPr lang="en-US" dirty="0" smtClean="0"/>
              <a:t>Based on </a:t>
            </a:r>
            <a:r>
              <a:rPr lang="en-US" dirty="0"/>
              <a:t>both the present and future design of </a:t>
            </a:r>
            <a:r>
              <a:rPr lang="en-US" dirty="0" smtClean="0"/>
              <a:t>smart systems. </a:t>
            </a:r>
            <a:endParaRPr lang="en-US" dirty="0" smtClean="0"/>
          </a:p>
          <a:p>
            <a:pPr lvl="1"/>
            <a:r>
              <a:rPr lang="en-US" dirty="0" smtClean="0"/>
              <a:t>How </a:t>
            </a:r>
            <a:r>
              <a:rPr lang="en-US" dirty="0"/>
              <a:t>can techniques </a:t>
            </a:r>
            <a:r>
              <a:rPr lang="en-US" dirty="0" smtClean="0"/>
              <a:t>from </a:t>
            </a:r>
            <a:r>
              <a:rPr lang="en-US" b="1" dirty="0" smtClean="0"/>
              <a:t>networks/distributed </a:t>
            </a:r>
            <a:r>
              <a:rPr lang="en-US" b="1" dirty="0"/>
              <a:t>systems be applied to large, heterogeneous systems </a:t>
            </a:r>
            <a:r>
              <a:rPr lang="en-US" dirty="0"/>
              <a:t>where a</a:t>
            </a:r>
            <a:br>
              <a:rPr lang="en-US" dirty="0"/>
            </a:br>
            <a:r>
              <a:rPr lang="en-US" b="1" dirty="0"/>
              <a:t>massive amount of data </a:t>
            </a:r>
            <a:r>
              <a:rPr lang="en-US" dirty="0" smtClean="0"/>
              <a:t>must </a:t>
            </a:r>
            <a:r>
              <a:rPr lang="en-US" dirty="0" smtClean="0"/>
              <a:t>be collected/processed?</a:t>
            </a:r>
            <a:endParaRPr lang="en-US" dirty="0" smtClean="0"/>
          </a:p>
          <a:p>
            <a:pPr lvl="1"/>
            <a:r>
              <a:rPr lang="en-US" dirty="0" smtClean="0"/>
              <a:t>How </a:t>
            </a:r>
            <a:r>
              <a:rPr lang="en-US" dirty="0"/>
              <a:t>can such a system</a:t>
            </a:r>
            <a:r>
              <a:rPr lang="en-US" dirty="0" smtClean="0"/>
              <a:t>, containing </a:t>
            </a:r>
            <a:r>
              <a:rPr lang="en-US" dirty="0"/>
              <a:t>legacy components with no security primitives, be </a:t>
            </a:r>
            <a:r>
              <a:rPr lang="en-US" b="1" dirty="0"/>
              <a:t>made</a:t>
            </a:r>
            <a:br>
              <a:rPr lang="en-US" b="1" dirty="0"/>
            </a:br>
            <a:r>
              <a:rPr lang="en-US" b="1" dirty="0"/>
              <a:t>secure</a:t>
            </a:r>
            <a:r>
              <a:rPr lang="en-US" dirty="0"/>
              <a:t> when the communication is added </a:t>
            </a:r>
            <a:r>
              <a:rPr lang="en-US" dirty="0" smtClean="0"/>
              <a:t>by interconnecting </a:t>
            </a:r>
            <a:r>
              <a:rPr lang="en-US" dirty="0"/>
              <a:t>the systems</a:t>
            </a:r>
            <a:r>
              <a:rPr lang="en-US" dirty="0" smtClean="0"/>
              <a:t>?</a:t>
            </a:r>
          </a:p>
          <a:p>
            <a:r>
              <a:rPr lang="en-US" dirty="0"/>
              <a:t>The students will have access to a hands-on lab, where </a:t>
            </a:r>
            <a:r>
              <a:rPr lang="en-US" dirty="0" smtClean="0"/>
              <a:t>they can run and </a:t>
            </a:r>
            <a:r>
              <a:rPr lang="en-US" dirty="0"/>
              <a:t>test their design and code.</a:t>
            </a:r>
            <a:br>
              <a:rPr lang="en-US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1311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Course Setup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084" y="1124744"/>
            <a:ext cx="8229600" cy="478539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course is given on an advanced master’s level, resulting in 7.5 points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Study Period </a:t>
            </a:r>
            <a:r>
              <a:rPr lang="en-US" dirty="0" smtClean="0"/>
              <a:t>1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Can also define individual, “research internship courses”, 7.5, 15p or MS thesis, starting earlier</a:t>
            </a:r>
          </a:p>
          <a:p>
            <a:r>
              <a:rPr lang="en-US" dirty="0" smtClean="0"/>
              <a:t>The course structure</a:t>
            </a:r>
          </a:p>
          <a:p>
            <a:pPr lvl="1"/>
            <a:r>
              <a:rPr lang="en-US" dirty="0" smtClean="0"/>
              <a:t>lectures </a:t>
            </a:r>
            <a:r>
              <a:rPr lang="en-US" dirty="0"/>
              <a:t>to introduce </a:t>
            </a:r>
            <a:r>
              <a:rPr lang="en-US" dirty="0" smtClean="0"/>
              <a:t>the two disciplines </a:t>
            </a:r>
            <a:r>
              <a:rPr lang="en-US" dirty="0"/>
              <a:t>(“crash </a:t>
            </a:r>
            <a:r>
              <a:rPr lang="en-US" dirty="0" smtClean="0"/>
              <a:t>course-like”); invited talks by industry and other collaborators</a:t>
            </a:r>
          </a:p>
          <a:p>
            <a:pPr lvl="1"/>
            <a:r>
              <a:rPr lang="en-US" dirty="0" smtClean="0"/>
              <a:t>second part: seminar-style </a:t>
            </a:r>
            <a:r>
              <a:rPr lang="en-US" dirty="0"/>
              <a:t>where research papers from both disciplines </a:t>
            </a:r>
            <a:r>
              <a:rPr lang="en-US" dirty="0" smtClean="0"/>
              <a:t>are </a:t>
            </a:r>
            <a:r>
              <a:rPr lang="en-US" dirty="0" smtClean="0"/>
              <a:t>presented &amp; discussed.</a:t>
            </a:r>
            <a:endParaRPr lang="en-US" dirty="0" smtClean="0"/>
          </a:p>
          <a:p>
            <a:pPr lvl="1"/>
            <a:r>
              <a:rPr lang="en-US" dirty="0" smtClean="0"/>
              <a:t>At the end of the course the </a:t>
            </a:r>
            <a:r>
              <a:rPr lang="en-US" dirty="0"/>
              <a:t>students are </a:t>
            </a:r>
            <a:r>
              <a:rPr lang="en-US" dirty="0" smtClean="0"/>
              <a:t>also expected </a:t>
            </a:r>
            <a:r>
              <a:rPr lang="en-US" dirty="0"/>
              <a:t>to </a:t>
            </a:r>
            <a:r>
              <a:rPr lang="en-US" dirty="0" smtClean="0"/>
              <a:t>present </a:t>
            </a:r>
            <a:r>
              <a:rPr lang="en-US" dirty="0"/>
              <a:t>their </a:t>
            </a:r>
            <a:r>
              <a:rPr lang="en-US" dirty="0" smtClean="0"/>
              <a:t>projects.</a:t>
            </a:r>
            <a:endParaRPr lang="en-US" dirty="0" smtClean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409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892BDE-3AC6-4B10-A0BB-8A5EA87BB5C2}" type="slidenum">
              <a:rPr lang="sv-SE" smtClean="0">
                <a:latin typeface="Arial" pitchFamily="34" charset="0"/>
              </a:rPr>
              <a:pPr/>
              <a:t>53</a:t>
            </a:fld>
            <a:endParaRPr lang="sv-SE" smtClean="0">
              <a:latin typeface="Arial" pitchFamily="34" charset="0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19256" cy="576064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chemeClr val="accent2"/>
                </a:solidFill>
              </a:rPr>
              <a:t>Thank you</a:t>
            </a: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980728"/>
            <a:ext cx="6408712" cy="5029200"/>
          </a:xfrm>
        </p:spPr>
        <p:txBody>
          <a:bodyPr/>
          <a:lstStyle/>
          <a:p>
            <a:pPr eaLnBrk="1" hangingPunct="1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Recall, important </a:t>
            </a:r>
            <a:r>
              <a:rPr lang="en-US" sz="2400" b="1" dirty="0">
                <a:solidFill>
                  <a:srgbClr val="C00000"/>
                </a:solidFill>
              </a:rPr>
              <a:t>for the </a:t>
            </a:r>
            <a:r>
              <a:rPr lang="en-US" sz="2400" b="1" dirty="0" smtClean="0">
                <a:solidFill>
                  <a:srgbClr val="C00000"/>
                </a:solidFill>
              </a:rPr>
              <a:t>exam:</a:t>
            </a:r>
            <a:endParaRPr lang="en-US" sz="2400" b="1" dirty="0">
              <a:solidFill>
                <a:srgbClr val="C00000"/>
              </a:solidFill>
            </a:endParaRPr>
          </a:p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rgbClr val="CC0000"/>
                </a:solidFill>
              </a:rPr>
              <a:t>When/where</a:t>
            </a:r>
            <a:r>
              <a:rPr lang="en-US" sz="2000" dirty="0" smtClean="0"/>
              <a:t>: </a:t>
            </a:r>
            <a:r>
              <a:rPr lang="en-US" sz="2000" dirty="0" err="1" smtClean="0"/>
              <a:t>wednesday</a:t>
            </a:r>
            <a:r>
              <a:rPr lang="en-US" sz="2000" dirty="0" smtClean="0"/>
              <a:t> March </a:t>
            </a:r>
            <a:r>
              <a:rPr lang="en-US" sz="2000" dirty="0" smtClean="0"/>
              <a:t>16, </a:t>
            </a:r>
            <a:r>
              <a:rPr lang="en-US" sz="2000" dirty="0" smtClean="0"/>
              <a:t>14.00-18.00, M</a:t>
            </a:r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rgbClr val="CC0000"/>
                </a:solidFill>
              </a:rPr>
              <a:t>You may have with you</a:t>
            </a:r>
            <a:r>
              <a:rPr lang="en-US" sz="2000" dirty="0" smtClean="0"/>
              <a:t>:</a:t>
            </a:r>
          </a:p>
          <a:p>
            <a:pPr eaLnBrk="1" hangingPunct="1"/>
            <a:r>
              <a:rPr lang="en-US" sz="2000" dirty="0" smtClean="0"/>
              <a:t>English-X dictionary</a:t>
            </a:r>
          </a:p>
          <a:p>
            <a:pPr eaLnBrk="1" hangingPunct="1"/>
            <a:r>
              <a:rPr lang="en-US" sz="2000" dirty="0" smtClean="0"/>
              <a:t>no calculators, PDAs, etc (if/where numbers  matter, do rounding)</a:t>
            </a:r>
          </a:p>
          <a:p>
            <a:pPr eaLnBrk="1" hangingPunct="1"/>
            <a:endParaRPr lang="sv-SE" sz="2000" dirty="0" smtClean="0"/>
          </a:p>
          <a:p>
            <a:pPr eaLnBrk="1" hangingPunct="1">
              <a:buNone/>
            </a:pPr>
            <a:r>
              <a:rPr lang="sv-SE" sz="2000" b="1" dirty="0" smtClean="0">
                <a:solidFill>
                  <a:srgbClr val="C00000"/>
                </a:solidFill>
              </a:rPr>
              <a:t>To think during last, summary-study</a:t>
            </a:r>
          </a:p>
          <a:p>
            <a:pPr eaLnBrk="1" hangingPunct="1">
              <a:buNone/>
            </a:pPr>
            <a:r>
              <a:rPr lang="sv-SE" sz="2000" dirty="0" smtClean="0"/>
              <a:t>   </a:t>
            </a:r>
            <a:r>
              <a:rPr lang="en-US" sz="2000" dirty="0" smtClean="0"/>
              <a:t>Overview; critical eye; </a:t>
            </a:r>
            <a:r>
              <a:rPr lang="en-US" sz="2000" dirty="0" smtClean="0"/>
              <a:t>explain; </a:t>
            </a:r>
            <a:r>
              <a:rPr lang="en-US" sz="2000" dirty="0" smtClean="0"/>
              <a:t>ask yourselves: why is this so? / How does it work?</a:t>
            </a:r>
          </a:p>
          <a:p>
            <a:pPr eaLnBrk="1" hangingPunct="1">
              <a:buFontTx/>
              <a:buNone/>
            </a:pPr>
            <a:r>
              <a:rPr lang="sv-SE" sz="2000" dirty="0" smtClean="0"/>
              <a:t>               </a:t>
            </a:r>
            <a:endParaRPr lang="en-US" sz="2000" dirty="0"/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algn="ctr" eaLnBrk="1" hangingPunct="1">
              <a:buFontTx/>
              <a:buNone/>
            </a:pPr>
            <a:r>
              <a:rPr lang="en-US" sz="2000" i="1" dirty="0" smtClean="0">
                <a:solidFill>
                  <a:srgbClr val="C00000"/>
                </a:solidFill>
              </a:rPr>
              <a:t>Good luck with all your efforts!!!</a:t>
            </a:r>
          </a:p>
        </p:txBody>
      </p:sp>
      <p:sp>
        <p:nvSpPr>
          <p:cNvPr id="2" name="Rectangle 1"/>
          <p:cNvSpPr/>
          <p:nvPr/>
        </p:nvSpPr>
        <p:spPr>
          <a:xfrm>
            <a:off x="5508104" y="5325015"/>
            <a:ext cx="3635896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 “</a:t>
            </a:r>
            <a:r>
              <a:rPr lang="en-US" i="1" dirty="0"/>
              <a:t>If you hear a voice within you say ‘you cannot paint,’ then by all means paint, and that voice will be silenced</a:t>
            </a:r>
            <a:r>
              <a:rPr lang="en-US" dirty="0"/>
              <a:t>.” – Vincent Van Gogh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487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E8B99E-94F1-4876-8372-8A200AC915C4}" type="slidenum">
              <a:rPr lang="sv-SE" smtClean="0">
                <a:latin typeface="Arial" pitchFamily="34" charset="0"/>
              </a:rPr>
              <a:pPr/>
              <a:t>6</a:t>
            </a:fld>
            <a:endParaRPr lang="sv-SE" smtClean="0">
              <a:latin typeface="Arial" pitchFamily="34" charset="0"/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308560"/>
          </a:xfrm>
        </p:spPr>
        <p:txBody>
          <a:bodyPr/>
          <a:lstStyle/>
          <a:p>
            <a:pPr eaLnBrk="1" hangingPunct="1"/>
            <a:r>
              <a:rPr lang="sv-SE" dirty="0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ypes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of delay</a:t>
            </a:r>
            <a:r>
              <a:rPr lang="sv-SE" dirty="0" smtClean="0">
                <a:solidFill>
                  <a:schemeClr val="accent1">
                    <a:lumMod val="75000"/>
                  </a:schemeClr>
                </a:solidFill>
              </a:rPr>
              <a:t>; </a:t>
            </a:r>
            <a:r>
              <a:rPr lang="sv-SE" dirty="0" err="1" smtClean="0">
                <a:solidFill>
                  <a:schemeClr val="accent1">
                    <a:lumMod val="75000"/>
                  </a:schemeClr>
                </a:solidFill>
              </a:rPr>
              <a:t>performance</a:t>
            </a:r>
            <a:endParaRPr lang="sv-SE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78632"/>
            <a:ext cx="5715000" cy="2569334"/>
          </a:xfrm>
        </p:spPr>
        <p:txBody>
          <a:bodyPr/>
          <a:lstStyle/>
          <a:p>
            <a:pPr eaLnBrk="1" hangingPunct="1"/>
            <a:r>
              <a:rPr lang="sv-SE" sz="2000" dirty="0" smtClean="0"/>
              <a:t>Propagation, transmission, queueing, processing</a:t>
            </a:r>
          </a:p>
          <a:p>
            <a:pPr eaLnBrk="1" hangingPunct="1"/>
            <a:r>
              <a:rPr lang="sv-SE" sz="2000" dirty="0" err="1" smtClean="0"/>
              <a:t>Throughput</a:t>
            </a:r>
            <a:r>
              <a:rPr lang="sv-SE" sz="2000" dirty="0" smtClean="0"/>
              <a:t> -- </a:t>
            </a:r>
            <a:r>
              <a:rPr lang="sv-SE" sz="2000" dirty="0" err="1" smtClean="0"/>
              <a:t>effective</a:t>
            </a:r>
            <a:r>
              <a:rPr lang="sv-SE" sz="2000" dirty="0" smtClean="0"/>
              <a:t> </a:t>
            </a:r>
            <a:r>
              <a:rPr lang="sv-SE" sz="2000" dirty="0" err="1" smtClean="0"/>
              <a:t>bandwidth</a:t>
            </a:r>
            <a:endParaRPr lang="sv-SE" sz="2000" dirty="0" smtClean="0"/>
          </a:p>
          <a:p>
            <a:pPr eaLnBrk="1" hangingPunct="1"/>
            <a:r>
              <a:rPr lang="sv-SE" sz="2000" dirty="0" err="1" smtClean="0"/>
              <a:t>Utilization</a:t>
            </a:r>
            <a:r>
              <a:rPr lang="sv-SE" sz="2000" dirty="0" smtClean="0"/>
              <a:t> -- </a:t>
            </a:r>
            <a:r>
              <a:rPr lang="sv-SE" sz="2000" dirty="0" err="1" smtClean="0"/>
              <a:t>efficiency</a:t>
            </a:r>
            <a:endParaRPr lang="sv-SE" sz="2000" dirty="0" smtClean="0"/>
          </a:p>
          <a:p>
            <a:pPr eaLnBrk="1" hangingPunct="1"/>
            <a:r>
              <a:rPr lang="sv-SE" sz="2000" dirty="0" smtClean="0"/>
              <a:t>Packet-switching: impact </a:t>
            </a:r>
            <a:r>
              <a:rPr lang="sv-SE" sz="2000" dirty="0" err="1" smtClean="0"/>
              <a:t>of</a:t>
            </a:r>
            <a:r>
              <a:rPr lang="sv-SE" sz="2000" dirty="0" smtClean="0"/>
              <a:t> </a:t>
            </a:r>
            <a:r>
              <a:rPr lang="sv-SE" sz="2000" dirty="0" err="1" smtClean="0"/>
              <a:t>store&amp;forward</a:t>
            </a:r>
            <a:r>
              <a:rPr lang="sv-SE" sz="2000" dirty="0" smtClean="0"/>
              <a:t>, pipelines, space-</a:t>
            </a:r>
            <a:r>
              <a:rPr lang="sv-SE" sz="2000" dirty="0" err="1" smtClean="0"/>
              <a:t>time</a:t>
            </a:r>
            <a:r>
              <a:rPr lang="sv-SE" sz="2000" dirty="0" smtClean="0"/>
              <a:t> diagrams</a:t>
            </a:r>
            <a:endParaRPr lang="sv-SE" sz="2000" dirty="0" smtClean="0"/>
          </a:p>
          <a:p>
            <a:pPr eaLnBrk="1" hangingPunct="1"/>
            <a:r>
              <a:rPr lang="sv-SE" sz="2000" dirty="0" err="1" smtClean="0"/>
              <a:t>Sliding</a:t>
            </a:r>
            <a:r>
              <a:rPr lang="sv-SE" sz="2000" dirty="0" smtClean="0"/>
              <a:t> </a:t>
            </a:r>
            <a:r>
              <a:rPr lang="sv-SE" sz="2000" dirty="0" err="1" smtClean="0"/>
              <a:t>windows</a:t>
            </a:r>
            <a:r>
              <a:rPr lang="sv-SE" sz="2000" dirty="0" smtClean="0"/>
              <a:t> </a:t>
            </a:r>
            <a:r>
              <a:rPr lang="sv-SE" sz="2000" dirty="0" err="1" smtClean="0"/>
              <a:t>performance</a:t>
            </a:r>
            <a:endParaRPr lang="sv-SE" sz="2000" dirty="0"/>
          </a:p>
          <a:p>
            <a:pPr eaLnBrk="1" hangingPunct="1"/>
            <a:r>
              <a:rPr lang="sv-SE" sz="2000" dirty="0" smtClean="0"/>
              <a:t>Relation </a:t>
            </a:r>
            <a:r>
              <a:rPr lang="sv-SE" sz="2000" dirty="0" err="1" smtClean="0"/>
              <a:t>between</a:t>
            </a:r>
            <a:r>
              <a:rPr lang="sv-SE" sz="2000" dirty="0" smtClean="0"/>
              <a:t> </a:t>
            </a:r>
            <a:r>
              <a:rPr lang="sv-SE" sz="2000" dirty="0" err="1" smtClean="0"/>
              <a:t>delays-losses</a:t>
            </a:r>
            <a:endParaRPr lang="sv-SE" sz="2000" dirty="0" smtClean="0"/>
          </a:p>
        </p:txBody>
      </p:sp>
      <p:grpSp>
        <p:nvGrpSpPr>
          <p:cNvPr id="1033" name="Group 4"/>
          <p:cNvGrpSpPr>
            <a:grpSpLocks/>
          </p:cNvGrpSpPr>
          <p:nvPr/>
        </p:nvGrpSpPr>
        <p:grpSpPr bwMode="auto">
          <a:xfrm>
            <a:off x="152400" y="4572000"/>
            <a:ext cx="5181600" cy="2019300"/>
            <a:chOff x="494" y="2702"/>
            <a:chExt cx="3793" cy="1414"/>
          </a:xfrm>
        </p:grpSpPr>
        <p:graphicFrame>
          <p:nvGraphicFramePr>
            <p:cNvPr id="1027" name="Object 5"/>
            <p:cNvGraphicFramePr>
              <a:graphicFrameLocks noChangeAspect="1"/>
            </p:cNvGraphicFramePr>
            <p:nvPr/>
          </p:nvGraphicFramePr>
          <p:xfrm>
            <a:off x="914" y="3452"/>
            <a:ext cx="40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992" name="Clip" r:id="rId3" imgW="1305000" imgH="1085760" progId="MS_ClipArt_Gallery.2">
                    <p:embed/>
                  </p:oleObj>
                </mc:Choice>
                <mc:Fallback>
                  <p:oleObj name="Clip" r:id="rId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" y="3452"/>
                          <a:ext cx="407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5" name="Oval 6"/>
            <p:cNvSpPr>
              <a:spLocks noChangeArrowheads="1"/>
            </p:cNvSpPr>
            <p:nvPr/>
          </p:nvSpPr>
          <p:spPr bwMode="auto">
            <a:xfrm>
              <a:off x="1570" y="3300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36" name="Rectangle 7"/>
            <p:cNvSpPr>
              <a:spLocks noChangeArrowheads="1"/>
            </p:cNvSpPr>
            <p:nvPr/>
          </p:nvSpPr>
          <p:spPr bwMode="auto">
            <a:xfrm>
              <a:off x="1570" y="3257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2400" b="0"/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auto">
            <a:xfrm>
              <a:off x="1576" y="3113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038" name="Group 9"/>
            <p:cNvGrpSpPr>
              <a:grpSpLocks/>
            </p:cNvGrpSpPr>
            <p:nvPr/>
          </p:nvGrpSpPr>
          <p:grpSpPr bwMode="auto">
            <a:xfrm>
              <a:off x="1794" y="3132"/>
              <a:ext cx="314" cy="75"/>
              <a:chOff x="2208" y="2184"/>
              <a:chExt cx="176" cy="69"/>
            </a:xfrm>
          </p:grpSpPr>
          <p:grpSp>
            <p:nvGrpSpPr>
              <p:cNvPr id="1076" name="Group 10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1081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082" name="Line 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083" name="Line 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077" name="Group 14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1078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079" name="Line 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080" name="Line 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1039" name="Oval 18"/>
            <p:cNvSpPr>
              <a:spLocks noChangeArrowheads="1"/>
            </p:cNvSpPr>
            <p:nvPr/>
          </p:nvSpPr>
          <p:spPr bwMode="auto">
            <a:xfrm>
              <a:off x="3520" y="3312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40" name="Line 19"/>
            <p:cNvSpPr>
              <a:spLocks noChangeShapeType="1"/>
            </p:cNvSpPr>
            <p:nvPr/>
          </p:nvSpPr>
          <p:spPr bwMode="auto">
            <a:xfrm>
              <a:off x="3526" y="3299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41" name="Rectangle 20"/>
            <p:cNvSpPr>
              <a:spLocks noChangeArrowheads="1"/>
            </p:cNvSpPr>
            <p:nvPr/>
          </p:nvSpPr>
          <p:spPr bwMode="auto">
            <a:xfrm>
              <a:off x="3526" y="3275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2400" b="0"/>
            </a:p>
          </p:txBody>
        </p:sp>
        <p:sp>
          <p:nvSpPr>
            <p:cNvPr id="1042" name="Oval 21"/>
            <p:cNvSpPr>
              <a:spLocks noChangeArrowheads="1"/>
            </p:cNvSpPr>
            <p:nvPr/>
          </p:nvSpPr>
          <p:spPr bwMode="auto">
            <a:xfrm>
              <a:off x="3532" y="3131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028" name="Object 22"/>
            <p:cNvGraphicFramePr>
              <a:graphicFrameLocks noChangeAspect="1"/>
            </p:cNvGraphicFramePr>
            <p:nvPr/>
          </p:nvGraphicFramePr>
          <p:xfrm>
            <a:off x="716" y="2816"/>
            <a:ext cx="40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993" name="Clip" r:id="rId5" imgW="1305000" imgH="1085760" progId="MS_ClipArt_Gallery.2">
                    <p:embed/>
                  </p:oleObj>
                </mc:Choice>
                <mc:Fallback>
                  <p:oleObj name="Clip" r:id="rId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" y="2816"/>
                          <a:ext cx="407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3" name="Line 23"/>
            <p:cNvSpPr>
              <a:spLocks noChangeShapeType="1"/>
            </p:cNvSpPr>
            <p:nvPr/>
          </p:nvSpPr>
          <p:spPr bwMode="auto">
            <a:xfrm>
              <a:off x="1110" y="3072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44" name="Line 24"/>
            <p:cNvSpPr>
              <a:spLocks noChangeShapeType="1"/>
            </p:cNvSpPr>
            <p:nvPr/>
          </p:nvSpPr>
          <p:spPr bwMode="auto">
            <a:xfrm flipV="1">
              <a:off x="1302" y="3693"/>
              <a:ext cx="123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45" name="Line 25"/>
            <p:cNvSpPr>
              <a:spLocks noChangeShapeType="1"/>
            </p:cNvSpPr>
            <p:nvPr/>
          </p:nvSpPr>
          <p:spPr bwMode="auto">
            <a:xfrm>
              <a:off x="2322" y="3336"/>
              <a:ext cx="1218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46" name="Line 26"/>
            <p:cNvSpPr>
              <a:spLocks noChangeShapeType="1"/>
            </p:cNvSpPr>
            <p:nvPr/>
          </p:nvSpPr>
          <p:spPr bwMode="auto">
            <a:xfrm flipH="1">
              <a:off x="1428" y="3066"/>
              <a:ext cx="0" cy="6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47" name="Line 27"/>
            <p:cNvSpPr>
              <a:spLocks noChangeShapeType="1"/>
            </p:cNvSpPr>
            <p:nvPr/>
          </p:nvSpPr>
          <p:spPr bwMode="auto">
            <a:xfrm>
              <a:off x="1434" y="3339"/>
              <a:ext cx="1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48" name="Rectangle 28"/>
            <p:cNvSpPr>
              <a:spLocks noChangeArrowheads="1"/>
            </p:cNvSpPr>
            <p:nvPr/>
          </p:nvSpPr>
          <p:spPr bwMode="auto">
            <a:xfrm>
              <a:off x="2901" y="3210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49" name="Rectangle 29"/>
            <p:cNvSpPr>
              <a:spLocks noChangeArrowheads="1"/>
            </p:cNvSpPr>
            <p:nvPr/>
          </p:nvSpPr>
          <p:spPr bwMode="auto">
            <a:xfrm>
              <a:off x="2112" y="325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50" name="Rectangle 30"/>
            <p:cNvSpPr>
              <a:spLocks noChangeArrowheads="1"/>
            </p:cNvSpPr>
            <p:nvPr/>
          </p:nvSpPr>
          <p:spPr bwMode="auto">
            <a:xfrm>
              <a:off x="2214" y="325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51" name="Rectangle 31"/>
            <p:cNvSpPr>
              <a:spLocks noChangeArrowheads="1"/>
            </p:cNvSpPr>
            <p:nvPr/>
          </p:nvSpPr>
          <p:spPr bwMode="auto">
            <a:xfrm>
              <a:off x="1449" y="3192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52" name="Line 32"/>
            <p:cNvSpPr>
              <a:spLocks noChangeShapeType="1"/>
            </p:cNvSpPr>
            <p:nvPr/>
          </p:nvSpPr>
          <p:spPr bwMode="auto">
            <a:xfrm>
              <a:off x="1560" y="3258"/>
              <a:ext cx="153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53" name="Line 33"/>
            <p:cNvSpPr>
              <a:spLocks noChangeShapeType="1"/>
            </p:cNvSpPr>
            <p:nvPr/>
          </p:nvSpPr>
          <p:spPr bwMode="auto">
            <a:xfrm flipV="1">
              <a:off x="1350" y="3432"/>
              <a:ext cx="0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54" name="Line 34"/>
            <p:cNvSpPr>
              <a:spLocks noChangeShapeType="1"/>
            </p:cNvSpPr>
            <p:nvPr/>
          </p:nvSpPr>
          <p:spPr bwMode="auto">
            <a:xfrm flipV="1">
              <a:off x="3387" y="3084"/>
              <a:ext cx="2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55" name="Text Box 35"/>
            <p:cNvSpPr txBox="1">
              <a:spLocks noChangeArrowheads="1"/>
            </p:cNvSpPr>
            <p:nvPr/>
          </p:nvSpPr>
          <p:spPr bwMode="auto">
            <a:xfrm>
              <a:off x="494" y="2831"/>
              <a:ext cx="297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0">
                  <a:solidFill>
                    <a:schemeClr val="accent1"/>
                  </a:solidFill>
                  <a:latin typeface="Comic Sans MS" pitchFamily="66" charset="0"/>
                </a:rPr>
                <a:t>A</a:t>
              </a:r>
              <a:endParaRPr lang="en-US" sz="2400" b="0">
                <a:solidFill>
                  <a:schemeClr val="accent1"/>
                </a:solidFill>
              </a:endParaRPr>
            </a:p>
          </p:txBody>
        </p:sp>
        <p:sp>
          <p:nvSpPr>
            <p:cNvPr id="1056" name="Text Box 36"/>
            <p:cNvSpPr txBox="1">
              <a:spLocks noChangeArrowheads="1"/>
            </p:cNvSpPr>
            <p:nvPr/>
          </p:nvSpPr>
          <p:spPr bwMode="auto">
            <a:xfrm>
              <a:off x="668" y="3473"/>
              <a:ext cx="276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0">
                  <a:solidFill>
                    <a:schemeClr val="accent2"/>
                  </a:solidFill>
                  <a:latin typeface="Comic Sans MS" pitchFamily="66" charset="0"/>
                </a:rPr>
                <a:t>B</a:t>
              </a:r>
              <a:endParaRPr lang="en-US" sz="2400" b="0">
                <a:solidFill>
                  <a:schemeClr val="accent1"/>
                </a:solidFill>
              </a:endParaRPr>
            </a:p>
          </p:txBody>
        </p:sp>
        <p:sp>
          <p:nvSpPr>
            <p:cNvPr id="1057" name="Rectangle 37"/>
            <p:cNvSpPr>
              <a:spLocks noChangeArrowheads="1"/>
            </p:cNvSpPr>
            <p:nvPr/>
          </p:nvSpPr>
          <p:spPr bwMode="auto">
            <a:xfrm>
              <a:off x="2295" y="3216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58" name="Text Box 38"/>
            <p:cNvSpPr txBox="1">
              <a:spLocks noChangeArrowheads="1"/>
            </p:cNvSpPr>
            <p:nvPr/>
          </p:nvSpPr>
          <p:spPr bwMode="auto">
            <a:xfrm>
              <a:off x="2540" y="2965"/>
              <a:ext cx="1044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0" dirty="0">
                  <a:solidFill>
                    <a:srgbClr val="FF0000"/>
                  </a:solidFill>
                  <a:latin typeface="Comic Sans MS" pitchFamily="66" charset="0"/>
                </a:rPr>
                <a:t>propagation</a:t>
              </a:r>
              <a:endParaRPr lang="en-US" sz="1800" b="0" dirty="0"/>
            </a:p>
          </p:txBody>
        </p:sp>
        <p:sp>
          <p:nvSpPr>
            <p:cNvPr id="1059" name="Line 39"/>
            <p:cNvSpPr>
              <a:spLocks noChangeShapeType="1"/>
            </p:cNvSpPr>
            <p:nvPr/>
          </p:nvSpPr>
          <p:spPr bwMode="auto">
            <a:xfrm rot="10800000">
              <a:off x="2385" y="3084"/>
              <a:ext cx="2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60" name="Text Box 40"/>
            <p:cNvSpPr txBox="1">
              <a:spLocks noChangeArrowheads="1"/>
            </p:cNvSpPr>
            <p:nvPr/>
          </p:nvSpPr>
          <p:spPr bwMode="auto">
            <a:xfrm>
              <a:off x="1346" y="2702"/>
              <a:ext cx="1110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0">
                  <a:solidFill>
                    <a:srgbClr val="FF0000"/>
                  </a:solidFill>
                  <a:latin typeface="Comic Sans MS" pitchFamily="66" charset="0"/>
                </a:rPr>
                <a:t>transmission</a:t>
              </a:r>
              <a:endParaRPr lang="en-US" sz="1800" b="0"/>
            </a:p>
          </p:txBody>
        </p:sp>
        <p:sp>
          <p:nvSpPr>
            <p:cNvPr id="1061" name="Line 41"/>
            <p:cNvSpPr>
              <a:spLocks noChangeShapeType="1"/>
            </p:cNvSpPr>
            <p:nvPr/>
          </p:nvSpPr>
          <p:spPr bwMode="auto">
            <a:xfrm rot="10800000" flipH="1" flipV="1">
              <a:off x="2022" y="2874"/>
              <a:ext cx="333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62" name="Text Box 42"/>
            <p:cNvSpPr txBox="1">
              <a:spLocks noChangeArrowheads="1"/>
            </p:cNvSpPr>
            <p:nvPr/>
          </p:nvSpPr>
          <p:spPr bwMode="auto">
            <a:xfrm>
              <a:off x="1357" y="3667"/>
              <a:ext cx="956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0">
                  <a:solidFill>
                    <a:srgbClr val="FF0000"/>
                  </a:solidFill>
                  <a:latin typeface="Comic Sans MS" pitchFamily="66" charset="0"/>
                </a:rPr>
                <a:t>nodal</a:t>
              </a:r>
            </a:p>
            <a:p>
              <a:pPr algn="ctr" eaLnBrk="0" hangingPunct="0"/>
              <a:r>
                <a:rPr lang="en-US" sz="1800" b="0">
                  <a:solidFill>
                    <a:srgbClr val="FF0000"/>
                  </a:solidFill>
                  <a:latin typeface="Comic Sans MS" pitchFamily="66" charset="0"/>
                </a:rPr>
                <a:t>processing</a:t>
              </a:r>
              <a:endParaRPr lang="en-US" sz="1800" b="0"/>
            </a:p>
          </p:txBody>
        </p:sp>
        <p:sp>
          <p:nvSpPr>
            <p:cNvPr id="1063" name="Line 43"/>
            <p:cNvSpPr>
              <a:spLocks noChangeShapeType="1"/>
            </p:cNvSpPr>
            <p:nvPr/>
          </p:nvSpPr>
          <p:spPr bwMode="auto">
            <a:xfrm rot="10800000">
              <a:off x="1587" y="3696"/>
              <a:ext cx="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64" name="Line 44"/>
            <p:cNvSpPr>
              <a:spLocks noChangeShapeType="1"/>
            </p:cNvSpPr>
            <p:nvPr/>
          </p:nvSpPr>
          <p:spPr bwMode="auto">
            <a:xfrm rot="10800000" flipV="1">
              <a:off x="2097" y="3546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65" name="Text Box 45"/>
            <p:cNvSpPr txBox="1">
              <a:spLocks noChangeArrowheads="1"/>
            </p:cNvSpPr>
            <p:nvPr/>
          </p:nvSpPr>
          <p:spPr bwMode="auto">
            <a:xfrm>
              <a:off x="2354" y="3830"/>
              <a:ext cx="711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0">
                  <a:solidFill>
                    <a:srgbClr val="FF0000"/>
                  </a:solidFill>
                  <a:latin typeface="Comic Sans MS" pitchFamily="66" charset="0"/>
                </a:rPr>
                <a:t>queuing</a:t>
              </a:r>
              <a:endParaRPr lang="en-US" sz="1800" b="0"/>
            </a:p>
          </p:txBody>
        </p:sp>
        <p:sp>
          <p:nvSpPr>
            <p:cNvPr id="1066" name="Line 46"/>
            <p:cNvSpPr>
              <a:spLocks noChangeShapeType="1"/>
            </p:cNvSpPr>
            <p:nvPr/>
          </p:nvSpPr>
          <p:spPr bwMode="auto">
            <a:xfrm rot="10800000">
              <a:off x="2199" y="3546"/>
              <a:ext cx="375" cy="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067" name="Group 47"/>
            <p:cNvGrpSpPr>
              <a:grpSpLocks/>
            </p:cNvGrpSpPr>
            <p:nvPr/>
          </p:nvGrpSpPr>
          <p:grpSpPr bwMode="auto">
            <a:xfrm>
              <a:off x="3738" y="3168"/>
              <a:ext cx="314" cy="75"/>
              <a:chOff x="2208" y="2184"/>
              <a:chExt cx="176" cy="69"/>
            </a:xfrm>
          </p:grpSpPr>
          <p:grpSp>
            <p:nvGrpSpPr>
              <p:cNvPr id="1068" name="Group 48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1073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074" name="Line 5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075" name="Line 5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069" name="Group 52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1070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071" name="Line 5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072" name="Line 5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</p:grpSp>
      <p:graphicFrame>
        <p:nvGraphicFramePr>
          <p:cNvPr id="1026" name="Object 56"/>
          <p:cNvGraphicFramePr>
            <a:graphicFrameLocks noChangeAspect="1"/>
          </p:cNvGraphicFramePr>
          <p:nvPr/>
        </p:nvGraphicFramePr>
        <p:xfrm>
          <a:off x="5486400" y="1447800"/>
          <a:ext cx="3886200" cy="330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94" name="VISIO" r:id="rId6" imgW="8266320" imgH="7030800" progId="Visio.Drawing.5">
                  <p:embed/>
                </p:oleObj>
              </mc:Choice>
              <mc:Fallback>
                <p:oleObj name="VISIO" r:id="rId6" imgW="8266320" imgH="7030800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447800"/>
                        <a:ext cx="3886200" cy="330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4" name="Picture 57" descr="461 swtch component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6400" y="4841875"/>
            <a:ext cx="36576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322" y="35671"/>
            <a:ext cx="1138678" cy="130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29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E65B6B-0989-455D-A59D-09C3F4F81AC8}" type="slidenum">
              <a:rPr lang="sv-SE" smtClean="0">
                <a:latin typeface="Arial" pitchFamily="34" charset="0"/>
              </a:rPr>
              <a:pPr/>
              <a:t>7</a:t>
            </a:fld>
            <a:endParaRPr lang="sv-SE" smtClean="0">
              <a:latin typeface="Arial" pitchFamily="34" charset="0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416994"/>
          </a:xfrm>
        </p:spPr>
        <p:txBody>
          <a:bodyPr/>
          <a:lstStyle/>
          <a:p>
            <a:pPr eaLnBrk="1" hangingPunct="1"/>
            <a:r>
              <a:rPr lang="sv-SE" dirty="0" smtClean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eliable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data transfer</a:t>
            </a:r>
            <a:endParaRPr lang="sv-SE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7512" y="1196752"/>
            <a:ext cx="8305800" cy="502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v-SE" b="1" dirty="0" err="1" smtClean="0">
                <a:solidFill>
                  <a:srgbClr val="CC0000"/>
                </a:solidFill>
              </a:rPr>
              <a:t>Guaranteed</a:t>
            </a:r>
            <a:r>
              <a:rPr lang="sv-SE" b="1" dirty="0" smtClean="0">
                <a:solidFill>
                  <a:srgbClr val="CC0000"/>
                </a:solidFill>
              </a:rPr>
              <a:t>, in-order, </a:t>
            </a:r>
            <a:r>
              <a:rPr lang="sv-SE" b="1" dirty="0" err="1" smtClean="0">
                <a:solidFill>
                  <a:srgbClr val="CC0000"/>
                </a:solidFill>
              </a:rPr>
              <a:t>correct</a:t>
            </a:r>
            <a:r>
              <a:rPr lang="sv-SE" b="1" dirty="0" smtClean="0">
                <a:solidFill>
                  <a:srgbClr val="CC0000"/>
                </a:solidFill>
              </a:rPr>
              <a:t> </a:t>
            </a:r>
            <a:r>
              <a:rPr lang="sv-SE" b="1" dirty="0" err="1" smtClean="0">
                <a:solidFill>
                  <a:srgbClr val="CC0000"/>
                </a:solidFill>
              </a:rPr>
              <a:t>delivery</a:t>
            </a:r>
            <a:r>
              <a:rPr lang="sv-SE" dirty="0" smtClean="0"/>
              <a:t>:</a:t>
            </a:r>
          </a:p>
          <a:p>
            <a:pPr lvl="1" eaLnBrk="1" hangingPunct="1"/>
            <a:r>
              <a:rPr lang="sv-SE" dirty="0" err="1" smtClean="0"/>
              <a:t>stop&amp;wait</a:t>
            </a:r>
            <a:endParaRPr lang="sv-SE" dirty="0" smtClean="0"/>
          </a:p>
          <a:p>
            <a:pPr lvl="1" eaLnBrk="1" hangingPunct="1"/>
            <a:r>
              <a:rPr lang="sv-SE" dirty="0" err="1" smtClean="0"/>
              <a:t>sliding</a:t>
            </a:r>
            <a:r>
              <a:rPr lang="sv-SE" dirty="0" smtClean="0"/>
              <a:t> </a:t>
            </a:r>
            <a:r>
              <a:rPr lang="sv-SE" dirty="0" err="1" smtClean="0"/>
              <a:t>windows</a:t>
            </a:r>
            <a:endParaRPr lang="sv-SE" dirty="0" smtClean="0"/>
          </a:p>
          <a:p>
            <a:pPr lvl="1" eaLnBrk="1" hangingPunct="1"/>
            <a:r>
              <a:rPr lang="sv-SE" dirty="0" err="1" smtClean="0"/>
              <a:t>sequence</a:t>
            </a:r>
            <a:r>
              <a:rPr lang="sv-SE" dirty="0" smtClean="0"/>
              <a:t>  </a:t>
            </a:r>
            <a:r>
              <a:rPr lang="sv-SE" dirty="0" err="1" smtClean="0"/>
              <a:t>numbers</a:t>
            </a:r>
            <a:endParaRPr lang="sv-SE" dirty="0" smtClean="0"/>
          </a:p>
          <a:p>
            <a:pPr lvl="1" eaLnBrk="1" hangingPunct="1"/>
            <a:r>
              <a:rPr lang="sv-SE" dirty="0" err="1" smtClean="0"/>
              <a:t>window</a:t>
            </a:r>
            <a:r>
              <a:rPr lang="sv-SE" dirty="0" smtClean="0"/>
              <a:t> </a:t>
            </a:r>
            <a:r>
              <a:rPr lang="sv-SE" dirty="0" err="1" smtClean="0"/>
              <a:t>sizes</a:t>
            </a:r>
            <a:endParaRPr lang="sv-SE" dirty="0" smtClean="0"/>
          </a:p>
          <a:p>
            <a:pPr lvl="1" eaLnBrk="1" hangingPunct="1"/>
            <a:r>
              <a:rPr lang="sv-SE" dirty="0" err="1" smtClean="0"/>
              <a:t>dynamic</a:t>
            </a:r>
            <a:r>
              <a:rPr lang="sv-SE" dirty="0" smtClean="0"/>
              <a:t> </a:t>
            </a:r>
            <a:r>
              <a:rPr lang="sv-SE" dirty="0" err="1" smtClean="0"/>
              <a:t>windows</a:t>
            </a:r>
            <a:r>
              <a:rPr lang="sv-SE" dirty="0" smtClean="0"/>
              <a:t> (TCP)</a:t>
            </a:r>
          </a:p>
          <a:p>
            <a:pPr lvl="1" eaLnBrk="1" hangingPunct="1"/>
            <a:r>
              <a:rPr lang="sv-SE" dirty="0" err="1"/>
              <a:t>performance</a:t>
            </a:r>
            <a:r>
              <a:rPr lang="sv-SE" dirty="0"/>
              <a:t> </a:t>
            </a:r>
          </a:p>
          <a:p>
            <a:pPr lvl="1" eaLnBrk="1" hangingPunct="1"/>
            <a:r>
              <a:rPr lang="sv-SE" b="1" dirty="0" err="1" smtClean="0"/>
              <a:t>Flow</a:t>
            </a:r>
            <a:r>
              <a:rPr lang="sv-SE" b="1" dirty="0" smtClean="0"/>
              <a:t> </a:t>
            </a:r>
            <a:r>
              <a:rPr lang="sv-SE" b="1" dirty="0" err="1" smtClean="0"/>
              <a:t>control</a:t>
            </a:r>
            <a:endParaRPr lang="sv-SE" dirty="0"/>
          </a:p>
          <a:p>
            <a:pPr eaLnBrk="1" hangingPunct="1"/>
            <a:r>
              <a:rPr lang="sv-SE" b="1" dirty="0" err="1" smtClean="0"/>
              <a:t>Error</a:t>
            </a:r>
            <a:r>
              <a:rPr lang="sv-SE" b="1" dirty="0" smtClean="0"/>
              <a:t> </a:t>
            </a:r>
            <a:r>
              <a:rPr lang="sv-SE" b="1" dirty="0" err="1" smtClean="0"/>
              <a:t>detection</a:t>
            </a:r>
            <a:r>
              <a:rPr lang="sv-SE" dirty="0" smtClean="0"/>
              <a:t>: </a:t>
            </a:r>
            <a:r>
              <a:rPr lang="sv-SE" dirty="0" err="1" smtClean="0"/>
              <a:t>checksums</a:t>
            </a:r>
            <a:endParaRPr lang="sv-SE" dirty="0" smtClean="0"/>
          </a:p>
          <a:p>
            <a:pPr eaLnBrk="1" hangingPunct="1"/>
            <a:r>
              <a:rPr lang="sv-SE" b="1" dirty="0" err="1" smtClean="0"/>
              <a:t>Error</a:t>
            </a:r>
            <a:r>
              <a:rPr lang="sv-SE" b="1" dirty="0" smtClean="0"/>
              <a:t> </a:t>
            </a:r>
            <a:r>
              <a:rPr lang="sv-SE" b="1" dirty="0" err="1" smtClean="0"/>
              <a:t>control</a:t>
            </a:r>
            <a:r>
              <a:rPr lang="sv-SE" dirty="0" smtClean="0"/>
              <a:t>: go-back-n, </a:t>
            </a:r>
            <a:r>
              <a:rPr lang="sv-SE" dirty="0" err="1" smtClean="0"/>
              <a:t>selective</a:t>
            </a:r>
            <a:r>
              <a:rPr lang="sv-SE" dirty="0" smtClean="0"/>
              <a:t> </a:t>
            </a:r>
            <a:r>
              <a:rPr lang="sv-SE" dirty="0" err="1" smtClean="0"/>
              <a:t>repeat</a:t>
            </a:r>
            <a:r>
              <a:rPr lang="sv-SE" dirty="0" smtClean="0"/>
              <a:t>, FEC </a:t>
            </a:r>
            <a:r>
              <a:rPr lang="sv-SE" dirty="0" err="1" smtClean="0"/>
              <a:t>methods</a:t>
            </a:r>
            <a:endParaRPr lang="sv-SE" dirty="0" smtClean="0"/>
          </a:p>
        </p:txBody>
      </p:sp>
      <p:pic>
        <p:nvPicPr>
          <p:cNvPr id="13318" name="Picture 4" descr="sr_seqn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905000"/>
            <a:ext cx="4397375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625" y="31901"/>
            <a:ext cx="1201375" cy="137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950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 bwMode="auto">
          <a:xfrm>
            <a:off x="228600" y="2362200"/>
            <a:ext cx="5181600" cy="2794992"/>
          </a:xfrm>
          <a:prstGeom prst="ellipse">
            <a:avLst/>
          </a:prstGeom>
          <a:solidFill>
            <a:schemeClr val="accent3">
              <a:lumMod val="60000"/>
              <a:lumOff val="40000"/>
              <a:alpha val="56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sv-SE" dirty="0">
              <a:latin typeface="Times New Roman" charset="0"/>
            </a:endParaRPr>
          </a:p>
          <a:p>
            <a:pPr>
              <a:defRPr/>
            </a:pPr>
            <a:endParaRPr lang="sv-SE" dirty="0">
              <a:latin typeface="Times New Roman" charset="0"/>
            </a:endParaRPr>
          </a:p>
          <a:p>
            <a:pPr>
              <a:defRPr/>
            </a:pPr>
            <a:endParaRPr lang="sv-SE" dirty="0">
              <a:latin typeface="Times New Roman" charset="0"/>
            </a:endParaRPr>
          </a:p>
          <a:p>
            <a:pPr>
              <a:defRPr/>
            </a:pPr>
            <a:r>
              <a:rPr lang="sv-SE" sz="2800" dirty="0">
                <a:solidFill>
                  <a:schemeClr val="accent2"/>
                </a:solidFill>
                <a:latin typeface="+mj-lt"/>
              </a:rPr>
              <a:t>Congestion </a:t>
            </a:r>
          </a:p>
          <a:p>
            <a:pPr>
              <a:defRPr/>
            </a:pPr>
            <a:r>
              <a:rPr lang="sv-SE" sz="2800" dirty="0">
                <a:solidFill>
                  <a:schemeClr val="accent2"/>
                </a:solidFill>
                <a:latin typeface="+mj-lt"/>
              </a:rPr>
              <a:t>Control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533B38-EA45-4E74-BB24-9A1573E021CD}" type="slidenum">
              <a:rPr lang="sv-SE" smtClean="0">
                <a:latin typeface="Arial" pitchFamily="34" charset="0"/>
              </a:rPr>
              <a:pPr/>
              <a:t>8</a:t>
            </a:fld>
            <a:endParaRPr lang="sv-SE" smtClean="0">
              <a:latin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886200" y="2514600"/>
            <a:ext cx="5105400" cy="2642592"/>
          </a:xfrm>
          <a:prstGeom prst="ellipse">
            <a:avLst/>
          </a:prstGeom>
          <a:solidFill>
            <a:schemeClr val="accent3">
              <a:lumMod val="60000"/>
              <a:lumOff val="40000"/>
              <a:alpha val="59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sv-SE" dirty="0">
              <a:solidFill>
                <a:schemeClr val="accent2"/>
              </a:solidFill>
            </a:endParaRPr>
          </a:p>
          <a:p>
            <a:pPr>
              <a:defRPr/>
            </a:pPr>
            <a:endParaRPr lang="sv-SE" dirty="0">
              <a:solidFill>
                <a:schemeClr val="accent2"/>
              </a:solidFill>
            </a:endParaRPr>
          </a:p>
          <a:p>
            <a:pPr>
              <a:defRPr/>
            </a:pPr>
            <a:endParaRPr lang="sv-SE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sv-SE" sz="2800" dirty="0" smtClean="0">
                <a:solidFill>
                  <a:schemeClr val="accent2"/>
                </a:solidFill>
                <a:latin typeface="+mj-lt"/>
              </a:rPr>
              <a:t>RT </a:t>
            </a:r>
            <a:r>
              <a:rPr lang="sv-SE" sz="2800" dirty="0" err="1" smtClean="0">
                <a:solidFill>
                  <a:schemeClr val="accent2"/>
                </a:solidFill>
                <a:latin typeface="+mj-lt"/>
              </a:rPr>
              <a:t>traffic</a:t>
            </a:r>
            <a:r>
              <a:rPr lang="sv-SE" sz="2800" dirty="0" smtClean="0">
                <a:solidFill>
                  <a:schemeClr val="accent2"/>
                </a:solidFill>
                <a:latin typeface="+mj-lt"/>
              </a:rPr>
              <a:t>/streaming</a:t>
            </a:r>
            <a:endParaRPr lang="sv-SE" sz="2800" dirty="0">
              <a:latin typeface="+mj-lt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286000" y="806524"/>
            <a:ext cx="4876800" cy="2546275"/>
          </a:xfrm>
          <a:prstGeom prst="ellipse">
            <a:avLst/>
          </a:prstGeom>
          <a:solidFill>
            <a:schemeClr val="accent3">
              <a:lumMod val="60000"/>
              <a:lumOff val="40000"/>
              <a:alpha val="59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r>
              <a:rPr lang="sv-SE" sz="2800" dirty="0">
                <a:solidFill>
                  <a:schemeClr val="accent2"/>
                </a:solidFill>
                <a:latin typeface="+mj-lt"/>
              </a:rPr>
              <a:t>D</a:t>
            </a:r>
            <a:r>
              <a:rPr lang="en-GB" sz="2800" dirty="0" err="1">
                <a:solidFill>
                  <a:schemeClr val="accent2"/>
                </a:solidFill>
                <a:latin typeface="+mj-lt"/>
              </a:rPr>
              <a:t>atagram</a:t>
            </a:r>
            <a:r>
              <a:rPr lang="en-GB" sz="28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latin typeface="+mj-lt"/>
              </a:rPr>
              <a:t>vs</a:t>
            </a:r>
            <a:r>
              <a:rPr lang="en-GB" sz="2800" dirty="0">
                <a:solidFill>
                  <a:schemeClr val="accent2"/>
                </a:solidFill>
                <a:latin typeface="+mj-lt"/>
              </a:rPr>
              <a:t> VC </a:t>
            </a:r>
            <a:r>
              <a:rPr lang="sv-SE" sz="2800" dirty="0">
                <a:solidFill>
                  <a:schemeClr val="accent2"/>
                </a:solidFill>
                <a:latin typeface="+mj-lt"/>
              </a:rPr>
              <a:t>end-to-end comm.</a:t>
            </a:r>
            <a:br>
              <a:rPr lang="sv-SE" sz="2800" dirty="0">
                <a:solidFill>
                  <a:schemeClr val="accent2"/>
                </a:solidFill>
                <a:latin typeface="+mj-lt"/>
              </a:rPr>
            </a:br>
            <a:endParaRPr lang="sv-SE" sz="2800" dirty="0">
              <a:latin typeface="+mj-lt"/>
            </a:endParaRP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625" y="116632"/>
            <a:ext cx="1201375" cy="137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21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6CB0B4-30D7-458D-8742-D2E7684E666C}" type="slidenum">
              <a:rPr lang="sv-SE" smtClean="0">
                <a:latin typeface="Arial" pitchFamily="34" charset="0"/>
              </a:rPr>
              <a:pPr/>
              <a:t>9</a:t>
            </a:fld>
            <a:endParaRPr lang="sv-SE" smtClean="0">
              <a:latin typeface="Arial" pitchFamily="34" charset="0"/>
            </a:endParaRPr>
          </a:p>
        </p:txBody>
      </p:sp>
      <p:sp>
        <p:nvSpPr>
          <p:cNvPr id="205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219256" cy="243408"/>
          </a:xfrm>
        </p:spPr>
        <p:txBody>
          <a:bodyPr/>
          <a:lstStyle/>
          <a:p>
            <a:pPr eaLnBrk="1" hangingPunct="1"/>
            <a:r>
              <a:rPr lang="sv-SE" sz="3200" dirty="0" smtClean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GB" sz="3200" dirty="0" err="1" smtClean="0">
                <a:solidFill>
                  <a:schemeClr val="accent1">
                    <a:lumMod val="75000"/>
                  </a:schemeClr>
                </a:solidFill>
              </a:rPr>
              <a:t>atagram</a:t>
            </a:r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</a:rPr>
              <a:t> vs VC end-to-end communication</a:t>
            </a:r>
            <a:endParaRPr lang="en-US" sz="3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58" name="Rectangle 3"/>
          <p:cNvSpPr>
            <a:spLocks noChangeArrowheads="1"/>
          </p:cNvSpPr>
          <p:nvPr/>
        </p:nvSpPr>
        <p:spPr bwMode="auto">
          <a:xfrm>
            <a:off x="652462" y="1828800"/>
            <a:ext cx="6223793" cy="10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sz="2400" b="0" dirty="0" err="1" smtClean="0">
                <a:latin typeface="Comic Sans MS" pitchFamily="66" charset="0"/>
              </a:rPr>
              <a:t>Conceptual</a:t>
            </a:r>
            <a:r>
              <a:rPr lang="sv-SE" sz="2400" dirty="0">
                <a:latin typeface="Comic Sans MS" pitchFamily="66" charset="0"/>
              </a:rPr>
              <a:t> </a:t>
            </a:r>
            <a:r>
              <a:rPr lang="sv-SE" sz="2400" b="0" dirty="0" err="1" smtClean="0">
                <a:latin typeface="Comic Sans MS" pitchFamily="66" charset="0"/>
              </a:rPr>
              <a:t>differences</a:t>
            </a:r>
            <a:endParaRPr lang="sv-SE" sz="2400" b="0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sz="2400" b="0" dirty="0" err="1" smtClean="0">
                <a:latin typeface="Comic Sans MS" pitchFamily="66" charset="0"/>
              </a:rPr>
              <a:t>Decisions</a:t>
            </a:r>
            <a:r>
              <a:rPr lang="sv-SE" sz="2400" b="0" dirty="0">
                <a:latin typeface="Comic Sans MS" pitchFamily="66" charset="0"/>
              </a:rPr>
              <a:t>, </a:t>
            </a:r>
            <a:r>
              <a:rPr lang="sv-SE" sz="2400" b="0" dirty="0" err="1" smtClean="0">
                <a:latin typeface="Comic Sans MS" pitchFamily="66" charset="0"/>
              </a:rPr>
              <a:t>comparison</a:t>
            </a:r>
            <a:endParaRPr lang="sv-SE" sz="2400" b="0" dirty="0">
              <a:latin typeface="Comic Sans MS" pitchFamily="66" charset="0"/>
            </a:endParaRPr>
          </a:p>
        </p:txBody>
      </p: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625" y="116632"/>
            <a:ext cx="1201375" cy="137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939" name="Picture 1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50" y="3717032"/>
            <a:ext cx="7340302" cy="2477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18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2.1|5.8|6.4|7.8|5.3|4.1|8.9|2.8|9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17752</TotalTime>
  <Words>2985</Words>
  <Application>Microsoft Office PowerPoint</Application>
  <PresentationFormat>On-screen Show (4:3)</PresentationFormat>
  <Paragraphs>955</Paragraphs>
  <Slides>53</Slides>
  <Notes>16</Notes>
  <HiddenSlides>2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9" baseType="lpstr">
      <vt:lpstr>MS PGothic</vt:lpstr>
      <vt:lpstr>MS PGothic</vt:lpstr>
      <vt:lpstr>SimSun</vt:lpstr>
      <vt:lpstr>SimSun</vt:lpstr>
      <vt:lpstr>Arial</vt:lpstr>
      <vt:lpstr>Calibri</vt:lpstr>
      <vt:lpstr>Comic Sans MS</vt:lpstr>
      <vt:lpstr>Gill Sans MT</vt:lpstr>
      <vt:lpstr>Helvetica</vt:lpstr>
      <vt:lpstr>Tahoma</vt:lpstr>
      <vt:lpstr>Times New Roman</vt:lpstr>
      <vt:lpstr>Wingdings</vt:lpstr>
      <vt:lpstr>ZapfDingbats</vt:lpstr>
      <vt:lpstr>Office Theme</vt:lpstr>
      <vt:lpstr>Clip</vt:lpstr>
      <vt:lpstr>VISIO</vt:lpstr>
      <vt:lpstr>Course on Computer Communication and Networks   Lecture 15 Summary (flashback) and Projection (related topics – continuation of study)</vt:lpstr>
      <vt:lpstr>Important for the exam</vt:lpstr>
      <vt:lpstr>Flashback</vt:lpstr>
      <vt:lpstr>Principles, Organisation</vt:lpstr>
      <vt:lpstr> Highlights  </vt:lpstr>
      <vt:lpstr>Types of delay; performance</vt:lpstr>
      <vt:lpstr>Reliable data transfer</vt:lpstr>
      <vt:lpstr>PowerPoint Presentation</vt:lpstr>
      <vt:lpstr>Datagram vs VC end-to-end communication</vt:lpstr>
      <vt:lpstr>Congestion control (CC)</vt:lpstr>
      <vt:lpstr>RT/streaming traffic</vt:lpstr>
      <vt:lpstr> Highlights  </vt:lpstr>
      <vt:lpstr>Routing,  also with mobility</vt:lpstr>
      <vt:lpstr>Medium access:  multiple access methods</vt:lpstr>
      <vt:lpstr> Highlights  </vt:lpstr>
      <vt:lpstr>TCP/IP protocol stack, applications, evolution</vt:lpstr>
      <vt:lpstr>LANs &amp; related link technologies</vt:lpstr>
      <vt:lpstr> Highlights  </vt:lpstr>
      <vt:lpstr>Security issues</vt:lpstr>
      <vt:lpstr>Overlays, software-defined networks</vt:lpstr>
      <vt:lpstr>Synthesis: a day in the life of a web request</vt:lpstr>
      <vt:lpstr>A day in the life …. : scenario</vt:lpstr>
      <vt:lpstr>A day in the life… connecting to the Internet</vt:lpstr>
      <vt:lpstr>A day in the life… connecting to the Internet</vt:lpstr>
      <vt:lpstr>A day in the life… ARP (before DNS, before HTTP)</vt:lpstr>
      <vt:lpstr>A day in the life… using DNS</vt:lpstr>
      <vt:lpstr>A day in the life… TCP connection carrying HTTP</vt:lpstr>
      <vt:lpstr>A day in the life… HTTP request/reply </vt:lpstr>
      <vt:lpstr>Synthesis cont.   1. Reflections, prespectives 2. Networking constantly evolving</vt:lpstr>
      <vt:lpstr>The Internet: virtualizing networks</vt:lpstr>
      <vt:lpstr>The Internet: virtualizing networks</vt:lpstr>
      <vt:lpstr>Cerf &amp; Kahn’s Internetwork Architecture</vt:lpstr>
      <vt:lpstr>e.g. IP-Over-ATM</vt:lpstr>
      <vt:lpstr>Internet structure: network of networks</vt:lpstr>
      <vt:lpstr>Internet structure: network of networks</vt:lpstr>
      <vt:lpstr>Internet structure: network of networks</vt:lpstr>
      <vt:lpstr>Internet structure: network of networks</vt:lpstr>
      <vt:lpstr>Internet structure: network of networks</vt:lpstr>
      <vt:lpstr>Internet structure: network of networks</vt:lpstr>
      <vt:lpstr>Internet structure: network of networks</vt:lpstr>
      <vt:lpstr>Internet structure: network of networks</vt:lpstr>
      <vt:lpstr>Synthesis cont.   1. Reflections, prespectives 2. Networking constantly evolving</vt:lpstr>
      <vt:lpstr>Data center networks </vt:lpstr>
      <vt:lpstr>PowerPoint Presentation</vt:lpstr>
      <vt:lpstr>PowerPoint Presentation</vt:lpstr>
      <vt:lpstr>PowerPoint Presentation</vt:lpstr>
      <vt:lpstr>  More examples: a story in progress + possible followup course...  Overlays useful here, too:</vt:lpstr>
      <vt:lpstr>New power grids: be adaptive!</vt:lpstr>
      <vt:lpstr>El-networks as distributed cyber-physical systems</vt:lpstr>
      <vt:lpstr>Course/Masterclass: (DAT300, LP1) ICT Support for Adaptiveness and Security in the Smart Grid </vt:lpstr>
      <vt:lpstr>Environment</vt:lpstr>
      <vt:lpstr>Course Setup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Computer Communications Study Period 2, 2012</dc:title>
  <dc:creator>Marina Papatriantafilou</dc:creator>
  <cp:lastModifiedBy>Marina Papatriantafilou</cp:lastModifiedBy>
  <cp:revision>649</cp:revision>
  <cp:lastPrinted>2015-01-28T21:49:37Z</cp:lastPrinted>
  <dcterms:created xsi:type="dcterms:W3CDTF">2012-10-29T16:37:44Z</dcterms:created>
  <dcterms:modified xsi:type="dcterms:W3CDTF">2016-03-09T08:51:18Z</dcterms:modified>
</cp:coreProperties>
</file>