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3"/>
  </p:notesMasterIdLst>
  <p:sldIdLst>
    <p:sldId id="558" r:id="rId2"/>
    <p:sldId id="621" r:id="rId3"/>
    <p:sldId id="681" r:id="rId4"/>
    <p:sldId id="624" r:id="rId5"/>
    <p:sldId id="674" r:id="rId6"/>
    <p:sldId id="626" r:id="rId7"/>
    <p:sldId id="675" r:id="rId8"/>
    <p:sldId id="673" r:id="rId9"/>
    <p:sldId id="629" r:id="rId10"/>
    <p:sldId id="631" r:id="rId11"/>
    <p:sldId id="632" r:id="rId12"/>
    <p:sldId id="676" r:id="rId13"/>
    <p:sldId id="635" r:id="rId14"/>
    <p:sldId id="636" r:id="rId15"/>
    <p:sldId id="637" r:id="rId16"/>
    <p:sldId id="677" r:id="rId17"/>
    <p:sldId id="639" r:id="rId18"/>
    <p:sldId id="640" r:id="rId19"/>
    <p:sldId id="641" r:id="rId20"/>
    <p:sldId id="642" r:id="rId21"/>
    <p:sldId id="682" r:id="rId22"/>
    <p:sldId id="643" r:id="rId23"/>
    <p:sldId id="683" r:id="rId24"/>
    <p:sldId id="684" r:id="rId25"/>
    <p:sldId id="685" r:id="rId26"/>
    <p:sldId id="678" r:id="rId27"/>
    <p:sldId id="645" r:id="rId28"/>
    <p:sldId id="646" r:id="rId29"/>
    <p:sldId id="647" r:id="rId30"/>
    <p:sldId id="679" r:id="rId31"/>
    <p:sldId id="608" r:id="rId32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9" autoAdjust="0"/>
    <p:restoredTop sz="94718" autoAdjust="0"/>
  </p:normalViewPr>
  <p:slideViewPr>
    <p:cSldViewPr>
      <p:cViewPr varScale="1">
        <p:scale>
          <a:sx n="84" d="100"/>
          <a:sy n="84" d="100"/>
        </p:scale>
        <p:origin x="9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30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E0B65D-E2A4-428D-8837-7136A50B29CB}" type="datetimeFigureOut">
              <a:rPr lang="sv-SE" smtClean="0"/>
              <a:t>2016-03-01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41BA6F-EC2C-41F9-8FAA-8C9FC73636D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664940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  <p:sp>
        <p:nvSpPr>
          <p:cNvPr id="217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0D54AD5-DC6A-4612-B7CF-285043BE77C7}" type="slidenum">
              <a:rPr lang="en-US" altLang="sv-SE" sz="1300">
                <a:latin typeface="Times New Roman" panose="02020603050405020304" pitchFamily="18" charset="0"/>
              </a:rPr>
              <a:pPr/>
              <a:t>3</a:t>
            </a:fld>
            <a:endParaRPr lang="en-US" altLang="sv-SE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0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670A2-AD00-4924-A52C-8F01BA7684A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9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670A2-AD00-4924-A52C-8F01BA7684A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5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267745" y="6135107"/>
            <a:ext cx="687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</a:t>
            </a:r>
            <a:r>
              <a:rPr lang="en-US" sz="1000" b="1" baseline="0" dirty="0" smtClean="0">
                <a:solidFill>
                  <a:srgbClr val="336699"/>
                </a:solidFill>
                <a:latin typeface="Helvetica" pitchFamily="-84" charset="0"/>
              </a:rPr>
              <a:t> </a:t>
            </a: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3058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P2P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622B-F77A-461C-95C6-2DCB5F194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0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36512" y="44624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6712"/>
            <a:ext cx="82296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1827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323528" y="6559931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Marina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Papatriantafilou – 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Overlays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peer-to-peer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applications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sv-S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6512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60" r:id="rId4"/>
    <p:sldLayoutId id="2147483661" r:id="rId5"/>
    <p:sldLayoutId id="2147483662" r:id="rId6"/>
    <p:sldLayoutId id="214748366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File:Max-Heap.svg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vimeo.com/15228767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6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lsirwww.epfl.ch/courses/dis/2007ws/lecture/week%209%20Structured%20Overlay%20Networks.pdf" TargetMode="External"/><Relationship Id="rId7" Type="http://schemas.openxmlformats.org/officeDocument/2006/relationships/hyperlink" Target="http://research.microsoft.com/apps/pubs/default.aspx?id=67246" TargetMode="External"/><Relationship Id="rId2" Type="http://schemas.openxmlformats.org/officeDocument/2006/relationships/hyperlink" Target="http://lsirwww.epfl.ch/courses/dis/2007ws/lecture/week%208%20P2P%20systems-general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3.interscience.wiley.com/cgi-bin/jhome/6265" TargetMode="External"/><Relationship Id="rId5" Type="http://schemas.openxmlformats.org/officeDocument/2006/relationships/hyperlink" Target="http://arxiv.org/abs/cs.NI/0606110" TargetMode="External"/><Relationship Id="rId4" Type="http://schemas.openxmlformats.org/officeDocument/2006/relationships/hyperlink" Target="http://www.bittorrent.org/bittorrentecon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4.wmf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 smtClean="0"/>
              <a:t>14 </a:t>
            </a:r>
            <a:r>
              <a:rPr lang="sv-SE" dirty="0" err="1" smtClean="0"/>
              <a:t>partB</a:t>
            </a:r>
            <a:r>
              <a:rPr lang="sv-SE" dirty="0" smtClean="0"/>
              <a:t>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smtClean="0"/>
              <a:t>2.6; </a:t>
            </a:r>
            <a:r>
              <a:rPr lang="sv-SE" dirty="0" err="1" smtClean="0"/>
              <a:t>peer</a:t>
            </a:r>
            <a:r>
              <a:rPr lang="sv-SE" dirty="0" smtClean="0"/>
              <a:t>-to-</a:t>
            </a:r>
            <a:r>
              <a:rPr lang="sv-SE" dirty="0" err="1" smtClean="0"/>
              <a:t>peer</a:t>
            </a:r>
            <a:r>
              <a:rPr lang="sv-SE" dirty="0" smtClean="0"/>
              <a:t> </a:t>
            </a:r>
            <a:r>
              <a:rPr lang="sv-SE" dirty="0" err="1" smtClean="0"/>
              <a:t>applications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/>
              <a:t>(</a:t>
            </a:r>
            <a:r>
              <a:rPr lang="sv-SE" dirty="0" smtClean="0"/>
              <a:t>and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overlays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sv-SE" dirty="0" smtClean="0"/>
              <a:t>EDA344/DIT </a:t>
            </a:r>
            <a:r>
              <a:rPr lang="sv-SE" dirty="0"/>
              <a:t>420, 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+, -?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601028" y="1052736"/>
            <a:ext cx="4223658" cy="439248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600" dirty="0">
                <a:solidFill>
                  <a:srgbClr val="0070C0"/>
                </a:solidFill>
              </a:rPr>
              <a:t>Gnutella: </a:t>
            </a:r>
            <a:endParaRPr lang="en-US" sz="36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Pros: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Simple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Fully de-centralized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cost distributed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scope is O(peers, items)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time is O(???)</a:t>
            </a:r>
          </a:p>
          <a:p>
            <a:pPr lvl="1">
              <a:lnSpc>
                <a:spcPct val="90000"/>
              </a:lnSpc>
            </a:pPr>
            <a:endParaRPr lang="sv-SE" dirty="0" smtClean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95AD3-D509-4EA9-8670-DE98057889C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72008" y="1079094"/>
            <a:ext cx="4499992" cy="47089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3333CC"/>
              </a:buClr>
              <a:buSzPct val="85000"/>
            </a:pPr>
            <a:r>
              <a:rPr lang="en-US" sz="3600" dirty="0">
                <a:solidFill>
                  <a:srgbClr val="0070C0"/>
                </a:solidFill>
                <a:latin typeface="Calibri"/>
              </a:rPr>
              <a:t>Napster </a:t>
            </a:r>
            <a:endParaRPr lang="en-US" sz="3600" dirty="0" smtClean="0">
              <a:solidFill>
                <a:srgbClr val="0070C0"/>
              </a:solidFill>
              <a:latin typeface="Calibri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Pros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Simple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Search scope is O(1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endParaRPr lang="en-US" sz="2400" kern="0" dirty="0">
              <a:solidFill>
                <a:srgbClr val="000000"/>
              </a:solidFill>
              <a:latin typeface="+mn-lt"/>
            </a:endParaRPr>
          </a:p>
          <a:p>
            <a:pPr marL="342900" lvl="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Cons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Server maintains 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O(</a:t>
            </a:r>
            <a:r>
              <a:rPr lang="en-US" sz="2400" kern="0" dirty="0" err="1" smtClean="0">
                <a:solidFill>
                  <a:srgbClr val="000000"/>
                </a:solidFill>
                <a:latin typeface="+mn-lt"/>
              </a:rPr>
              <a:t>peers,items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State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Server 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performance bottleneck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Single 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13472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79BC1-6E57-4175-BD18-0B5E7458762A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599"/>
            <a:ext cx="7739743" cy="536105"/>
          </a:xfrm>
        </p:spPr>
        <p:txBody>
          <a:bodyPr>
            <a:normAutofit fontScale="90000"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S</a:t>
            </a:r>
            <a:r>
              <a:rPr lang="sv-SE" dirty="0" err="1" smtClean="0">
                <a:solidFill>
                  <a:srgbClr val="FF0000"/>
                </a:solidFill>
              </a:rPr>
              <a:t>ynch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questions</a:t>
            </a:r>
            <a:r>
              <a:rPr lang="sv-SE" dirty="0">
                <a:solidFill>
                  <a:srgbClr val="FF0000"/>
                </a:solidFill>
              </a:rPr>
              <a:t>: </a:t>
            </a:r>
            <a:r>
              <a:rPr lang="sv-SE" dirty="0" smtClean="0">
                <a:solidFill>
                  <a:srgbClr val="FF0000"/>
                </a:solidFill>
              </a:rPr>
              <a:t/>
            </a:r>
            <a:br>
              <a:rPr lang="sv-SE" dirty="0" smtClean="0">
                <a:solidFill>
                  <a:srgbClr val="FF0000"/>
                </a:solidFill>
              </a:rPr>
            </a:br>
            <a:endParaRPr lang="en-US" sz="2800" dirty="0" smtClean="0"/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552" y="3429000"/>
            <a:ext cx="7992888" cy="1368152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Edge is not a physical link </a:t>
            </a:r>
            <a:r>
              <a:rPr lang="en-US" sz="2000" dirty="0">
                <a:solidFill>
                  <a:srgbClr val="FF0000"/>
                </a:solidFill>
              </a:rPr>
              <a:t>E.g. edge between peer X and Y if </a:t>
            </a:r>
            <a:r>
              <a:rPr lang="en-US" sz="2000" dirty="0" smtClean="0">
                <a:solidFill>
                  <a:srgbClr val="FF0000"/>
                </a:solidFill>
              </a:rPr>
              <a:t>they know each-other’s </a:t>
            </a:r>
            <a:r>
              <a:rPr lang="en-US" sz="2000" dirty="0" smtClean="0">
                <a:solidFill>
                  <a:srgbClr val="FF0000"/>
                </a:solidFill>
              </a:rPr>
              <a:t>IP addresses or </a:t>
            </a:r>
            <a:r>
              <a:rPr lang="en-US" sz="2000" dirty="0" smtClean="0">
                <a:solidFill>
                  <a:srgbClr val="FF0000"/>
                </a:solidFill>
              </a:rPr>
              <a:t>there’s </a:t>
            </a:r>
            <a:r>
              <a:rPr lang="en-US" sz="2000" dirty="0">
                <a:solidFill>
                  <a:srgbClr val="FF0000"/>
                </a:solidFill>
              </a:rPr>
              <a:t>a TCP </a:t>
            </a:r>
            <a:r>
              <a:rPr lang="en-US" sz="2000" dirty="0" smtClean="0">
                <a:solidFill>
                  <a:srgbClr val="FF0000"/>
                </a:solidFill>
              </a:rPr>
              <a:t>connection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Used for supporting the </a:t>
            </a:r>
            <a:r>
              <a:rPr lang="en-US" sz="2000" b="1" dirty="0" smtClean="0">
                <a:solidFill>
                  <a:srgbClr val="C00000"/>
                </a:solidFill>
              </a:rPr>
              <a:t>search</a:t>
            </a:r>
            <a:r>
              <a:rPr lang="en-US" sz="2000" dirty="0" smtClean="0">
                <a:solidFill>
                  <a:srgbClr val="FF0000"/>
                </a:solidFill>
              </a:rPr>
              <a:t> operation (</a:t>
            </a:r>
            <a:r>
              <a:rPr lang="en-US" sz="2000" b="1" dirty="0" smtClean="0">
                <a:solidFill>
                  <a:srgbClr val="FF0000"/>
                </a:solidFill>
              </a:rPr>
              <a:t>aka routing in p2p networks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15616" y="1484784"/>
            <a:ext cx="5641553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how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are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the ”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neighbors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”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connected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?</a:t>
            </a:r>
            <a:r>
              <a:rPr lang="en-US" sz="2800" b="1" dirty="0">
                <a:solidFill>
                  <a:srgbClr val="4F81BD">
                    <a:lumMod val="50000"/>
                  </a:srgbClr>
                </a:solidFill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4F81BD">
                    <a:lumMod val="50000"/>
                  </a:srgbClr>
                </a:solidFill>
                <a:ea typeface="+mj-ea"/>
                <a:cs typeface="+mj-cs"/>
              </a:rPr>
            </a:b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what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is the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overlay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here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useful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for?</a:t>
            </a:r>
            <a:endParaRPr lang="en-US" sz="2800" b="1" dirty="0">
              <a:solidFill>
                <a:srgbClr val="4F81BD">
                  <a:lumMod val="50000"/>
                </a:srgb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33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06" y="3335446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78433" y="1268760"/>
            <a:ext cx="728270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Hierarchical Query </a:t>
            </a:r>
            <a:r>
              <a:rPr lang="en-US" sz="2400" dirty="0" smtClean="0"/>
              <a:t>Flooding : some directory structure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 err="1"/>
              <a:t>KaZaA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028"/>
            <a:ext cx="8219256" cy="648072"/>
          </a:xfrm>
        </p:spPr>
        <p:txBody>
          <a:bodyPr/>
          <a:lstStyle/>
          <a:p>
            <a:r>
              <a:rPr lang="en-US" sz="2800" dirty="0" err="1" smtClean="0"/>
              <a:t>KaZaA</a:t>
            </a:r>
            <a:r>
              <a:rPr lang="en-US" sz="2800" dirty="0" smtClean="0"/>
              <a:t>: </a:t>
            </a:r>
            <a:r>
              <a:rPr lang="en-US" sz="2800" dirty="0"/>
              <a:t> </a:t>
            </a:r>
            <a:r>
              <a:rPr lang="en-US" sz="2800" dirty="0" smtClean="0"/>
              <a:t>join, publish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16416" y="6525345"/>
            <a:ext cx="730424" cy="332655"/>
          </a:xfrm>
        </p:spPr>
        <p:txBody>
          <a:bodyPr/>
          <a:lstStyle/>
          <a:p>
            <a:pPr>
              <a:defRPr/>
            </a:pPr>
            <a:fld id="{0351DD4A-3ED5-4E54-8906-2711D6CA68B7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914400" y="5310833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I have X!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914400" y="1958033"/>
            <a:ext cx="6781800" cy="4419600"/>
            <a:chOff x="576" y="960"/>
            <a:chExt cx="4272" cy="2784"/>
          </a:xfrm>
        </p:grpSpPr>
        <p:pic>
          <p:nvPicPr>
            <p:cNvPr id="24588" name="Picture 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9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593" name="Group 10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4643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4" name="Picture 1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5" name="Picture 1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94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5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6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597" name="Group 17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4640" name="Picture 1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1" name="Picture 19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2" name="Picture 20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98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9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600" name="Group 23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4637" name="Picture 2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38" name="Picture 2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39" name="Picture 2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601" name="Picture 2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2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3" name="Picture 2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4" name="Picture 3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5" name="Picture 3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6" name="Picture 32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7" name="Picture 3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8" name="Picture 3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9" name="Picture 3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0" name="Picture 3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1" name="Picture 3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2" name="Picture 3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3" name="Picture 3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4" name="Picture 4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5" name="Picture 4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6" name="Picture 4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17" name="Line 43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18" name="Line 44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19" name="Line 45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0" name="Line 46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1" name="Line 47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2" name="Line 48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3" name="Line 49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24624" name="Picture 5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5" name="Picture 5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6" name="Picture 5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7" name="Picture 53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8" name="Picture 5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9" name="Picture 5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30" name="Line 56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1" name="Line 57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2" name="Line 58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3" name="Line 59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4" name="Line 60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5" name="Line 61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6" name="Text Box 62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sv-SE">
                <a:solidFill>
                  <a:srgbClr val="990000"/>
                </a:solidFill>
                <a:latin typeface="Helvetica"/>
              </a:endParaRP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600200" y="4320233"/>
            <a:ext cx="1524000" cy="914400"/>
            <a:chOff x="528" y="2352"/>
            <a:chExt cx="960" cy="576"/>
          </a:xfrm>
        </p:grpSpPr>
        <p:sp>
          <p:nvSpPr>
            <p:cNvPr id="24586" name="Line 64"/>
            <p:cNvSpPr>
              <a:spLocks noChangeShapeType="1"/>
            </p:cNvSpPr>
            <p:nvPr/>
          </p:nvSpPr>
          <p:spPr bwMode="auto">
            <a:xfrm flipV="1">
              <a:off x="1152" y="2352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587" name="Text Box 65"/>
            <p:cNvSpPr txBox="1">
              <a:spLocks noChangeArrowheads="1"/>
            </p:cNvSpPr>
            <p:nvPr/>
          </p:nvSpPr>
          <p:spPr bwMode="auto">
            <a:xfrm>
              <a:off x="528" y="2544"/>
              <a:ext cx="7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Helvetica"/>
                </a:rPr>
                <a:t>Publish</a:t>
              </a:r>
            </a:p>
          </p:txBody>
        </p:sp>
      </p:grpSp>
      <p:sp>
        <p:nvSpPr>
          <p:cNvPr id="194626" name="Rectangle 66"/>
          <p:cNvSpPr>
            <a:spLocks noChangeArrowheads="1"/>
          </p:cNvSpPr>
          <p:nvPr/>
        </p:nvSpPr>
        <p:spPr bwMode="auto">
          <a:xfrm>
            <a:off x="1219200" y="3024833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hangingPunct="0"/>
            <a:r>
              <a:rPr lang="en-US">
                <a:latin typeface="Arial" pitchFamily="34" charset="0"/>
              </a:rPr>
              <a:t>insert(X,</a:t>
            </a:r>
          </a:p>
          <a:p>
            <a:pPr eaLnBrk="0" hangingPunct="0"/>
            <a:r>
              <a:rPr lang="en-US">
                <a:latin typeface="Arial" pitchFamily="34" charset="0"/>
              </a:rPr>
              <a:t>  123.2.21.23)</a:t>
            </a:r>
          </a:p>
          <a:p>
            <a:pPr eaLnBrk="0" hangingPunct="0"/>
            <a:r>
              <a:rPr lang="en-US">
                <a:latin typeface="Arial" pitchFamily="34" charset="0"/>
              </a:rPr>
              <a:t>...</a:t>
            </a:r>
          </a:p>
        </p:txBody>
      </p:sp>
      <p:sp>
        <p:nvSpPr>
          <p:cNvPr id="24585" name="Rectangle 67"/>
          <p:cNvSpPr>
            <a:spLocks noChangeArrowheads="1"/>
          </p:cNvSpPr>
          <p:nvPr/>
        </p:nvSpPr>
        <p:spPr bwMode="auto">
          <a:xfrm>
            <a:off x="1676400" y="5920433"/>
            <a:ext cx="179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123.2.21.23</a:t>
            </a:r>
          </a:p>
        </p:txBody>
      </p:sp>
      <p:sp>
        <p:nvSpPr>
          <p:cNvPr id="70" name="Text Box 61"/>
          <p:cNvSpPr txBox="1">
            <a:spLocks noChangeArrowheads="1"/>
          </p:cNvSpPr>
          <p:nvPr/>
        </p:nvSpPr>
        <p:spPr bwMode="auto">
          <a:xfrm>
            <a:off x="3429000" y="1958033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990000"/>
                </a:solidFill>
                <a:latin typeface="Helvetica"/>
              </a:rPr>
              <a:t>“Super Nodes”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3657600" y="325023"/>
            <a:ext cx="5486400" cy="16330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ym typeface="Wingdings" pitchFamily="2" charset="2"/>
              </a:rPr>
              <a:t>“Smart” Query Flooding:</a:t>
            </a:r>
          </a:p>
          <a:p>
            <a:pPr>
              <a:lnSpc>
                <a:spcPct val="80000"/>
              </a:lnSpc>
            </a:pPr>
            <a:r>
              <a:rPr lang="en-US" sz="2400" b="1" dirty="0" smtClean="0">
                <a:sym typeface="Wingdings" pitchFamily="2" charset="2"/>
              </a:rPr>
              <a:t>Join</a:t>
            </a:r>
            <a:r>
              <a:rPr lang="en-US" sz="2400" dirty="0" smtClean="0">
                <a:sym typeface="Wingdings" pitchFamily="2" charset="2"/>
              </a:rPr>
              <a:t>: on startup, client contacts a “</a:t>
            </a:r>
            <a:r>
              <a:rPr lang="en-US" sz="2400" dirty="0" err="1" smtClean="0">
                <a:sym typeface="Wingdings" pitchFamily="2" charset="2"/>
              </a:rPr>
              <a:t>supernode</a:t>
            </a:r>
            <a:r>
              <a:rPr lang="en-US" sz="2400" dirty="0" smtClean="0">
                <a:sym typeface="Wingdings" pitchFamily="2" charset="2"/>
              </a:rPr>
              <a:t>” ... may at some point become one itself</a:t>
            </a:r>
          </a:p>
          <a:p>
            <a:pPr>
              <a:lnSpc>
                <a:spcPct val="80000"/>
              </a:lnSpc>
            </a:pPr>
            <a:r>
              <a:rPr lang="en-US" sz="2400" b="1" dirty="0" smtClean="0">
                <a:sym typeface="Wingdings" pitchFamily="2" charset="2"/>
              </a:rPr>
              <a:t>Publish</a:t>
            </a:r>
            <a:r>
              <a:rPr lang="en-US" sz="2400" dirty="0" smtClean="0">
                <a:sym typeface="Wingdings" pitchFamily="2" charset="2"/>
              </a:rPr>
              <a:t>: send list of files to </a:t>
            </a:r>
            <a:r>
              <a:rPr lang="en-US" sz="2400" dirty="0" err="1" smtClean="0">
                <a:sym typeface="Wingdings" pitchFamily="2" charset="2"/>
              </a:rPr>
              <a:t>supernode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383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en-US" dirty="0" smtClean="0"/>
              <a:t>: Search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576" y="6493024"/>
            <a:ext cx="730424" cy="365125"/>
          </a:xfrm>
        </p:spPr>
        <p:txBody>
          <a:bodyPr/>
          <a:lstStyle/>
          <a:p>
            <a:pPr>
              <a:defRPr/>
            </a:pPr>
            <a:fld id="{0DE3766E-BE81-4867-A4A6-53C0E867C99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grpSp>
        <p:nvGrpSpPr>
          <p:cNvPr id="25604" name="Group 2"/>
          <p:cNvGrpSpPr>
            <a:grpSpLocks/>
          </p:cNvGrpSpPr>
          <p:nvPr/>
        </p:nvGrpSpPr>
        <p:grpSpPr bwMode="auto">
          <a:xfrm>
            <a:off x="914400" y="1844824"/>
            <a:ext cx="6781800" cy="4419600"/>
            <a:chOff x="576" y="960"/>
            <a:chExt cx="4272" cy="2784"/>
          </a:xfrm>
        </p:grpSpPr>
        <p:pic>
          <p:nvPicPr>
            <p:cNvPr id="25630" name="Picture 3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1" name="Picture 4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2" name="Picture 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3" name="Picture 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4" name="Picture 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35" name="Group 8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5685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6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7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36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7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8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39" name="Group 15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5682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3" name="Picture 17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4" name="Picture 1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4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1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42" name="Group 21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5679" name="Picture 2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0" name="Picture 2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1" name="Picture 2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43" name="Picture 2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4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5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6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7" name="Picture 2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8" name="Picture 3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9" name="Picture 3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0" name="Picture 3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1" name="Picture 3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2" name="Picture 34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3" name="Picture 3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4" name="Picture 3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5" name="Picture 3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6" name="Picture 3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7" name="Picture 3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8" name="Picture 4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59" name="Line 41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0" name="Line 42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1" name="Line 43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2" name="Line 44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3" name="Line 45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4" name="Line 46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5" name="Line 47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25666" name="Picture 4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7" name="Picture 4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8" name="Picture 5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9" name="Picture 51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0" name="Picture 5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1" name="Picture 5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72" name="Line 54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3" name="Line 55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4" name="Line 56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5" name="Line 57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6" name="Line 58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7" name="Line 59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8" name="Text Box 60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sv-SE">
                <a:solidFill>
                  <a:srgbClr val="990000"/>
                </a:solidFill>
                <a:latin typeface="Helvetica"/>
              </a:endParaRPr>
            </a:p>
          </p:txBody>
        </p:sp>
      </p:grpSp>
      <p:sp>
        <p:nvSpPr>
          <p:cNvPr id="25606" name="Text Box 62"/>
          <p:cNvSpPr txBox="1">
            <a:spLocks noChangeArrowheads="1"/>
          </p:cNvSpPr>
          <p:nvPr/>
        </p:nvSpPr>
        <p:spPr bwMode="auto">
          <a:xfrm>
            <a:off x="0" y="5197624"/>
            <a:ext cx="231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Where is file A?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828800" y="4207024"/>
            <a:ext cx="1295400" cy="914400"/>
            <a:chOff x="1152" y="2448"/>
            <a:chExt cx="816" cy="576"/>
          </a:xfrm>
        </p:grpSpPr>
        <p:sp>
          <p:nvSpPr>
            <p:cNvPr id="25628" name="Line 64"/>
            <p:cNvSpPr>
              <a:spLocks noChangeShapeType="1"/>
            </p:cNvSpPr>
            <p:nvPr/>
          </p:nvSpPr>
          <p:spPr bwMode="auto">
            <a:xfrm flipV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9" name="Rectangle 65"/>
            <p:cNvSpPr>
              <a:spLocks noChangeArrowheads="1"/>
            </p:cNvSpPr>
            <p:nvPr/>
          </p:nvSpPr>
          <p:spPr bwMode="auto">
            <a:xfrm>
              <a:off x="1152" y="2544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Query</a:t>
              </a: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3429000" y="2835424"/>
            <a:ext cx="1676400" cy="1219200"/>
            <a:chOff x="2160" y="1584"/>
            <a:chExt cx="1056" cy="768"/>
          </a:xfrm>
        </p:grpSpPr>
        <p:sp>
          <p:nvSpPr>
            <p:cNvPr id="25625" name="Line 67"/>
            <p:cNvSpPr>
              <a:spLocks noChangeShapeType="1"/>
            </p:cNvSpPr>
            <p:nvPr/>
          </p:nvSpPr>
          <p:spPr bwMode="auto">
            <a:xfrm flipV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6" name="Line 68"/>
            <p:cNvSpPr>
              <a:spLocks noChangeShapeType="1"/>
            </p:cNvSpPr>
            <p:nvPr/>
          </p:nvSpPr>
          <p:spPr bwMode="auto">
            <a:xfrm flipV="1"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7" name="Line 69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4038600" y="2606824"/>
            <a:ext cx="1219200" cy="1219200"/>
            <a:chOff x="2544" y="1440"/>
            <a:chExt cx="768" cy="768"/>
          </a:xfrm>
        </p:grpSpPr>
        <p:sp>
          <p:nvSpPr>
            <p:cNvPr id="25622" name="Line 71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3" name="Line 72"/>
            <p:cNvSpPr>
              <a:spLocks noChangeShapeType="1"/>
            </p:cNvSpPr>
            <p:nvPr/>
          </p:nvSpPr>
          <p:spPr bwMode="auto">
            <a:xfrm flipV="1"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4" name="Line 73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1447800" y="1844824"/>
            <a:ext cx="6248400" cy="2971800"/>
            <a:chOff x="912" y="960"/>
            <a:chExt cx="3936" cy="1872"/>
          </a:xfrm>
        </p:grpSpPr>
        <p:sp>
          <p:nvSpPr>
            <p:cNvPr id="25620" name="Rectangle 75"/>
            <p:cNvSpPr>
              <a:spLocks noChangeArrowheads="1"/>
            </p:cNvSpPr>
            <p:nvPr/>
          </p:nvSpPr>
          <p:spPr bwMode="auto">
            <a:xfrm>
              <a:off x="3552" y="2112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eaLnBrk="0" hangingPunct="0"/>
              <a:r>
                <a:rPr lang="en-US">
                  <a:latin typeface="Arial" pitchFamily="34" charset="0"/>
                </a:rPr>
                <a:t>search(A)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--&gt;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123.2.0.18</a:t>
              </a:r>
            </a:p>
          </p:txBody>
        </p:sp>
        <p:sp>
          <p:nvSpPr>
            <p:cNvPr id="25621" name="Rectangle 76"/>
            <p:cNvSpPr>
              <a:spLocks noChangeArrowheads="1"/>
            </p:cNvSpPr>
            <p:nvPr/>
          </p:nvSpPr>
          <p:spPr bwMode="auto">
            <a:xfrm>
              <a:off x="912" y="960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eaLnBrk="0" hangingPunct="0"/>
              <a:r>
                <a:rPr lang="en-US">
                  <a:latin typeface="Arial" pitchFamily="34" charset="0"/>
                </a:rPr>
                <a:t>search(A)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--&gt;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123.2.22.50</a:t>
              </a:r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2438400" y="2835424"/>
            <a:ext cx="2667000" cy="2362200"/>
            <a:chOff x="1536" y="1584"/>
            <a:chExt cx="1680" cy="1488"/>
          </a:xfrm>
        </p:grpSpPr>
        <p:sp>
          <p:nvSpPr>
            <p:cNvPr id="25615" name="Line 78"/>
            <p:cNvSpPr>
              <a:spLocks noChangeShapeType="1"/>
            </p:cNvSpPr>
            <p:nvPr/>
          </p:nvSpPr>
          <p:spPr bwMode="auto">
            <a:xfrm flipH="1">
              <a:off x="2304" y="2448"/>
              <a:ext cx="912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6" name="Line 79"/>
            <p:cNvSpPr>
              <a:spLocks noChangeShapeType="1"/>
            </p:cNvSpPr>
            <p:nvPr/>
          </p:nvSpPr>
          <p:spPr bwMode="auto">
            <a:xfrm flipH="1">
              <a:off x="2064" y="1584"/>
              <a:ext cx="144" cy="48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7" name="Line 80"/>
            <p:cNvSpPr>
              <a:spLocks noChangeShapeType="1"/>
            </p:cNvSpPr>
            <p:nvPr/>
          </p:nvSpPr>
          <p:spPr bwMode="auto">
            <a:xfrm flipH="1">
              <a:off x="1680" y="2496"/>
              <a:ext cx="336" cy="57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8" name="Text Box 81"/>
            <p:cNvSpPr txBox="1">
              <a:spLocks noChangeArrowheads="1"/>
            </p:cNvSpPr>
            <p:nvPr/>
          </p:nvSpPr>
          <p:spPr bwMode="auto">
            <a:xfrm>
              <a:off x="2160" y="2544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FF00"/>
                  </a:solidFill>
                  <a:latin typeface="Helvetica"/>
                </a:rPr>
                <a:t>Replies</a:t>
              </a:r>
            </a:p>
          </p:txBody>
        </p:sp>
        <p:sp>
          <p:nvSpPr>
            <p:cNvPr id="25619" name="Line 82"/>
            <p:cNvSpPr>
              <a:spLocks noChangeShapeType="1"/>
            </p:cNvSpPr>
            <p:nvPr/>
          </p:nvSpPr>
          <p:spPr bwMode="auto">
            <a:xfrm flipH="1">
              <a:off x="1536" y="2448"/>
              <a:ext cx="336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457200" y="3902224"/>
            <a:ext cx="6807200" cy="2590800"/>
            <a:chOff x="288" y="2256"/>
            <a:chExt cx="4288" cy="1632"/>
          </a:xfrm>
        </p:grpSpPr>
        <p:sp>
          <p:nvSpPr>
            <p:cNvPr id="25613" name="Rectangle 84"/>
            <p:cNvSpPr>
              <a:spLocks noChangeArrowheads="1"/>
            </p:cNvSpPr>
            <p:nvPr/>
          </p:nvSpPr>
          <p:spPr bwMode="auto">
            <a:xfrm>
              <a:off x="3552" y="3600"/>
              <a:ext cx="10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</a:rPr>
                <a:t>123.2.0.18</a:t>
              </a:r>
            </a:p>
          </p:txBody>
        </p:sp>
        <p:sp>
          <p:nvSpPr>
            <p:cNvPr id="25614" name="Rectangle 85"/>
            <p:cNvSpPr>
              <a:spLocks noChangeArrowheads="1"/>
            </p:cNvSpPr>
            <p:nvPr/>
          </p:nvSpPr>
          <p:spPr bwMode="auto">
            <a:xfrm>
              <a:off x="288" y="2256"/>
              <a:ext cx="11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</a:rPr>
                <a:t>123.2.22.50</a:t>
              </a:r>
            </a:p>
          </p:txBody>
        </p:sp>
      </p:grpSp>
      <p:sp>
        <p:nvSpPr>
          <p:cNvPr id="88" name="Text Box 61"/>
          <p:cNvSpPr txBox="1">
            <a:spLocks noChangeArrowheads="1"/>
          </p:cNvSpPr>
          <p:nvPr/>
        </p:nvSpPr>
        <p:spPr bwMode="auto">
          <a:xfrm>
            <a:off x="3429000" y="1844824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990000"/>
                </a:solidFill>
                <a:latin typeface="Helvetica"/>
              </a:rPr>
              <a:t>“Super Nodes”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38997" y="6414120"/>
            <a:ext cx="773416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2000" dirty="0" smtClean="0">
                <a:solidFill>
                  <a:srgbClr val="C00000"/>
                </a:solidFill>
              </a:rPr>
              <a:t>Q: </a:t>
            </a:r>
            <a:r>
              <a:rPr lang="sv-SE" sz="2000" dirty="0" err="1" smtClean="0">
                <a:solidFill>
                  <a:srgbClr val="C00000"/>
                </a:solidFill>
              </a:rPr>
              <a:t>Compare</a:t>
            </a:r>
            <a:r>
              <a:rPr lang="sv-SE" sz="2000" dirty="0" smtClean="0">
                <a:solidFill>
                  <a:srgbClr val="C00000"/>
                </a:solidFill>
              </a:rPr>
              <a:t> </a:t>
            </a:r>
            <a:r>
              <a:rPr lang="sv-SE" sz="2000" dirty="0" err="1" smtClean="0">
                <a:solidFill>
                  <a:srgbClr val="C00000"/>
                </a:solidFill>
              </a:rPr>
              <a:t>with</a:t>
            </a:r>
            <a:r>
              <a:rPr lang="sv-SE" sz="2000" dirty="0" smtClean="0">
                <a:solidFill>
                  <a:srgbClr val="C00000"/>
                </a:solidFill>
              </a:rPr>
              <a:t> Napster, </a:t>
            </a:r>
            <a:r>
              <a:rPr lang="sv-SE" sz="2000" dirty="0" err="1" smtClean="0">
                <a:solidFill>
                  <a:srgbClr val="C00000"/>
                </a:solidFill>
              </a:rPr>
              <a:t>Gnutella</a:t>
            </a:r>
            <a:r>
              <a:rPr lang="sv-SE" sz="2000" dirty="0" smtClean="0">
                <a:solidFill>
                  <a:srgbClr val="C00000"/>
                </a:solidFill>
              </a:rPr>
              <a:t> (publishing, </a:t>
            </a:r>
            <a:r>
              <a:rPr lang="sv-SE" sz="2000" dirty="0" err="1" smtClean="0">
                <a:solidFill>
                  <a:srgbClr val="C00000"/>
                </a:solidFill>
              </a:rPr>
              <a:t>searching</a:t>
            </a:r>
            <a:r>
              <a:rPr lang="sv-SE" sz="2000" dirty="0" smtClean="0">
                <a:solidFill>
                  <a:srgbClr val="C00000"/>
                </a:solidFill>
              </a:rPr>
              <a:t>, </a:t>
            </a:r>
            <a:r>
              <a:rPr lang="sv-SE" sz="2000" dirty="0" err="1" smtClean="0">
                <a:solidFill>
                  <a:srgbClr val="C00000"/>
                </a:solidFill>
              </a:rPr>
              <a:t>anything</a:t>
            </a:r>
            <a:r>
              <a:rPr lang="sv-SE" sz="2000" dirty="0" smtClean="0">
                <a:solidFill>
                  <a:srgbClr val="C00000"/>
                </a:solidFill>
              </a:rPr>
              <a:t> </a:t>
            </a:r>
            <a:r>
              <a:rPr lang="sv-SE" sz="2000" dirty="0" err="1" smtClean="0">
                <a:solidFill>
                  <a:srgbClr val="C00000"/>
                </a:solidFill>
              </a:rPr>
              <a:t>else</a:t>
            </a:r>
            <a:r>
              <a:rPr lang="sv-SE" sz="2000" dirty="0" smtClean="0">
                <a:solidFill>
                  <a:srgbClr val="C00000"/>
                </a:solidFill>
              </a:rPr>
              <a:t>)</a:t>
            </a:r>
            <a:endParaRPr lang="sv-SE" sz="2000" dirty="0">
              <a:solidFill>
                <a:srgbClr val="C00000"/>
              </a:solidFill>
            </a:endParaRPr>
          </a:p>
        </p:txBody>
      </p:sp>
      <p:sp>
        <p:nvSpPr>
          <p:cNvPr id="90" name="Rectangle 3"/>
          <p:cNvSpPr txBox="1">
            <a:spLocks noChangeArrowheads="1"/>
          </p:cNvSpPr>
          <p:nvPr/>
        </p:nvSpPr>
        <p:spPr>
          <a:xfrm>
            <a:off x="3740624" y="116632"/>
            <a:ext cx="5403376" cy="180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ym typeface="Wingdings" pitchFamily="2" charset="2"/>
              </a:rPr>
              <a:t>“</a:t>
            </a:r>
            <a:r>
              <a:rPr lang="en-US" sz="2000" dirty="0" smtClean="0">
                <a:sym typeface="Wingdings" pitchFamily="2" charset="2"/>
              </a:rPr>
              <a:t>Smart” Query Flooding: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Search</a:t>
            </a:r>
            <a:r>
              <a:rPr lang="en-US" sz="2000" dirty="0" smtClean="0"/>
              <a:t>: send query to </a:t>
            </a:r>
            <a:r>
              <a:rPr lang="en-US" sz="2000" dirty="0" err="1" smtClean="0"/>
              <a:t>supernode</a:t>
            </a:r>
            <a:r>
              <a:rPr lang="en-US" sz="2000" dirty="0" smtClean="0"/>
              <a:t>, </a:t>
            </a:r>
            <a:r>
              <a:rPr lang="en-US" sz="2000" dirty="0" err="1" smtClean="0"/>
              <a:t>supernodes</a:t>
            </a:r>
            <a:r>
              <a:rPr lang="en-US" sz="2000" dirty="0" smtClean="0"/>
              <a:t> flood query amongst themselves.</a:t>
            </a: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/>
              <a:t>Fetch</a:t>
            </a:r>
            <a:r>
              <a:rPr lang="en-US" sz="2000" dirty="0" smtClean="0"/>
              <a:t>: get the file directly from peer(s); can fetch simultaneously from multiple peers</a:t>
            </a:r>
          </a:p>
        </p:txBody>
      </p:sp>
    </p:spTree>
    <p:extLst>
      <p:ext uri="{BB962C8B-B14F-4D97-AF65-F5344CB8AC3E}">
        <p14:creationId xmlns:p14="http://schemas.microsoft.com/office/powerpoint/2010/main" val="29065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KaZaA: Discussion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412776"/>
            <a:ext cx="6995120" cy="4497363"/>
          </a:xfrm>
        </p:spPr>
        <p:txBody>
          <a:bodyPr/>
          <a:lstStyle/>
          <a:p>
            <a:r>
              <a:rPr lang="en-US" sz="2000" dirty="0" smtClean="0"/>
              <a:t>Pros:</a:t>
            </a:r>
          </a:p>
          <a:p>
            <a:pPr lvl="1"/>
            <a:r>
              <a:rPr lang="en-US" sz="2000" dirty="0" smtClean="0"/>
              <a:t>Tries to </a:t>
            </a:r>
            <a:r>
              <a:rPr lang="en-US" sz="2000" dirty="0" smtClean="0">
                <a:solidFill>
                  <a:srgbClr val="FF0000"/>
                </a:solidFill>
              </a:rPr>
              <a:t>balance between search overhead and space needs (trading-off Napster’s &amp; Gnutella’s extremes)</a:t>
            </a:r>
          </a:p>
          <a:p>
            <a:pPr lvl="1"/>
            <a:r>
              <a:rPr lang="en-US" sz="2000" dirty="0" smtClean="0"/>
              <a:t>Tries to take into account node heterogeneity</a:t>
            </a:r>
            <a:r>
              <a:rPr lang="en-US" sz="2000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Peer’s</a:t>
            </a:r>
            <a:r>
              <a:rPr lang="en-US" dirty="0" smtClean="0"/>
              <a:t> Resources (</a:t>
            </a:r>
            <a:r>
              <a:rPr lang="en-US" dirty="0" err="1" smtClean="0"/>
              <a:t>eg</a:t>
            </a:r>
            <a:r>
              <a:rPr lang="en-US" dirty="0" smtClean="0"/>
              <a:t> bandwidth)</a:t>
            </a:r>
            <a:endParaRPr lang="en-US" dirty="0" smtClean="0"/>
          </a:p>
          <a:p>
            <a:r>
              <a:rPr lang="en-US" sz="2000" dirty="0" smtClean="0"/>
              <a:t>Cons:</a:t>
            </a:r>
          </a:p>
          <a:p>
            <a:pPr lvl="1"/>
            <a:r>
              <a:rPr lang="en-US" sz="2000" dirty="0" smtClean="0"/>
              <a:t>No real guarantees on search scope or search time</a:t>
            </a:r>
          </a:p>
          <a:p>
            <a:pPr lvl="1"/>
            <a:r>
              <a:rPr lang="en-US" sz="2000" dirty="0" smtClean="0"/>
              <a:t>Super-peers  may “serve” a lot!</a:t>
            </a:r>
          </a:p>
          <a:p>
            <a:pPr lvl="1"/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P2P architecture used by Skype, </a:t>
            </a:r>
            <a:r>
              <a:rPr lang="en-US" sz="2000" dirty="0" err="1" smtClean="0">
                <a:solidFill>
                  <a:srgbClr val="FF0000"/>
                </a:solidFill>
              </a:rPr>
              <a:t>Joost</a:t>
            </a:r>
            <a:r>
              <a:rPr lang="en-US" sz="2000" dirty="0" smtClean="0">
                <a:solidFill>
                  <a:srgbClr val="FF0000"/>
                </a:solidFill>
              </a:rPr>
              <a:t> (communication, video distribution p2p systems)</a:t>
            </a:r>
          </a:p>
          <a:p>
            <a:pPr lvl="1"/>
            <a:endParaRPr lang="en-US" sz="1800" dirty="0" smtClean="0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AA133-905A-4810-90B4-531D8919520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473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2484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414908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7416824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Structured </a:t>
            </a:r>
            <a:r>
              <a:rPr lang="en-US" sz="2400" dirty="0" smtClean="0"/>
              <a:t>Overlays</a:t>
            </a:r>
          </a:p>
          <a:p>
            <a:pPr lvl="1">
              <a:lnSpc>
                <a:spcPct val="90000"/>
              </a:lnSpc>
              <a:buClr>
                <a:srgbClr val="3333CC"/>
              </a:buClr>
            </a:pPr>
            <a:r>
              <a:rPr lang="en-US" dirty="0" smtClean="0">
                <a:solidFill>
                  <a:srgbClr val="C00000"/>
                </a:solidFill>
              </a:rPr>
              <a:t>Combine </a:t>
            </a:r>
            <a:r>
              <a:rPr lang="en-US" dirty="0" err="1">
                <a:solidFill>
                  <a:srgbClr val="C00000"/>
                </a:solidFill>
              </a:rPr>
              <a:t>database+distributed</a:t>
            </a:r>
            <a:r>
              <a:rPr lang="en-US" dirty="0">
                <a:solidFill>
                  <a:srgbClr val="C00000"/>
                </a:solidFill>
              </a:rPr>
              <a:t> system </a:t>
            </a:r>
            <a:r>
              <a:rPr lang="en-US" dirty="0" smtClean="0">
                <a:solidFill>
                  <a:srgbClr val="C00000"/>
                </a:solidFill>
              </a:rPr>
              <a:t>know-how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C6095-E9E8-4C35-9E0A-71D46D5E33B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152400" y="33908"/>
            <a:ext cx="7620000" cy="6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Problem from this perspective</a:t>
            </a:r>
            <a:endParaRPr lang="en-US" altLang="ko-KR" sz="40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31788" y="1061591"/>
            <a:ext cx="7984628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  <a:buFont typeface="Monotype Sorts"/>
              <a:buNone/>
            </a:pPr>
            <a:r>
              <a:rPr lang="en-US" altLang="ko-KR" sz="2400" dirty="0">
                <a:ea typeface="Gulim" pitchFamily="34" charset="-127"/>
              </a:rPr>
              <a:t>How to find data in a distributed file sharing system</a:t>
            </a:r>
            <a:r>
              <a:rPr lang="en-US" altLang="ko-KR" sz="2400" dirty="0" smtClean="0">
                <a:ea typeface="Gulim" pitchFamily="34" charset="-127"/>
              </a:rPr>
              <a:t>?</a:t>
            </a:r>
          </a:p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  <a:buFont typeface="Monotype Sorts"/>
              <a:buNone/>
            </a:pPr>
            <a:r>
              <a:rPr lang="en-US" altLang="ko-KR" sz="2400" dirty="0" smtClean="0">
                <a:ea typeface="Gulim" pitchFamily="34" charset="-127"/>
              </a:rPr>
              <a:t>(aka </a:t>
            </a:r>
            <a:r>
              <a:rPr lang="en-US" altLang="ko-KR" sz="2400" dirty="0" smtClean="0">
                <a:solidFill>
                  <a:srgbClr val="C00000"/>
                </a:solidFill>
                <a:ea typeface="Gulim" pitchFamily="34" charset="-127"/>
              </a:rPr>
              <a:t>“routing” </a:t>
            </a:r>
            <a:r>
              <a:rPr lang="en-US" altLang="ko-KR" sz="2400" dirty="0" smtClean="0">
                <a:ea typeface="Gulim" pitchFamily="34" charset="-127"/>
              </a:rPr>
              <a:t>to the </a:t>
            </a:r>
            <a:r>
              <a:rPr lang="en-US" altLang="ko-KR" sz="2400" dirty="0" smtClean="0">
                <a:ea typeface="Gulim" pitchFamily="34" charset="-127"/>
              </a:rPr>
              <a:t>data, </a:t>
            </a:r>
            <a:r>
              <a:rPr lang="en-US" altLang="ko-KR" sz="2400" dirty="0" smtClean="0">
                <a:ea typeface="Gulim" pitchFamily="34" charset="-127"/>
              </a:rPr>
              <a:t>i.e. content</a:t>
            </a:r>
            <a:r>
              <a:rPr lang="en-US" altLang="ko-KR" sz="2400" dirty="0" smtClean="0">
                <a:ea typeface="Gulim" pitchFamily="34" charset="-127"/>
              </a:rPr>
              <a:t>-oriented routing)</a:t>
            </a:r>
            <a:endParaRPr lang="en-US" altLang="ko-KR" sz="2400" dirty="0">
              <a:ea typeface="Gulim" pitchFamily="34" charset="-127"/>
            </a:endParaRP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381000" y="5913438"/>
            <a:ext cx="3276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sz="2400" dirty="0">
                <a:ea typeface="Gulim" pitchFamily="34" charset="-127"/>
              </a:rPr>
              <a:t> </a:t>
            </a:r>
            <a:r>
              <a:rPr lang="sv-SE" altLang="ko-KR" sz="2400" dirty="0" err="1" smtClean="0">
                <a:ea typeface="Gulim" pitchFamily="34" charset="-127"/>
              </a:rPr>
              <a:t>How</a:t>
            </a:r>
            <a:r>
              <a:rPr lang="sv-SE" altLang="ko-KR" sz="2400" dirty="0" smtClean="0">
                <a:ea typeface="Gulim" pitchFamily="34" charset="-127"/>
              </a:rPr>
              <a:t> </a:t>
            </a:r>
            <a:r>
              <a:rPr lang="sv-SE" altLang="ko-KR" sz="2400" dirty="0" err="1" smtClean="0">
                <a:ea typeface="Gulim" pitchFamily="34" charset="-127"/>
              </a:rPr>
              <a:t>to</a:t>
            </a:r>
            <a:r>
              <a:rPr lang="sv-SE" altLang="ko-KR" sz="2400" dirty="0" smtClean="0">
                <a:ea typeface="Gulim" pitchFamily="34" charset="-127"/>
              </a:rPr>
              <a:t> do </a:t>
            </a:r>
            <a:r>
              <a:rPr lang="en-US" altLang="ko-KR" sz="2400" dirty="0" smtClean="0">
                <a:ea typeface="Gulim" pitchFamily="34" charset="-127"/>
              </a:rPr>
              <a:t>Lookup?</a:t>
            </a:r>
            <a:endParaRPr lang="en-US" altLang="ko-KR" sz="2400" dirty="0">
              <a:ea typeface="Gulim" pitchFamily="34" charset="-127"/>
            </a:endParaRPr>
          </a:p>
        </p:txBody>
      </p:sp>
      <p:sp>
        <p:nvSpPr>
          <p:cNvPr id="35847" name="Rectangle 5"/>
          <p:cNvSpPr>
            <a:spLocks noChangeArrowheads="1"/>
          </p:cNvSpPr>
          <p:nvPr/>
        </p:nvSpPr>
        <p:spPr bwMode="auto">
          <a:xfrm>
            <a:off x="1981200" y="457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ko-KR" altLang="en-US" sz="2800">
              <a:latin typeface="Comic Sans MS" pitchFamily="66" charset="0"/>
              <a:ea typeface="Gulim" pitchFamily="34" charset="-127"/>
            </a:endParaRP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209925" y="3429000"/>
            <a:ext cx="30480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4103688" y="3686175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1143000" y="2895600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331788" y="318452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6629400" y="5257800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5853" name="Group 11"/>
          <p:cNvGrpSpPr>
            <a:grpSpLocks/>
          </p:cNvGrpSpPr>
          <p:nvPr/>
        </p:nvGrpSpPr>
        <p:grpSpPr bwMode="auto">
          <a:xfrm>
            <a:off x="2362200" y="2819400"/>
            <a:ext cx="609600" cy="533400"/>
            <a:chOff x="1248" y="1968"/>
            <a:chExt cx="384" cy="336"/>
          </a:xfrm>
        </p:grpSpPr>
        <p:sp>
          <p:nvSpPr>
            <p:cNvPr id="35873" name="Oval 1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4" name="Text Box 1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5854" name="Group 14"/>
          <p:cNvGrpSpPr>
            <a:grpSpLocks/>
          </p:cNvGrpSpPr>
          <p:nvPr/>
        </p:nvGrpSpPr>
        <p:grpSpPr bwMode="auto">
          <a:xfrm>
            <a:off x="4191000" y="2438400"/>
            <a:ext cx="609600" cy="533400"/>
            <a:chOff x="1248" y="1968"/>
            <a:chExt cx="384" cy="336"/>
          </a:xfrm>
        </p:grpSpPr>
        <p:sp>
          <p:nvSpPr>
            <p:cNvPr id="35871" name="Oval 15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2" name="Text Box 16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5855" name="Group 17"/>
          <p:cNvGrpSpPr>
            <a:grpSpLocks/>
          </p:cNvGrpSpPr>
          <p:nvPr/>
        </p:nvGrpSpPr>
        <p:grpSpPr bwMode="auto">
          <a:xfrm>
            <a:off x="5943600" y="2590800"/>
            <a:ext cx="609600" cy="533400"/>
            <a:chOff x="1248" y="1968"/>
            <a:chExt cx="384" cy="336"/>
          </a:xfrm>
        </p:grpSpPr>
        <p:sp>
          <p:nvSpPr>
            <p:cNvPr id="35869" name="Oval 18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0" name="Text Box 19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5856" name="Group 20"/>
          <p:cNvGrpSpPr>
            <a:grpSpLocks/>
          </p:cNvGrpSpPr>
          <p:nvPr/>
        </p:nvGrpSpPr>
        <p:grpSpPr bwMode="auto">
          <a:xfrm>
            <a:off x="5943600" y="4800600"/>
            <a:ext cx="609600" cy="533400"/>
            <a:chOff x="1248" y="1968"/>
            <a:chExt cx="384" cy="336"/>
          </a:xfrm>
        </p:grpSpPr>
        <p:sp>
          <p:nvSpPr>
            <p:cNvPr id="35867" name="Oval 21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68" name="Text Box 22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5857" name="Group 23"/>
          <p:cNvGrpSpPr>
            <a:grpSpLocks/>
          </p:cNvGrpSpPr>
          <p:nvPr/>
        </p:nvGrpSpPr>
        <p:grpSpPr bwMode="auto">
          <a:xfrm>
            <a:off x="3657600" y="4953000"/>
            <a:ext cx="609600" cy="533400"/>
            <a:chOff x="1248" y="1968"/>
            <a:chExt cx="384" cy="336"/>
          </a:xfrm>
        </p:grpSpPr>
        <p:sp>
          <p:nvSpPr>
            <p:cNvPr id="35865" name="Oval 24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66" name="Text Box 25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5858" name="Line 26"/>
          <p:cNvSpPr>
            <a:spLocks noChangeShapeType="1"/>
          </p:cNvSpPr>
          <p:nvPr/>
        </p:nvSpPr>
        <p:spPr bwMode="auto">
          <a:xfrm>
            <a:off x="2895600" y="3200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9" name="Line 27"/>
          <p:cNvSpPr>
            <a:spLocks noChangeShapeType="1"/>
          </p:cNvSpPr>
          <p:nvPr/>
        </p:nvSpPr>
        <p:spPr bwMode="auto">
          <a:xfrm>
            <a:off x="4495800" y="2971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0" name="Line 28"/>
          <p:cNvSpPr>
            <a:spLocks noChangeShapeType="1"/>
          </p:cNvSpPr>
          <p:nvPr/>
        </p:nvSpPr>
        <p:spPr bwMode="auto">
          <a:xfrm flipH="1">
            <a:off x="5638800" y="3124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1" name="Line 29"/>
          <p:cNvSpPr>
            <a:spLocks noChangeShapeType="1"/>
          </p:cNvSpPr>
          <p:nvPr/>
        </p:nvSpPr>
        <p:spPr bwMode="auto">
          <a:xfrm flipV="1">
            <a:off x="4038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2" name="Line 30"/>
          <p:cNvSpPr>
            <a:spLocks noChangeShapeType="1"/>
          </p:cNvSpPr>
          <p:nvPr/>
        </p:nvSpPr>
        <p:spPr bwMode="auto">
          <a:xfrm flipH="1" flipV="1">
            <a:off x="5791200" y="4419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3" name="Text Box 31"/>
          <p:cNvSpPr txBox="1">
            <a:spLocks noChangeArrowheads="1"/>
          </p:cNvSpPr>
          <p:nvPr/>
        </p:nvSpPr>
        <p:spPr bwMode="auto">
          <a:xfrm>
            <a:off x="6629400" y="4953000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5864" name="Text Box 32"/>
          <p:cNvSpPr txBox="1">
            <a:spLocks noChangeArrowheads="1"/>
          </p:cNvSpPr>
          <p:nvPr/>
        </p:nvSpPr>
        <p:spPr bwMode="auto">
          <a:xfrm>
            <a:off x="7391400" y="48768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ko-KR" altLang="en-US" sz="280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036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EA824-8994-4842-8611-C2136C054A0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762000" y="304800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Centralized Solution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231775" y="5486400"/>
            <a:ext cx="4480719" cy="9510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</a:rPr>
              <a:t>O(</a:t>
            </a:r>
            <a:r>
              <a:rPr lang="en-US" altLang="ko-KR" dirty="0" err="1" smtClean="0">
                <a:ea typeface="Gulim" pitchFamily="34" charset="-127"/>
              </a:rPr>
              <a:t>peers,items</a:t>
            </a:r>
            <a:r>
              <a:rPr lang="en-US" altLang="ko-KR" dirty="0" smtClean="0">
                <a:ea typeface="Gulim" pitchFamily="34" charset="-127"/>
              </a:rPr>
              <a:t>) </a:t>
            </a:r>
            <a:r>
              <a:rPr lang="en-US" altLang="ko-KR" dirty="0">
                <a:ea typeface="Gulim" pitchFamily="34" charset="-127"/>
              </a:rPr>
              <a:t>state at server, O(1) at client</a:t>
            </a:r>
          </a:p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O(1) search communication overhead</a:t>
            </a:r>
          </a:p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 Single point of failure</a:t>
            </a:r>
          </a:p>
        </p:txBody>
      </p:sp>
      <p:sp>
        <p:nvSpPr>
          <p:cNvPr id="36870" name="Oval 4"/>
          <p:cNvSpPr>
            <a:spLocks noChangeArrowheads="1"/>
          </p:cNvSpPr>
          <p:nvPr/>
        </p:nvSpPr>
        <p:spPr bwMode="auto">
          <a:xfrm>
            <a:off x="3209925" y="326072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103688" y="3517900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143000" y="2727325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331788" y="3016250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6629400" y="5089525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6875" name="Group 9"/>
          <p:cNvGrpSpPr>
            <a:grpSpLocks/>
          </p:cNvGrpSpPr>
          <p:nvPr/>
        </p:nvGrpSpPr>
        <p:grpSpPr bwMode="auto">
          <a:xfrm>
            <a:off x="2362200" y="2651125"/>
            <a:ext cx="609600" cy="533400"/>
            <a:chOff x="1248" y="1968"/>
            <a:chExt cx="384" cy="336"/>
          </a:xfrm>
        </p:grpSpPr>
        <p:sp>
          <p:nvSpPr>
            <p:cNvPr id="36901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902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6876" name="Group 12"/>
          <p:cNvGrpSpPr>
            <a:grpSpLocks/>
          </p:cNvGrpSpPr>
          <p:nvPr/>
        </p:nvGrpSpPr>
        <p:grpSpPr bwMode="auto">
          <a:xfrm>
            <a:off x="4191000" y="2270125"/>
            <a:ext cx="609600" cy="533400"/>
            <a:chOff x="1248" y="1968"/>
            <a:chExt cx="384" cy="336"/>
          </a:xfrm>
        </p:grpSpPr>
        <p:sp>
          <p:nvSpPr>
            <p:cNvPr id="36899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900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6877" name="Group 15"/>
          <p:cNvGrpSpPr>
            <a:grpSpLocks/>
          </p:cNvGrpSpPr>
          <p:nvPr/>
        </p:nvGrpSpPr>
        <p:grpSpPr bwMode="auto">
          <a:xfrm>
            <a:off x="5943600" y="2422525"/>
            <a:ext cx="609600" cy="533400"/>
            <a:chOff x="1248" y="1968"/>
            <a:chExt cx="384" cy="336"/>
          </a:xfrm>
        </p:grpSpPr>
        <p:sp>
          <p:nvSpPr>
            <p:cNvPr id="36897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8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6878" name="Group 18"/>
          <p:cNvGrpSpPr>
            <a:grpSpLocks/>
          </p:cNvGrpSpPr>
          <p:nvPr/>
        </p:nvGrpSpPr>
        <p:grpSpPr bwMode="auto">
          <a:xfrm>
            <a:off x="5943600" y="4632325"/>
            <a:ext cx="609600" cy="533400"/>
            <a:chOff x="1248" y="1968"/>
            <a:chExt cx="384" cy="336"/>
          </a:xfrm>
        </p:grpSpPr>
        <p:sp>
          <p:nvSpPr>
            <p:cNvPr id="36895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6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6879" name="Group 21"/>
          <p:cNvGrpSpPr>
            <a:grpSpLocks/>
          </p:cNvGrpSpPr>
          <p:nvPr/>
        </p:nvGrpSpPr>
        <p:grpSpPr bwMode="auto">
          <a:xfrm>
            <a:off x="3657600" y="4784725"/>
            <a:ext cx="609600" cy="533400"/>
            <a:chOff x="1248" y="1968"/>
            <a:chExt cx="384" cy="336"/>
          </a:xfrm>
        </p:grpSpPr>
        <p:sp>
          <p:nvSpPr>
            <p:cNvPr id="36893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4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6880" name="Line 24"/>
          <p:cNvSpPr>
            <a:spLocks noChangeShapeType="1"/>
          </p:cNvSpPr>
          <p:nvPr/>
        </p:nvSpPr>
        <p:spPr bwMode="auto">
          <a:xfrm>
            <a:off x="2895600" y="303212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1" name="Line 25"/>
          <p:cNvSpPr>
            <a:spLocks noChangeShapeType="1"/>
          </p:cNvSpPr>
          <p:nvPr/>
        </p:nvSpPr>
        <p:spPr bwMode="auto">
          <a:xfrm>
            <a:off x="4495800" y="28035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2" name="Line 26"/>
          <p:cNvSpPr>
            <a:spLocks noChangeShapeType="1"/>
          </p:cNvSpPr>
          <p:nvPr/>
        </p:nvSpPr>
        <p:spPr bwMode="auto">
          <a:xfrm flipH="1">
            <a:off x="5638800" y="295592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3" name="Line 27"/>
          <p:cNvSpPr>
            <a:spLocks noChangeShapeType="1"/>
          </p:cNvSpPr>
          <p:nvPr/>
        </p:nvSpPr>
        <p:spPr bwMode="auto">
          <a:xfrm flipV="1">
            <a:off x="4038600" y="44799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4" name="Line 28"/>
          <p:cNvSpPr>
            <a:spLocks noChangeShapeType="1"/>
          </p:cNvSpPr>
          <p:nvPr/>
        </p:nvSpPr>
        <p:spPr bwMode="auto">
          <a:xfrm flipH="1" flipV="1">
            <a:off x="5791200" y="440372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5" name="Text Box 29"/>
          <p:cNvSpPr txBox="1">
            <a:spLocks noChangeArrowheads="1"/>
          </p:cNvSpPr>
          <p:nvPr/>
        </p:nvSpPr>
        <p:spPr bwMode="auto">
          <a:xfrm>
            <a:off x="6629400" y="47847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grpSp>
        <p:nvGrpSpPr>
          <p:cNvPr id="36886" name="Group 30"/>
          <p:cNvGrpSpPr>
            <a:grpSpLocks/>
          </p:cNvGrpSpPr>
          <p:nvPr/>
        </p:nvGrpSpPr>
        <p:grpSpPr bwMode="auto">
          <a:xfrm>
            <a:off x="2438400" y="4175125"/>
            <a:ext cx="635000" cy="533400"/>
            <a:chOff x="4368" y="2064"/>
            <a:chExt cx="400" cy="336"/>
          </a:xfrm>
        </p:grpSpPr>
        <p:sp>
          <p:nvSpPr>
            <p:cNvPr id="36891" name="Oval 31"/>
            <p:cNvSpPr>
              <a:spLocks noChangeArrowheads="1"/>
            </p:cNvSpPr>
            <p:nvPr/>
          </p:nvSpPr>
          <p:spPr bwMode="auto">
            <a:xfrm>
              <a:off x="4368" y="2064"/>
              <a:ext cx="384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2" name="Text Box 32"/>
            <p:cNvSpPr txBox="1">
              <a:spLocks noChangeArrowheads="1"/>
            </p:cNvSpPr>
            <p:nvPr/>
          </p:nvSpPr>
          <p:spPr bwMode="auto">
            <a:xfrm>
              <a:off x="4368" y="2064"/>
              <a:ext cx="40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DB</a:t>
              </a:r>
              <a:endParaRPr lang="en-US" altLang="ko-KR" sz="2800" baseline="-25000">
                <a:solidFill>
                  <a:schemeClr val="accent2"/>
                </a:solidFill>
                <a:latin typeface="Tahoma" pitchFamily="34" charset="0"/>
                <a:ea typeface="Gulim" pitchFamily="34" charset="-127"/>
              </a:endParaRPr>
            </a:p>
          </p:txBody>
        </p:sp>
      </p:grpSp>
      <p:sp>
        <p:nvSpPr>
          <p:cNvPr id="36887" name="Line 33"/>
          <p:cNvSpPr>
            <a:spLocks noChangeShapeType="1"/>
          </p:cNvSpPr>
          <p:nvPr/>
        </p:nvSpPr>
        <p:spPr bwMode="auto">
          <a:xfrm flipV="1">
            <a:off x="2971800" y="41751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8" name="Freeform 34"/>
          <p:cNvSpPr>
            <a:spLocks/>
          </p:cNvSpPr>
          <p:nvPr/>
        </p:nvSpPr>
        <p:spPr bwMode="auto">
          <a:xfrm rot="5298170">
            <a:off x="2817813" y="3101975"/>
            <a:ext cx="1223962" cy="915988"/>
          </a:xfrm>
          <a:custGeom>
            <a:avLst/>
            <a:gdLst>
              <a:gd name="T0" fmla="*/ 0 w 1344"/>
              <a:gd name="T1" fmla="*/ 2147483647 h 296"/>
              <a:gd name="T2" fmla="*/ 2147483647 w 1344"/>
              <a:gd name="T3" fmla="*/ 2147483647 h 296"/>
              <a:gd name="T4" fmla="*/ 2147483647 w 1344"/>
              <a:gd name="T5" fmla="*/ 2147483647 h 296"/>
              <a:gd name="T6" fmla="*/ 0 60000 65536"/>
              <a:gd name="T7" fmla="*/ 0 60000 65536"/>
              <a:gd name="T8" fmla="*/ 0 60000 65536"/>
              <a:gd name="T9" fmla="*/ 0 w 1344"/>
              <a:gd name="T10" fmla="*/ 0 h 296"/>
              <a:gd name="T11" fmla="*/ 1344 w 1344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296">
                <a:moveTo>
                  <a:pt x="0" y="296"/>
                </a:moveTo>
                <a:cubicBezTo>
                  <a:pt x="176" y="156"/>
                  <a:pt x="352" y="16"/>
                  <a:pt x="576" y="8"/>
                </a:cubicBezTo>
                <a:cubicBezTo>
                  <a:pt x="800" y="0"/>
                  <a:pt x="1072" y="124"/>
                  <a:pt x="1344" y="2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89" name="Freeform 35"/>
          <p:cNvSpPr>
            <a:spLocks/>
          </p:cNvSpPr>
          <p:nvPr/>
        </p:nvSpPr>
        <p:spPr bwMode="auto">
          <a:xfrm flipV="1">
            <a:off x="3200400" y="4327525"/>
            <a:ext cx="2819400" cy="457200"/>
          </a:xfrm>
          <a:custGeom>
            <a:avLst/>
            <a:gdLst>
              <a:gd name="T0" fmla="*/ 2147483647 w 624"/>
              <a:gd name="T1" fmla="*/ 0 h 240"/>
              <a:gd name="T2" fmla="*/ 2147483647 w 624"/>
              <a:gd name="T3" fmla="*/ 2147483647 h 240"/>
              <a:gd name="T4" fmla="*/ 0 w 624"/>
              <a:gd name="T5" fmla="*/ 2147483647 h 240"/>
              <a:gd name="T6" fmla="*/ 0 60000 65536"/>
              <a:gd name="T7" fmla="*/ 0 60000 65536"/>
              <a:gd name="T8" fmla="*/ 0 60000 65536"/>
              <a:gd name="T9" fmla="*/ 0 w 624"/>
              <a:gd name="T10" fmla="*/ 0 h 240"/>
              <a:gd name="T11" fmla="*/ 624 w 62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240">
                <a:moveTo>
                  <a:pt x="624" y="0"/>
                </a:moveTo>
                <a:cubicBezTo>
                  <a:pt x="580" y="76"/>
                  <a:pt x="536" y="152"/>
                  <a:pt x="432" y="192"/>
                </a:cubicBezTo>
                <a:cubicBezTo>
                  <a:pt x="328" y="232"/>
                  <a:pt x="164" y="236"/>
                  <a:pt x="0" y="24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90" name="Text Box 36"/>
          <p:cNvSpPr txBox="1">
            <a:spLocks noChangeArrowheads="1"/>
          </p:cNvSpPr>
          <p:nvPr/>
        </p:nvSpPr>
        <p:spPr bwMode="auto">
          <a:xfrm>
            <a:off x="440333" y="1052736"/>
            <a:ext cx="296306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Central server (Napster)</a:t>
            </a:r>
          </a:p>
        </p:txBody>
      </p:sp>
    </p:spTree>
    <p:extLst>
      <p:ext uri="{BB962C8B-B14F-4D97-AF65-F5344CB8AC3E}">
        <p14:creationId xmlns:p14="http://schemas.microsoft.com/office/powerpoint/2010/main" val="38660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86A9-1D09-4931-BE78-99B7865E0438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685800" y="102643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Distributed </a:t>
            </a:r>
            <a:r>
              <a:rPr lang="en-US" altLang="ko-KR" sz="40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Solution</a:t>
            </a:r>
            <a:endParaRPr lang="en-US" altLang="ko-KR" sz="40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276226" y="5410200"/>
            <a:ext cx="3762374" cy="10618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sv-SE" altLang="ko-KR" dirty="0" smtClean="0">
                <a:ea typeface="Gulim" pitchFamily="34" charset="-127"/>
              </a:rPr>
              <a:t>O(1</a:t>
            </a:r>
            <a:r>
              <a:rPr lang="sv-SE" altLang="ko-KR" dirty="0">
                <a:ea typeface="Gulim" pitchFamily="34" charset="-127"/>
              </a:rPr>
              <a:t>) </a:t>
            </a:r>
            <a:r>
              <a:rPr lang="sv-SE" altLang="ko-KR" dirty="0" err="1">
                <a:ea typeface="Gulim" pitchFamily="34" charset="-127"/>
              </a:rPr>
              <a:t>state</a:t>
            </a:r>
            <a:r>
              <a:rPr lang="sv-SE" altLang="ko-KR" dirty="0">
                <a:ea typeface="Gulim" pitchFamily="34" charset="-127"/>
              </a:rPr>
              <a:t> per </a:t>
            </a:r>
            <a:r>
              <a:rPr lang="sv-SE" altLang="ko-KR" dirty="0" err="1">
                <a:ea typeface="Gulim" pitchFamily="34" charset="-127"/>
              </a:rPr>
              <a:t>node</a:t>
            </a:r>
            <a:endParaRPr lang="sv-SE" altLang="ko-KR" dirty="0">
              <a:ea typeface="Gulim" pitchFamily="34" charset="-127"/>
            </a:endParaRPr>
          </a:p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Worst case </a:t>
            </a:r>
            <a:r>
              <a:rPr lang="en-US" altLang="ko-KR" dirty="0" smtClean="0">
                <a:ea typeface="Gulim" pitchFamily="34" charset="-127"/>
              </a:rPr>
              <a:t>O(peers, items) complexity per lookup</a:t>
            </a:r>
            <a:endParaRPr lang="en-US" altLang="ko-KR" dirty="0">
              <a:ea typeface="Gulim" pitchFamily="34" charset="-127"/>
            </a:endParaRPr>
          </a:p>
        </p:txBody>
      </p:sp>
      <p:sp>
        <p:nvSpPr>
          <p:cNvPr id="37894" name="Oval 4"/>
          <p:cNvSpPr>
            <a:spLocks noChangeArrowheads="1"/>
          </p:cNvSpPr>
          <p:nvPr/>
        </p:nvSpPr>
        <p:spPr bwMode="auto">
          <a:xfrm>
            <a:off x="3209925" y="318452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3886200" y="341312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143000" y="2651125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331788" y="2940050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6629400" y="5013325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7899" name="Group 9"/>
          <p:cNvGrpSpPr>
            <a:grpSpLocks/>
          </p:cNvGrpSpPr>
          <p:nvPr/>
        </p:nvGrpSpPr>
        <p:grpSpPr bwMode="auto">
          <a:xfrm>
            <a:off x="2362200" y="2574925"/>
            <a:ext cx="609600" cy="533400"/>
            <a:chOff x="1248" y="1968"/>
            <a:chExt cx="384" cy="336"/>
          </a:xfrm>
        </p:grpSpPr>
        <p:sp>
          <p:nvSpPr>
            <p:cNvPr id="37924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5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4191000" y="2193925"/>
            <a:ext cx="609600" cy="533400"/>
            <a:chOff x="1248" y="1968"/>
            <a:chExt cx="384" cy="336"/>
          </a:xfrm>
        </p:grpSpPr>
        <p:sp>
          <p:nvSpPr>
            <p:cNvPr id="37922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3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7901" name="Group 15"/>
          <p:cNvGrpSpPr>
            <a:grpSpLocks/>
          </p:cNvGrpSpPr>
          <p:nvPr/>
        </p:nvGrpSpPr>
        <p:grpSpPr bwMode="auto">
          <a:xfrm>
            <a:off x="5943600" y="2346325"/>
            <a:ext cx="609600" cy="533400"/>
            <a:chOff x="1248" y="1968"/>
            <a:chExt cx="384" cy="336"/>
          </a:xfrm>
        </p:grpSpPr>
        <p:sp>
          <p:nvSpPr>
            <p:cNvPr id="37920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1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7902" name="Group 18"/>
          <p:cNvGrpSpPr>
            <a:grpSpLocks/>
          </p:cNvGrpSpPr>
          <p:nvPr/>
        </p:nvGrpSpPr>
        <p:grpSpPr bwMode="auto">
          <a:xfrm>
            <a:off x="5943600" y="4556125"/>
            <a:ext cx="609600" cy="533400"/>
            <a:chOff x="1248" y="1968"/>
            <a:chExt cx="384" cy="336"/>
          </a:xfrm>
        </p:grpSpPr>
        <p:sp>
          <p:nvSpPr>
            <p:cNvPr id="37918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19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7903" name="Group 21"/>
          <p:cNvGrpSpPr>
            <a:grpSpLocks/>
          </p:cNvGrpSpPr>
          <p:nvPr/>
        </p:nvGrpSpPr>
        <p:grpSpPr bwMode="auto">
          <a:xfrm>
            <a:off x="3657600" y="4708525"/>
            <a:ext cx="609600" cy="533400"/>
            <a:chOff x="1248" y="1968"/>
            <a:chExt cx="384" cy="336"/>
          </a:xfrm>
        </p:grpSpPr>
        <p:sp>
          <p:nvSpPr>
            <p:cNvPr id="37916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17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7904" name="Line 24"/>
          <p:cNvSpPr>
            <a:spLocks noChangeShapeType="1"/>
          </p:cNvSpPr>
          <p:nvPr/>
        </p:nvSpPr>
        <p:spPr bwMode="auto">
          <a:xfrm>
            <a:off x="2895600" y="295592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5" name="Line 25"/>
          <p:cNvSpPr>
            <a:spLocks noChangeShapeType="1"/>
          </p:cNvSpPr>
          <p:nvPr/>
        </p:nvSpPr>
        <p:spPr bwMode="auto">
          <a:xfrm>
            <a:off x="44958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6" name="Line 26"/>
          <p:cNvSpPr>
            <a:spLocks noChangeShapeType="1"/>
          </p:cNvSpPr>
          <p:nvPr/>
        </p:nvSpPr>
        <p:spPr bwMode="auto">
          <a:xfrm flipH="1">
            <a:off x="5791200" y="2879725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7" name="Line 27"/>
          <p:cNvSpPr>
            <a:spLocks noChangeShapeType="1"/>
          </p:cNvSpPr>
          <p:nvPr/>
        </p:nvSpPr>
        <p:spPr bwMode="auto">
          <a:xfrm flipV="1">
            <a:off x="4038600" y="44037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8" name="Line 28"/>
          <p:cNvSpPr>
            <a:spLocks noChangeShapeType="1"/>
          </p:cNvSpPr>
          <p:nvPr/>
        </p:nvSpPr>
        <p:spPr bwMode="auto">
          <a:xfrm flipH="1" flipV="1">
            <a:off x="5791200" y="432752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9" name="Text Box 29"/>
          <p:cNvSpPr txBox="1">
            <a:spLocks noChangeArrowheads="1"/>
          </p:cNvSpPr>
          <p:nvPr/>
        </p:nvSpPr>
        <p:spPr bwMode="auto">
          <a:xfrm>
            <a:off x="6629400" y="47085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7910" name="Freeform 30"/>
          <p:cNvSpPr>
            <a:spLocks/>
          </p:cNvSpPr>
          <p:nvPr/>
        </p:nvSpPr>
        <p:spPr bwMode="auto">
          <a:xfrm>
            <a:off x="5715000" y="2955925"/>
            <a:ext cx="457200" cy="1600200"/>
          </a:xfrm>
          <a:custGeom>
            <a:avLst/>
            <a:gdLst>
              <a:gd name="T0" fmla="*/ 2147483647 w 288"/>
              <a:gd name="T1" fmla="*/ 2147483647 h 1008"/>
              <a:gd name="T2" fmla="*/ 0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  <a:gd name="T9" fmla="*/ 0 w 288"/>
              <a:gd name="T10" fmla="*/ 0 h 1008"/>
              <a:gd name="T11" fmla="*/ 288 w 2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008">
                <a:moveTo>
                  <a:pt x="288" y="1008"/>
                </a:moveTo>
                <a:cubicBezTo>
                  <a:pt x="144" y="900"/>
                  <a:pt x="0" y="792"/>
                  <a:pt x="0" y="624"/>
                </a:cubicBezTo>
                <a:cubicBezTo>
                  <a:pt x="0" y="456"/>
                  <a:pt x="144" y="228"/>
                  <a:pt x="28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1" name="Freeform 31"/>
          <p:cNvSpPr>
            <a:spLocks/>
          </p:cNvSpPr>
          <p:nvPr/>
        </p:nvSpPr>
        <p:spPr bwMode="auto">
          <a:xfrm>
            <a:off x="4572000" y="2803525"/>
            <a:ext cx="1447800" cy="685800"/>
          </a:xfrm>
          <a:custGeom>
            <a:avLst/>
            <a:gdLst>
              <a:gd name="T0" fmla="*/ 2147483647 w 912"/>
              <a:gd name="T1" fmla="*/ 0 h 432"/>
              <a:gd name="T2" fmla="*/ 2147483647 w 912"/>
              <a:gd name="T3" fmla="*/ 2147483647 h 432"/>
              <a:gd name="T4" fmla="*/ 0 w 912"/>
              <a:gd name="T5" fmla="*/ 0 h 432"/>
              <a:gd name="T6" fmla="*/ 0 60000 65536"/>
              <a:gd name="T7" fmla="*/ 0 60000 65536"/>
              <a:gd name="T8" fmla="*/ 0 60000 65536"/>
              <a:gd name="T9" fmla="*/ 0 w 912"/>
              <a:gd name="T10" fmla="*/ 0 h 432"/>
              <a:gd name="T11" fmla="*/ 912 w 912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432">
                <a:moveTo>
                  <a:pt x="912" y="0"/>
                </a:moveTo>
                <a:cubicBezTo>
                  <a:pt x="748" y="216"/>
                  <a:pt x="584" y="432"/>
                  <a:pt x="432" y="432"/>
                </a:cubicBezTo>
                <a:cubicBezTo>
                  <a:pt x="280" y="432"/>
                  <a:pt x="140" y="216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2" name="Freeform 32"/>
          <p:cNvSpPr>
            <a:spLocks/>
          </p:cNvSpPr>
          <p:nvPr/>
        </p:nvSpPr>
        <p:spPr bwMode="auto">
          <a:xfrm>
            <a:off x="4191000" y="2803525"/>
            <a:ext cx="1828800" cy="1905000"/>
          </a:xfrm>
          <a:custGeom>
            <a:avLst/>
            <a:gdLst>
              <a:gd name="T0" fmla="*/ 2147483647 w 1200"/>
              <a:gd name="T1" fmla="*/ 0 h 1200"/>
              <a:gd name="T2" fmla="*/ 2147483647 w 1200"/>
              <a:gd name="T3" fmla="*/ 2147483647 h 1200"/>
              <a:gd name="T4" fmla="*/ 2147483647 w 1200"/>
              <a:gd name="T5" fmla="*/ 2147483647 h 1200"/>
              <a:gd name="T6" fmla="*/ 0 w 1200"/>
              <a:gd name="T7" fmla="*/ 2147483647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200"/>
              <a:gd name="T14" fmla="*/ 1200 w 120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200">
                <a:moveTo>
                  <a:pt x="1200" y="0"/>
                </a:moveTo>
                <a:cubicBezTo>
                  <a:pt x="1092" y="168"/>
                  <a:pt x="984" y="336"/>
                  <a:pt x="816" y="480"/>
                </a:cubicBezTo>
                <a:cubicBezTo>
                  <a:pt x="648" y="624"/>
                  <a:pt x="328" y="744"/>
                  <a:pt x="192" y="864"/>
                </a:cubicBezTo>
                <a:cubicBezTo>
                  <a:pt x="56" y="984"/>
                  <a:pt x="28" y="1092"/>
                  <a:pt x="0" y="12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3" name="Freeform 33"/>
          <p:cNvSpPr>
            <a:spLocks/>
          </p:cNvSpPr>
          <p:nvPr/>
        </p:nvSpPr>
        <p:spPr bwMode="auto">
          <a:xfrm>
            <a:off x="2819400" y="3108325"/>
            <a:ext cx="1371600" cy="1600200"/>
          </a:xfrm>
          <a:custGeom>
            <a:avLst/>
            <a:gdLst>
              <a:gd name="T0" fmla="*/ 2147483647 w 888"/>
              <a:gd name="T1" fmla="*/ 2147483647 h 1008"/>
              <a:gd name="T2" fmla="*/ 2147483647 w 888"/>
              <a:gd name="T3" fmla="*/ 2147483647 h 1008"/>
              <a:gd name="T4" fmla="*/ 0 w 888"/>
              <a:gd name="T5" fmla="*/ 0 h 1008"/>
              <a:gd name="T6" fmla="*/ 0 60000 65536"/>
              <a:gd name="T7" fmla="*/ 0 60000 65536"/>
              <a:gd name="T8" fmla="*/ 0 60000 65536"/>
              <a:gd name="T9" fmla="*/ 0 w 888"/>
              <a:gd name="T10" fmla="*/ 0 h 1008"/>
              <a:gd name="T11" fmla="*/ 888 w 8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8" h="1008">
                <a:moveTo>
                  <a:pt x="720" y="1008"/>
                </a:moveTo>
                <a:cubicBezTo>
                  <a:pt x="804" y="900"/>
                  <a:pt x="888" y="792"/>
                  <a:pt x="768" y="624"/>
                </a:cubicBezTo>
                <a:cubicBezTo>
                  <a:pt x="648" y="456"/>
                  <a:pt x="128" y="10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4" name="Freeform 34"/>
          <p:cNvSpPr>
            <a:spLocks/>
          </p:cNvSpPr>
          <p:nvPr/>
        </p:nvSpPr>
        <p:spPr bwMode="auto">
          <a:xfrm>
            <a:off x="2971800" y="2727325"/>
            <a:ext cx="1447800" cy="723900"/>
          </a:xfrm>
          <a:custGeom>
            <a:avLst/>
            <a:gdLst>
              <a:gd name="T0" fmla="*/ 2147483647 w 912"/>
              <a:gd name="T1" fmla="*/ 0 h 456"/>
              <a:gd name="T2" fmla="*/ 2147483647 w 912"/>
              <a:gd name="T3" fmla="*/ 2147483647 h 456"/>
              <a:gd name="T4" fmla="*/ 0 w 912"/>
              <a:gd name="T5" fmla="*/ 2147483647 h 456"/>
              <a:gd name="T6" fmla="*/ 0 60000 65536"/>
              <a:gd name="T7" fmla="*/ 0 60000 65536"/>
              <a:gd name="T8" fmla="*/ 0 60000 65536"/>
              <a:gd name="T9" fmla="*/ 0 w 912"/>
              <a:gd name="T10" fmla="*/ 0 h 456"/>
              <a:gd name="T11" fmla="*/ 912 w 912"/>
              <a:gd name="T12" fmla="*/ 456 h 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456">
                <a:moveTo>
                  <a:pt x="912" y="0"/>
                </a:moveTo>
                <a:cubicBezTo>
                  <a:pt x="892" y="204"/>
                  <a:pt x="872" y="408"/>
                  <a:pt x="720" y="432"/>
                </a:cubicBezTo>
                <a:cubicBezTo>
                  <a:pt x="568" y="456"/>
                  <a:pt x="284" y="300"/>
                  <a:pt x="0" y="1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5" name="Text Box 35"/>
          <p:cNvSpPr txBox="1">
            <a:spLocks noChangeArrowheads="1"/>
          </p:cNvSpPr>
          <p:nvPr/>
        </p:nvSpPr>
        <p:spPr bwMode="auto">
          <a:xfrm>
            <a:off x="533400" y="1263134"/>
            <a:ext cx="29718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latin typeface="Comic Sans MS" pitchFamily="66" charset="0"/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Flooding (Gnutella, etc.)</a:t>
            </a:r>
          </a:p>
        </p:txBody>
      </p:sp>
    </p:spTree>
    <p:extLst>
      <p:ext uri="{BB962C8B-B14F-4D97-AF65-F5344CB8AC3E}">
        <p14:creationId xmlns:p14="http://schemas.microsoft.com/office/powerpoint/2010/main" val="36448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754742" y="1252003"/>
            <a:ext cx="5761474" cy="124089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sv-SE" sz="2000" dirty="0" smtClean="0"/>
              <a:t>Overlay: </a:t>
            </a:r>
            <a:r>
              <a:rPr lang="sv-SE" sz="2000" dirty="0" smtClean="0">
                <a:solidFill>
                  <a:srgbClr val="FF0000"/>
                </a:solidFill>
              </a:rPr>
              <a:t>a network implemented on top of a </a:t>
            </a:r>
            <a:r>
              <a:rPr lang="sv-SE" sz="2000" dirty="0" err="1" smtClean="0">
                <a:solidFill>
                  <a:srgbClr val="FF0000"/>
                </a:solidFill>
              </a:rPr>
              <a:t>network</a:t>
            </a:r>
            <a:endParaRPr lang="sv-SE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v-SE" sz="2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v-SE" sz="2000" dirty="0" err="1" smtClean="0"/>
              <a:t>Why</a:t>
            </a:r>
            <a:r>
              <a:rPr lang="sv-SE" sz="2000" dirty="0" smtClean="0"/>
              <a:t>? </a:t>
            </a:r>
            <a:r>
              <a:rPr lang="sv-SE" sz="2000" dirty="0" err="1" smtClean="0"/>
              <a:t>What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do </a:t>
            </a:r>
            <a:r>
              <a:rPr lang="sv-SE" sz="2000" dirty="0" err="1" smtClean="0"/>
              <a:t>with</a:t>
            </a:r>
            <a:r>
              <a:rPr lang="sv-SE" sz="2000" dirty="0" smtClean="0"/>
              <a:t> </a:t>
            </a:r>
            <a:r>
              <a:rPr lang="sv-SE" sz="2000" dirty="0" err="1" smtClean="0"/>
              <a:t>this</a:t>
            </a:r>
            <a:r>
              <a:rPr lang="sv-SE" sz="2000" dirty="0" smtClean="0"/>
              <a:t>?</a:t>
            </a:r>
          </a:p>
        </p:txBody>
      </p:sp>
      <p:pic>
        <p:nvPicPr>
          <p:cNvPr id="15" name="Picture 2" descr="http://www.cs.virginia.edu/~mngroup/hypercast/images/ne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4278" y="3077250"/>
            <a:ext cx="3583610" cy="2808312"/>
          </a:xfrm>
          <a:prstGeom prst="rect">
            <a:avLst/>
          </a:prstGeom>
          <a:noFill/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941" y="134258"/>
            <a:ext cx="8447315" cy="558438"/>
          </a:xfrm>
        </p:spPr>
        <p:txBody>
          <a:bodyPr/>
          <a:lstStyle/>
          <a:p>
            <a:pPr eaLnBrk="1" hangingPunct="1"/>
            <a:r>
              <a:rPr lang="en-US" sz="3200" dirty="0" smtClean="0"/>
              <a:t>Network overlays </a:t>
            </a:r>
          </a:p>
        </p:txBody>
      </p:sp>
      <p:sp>
        <p:nvSpPr>
          <p:cNvPr id="2" name="Rectangle 1"/>
          <p:cNvSpPr/>
          <p:nvPr/>
        </p:nvSpPr>
        <p:spPr>
          <a:xfrm>
            <a:off x="449941" y="3586758"/>
            <a:ext cx="4626115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sv-SE" sz="2400" dirty="0" err="1"/>
              <a:t>Recall</a:t>
            </a:r>
            <a:r>
              <a:rPr lang="sv-SE" sz="2400" dirty="0"/>
              <a:t>: </a:t>
            </a:r>
            <a:r>
              <a:rPr lang="sv-SE" sz="2400" dirty="0" smtClean="0"/>
              <a:t> </a:t>
            </a:r>
            <a:r>
              <a:rPr lang="sv-SE" sz="2400" dirty="0" err="1" smtClean="0"/>
              <a:t>applications</a:t>
            </a:r>
            <a:r>
              <a:rPr lang="sv-SE" sz="2400" dirty="0" smtClean="0"/>
              <a:t> </a:t>
            </a:r>
            <a:r>
              <a:rPr lang="sv-SE" sz="2400" dirty="0" err="1"/>
              <a:t>can</a:t>
            </a:r>
            <a:r>
              <a:rPr lang="sv-SE" sz="2400" dirty="0"/>
              <a:t> deal </a:t>
            </a:r>
            <a:r>
              <a:rPr lang="sv-SE" sz="2400" dirty="0" err="1"/>
              <a:t>with</a:t>
            </a:r>
            <a:r>
              <a:rPr lang="sv-SE" sz="2400" dirty="0"/>
              <a:t> </a:t>
            </a:r>
            <a:r>
              <a:rPr lang="sv-SE" sz="2400" dirty="0" err="1"/>
              <a:t>needs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multimedia </a:t>
            </a:r>
            <a:r>
              <a:rPr lang="sv-SE" sz="2400" dirty="0" err="1" smtClean="0"/>
              <a:t>traffic</a:t>
            </a:r>
            <a:r>
              <a:rPr lang="sv-SE" sz="2400" dirty="0" smtClean="0"/>
              <a:t> </a:t>
            </a:r>
          </a:p>
          <a:p>
            <a:endParaRPr lang="sv-SE" sz="2400" dirty="0"/>
          </a:p>
          <a:p>
            <a:r>
              <a:rPr lang="sv-SE" sz="2400" dirty="0" err="1" smtClean="0">
                <a:solidFill>
                  <a:srgbClr val="C00000"/>
                </a:solidFill>
              </a:rPr>
              <a:t>They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actually</a:t>
            </a:r>
            <a:r>
              <a:rPr lang="sv-SE" sz="2400" dirty="0" smtClean="0">
                <a:solidFill>
                  <a:srgbClr val="C00000"/>
                </a:solidFill>
              </a:rPr>
              <a:t> do </a:t>
            </a:r>
            <a:r>
              <a:rPr lang="sv-SE" sz="2400" dirty="0" err="1" smtClean="0">
                <a:solidFill>
                  <a:srgbClr val="C00000"/>
                </a:solidFill>
              </a:rPr>
              <a:t>more</a:t>
            </a:r>
            <a:r>
              <a:rPr lang="sv-SE" sz="2400" dirty="0" smtClean="0">
                <a:solidFill>
                  <a:srgbClr val="C00000"/>
                </a:solidFill>
              </a:rPr>
              <a:t> for </a:t>
            </a:r>
            <a:r>
              <a:rPr lang="sv-SE" sz="2400" dirty="0" err="1" smtClean="0">
                <a:solidFill>
                  <a:srgbClr val="C00000"/>
                </a:solidFill>
              </a:rPr>
              <a:t>sharing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resources</a:t>
            </a:r>
            <a:r>
              <a:rPr lang="sv-SE" sz="2400" dirty="0" smtClean="0">
                <a:solidFill>
                  <a:srgbClr val="C00000"/>
                </a:solidFill>
              </a:rPr>
              <a:t> @ </a:t>
            </a:r>
            <a:r>
              <a:rPr lang="sv-SE" sz="2400" dirty="0" err="1" smtClean="0">
                <a:solidFill>
                  <a:srgbClr val="C00000"/>
                </a:solidFill>
              </a:rPr>
              <a:t>edge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of</a:t>
            </a:r>
            <a:r>
              <a:rPr lang="sv-SE" sz="2400" dirty="0" smtClean="0">
                <a:solidFill>
                  <a:srgbClr val="C00000"/>
                </a:solidFill>
              </a:rPr>
              <a:t> the </a:t>
            </a:r>
            <a:r>
              <a:rPr lang="sv-SE" sz="2400" dirty="0" err="1" smtClean="0">
                <a:solidFill>
                  <a:srgbClr val="C00000"/>
                </a:solidFill>
              </a:rPr>
              <a:t>network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with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peer</a:t>
            </a:r>
            <a:r>
              <a:rPr lang="sv-SE" sz="2400" dirty="0" smtClean="0">
                <a:solidFill>
                  <a:srgbClr val="C00000"/>
                </a:solidFill>
              </a:rPr>
              <a:t>-to-</a:t>
            </a:r>
            <a:r>
              <a:rPr lang="sv-SE" sz="2400" dirty="0" err="1" smtClean="0">
                <a:solidFill>
                  <a:srgbClr val="C00000"/>
                </a:solidFill>
              </a:rPr>
              <a:t>peer</a:t>
            </a:r>
            <a:r>
              <a:rPr lang="sv-SE" sz="2400" dirty="0" smtClean="0">
                <a:solidFill>
                  <a:srgbClr val="C00000"/>
                </a:solidFill>
              </a:rPr>
              <a:t> (P2P) </a:t>
            </a:r>
            <a:r>
              <a:rPr lang="sv-SE" sz="2400" dirty="0" err="1" smtClean="0">
                <a:solidFill>
                  <a:srgbClr val="C00000"/>
                </a:solidFill>
              </a:rPr>
              <a:t>overlays</a:t>
            </a:r>
            <a:endParaRPr lang="sv-SE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6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7" name="Rectangle 35"/>
          <p:cNvSpPr>
            <a:spLocks noChangeArrowheads="1"/>
          </p:cNvSpPr>
          <p:nvPr/>
        </p:nvSpPr>
        <p:spPr bwMode="auto">
          <a:xfrm>
            <a:off x="0" y="1581536"/>
            <a:ext cx="4310743" cy="19666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2000" dirty="0">
                <a:solidFill>
                  <a:srgbClr val="000000"/>
                </a:solidFill>
                <a:ea typeface="Gulim" pitchFamily="34" charset="-127"/>
              </a:rPr>
              <a:t>balance the  update/lookup complexity</a:t>
            </a:r>
            <a:r>
              <a:rPr lang="en-US" altLang="ko-KR" sz="2000" dirty="0" smtClean="0">
                <a:solidFill>
                  <a:srgbClr val="000000"/>
                </a:solidFill>
                <a:ea typeface="Gulim" pitchFamily="34" charset="-127"/>
              </a:rPr>
              <a:t>..</a:t>
            </a:r>
          </a:p>
          <a:p>
            <a:pPr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2000" b="1" u="sng" dirty="0" smtClean="0">
                <a:solidFill>
                  <a:srgbClr val="FF0000"/>
                </a:solidFill>
                <a:ea typeface="Gulim" pitchFamily="34" charset="-127"/>
              </a:rPr>
              <a:t>Abstraction:</a:t>
            </a:r>
            <a:r>
              <a:rPr lang="en-US" altLang="ko-KR" sz="2000" dirty="0" smtClean="0">
                <a:ea typeface="Gulim" pitchFamily="34" charset="-127"/>
              </a:rPr>
              <a:t> </a:t>
            </a:r>
            <a:r>
              <a:rPr lang="en-US" altLang="ko-KR" sz="2000" dirty="0" smtClean="0">
                <a:ea typeface="Gulim" pitchFamily="34" charset="-127"/>
              </a:rPr>
              <a:t>a lookup </a:t>
            </a:r>
            <a:r>
              <a:rPr lang="en-US" altLang="ko-KR" sz="2000" dirty="0">
                <a:ea typeface="Gulim" pitchFamily="34" charset="-127"/>
              </a:rPr>
              <a:t>data structure </a:t>
            </a:r>
            <a:r>
              <a:rPr lang="en-US" altLang="ko-KR" sz="2000" dirty="0" smtClean="0">
                <a:ea typeface="Gulim" pitchFamily="34" charset="-127"/>
              </a:rPr>
              <a:t> </a:t>
            </a:r>
            <a:r>
              <a:rPr lang="en-US" altLang="ko-KR" sz="2000" dirty="0" smtClean="0">
                <a:ea typeface="Gulim" pitchFamily="34" charset="-127"/>
              </a:rPr>
              <a:t>(distributed “hash-table</a:t>
            </a:r>
            <a:r>
              <a:rPr lang="en-US" altLang="ko-KR" sz="2000" dirty="0" smtClean="0">
                <a:ea typeface="Gulim" pitchFamily="34" charset="-127"/>
              </a:rPr>
              <a:t>” DHT) :</a:t>
            </a:r>
          </a:p>
          <a:p>
            <a:pPr lvl="1"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 smtClean="0">
                <a:ea typeface="Gulim" pitchFamily="34" charset="-127"/>
              </a:rPr>
              <a:t>insert</a:t>
            </a:r>
            <a:r>
              <a:rPr lang="en-US" altLang="ko-KR" sz="1800" dirty="0" smtClean="0">
                <a:ea typeface="Gulim" pitchFamily="34" charset="-127"/>
              </a:rPr>
              <a:t>(key, </a:t>
            </a:r>
            <a:r>
              <a:rPr lang="en-US" altLang="ko-KR" sz="1800" dirty="0" smtClean="0">
                <a:ea typeface="Gulim" pitchFamily="34" charset="-127"/>
              </a:rPr>
              <a:t>item</a:t>
            </a:r>
            <a:r>
              <a:rPr lang="en-US" altLang="ko-KR" sz="1800" dirty="0" smtClean="0">
                <a:ea typeface="Gulim" pitchFamily="34" charset="-127"/>
              </a:rPr>
              <a:t>);</a:t>
            </a:r>
          </a:p>
          <a:p>
            <a:pPr lvl="1"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1800" dirty="0" smtClean="0">
                <a:ea typeface="Gulim" pitchFamily="34" charset="-127"/>
              </a:rPr>
              <a:t>item </a:t>
            </a:r>
            <a:r>
              <a:rPr lang="en-US" altLang="ko-KR" sz="1800" dirty="0" smtClean="0">
                <a:ea typeface="Gulim" pitchFamily="34" charset="-127"/>
              </a:rPr>
              <a:t>= </a:t>
            </a:r>
            <a:r>
              <a:rPr lang="en-US" altLang="ko-KR" sz="1800" dirty="0" smtClean="0">
                <a:ea typeface="Gulim" pitchFamily="34" charset="-127"/>
              </a:rPr>
              <a:t>get(</a:t>
            </a:r>
            <a:r>
              <a:rPr lang="en-US" altLang="ko-KR" dirty="0" smtClean="0">
                <a:ea typeface="Gulim" pitchFamily="34" charset="-127"/>
              </a:rPr>
              <a:t>key</a:t>
            </a:r>
            <a:r>
              <a:rPr lang="en-US" altLang="ko-KR" sz="1800" dirty="0" smtClean="0">
                <a:ea typeface="Gulim" pitchFamily="34" charset="-127"/>
              </a:rPr>
              <a:t>);</a:t>
            </a:r>
            <a:endParaRPr lang="en-US" altLang="ko-KR" sz="1800" dirty="0" smtClean="0">
              <a:ea typeface="Gulim" pitchFamily="34" charset="-127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BD56-8F8C-4120-A071-C1439D300512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762000" y="102643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36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Distributed Solution </a:t>
            </a:r>
          </a:p>
          <a:p>
            <a:pPr algn="ctr" eaLnBrk="0" hangingPunct="0">
              <a:defRPr/>
            </a:pPr>
            <a:r>
              <a:rPr lang="en-US" altLang="ko-KR" sz="28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(with </a:t>
            </a:r>
            <a:r>
              <a:rPr lang="en-US" altLang="ko-KR" sz="28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some </a:t>
            </a:r>
            <a:r>
              <a:rPr lang="en-US" altLang="ko-KR" sz="28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more structure</a:t>
            </a:r>
            <a:r>
              <a:rPr lang="en-US" altLang="ko-KR" sz="28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? In-between the two?)</a:t>
            </a:r>
            <a:endParaRPr lang="en-US" altLang="ko-KR" sz="28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523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latin typeface="Comic Sans MS" pitchFamily="66" charset="0"/>
                <a:ea typeface="Gulim" pitchFamily="34" charset="-127"/>
              </a:rPr>
              <a:t> </a:t>
            </a:r>
            <a:endParaRPr lang="en-US" altLang="ko-KR" dirty="0">
              <a:latin typeface="Comic Sans MS" pitchFamily="66" charset="0"/>
              <a:ea typeface="Gulim" pitchFamily="34" charset="-127"/>
            </a:endParaRPr>
          </a:p>
        </p:txBody>
      </p:sp>
      <p:sp>
        <p:nvSpPr>
          <p:cNvPr id="38918" name="Oval 4"/>
          <p:cNvSpPr>
            <a:spLocks noChangeArrowheads="1"/>
          </p:cNvSpPr>
          <p:nvPr/>
        </p:nvSpPr>
        <p:spPr bwMode="auto">
          <a:xfrm>
            <a:off x="4990639" y="268516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5666914" y="291376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465176" y="1297690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dirty="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4125452" y="1534599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</a:t>
            </a:r>
          </a:p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006764" y="4728278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”)</a:t>
            </a:r>
          </a:p>
        </p:txBody>
      </p:sp>
      <p:grpSp>
        <p:nvGrpSpPr>
          <p:cNvPr id="38923" name="Group 9"/>
          <p:cNvGrpSpPr>
            <a:grpSpLocks/>
          </p:cNvGrpSpPr>
          <p:nvPr/>
        </p:nvGrpSpPr>
        <p:grpSpPr bwMode="auto">
          <a:xfrm>
            <a:off x="4142914" y="2075565"/>
            <a:ext cx="609600" cy="533400"/>
            <a:chOff x="1248" y="1968"/>
            <a:chExt cx="384" cy="336"/>
          </a:xfrm>
        </p:grpSpPr>
        <p:sp>
          <p:nvSpPr>
            <p:cNvPr id="38946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7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5971714" y="1694565"/>
            <a:ext cx="609600" cy="533400"/>
            <a:chOff x="1248" y="1968"/>
            <a:chExt cx="384" cy="336"/>
          </a:xfrm>
        </p:grpSpPr>
        <p:sp>
          <p:nvSpPr>
            <p:cNvPr id="38944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5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8925" name="Group 15"/>
          <p:cNvGrpSpPr>
            <a:grpSpLocks/>
          </p:cNvGrpSpPr>
          <p:nvPr/>
        </p:nvGrpSpPr>
        <p:grpSpPr bwMode="auto">
          <a:xfrm>
            <a:off x="7724314" y="1846965"/>
            <a:ext cx="609600" cy="533400"/>
            <a:chOff x="1248" y="1968"/>
            <a:chExt cx="384" cy="336"/>
          </a:xfrm>
        </p:grpSpPr>
        <p:sp>
          <p:nvSpPr>
            <p:cNvPr id="38942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3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8926" name="Group 18"/>
          <p:cNvGrpSpPr>
            <a:grpSpLocks/>
          </p:cNvGrpSpPr>
          <p:nvPr/>
        </p:nvGrpSpPr>
        <p:grpSpPr bwMode="auto">
          <a:xfrm>
            <a:off x="7724314" y="4056765"/>
            <a:ext cx="609600" cy="533400"/>
            <a:chOff x="1248" y="1968"/>
            <a:chExt cx="384" cy="336"/>
          </a:xfrm>
        </p:grpSpPr>
        <p:sp>
          <p:nvSpPr>
            <p:cNvPr id="38940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1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8927" name="Group 21"/>
          <p:cNvGrpSpPr>
            <a:grpSpLocks/>
          </p:cNvGrpSpPr>
          <p:nvPr/>
        </p:nvGrpSpPr>
        <p:grpSpPr bwMode="auto">
          <a:xfrm>
            <a:off x="5438314" y="4209165"/>
            <a:ext cx="609600" cy="533400"/>
            <a:chOff x="1248" y="1968"/>
            <a:chExt cx="384" cy="336"/>
          </a:xfrm>
        </p:grpSpPr>
        <p:sp>
          <p:nvSpPr>
            <p:cNvPr id="38938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39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8928" name="Line 24"/>
          <p:cNvSpPr>
            <a:spLocks noChangeShapeType="1"/>
          </p:cNvSpPr>
          <p:nvPr/>
        </p:nvSpPr>
        <p:spPr bwMode="auto">
          <a:xfrm>
            <a:off x="4676314" y="245656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9" name="Line 25"/>
          <p:cNvSpPr>
            <a:spLocks noChangeShapeType="1"/>
          </p:cNvSpPr>
          <p:nvPr/>
        </p:nvSpPr>
        <p:spPr bwMode="auto">
          <a:xfrm>
            <a:off x="6276514" y="222796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0" name="Line 26"/>
          <p:cNvSpPr>
            <a:spLocks noChangeShapeType="1"/>
          </p:cNvSpPr>
          <p:nvPr/>
        </p:nvSpPr>
        <p:spPr bwMode="auto">
          <a:xfrm flipH="1">
            <a:off x="7571914" y="2380365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1" name="Line 27"/>
          <p:cNvSpPr>
            <a:spLocks noChangeShapeType="1"/>
          </p:cNvSpPr>
          <p:nvPr/>
        </p:nvSpPr>
        <p:spPr bwMode="auto">
          <a:xfrm flipV="1">
            <a:off x="5819314" y="390436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2" name="Line 28"/>
          <p:cNvSpPr>
            <a:spLocks noChangeShapeType="1"/>
          </p:cNvSpPr>
          <p:nvPr/>
        </p:nvSpPr>
        <p:spPr bwMode="auto">
          <a:xfrm flipH="1" flipV="1">
            <a:off x="7571914" y="382816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3" name="Text Box 29"/>
          <p:cNvSpPr txBox="1">
            <a:spLocks noChangeArrowheads="1"/>
          </p:cNvSpPr>
          <p:nvPr/>
        </p:nvSpPr>
        <p:spPr bwMode="auto">
          <a:xfrm>
            <a:off x="8410114" y="420916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dirty="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8934" name="Freeform 30"/>
          <p:cNvSpPr>
            <a:spLocks/>
          </p:cNvSpPr>
          <p:nvPr/>
        </p:nvSpPr>
        <p:spPr bwMode="auto">
          <a:xfrm>
            <a:off x="7495714" y="2456565"/>
            <a:ext cx="457200" cy="1600200"/>
          </a:xfrm>
          <a:custGeom>
            <a:avLst/>
            <a:gdLst>
              <a:gd name="T0" fmla="*/ 2147483647 w 288"/>
              <a:gd name="T1" fmla="*/ 2147483647 h 1008"/>
              <a:gd name="T2" fmla="*/ 0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  <a:gd name="T9" fmla="*/ 0 w 288"/>
              <a:gd name="T10" fmla="*/ 0 h 1008"/>
              <a:gd name="T11" fmla="*/ 288 w 2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008">
                <a:moveTo>
                  <a:pt x="288" y="1008"/>
                </a:moveTo>
                <a:cubicBezTo>
                  <a:pt x="144" y="900"/>
                  <a:pt x="0" y="792"/>
                  <a:pt x="0" y="624"/>
                </a:cubicBezTo>
                <a:cubicBezTo>
                  <a:pt x="0" y="456"/>
                  <a:pt x="144" y="228"/>
                  <a:pt x="28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5" name="Freeform 31"/>
          <p:cNvSpPr>
            <a:spLocks/>
          </p:cNvSpPr>
          <p:nvPr/>
        </p:nvSpPr>
        <p:spPr bwMode="auto">
          <a:xfrm>
            <a:off x="5971714" y="2304165"/>
            <a:ext cx="1828800" cy="1905000"/>
          </a:xfrm>
          <a:custGeom>
            <a:avLst/>
            <a:gdLst>
              <a:gd name="T0" fmla="*/ 2147483647 w 1200"/>
              <a:gd name="T1" fmla="*/ 0 h 1200"/>
              <a:gd name="T2" fmla="*/ 2147483647 w 1200"/>
              <a:gd name="T3" fmla="*/ 2147483647 h 1200"/>
              <a:gd name="T4" fmla="*/ 2147483647 w 1200"/>
              <a:gd name="T5" fmla="*/ 2147483647 h 1200"/>
              <a:gd name="T6" fmla="*/ 0 w 1200"/>
              <a:gd name="T7" fmla="*/ 2147483647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200"/>
              <a:gd name="T14" fmla="*/ 1200 w 120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200">
                <a:moveTo>
                  <a:pt x="1200" y="0"/>
                </a:moveTo>
                <a:cubicBezTo>
                  <a:pt x="1092" y="168"/>
                  <a:pt x="984" y="336"/>
                  <a:pt x="816" y="480"/>
                </a:cubicBezTo>
                <a:cubicBezTo>
                  <a:pt x="648" y="624"/>
                  <a:pt x="328" y="744"/>
                  <a:pt x="192" y="864"/>
                </a:cubicBezTo>
                <a:cubicBezTo>
                  <a:pt x="56" y="984"/>
                  <a:pt x="28" y="1092"/>
                  <a:pt x="0" y="12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6" name="Freeform 32"/>
          <p:cNvSpPr>
            <a:spLocks/>
          </p:cNvSpPr>
          <p:nvPr/>
        </p:nvSpPr>
        <p:spPr bwMode="auto">
          <a:xfrm>
            <a:off x="4600114" y="2608965"/>
            <a:ext cx="1371600" cy="1600200"/>
          </a:xfrm>
          <a:custGeom>
            <a:avLst/>
            <a:gdLst>
              <a:gd name="T0" fmla="*/ 2147483647 w 888"/>
              <a:gd name="T1" fmla="*/ 2147483647 h 1008"/>
              <a:gd name="T2" fmla="*/ 2147483647 w 888"/>
              <a:gd name="T3" fmla="*/ 2147483647 h 1008"/>
              <a:gd name="T4" fmla="*/ 0 w 888"/>
              <a:gd name="T5" fmla="*/ 0 h 1008"/>
              <a:gd name="T6" fmla="*/ 0 60000 65536"/>
              <a:gd name="T7" fmla="*/ 0 60000 65536"/>
              <a:gd name="T8" fmla="*/ 0 60000 65536"/>
              <a:gd name="T9" fmla="*/ 0 w 888"/>
              <a:gd name="T10" fmla="*/ 0 h 1008"/>
              <a:gd name="T11" fmla="*/ 888 w 8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8" h="1008">
                <a:moveTo>
                  <a:pt x="720" y="1008"/>
                </a:moveTo>
                <a:cubicBezTo>
                  <a:pt x="804" y="900"/>
                  <a:pt x="888" y="792"/>
                  <a:pt x="768" y="624"/>
                </a:cubicBezTo>
                <a:cubicBezTo>
                  <a:pt x="648" y="456"/>
                  <a:pt x="128" y="10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65127"/>
            <a:ext cx="389600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3200" dirty="0" smtClean="0">
                <a:latin typeface="+mj-lt"/>
              </a:rPr>
              <a:t>(</a:t>
            </a:r>
            <a:r>
              <a:rPr lang="sv-SE" sz="3200" dirty="0" err="1" smtClean="0">
                <a:latin typeface="+mj-lt"/>
              </a:rPr>
              <a:t>Recalling</a:t>
            </a:r>
            <a:r>
              <a:rPr lang="sv-SE" sz="3200" dirty="0" smtClean="0">
                <a:latin typeface="+mj-lt"/>
              </a:rPr>
              <a:t> </a:t>
            </a:r>
            <a:r>
              <a:rPr lang="sv-SE" sz="3200" dirty="0" err="1" smtClean="0">
                <a:latin typeface="+mj-lt"/>
              </a:rPr>
              <a:t>hash</a:t>
            </a:r>
            <a:r>
              <a:rPr lang="sv-SE" sz="3200" dirty="0" smtClean="0">
                <a:latin typeface="+mj-lt"/>
              </a:rPr>
              <a:t> </a:t>
            </a:r>
            <a:r>
              <a:rPr lang="sv-SE" sz="3200" dirty="0" err="1" smtClean="0">
                <a:latin typeface="+mj-lt"/>
              </a:rPr>
              <a:t>tables</a:t>
            </a:r>
            <a:r>
              <a:rPr lang="sv-SE" sz="3200" dirty="0" smtClean="0">
                <a:latin typeface="+mj-lt"/>
              </a:rPr>
              <a:t>)</a:t>
            </a:r>
            <a:endParaRPr lang="sv-SE" sz="3200" dirty="0">
              <a:latin typeface="+mj-lt"/>
            </a:endParaRPr>
          </a:p>
        </p:txBody>
      </p:sp>
      <p:pic>
        <p:nvPicPr>
          <p:cNvPr id="41986" name="Picture 2" descr="https://upload.wikimedia.org/wikipedia/commons/thumb/7/7d/Hash_table_3_1_1_0_1_0_0_SP.svg/315px-Hash_table_3_1_1_0_1_0_0_SP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38" y="1666874"/>
            <a:ext cx="4744071" cy="346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949518"/>
            <a:ext cx="88138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sv-SE" sz="18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  <a:hlinkClick r:id="rId4" tooltip="Enlarge"/>
              </a:rPr>
              <a:t>  </a:t>
            </a:r>
            <a:r>
              <a:rPr kumimoji="0" lang="sv-SE" sz="9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figure</a:t>
            </a:r>
            <a:r>
              <a:rPr kumimoji="0" lang="sv-SE" sz="9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source: </a:t>
            </a:r>
            <a:r>
              <a:rPr kumimoji="0" lang="sv-SE" sz="9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wikipedia</a:t>
            </a:r>
            <a:r>
              <a:rPr kumimoji="0" lang="sv-SE" sz="9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"Hash table 3 1 1 0 1 0 0 SP" by Jorge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Stolfi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- Own work. Licensed under CC BY-SA 3.0 via Commons - https://commons.wikimedia.org/wiki/File:Hash_table_3_1_1_0_1_0_0_SP.svg#/media/File:Hash_table_3_1_1_0_1_0_0_SP.svg</a:t>
            </a:r>
            <a:r>
              <a:rPr kumimoji="0" lang="sv-SE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ourier New" pitchFamily="49" charset="0"/>
                <a:cs typeface="Courier New" pitchFamily="49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20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1A13F-6888-4DF3-8B5A-FE05EC31160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08" y="3855952"/>
            <a:ext cx="8001000" cy="265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loud Callout 6"/>
          <p:cNvSpPr/>
          <p:nvPr/>
        </p:nvSpPr>
        <p:spPr bwMode="auto">
          <a:xfrm>
            <a:off x="6202041" y="1550110"/>
            <a:ext cx="2844799" cy="1704978"/>
          </a:xfrm>
          <a:prstGeom prst="cloudCallout">
            <a:avLst>
              <a:gd name="adj1" fmla="val -16196"/>
              <a:gd name="adj2" fmla="val 154396"/>
            </a:avLst>
          </a:prstGeom>
          <a:solidFill>
            <a:schemeClr val="accent1">
              <a:lumMod val="60000"/>
              <a:lumOff val="40000"/>
              <a:alpha val="2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Upon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v-SE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being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v-SE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queried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”I 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do not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know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DFCD3454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800" dirty="0" err="1"/>
              <a:t>b</a:t>
            </a:r>
            <a:r>
              <a:rPr lang="sv-SE" sz="1800" dirty="0" err="1" smtClean="0"/>
              <a:t>ut</a:t>
            </a:r>
            <a:r>
              <a:rPr lang="sv-SE" sz="1800" dirty="0" smtClean="0"/>
              <a:t> </a:t>
            </a:r>
            <a:r>
              <a:rPr lang="sv-SE" sz="1800" dirty="0" err="1" smtClean="0"/>
              <a:t>can</a:t>
            </a:r>
            <a:r>
              <a:rPr lang="sv-SE" sz="1800" dirty="0" smtClean="0"/>
              <a:t> ask </a:t>
            </a:r>
            <a:r>
              <a:rPr lang="sv-SE" sz="1800" dirty="0" err="1" smtClean="0"/>
              <a:t>some</a:t>
            </a:r>
            <a:r>
              <a:rPr lang="sv-SE" sz="1800" dirty="0" smtClean="0"/>
              <a:t> </a:t>
            </a:r>
            <a:endParaRPr lang="sv-SE" sz="18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800" dirty="0" err="1" smtClean="0">
                <a:solidFill>
                  <a:srgbClr val="FF0000"/>
                </a:solidFill>
              </a:rPr>
              <a:t>Neighbour</a:t>
            </a:r>
            <a:r>
              <a:rPr lang="sv-SE" sz="1800" dirty="0" smtClean="0">
                <a:solidFill>
                  <a:srgbClr val="FF0000"/>
                </a:solidFill>
              </a:rPr>
              <a:t>/s</a:t>
            </a:r>
            <a:r>
              <a:rPr lang="sv-SE" sz="1800" dirty="0" smtClean="0"/>
              <a:t> </a:t>
            </a:r>
            <a:r>
              <a:rPr lang="sv-SE" sz="1800" dirty="0" smtClean="0"/>
              <a:t>in the </a:t>
            </a:r>
            <a:r>
              <a:rPr lang="sv-SE" sz="1800" dirty="0" smtClean="0"/>
              <a:t>DHT”</a:t>
            </a:r>
            <a:endParaRPr lang="sv-SE" sz="18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 flipV="1">
            <a:off x="6588224" y="5017095"/>
            <a:ext cx="595086" cy="16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6746757" y="5216153"/>
            <a:ext cx="535853" cy="2904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145144" y="908720"/>
            <a:ext cx="6155047" cy="3077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44000" lvl="1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</a:pPr>
            <a:r>
              <a:rPr lang="en-US" altLang="ko-KR" sz="2000" b="1" dirty="0">
                <a:solidFill>
                  <a:srgbClr val="FF0000"/>
                </a:solidFill>
                <a:ea typeface="Gulim" pitchFamily="34" charset="-127"/>
              </a:rPr>
              <a:t>Implementation:</a:t>
            </a:r>
            <a:r>
              <a:rPr lang="en-US" altLang="ko-KR" sz="2000" dirty="0">
                <a:ea typeface="Gulim" pitchFamily="34" charset="-127"/>
              </a:rPr>
              <a:t> </a:t>
            </a:r>
          </a:p>
          <a:p>
            <a:pPr marL="486900" lvl="1" indent="-342900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Gulim" pitchFamily="34" charset="-127"/>
              </a:rPr>
              <a:t>nodes form an </a:t>
            </a:r>
            <a:r>
              <a:rPr lang="en-US" altLang="ko-KR" sz="2000" dirty="0">
                <a:solidFill>
                  <a:srgbClr val="0070C0"/>
                </a:solidFill>
                <a:ea typeface="Gulim" pitchFamily="34" charset="-127"/>
              </a:rPr>
              <a:t>overlay</a:t>
            </a:r>
            <a:r>
              <a:rPr lang="en-US" altLang="ko-KR" sz="2000" dirty="0">
                <a:ea typeface="Gulim" pitchFamily="34" charset="-127"/>
              </a:rPr>
              <a:t> (a distributed data structure) </a:t>
            </a:r>
          </a:p>
          <a:p>
            <a:pPr marL="601200" lvl="2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</a:pPr>
            <a:r>
              <a:rPr lang="en-US" altLang="ko-KR" sz="2000" dirty="0" err="1">
                <a:solidFill>
                  <a:srgbClr val="000000"/>
                </a:solidFill>
                <a:ea typeface="Gulim" pitchFamily="34" charset="-127"/>
              </a:rPr>
              <a:t>eg</a:t>
            </a:r>
            <a:r>
              <a:rPr lang="en-US" altLang="ko-KR" sz="2000" dirty="0">
                <a:solidFill>
                  <a:srgbClr val="000000"/>
                </a:solidFill>
                <a:ea typeface="Gulim" pitchFamily="34" charset="-127"/>
              </a:rPr>
              <a:t>.</a:t>
            </a: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 Ring, Tree, </a:t>
            </a:r>
            <a:r>
              <a:rPr lang="en-US" altLang="ko-KR" dirty="0" smtClean="0">
                <a:solidFill>
                  <a:srgbClr val="000000"/>
                </a:solidFill>
                <a:ea typeface="Gulim" pitchFamily="34" charset="-127"/>
              </a:rPr>
              <a:t>cube</a:t>
            </a:r>
          </a:p>
          <a:p>
            <a:pPr marL="486900" lvl="1" indent="-342900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 smtClean="0">
                <a:latin typeface="+mn-lt"/>
                <a:ea typeface="Gulim" pitchFamily="34" charset="-127"/>
              </a:rPr>
              <a:t>Hash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function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maps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entries</a:t>
            </a:r>
            <a:r>
              <a:rPr lang="sv-SE" altLang="ko-KR" sz="2000" dirty="0">
                <a:latin typeface="+mn-lt"/>
                <a:ea typeface="Gulim" pitchFamily="34" charset="-127"/>
              </a:rPr>
              <a:t> to </a:t>
            </a:r>
            <a:r>
              <a:rPr lang="sv-SE" altLang="ko-KR" sz="2000" dirty="0" err="1" smtClean="0">
                <a:latin typeface="+mn-lt"/>
                <a:ea typeface="Gulim" pitchFamily="34" charset="-127"/>
              </a:rPr>
              <a:t>nodes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 (</a:t>
            </a:r>
            <a:r>
              <a:rPr lang="sv-SE" altLang="ko-KR" sz="2000" b="1" dirty="0" err="1" smtClean="0">
                <a:latin typeface="+mn-lt"/>
                <a:ea typeface="Gulim" pitchFamily="34" charset="-127"/>
              </a:rPr>
              <a:t>insert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)</a:t>
            </a:r>
          </a:p>
          <a:p>
            <a:pPr marL="486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 smtClean="0">
                <a:latin typeface="+mn-lt"/>
                <a:ea typeface="Gulim" pitchFamily="34" charset="-127"/>
              </a:rPr>
              <a:t>Nodes-overlay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 has </a:t>
            </a:r>
            <a:r>
              <a:rPr lang="sv-SE" altLang="ko-KR" sz="2000" i="1" dirty="0" err="1" smtClean="0">
                <a:latin typeface="+mn-lt"/>
                <a:ea typeface="Gulim" pitchFamily="34" charset="-127"/>
              </a:rPr>
              <a:t>structure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(</a:t>
            </a:r>
            <a:r>
              <a:rPr lang="sv-SE" altLang="ko-KR" sz="2000" dirty="0" err="1" smtClean="0">
                <a:latin typeface="+mn-lt"/>
                <a:ea typeface="Gulim" pitchFamily="34" charset="-127"/>
              </a:rPr>
              <a:t>Distributed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 smtClean="0">
                <a:latin typeface="+mn-lt"/>
                <a:ea typeface="Gulim" pitchFamily="34" charset="-127"/>
              </a:rPr>
              <a:t>Hash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Table); </a:t>
            </a:r>
            <a:r>
              <a:rPr lang="sv-SE" altLang="ko-KR" sz="2000" dirty="0" err="1" smtClean="0">
                <a:latin typeface="+mn-lt"/>
                <a:ea typeface="Gulim" pitchFamily="34" charset="-127"/>
              </a:rPr>
              <a:t>using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it, do:</a:t>
            </a:r>
            <a:endParaRPr lang="sv-SE" altLang="ko-KR" sz="2000" dirty="0">
              <a:latin typeface="+mn-lt"/>
              <a:ea typeface="Gulim" pitchFamily="34" charset="-127"/>
            </a:endParaRPr>
          </a:p>
          <a:p>
            <a:pPr marL="944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b="1" dirty="0" err="1" smtClean="0">
                <a:latin typeface="+mn-lt"/>
                <a:ea typeface="Gulim" pitchFamily="34" charset="-127"/>
              </a:rPr>
              <a:t>Lookup</a:t>
            </a:r>
            <a:r>
              <a:rPr lang="sv-SE" altLang="ko-KR" sz="2000" b="1" dirty="0" smtClean="0">
                <a:latin typeface="+mn-lt"/>
                <a:ea typeface="Gulim" pitchFamily="34" charset="-127"/>
              </a:rPr>
              <a:t>/</a:t>
            </a:r>
            <a:r>
              <a:rPr lang="sv-SE" altLang="ko-KR" sz="2000" b="1" dirty="0" err="1" smtClean="0">
                <a:latin typeface="+mn-lt"/>
                <a:ea typeface="Gulim" pitchFamily="34" charset="-127"/>
              </a:rPr>
              <a:t>search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: </a:t>
            </a:r>
            <a:r>
              <a:rPr lang="sv-SE" altLang="ko-KR" sz="2000" dirty="0" err="1" smtClean="0">
                <a:latin typeface="+mn-lt"/>
                <a:ea typeface="Gulim" pitchFamily="34" charset="-127"/>
              </a:rPr>
              <a:t>find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>
                <a:latin typeface="+mn-lt"/>
                <a:ea typeface="Gulim" pitchFamily="34" charset="-127"/>
              </a:rPr>
              <a:t>the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node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responsible</a:t>
            </a:r>
            <a:r>
              <a:rPr lang="sv-SE" altLang="ko-KR" sz="2000" dirty="0">
                <a:latin typeface="+mn-lt"/>
                <a:ea typeface="Gulim" pitchFamily="34" charset="-127"/>
              </a:rPr>
              <a:t> for item;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that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one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knows</a:t>
            </a:r>
            <a:r>
              <a:rPr lang="sv-SE" altLang="ko-KR" sz="2000" dirty="0">
                <a:latin typeface="+mn-lt"/>
                <a:ea typeface="Gulim" pitchFamily="34" charset="-127"/>
              </a:rPr>
              <a:t> </a:t>
            </a:r>
            <a:r>
              <a:rPr lang="sv-SE" altLang="ko-KR" sz="2000" dirty="0" err="1">
                <a:latin typeface="+mn-lt"/>
                <a:ea typeface="Gulim" pitchFamily="34" charset="-127"/>
              </a:rPr>
              <a:t>where</a:t>
            </a:r>
            <a:r>
              <a:rPr lang="sv-SE" altLang="ko-KR" sz="2000" dirty="0">
                <a:latin typeface="+mn-lt"/>
                <a:ea typeface="Gulim" pitchFamily="34" charset="-127"/>
              </a:rPr>
              <a:t> the item </a:t>
            </a:r>
            <a:r>
              <a:rPr lang="sv-SE" altLang="ko-KR" sz="2000" dirty="0" smtClean="0">
                <a:latin typeface="+mn-lt"/>
                <a:ea typeface="Gulim" pitchFamily="34" charset="-127"/>
              </a:rPr>
              <a:t>is 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2432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3600" dirty="0">
                <a:solidFill>
                  <a:srgbClr val="C0504D"/>
                </a:solidFill>
                <a:ea typeface="굴림" pitchFamily="34" charset="-127"/>
                <a:cs typeface="Arial" pitchFamily="34" charset="0"/>
              </a:rPr>
              <a:t>Distributed Hash Tables (DHT)</a:t>
            </a:r>
            <a:endParaRPr lang="en-US" altLang="ko-KR" sz="3600" dirty="0">
              <a:solidFill>
                <a:srgbClr val="C0504D"/>
              </a:solidFill>
              <a:ea typeface="굴림" pitchFamily="34" charset="-127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202704"/>
            <a:ext cx="29877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2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figure</a:t>
            </a:r>
            <a:r>
              <a:rPr kumimoji="0" lang="sv-SE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source: </a:t>
            </a:r>
            <a:r>
              <a:rPr kumimoji="0" lang="sv-SE" sz="12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wikipedia</a:t>
            </a:r>
            <a:r>
              <a:rPr kumimoji="0" lang="sv-SE" sz="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ourier New" pitchFamily="49" charset="0"/>
                <a:cs typeface="Courier New" pitchFamily="49" charset="0"/>
              </a:rPr>
              <a:t> </a:t>
            </a:r>
            <a:endParaRPr kumimoji="0" lang="sv-SE" sz="1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BD56-8F8C-4120-A071-C1439D300512}" type="slidenum">
              <a:rPr lang="en-US" smtClean="0"/>
              <a:pPr>
                <a:defRPr/>
              </a:pPr>
              <a:t>23</a:t>
            </a:fld>
            <a:endParaRPr lang="en-US" dirty="0" smtClean="0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281406" y="93312"/>
            <a:ext cx="8637415" cy="6880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3600" dirty="0" smtClean="0">
                <a:solidFill>
                  <a:schemeClr val="accent2"/>
                </a:solidFill>
                <a:latin typeface="+mn-lt"/>
                <a:ea typeface="굴림" pitchFamily="34" charset="-127"/>
                <a:cs typeface="+mn-cs"/>
              </a:rPr>
              <a:t>Distributed-Hash-Table-Based p2p sharing </a:t>
            </a:r>
            <a:endParaRPr lang="en-US" altLang="ko-KR" sz="3600" dirty="0">
              <a:solidFill>
                <a:schemeClr val="accent2"/>
              </a:solidFill>
              <a:latin typeface="+mn-lt"/>
              <a:ea typeface="굴림" pitchFamily="34" charset="-127"/>
              <a:cs typeface="+mn-cs"/>
            </a:endParaRPr>
          </a:p>
        </p:txBody>
      </p:sp>
      <p:sp>
        <p:nvSpPr>
          <p:cNvPr id="38918" name="Oval 4"/>
          <p:cNvSpPr>
            <a:spLocks noChangeArrowheads="1"/>
          </p:cNvSpPr>
          <p:nvPr/>
        </p:nvSpPr>
        <p:spPr bwMode="auto">
          <a:xfrm>
            <a:off x="5143039" y="252006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5819314" y="274866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617576" y="1132590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dirty="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4277852" y="1369499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</a:t>
            </a:r>
          </a:p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159164" y="4563178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”)</a:t>
            </a:r>
          </a:p>
        </p:txBody>
      </p:sp>
      <p:grpSp>
        <p:nvGrpSpPr>
          <p:cNvPr id="38923" name="Group 9"/>
          <p:cNvGrpSpPr>
            <a:grpSpLocks/>
          </p:cNvGrpSpPr>
          <p:nvPr/>
        </p:nvGrpSpPr>
        <p:grpSpPr bwMode="auto">
          <a:xfrm>
            <a:off x="4295314" y="1910465"/>
            <a:ext cx="609600" cy="533400"/>
            <a:chOff x="1248" y="1968"/>
            <a:chExt cx="384" cy="336"/>
          </a:xfrm>
        </p:grpSpPr>
        <p:sp>
          <p:nvSpPr>
            <p:cNvPr id="38946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7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6124114" y="1529465"/>
            <a:ext cx="609600" cy="533400"/>
            <a:chOff x="1248" y="1968"/>
            <a:chExt cx="384" cy="336"/>
          </a:xfrm>
        </p:grpSpPr>
        <p:sp>
          <p:nvSpPr>
            <p:cNvPr id="38944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5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8925" name="Group 15"/>
          <p:cNvGrpSpPr>
            <a:grpSpLocks/>
          </p:cNvGrpSpPr>
          <p:nvPr/>
        </p:nvGrpSpPr>
        <p:grpSpPr bwMode="auto">
          <a:xfrm>
            <a:off x="7876714" y="1681865"/>
            <a:ext cx="609600" cy="533400"/>
            <a:chOff x="1248" y="1968"/>
            <a:chExt cx="384" cy="336"/>
          </a:xfrm>
        </p:grpSpPr>
        <p:sp>
          <p:nvSpPr>
            <p:cNvPr id="38942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3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8926" name="Group 18"/>
          <p:cNvGrpSpPr>
            <a:grpSpLocks/>
          </p:cNvGrpSpPr>
          <p:nvPr/>
        </p:nvGrpSpPr>
        <p:grpSpPr bwMode="auto">
          <a:xfrm>
            <a:off x="7876714" y="3891665"/>
            <a:ext cx="609600" cy="533400"/>
            <a:chOff x="1248" y="1968"/>
            <a:chExt cx="384" cy="336"/>
          </a:xfrm>
        </p:grpSpPr>
        <p:sp>
          <p:nvSpPr>
            <p:cNvPr id="38940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1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8927" name="Group 21"/>
          <p:cNvGrpSpPr>
            <a:grpSpLocks/>
          </p:cNvGrpSpPr>
          <p:nvPr/>
        </p:nvGrpSpPr>
        <p:grpSpPr bwMode="auto">
          <a:xfrm>
            <a:off x="5590714" y="4044065"/>
            <a:ext cx="609600" cy="533400"/>
            <a:chOff x="1248" y="1968"/>
            <a:chExt cx="384" cy="336"/>
          </a:xfrm>
        </p:grpSpPr>
        <p:sp>
          <p:nvSpPr>
            <p:cNvPr id="38938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39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8928" name="Line 24"/>
          <p:cNvSpPr>
            <a:spLocks noChangeShapeType="1"/>
          </p:cNvSpPr>
          <p:nvPr/>
        </p:nvSpPr>
        <p:spPr bwMode="auto">
          <a:xfrm>
            <a:off x="4828714" y="229146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9" name="Line 25"/>
          <p:cNvSpPr>
            <a:spLocks noChangeShapeType="1"/>
          </p:cNvSpPr>
          <p:nvPr/>
        </p:nvSpPr>
        <p:spPr bwMode="auto">
          <a:xfrm>
            <a:off x="6428914" y="206286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0" name="Line 26"/>
          <p:cNvSpPr>
            <a:spLocks noChangeShapeType="1"/>
          </p:cNvSpPr>
          <p:nvPr/>
        </p:nvSpPr>
        <p:spPr bwMode="auto">
          <a:xfrm flipH="1">
            <a:off x="7724314" y="2215265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1" name="Line 27"/>
          <p:cNvSpPr>
            <a:spLocks noChangeShapeType="1"/>
          </p:cNvSpPr>
          <p:nvPr/>
        </p:nvSpPr>
        <p:spPr bwMode="auto">
          <a:xfrm flipV="1">
            <a:off x="5971714" y="373926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2" name="Line 28"/>
          <p:cNvSpPr>
            <a:spLocks noChangeShapeType="1"/>
          </p:cNvSpPr>
          <p:nvPr/>
        </p:nvSpPr>
        <p:spPr bwMode="auto">
          <a:xfrm flipH="1" flipV="1">
            <a:off x="7724314" y="366306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3" name="Text Box 29"/>
          <p:cNvSpPr txBox="1">
            <a:spLocks noChangeArrowheads="1"/>
          </p:cNvSpPr>
          <p:nvPr/>
        </p:nvSpPr>
        <p:spPr bwMode="auto">
          <a:xfrm>
            <a:off x="8562514" y="404406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8934" name="Freeform 30"/>
          <p:cNvSpPr>
            <a:spLocks/>
          </p:cNvSpPr>
          <p:nvPr/>
        </p:nvSpPr>
        <p:spPr bwMode="auto">
          <a:xfrm>
            <a:off x="7648114" y="2291465"/>
            <a:ext cx="457200" cy="1600200"/>
          </a:xfrm>
          <a:custGeom>
            <a:avLst/>
            <a:gdLst>
              <a:gd name="T0" fmla="*/ 2147483647 w 288"/>
              <a:gd name="T1" fmla="*/ 2147483647 h 1008"/>
              <a:gd name="T2" fmla="*/ 0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  <a:gd name="T9" fmla="*/ 0 w 288"/>
              <a:gd name="T10" fmla="*/ 0 h 1008"/>
              <a:gd name="T11" fmla="*/ 288 w 2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008">
                <a:moveTo>
                  <a:pt x="288" y="1008"/>
                </a:moveTo>
                <a:cubicBezTo>
                  <a:pt x="144" y="900"/>
                  <a:pt x="0" y="792"/>
                  <a:pt x="0" y="624"/>
                </a:cubicBezTo>
                <a:cubicBezTo>
                  <a:pt x="0" y="456"/>
                  <a:pt x="144" y="228"/>
                  <a:pt x="28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5" name="Freeform 31"/>
          <p:cNvSpPr>
            <a:spLocks/>
          </p:cNvSpPr>
          <p:nvPr/>
        </p:nvSpPr>
        <p:spPr bwMode="auto">
          <a:xfrm>
            <a:off x="6124114" y="2139065"/>
            <a:ext cx="1828800" cy="1905000"/>
          </a:xfrm>
          <a:custGeom>
            <a:avLst/>
            <a:gdLst>
              <a:gd name="T0" fmla="*/ 2147483647 w 1200"/>
              <a:gd name="T1" fmla="*/ 0 h 1200"/>
              <a:gd name="T2" fmla="*/ 2147483647 w 1200"/>
              <a:gd name="T3" fmla="*/ 2147483647 h 1200"/>
              <a:gd name="T4" fmla="*/ 2147483647 w 1200"/>
              <a:gd name="T5" fmla="*/ 2147483647 h 1200"/>
              <a:gd name="T6" fmla="*/ 0 w 1200"/>
              <a:gd name="T7" fmla="*/ 2147483647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200"/>
              <a:gd name="T14" fmla="*/ 1200 w 120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200">
                <a:moveTo>
                  <a:pt x="1200" y="0"/>
                </a:moveTo>
                <a:cubicBezTo>
                  <a:pt x="1092" y="168"/>
                  <a:pt x="984" y="336"/>
                  <a:pt x="816" y="480"/>
                </a:cubicBezTo>
                <a:cubicBezTo>
                  <a:pt x="648" y="624"/>
                  <a:pt x="328" y="744"/>
                  <a:pt x="192" y="864"/>
                </a:cubicBezTo>
                <a:cubicBezTo>
                  <a:pt x="56" y="984"/>
                  <a:pt x="28" y="1092"/>
                  <a:pt x="0" y="12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6" name="Freeform 32"/>
          <p:cNvSpPr>
            <a:spLocks/>
          </p:cNvSpPr>
          <p:nvPr/>
        </p:nvSpPr>
        <p:spPr bwMode="auto">
          <a:xfrm>
            <a:off x="4752514" y="2443865"/>
            <a:ext cx="1371600" cy="1600200"/>
          </a:xfrm>
          <a:custGeom>
            <a:avLst/>
            <a:gdLst>
              <a:gd name="T0" fmla="*/ 2147483647 w 888"/>
              <a:gd name="T1" fmla="*/ 2147483647 h 1008"/>
              <a:gd name="T2" fmla="*/ 2147483647 w 888"/>
              <a:gd name="T3" fmla="*/ 2147483647 h 1008"/>
              <a:gd name="T4" fmla="*/ 0 w 888"/>
              <a:gd name="T5" fmla="*/ 0 h 1008"/>
              <a:gd name="T6" fmla="*/ 0 60000 65536"/>
              <a:gd name="T7" fmla="*/ 0 60000 65536"/>
              <a:gd name="T8" fmla="*/ 0 60000 65536"/>
              <a:gd name="T9" fmla="*/ 0 w 888"/>
              <a:gd name="T10" fmla="*/ 0 h 1008"/>
              <a:gd name="T11" fmla="*/ 888 w 8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8" h="1008">
                <a:moveTo>
                  <a:pt x="720" y="1008"/>
                </a:moveTo>
                <a:cubicBezTo>
                  <a:pt x="804" y="900"/>
                  <a:pt x="888" y="792"/>
                  <a:pt x="768" y="624"/>
                </a:cubicBezTo>
                <a:cubicBezTo>
                  <a:pt x="648" y="456"/>
                  <a:pt x="128" y="10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>
          <a:xfrm>
            <a:off x="122728" y="910150"/>
            <a:ext cx="4529774" cy="53174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sz="2000" b="1" dirty="0" smtClean="0">
                <a:sym typeface="Wingdings" pitchFamily="2" charset="2"/>
              </a:rPr>
              <a:t>Join</a:t>
            </a:r>
            <a:r>
              <a:rPr lang="en-US" sz="2000" dirty="0" smtClean="0">
                <a:sym typeface="Wingdings" pitchFamily="2" charset="2"/>
              </a:rPr>
              <a:t>: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sz="1600" dirty="0" smtClean="0">
                <a:sym typeface="Wingdings" pitchFamily="2" charset="2"/>
              </a:rPr>
              <a:t>get connected in the overlay through info from bootstrap-node &amp; using the specific DHT algorithm (</a:t>
            </a:r>
            <a:r>
              <a:rPr lang="en-US" sz="1600" dirty="0" err="1" smtClean="0">
                <a:sym typeface="Wingdings" pitchFamily="2" charset="2"/>
              </a:rPr>
              <a:t>eg</a:t>
            </a:r>
            <a:r>
              <a:rPr lang="en-US" sz="1600" dirty="0" smtClean="0">
                <a:sym typeface="Wingdings" pitchFamily="2" charset="2"/>
              </a:rPr>
              <a:t> Chord)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sz="1600" dirty="0" smtClean="0">
                <a:sym typeface="Wingdings" pitchFamily="2" charset="2"/>
              </a:rPr>
              <a:t>Start maintaining of files that you are responsible for (following the hash function)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sz="1600" dirty="0" smtClean="0">
                <a:sym typeface="Wingdings" pitchFamily="2" charset="2"/>
              </a:rPr>
              <a:t>NOTE: upon leaving DHT needs restructuring!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endParaRPr lang="en-US" sz="2000" dirty="0" smtClean="0">
              <a:sym typeface="Wingdings" pitchFamily="2" charset="2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sz="2000" b="1" dirty="0" smtClean="0">
                <a:sym typeface="Wingdings" pitchFamily="2" charset="2"/>
              </a:rPr>
              <a:t>Publish</a:t>
            </a:r>
            <a:r>
              <a:rPr lang="en-US" sz="2000" dirty="0" smtClean="0">
                <a:sym typeface="Wingdings" pitchFamily="2" charset="2"/>
              </a:rPr>
              <a:t>: tell which files you have, to the peers that will be responsible for them (according to the hash function)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endParaRPr lang="en-US" sz="2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sz="2000" b="1" dirty="0" smtClean="0"/>
              <a:t>Search</a:t>
            </a:r>
            <a:r>
              <a:rPr lang="en-US" sz="2000" dirty="0" smtClean="0"/>
              <a:t>: ask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the appropriate </a:t>
            </a:r>
            <a:r>
              <a:rPr lang="en-US" sz="2000" i="1" dirty="0" err="1" smtClean="0">
                <a:solidFill>
                  <a:schemeClr val="accent1">
                    <a:lumMod val="75000"/>
                  </a:schemeClr>
                </a:solidFill>
              </a:rPr>
              <a:t>neighbour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000" dirty="0" smtClean="0"/>
              <a:t>who either is responsible for the searched file or will ask the next appropriate neighbor, and so on; guaranteed search time; commonly in O(</a:t>
            </a:r>
            <a:r>
              <a:rPr lang="en-US" sz="2000" dirty="0" err="1" smtClean="0"/>
              <a:t>logNodes</a:t>
            </a:r>
            <a:r>
              <a:rPr lang="en-US" sz="2000" dirty="0" smtClean="0"/>
              <a:t>)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endParaRPr lang="en-US" sz="2000" dirty="0" smtClean="0">
              <a:sym typeface="Wingdings" pitchFamily="2" charset="2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sz="2000" b="1" dirty="0" smtClean="0"/>
              <a:t>Fetch</a:t>
            </a:r>
            <a:r>
              <a:rPr lang="en-US" sz="2000" dirty="0" smtClean="0"/>
              <a:t>: get the file directly from peer</a:t>
            </a:r>
            <a:endParaRPr lang="en-US" sz="16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4499992" y="5046666"/>
            <a:ext cx="4601146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</a:pPr>
            <a:r>
              <a:rPr lang="sv-SE" altLang="ko-KR" sz="1800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Challenges </a:t>
            </a:r>
            <a:r>
              <a:rPr lang="sv-SE" altLang="ko-KR" sz="1800" i="1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[cf </a:t>
            </a:r>
            <a:r>
              <a:rPr lang="sv-SE" altLang="ko-KR" sz="1800" i="1" dirty="0" err="1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related</a:t>
            </a:r>
            <a:r>
              <a:rPr lang="sv-SE" altLang="ko-KR" sz="1800" i="1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 </a:t>
            </a:r>
            <a:r>
              <a:rPr lang="sv-SE" altLang="ko-KR" sz="1800" i="1" dirty="0" err="1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literature@end</a:t>
            </a:r>
            <a:r>
              <a:rPr lang="sv-SE" altLang="ko-KR" sz="1800" i="1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 </a:t>
            </a:r>
            <a:r>
              <a:rPr lang="sv-SE" altLang="ko-KR" sz="1800" i="1" dirty="0" err="1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of</a:t>
            </a:r>
            <a:r>
              <a:rPr lang="sv-SE" altLang="ko-KR" sz="1800" i="1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 </a:t>
            </a:r>
            <a:r>
              <a:rPr lang="sv-SE" altLang="ko-KR" sz="1800" i="1" dirty="0" err="1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notes</a:t>
            </a:r>
            <a:r>
              <a:rPr lang="sv-SE" altLang="ko-KR" sz="1800" i="1" dirty="0" smtClean="0">
                <a:solidFill>
                  <a:srgbClr val="C00000"/>
                </a:solidFill>
                <a:latin typeface="+mn-lt"/>
                <a:ea typeface="Gulim" pitchFamily="34" charset="-127"/>
              </a:rPr>
              <a:t>]:</a:t>
            </a:r>
            <a:endParaRPr lang="sv-SE" altLang="ko-KR" sz="1800" i="1" dirty="0">
              <a:solidFill>
                <a:srgbClr val="C00000"/>
              </a:solidFill>
              <a:latin typeface="+mn-lt"/>
              <a:ea typeface="Gulim" pitchFamily="34" charset="-127"/>
            </a:endParaRP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 Keep </a:t>
            </a: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the hop </a:t>
            </a:r>
            <a:r>
              <a:rPr lang="en-US" altLang="ko-KR" sz="16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count </a:t>
            </a: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+mn-lt"/>
                <a:ea typeface="Gulim" pitchFamily="34" charset="-127"/>
              </a:rPr>
              <a:t>asking chain</a:t>
            </a: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) small</a:t>
            </a: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 Keep the routing tables </a:t>
            </a:r>
            <a:r>
              <a:rPr lang="en-US" altLang="ko-KR" sz="1600" dirty="0" smtClean="0">
                <a:solidFill>
                  <a:srgbClr val="FF0000"/>
                </a:solidFill>
                <a:latin typeface="+mn-lt"/>
                <a:ea typeface="Gulim" pitchFamily="34" charset="-127"/>
              </a:rPr>
              <a:t>(#</a:t>
            </a:r>
            <a:r>
              <a:rPr lang="en-US" altLang="ko-KR" sz="1600" dirty="0" err="1" smtClean="0">
                <a:solidFill>
                  <a:srgbClr val="FF0000"/>
                </a:solidFill>
                <a:latin typeface="+mn-lt"/>
                <a:ea typeface="Gulim" pitchFamily="34" charset="-127"/>
              </a:rPr>
              <a:t>neighbours</a:t>
            </a:r>
            <a:r>
              <a:rPr lang="en-US" altLang="ko-KR" sz="16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) “right </a:t>
            </a: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size”</a:t>
            </a: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+mn-lt"/>
                <a:ea typeface="Gulim" pitchFamily="34" charset="-127"/>
              </a:rPr>
              <a:t> Stay robust despite rapid changes in </a:t>
            </a:r>
            <a:r>
              <a:rPr lang="en-US" altLang="ko-KR" sz="16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membership (churn)</a:t>
            </a:r>
            <a:endParaRPr lang="en-US" altLang="ko-KR" sz="1600" dirty="0">
              <a:solidFill>
                <a:srgbClr val="000000"/>
              </a:solidFill>
              <a:latin typeface="+mn-lt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921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7" name="Oval 3"/>
          <p:cNvSpPr>
            <a:spLocks noChangeArrowheads="1"/>
          </p:cNvSpPr>
          <p:nvPr/>
        </p:nvSpPr>
        <p:spPr bwMode="auto">
          <a:xfrm>
            <a:off x="4691063" y="5799138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18" name="Oval 4"/>
          <p:cNvSpPr>
            <a:spLocks noChangeArrowheads="1"/>
          </p:cNvSpPr>
          <p:nvPr/>
        </p:nvSpPr>
        <p:spPr bwMode="auto">
          <a:xfrm>
            <a:off x="2925763" y="3205163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19" name="Oval 5"/>
          <p:cNvSpPr>
            <a:spLocks noChangeArrowheads="1"/>
          </p:cNvSpPr>
          <p:nvPr/>
        </p:nvSpPr>
        <p:spPr bwMode="auto">
          <a:xfrm>
            <a:off x="2957513" y="46894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0" name="Oval 6"/>
          <p:cNvSpPr>
            <a:spLocks noChangeArrowheads="1"/>
          </p:cNvSpPr>
          <p:nvPr/>
        </p:nvSpPr>
        <p:spPr bwMode="auto">
          <a:xfrm>
            <a:off x="6243638" y="2789238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1" name="Oval 7"/>
          <p:cNvSpPr>
            <a:spLocks noChangeArrowheads="1"/>
          </p:cNvSpPr>
          <p:nvPr/>
        </p:nvSpPr>
        <p:spPr bwMode="auto">
          <a:xfrm>
            <a:off x="6624638" y="39782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2" name="Oval 8"/>
          <p:cNvSpPr>
            <a:spLocks noChangeArrowheads="1"/>
          </p:cNvSpPr>
          <p:nvPr/>
        </p:nvSpPr>
        <p:spPr bwMode="auto">
          <a:xfrm>
            <a:off x="6262688" y="49815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3" name="Oval 9"/>
          <p:cNvSpPr>
            <a:spLocks noChangeArrowheads="1"/>
          </p:cNvSpPr>
          <p:nvPr/>
        </p:nvSpPr>
        <p:spPr bwMode="auto">
          <a:xfrm>
            <a:off x="3648075" y="5467350"/>
            <a:ext cx="125413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4" name="Oval 10"/>
          <p:cNvSpPr>
            <a:spLocks noChangeArrowheads="1"/>
          </p:cNvSpPr>
          <p:nvPr/>
        </p:nvSpPr>
        <p:spPr bwMode="auto">
          <a:xfrm>
            <a:off x="2849563" y="2058988"/>
            <a:ext cx="3802062" cy="38115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25" name="Text Box 11"/>
          <p:cNvSpPr txBox="1">
            <a:spLocks noChangeArrowheads="1"/>
          </p:cNvSpPr>
          <p:nvPr/>
        </p:nvSpPr>
        <p:spPr bwMode="auto">
          <a:xfrm>
            <a:off x="4605338" y="1652588"/>
            <a:ext cx="86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0001</a:t>
            </a:r>
          </a:p>
        </p:txBody>
      </p:sp>
      <p:sp>
        <p:nvSpPr>
          <p:cNvPr id="239626" name="Rectangle 12"/>
          <p:cNvSpPr>
            <a:spLocks noChangeArrowheads="1"/>
          </p:cNvSpPr>
          <p:nvPr/>
        </p:nvSpPr>
        <p:spPr bwMode="auto">
          <a:xfrm>
            <a:off x="5562600" y="2514600"/>
            <a:ext cx="846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0011</a:t>
            </a:r>
          </a:p>
        </p:txBody>
      </p:sp>
      <p:sp>
        <p:nvSpPr>
          <p:cNvPr id="239627" name="Rectangle 13"/>
          <p:cNvSpPr>
            <a:spLocks noChangeArrowheads="1"/>
          </p:cNvSpPr>
          <p:nvPr/>
        </p:nvSpPr>
        <p:spPr bwMode="auto">
          <a:xfrm>
            <a:off x="6788150" y="3890963"/>
            <a:ext cx="86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0100</a:t>
            </a:r>
          </a:p>
        </p:txBody>
      </p:sp>
      <p:sp>
        <p:nvSpPr>
          <p:cNvPr id="239628" name="Rectangle 14"/>
          <p:cNvSpPr>
            <a:spLocks noChangeArrowheads="1"/>
          </p:cNvSpPr>
          <p:nvPr/>
        </p:nvSpPr>
        <p:spPr bwMode="auto">
          <a:xfrm>
            <a:off x="6494463" y="4895850"/>
            <a:ext cx="86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0101</a:t>
            </a:r>
          </a:p>
        </p:txBody>
      </p:sp>
      <p:sp>
        <p:nvSpPr>
          <p:cNvPr id="239629" name="Rectangle 15"/>
          <p:cNvSpPr>
            <a:spLocks noChangeArrowheads="1"/>
          </p:cNvSpPr>
          <p:nvPr/>
        </p:nvSpPr>
        <p:spPr bwMode="auto">
          <a:xfrm>
            <a:off x="4867275" y="5849938"/>
            <a:ext cx="86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239630" name="Rectangle 16"/>
          <p:cNvSpPr>
            <a:spLocks noChangeArrowheads="1"/>
          </p:cNvSpPr>
          <p:nvPr/>
        </p:nvSpPr>
        <p:spPr bwMode="auto">
          <a:xfrm>
            <a:off x="3068638" y="5610225"/>
            <a:ext cx="86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1010</a:t>
            </a:r>
          </a:p>
        </p:txBody>
      </p:sp>
      <p:sp>
        <p:nvSpPr>
          <p:cNvPr id="239631" name="Rectangle 17"/>
          <p:cNvSpPr>
            <a:spLocks noChangeArrowheads="1"/>
          </p:cNvSpPr>
          <p:nvPr/>
        </p:nvSpPr>
        <p:spPr bwMode="auto">
          <a:xfrm>
            <a:off x="2249488" y="4510088"/>
            <a:ext cx="846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1100</a:t>
            </a:r>
          </a:p>
        </p:txBody>
      </p:sp>
      <p:sp>
        <p:nvSpPr>
          <p:cNvPr id="239632" name="Rectangle 18"/>
          <p:cNvSpPr>
            <a:spLocks noChangeArrowheads="1"/>
          </p:cNvSpPr>
          <p:nvPr/>
        </p:nvSpPr>
        <p:spPr bwMode="auto">
          <a:xfrm>
            <a:off x="2219325" y="296068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2400">
                <a:solidFill>
                  <a:srgbClr val="000000"/>
                </a:solidFill>
                <a:cs typeface="Arial" panose="020B0604020202020204" pitchFamily="34" charset="0"/>
              </a:rPr>
              <a:t>1111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610350" y="1676400"/>
            <a:ext cx="2349500" cy="993775"/>
            <a:chOff x="4309" y="1273"/>
            <a:chExt cx="731" cy="609"/>
          </a:xfrm>
        </p:grpSpPr>
        <p:sp>
          <p:nvSpPr>
            <p:cNvPr id="239657" name="AutoShape 20"/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buClr>
                  <a:srgbClr val="3333CC"/>
                </a:buClr>
              </a:pPr>
              <a:endParaRPr lang="sv-SE" altLang="sv-SE" sz="16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9658" name="Text Box 21"/>
            <p:cNvSpPr txBox="1">
              <a:spLocks noChangeArrowheads="1"/>
            </p:cNvSpPr>
            <p:nvPr/>
          </p:nvSpPr>
          <p:spPr bwMode="auto">
            <a:xfrm>
              <a:off x="4309" y="1399"/>
              <a:ext cx="73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ts val="2000"/>
                </a:lnSpc>
                <a:buClr>
                  <a:srgbClr val="3333CC"/>
                </a:buClr>
              </a:pPr>
              <a:r>
                <a:rPr lang="en-US" altLang="sv-SE">
                  <a:solidFill>
                    <a:srgbClr val="CC0000"/>
                  </a:solidFill>
                  <a:cs typeface="Arial" panose="020B0604020202020204" pitchFamily="34" charset="0"/>
                </a:rPr>
                <a:t>Who</a:t>
              </a:r>
              <a:r>
                <a:rPr lang="ja-JP" altLang="en-US">
                  <a:solidFill>
                    <a:srgbClr val="CC0000"/>
                  </a:solidFill>
                  <a:cs typeface="Arial" panose="020B0604020202020204" pitchFamily="34" charset="0"/>
                </a:rPr>
                <a:t>’</a:t>
              </a:r>
              <a:r>
                <a:rPr lang="en-US" altLang="ja-JP">
                  <a:solidFill>
                    <a:srgbClr val="CC0000"/>
                  </a:solidFill>
                  <a:cs typeface="Arial" panose="020B0604020202020204" pitchFamily="34" charset="0"/>
                </a:rPr>
                <a:t>s responsible</a:t>
              </a:r>
            </a:p>
            <a:p>
              <a:pPr>
                <a:lnSpc>
                  <a:spcPts val="2000"/>
                </a:lnSpc>
                <a:buClr>
                  <a:srgbClr val="3333CC"/>
                </a:buClr>
              </a:pPr>
              <a:r>
                <a:rPr lang="en-US" altLang="sv-SE">
                  <a:solidFill>
                    <a:srgbClr val="CC0000"/>
                  </a:solidFill>
                  <a:cs typeface="Arial" panose="020B0604020202020204" pitchFamily="34" charset="0"/>
                </a:rPr>
                <a:t>for key 1110 ?</a:t>
              </a:r>
            </a:p>
          </p:txBody>
        </p:sp>
      </p:grp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6323013" y="3003550"/>
            <a:ext cx="288925" cy="952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 flipH="1">
            <a:off x="6303963" y="4164013"/>
            <a:ext cx="301625" cy="795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 flipH="1">
            <a:off x="4864100" y="5100638"/>
            <a:ext cx="1282700" cy="669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 flipH="1" flipV="1">
            <a:off x="3856038" y="5521325"/>
            <a:ext cx="812800" cy="2651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H="1" flipV="1">
            <a:off x="3109913" y="4794250"/>
            <a:ext cx="552450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flipH="1" flipV="1">
            <a:off x="2960688" y="3422650"/>
            <a:ext cx="52387" cy="11985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39640" name="Oval 28"/>
          <p:cNvSpPr>
            <a:spLocks noChangeArrowheads="1"/>
          </p:cNvSpPr>
          <p:nvPr/>
        </p:nvSpPr>
        <p:spPr bwMode="auto">
          <a:xfrm>
            <a:off x="4845050" y="2005013"/>
            <a:ext cx="125413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endParaRPr lang="sv-SE" altLang="sv-SE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968625" y="2252663"/>
            <a:ext cx="3049588" cy="933450"/>
            <a:chOff x="1870" y="1419"/>
            <a:chExt cx="1921" cy="588"/>
          </a:xfrm>
        </p:grpSpPr>
        <p:grpSp>
          <p:nvGrpSpPr>
            <p:cNvPr id="239653" name="Group 30"/>
            <p:cNvGrpSpPr>
              <a:grpSpLocks/>
            </p:cNvGrpSpPr>
            <p:nvPr/>
          </p:nvGrpSpPr>
          <p:grpSpPr bwMode="auto">
            <a:xfrm>
              <a:off x="1870" y="1419"/>
              <a:ext cx="1921" cy="588"/>
              <a:chOff x="1870" y="1419"/>
              <a:chExt cx="1921" cy="588"/>
            </a:xfrm>
          </p:grpSpPr>
          <p:sp>
            <p:nvSpPr>
              <p:cNvPr id="239655" name="Line 31"/>
              <p:cNvSpPr>
                <a:spLocks noChangeShapeType="1"/>
              </p:cNvSpPr>
              <p:nvPr/>
            </p:nvSpPr>
            <p:spPr bwMode="auto">
              <a:xfrm flipV="1">
                <a:off x="1941" y="1813"/>
                <a:ext cx="1850" cy="194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9656" name="AutoShape 32"/>
              <p:cNvSpPr>
                <a:spLocks noChangeArrowheads="1"/>
              </p:cNvSpPr>
              <p:nvPr/>
            </p:nvSpPr>
            <p:spPr bwMode="auto">
              <a:xfrm>
                <a:off x="1870" y="1419"/>
                <a:ext cx="691" cy="384"/>
              </a:xfrm>
              <a:prstGeom prst="wedgeRoundRectCallout">
                <a:avLst>
                  <a:gd name="adj1" fmla="val 17440"/>
                  <a:gd name="adj2" fmla="val 87759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9654" name="Text Box 33"/>
            <p:cNvSpPr txBox="1">
              <a:spLocks noChangeArrowheads="1"/>
            </p:cNvSpPr>
            <p:nvPr/>
          </p:nvSpPr>
          <p:spPr bwMode="auto">
            <a:xfrm>
              <a:off x="1908" y="1431"/>
              <a:ext cx="81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Clr>
                  <a:srgbClr val="3333CC"/>
                </a:buClr>
              </a:pPr>
              <a:r>
                <a:rPr lang="en-US" altLang="sv-SE" sz="2400">
                  <a:solidFill>
                    <a:srgbClr val="CC0000"/>
                  </a:solidFill>
                  <a:cs typeface="Arial" panose="020B0604020202020204" pitchFamily="34" charset="0"/>
                </a:rPr>
                <a:t>I am</a:t>
              </a:r>
            </a:p>
          </p:txBody>
        </p:sp>
      </p:grp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265113" y="1273175"/>
            <a:ext cx="2998787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2375"/>
              </a:lnSpc>
              <a:buClr>
                <a:srgbClr val="3333CC"/>
              </a:buClr>
            </a:pPr>
            <a:r>
              <a:rPr lang="en-US" altLang="sv-SE" sz="2400" i="1">
                <a:latin typeface="Gill Sans MT" panose="020B0502020104020203" pitchFamily="34" charset="0"/>
              </a:rPr>
              <a:t>O(N) </a:t>
            </a:r>
            <a:r>
              <a:rPr lang="en-US" altLang="sv-SE" sz="2400">
                <a:latin typeface="Gill Sans MT" panose="020B0502020104020203" pitchFamily="34" charset="0"/>
              </a:rPr>
              <a:t>messages</a:t>
            </a:r>
          </a:p>
          <a:p>
            <a:pPr>
              <a:lnSpc>
                <a:spcPts val="2375"/>
              </a:lnSpc>
              <a:buClr>
                <a:srgbClr val="3333CC"/>
              </a:buClr>
            </a:pPr>
            <a:r>
              <a:rPr lang="en-US" altLang="sv-SE" sz="2400">
                <a:latin typeface="Gill Sans MT" panose="020B0502020104020203" pitchFamily="34" charset="0"/>
              </a:rPr>
              <a:t>on avgerage to resolve</a:t>
            </a:r>
          </a:p>
          <a:p>
            <a:pPr>
              <a:lnSpc>
                <a:spcPts val="2375"/>
              </a:lnSpc>
              <a:buClr>
                <a:srgbClr val="3333CC"/>
              </a:buClr>
            </a:pPr>
            <a:r>
              <a:rPr lang="en-US" altLang="sv-SE" sz="2400">
                <a:latin typeface="Gill Sans MT" panose="020B0502020104020203" pitchFamily="34" charset="0"/>
              </a:rPr>
              <a:t>query, when there</a:t>
            </a:r>
          </a:p>
          <a:p>
            <a:pPr>
              <a:lnSpc>
                <a:spcPts val="2375"/>
              </a:lnSpc>
              <a:buClr>
                <a:srgbClr val="3333CC"/>
              </a:buClr>
            </a:pPr>
            <a:r>
              <a:rPr lang="en-US" altLang="sv-SE" sz="2400">
                <a:latin typeface="Gill Sans MT" panose="020B0502020104020203" pitchFamily="34" charset="0"/>
              </a:rPr>
              <a:t>are </a:t>
            </a:r>
            <a:r>
              <a:rPr lang="en-US" altLang="sv-SE" sz="2400" i="1">
                <a:latin typeface="Gill Sans MT" panose="020B0502020104020203" pitchFamily="34" charset="0"/>
              </a:rPr>
              <a:t>N</a:t>
            </a:r>
            <a:r>
              <a:rPr lang="en-US" altLang="sv-SE" sz="2400">
                <a:latin typeface="Gill Sans MT" panose="020B0502020104020203" pitchFamily="34" charset="0"/>
              </a:rPr>
              <a:t> peers</a:t>
            </a:r>
          </a:p>
        </p:txBody>
      </p:sp>
      <p:sp>
        <p:nvSpPr>
          <p:cNvPr id="226340" name="Text Box 36"/>
          <p:cNvSpPr txBox="1">
            <a:spLocks noChangeArrowheads="1"/>
          </p:cNvSpPr>
          <p:nvPr/>
        </p:nvSpPr>
        <p:spPr bwMode="auto">
          <a:xfrm>
            <a:off x="5943600" y="34290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26341" name="Text Box 37"/>
          <p:cNvSpPr txBox="1">
            <a:spLocks noChangeArrowheads="1"/>
          </p:cNvSpPr>
          <p:nvPr/>
        </p:nvSpPr>
        <p:spPr bwMode="auto">
          <a:xfrm>
            <a:off x="5943600" y="43434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26342" name="Text Box 38"/>
          <p:cNvSpPr txBox="1">
            <a:spLocks noChangeArrowheads="1"/>
          </p:cNvSpPr>
          <p:nvPr/>
        </p:nvSpPr>
        <p:spPr bwMode="auto">
          <a:xfrm>
            <a:off x="5181600" y="51054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26343" name="Text Box 39"/>
          <p:cNvSpPr txBox="1">
            <a:spLocks noChangeArrowheads="1"/>
          </p:cNvSpPr>
          <p:nvPr/>
        </p:nvSpPr>
        <p:spPr bwMode="auto">
          <a:xfrm>
            <a:off x="4114800" y="54102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3352800" y="49530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26345" name="Text Box 41"/>
          <p:cNvSpPr txBox="1">
            <a:spLocks noChangeArrowheads="1"/>
          </p:cNvSpPr>
          <p:nvPr/>
        </p:nvSpPr>
        <p:spPr bwMode="auto">
          <a:xfrm>
            <a:off x="2971800" y="3962400"/>
            <a:ext cx="520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sv-SE" sz="1200">
                <a:solidFill>
                  <a:srgbClr val="3333CC"/>
                </a:solidFill>
                <a:cs typeface="Arial" panose="020B0604020202020204" pitchFamily="34" charset="0"/>
              </a:rPr>
              <a:t>1110</a:t>
            </a:r>
          </a:p>
        </p:txBody>
      </p:sp>
      <p:sp>
        <p:nvSpPr>
          <p:cNvPr id="239650" name="Footer Placeholder 2"/>
          <p:cNvSpPr txBox="1">
            <a:spLocks noGrp="1"/>
          </p:cNvSpPr>
          <p:nvPr/>
        </p:nvSpPr>
        <p:spPr bwMode="auto">
          <a:xfrm>
            <a:off x="7618413" y="6532563"/>
            <a:ext cx="14525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0D6B8C9-F04F-4113-9D87-3F57349C6205}" type="slidenum">
              <a:rPr lang="en-US" altLang="sv-SE" sz="1200" smtClean="0">
                <a:solidFill>
                  <a:srgbClr val="000000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sv-SE" sz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9651" name="Title 67"/>
          <p:cNvSpPr>
            <a:spLocks noGrp="1"/>
          </p:cNvSpPr>
          <p:nvPr>
            <p:ph type="title"/>
          </p:nvPr>
        </p:nvSpPr>
        <p:spPr>
          <a:xfrm>
            <a:off x="522288" y="0"/>
            <a:ext cx="7772400" cy="733425"/>
          </a:xfrm>
        </p:spPr>
        <p:txBody>
          <a:bodyPr/>
          <a:lstStyle/>
          <a:p>
            <a:r>
              <a:rPr lang="en-US" altLang="sv-SE" sz="4400" u="none" dirty="0" smtClean="0">
                <a:latin typeface="Gill Sans MT" panose="020B0502020104020203" pitchFamily="34" charset="0"/>
              </a:rPr>
              <a:t>e.g. Circular </a:t>
            </a:r>
            <a:r>
              <a:rPr lang="en-US" altLang="sv-SE" sz="4400" u="none" dirty="0" smtClean="0">
                <a:latin typeface="Gill Sans MT" panose="020B0502020104020203" pitchFamily="34" charset="0"/>
              </a:rPr>
              <a:t>DHT (1)</a:t>
            </a:r>
          </a:p>
        </p:txBody>
      </p:sp>
    </p:spTree>
    <p:extLst>
      <p:ext uri="{BB962C8B-B14F-4D97-AF65-F5344CB8AC3E}">
        <p14:creationId xmlns:p14="http://schemas.microsoft.com/office/powerpoint/2010/main" val="49769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26" grpId="0" animBg="1"/>
      <p:bldP spid="226327" grpId="0" animBg="1"/>
      <p:bldP spid="226328" grpId="0" animBg="1"/>
      <p:bldP spid="226329" grpId="0" animBg="1"/>
      <p:bldP spid="226330" grpId="0" animBg="1"/>
      <p:bldP spid="226331" grpId="0" animBg="1"/>
      <p:bldP spid="226338" grpId="0"/>
      <p:bldP spid="226340" grpId="0"/>
      <p:bldP spid="226341" grpId="0"/>
      <p:bldP spid="226342" grpId="0"/>
      <p:bldP spid="226343" grpId="0"/>
      <p:bldP spid="226344" grpId="0"/>
      <p:bldP spid="2263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1" name="Title 67"/>
          <p:cNvSpPr>
            <a:spLocks noGrp="1"/>
          </p:cNvSpPr>
          <p:nvPr>
            <p:ph type="title"/>
          </p:nvPr>
        </p:nvSpPr>
        <p:spPr>
          <a:xfrm>
            <a:off x="254000" y="0"/>
            <a:ext cx="8229600" cy="1143000"/>
          </a:xfrm>
        </p:spPr>
        <p:txBody>
          <a:bodyPr/>
          <a:lstStyle/>
          <a:p>
            <a:r>
              <a:rPr lang="en-US" altLang="sv-SE" u="none" dirty="0" smtClean="0">
                <a:latin typeface="Gill Sans MT" panose="020B0502020104020203" pitchFamily="34" charset="0"/>
              </a:rPr>
              <a:t>Circular DHT with shortcuts</a:t>
            </a:r>
          </a:p>
        </p:txBody>
      </p:sp>
      <p:sp>
        <p:nvSpPr>
          <p:cNvPr id="240642" name="Content Placeholder 37"/>
          <p:cNvSpPr>
            <a:spLocks noGrp="1"/>
          </p:cNvSpPr>
          <p:nvPr>
            <p:ph idx="1"/>
          </p:nvPr>
        </p:nvSpPr>
        <p:spPr>
          <a:xfrm>
            <a:off x="432191" y="4825355"/>
            <a:ext cx="8229600" cy="111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sv-SE" sz="2400" dirty="0" smtClean="0">
                <a:latin typeface="Gill Sans MT" panose="020B0502020104020203" pitchFamily="34" charset="0"/>
              </a:rPr>
              <a:t>Here: reduced </a:t>
            </a:r>
            <a:r>
              <a:rPr lang="en-US" altLang="sv-SE" sz="2400" dirty="0" smtClean="0">
                <a:latin typeface="Gill Sans MT" panose="020B0502020104020203" pitchFamily="34" charset="0"/>
              </a:rPr>
              <a:t>from 6 to 2 messages.</a:t>
            </a:r>
          </a:p>
          <a:p>
            <a:pPr>
              <a:lnSpc>
                <a:spcPct val="80000"/>
              </a:lnSpc>
            </a:pPr>
            <a:r>
              <a:rPr lang="en-US" altLang="sv-SE" sz="2400" dirty="0" smtClean="0">
                <a:latin typeface="Gill Sans MT" panose="020B0502020104020203" pitchFamily="34" charset="0"/>
              </a:rPr>
              <a:t>possible to design shortcuts so </a:t>
            </a:r>
            <a:r>
              <a:rPr lang="en-US" altLang="sv-SE" sz="2400" i="1" dirty="0" smtClean="0">
                <a:latin typeface="Gill Sans MT" panose="020B0502020104020203" pitchFamily="34" charset="0"/>
              </a:rPr>
              <a:t>O(log N) </a:t>
            </a:r>
            <a:r>
              <a:rPr lang="en-US" altLang="sv-SE" sz="2400" dirty="0" smtClean="0">
                <a:latin typeface="Gill Sans MT" panose="020B0502020104020203" pitchFamily="34" charset="0"/>
              </a:rPr>
              <a:t>neighbors, </a:t>
            </a:r>
            <a:r>
              <a:rPr lang="en-US" altLang="sv-SE" sz="2400" i="1" dirty="0" smtClean="0">
                <a:latin typeface="Gill Sans MT" panose="020B0502020104020203" pitchFamily="34" charset="0"/>
              </a:rPr>
              <a:t>O(log N) </a:t>
            </a:r>
            <a:r>
              <a:rPr lang="en-US" altLang="sv-SE" sz="2400" dirty="0" smtClean="0">
                <a:latin typeface="Gill Sans MT" panose="020B0502020104020203" pitchFamily="34" charset="0"/>
              </a:rPr>
              <a:t>messages in query</a:t>
            </a:r>
          </a:p>
        </p:txBody>
      </p:sp>
      <p:grpSp>
        <p:nvGrpSpPr>
          <p:cNvPr id="240643" name="Group 66"/>
          <p:cNvGrpSpPr>
            <a:grpSpLocks/>
          </p:cNvGrpSpPr>
          <p:nvPr/>
        </p:nvGrpSpPr>
        <p:grpSpPr bwMode="auto">
          <a:xfrm>
            <a:off x="2243138" y="914400"/>
            <a:ext cx="3751262" cy="3662363"/>
            <a:chOff x="4833190" y="1676400"/>
            <a:chExt cx="3752276" cy="3661993"/>
          </a:xfrm>
        </p:grpSpPr>
        <p:grpSp>
          <p:nvGrpSpPr>
            <p:cNvPr id="240651" name="Group 43"/>
            <p:cNvGrpSpPr>
              <a:grpSpLocks/>
            </p:cNvGrpSpPr>
            <p:nvPr/>
          </p:nvGrpSpPr>
          <p:grpSpPr bwMode="auto">
            <a:xfrm>
              <a:off x="4833190" y="1676400"/>
              <a:ext cx="3752276" cy="3661993"/>
              <a:chOff x="946990" y="1676400"/>
              <a:chExt cx="3752276" cy="3661993"/>
            </a:xfrm>
          </p:grpSpPr>
          <p:sp>
            <p:nvSpPr>
              <p:cNvPr id="240660" name="Oval 3"/>
              <p:cNvSpPr>
                <a:spLocks noChangeArrowheads="1"/>
              </p:cNvSpPr>
              <p:nvPr/>
            </p:nvSpPr>
            <p:spPr bwMode="auto">
              <a:xfrm>
                <a:off x="2794354" y="4791480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1" name="Oval 4"/>
              <p:cNvSpPr>
                <a:spLocks noChangeArrowheads="1"/>
              </p:cNvSpPr>
              <p:nvPr/>
            </p:nvSpPr>
            <p:spPr bwMode="auto">
              <a:xfrm>
                <a:off x="1435115" y="2890435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2" name="Oval 5"/>
              <p:cNvSpPr>
                <a:spLocks noChangeArrowheads="1"/>
              </p:cNvSpPr>
              <p:nvPr/>
            </p:nvSpPr>
            <p:spPr bwMode="auto">
              <a:xfrm>
                <a:off x="1459562" y="3978242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3" name="Oval 6"/>
              <p:cNvSpPr>
                <a:spLocks noChangeArrowheads="1"/>
              </p:cNvSpPr>
              <p:nvPr/>
            </p:nvSpPr>
            <p:spPr bwMode="auto">
              <a:xfrm>
                <a:off x="3989799" y="2585616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4" name="Oval 7"/>
              <p:cNvSpPr>
                <a:spLocks noChangeArrowheads="1"/>
              </p:cNvSpPr>
              <p:nvPr/>
            </p:nvSpPr>
            <p:spPr bwMode="auto">
              <a:xfrm>
                <a:off x="4283160" y="3457025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5" name="Oval 8"/>
              <p:cNvSpPr>
                <a:spLocks noChangeArrowheads="1"/>
              </p:cNvSpPr>
              <p:nvPr/>
            </p:nvSpPr>
            <p:spPr bwMode="auto">
              <a:xfrm>
                <a:off x="4004467" y="4192313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6" name="Oval 9"/>
              <p:cNvSpPr>
                <a:spLocks noChangeArrowheads="1"/>
              </p:cNvSpPr>
              <p:nvPr/>
            </p:nvSpPr>
            <p:spPr bwMode="auto">
              <a:xfrm>
                <a:off x="1991278" y="4548323"/>
                <a:ext cx="96565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7" name="Oval 10"/>
              <p:cNvSpPr>
                <a:spLocks noChangeArrowheads="1"/>
              </p:cNvSpPr>
              <p:nvPr/>
            </p:nvSpPr>
            <p:spPr bwMode="auto">
              <a:xfrm>
                <a:off x="1376443" y="2050438"/>
                <a:ext cx="2927496" cy="27933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0668" name="Text Box 11"/>
              <p:cNvSpPr txBox="1">
                <a:spLocks noChangeArrowheads="1"/>
              </p:cNvSpPr>
              <p:nvPr/>
            </p:nvSpPr>
            <p:spPr bwMode="auto">
              <a:xfrm>
                <a:off x="2895600" y="1676400"/>
                <a:ext cx="355866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40669" name="Rectangle 12"/>
              <p:cNvSpPr>
                <a:spLocks noChangeArrowheads="1"/>
              </p:cNvSpPr>
              <p:nvPr/>
            </p:nvSpPr>
            <p:spPr bwMode="auto">
              <a:xfrm>
                <a:off x="4022305" y="2286000"/>
                <a:ext cx="355866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40670" name="Rectangle 13"/>
              <p:cNvSpPr>
                <a:spLocks noChangeArrowheads="1"/>
              </p:cNvSpPr>
              <p:nvPr/>
            </p:nvSpPr>
            <p:spPr bwMode="auto">
              <a:xfrm>
                <a:off x="4343400" y="3352800"/>
                <a:ext cx="355866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40671" name="Rectangle 14"/>
              <p:cNvSpPr>
                <a:spLocks noChangeArrowheads="1"/>
              </p:cNvSpPr>
              <p:nvPr/>
            </p:nvSpPr>
            <p:spPr bwMode="auto">
              <a:xfrm>
                <a:off x="4114800" y="4114800"/>
                <a:ext cx="355866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40672" name="Rectangle 15"/>
              <p:cNvSpPr>
                <a:spLocks noChangeArrowheads="1"/>
              </p:cNvSpPr>
              <p:nvPr/>
            </p:nvSpPr>
            <p:spPr bwMode="auto">
              <a:xfrm>
                <a:off x="2743200" y="4876800"/>
                <a:ext cx="355866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240673" name="Rectangle 16"/>
              <p:cNvSpPr>
                <a:spLocks noChangeArrowheads="1"/>
              </p:cNvSpPr>
              <p:nvPr/>
            </p:nvSpPr>
            <p:spPr bwMode="auto">
              <a:xfrm>
                <a:off x="1676400" y="4648200"/>
                <a:ext cx="527050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240674" name="Rectangle 17"/>
              <p:cNvSpPr>
                <a:spLocks noChangeArrowheads="1"/>
              </p:cNvSpPr>
              <p:nvPr/>
            </p:nvSpPr>
            <p:spPr bwMode="auto">
              <a:xfrm>
                <a:off x="982933" y="3886200"/>
                <a:ext cx="527050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12</a:t>
                </a:r>
              </a:p>
            </p:txBody>
          </p:sp>
          <p:sp>
            <p:nvSpPr>
              <p:cNvPr id="240675" name="Rectangle 18"/>
              <p:cNvSpPr>
                <a:spLocks noChangeArrowheads="1"/>
              </p:cNvSpPr>
              <p:nvPr/>
            </p:nvSpPr>
            <p:spPr bwMode="auto">
              <a:xfrm>
                <a:off x="946990" y="2667000"/>
                <a:ext cx="527050" cy="46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r>
                  <a:rPr lang="en-US" altLang="sv-SE" sz="2400">
                    <a:solidFill>
                      <a:srgbClr val="000000"/>
                    </a:solidFill>
                    <a:cs typeface="Arial" panose="020B0604020202020204" pitchFamily="34" charset="0"/>
                  </a:rPr>
                  <a:t>15</a:t>
                </a:r>
              </a:p>
            </p:txBody>
          </p:sp>
          <p:sp>
            <p:nvSpPr>
              <p:cNvPr id="240676" name="Oval 28"/>
              <p:cNvSpPr>
                <a:spLocks noChangeArrowheads="1"/>
              </p:cNvSpPr>
              <p:nvPr/>
            </p:nvSpPr>
            <p:spPr bwMode="auto">
              <a:xfrm>
                <a:off x="2912920" y="2010882"/>
                <a:ext cx="96565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sv-SE" altLang="sv-SE" sz="24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80" name="Straight Arrow Connector 79"/>
            <p:cNvCxnSpPr>
              <a:endCxn id="240666" idx="7"/>
            </p:cNvCxnSpPr>
            <p:nvPr/>
          </p:nvCxnSpPr>
          <p:spPr>
            <a:xfrm rot="10800000" flipV="1">
              <a:off x="5959031" y="3505015"/>
              <a:ext cx="2254859" cy="1057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240665" idx="1"/>
              <a:endCxn id="240662" idx="6"/>
            </p:cNvCxnSpPr>
            <p:nvPr/>
          </p:nvCxnSpPr>
          <p:spPr>
            <a:xfrm rot="16200000" flipV="1">
              <a:off x="6583121" y="2885496"/>
              <a:ext cx="179369" cy="24628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240660" idx="0"/>
            </p:cNvCxnSpPr>
            <p:nvPr/>
          </p:nvCxnSpPr>
          <p:spPr>
            <a:xfrm rot="16200000" flipV="1">
              <a:off x="5159053" y="3222224"/>
              <a:ext cx="1820679" cy="13195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rot="5400000" flipH="1" flipV="1">
              <a:off x="5160759" y="2839755"/>
              <a:ext cx="2452440" cy="8876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240662" idx="7"/>
            </p:cNvCxnSpPr>
            <p:nvPr/>
          </p:nvCxnSpPr>
          <p:spPr>
            <a:xfrm rot="5400000" flipH="1" flipV="1">
              <a:off x="6013267" y="2080708"/>
              <a:ext cx="1325429" cy="24978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240667" idx="6"/>
            </p:cNvCxnSpPr>
            <p:nvPr/>
          </p:nvCxnSpPr>
          <p:spPr>
            <a:xfrm>
              <a:off x="5409608" y="2939922"/>
              <a:ext cx="2780464" cy="5079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240676" idx="5"/>
            </p:cNvCxnSpPr>
            <p:nvPr/>
          </p:nvCxnSpPr>
          <p:spPr>
            <a:xfrm rot="16200000" flipH="1">
              <a:off x="6355609" y="2621467"/>
              <a:ext cx="2095288" cy="10432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rot="5400000">
              <a:off x="6292108" y="3156371"/>
              <a:ext cx="2177830" cy="11988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5400000">
            <a:off x="3848100" y="2476500"/>
            <a:ext cx="2133600" cy="1143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V="1">
            <a:off x="2438400" y="2590800"/>
            <a:ext cx="1828800" cy="1219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694363" y="1030288"/>
            <a:ext cx="2487612" cy="860425"/>
            <a:chOff x="4311" y="1273"/>
            <a:chExt cx="737" cy="609"/>
          </a:xfrm>
        </p:grpSpPr>
        <p:sp>
          <p:nvSpPr>
            <p:cNvPr id="240649" name="AutoShape 20"/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buClr>
                  <a:srgbClr val="3333CC"/>
                </a:buClr>
              </a:pPr>
              <a:endParaRPr lang="sv-SE" altLang="sv-SE" sz="16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0650" name="Text Box 21"/>
            <p:cNvSpPr txBox="1">
              <a:spLocks noChangeArrowheads="1"/>
            </p:cNvSpPr>
            <p:nvPr/>
          </p:nvSpPr>
          <p:spPr bwMode="auto">
            <a:xfrm>
              <a:off x="4344" y="1326"/>
              <a:ext cx="704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ts val="2000"/>
                </a:lnSpc>
                <a:buClr>
                  <a:srgbClr val="3333CC"/>
                </a:buClr>
              </a:pPr>
              <a:r>
                <a:rPr lang="en-US" altLang="sv-SE" sz="1800">
                  <a:solidFill>
                    <a:srgbClr val="CC0000"/>
                  </a:solidFill>
                  <a:cs typeface="Arial" panose="020B0604020202020204" pitchFamily="34" charset="0"/>
                </a:rPr>
                <a:t>Who</a:t>
              </a:r>
              <a:r>
                <a:rPr lang="ja-JP" altLang="en-US" sz="1800">
                  <a:solidFill>
                    <a:srgbClr val="CC0000"/>
                  </a:solidFill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solidFill>
                    <a:srgbClr val="CC0000"/>
                  </a:solidFill>
                  <a:cs typeface="Arial" panose="020B0604020202020204" pitchFamily="34" charset="0"/>
                </a:rPr>
                <a:t>s responsible </a:t>
              </a:r>
            </a:p>
            <a:p>
              <a:pPr>
                <a:lnSpc>
                  <a:spcPts val="2000"/>
                </a:lnSpc>
                <a:buClr>
                  <a:srgbClr val="3333CC"/>
                </a:buClr>
              </a:pPr>
              <a:r>
                <a:rPr lang="en-US" altLang="sv-SE" sz="1800">
                  <a:solidFill>
                    <a:srgbClr val="CC0000"/>
                  </a:solidFill>
                  <a:cs typeface="Arial" panose="020B0604020202020204" pitchFamily="34" charset="0"/>
                </a:rPr>
                <a:t>for key 1110? </a:t>
              </a:r>
            </a:p>
          </p:txBody>
        </p:sp>
      </p:grpSp>
      <p:sp>
        <p:nvSpPr>
          <p:cNvPr id="240647" name="Footer Placeholder 2"/>
          <p:cNvSpPr txBox="1">
            <a:spLocks noGrp="1"/>
          </p:cNvSpPr>
          <p:nvPr/>
        </p:nvSpPr>
        <p:spPr bwMode="auto">
          <a:xfrm>
            <a:off x="7618413" y="6532563"/>
            <a:ext cx="14525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200">
                <a:solidFill>
                  <a:srgbClr val="000000"/>
                </a:solidFill>
                <a:cs typeface="Arial" panose="020B0604020202020204" pitchFamily="34" charset="0"/>
              </a:rPr>
              <a:t>Application  2-</a:t>
            </a:r>
            <a:fld id="{EDB5B75F-70F2-4CE5-9885-209DD4CD7B70}" type="slidenum">
              <a:rPr lang="en-US" altLang="sv-SE" sz="1200">
                <a:solidFill>
                  <a:srgbClr val="000000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sv-SE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6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26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680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05" y="493461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p2p: 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file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/>
              <a:t>Second generation in p2p ….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Swarming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err="1">
                <a:solidFill>
                  <a:srgbClr val="C00000"/>
                </a:solidFill>
              </a:rPr>
              <a:t>BitTorrent</a:t>
            </a:r>
            <a:r>
              <a:rPr lang="en-US" sz="1600" dirty="0">
                <a:solidFill>
                  <a:srgbClr val="C00000"/>
                </a:solidFill>
              </a:rPr>
              <a:t>, Avalanche, …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863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BitTorrent</a:t>
            </a:r>
            <a:r>
              <a:rPr lang="en-US" dirty="0" smtClean="0"/>
              <a:t>: Next generation fetching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980728"/>
            <a:ext cx="6347048" cy="514543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Key Motivation:</a:t>
            </a:r>
          </a:p>
          <a:p>
            <a:pPr lvl="1"/>
            <a:r>
              <a:rPr lang="en-US" sz="1800" dirty="0" smtClean="0"/>
              <a:t>Popularity exhibits temporal locality (Flash Crowds)</a:t>
            </a:r>
          </a:p>
          <a:p>
            <a:pPr lvl="1"/>
            <a:r>
              <a:rPr lang="en-US" sz="1800" dirty="0" smtClean="0"/>
              <a:t>Can bring file “provider” to “its knees”</a:t>
            </a:r>
          </a:p>
          <a:p>
            <a:pPr lvl="1"/>
            <a:endParaRPr lang="en-US" sz="18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Idea: Focused on Efficient </a:t>
            </a:r>
            <a:r>
              <a:rPr lang="en-US" sz="2000" b="1" i="1" dirty="0" smtClean="0">
                <a:solidFill>
                  <a:srgbClr val="FF0000"/>
                </a:solidFill>
              </a:rPr>
              <a:t>Fetching</a:t>
            </a:r>
            <a:r>
              <a:rPr lang="en-US" sz="2000" b="1" dirty="0" smtClean="0">
                <a:solidFill>
                  <a:srgbClr val="FF0000"/>
                </a:solidFill>
              </a:rPr>
              <a:t>, not </a:t>
            </a:r>
            <a:r>
              <a:rPr lang="en-US" sz="2000" b="1" i="1" dirty="0" smtClean="0">
                <a:solidFill>
                  <a:srgbClr val="FF0000"/>
                </a:solidFill>
              </a:rPr>
              <a:t>Searching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sz="1800" dirty="0" smtClean="0"/>
              <a:t>Files are </a:t>
            </a:r>
            <a:r>
              <a:rPr lang="en-US" sz="1800" dirty="0" smtClean="0">
                <a:solidFill>
                  <a:srgbClr val="FF0000"/>
                </a:solidFill>
              </a:rPr>
              <a:t>“chopped” in chunks</a:t>
            </a:r>
            <a:r>
              <a:rPr lang="en-US" sz="1800" dirty="0" smtClean="0"/>
              <a:t>, fetching is done from many sources</a:t>
            </a:r>
          </a:p>
          <a:p>
            <a:pPr lvl="1"/>
            <a:r>
              <a:rPr lang="en-US" sz="1800" dirty="0" smtClean="0"/>
              <a:t>Overlay: nodes “hold hands” with those who share (send chunks) at similar rates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Method u</a:t>
            </a:r>
            <a:r>
              <a:rPr lang="en-US" sz="2000" dirty="0" smtClean="0"/>
              <a:t>sed </a:t>
            </a:r>
            <a:r>
              <a:rPr lang="en-US" sz="2000" dirty="0" smtClean="0"/>
              <a:t>by publishers to distribute software, other large files</a:t>
            </a:r>
          </a:p>
          <a:p>
            <a:endParaRPr lang="en-US" sz="2000" dirty="0"/>
          </a:p>
          <a:p>
            <a:r>
              <a:rPr lang="sv-SE" sz="2000" u="sng" dirty="0">
                <a:hlinkClick r:id="rId2"/>
              </a:rPr>
              <a:t>http://</a:t>
            </a:r>
            <a:r>
              <a:rPr lang="sv-SE" sz="2000" u="sng" dirty="0" smtClean="0">
                <a:hlinkClick r:id="rId2"/>
              </a:rPr>
              <a:t>vimeo.com/15228767</a:t>
            </a:r>
            <a:r>
              <a:rPr lang="sv-SE" sz="2000" u="sng" dirty="0" smtClean="0"/>
              <a:t> </a:t>
            </a:r>
            <a:endParaRPr lang="en-US" sz="2000" dirty="0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C1388-2283-47A4-8410-F60E6C5C4BC4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085" y="1850132"/>
            <a:ext cx="18573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3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BitTorrent: Overview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03985"/>
            <a:ext cx="4265764" cy="526649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Swarming: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Join</a:t>
            </a:r>
            <a:r>
              <a:rPr lang="en-US" sz="2400" dirty="0" smtClean="0"/>
              <a:t>: contact some server, </a:t>
            </a:r>
            <a:r>
              <a:rPr lang="en-US" sz="2400" dirty="0"/>
              <a:t>aka  “</a:t>
            </a:r>
            <a:r>
              <a:rPr lang="en-US" sz="2400" dirty="0">
                <a:solidFill>
                  <a:srgbClr val="C00000"/>
                </a:solidFill>
              </a:rPr>
              <a:t>tracker</a:t>
            </a:r>
            <a:r>
              <a:rPr lang="en-US" sz="2400" dirty="0"/>
              <a:t>” get </a:t>
            </a:r>
            <a:r>
              <a:rPr lang="en-US" sz="2400" dirty="0" smtClean="0"/>
              <a:t>a list of peers.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Publish</a:t>
            </a:r>
            <a:r>
              <a:rPr lang="en-US" sz="2400" dirty="0" smtClean="0"/>
              <a:t>: can run a tracker server.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Search</a:t>
            </a:r>
            <a:r>
              <a:rPr lang="en-US" sz="2400" dirty="0" smtClean="0"/>
              <a:t>: Out-of-band. E.g., use </a:t>
            </a:r>
            <a:r>
              <a:rPr lang="en-US" sz="2400" dirty="0" smtClean="0"/>
              <a:t>search-engine</a:t>
            </a:r>
            <a:r>
              <a:rPr lang="en-US" sz="2400" dirty="0" smtClean="0"/>
              <a:t>, </a:t>
            </a:r>
            <a:r>
              <a:rPr lang="en-US" sz="2400" dirty="0" smtClean="0"/>
              <a:t>some DHT, </a:t>
            </a:r>
            <a:r>
              <a:rPr lang="en-US" sz="2400" dirty="0" err="1" smtClean="0"/>
              <a:t>etc</a:t>
            </a:r>
            <a:r>
              <a:rPr lang="en-US" sz="2400" dirty="0" smtClean="0"/>
              <a:t> to </a:t>
            </a:r>
            <a:r>
              <a:rPr lang="en-US" sz="2400" dirty="0" smtClean="0">
                <a:solidFill>
                  <a:srgbClr val="C00000"/>
                </a:solidFill>
              </a:rPr>
              <a:t>find a tracker </a:t>
            </a:r>
            <a:r>
              <a:rPr lang="en-US" sz="2400" dirty="0" smtClean="0"/>
              <a:t>for the file you want. </a:t>
            </a:r>
            <a:r>
              <a:rPr lang="en-US" sz="2400" dirty="0" smtClean="0">
                <a:solidFill>
                  <a:srgbClr val="C00000"/>
                </a:solidFill>
              </a:rPr>
              <a:t>Get list of peers to contact for assembling the file in chunks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Fetch</a:t>
            </a:r>
            <a:r>
              <a:rPr lang="en-US" sz="2400" dirty="0" smtClean="0"/>
              <a:t>: Download chunks of the file from </a:t>
            </a:r>
            <a:r>
              <a:rPr lang="en-US" sz="2400" dirty="0" smtClean="0"/>
              <a:t>several of your </a:t>
            </a:r>
            <a:r>
              <a:rPr lang="en-US" sz="2400" dirty="0" smtClean="0"/>
              <a:t>peers. Upload chunks you have to them.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11CD8-C30C-4886-8CA2-3BD219B1D5D9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4601751" y="1484784"/>
            <a:ext cx="248497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i="1" u="sng" dirty="0">
                <a:solidFill>
                  <a:srgbClr val="FF3300"/>
                </a:solidFill>
              </a:rPr>
              <a:t>tracker:</a:t>
            </a:r>
            <a:r>
              <a:rPr lang="en-US" sz="2000" dirty="0"/>
              <a:t> tracks peers </a:t>
            </a:r>
          </a:p>
          <a:p>
            <a:pPr algn="ctr"/>
            <a:r>
              <a:rPr lang="en-US" sz="2000" dirty="0"/>
              <a:t>participating in torrent</a:t>
            </a: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47964" y="2817781"/>
            <a:ext cx="4704556" cy="3590288"/>
            <a:chOff x="846" y="1309"/>
            <a:chExt cx="3407" cy="2792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431" y="1325"/>
              <a:ext cx="339" cy="558"/>
              <a:chOff x="4180" y="783"/>
              <a:chExt cx="150" cy="307"/>
            </a:xfrm>
          </p:grpSpPr>
          <p:sp>
            <p:nvSpPr>
              <p:cNvPr id="38" name="AutoShape 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9" name="Rectangle 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0" name="Rectangle 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1" name="AutoShape 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" name="Rectangle 1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5" name="Rectangle 1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1398" y="2546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78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8" y="2546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3"/>
            <p:cNvGraphicFramePr>
              <a:graphicFrameLocks noChangeAspect="1"/>
            </p:cNvGraphicFramePr>
            <p:nvPr/>
          </p:nvGraphicFramePr>
          <p:xfrm>
            <a:off x="2583" y="3755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79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3" y="3755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1826" y="3267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0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3267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5"/>
            <p:cNvGraphicFramePr>
              <a:graphicFrameLocks noChangeAspect="1"/>
            </p:cNvGraphicFramePr>
            <p:nvPr/>
          </p:nvGraphicFramePr>
          <p:xfrm>
            <a:off x="3296" y="355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1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" y="355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6"/>
            <p:cNvGraphicFramePr>
              <a:graphicFrameLocks noChangeAspect="1"/>
            </p:cNvGraphicFramePr>
            <p:nvPr/>
          </p:nvGraphicFramePr>
          <p:xfrm>
            <a:off x="3754" y="3862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2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" y="3862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7"/>
            <p:cNvGraphicFramePr>
              <a:graphicFrameLocks noChangeAspect="1"/>
            </p:cNvGraphicFramePr>
            <p:nvPr/>
          </p:nvGraphicFramePr>
          <p:xfrm>
            <a:off x="3961" y="263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3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1" y="263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8"/>
            <p:cNvGraphicFramePr>
              <a:graphicFrameLocks noChangeAspect="1"/>
            </p:cNvGraphicFramePr>
            <p:nvPr/>
          </p:nvGraphicFramePr>
          <p:xfrm>
            <a:off x="2189" y="145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4" name="Clip" r:id="rId10" imgW="1305000" imgH="1085760" progId="">
                    <p:embed/>
                  </p:oleObj>
                </mc:Choice>
                <mc:Fallback>
                  <p:oleObj name="Clip" r:id="rId10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9" y="145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9"/>
            <p:cNvGraphicFramePr>
              <a:graphicFrameLocks noChangeAspect="1"/>
            </p:cNvGraphicFramePr>
            <p:nvPr/>
          </p:nvGraphicFramePr>
          <p:xfrm>
            <a:off x="3973" y="190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5" name="Clip" r:id="rId11" imgW="1305000" imgH="1085760" progId="">
                    <p:embed/>
                  </p:oleObj>
                </mc:Choice>
                <mc:Fallback>
                  <p:oleObj name="Clip" r:id="rId11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3" y="190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0"/>
            <p:cNvGraphicFramePr>
              <a:graphicFrameLocks noChangeAspect="1"/>
            </p:cNvGraphicFramePr>
            <p:nvPr/>
          </p:nvGraphicFramePr>
          <p:xfrm>
            <a:off x="3289" y="139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6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" y="139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1541" y="1892"/>
              <a:ext cx="1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V="1">
              <a:off x="1636" y="1656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 flipV="1">
              <a:off x="1661" y="2020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1635" y="2760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2409" y="1665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H="1">
              <a:off x="2007" y="1671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 flipH="1" flipV="1">
              <a:off x="3561" y="1592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 flipH="1">
              <a:off x="2780" y="2137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 flipH="1">
              <a:off x="2835" y="3715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 flipH="1">
              <a:off x="2086" y="1624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 flipV="1">
              <a:off x="2094" y="2792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3506" y="1608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" name="Line 33"/>
            <p:cNvSpPr>
              <a:spLocks noChangeShapeType="1"/>
            </p:cNvSpPr>
            <p:nvPr/>
          </p:nvSpPr>
          <p:spPr bwMode="auto">
            <a:xfrm>
              <a:off x="3545" y="3731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" name="Line 34"/>
            <p:cNvSpPr>
              <a:spLocks noChangeShapeType="1"/>
            </p:cNvSpPr>
            <p:nvPr/>
          </p:nvSpPr>
          <p:spPr bwMode="auto">
            <a:xfrm>
              <a:off x="2843" y="3944"/>
              <a:ext cx="93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846" y="2049"/>
              <a:ext cx="719" cy="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obtain list</a:t>
              </a:r>
            </a:p>
            <a:p>
              <a:pPr algn="ctr"/>
              <a:r>
                <a:rPr lang="en-US" sz="1600">
                  <a:solidFill>
                    <a:srgbClr val="FF0000"/>
                  </a:solidFill>
                </a:rPr>
                <a:t>of peers</a:t>
              </a:r>
              <a:r>
                <a:rPr lang="en-US" sz="1800">
                  <a:latin typeface="Arial" pitchFamily="34" charset="0"/>
                </a:rPr>
                <a:t> 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2730" y="2539"/>
              <a:ext cx="588" cy="4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trading </a:t>
              </a:r>
            </a:p>
            <a:p>
              <a:pPr algn="ctr"/>
              <a:r>
                <a:rPr lang="en-US" sz="1600" dirty="0"/>
                <a:t>chunks</a:t>
              </a:r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 flipH="1">
              <a:off x="3892" y="2871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35" name="Picture 39" descr="Alice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113" y="2742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1760" y="3471"/>
              <a:ext cx="386" cy="2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peer</a:t>
              </a:r>
            </a:p>
          </p:txBody>
        </p: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>
              <a:off x="1178" y="1309"/>
              <a:ext cx="218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7063926" y="2047623"/>
            <a:ext cx="2098651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i="1" u="sng" dirty="0">
                <a:solidFill>
                  <a:srgbClr val="FF3300"/>
                </a:solidFill>
              </a:rPr>
              <a:t>torrent:</a:t>
            </a:r>
            <a:r>
              <a:rPr lang="en-US" sz="2000" dirty="0"/>
              <a:t> group of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peers exchanging 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chunks of a file</a:t>
            </a:r>
          </a:p>
        </p:txBody>
      </p:sp>
    </p:spTree>
    <p:extLst>
      <p:ext uri="{BB962C8B-B14F-4D97-AF65-F5344CB8AC3E}">
        <p14:creationId xmlns:p14="http://schemas.microsoft.com/office/powerpoint/2010/main" val="7942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distribution: BitTorrent </a:t>
            </a:r>
          </a:p>
        </p:txBody>
      </p:sp>
      <p:sp>
        <p:nvSpPr>
          <p:cNvPr id="3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C7B85-1CE8-40EE-B245-18DCB0613457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86" name="Text Box 37"/>
          <p:cNvSpPr txBox="1">
            <a:spLocks noChangeArrowheads="1"/>
          </p:cNvSpPr>
          <p:nvPr/>
        </p:nvSpPr>
        <p:spPr bwMode="auto">
          <a:xfrm>
            <a:off x="193736" y="1733103"/>
            <a:ext cx="248497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i="1" u="sng" dirty="0">
                <a:solidFill>
                  <a:srgbClr val="FF3300"/>
                </a:solidFill>
              </a:rPr>
              <a:t>tracker:</a:t>
            </a:r>
            <a:r>
              <a:rPr lang="en-US" sz="2000" dirty="0"/>
              <a:t> tracks peers </a:t>
            </a:r>
          </a:p>
          <a:p>
            <a:pPr algn="ctr"/>
            <a:r>
              <a:rPr lang="en-US" sz="2000" dirty="0"/>
              <a:t>participating in torrent</a:t>
            </a:r>
          </a:p>
        </p:txBody>
      </p:sp>
      <p:grpSp>
        <p:nvGrpSpPr>
          <p:cNvPr id="3088" name="Group 44"/>
          <p:cNvGrpSpPr>
            <a:grpSpLocks/>
          </p:cNvGrpSpPr>
          <p:nvPr/>
        </p:nvGrpSpPr>
        <p:grpSpPr bwMode="auto">
          <a:xfrm>
            <a:off x="139949" y="3066100"/>
            <a:ext cx="4704556" cy="3590288"/>
            <a:chOff x="846" y="1309"/>
            <a:chExt cx="3407" cy="2792"/>
          </a:xfrm>
        </p:grpSpPr>
        <p:grpSp>
          <p:nvGrpSpPr>
            <p:cNvPr id="3090" name="Group 3"/>
            <p:cNvGrpSpPr>
              <a:grpSpLocks/>
            </p:cNvGrpSpPr>
            <p:nvPr/>
          </p:nvGrpSpPr>
          <p:grpSpPr bwMode="auto">
            <a:xfrm>
              <a:off x="1431" y="1325"/>
              <a:ext cx="339" cy="558"/>
              <a:chOff x="4180" y="783"/>
              <a:chExt cx="150" cy="307"/>
            </a:xfrm>
          </p:grpSpPr>
          <p:sp>
            <p:nvSpPr>
              <p:cNvPr id="3111" name="AutoShape 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2" name="Rectangle 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3" name="Rectangle 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4" name="AutoShape 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5" name="Line 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6" name="Line 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7" name="Rectangle 1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8" name="Rectangle 1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1398" y="2546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28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8" y="2546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3"/>
            <p:cNvGraphicFramePr>
              <a:graphicFrameLocks noChangeAspect="1"/>
            </p:cNvGraphicFramePr>
            <p:nvPr/>
          </p:nvGraphicFramePr>
          <p:xfrm>
            <a:off x="2583" y="3755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29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3" y="3755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4"/>
            <p:cNvGraphicFramePr>
              <a:graphicFrameLocks noChangeAspect="1"/>
            </p:cNvGraphicFramePr>
            <p:nvPr/>
          </p:nvGraphicFramePr>
          <p:xfrm>
            <a:off x="1826" y="3267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0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3267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5"/>
            <p:cNvGraphicFramePr>
              <a:graphicFrameLocks noChangeAspect="1"/>
            </p:cNvGraphicFramePr>
            <p:nvPr/>
          </p:nvGraphicFramePr>
          <p:xfrm>
            <a:off x="3296" y="355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1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" y="355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3754" y="3862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2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" y="3862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7"/>
            <p:cNvGraphicFramePr>
              <a:graphicFrameLocks noChangeAspect="1"/>
            </p:cNvGraphicFramePr>
            <p:nvPr/>
          </p:nvGraphicFramePr>
          <p:xfrm>
            <a:off x="3961" y="263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3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1" y="263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8"/>
            <p:cNvGraphicFramePr>
              <a:graphicFrameLocks noChangeAspect="1"/>
            </p:cNvGraphicFramePr>
            <p:nvPr/>
          </p:nvGraphicFramePr>
          <p:xfrm>
            <a:off x="2189" y="145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4" name="Clip" r:id="rId10" imgW="1305000" imgH="1085760" progId="">
                    <p:embed/>
                  </p:oleObj>
                </mc:Choice>
                <mc:Fallback>
                  <p:oleObj name="Clip" r:id="rId10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9" y="145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9"/>
            <p:cNvGraphicFramePr>
              <a:graphicFrameLocks noChangeAspect="1"/>
            </p:cNvGraphicFramePr>
            <p:nvPr/>
          </p:nvGraphicFramePr>
          <p:xfrm>
            <a:off x="3973" y="190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5" name="Clip" r:id="rId11" imgW="1305000" imgH="1085760" progId="">
                    <p:embed/>
                  </p:oleObj>
                </mc:Choice>
                <mc:Fallback>
                  <p:oleObj name="Clip" r:id="rId11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3" y="190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2" name="Object 10"/>
            <p:cNvGraphicFramePr>
              <a:graphicFrameLocks noChangeAspect="1"/>
            </p:cNvGraphicFramePr>
            <p:nvPr/>
          </p:nvGraphicFramePr>
          <p:xfrm>
            <a:off x="3289" y="139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6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" y="139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1" name="Line 21"/>
            <p:cNvSpPr>
              <a:spLocks noChangeShapeType="1"/>
            </p:cNvSpPr>
            <p:nvPr/>
          </p:nvSpPr>
          <p:spPr bwMode="auto">
            <a:xfrm>
              <a:off x="1541" y="1892"/>
              <a:ext cx="1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2" name="Line 22"/>
            <p:cNvSpPr>
              <a:spLocks noChangeShapeType="1"/>
            </p:cNvSpPr>
            <p:nvPr/>
          </p:nvSpPr>
          <p:spPr bwMode="auto">
            <a:xfrm flipV="1">
              <a:off x="1636" y="1656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3" name="Line 23"/>
            <p:cNvSpPr>
              <a:spLocks noChangeShapeType="1"/>
            </p:cNvSpPr>
            <p:nvPr/>
          </p:nvSpPr>
          <p:spPr bwMode="auto">
            <a:xfrm flipV="1">
              <a:off x="1661" y="2020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4" name="Line 24"/>
            <p:cNvSpPr>
              <a:spLocks noChangeShapeType="1"/>
            </p:cNvSpPr>
            <p:nvPr/>
          </p:nvSpPr>
          <p:spPr bwMode="auto">
            <a:xfrm>
              <a:off x="1635" y="2760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5" name="Line 25"/>
            <p:cNvSpPr>
              <a:spLocks noChangeShapeType="1"/>
            </p:cNvSpPr>
            <p:nvPr/>
          </p:nvSpPr>
          <p:spPr bwMode="auto">
            <a:xfrm>
              <a:off x="2409" y="1665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6" name="Line 26"/>
            <p:cNvSpPr>
              <a:spLocks noChangeShapeType="1"/>
            </p:cNvSpPr>
            <p:nvPr/>
          </p:nvSpPr>
          <p:spPr bwMode="auto">
            <a:xfrm flipH="1">
              <a:off x="2007" y="1671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7" name="Line 27"/>
            <p:cNvSpPr>
              <a:spLocks noChangeShapeType="1"/>
            </p:cNvSpPr>
            <p:nvPr/>
          </p:nvSpPr>
          <p:spPr bwMode="auto">
            <a:xfrm flipH="1" flipV="1">
              <a:off x="3561" y="1592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8" name="Line 28"/>
            <p:cNvSpPr>
              <a:spLocks noChangeShapeType="1"/>
            </p:cNvSpPr>
            <p:nvPr/>
          </p:nvSpPr>
          <p:spPr bwMode="auto">
            <a:xfrm flipH="1">
              <a:off x="2780" y="2137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9" name="Line 29"/>
            <p:cNvSpPr>
              <a:spLocks noChangeShapeType="1"/>
            </p:cNvSpPr>
            <p:nvPr/>
          </p:nvSpPr>
          <p:spPr bwMode="auto">
            <a:xfrm flipH="1">
              <a:off x="2835" y="3715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0" name="Line 30"/>
            <p:cNvSpPr>
              <a:spLocks noChangeShapeType="1"/>
            </p:cNvSpPr>
            <p:nvPr/>
          </p:nvSpPr>
          <p:spPr bwMode="auto">
            <a:xfrm flipH="1">
              <a:off x="2086" y="1624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1" name="Line 31"/>
            <p:cNvSpPr>
              <a:spLocks noChangeShapeType="1"/>
            </p:cNvSpPr>
            <p:nvPr/>
          </p:nvSpPr>
          <p:spPr bwMode="auto">
            <a:xfrm flipV="1">
              <a:off x="2094" y="2792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2" name="Line 32"/>
            <p:cNvSpPr>
              <a:spLocks noChangeShapeType="1"/>
            </p:cNvSpPr>
            <p:nvPr/>
          </p:nvSpPr>
          <p:spPr bwMode="auto">
            <a:xfrm>
              <a:off x="3506" y="1608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3" name="Line 33"/>
            <p:cNvSpPr>
              <a:spLocks noChangeShapeType="1"/>
            </p:cNvSpPr>
            <p:nvPr/>
          </p:nvSpPr>
          <p:spPr bwMode="auto">
            <a:xfrm>
              <a:off x="3545" y="3731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4" name="Line 34"/>
            <p:cNvSpPr>
              <a:spLocks noChangeShapeType="1"/>
            </p:cNvSpPr>
            <p:nvPr/>
          </p:nvSpPr>
          <p:spPr bwMode="auto">
            <a:xfrm>
              <a:off x="2843" y="3944"/>
              <a:ext cx="93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5" name="Text Box 35"/>
            <p:cNvSpPr txBox="1">
              <a:spLocks noChangeArrowheads="1"/>
            </p:cNvSpPr>
            <p:nvPr/>
          </p:nvSpPr>
          <p:spPr bwMode="auto">
            <a:xfrm>
              <a:off x="846" y="2049"/>
              <a:ext cx="719" cy="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obtain list</a:t>
              </a:r>
            </a:p>
            <a:p>
              <a:pPr algn="ctr"/>
              <a:r>
                <a:rPr lang="en-US" sz="1600">
                  <a:solidFill>
                    <a:srgbClr val="FF0000"/>
                  </a:solidFill>
                </a:rPr>
                <a:t>of peers</a:t>
              </a:r>
              <a:r>
                <a:rPr lang="en-US" sz="1800">
                  <a:latin typeface="Arial" pitchFamily="34" charset="0"/>
                </a:rPr>
                <a:t> </a:t>
              </a:r>
            </a:p>
          </p:txBody>
        </p:sp>
        <p:sp>
          <p:nvSpPr>
            <p:cNvPr id="3106" name="Text Box 36"/>
            <p:cNvSpPr txBox="1">
              <a:spLocks noChangeArrowheads="1"/>
            </p:cNvSpPr>
            <p:nvPr/>
          </p:nvSpPr>
          <p:spPr bwMode="auto">
            <a:xfrm>
              <a:off x="2730" y="2539"/>
              <a:ext cx="588" cy="4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trading </a:t>
              </a:r>
            </a:p>
            <a:p>
              <a:pPr algn="ctr"/>
              <a:r>
                <a:rPr lang="en-US" sz="1600" dirty="0"/>
                <a:t>chunks</a:t>
              </a:r>
            </a:p>
          </p:txBody>
        </p:sp>
        <p:sp>
          <p:nvSpPr>
            <p:cNvPr id="3107" name="Line 38"/>
            <p:cNvSpPr>
              <a:spLocks noChangeShapeType="1"/>
            </p:cNvSpPr>
            <p:nvPr/>
          </p:nvSpPr>
          <p:spPr bwMode="auto">
            <a:xfrm flipH="1">
              <a:off x="3892" y="2871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3108" name="Picture 39" descr="Alice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113" y="2742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9" name="Text Box 40"/>
            <p:cNvSpPr txBox="1">
              <a:spLocks noChangeArrowheads="1"/>
            </p:cNvSpPr>
            <p:nvPr/>
          </p:nvSpPr>
          <p:spPr bwMode="auto">
            <a:xfrm>
              <a:off x="1760" y="3471"/>
              <a:ext cx="386" cy="2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peer</a:t>
              </a:r>
            </a:p>
          </p:txBody>
        </p:sp>
        <p:sp>
          <p:nvSpPr>
            <p:cNvPr id="3110" name="Line 42"/>
            <p:cNvSpPr>
              <a:spLocks noChangeShapeType="1"/>
            </p:cNvSpPr>
            <p:nvPr/>
          </p:nvSpPr>
          <p:spPr bwMode="auto">
            <a:xfrm>
              <a:off x="1178" y="1309"/>
              <a:ext cx="218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92081" y="1024995"/>
            <a:ext cx="3672408" cy="3914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eer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joining torrent: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has no chunks, but will 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accumulate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over time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gets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list of 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peers from tracker,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connects to subset of peers (“neighbors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”) who share at similar rates (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tit-for-tat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)</a:t>
            </a: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while downloading,  peer uploads chunks to other peers.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once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peer has entire file, it may (selfishly) leave or (altruistically) remain</a:t>
            </a:r>
          </a:p>
        </p:txBody>
      </p:sp>
      <p:sp>
        <p:nvSpPr>
          <p:cNvPr id="3087" name="Text Box 41"/>
          <p:cNvSpPr txBox="1">
            <a:spLocks noChangeArrowheads="1"/>
          </p:cNvSpPr>
          <p:nvPr/>
        </p:nvSpPr>
        <p:spPr bwMode="auto">
          <a:xfrm>
            <a:off x="2655911" y="2295942"/>
            <a:ext cx="2098651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i="1" u="sng" dirty="0">
                <a:solidFill>
                  <a:srgbClr val="FF3300"/>
                </a:solidFill>
              </a:rPr>
              <a:t>torrent:</a:t>
            </a:r>
            <a:r>
              <a:rPr lang="en-US" sz="2000" dirty="0"/>
              <a:t> group of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peers exchanging 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chunks of a file</a:t>
            </a:r>
          </a:p>
        </p:txBody>
      </p:sp>
    </p:spTree>
    <p:extLst>
      <p:ext uri="{BB962C8B-B14F-4D97-AF65-F5344CB8AC3E}">
        <p14:creationId xmlns:p14="http://schemas.microsoft.com/office/powerpoint/2010/main" val="20285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sv-SE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1606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sv-SE" sz="1200">
                <a:latin typeface="Tahoma" panose="020B0604030504040204" pitchFamily="34" charset="0"/>
              </a:rPr>
              <a:t>2-</a:t>
            </a:r>
            <a:fld id="{131377FA-0BA4-42A0-87F7-1EE33687A62C}" type="slidenum">
              <a:rPr lang="en-US" altLang="sv-SE" sz="1200">
                <a:latin typeface="Tahoma" panose="020B0604030504040204" pitchFamily="34" charset="0"/>
              </a:rPr>
              <a:pPr/>
              <a:t>3</a:t>
            </a:fld>
            <a:endParaRPr lang="en-US" altLang="sv-SE" sz="1200">
              <a:latin typeface="Tahoma" panose="020B0604030504040204" pitchFamily="34" charset="0"/>
            </a:endParaRPr>
          </a:p>
        </p:txBody>
      </p:sp>
      <p:grpSp>
        <p:nvGrpSpPr>
          <p:cNvPr id="216067" name="Group 564"/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216074" name="Freeform 56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216075" name="Group 56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216448" name="Rectangle 56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449" name="AutoShape 56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216076" name="Freeform 56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77" name="Line 570"/>
            <p:cNvSpPr>
              <a:spLocks noChangeShapeType="1"/>
            </p:cNvSpPr>
            <p:nvPr/>
          </p:nvSpPr>
          <p:spPr bwMode="auto">
            <a:xfrm rot="-5400000">
              <a:off x="4924" y="3318"/>
              <a:ext cx="282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078" name="Line 57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079" name="Line 572"/>
            <p:cNvSpPr>
              <a:spLocks noChangeShapeType="1"/>
            </p:cNvSpPr>
            <p:nvPr/>
          </p:nvSpPr>
          <p:spPr bwMode="auto">
            <a:xfrm rot="16200000" flipH="1">
              <a:off x="5110" y="3185"/>
              <a:ext cx="82" cy="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080" name="Line 574"/>
            <p:cNvSpPr>
              <a:spLocks noChangeShapeType="1"/>
            </p:cNvSpPr>
            <p:nvPr/>
          </p:nvSpPr>
          <p:spPr bwMode="auto">
            <a:xfrm>
              <a:off x="3843" y="3009"/>
              <a:ext cx="115" cy="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1" name="Line 575"/>
            <p:cNvSpPr>
              <a:spLocks noChangeShapeType="1"/>
            </p:cNvSpPr>
            <p:nvPr/>
          </p:nvSpPr>
          <p:spPr bwMode="auto">
            <a:xfrm flipV="1">
              <a:off x="3680" y="3164"/>
              <a:ext cx="2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2" name="Line 578"/>
            <p:cNvSpPr>
              <a:spLocks noChangeShapeType="1"/>
            </p:cNvSpPr>
            <p:nvPr/>
          </p:nvSpPr>
          <p:spPr bwMode="auto">
            <a:xfrm flipH="1">
              <a:off x="3948" y="3206"/>
              <a:ext cx="91" cy="11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3" name="Line 579"/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4" name="Line 58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5" name="Line 58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6" name="Line 58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216087" name="Group 58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216446" name="Picture 585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447" name="Picture 586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6088" name="Freeform 58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89" name="Freeform 58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0" name="Line 58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1" name="Line 59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2" name="Line 59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3" name="Line 59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4" name="Line 59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5" name="Line 59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6" name="Line 59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7" name="Line 59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8" name="Line 59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099" name="Line 59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0" name="Line 59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1" name="Line 60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2" name="Line 60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3" name="Line 60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4" name="Line 60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5" name="Line 60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6106" name="Line 60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216107" name="Group 60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216429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0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1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2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3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4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5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6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7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8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39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40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41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42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43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16444" name="Oval 62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pic>
            <p:nvPicPr>
              <p:cNvPr id="216445" name="Picture 623" descr="cell_tower_radiation_gray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6108" name="Group 62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216420" name="Line 62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421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22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23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424" name="Group 62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216427" name="Freeform 6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428" name="Freeform 6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425" name="Line 63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426" name="Line 63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09" name="Group 63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21641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1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1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415" name="Group 6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418" name="Freeform 6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419" name="Freeform 6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416" name="Line 6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417" name="Line 6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0" name="Group 64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21640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0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40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407" name="Group 6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410" name="Freeform 6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411" name="Freeform 6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408" name="Line 6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409" name="Line 6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1" name="Group 65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21639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9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9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99" name="Group 65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402" name="Freeform 6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403" name="Freeform 6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400" name="Line 65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401" name="Line 66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2" name="Group 66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21638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8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9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91" name="Group 66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94" name="Freeform 66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95" name="Freeform 66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92" name="Line 66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93" name="Line 66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3" name="Group 67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21638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8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8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83" name="Group 67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86" name="Freeform 67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87" name="Freeform 67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84" name="Line 67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85" name="Line 67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216114" name="Line 67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216115" name="Group 68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21637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7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7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75" name="Group 68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78" name="Freeform 68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79" name="Freeform 68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76" name="Line 68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77" name="Line 68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6" name="Group 68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21636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6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6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67" name="Group 69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70" name="Freeform 69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71" name="Freeform 69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68" name="Line 69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69" name="Line 69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7" name="Group 69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2163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59" name="Group 7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62" name="Freeform 7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63" name="Freeform 7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60" name="Line 7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61" name="Line 7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8" name="Group 70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2163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51" name="Group 7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54" name="Freeform 7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55" name="Freeform 7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52" name="Line 7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53" name="Line 7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19" name="Group 71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21634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4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4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44" name="Group 7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46" name="Freeform 7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47" name="Freeform 7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45" name="Line 7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20" name="Group 72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21633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3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33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6336" name="Group 7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16339" name="Freeform 7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40" name="Freeform 7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337" name="Line 7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338" name="Line 7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21" name="Group 73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216319" name="Group 73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16321" name="Freeform 73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2" name="Freeform 73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3" name="Freeform 73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4" name="Freeform 73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5" name="Freeform 74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6" name="Freeform 74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7" name="Freeform 74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8" name="Freeform 74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29" name="Freeform 74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30" name="Freeform 74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31" name="Freeform 74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32" name="Freeform 74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pic>
            <p:nvPicPr>
              <p:cNvPr id="216320" name="Picture 74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6122" name="Group 74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216305" name="Group 75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16307" name="Freeform 75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08" name="Freeform 75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09" name="Freeform 75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0" name="Freeform 75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1" name="Freeform 75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2" name="Freeform 75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3" name="Freeform 75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4" name="Freeform 75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5" name="Freeform 75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6" name="Freeform 76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7" name="Freeform 76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318" name="Freeform 76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pic>
            <p:nvPicPr>
              <p:cNvPr id="216306" name="Picture 76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6123" name="Line 76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6124" name="Group 76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216303" name="Picture 76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304" name="Freeform 76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216125" name="Group 76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216301" name="Picture 7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302" name="Freeform 77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216126" name="Group 77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216299" name="Picture 7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300" name="Freeform 77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216127" name="Group 77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216297" name="Picture 7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298" name="Freeform 77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</p:grpSp>
        <p:pic>
          <p:nvPicPr>
            <p:cNvPr id="216128" name="Picture 777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6129" name="Group 77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216295" name="Picture 779" descr="iphone_stylized_small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296" name="Picture 780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6130" name="Group 78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216263" name="Freeform 7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64" name="Rectangle 78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65" name="Freeform 7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66" name="Freeform 7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67" name="Rectangle 78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68" name="Group 7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6293" name="AutoShape 78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94" name="AutoShape 78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69" name="Rectangle 79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70" name="Group 7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6291" name="AutoShape 79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92" name="AutoShape 79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71" name="Rectangle 79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72" name="Rectangle 79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73" name="Group 7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6289" name="AutoShape 797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90" name="AutoShape 79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74" name="Freeform 7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275" name="Group 8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6287" name="AutoShape 80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88" name="AutoShape 80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76" name="Rectangle 80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77" name="Freeform 8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78" name="Freeform 8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79" name="Oval 80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80" name="Freeform 8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81" name="AutoShape 80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82" name="AutoShape 80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83" name="Oval 81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84" name="Oval 81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16285" name="Oval 81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86" name="Rectangle 81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</p:grpSp>
        <p:grpSp>
          <p:nvGrpSpPr>
            <p:cNvPr id="216131" name="Group 81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216231" name="Freeform 81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32" name="Rectangle 81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33" name="Freeform 81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34" name="Freeform 81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35" name="Rectangle 81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36" name="Group 82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6261" name="AutoShape 82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62" name="AutoShape 82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37" name="Rectangle 82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38" name="Group 82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6259" name="AutoShape 82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60" name="AutoShape 82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39" name="Rectangle 82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40" name="Rectangle 82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grpSp>
            <p:nvGrpSpPr>
              <p:cNvPr id="216241" name="Group 82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6257" name="AutoShape 83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58" name="AutoShape 83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42" name="Freeform 83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243" name="Group 83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6255" name="AutoShape 83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  <p:sp>
              <p:nvSpPr>
                <p:cNvPr id="216256" name="AutoShape 83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pitchFamily="82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/>
                </a:p>
              </p:txBody>
            </p:sp>
          </p:grpSp>
          <p:sp>
            <p:nvSpPr>
              <p:cNvPr id="216244" name="Rectangle 83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45" name="Freeform 83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46" name="Freeform 83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47" name="Oval 83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48" name="Freeform 84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49" name="AutoShape 84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50" name="AutoShape 84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51" name="Oval 84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52" name="Oval 84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16253" name="Oval 84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  <p:sp>
            <p:nvSpPr>
              <p:cNvPr id="216254" name="Rectangle 84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/>
              </a:p>
            </p:txBody>
          </p:sp>
        </p:grpSp>
        <p:grpSp>
          <p:nvGrpSpPr>
            <p:cNvPr id="216132" name="Group 84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216208" name="Picture 848" descr="antenna_stylized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209" name="Picture 849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210" name="Freeform 85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pic>
            <p:nvPicPr>
              <p:cNvPr id="216211" name="Picture 851" descr="screen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212" name="Freeform 85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13" name="Freeform 85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14" name="Freeform 85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15" name="Freeform 85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16" name="Freeform 85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17" name="Freeform 85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218" name="Group 85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16225" name="Freeform 85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26" name="Freeform 86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27" name="Freeform 86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28" name="Freeform 86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29" name="Freeform 86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30" name="Freeform 86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219" name="Freeform 86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20" name="Freeform 86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21" name="Freeform 86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22" name="Freeform 86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23" name="Freeform 86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24" name="Freeform 87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33" name="Group 87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216185" name="Picture 872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186" name="Picture 873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87" name="Freeform 87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pic>
            <p:nvPicPr>
              <p:cNvPr id="216188" name="Picture 875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89" name="Freeform 87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0" name="Freeform 87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1" name="Freeform 87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2" name="Freeform 87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3" name="Freeform 88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4" name="Freeform 88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195" name="Group 88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16202" name="Freeform 8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03" name="Freeform 8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04" name="Freeform 8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05" name="Freeform 8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06" name="Freeform 8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207" name="Freeform 8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196" name="Freeform 88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7" name="Freeform 89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8" name="Freeform 89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99" name="Freeform 89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00" name="Freeform 89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201" name="Freeform 89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34" name="Group 89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216162" name="Picture 896" descr="antenna_stylize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163" name="Picture 897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64" name="Freeform 89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pic>
            <p:nvPicPr>
              <p:cNvPr id="216165" name="Picture 899" descr="screen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66" name="Freeform 90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67" name="Freeform 90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68" name="Freeform 90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69" name="Freeform 90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0" name="Freeform 90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1" name="Freeform 90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172" name="Group 90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16179" name="Freeform 90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80" name="Freeform 90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81" name="Freeform 90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82" name="Freeform 91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83" name="Freeform 91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84" name="Freeform 91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173" name="Freeform 91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4" name="Freeform 91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5" name="Freeform 91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6" name="Freeform 91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7" name="Freeform 91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78" name="Freeform 91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6135" name="Group 91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216160" name="Picture 9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61" name="Freeform 92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216136" name="Group 92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216137" name="Picture 923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6138" name="Picture 924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39" name="Freeform 92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pic>
            <p:nvPicPr>
              <p:cNvPr id="216140" name="Picture 926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41" name="Freeform 92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2" name="Freeform 92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3" name="Freeform 92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4" name="Freeform 93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5" name="Freeform 93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6" name="Freeform 93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216147" name="Group 93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16154" name="Freeform 93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55" name="Freeform 93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56" name="Freeform 93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57" name="Freeform 93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58" name="Freeform 93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216159" name="Freeform 93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216148" name="Freeform 94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49" name="Freeform 94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50" name="Freeform 94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51" name="Freeform 94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52" name="Freeform 94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6153" name="Freeform 94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16068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8113"/>
            <a:ext cx="7772400" cy="871537"/>
          </a:xfrm>
        </p:spPr>
        <p:txBody>
          <a:bodyPr/>
          <a:lstStyle/>
          <a:p>
            <a:r>
              <a:rPr lang="en-US" altLang="sv-SE" smtClean="0"/>
              <a:t>Pure </a:t>
            </a:r>
            <a:r>
              <a:rPr lang="en-US" altLang="sv-SE" sz="4000" smtClean="0"/>
              <a:t>P2P</a:t>
            </a:r>
            <a:r>
              <a:rPr lang="en-US" altLang="sv-SE" smtClean="0"/>
              <a:t> architecture</a:t>
            </a:r>
          </a:p>
        </p:txBody>
      </p:sp>
      <p:sp>
        <p:nvSpPr>
          <p:cNvPr id="2160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276350"/>
            <a:ext cx="4049713" cy="4648200"/>
          </a:xfrm>
        </p:spPr>
        <p:txBody>
          <a:bodyPr/>
          <a:lstStyle/>
          <a:p>
            <a:r>
              <a:rPr lang="en-US" altLang="sv-SE" sz="2400" i="1" dirty="0" smtClean="0"/>
              <a:t>no</a:t>
            </a:r>
            <a:r>
              <a:rPr lang="en-US" altLang="sv-SE" sz="2400" dirty="0" smtClean="0"/>
              <a:t> always-on server</a:t>
            </a:r>
          </a:p>
          <a:p>
            <a:r>
              <a:rPr lang="en-US" altLang="sv-SE" sz="2400" dirty="0" smtClean="0"/>
              <a:t>arbitrary end systems directly communicate</a:t>
            </a:r>
          </a:p>
          <a:p>
            <a:r>
              <a:rPr lang="en-US" altLang="sv-SE" sz="2400" dirty="0" smtClean="0"/>
              <a:t>peers are intermittently connected and change IP addresses</a:t>
            </a:r>
            <a:endParaRPr lang="en-US" altLang="sv-SE" i="1" dirty="0" smtClean="0">
              <a:solidFill>
                <a:srgbClr val="000099"/>
              </a:solidFill>
            </a:endParaRPr>
          </a:p>
          <a:p>
            <a:pPr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en-US" altLang="sv-SE" i="1" dirty="0" smtClean="0">
                <a:solidFill>
                  <a:srgbClr val="000099"/>
                </a:solidFill>
              </a:rPr>
              <a:t>examples:</a:t>
            </a:r>
          </a:p>
          <a:p>
            <a:pPr lvl="1"/>
            <a:r>
              <a:rPr lang="en-US" altLang="sv-SE" b="1" dirty="0" smtClean="0"/>
              <a:t>file </a:t>
            </a:r>
            <a:r>
              <a:rPr lang="en-US" altLang="sv-SE" b="1" dirty="0" smtClean="0"/>
              <a:t>distribution/sharing </a:t>
            </a:r>
            <a:r>
              <a:rPr lang="en-US" altLang="sv-SE" dirty="0" smtClean="0"/>
              <a:t>(</a:t>
            </a:r>
            <a:r>
              <a:rPr lang="en-US" altLang="sv-SE" dirty="0" err="1" smtClean="0"/>
              <a:t>BitTorrent</a:t>
            </a:r>
            <a:r>
              <a:rPr lang="en-US" altLang="sv-SE" dirty="0" smtClean="0"/>
              <a:t>, …)</a:t>
            </a:r>
            <a:endParaRPr lang="en-US" altLang="sv-SE" dirty="0" smtClean="0"/>
          </a:p>
          <a:p>
            <a:pPr lvl="1"/>
            <a:r>
              <a:rPr lang="en-US" altLang="sv-SE" dirty="0" smtClean="0"/>
              <a:t>Streaming (</a:t>
            </a:r>
            <a:r>
              <a:rPr lang="en-US" altLang="sv-SE" dirty="0" err="1" smtClean="0"/>
              <a:t>KanKan</a:t>
            </a:r>
            <a:r>
              <a:rPr lang="en-US" altLang="sv-SE" dirty="0" smtClean="0"/>
              <a:t>)</a:t>
            </a:r>
          </a:p>
          <a:p>
            <a:pPr lvl="1"/>
            <a:r>
              <a:rPr lang="en-US" altLang="sv-SE" dirty="0" smtClean="0"/>
              <a:t>VoIP (Skype)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sv-SE" sz="2400" dirty="0" smtClean="0"/>
          </a:p>
          <a:p>
            <a:endParaRPr lang="en-US" altLang="sv-SE" sz="2400" dirty="0" smtClean="0"/>
          </a:p>
        </p:txBody>
      </p:sp>
      <p:sp>
        <p:nvSpPr>
          <p:cNvPr id="216070" name="Line 1034"/>
          <p:cNvSpPr>
            <a:spLocks noChangeShapeType="1"/>
          </p:cNvSpPr>
          <p:nvPr/>
        </p:nvSpPr>
        <p:spPr bwMode="auto">
          <a:xfrm flipH="1">
            <a:off x="5783263" y="1597025"/>
            <a:ext cx="828675" cy="12033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6071" name="Line 1035"/>
          <p:cNvSpPr>
            <a:spLocks noChangeShapeType="1"/>
          </p:cNvSpPr>
          <p:nvPr/>
        </p:nvSpPr>
        <p:spPr bwMode="auto">
          <a:xfrm>
            <a:off x="5657850" y="3160713"/>
            <a:ext cx="30163" cy="155575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6072" name="Line 1036"/>
          <p:cNvSpPr>
            <a:spLocks noChangeShapeType="1"/>
          </p:cNvSpPr>
          <p:nvPr/>
        </p:nvSpPr>
        <p:spPr bwMode="auto">
          <a:xfrm>
            <a:off x="6118225" y="3260725"/>
            <a:ext cx="1296988" cy="203835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7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30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6176" y="2918131"/>
            <a:ext cx="2073474" cy="138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680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84400" y="1916831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p2p: 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file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Swarming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878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58"/>
            <a:ext cx="8681628" cy="761646"/>
          </a:xfrm>
        </p:spPr>
        <p:txBody>
          <a:bodyPr/>
          <a:lstStyle/>
          <a:p>
            <a:r>
              <a:rPr lang="sv-SE" dirty="0" smtClean="0"/>
              <a:t>Reading </a:t>
            </a:r>
            <a:r>
              <a:rPr lang="sv-SE" dirty="0" err="1" smtClean="0"/>
              <a:t>instructions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8610601" cy="5184576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 err="1"/>
              <a:t>K</a:t>
            </a:r>
            <a:r>
              <a:rPr lang="sv-SE" b="1" dirty="0" err="1" smtClean="0"/>
              <a:t>uroseRoss</a:t>
            </a:r>
            <a:r>
              <a:rPr lang="sv-SE" b="1" dirty="0" smtClean="0"/>
              <a:t> </a:t>
            </a:r>
            <a:r>
              <a:rPr lang="sv-SE" b="1" dirty="0" err="1" smtClean="0"/>
              <a:t>book</a:t>
            </a:r>
            <a:r>
              <a:rPr lang="sv-SE" b="1" dirty="0" smtClean="0"/>
              <a:t>: </a:t>
            </a:r>
            <a:r>
              <a:rPr lang="sv-SE" b="1" dirty="0" err="1" smtClean="0"/>
              <a:t>chapter</a:t>
            </a:r>
            <a:r>
              <a:rPr lang="sv-SE" b="1" dirty="0" smtClean="0"/>
              <a:t> 2.6</a:t>
            </a:r>
          </a:p>
          <a:p>
            <a:endParaRPr lang="sv-SE" sz="3300" dirty="0"/>
          </a:p>
          <a:p>
            <a:pPr marL="0" indent="0">
              <a:buNone/>
            </a:pPr>
            <a:r>
              <a:rPr lang="en-US" sz="2100" b="1" dirty="0"/>
              <a:t>for Further </a:t>
            </a:r>
            <a:r>
              <a:rPr lang="en-US" sz="2100" b="1" dirty="0" smtClean="0"/>
              <a:t>Study, optional</a:t>
            </a:r>
            <a:endParaRPr lang="en-US" sz="2100" b="1" dirty="0">
              <a:hlinkClick r:id=""/>
            </a:endParaRPr>
          </a:p>
          <a:p>
            <a:r>
              <a:rPr lang="sv-SE" sz="1800" dirty="0" err="1"/>
              <a:t>Aberer’s</a:t>
            </a:r>
            <a:r>
              <a:rPr lang="sv-SE" sz="1800" dirty="0"/>
              <a:t> </a:t>
            </a:r>
            <a:r>
              <a:rPr lang="sv-SE" sz="1800" dirty="0" err="1"/>
              <a:t>coursenotes</a:t>
            </a:r>
            <a:r>
              <a:rPr lang="sv-SE" sz="1800" dirty="0"/>
              <a:t> and </a:t>
            </a:r>
            <a:r>
              <a:rPr lang="sv-SE" sz="1800" dirty="0" err="1"/>
              <a:t>references</a:t>
            </a:r>
            <a:r>
              <a:rPr lang="sv-SE" sz="1800" dirty="0"/>
              <a:t> </a:t>
            </a:r>
            <a:r>
              <a:rPr lang="sv-SE" sz="1800" dirty="0" err="1"/>
              <a:t>therein</a:t>
            </a:r>
            <a:endParaRPr lang="sv-SE" sz="1800" dirty="0"/>
          </a:p>
          <a:p>
            <a:pPr lvl="1"/>
            <a:r>
              <a:rPr lang="sv-SE" sz="1800" u="sng" dirty="0">
                <a:hlinkClick r:id="rId2"/>
              </a:rPr>
              <a:t>http://lsirwww.epfl.ch/courses/dis/2007ws/lecture/week%208%20P2P%20systems-general.pdf</a:t>
            </a:r>
            <a:r>
              <a:rPr lang="sv-SE" sz="1800" dirty="0"/>
              <a:t> </a:t>
            </a:r>
          </a:p>
          <a:p>
            <a:pPr lvl="1"/>
            <a:r>
              <a:rPr lang="sv-SE" sz="1800" u="sng" dirty="0">
                <a:hlinkClick r:id="rId3"/>
              </a:rPr>
              <a:t>http://lsirwww.epfl.ch/courses/dis/2007ws/lecture/week%209%20Structured%20Overlay%20Networks.pdf</a:t>
            </a:r>
            <a:endParaRPr lang="en-US" sz="1800" dirty="0"/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sv-SE" sz="1800" b="1" dirty="0">
                <a:solidFill>
                  <a:prstClr val="black"/>
                </a:solidFill>
              </a:rPr>
              <a:t> </a:t>
            </a:r>
            <a:r>
              <a:rPr lang="sv-SE" sz="1800" b="1" dirty="0" err="1">
                <a:solidFill>
                  <a:prstClr val="black"/>
                </a:solidFill>
              </a:rPr>
              <a:t>Regarding</a:t>
            </a:r>
            <a:r>
              <a:rPr lang="sv-SE" sz="1800" b="1" dirty="0">
                <a:solidFill>
                  <a:prstClr val="black"/>
                </a:solidFill>
              </a:rPr>
              <a:t> fair </a:t>
            </a:r>
            <a:r>
              <a:rPr lang="sv-SE" sz="1800" b="1" dirty="0" err="1">
                <a:solidFill>
                  <a:prstClr val="black"/>
                </a:solidFill>
              </a:rPr>
              <a:t>sharing</a:t>
            </a:r>
            <a:r>
              <a:rPr lang="sv-SE" sz="1800" b="1" dirty="0">
                <a:solidFill>
                  <a:prstClr val="black"/>
                </a:solidFill>
              </a:rPr>
              <a:t> in p2p systems</a:t>
            </a:r>
            <a:endParaRPr lang="en-US" sz="1800" dirty="0">
              <a:solidFill>
                <a:prstClr val="black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</a:pPr>
            <a:r>
              <a:rPr lang="en-US" sz="1800" u="sng" dirty="0">
                <a:solidFill>
                  <a:prstClr val="black"/>
                </a:solidFill>
                <a:hlinkClick r:id="rId4"/>
              </a:rPr>
              <a:t>Incentives build Robustness in </a:t>
            </a:r>
            <a:r>
              <a:rPr lang="en-US" sz="1800" u="sng" dirty="0" err="1">
                <a:solidFill>
                  <a:prstClr val="black"/>
                </a:solidFill>
                <a:hlinkClick r:id="rId4"/>
              </a:rPr>
              <a:t>BitTorrent</a:t>
            </a:r>
            <a:r>
              <a:rPr lang="en-US" sz="1800" dirty="0">
                <a:solidFill>
                  <a:prstClr val="black"/>
                </a:solidFill>
              </a:rPr>
              <a:t>, Bram Cohen. </a:t>
            </a:r>
            <a:r>
              <a:rPr lang="sv-SE" sz="1800" dirty="0">
                <a:solidFill>
                  <a:prstClr val="black"/>
                </a:solidFill>
              </a:rPr>
              <a:t>Workshop on </a:t>
            </a:r>
            <a:r>
              <a:rPr lang="sv-SE" sz="1800" dirty="0" err="1">
                <a:solidFill>
                  <a:prstClr val="black"/>
                </a:solidFill>
              </a:rPr>
              <a:t>Economics</a:t>
            </a:r>
            <a:r>
              <a:rPr lang="sv-SE" sz="1800" dirty="0">
                <a:solidFill>
                  <a:prstClr val="black"/>
                </a:solidFill>
              </a:rPr>
              <a:t> </a:t>
            </a:r>
            <a:r>
              <a:rPr lang="sv-SE" sz="1800" dirty="0" err="1">
                <a:solidFill>
                  <a:prstClr val="black"/>
                </a:solidFill>
              </a:rPr>
              <a:t>of</a:t>
            </a:r>
            <a:r>
              <a:rPr lang="sv-SE" sz="1800" dirty="0">
                <a:solidFill>
                  <a:prstClr val="black"/>
                </a:solidFill>
              </a:rPr>
              <a:t> Peer-to-Peer Systems, 2003.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</a:rPr>
              <a:t>Do incentives build robustness in </a:t>
            </a:r>
            <a:r>
              <a:rPr lang="en-US" sz="1800" dirty="0" err="1">
                <a:solidFill>
                  <a:prstClr val="black"/>
                </a:solidFill>
              </a:rPr>
              <a:t>BitTorrent</a:t>
            </a:r>
            <a:r>
              <a:rPr lang="en-US" sz="1800" dirty="0">
                <a:solidFill>
                  <a:prstClr val="black"/>
                </a:solidFill>
              </a:rPr>
              <a:t>? Michael </a:t>
            </a:r>
            <a:r>
              <a:rPr lang="en-US" sz="1800" dirty="0" err="1">
                <a:solidFill>
                  <a:prstClr val="black"/>
                </a:solidFill>
              </a:rPr>
              <a:t>Piatek</a:t>
            </a:r>
            <a:r>
              <a:rPr lang="en-US" sz="1800" dirty="0">
                <a:solidFill>
                  <a:prstClr val="black"/>
                </a:solidFill>
              </a:rPr>
              <a:t>, Tomas </a:t>
            </a:r>
            <a:r>
              <a:rPr lang="en-US" sz="1800" dirty="0" err="1">
                <a:solidFill>
                  <a:prstClr val="black"/>
                </a:solidFill>
              </a:rPr>
              <a:t>Isdal</a:t>
            </a:r>
            <a:r>
              <a:rPr lang="en-US" sz="1800" dirty="0">
                <a:solidFill>
                  <a:prstClr val="black"/>
                </a:solidFill>
              </a:rPr>
              <a:t>, Thomas Anderson, Arvind Krishnamurthy and </a:t>
            </a:r>
            <a:r>
              <a:rPr lang="en-US" sz="1800" dirty="0" err="1">
                <a:solidFill>
                  <a:prstClr val="black"/>
                </a:solidFill>
              </a:rPr>
              <a:t>Arun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Venkataramani</a:t>
            </a:r>
            <a:r>
              <a:rPr lang="en-US" sz="1800" dirty="0">
                <a:solidFill>
                  <a:prstClr val="black"/>
                </a:solidFill>
              </a:rPr>
              <a:t>, NSDI 2007</a:t>
            </a:r>
            <a:endParaRPr lang="sv-SE" sz="1800" dirty="0">
              <a:solidFill>
                <a:prstClr val="black"/>
              </a:solidFill>
            </a:endParaRP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prstClr val="black"/>
                </a:solidFill>
              </a:rPr>
              <a:t>Regarding other applications in p2p sharing, </a:t>
            </a:r>
            <a:r>
              <a:rPr lang="en-US" sz="1800" b="1" dirty="0" err="1">
                <a:solidFill>
                  <a:prstClr val="black"/>
                </a:solidFill>
              </a:rPr>
              <a:t>eg</a:t>
            </a:r>
            <a:r>
              <a:rPr lang="en-US" sz="1800" b="1" dirty="0">
                <a:solidFill>
                  <a:prstClr val="black"/>
                </a:solidFill>
              </a:rPr>
              <a:t> Dissemination and media streaming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</a:rPr>
              <a:t>J. </a:t>
            </a:r>
            <a:r>
              <a:rPr lang="en-US" sz="1800" dirty="0" err="1">
                <a:solidFill>
                  <a:prstClr val="black"/>
                </a:solidFill>
              </a:rPr>
              <a:t>Mundinger</a:t>
            </a:r>
            <a:r>
              <a:rPr lang="en-US" sz="1800" dirty="0">
                <a:solidFill>
                  <a:prstClr val="black"/>
                </a:solidFill>
              </a:rPr>
              <a:t>, R. R. Weber and G. Weiss. Optimal Scheduling of Peer-to-Peer File Dissemination. Journal of Scheduling, Volume 11, Issue 2, 2008. [</a:t>
            </a:r>
            <a:r>
              <a:rPr lang="en-US" sz="1800" b="1" dirty="0" err="1">
                <a:solidFill>
                  <a:prstClr val="black"/>
                </a:solidFill>
                <a:hlinkClick r:id="rId5"/>
              </a:rPr>
              <a:t>arXiv</a:t>
            </a:r>
            <a:r>
              <a:rPr lang="en-US" sz="1800" dirty="0">
                <a:solidFill>
                  <a:prstClr val="black"/>
                </a:solidFill>
              </a:rPr>
              <a:t>] [</a:t>
            </a:r>
            <a:r>
              <a:rPr lang="en-US" sz="1800" b="1" dirty="0" err="1">
                <a:solidFill>
                  <a:prstClr val="black"/>
                </a:solidFill>
                <a:hlinkClick r:id="rId6"/>
              </a:rPr>
              <a:t>JoS</a:t>
            </a:r>
            <a:r>
              <a:rPr lang="en-US" sz="1800" dirty="0">
                <a:solidFill>
                  <a:prstClr val="black"/>
                </a:solidFill>
              </a:rPr>
              <a:t>]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</a:pPr>
            <a:r>
              <a:rPr lang="sv-SE" sz="1800" dirty="0">
                <a:solidFill>
                  <a:prstClr val="black"/>
                </a:solidFill>
              </a:rPr>
              <a:t>Christos </a:t>
            </a:r>
            <a:r>
              <a:rPr lang="sv-SE" sz="1800" dirty="0" err="1">
                <a:solidFill>
                  <a:prstClr val="black"/>
                </a:solidFill>
              </a:rPr>
              <a:t>Gkantsidis</a:t>
            </a:r>
            <a:r>
              <a:rPr lang="sv-SE" sz="1800" dirty="0">
                <a:solidFill>
                  <a:prstClr val="black"/>
                </a:solidFill>
              </a:rPr>
              <a:t> and Pablo Rodriguez, </a:t>
            </a:r>
            <a:r>
              <a:rPr lang="sv-SE" sz="1800" dirty="0" err="1">
                <a:solidFill>
                  <a:prstClr val="black"/>
                </a:solidFill>
                <a:hlinkClick r:id="rId7" action="ppaction://hlinkfile"/>
              </a:rPr>
              <a:t>Network</a:t>
            </a:r>
            <a:r>
              <a:rPr lang="sv-SE" sz="1800" dirty="0">
                <a:solidFill>
                  <a:prstClr val="black"/>
                </a:solidFill>
                <a:hlinkClick r:id="rId7" action="ppaction://hlinkfile"/>
              </a:rPr>
              <a:t> </a:t>
            </a:r>
            <a:r>
              <a:rPr lang="sv-SE" sz="1800" dirty="0" err="1">
                <a:solidFill>
                  <a:prstClr val="black"/>
                </a:solidFill>
                <a:hlinkClick r:id="rId7" action="ppaction://hlinkfile"/>
              </a:rPr>
              <a:t>Coding</a:t>
            </a:r>
            <a:r>
              <a:rPr lang="sv-SE" sz="1800" dirty="0">
                <a:solidFill>
                  <a:prstClr val="black"/>
                </a:solidFill>
                <a:hlinkClick r:id="rId7" action="ppaction://hlinkfile"/>
              </a:rPr>
              <a:t> for </a:t>
            </a:r>
            <a:r>
              <a:rPr lang="sv-SE" sz="1800" dirty="0" err="1">
                <a:solidFill>
                  <a:prstClr val="black"/>
                </a:solidFill>
                <a:hlinkClick r:id="rId7" action="ppaction://hlinkfile"/>
              </a:rPr>
              <a:t>Large</a:t>
            </a:r>
            <a:r>
              <a:rPr lang="sv-SE" sz="1800" dirty="0">
                <a:solidFill>
                  <a:prstClr val="black"/>
                </a:solidFill>
                <a:hlinkClick r:id="rId7" action="ppaction://hlinkfile"/>
              </a:rPr>
              <a:t> </a:t>
            </a:r>
            <a:r>
              <a:rPr lang="sv-SE" sz="1800" dirty="0" err="1">
                <a:solidFill>
                  <a:prstClr val="black"/>
                </a:solidFill>
                <a:hlinkClick r:id="rId7" action="ppaction://hlinkfile"/>
              </a:rPr>
              <a:t>Scale</a:t>
            </a:r>
            <a:r>
              <a:rPr lang="sv-SE" sz="1800" dirty="0">
                <a:solidFill>
                  <a:prstClr val="black"/>
                </a:solidFill>
                <a:hlinkClick r:id="rId7" action="ppaction://hlinkfile"/>
              </a:rPr>
              <a:t> </a:t>
            </a:r>
            <a:r>
              <a:rPr lang="sv-SE" sz="1800" dirty="0" err="1">
                <a:solidFill>
                  <a:prstClr val="black"/>
                </a:solidFill>
                <a:hlinkClick r:id="rId7" action="ppaction://hlinkfile"/>
              </a:rPr>
              <a:t>Content</a:t>
            </a:r>
            <a:r>
              <a:rPr lang="sv-SE" sz="1800" dirty="0">
                <a:solidFill>
                  <a:prstClr val="black"/>
                </a:solidFill>
                <a:hlinkClick r:id="rId7" action="ppaction://hlinkfile"/>
              </a:rPr>
              <a:t> Distribution</a:t>
            </a:r>
            <a:r>
              <a:rPr lang="sv-SE" sz="1800" dirty="0">
                <a:solidFill>
                  <a:prstClr val="black"/>
                </a:solidFill>
              </a:rPr>
              <a:t>, in </a:t>
            </a:r>
            <a:r>
              <a:rPr lang="sv-SE" sz="1800" i="1" dirty="0">
                <a:solidFill>
                  <a:prstClr val="black"/>
                </a:solidFill>
              </a:rPr>
              <a:t>IEEE INFOCOM</a:t>
            </a:r>
            <a:r>
              <a:rPr lang="sv-SE" sz="1800" dirty="0">
                <a:solidFill>
                  <a:prstClr val="black"/>
                </a:solidFill>
              </a:rPr>
              <a:t>, </a:t>
            </a:r>
            <a:r>
              <a:rPr lang="sv-SE" sz="1800" dirty="0" err="1">
                <a:solidFill>
                  <a:prstClr val="black"/>
                </a:solidFill>
              </a:rPr>
              <a:t>March</a:t>
            </a:r>
            <a:r>
              <a:rPr lang="sv-SE" sz="1800" dirty="0">
                <a:solidFill>
                  <a:prstClr val="black"/>
                </a:solidFill>
              </a:rPr>
              <a:t> 2005 </a:t>
            </a:r>
            <a:r>
              <a:rPr lang="sv-SE" sz="1800" dirty="0" smtClean="0">
                <a:solidFill>
                  <a:prstClr val="black"/>
                </a:solidFill>
              </a:rPr>
              <a:t> </a:t>
            </a:r>
            <a:r>
              <a:rPr lang="sv-SE" sz="1800" dirty="0" smtClean="0"/>
              <a:t>(</a:t>
            </a:r>
            <a:r>
              <a:rPr lang="sv-SE" sz="1800" dirty="0">
                <a:solidFill>
                  <a:srgbClr val="C00000"/>
                </a:solidFill>
              </a:rPr>
              <a:t>A</a:t>
            </a:r>
            <a:r>
              <a:rPr lang="sv-SE" sz="1800" dirty="0" smtClean="0">
                <a:solidFill>
                  <a:srgbClr val="C00000"/>
                </a:solidFill>
              </a:rPr>
              <a:t>valanche </a:t>
            </a:r>
            <a:r>
              <a:rPr lang="sv-SE" sz="1800" dirty="0" err="1">
                <a:solidFill>
                  <a:srgbClr val="C00000"/>
                </a:solidFill>
              </a:rPr>
              <a:t>swarming</a:t>
            </a:r>
            <a:r>
              <a:rPr lang="sv-SE" sz="1800" dirty="0">
                <a:solidFill>
                  <a:srgbClr val="C00000"/>
                </a:solidFill>
              </a:rPr>
              <a:t>: </a:t>
            </a:r>
            <a:r>
              <a:rPr lang="sv-SE" sz="1800" dirty="0" err="1">
                <a:solidFill>
                  <a:srgbClr val="C00000"/>
                </a:solidFill>
              </a:rPr>
              <a:t>combining</a:t>
            </a:r>
            <a:r>
              <a:rPr lang="sv-SE" sz="1800" dirty="0">
                <a:solidFill>
                  <a:srgbClr val="C00000"/>
                </a:solidFill>
              </a:rPr>
              <a:t> p2p + </a:t>
            </a:r>
            <a:r>
              <a:rPr lang="sv-SE" sz="1800" dirty="0" smtClean="0">
                <a:solidFill>
                  <a:srgbClr val="C00000"/>
                </a:solidFill>
              </a:rPr>
              <a:t>media streaming</a:t>
            </a:r>
            <a:r>
              <a:rPr lang="sv-SE" sz="1800" dirty="0"/>
              <a:t>)</a:t>
            </a:r>
            <a:endParaRPr lang="en-US" sz="1800" dirty="0"/>
          </a:p>
          <a:p>
            <a:endParaRPr lang="sv-SE" sz="1900" i="1" dirty="0"/>
          </a:p>
          <a:p>
            <a:pPr marL="0" indent="0">
              <a:buNone/>
            </a:pPr>
            <a:r>
              <a:rPr lang="sv-SE" sz="1800" b="1" dirty="0"/>
              <a:t>Pointers </a:t>
            </a:r>
            <a:r>
              <a:rPr lang="sv-SE" sz="1800" b="1" dirty="0" err="1"/>
              <a:t>to</a:t>
            </a:r>
            <a:r>
              <a:rPr lang="sv-SE" sz="1800" b="1" dirty="0"/>
              <a:t> </a:t>
            </a:r>
            <a:r>
              <a:rPr lang="sv-SE" sz="1800" b="1" dirty="0" err="1"/>
              <a:t>some</a:t>
            </a:r>
            <a:r>
              <a:rPr lang="sv-SE" sz="1800" b="1" dirty="0"/>
              <a:t> </a:t>
            </a:r>
            <a:r>
              <a:rPr lang="sv-SE" sz="1800" b="1" dirty="0" err="1"/>
              <a:t>work</a:t>
            </a:r>
            <a:r>
              <a:rPr lang="sv-SE" sz="1800" b="1" dirty="0"/>
              <a:t> by the </a:t>
            </a:r>
            <a:r>
              <a:rPr lang="sv-SE" sz="1800" b="1" dirty="0" err="1"/>
              <a:t>group</a:t>
            </a:r>
            <a:endParaRPr lang="sv-SE" sz="1800" b="1" dirty="0"/>
          </a:p>
          <a:p>
            <a:r>
              <a:rPr lang="en-US" sz="1800" dirty="0"/>
              <a:t>Georgiadis, G.; Papatriantafilou, M.: Overlays with preferences: Approximation algorithms for matching with preference lists.  IEEE IPDPS 2010</a:t>
            </a:r>
          </a:p>
          <a:p>
            <a:r>
              <a:rPr lang="en-US" sz="1800" dirty="0"/>
              <a:t>Zhang Fu, Marina </a:t>
            </a:r>
            <a:r>
              <a:rPr lang="en-US" sz="1800" dirty="0" smtClean="0"/>
              <a:t>Papatriantafilou: Off </a:t>
            </a:r>
            <a:r>
              <a:rPr lang="en-US" sz="1800" dirty="0"/>
              <a:t>the Wall: Lightweight Distributed Filtering to Mitigate Distributed Denial of Service Attacks. SRDS 2012: </a:t>
            </a:r>
            <a:r>
              <a:rPr lang="en-US" sz="1800" dirty="0" smtClean="0"/>
              <a:t>207-21 (builds on router-overlays)</a:t>
            </a:r>
            <a:endParaRPr lang="sv-SE" sz="1800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12FCA8EF-88B6-4E38-9B27-576EE51ADF2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file-sharing</a:t>
            </a:r>
            <a:r>
              <a:rPr lang="sv-SE" dirty="0" smtClean="0"/>
              <a:t> </a:t>
            </a:r>
            <a:r>
              <a:rPr lang="sv-SE" dirty="0" err="1" smtClean="0"/>
              <a:t>peer</a:t>
            </a:r>
            <a:r>
              <a:rPr lang="sv-SE" dirty="0" smtClean="0"/>
              <a:t>-to-</a:t>
            </a:r>
            <a:r>
              <a:rPr lang="sv-SE" dirty="0" err="1" smtClean="0"/>
              <a:t>peer</a:t>
            </a:r>
            <a:r>
              <a:rPr lang="sv-SE" dirty="0" smtClean="0"/>
              <a:t> (p2p) </a:t>
            </a:r>
            <a:r>
              <a:rPr lang="sv-SE" dirty="0" err="1" smtClean="0"/>
              <a:t>applications</a:t>
            </a:r>
            <a:r>
              <a:rPr lang="sv-SE" dirty="0" smtClean="0"/>
              <a:t>: </a:t>
            </a:r>
            <a:r>
              <a:rPr lang="sv-SE" smtClean="0"/>
              <a:t>preliminaries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276490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Background: Common Primitives in file-sharing  p2p apps:</a:t>
            </a:r>
            <a:endParaRPr lang="en-US" sz="2400" b="1" dirty="0"/>
          </a:p>
          <a:p>
            <a:r>
              <a:rPr lang="en-US" sz="2400" b="1" dirty="0"/>
              <a:t>Join</a:t>
            </a:r>
            <a:r>
              <a:rPr lang="en-US" sz="2400" dirty="0"/>
              <a:t>: how do I begin participating?</a:t>
            </a:r>
          </a:p>
          <a:p>
            <a:r>
              <a:rPr lang="en-US" sz="2400" b="1" dirty="0"/>
              <a:t>Publish</a:t>
            </a:r>
            <a:r>
              <a:rPr lang="en-US" sz="2400" dirty="0"/>
              <a:t>: how do I advertise my file?</a:t>
            </a:r>
          </a:p>
          <a:p>
            <a:r>
              <a:rPr lang="en-US" sz="2400" b="1" dirty="0"/>
              <a:t>Search</a:t>
            </a:r>
            <a:r>
              <a:rPr lang="en-US" sz="2400" dirty="0"/>
              <a:t>: how to I find a file/service?</a:t>
            </a:r>
          </a:p>
          <a:p>
            <a:r>
              <a:rPr lang="en-US" sz="2400" b="1" dirty="0"/>
              <a:t>Fetch</a:t>
            </a:r>
            <a:r>
              <a:rPr lang="en-US" sz="2400" dirty="0"/>
              <a:t>: how to I retrieve a file/use service?</a:t>
            </a: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0BF5D-DF5F-4F1F-8066-95E66D91CF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170080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Centralized </a:t>
            </a:r>
            <a:r>
              <a:rPr lang="en-US" sz="2400" dirty="0"/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6104"/>
          </a:xfrm>
        </p:spPr>
        <p:txBody>
          <a:bodyPr/>
          <a:lstStyle/>
          <a:p>
            <a:r>
              <a:rPr lang="en-US" dirty="0" smtClean="0"/>
              <a:t>P2P: centralized directory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1552576"/>
            <a:ext cx="4373562" cy="317762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ZapfDingbats"/>
              <a:buNone/>
            </a:pPr>
            <a:r>
              <a:rPr lang="en-US" sz="2000" dirty="0" smtClean="0"/>
              <a:t>original “Napster” design (1999,  S.  Fanning)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1) when peer connects, it informs central server:</a:t>
            </a:r>
          </a:p>
          <a:p>
            <a:pPr lvl="1"/>
            <a:r>
              <a:rPr lang="en-US" sz="1800" dirty="0" smtClean="0"/>
              <a:t>IP address, content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2) Alice queries directory server for “Boulevard of Broken Dreams”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3) Alice requests file from Bob</a:t>
            </a:r>
          </a:p>
        </p:txBody>
      </p:sp>
      <p:sp>
        <p:nvSpPr>
          <p:cNvPr id="10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2295A-2A9B-4252-B627-0D1FEE01E966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grpSp>
        <p:nvGrpSpPr>
          <p:cNvPr id="1034" name="Group 4"/>
          <p:cNvGrpSpPr>
            <a:grpSpLocks/>
          </p:cNvGrpSpPr>
          <p:nvPr/>
        </p:nvGrpSpPr>
        <p:grpSpPr bwMode="auto">
          <a:xfrm>
            <a:off x="4803775" y="1262063"/>
            <a:ext cx="4037013" cy="4740275"/>
            <a:chOff x="2724" y="620"/>
            <a:chExt cx="2752" cy="3253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3903" y="3058"/>
            <a:ext cx="525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30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3" y="3058"/>
                          <a:ext cx="525" cy="4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36" name="Group 6"/>
            <p:cNvGrpSpPr>
              <a:grpSpLocks/>
            </p:cNvGrpSpPr>
            <p:nvPr/>
          </p:nvGrpSpPr>
          <p:grpSpPr bwMode="auto">
            <a:xfrm>
              <a:off x="3087" y="1679"/>
              <a:ext cx="234" cy="472"/>
              <a:chOff x="4180" y="783"/>
              <a:chExt cx="150" cy="307"/>
            </a:xfrm>
          </p:grpSpPr>
          <p:sp>
            <p:nvSpPr>
              <p:cNvPr id="1061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2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3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4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5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6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7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8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sp>
          <p:nvSpPr>
            <p:cNvPr id="1037" name="Text Box 15"/>
            <p:cNvSpPr txBox="1">
              <a:spLocks noChangeArrowheads="1"/>
            </p:cNvSpPr>
            <p:nvPr/>
          </p:nvSpPr>
          <p:spPr bwMode="auto">
            <a:xfrm>
              <a:off x="3010" y="3058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en-GB">
                <a:solidFill>
                  <a:srgbClr val="000000"/>
                </a:solidFill>
              </a:endParaRPr>
            </a:p>
          </p:txBody>
        </p:sp>
        <p:graphicFrame>
          <p:nvGraphicFramePr>
            <p:cNvPr id="1027" name="Object 16"/>
            <p:cNvGraphicFramePr>
              <a:graphicFrameLocks noChangeAspect="1"/>
            </p:cNvGraphicFramePr>
            <p:nvPr/>
          </p:nvGraphicFramePr>
          <p:xfrm>
            <a:off x="5055" y="1963"/>
            <a:ext cx="421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31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5" y="1963"/>
                          <a:ext cx="421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7"/>
            <p:cNvGraphicFramePr>
              <a:graphicFrameLocks noChangeAspect="1"/>
            </p:cNvGraphicFramePr>
            <p:nvPr/>
          </p:nvGraphicFramePr>
          <p:xfrm>
            <a:off x="4665" y="2534"/>
            <a:ext cx="429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32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5" y="2534"/>
                          <a:ext cx="429" cy="3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8"/>
            <p:cNvGraphicFramePr>
              <a:graphicFrameLocks noChangeAspect="1"/>
            </p:cNvGraphicFramePr>
            <p:nvPr/>
          </p:nvGraphicFramePr>
          <p:xfrm>
            <a:off x="4594" y="1214"/>
            <a:ext cx="437" cy="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33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4" y="1214"/>
                          <a:ext cx="437" cy="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8" name="Text Box 19"/>
            <p:cNvSpPr txBox="1">
              <a:spLocks noChangeArrowheads="1"/>
            </p:cNvSpPr>
            <p:nvPr/>
          </p:nvSpPr>
          <p:spPr bwMode="auto">
            <a:xfrm>
              <a:off x="2724" y="1236"/>
              <a:ext cx="98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centralized</a:t>
              </a:r>
            </a:p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directory server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9" name="Text Box 20"/>
            <p:cNvSpPr txBox="1">
              <a:spLocks noChangeArrowheads="1"/>
            </p:cNvSpPr>
            <p:nvPr/>
          </p:nvSpPr>
          <p:spPr bwMode="auto">
            <a:xfrm>
              <a:off x="4865" y="1675"/>
              <a:ext cx="4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peers</a:t>
              </a:r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1040" name="Line 21"/>
            <p:cNvSpPr>
              <a:spLocks noChangeShapeType="1"/>
            </p:cNvSpPr>
            <p:nvPr/>
          </p:nvSpPr>
          <p:spPr bwMode="auto">
            <a:xfrm flipH="1">
              <a:off x="3442" y="1732"/>
              <a:ext cx="634" cy="173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1" name="Line 22"/>
            <p:cNvSpPr>
              <a:spLocks noChangeShapeType="1"/>
            </p:cNvSpPr>
            <p:nvPr/>
          </p:nvSpPr>
          <p:spPr bwMode="auto">
            <a:xfrm flipH="1" flipV="1">
              <a:off x="3385" y="1905"/>
              <a:ext cx="1612" cy="23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2" name="Line 23"/>
            <p:cNvSpPr>
              <a:spLocks noChangeShapeType="1"/>
            </p:cNvSpPr>
            <p:nvPr/>
          </p:nvSpPr>
          <p:spPr bwMode="auto">
            <a:xfrm flipH="1">
              <a:off x="3442" y="1675"/>
              <a:ext cx="576" cy="115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3" name="Line 24"/>
            <p:cNvSpPr>
              <a:spLocks noChangeShapeType="1"/>
            </p:cNvSpPr>
            <p:nvPr/>
          </p:nvSpPr>
          <p:spPr bwMode="auto">
            <a:xfrm flipH="1">
              <a:off x="3442" y="1675"/>
              <a:ext cx="634" cy="115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" name="Line 25"/>
            <p:cNvSpPr>
              <a:spLocks noChangeShapeType="1"/>
            </p:cNvSpPr>
            <p:nvPr/>
          </p:nvSpPr>
          <p:spPr bwMode="auto">
            <a:xfrm flipH="1" flipV="1">
              <a:off x="3385" y="2078"/>
              <a:ext cx="1267" cy="6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5" name="Line 26"/>
            <p:cNvSpPr>
              <a:spLocks noChangeShapeType="1"/>
            </p:cNvSpPr>
            <p:nvPr/>
          </p:nvSpPr>
          <p:spPr bwMode="auto">
            <a:xfrm flipH="1">
              <a:off x="3385" y="1387"/>
              <a:ext cx="1152" cy="40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6" name="Text Box 27"/>
            <p:cNvSpPr txBox="1">
              <a:spLocks noChangeArrowheads="1"/>
            </p:cNvSpPr>
            <p:nvPr/>
          </p:nvSpPr>
          <p:spPr bwMode="auto">
            <a:xfrm>
              <a:off x="3673" y="1675"/>
              <a:ext cx="979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1400">
                <a:latin typeface="Comic Sans MS" pitchFamily="66" charset="0"/>
              </a:endParaRPr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auto">
            <a:xfrm flipH="1" flipV="1">
              <a:off x="3327" y="2136"/>
              <a:ext cx="749" cy="8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auto">
            <a:xfrm>
              <a:off x="3212" y="2193"/>
              <a:ext cx="749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auto">
            <a:xfrm flipH="1">
              <a:off x="4421" y="1617"/>
              <a:ext cx="346" cy="149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0" name="Text Box 31"/>
            <p:cNvSpPr txBox="1">
              <a:spLocks noChangeArrowheads="1"/>
            </p:cNvSpPr>
            <p:nvPr/>
          </p:nvSpPr>
          <p:spPr bwMode="auto">
            <a:xfrm>
              <a:off x="4537" y="3000"/>
              <a:ext cx="575" cy="346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1000"/>
            </a:p>
          </p:txBody>
        </p:sp>
        <p:sp>
          <p:nvSpPr>
            <p:cNvPr id="1051" name="Text Box 32"/>
            <p:cNvSpPr txBox="1">
              <a:spLocks noChangeArrowheads="1"/>
            </p:cNvSpPr>
            <p:nvPr/>
          </p:nvSpPr>
          <p:spPr bwMode="auto">
            <a:xfrm>
              <a:off x="4057" y="3526"/>
              <a:ext cx="403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latin typeface="Comic Sans MS" pitchFamily="66" charset="0"/>
                </a:rPr>
                <a:t>Alice</a:t>
              </a:r>
            </a:p>
          </p:txBody>
        </p:sp>
        <p:sp>
          <p:nvSpPr>
            <p:cNvPr id="1052" name="Text Box 33"/>
            <p:cNvSpPr txBox="1">
              <a:spLocks noChangeArrowheads="1"/>
            </p:cNvSpPr>
            <p:nvPr/>
          </p:nvSpPr>
          <p:spPr bwMode="auto">
            <a:xfrm>
              <a:off x="4912" y="1041"/>
              <a:ext cx="403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latin typeface="Comic Sans MS" pitchFamily="66" charset="0"/>
                </a:rPr>
                <a:t>Bob</a:t>
              </a:r>
            </a:p>
          </p:txBody>
        </p:sp>
        <p:sp>
          <p:nvSpPr>
            <p:cNvPr id="1053" name="Oval 34"/>
            <p:cNvSpPr>
              <a:spLocks noChangeArrowheads="1"/>
            </p:cNvSpPr>
            <p:nvPr/>
          </p:nvSpPr>
          <p:spPr bwMode="auto">
            <a:xfrm>
              <a:off x="3893" y="1524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4" name="Oval 35"/>
            <p:cNvSpPr>
              <a:spLocks noChangeArrowheads="1"/>
            </p:cNvSpPr>
            <p:nvPr/>
          </p:nvSpPr>
          <p:spPr bwMode="auto">
            <a:xfrm>
              <a:off x="3920" y="1897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5" name="Oval 36"/>
            <p:cNvSpPr>
              <a:spLocks noChangeArrowheads="1"/>
            </p:cNvSpPr>
            <p:nvPr/>
          </p:nvSpPr>
          <p:spPr bwMode="auto">
            <a:xfrm>
              <a:off x="3923" y="2325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6" name="Oval 37"/>
            <p:cNvSpPr>
              <a:spLocks noChangeArrowheads="1"/>
            </p:cNvSpPr>
            <p:nvPr/>
          </p:nvSpPr>
          <p:spPr bwMode="auto">
            <a:xfrm>
              <a:off x="3724" y="2601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7" name="Oval 38"/>
            <p:cNvSpPr>
              <a:spLocks noChangeArrowheads="1"/>
            </p:cNvSpPr>
            <p:nvPr/>
          </p:nvSpPr>
          <p:spPr bwMode="auto">
            <a:xfrm>
              <a:off x="3477" y="2562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58" name="Oval 39"/>
            <p:cNvSpPr>
              <a:spLocks noChangeArrowheads="1"/>
            </p:cNvSpPr>
            <p:nvPr/>
          </p:nvSpPr>
          <p:spPr bwMode="auto">
            <a:xfrm>
              <a:off x="4531" y="2278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 dirty="0">
                  <a:latin typeface="Comic Sans MS" pitchFamily="66" charset="0"/>
                </a:rPr>
                <a:t>3</a:t>
              </a:r>
            </a:p>
          </p:txBody>
        </p:sp>
        <p:pic>
          <p:nvPicPr>
            <p:cNvPr id="1059" name="Picture 40" descr="Bob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25" y="620"/>
              <a:ext cx="426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60" name="Picture 41" descr="Alic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89" y="3436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1045029" y="5664267"/>
            <a:ext cx="302281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Q: </a:t>
            </a:r>
            <a:r>
              <a:rPr lang="sv-SE" dirty="0" err="1" smtClean="0">
                <a:solidFill>
                  <a:srgbClr val="C00000"/>
                </a:solidFill>
              </a:rPr>
              <a:t>What</a:t>
            </a:r>
            <a:r>
              <a:rPr lang="sv-SE" dirty="0" smtClean="0">
                <a:solidFill>
                  <a:srgbClr val="C00000"/>
                </a:solidFill>
              </a:rPr>
              <a:t> is p2p in </a:t>
            </a:r>
            <a:r>
              <a:rPr lang="sv-SE" dirty="0" err="1" smtClean="0">
                <a:solidFill>
                  <a:srgbClr val="C00000"/>
                </a:solidFill>
              </a:rPr>
              <a:t>this</a:t>
            </a:r>
            <a:r>
              <a:rPr lang="sv-SE" dirty="0" smtClean="0">
                <a:solidFill>
                  <a:srgbClr val="C00000"/>
                </a:solidFill>
              </a:rPr>
              <a:t>?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930369" y="913607"/>
            <a:ext cx="1982788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File transfer: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39835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2564904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60388" y="0"/>
            <a:ext cx="7772400" cy="1143000"/>
          </a:xfrm>
        </p:spPr>
        <p:txBody>
          <a:bodyPr/>
          <a:lstStyle/>
          <a:p>
            <a:r>
              <a:rPr lang="en-US" smtClean="0"/>
              <a:t>Gnutella: protocol</a:t>
            </a:r>
          </a:p>
        </p:txBody>
      </p:sp>
      <p:sp>
        <p:nvSpPr>
          <p:cNvPr id="20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C8707-2927-4CAD-9184-CBFFA7458B0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grpSp>
        <p:nvGrpSpPr>
          <p:cNvPr id="2059" name="Group 3"/>
          <p:cNvGrpSpPr>
            <a:grpSpLocks/>
          </p:cNvGrpSpPr>
          <p:nvPr/>
        </p:nvGrpSpPr>
        <p:grpSpPr bwMode="auto">
          <a:xfrm>
            <a:off x="3491880" y="1988840"/>
            <a:ext cx="5400600" cy="4589760"/>
            <a:chOff x="768" y="280"/>
            <a:chExt cx="3936" cy="3231"/>
          </a:xfrm>
        </p:grpSpPr>
        <p:graphicFrame>
          <p:nvGraphicFramePr>
            <p:cNvPr id="2050" name="Object 4"/>
            <p:cNvGraphicFramePr>
              <a:graphicFrameLocks noChangeAspect="1"/>
            </p:cNvGraphicFramePr>
            <p:nvPr/>
          </p:nvGraphicFramePr>
          <p:xfrm>
            <a:off x="768" y="20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2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20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5"/>
            <p:cNvGraphicFramePr>
              <a:graphicFrameLocks noChangeAspect="1"/>
            </p:cNvGraphicFramePr>
            <p:nvPr/>
          </p:nvGraphicFramePr>
          <p:xfrm>
            <a:off x="2160" y="31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3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1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6"/>
            <p:cNvGraphicFramePr>
              <a:graphicFrameLocks noChangeAspect="1"/>
            </p:cNvGraphicFramePr>
            <p:nvPr/>
          </p:nvGraphicFramePr>
          <p:xfrm>
            <a:off x="2160" y="20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4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0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7"/>
            <p:cNvGraphicFramePr>
              <a:graphicFrameLocks noChangeAspect="1"/>
            </p:cNvGraphicFramePr>
            <p:nvPr/>
          </p:nvGraphicFramePr>
          <p:xfrm>
            <a:off x="2160" y="8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5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8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8"/>
            <p:cNvGraphicFramePr>
              <a:graphicFrameLocks noChangeAspect="1"/>
            </p:cNvGraphicFramePr>
            <p:nvPr/>
          </p:nvGraphicFramePr>
          <p:xfrm>
            <a:off x="4272" y="19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6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9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9"/>
            <p:cNvGraphicFramePr>
              <a:graphicFrameLocks noChangeAspect="1"/>
            </p:cNvGraphicFramePr>
            <p:nvPr/>
          </p:nvGraphicFramePr>
          <p:xfrm>
            <a:off x="4272" y="7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717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7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3" name="Line 10"/>
            <p:cNvSpPr>
              <a:spLocks noChangeShapeType="1"/>
            </p:cNvSpPr>
            <p:nvPr/>
          </p:nvSpPr>
          <p:spPr bwMode="auto">
            <a:xfrm flipV="1">
              <a:off x="1104" y="1104"/>
              <a:ext cx="110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4" name="Line 11"/>
            <p:cNvSpPr>
              <a:spLocks noChangeShapeType="1"/>
            </p:cNvSpPr>
            <p:nvPr/>
          </p:nvSpPr>
          <p:spPr bwMode="auto">
            <a:xfrm>
              <a:off x="2544" y="91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5" name="Line 12"/>
            <p:cNvSpPr>
              <a:spLocks noChangeShapeType="1"/>
            </p:cNvSpPr>
            <p:nvPr/>
          </p:nvSpPr>
          <p:spPr bwMode="auto">
            <a:xfrm>
              <a:off x="2592" y="1056"/>
              <a:ext cx="172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6" name="Line 13"/>
            <p:cNvSpPr>
              <a:spLocks noChangeShapeType="1"/>
            </p:cNvSpPr>
            <p:nvPr/>
          </p:nvSpPr>
          <p:spPr bwMode="auto">
            <a:xfrm>
              <a:off x="1152" y="225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7" name="Line 14"/>
            <p:cNvSpPr>
              <a:spLocks noChangeShapeType="1"/>
            </p:cNvSpPr>
            <p:nvPr/>
          </p:nvSpPr>
          <p:spPr bwMode="auto">
            <a:xfrm flipH="1">
              <a:off x="1200" y="216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8" name="Line 15"/>
            <p:cNvSpPr>
              <a:spLocks noChangeShapeType="1"/>
            </p:cNvSpPr>
            <p:nvPr/>
          </p:nvSpPr>
          <p:spPr bwMode="auto">
            <a:xfrm>
              <a:off x="1152" y="2304"/>
              <a:ext cx="115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9" name="Text Box 16"/>
            <p:cNvSpPr txBox="1">
              <a:spLocks noChangeArrowheads="1"/>
            </p:cNvSpPr>
            <p:nvPr/>
          </p:nvSpPr>
          <p:spPr bwMode="auto">
            <a:xfrm>
              <a:off x="1536" y="1968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0" name="Text Box 17"/>
            <p:cNvSpPr txBox="1">
              <a:spLocks noChangeArrowheads="1"/>
            </p:cNvSpPr>
            <p:nvPr/>
          </p:nvSpPr>
          <p:spPr bwMode="auto">
            <a:xfrm>
              <a:off x="1392" y="2208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1" name="Text Box 18"/>
            <p:cNvSpPr txBox="1">
              <a:spLocks noChangeArrowheads="1"/>
            </p:cNvSpPr>
            <p:nvPr/>
          </p:nvSpPr>
          <p:spPr bwMode="auto">
            <a:xfrm>
              <a:off x="3216" y="720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2" name="Text Box 19"/>
            <p:cNvSpPr txBox="1">
              <a:spLocks noChangeArrowheads="1"/>
            </p:cNvSpPr>
            <p:nvPr/>
          </p:nvSpPr>
          <p:spPr bwMode="auto">
            <a:xfrm rot="1838329">
              <a:off x="3296" y="1371"/>
              <a:ext cx="613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800" dirty="0">
                  <a:latin typeface="Arial" pitchFamily="34" charset="0"/>
                </a:rPr>
                <a:t>Query</a:t>
              </a:r>
            </a:p>
          </p:txBody>
        </p:sp>
        <p:sp>
          <p:nvSpPr>
            <p:cNvPr id="2073" name="Text Box 20"/>
            <p:cNvSpPr txBox="1">
              <a:spLocks noChangeArrowheads="1"/>
            </p:cNvSpPr>
            <p:nvPr/>
          </p:nvSpPr>
          <p:spPr bwMode="auto">
            <a:xfrm>
              <a:off x="3216" y="960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4" name="Text Box 21"/>
            <p:cNvSpPr txBox="1">
              <a:spLocks noChangeArrowheads="1"/>
            </p:cNvSpPr>
            <p:nvPr/>
          </p:nvSpPr>
          <p:spPr bwMode="auto">
            <a:xfrm rot="-2282823">
              <a:off x="1344" y="1344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5" name="Text Box 22"/>
            <p:cNvSpPr txBox="1">
              <a:spLocks noChangeArrowheads="1"/>
            </p:cNvSpPr>
            <p:nvPr/>
          </p:nvSpPr>
          <p:spPr bwMode="auto">
            <a:xfrm rot="2175888">
              <a:off x="1488" y="2736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6" name="Line 23"/>
            <p:cNvSpPr>
              <a:spLocks noChangeShapeType="1"/>
            </p:cNvSpPr>
            <p:nvPr/>
          </p:nvSpPr>
          <p:spPr bwMode="auto">
            <a:xfrm flipH="1">
              <a:off x="1152" y="1104"/>
              <a:ext cx="115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77" name="Text Box 24"/>
            <p:cNvSpPr txBox="1">
              <a:spLocks noChangeArrowheads="1"/>
            </p:cNvSpPr>
            <p:nvPr/>
          </p:nvSpPr>
          <p:spPr bwMode="auto">
            <a:xfrm rot="-2200461">
              <a:off x="1486" y="1583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8" name="Freeform 25"/>
            <p:cNvSpPr>
              <a:spLocks/>
            </p:cNvSpPr>
            <p:nvPr/>
          </p:nvSpPr>
          <p:spPr bwMode="auto">
            <a:xfrm>
              <a:off x="888" y="280"/>
              <a:ext cx="3528" cy="1736"/>
            </a:xfrm>
            <a:custGeom>
              <a:avLst/>
              <a:gdLst>
                <a:gd name="T0" fmla="*/ 3528 w 3528"/>
                <a:gd name="T1" fmla="*/ 536 h 1736"/>
                <a:gd name="T2" fmla="*/ 2856 w 3528"/>
                <a:gd name="T3" fmla="*/ 248 h 1736"/>
                <a:gd name="T4" fmla="*/ 1608 w 3528"/>
                <a:gd name="T5" fmla="*/ 152 h 1736"/>
                <a:gd name="T6" fmla="*/ 264 w 3528"/>
                <a:gd name="T7" fmla="*/ 1160 h 1736"/>
                <a:gd name="T8" fmla="*/ 24 w 3528"/>
                <a:gd name="T9" fmla="*/ 1736 h 17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8"/>
                <a:gd name="T16" fmla="*/ 0 h 1736"/>
                <a:gd name="T17" fmla="*/ 3528 w 3528"/>
                <a:gd name="T18" fmla="*/ 1736 h 17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8" h="1736">
                  <a:moveTo>
                    <a:pt x="3528" y="536"/>
                  </a:moveTo>
                  <a:cubicBezTo>
                    <a:pt x="3352" y="424"/>
                    <a:pt x="3176" y="312"/>
                    <a:pt x="2856" y="248"/>
                  </a:cubicBezTo>
                  <a:cubicBezTo>
                    <a:pt x="2536" y="184"/>
                    <a:pt x="2040" y="0"/>
                    <a:pt x="1608" y="152"/>
                  </a:cubicBezTo>
                  <a:cubicBezTo>
                    <a:pt x="1176" y="304"/>
                    <a:pt x="528" y="896"/>
                    <a:pt x="264" y="1160"/>
                  </a:cubicBezTo>
                  <a:cubicBezTo>
                    <a:pt x="0" y="1424"/>
                    <a:pt x="64" y="1640"/>
                    <a:pt x="24" y="173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endParaRPr lang="sv-SE"/>
            </a:p>
          </p:txBody>
        </p:sp>
        <p:sp>
          <p:nvSpPr>
            <p:cNvPr id="2079" name="Line 26"/>
            <p:cNvSpPr>
              <a:spLocks noChangeShapeType="1"/>
            </p:cNvSpPr>
            <p:nvPr/>
          </p:nvSpPr>
          <p:spPr bwMode="auto">
            <a:xfrm flipH="1">
              <a:off x="2592" y="10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060" name="Text Box 27"/>
          <p:cNvSpPr txBox="1">
            <a:spLocks noChangeArrowheads="1"/>
          </p:cNvSpPr>
          <p:nvPr/>
        </p:nvSpPr>
        <p:spPr bwMode="auto">
          <a:xfrm>
            <a:off x="6305329" y="1484784"/>
            <a:ext cx="1982788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File transfer: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HTTP</a:t>
            </a:r>
          </a:p>
        </p:txBody>
      </p:sp>
      <p:sp>
        <p:nvSpPr>
          <p:cNvPr id="32" name="Rectangle 3"/>
          <p:cNvSpPr>
            <a:spLocks noGrp="1" noChangeArrowheads="1"/>
          </p:cNvSpPr>
          <p:nvPr>
            <p:ph idx="1"/>
          </p:nvPr>
        </p:nvSpPr>
        <p:spPr>
          <a:xfrm>
            <a:off x="61541" y="1145099"/>
            <a:ext cx="3502347" cy="458815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Query Flooding: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sym typeface="Wingdings" pitchFamily="2" charset="2"/>
              </a:rPr>
              <a:t>Join</a:t>
            </a:r>
            <a:r>
              <a:rPr lang="en-US" sz="2000" dirty="0" smtClean="0">
                <a:sym typeface="Wingdings" pitchFamily="2" charset="2"/>
              </a:rPr>
              <a:t>: on startup, client connects to a few other nodes (learn from bootstrap-node); these become its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“neighbors” </a:t>
            </a:r>
            <a:r>
              <a:rPr lang="en-US" sz="2000" dirty="0" smtClean="0">
                <a:solidFill>
                  <a:srgbClr val="C00000"/>
                </a:solidFill>
                <a:sym typeface="Wingdings" pitchFamily="2" charset="2"/>
              </a:rPr>
              <a:t>(overlay!! )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>
                <a:sym typeface="Wingdings" pitchFamily="2" charset="2"/>
              </a:rPr>
              <a:t>Publish</a:t>
            </a:r>
            <a:r>
              <a:rPr lang="en-US" sz="2000" dirty="0" smtClean="0">
                <a:sym typeface="Wingdings" pitchFamily="2" charset="2"/>
              </a:rPr>
              <a:t>: no need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Search</a:t>
            </a:r>
            <a:r>
              <a:rPr lang="en-US" sz="2000" dirty="0" smtClean="0"/>
              <a:t>: ask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“neighbors”, </a:t>
            </a:r>
            <a:r>
              <a:rPr lang="en-US" sz="2000" dirty="0" smtClean="0"/>
              <a:t>who ask their neighbors, and so on... when/if found, reply to sender.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/>
              <a:t>Fetch</a:t>
            </a:r>
            <a:r>
              <a:rPr lang="en-US" sz="2000" dirty="0" smtClean="0"/>
              <a:t>: get the file directly from peer</a:t>
            </a:r>
          </a:p>
        </p:txBody>
      </p:sp>
    </p:spTree>
    <p:extLst>
      <p:ext uri="{BB962C8B-B14F-4D97-AF65-F5344CB8AC3E}">
        <p14:creationId xmlns:p14="http://schemas.microsoft.com/office/powerpoint/2010/main" val="9307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8" name="Rectangle 59"/>
          <p:cNvSpPr>
            <a:spLocks noGrp="1" noChangeArrowheads="1"/>
          </p:cNvSpPr>
          <p:nvPr>
            <p:ph type="title"/>
          </p:nvPr>
        </p:nvSpPr>
        <p:spPr>
          <a:xfrm>
            <a:off x="386172" y="116632"/>
            <a:ext cx="8219256" cy="576064"/>
          </a:xfrm>
        </p:spPr>
        <p:txBody>
          <a:bodyPr/>
          <a:lstStyle/>
          <a:p>
            <a:r>
              <a:rPr lang="en-US" smtClean="0"/>
              <a:t>Gnutella: Search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E1532-C99F-418B-9B90-60CCB24E8A67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pic>
        <p:nvPicPr>
          <p:cNvPr id="16388" name="Picture 2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057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057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819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5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181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6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334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7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191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8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14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98" name="Group 12"/>
          <p:cNvGrpSpPr>
            <a:grpSpLocks/>
          </p:cNvGrpSpPr>
          <p:nvPr/>
        </p:nvGrpSpPr>
        <p:grpSpPr bwMode="auto">
          <a:xfrm>
            <a:off x="6477000" y="5562600"/>
            <a:ext cx="609600" cy="304800"/>
            <a:chOff x="2688" y="3552"/>
            <a:chExt cx="384" cy="192"/>
          </a:xfrm>
        </p:grpSpPr>
        <p:pic>
          <p:nvPicPr>
            <p:cNvPr id="16457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8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9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399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02" name="Group 19"/>
          <p:cNvGrpSpPr>
            <a:grpSpLocks/>
          </p:cNvGrpSpPr>
          <p:nvPr/>
        </p:nvGrpSpPr>
        <p:grpSpPr bwMode="auto">
          <a:xfrm>
            <a:off x="2057400" y="4572000"/>
            <a:ext cx="609600" cy="304800"/>
            <a:chOff x="2688" y="3552"/>
            <a:chExt cx="384" cy="192"/>
          </a:xfrm>
        </p:grpSpPr>
        <p:pic>
          <p:nvPicPr>
            <p:cNvPr id="16454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5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6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403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69" name="Line 25"/>
          <p:cNvSpPr>
            <a:spLocks noChangeShapeType="1"/>
          </p:cNvSpPr>
          <p:nvPr/>
        </p:nvSpPr>
        <p:spPr bwMode="auto">
          <a:xfrm flipH="1" flipV="1">
            <a:off x="4572000" y="5486400"/>
            <a:ext cx="1905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0" name="Line 26"/>
          <p:cNvSpPr>
            <a:spLocks noChangeShapeType="1"/>
          </p:cNvSpPr>
          <p:nvPr/>
        </p:nvSpPr>
        <p:spPr bwMode="auto">
          <a:xfrm flipH="1" flipV="1">
            <a:off x="2362200" y="4495800"/>
            <a:ext cx="17526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1" name="Line 27"/>
          <p:cNvSpPr>
            <a:spLocks noChangeShapeType="1"/>
          </p:cNvSpPr>
          <p:nvPr/>
        </p:nvSpPr>
        <p:spPr bwMode="auto">
          <a:xfrm flipH="1">
            <a:off x="4495800" y="3733800"/>
            <a:ext cx="18288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2" name="Line 28"/>
          <p:cNvSpPr>
            <a:spLocks noChangeShapeType="1"/>
          </p:cNvSpPr>
          <p:nvPr/>
        </p:nvSpPr>
        <p:spPr bwMode="auto">
          <a:xfrm>
            <a:off x="6477000" y="38100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3" name="Line 29"/>
          <p:cNvSpPr>
            <a:spLocks noChangeShapeType="1"/>
          </p:cNvSpPr>
          <p:nvPr/>
        </p:nvSpPr>
        <p:spPr bwMode="auto">
          <a:xfrm>
            <a:off x="1905000" y="28956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4" name="Line 30"/>
          <p:cNvSpPr>
            <a:spLocks noChangeShapeType="1"/>
          </p:cNvSpPr>
          <p:nvPr/>
        </p:nvSpPr>
        <p:spPr bwMode="auto">
          <a:xfrm>
            <a:off x="6172200" y="24384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5" name="Line 31"/>
          <p:cNvSpPr>
            <a:spLocks noChangeShapeType="1"/>
          </p:cNvSpPr>
          <p:nvPr/>
        </p:nvSpPr>
        <p:spPr bwMode="auto">
          <a:xfrm>
            <a:off x="6324600" y="2438400"/>
            <a:ext cx="609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6" name="Line 32"/>
          <p:cNvSpPr>
            <a:spLocks noChangeShapeType="1"/>
          </p:cNvSpPr>
          <p:nvPr/>
        </p:nvSpPr>
        <p:spPr bwMode="auto">
          <a:xfrm flipH="1">
            <a:off x="2209800" y="2438400"/>
            <a:ext cx="2819400" cy="1752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7" name="Line 33"/>
          <p:cNvSpPr>
            <a:spLocks noChangeShapeType="1"/>
          </p:cNvSpPr>
          <p:nvPr/>
        </p:nvSpPr>
        <p:spPr bwMode="auto">
          <a:xfrm flipH="1">
            <a:off x="3581400" y="2286000"/>
            <a:ext cx="1371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pic>
        <p:nvPicPr>
          <p:cNvPr id="16414" name="Picture 34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429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5" name="Picture 3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6" name="Picture 36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133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7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8" name="Picture 3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9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0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21" name="Group 41"/>
          <p:cNvGrpSpPr>
            <a:grpSpLocks/>
          </p:cNvGrpSpPr>
          <p:nvPr/>
        </p:nvGrpSpPr>
        <p:grpSpPr bwMode="auto">
          <a:xfrm>
            <a:off x="6400800" y="2057400"/>
            <a:ext cx="609600" cy="304800"/>
            <a:chOff x="2688" y="3552"/>
            <a:chExt cx="384" cy="192"/>
          </a:xfrm>
        </p:grpSpPr>
        <p:pic>
          <p:nvPicPr>
            <p:cNvPr id="16451" name="Picture 4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2" name="Picture 4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3" name="Picture 4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422" name="Picture 4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3" name="Picture 4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4" name="Picture 4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1905000" y="2438400"/>
            <a:ext cx="4800600" cy="2667000"/>
            <a:chOff x="1200" y="1392"/>
            <a:chExt cx="3024" cy="1680"/>
          </a:xfrm>
        </p:grpSpPr>
        <p:sp>
          <p:nvSpPr>
            <p:cNvPr id="16447" name="Line 49"/>
            <p:cNvSpPr>
              <a:spLocks noChangeShapeType="1"/>
            </p:cNvSpPr>
            <p:nvPr/>
          </p:nvSpPr>
          <p:spPr bwMode="auto">
            <a:xfrm>
              <a:off x="4080" y="2256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8" name="Line 50"/>
            <p:cNvSpPr>
              <a:spLocks noChangeShapeType="1"/>
            </p:cNvSpPr>
            <p:nvPr/>
          </p:nvSpPr>
          <p:spPr bwMode="auto">
            <a:xfrm>
              <a:off x="1200" y="1680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9" name="Line 51"/>
            <p:cNvSpPr>
              <a:spLocks noChangeShapeType="1"/>
            </p:cNvSpPr>
            <p:nvPr/>
          </p:nvSpPr>
          <p:spPr bwMode="auto">
            <a:xfrm>
              <a:off x="3888" y="1392"/>
              <a:ext cx="192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0" name="Line 52"/>
            <p:cNvSpPr>
              <a:spLocks noChangeShapeType="1"/>
            </p:cNvSpPr>
            <p:nvPr/>
          </p:nvSpPr>
          <p:spPr bwMode="auto">
            <a:xfrm flipH="1">
              <a:off x="1392" y="1392"/>
              <a:ext cx="1776" cy="11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581400" y="2286000"/>
            <a:ext cx="3352800" cy="533400"/>
            <a:chOff x="2256" y="1296"/>
            <a:chExt cx="2112" cy="336"/>
          </a:xfrm>
        </p:grpSpPr>
        <p:sp>
          <p:nvSpPr>
            <p:cNvPr id="16445" name="Line 54"/>
            <p:cNvSpPr>
              <a:spLocks noChangeShapeType="1"/>
            </p:cNvSpPr>
            <p:nvPr/>
          </p:nvSpPr>
          <p:spPr bwMode="auto">
            <a:xfrm>
              <a:off x="3984" y="1392"/>
              <a:ext cx="384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6" name="Line 55"/>
            <p:cNvSpPr>
              <a:spLocks noChangeShapeType="1"/>
            </p:cNvSpPr>
            <p:nvPr/>
          </p:nvSpPr>
          <p:spPr bwMode="auto">
            <a:xfrm flipH="1">
              <a:off x="2256" y="1296"/>
              <a:ext cx="86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806450" y="1600200"/>
            <a:ext cx="6921500" cy="990600"/>
            <a:chOff x="508" y="864"/>
            <a:chExt cx="4360" cy="624"/>
          </a:xfrm>
        </p:grpSpPr>
        <p:sp>
          <p:nvSpPr>
            <p:cNvPr id="16443" name="Text Box 57"/>
            <p:cNvSpPr txBox="1">
              <a:spLocks noChangeArrowheads="1"/>
            </p:cNvSpPr>
            <p:nvPr/>
          </p:nvSpPr>
          <p:spPr bwMode="auto">
            <a:xfrm>
              <a:off x="3696" y="864"/>
              <a:ext cx="11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I have file A.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444" name="Text Box 58"/>
            <p:cNvSpPr txBox="1">
              <a:spLocks noChangeArrowheads="1"/>
            </p:cNvSpPr>
            <p:nvPr/>
          </p:nvSpPr>
          <p:spPr bwMode="auto">
            <a:xfrm>
              <a:off x="508" y="1200"/>
              <a:ext cx="11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I have file A.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185404" name="Text Box 60"/>
          <p:cNvSpPr txBox="1">
            <a:spLocks noChangeArrowheads="1"/>
          </p:cNvSpPr>
          <p:nvPr/>
        </p:nvSpPr>
        <p:spPr bwMode="auto">
          <a:xfrm>
            <a:off x="1752600" y="5638800"/>
            <a:ext cx="231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Where is file A?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2362200" y="3733800"/>
            <a:ext cx="4130675" cy="1752600"/>
            <a:chOff x="1478" y="1872"/>
            <a:chExt cx="2602" cy="1104"/>
          </a:xfrm>
        </p:grpSpPr>
        <p:grpSp>
          <p:nvGrpSpPr>
            <p:cNvPr id="16438" name="Group 62"/>
            <p:cNvGrpSpPr>
              <a:grpSpLocks/>
            </p:cNvGrpSpPr>
            <p:nvPr/>
          </p:nvGrpSpPr>
          <p:grpSpPr bwMode="auto">
            <a:xfrm>
              <a:off x="1488" y="1872"/>
              <a:ext cx="2592" cy="1104"/>
              <a:chOff x="1488" y="2208"/>
              <a:chExt cx="2592" cy="1104"/>
            </a:xfrm>
          </p:grpSpPr>
          <p:sp>
            <p:nvSpPr>
              <p:cNvPr id="16440" name="Line 63"/>
              <p:cNvSpPr>
                <a:spLocks noChangeShapeType="1"/>
              </p:cNvSpPr>
              <p:nvPr/>
            </p:nvSpPr>
            <p:spPr bwMode="auto">
              <a:xfrm flipH="1" flipV="1">
                <a:off x="2880" y="3312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41" name="Line 64"/>
              <p:cNvSpPr>
                <a:spLocks noChangeShapeType="1"/>
              </p:cNvSpPr>
              <p:nvPr/>
            </p:nvSpPr>
            <p:spPr bwMode="auto">
              <a:xfrm flipH="1" flipV="1">
                <a:off x="1488" y="2688"/>
                <a:ext cx="1104" cy="62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42" name="Line 65"/>
              <p:cNvSpPr>
                <a:spLocks noChangeShapeType="1"/>
              </p:cNvSpPr>
              <p:nvPr/>
            </p:nvSpPr>
            <p:spPr bwMode="auto">
              <a:xfrm flipH="1">
                <a:off x="2832" y="2208"/>
                <a:ext cx="1152" cy="10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6439" name="Text Box 66"/>
            <p:cNvSpPr txBox="1">
              <a:spLocks noChangeArrowheads="1"/>
            </p:cNvSpPr>
            <p:nvPr/>
          </p:nvSpPr>
          <p:spPr bwMode="auto">
            <a:xfrm>
              <a:off x="1478" y="2617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Query</a:t>
              </a:r>
            </a:p>
          </p:txBody>
        </p:sp>
      </p:grp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1981200" y="2514600"/>
            <a:ext cx="4419600" cy="2895600"/>
            <a:chOff x="1248" y="1104"/>
            <a:chExt cx="2784" cy="1824"/>
          </a:xfrm>
        </p:grpSpPr>
        <p:grpSp>
          <p:nvGrpSpPr>
            <p:cNvPr id="16432" name="Group 68"/>
            <p:cNvGrpSpPr>
              <a:grpSpLocks/>
            </p:cNvGrpSpPr>
            <p:nvPr/>
          </p:nvGrpSpPr>
          <p:grpSpPr bwMode="auto">
            <a:xfrm>
              <a:off x="1248" y="1104"/>
              <a:ext cx="2784" cy="1824"/>
              <a:chOff x="1248" y="1440"/>
              <a:chExt cx="2784" cy="1824"/>
            </a:xfrm>
          </p:grpSpPr>
          <p:sp>
            <p:nvSpPr>
              <p:cNvPr id="16434" name="Line 69"/>
              <p:cNvSpPr>
                <a:spLocks noChangeShapeType="1"/>
              </p:cNvSpPr>
              <p:nvPr/>
            </p:nvSpPr>
            <p:spPr bwMode="auto">
              <a:xfrm flipH="1" flipV="1">
                <a:off x="1536" y="2640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5" name="Line 70"/>
              <p:cNvSpPr>
                <a:spLocks noChangeShapeType="1"/>
              </p:cNvSpPr>
              <p:nvPr/>
            </p:nvSpPr>
            <p:spPr bwMode="auto">
              <a:xfrm flipH="1">
                <a:off x="2784" y="2160"/>
                <a:ext cx="1152" cy="1008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6" name="Line 71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816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7" name="Line 72"/>
              <p:cNvSpPr>
                <a:spLocks noChangeShapeType="1"/>
              </p:cNvSpPr>
              <p:nvPr/>
            </p:nvSpPr>
            <p:spPr bwMode="auto">
              <a:xfrm>
                <a:off x="3840" y="1440"/>
                <a:ext cx="192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6433" name="Text Box 73"/>
            <p:cNvSpPr txBox="1">
              <a:spLocks noChangeArrowheads="1"/>
            </p:cNvSpPr>
            <p:nvPr/>
          </p:nvSpPr>
          <p:spPr bwMode="auto">
            <a:xfrm>
              <a:off x="1344" y="1520"/>
              <a:ext cx="6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FF00"/>
                  </a:solidFill>
                  <a:latin typeface="Arial" pitchFamily="34" charset="0"/>
                </a:rPr>
                <a:t>Reply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8997" y="6063679"/>
            <a:ext cx="25703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Q: </a:t>
            </a:r>
            <a:r>
              <a:rPr lang="sv-SE" dirty="0" err="1" smtClean="0">
                <a:solidFill>
                  <a:srgbClr val="C00000"/>
                </a:solidFill>
              </a:rPr>
              <a:t>Compare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with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smtClean="0">
                <a:solidFill>
                  <a:srgbClr val="C00000"/>
                </a:solidFill>
              </a:rPr>
              <a:t>Napster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 flipH="1">
            <a:off x="4267200" y="2362200"/>
            <a:ext cx="1752599" cy="2895600"/>
          </a:xfrm>
          <a:prstGeom prst="line">
            <a:avLst/>
          </a:prstGeom>
          <a:noFill/>
          <a:ln w="85725" cmpd="dbl">
            <a:solidFill>
              <a:srgbClr val="FF6600"/>
            </a:solidFill>
            <a:round/>
            <a:headEnd type="triangle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" name="Text Box 73"/>
          <p:cNvSpPr txBox="1">
            <a:spLocks noChangeArrowheads="1"/>
          </p:cNvSpPr>
          <p:nvPr/>
        </p:nvSpPr>
        <p:spPr bwMode="auto">
          <a:xfrm>
            <a:off x="4156869" y="3332843"/>
            <a:ext cx="2186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C00000"/>
                </a:solidFill>
                <a:latin typeface="Arial" pitchFamily="34" charset="0"/>
              </a:rPr>
              <a:t>Request/Fetch</a:t>
            </a:r>
            <a:endParaRPr lang="en-US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20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9" grpId="0" animBg="1"/>
      <p:bldP spid="185370" grpId="0" animBg="1"/>
      <p:bldP spid="185371" grpId="0" animBg="1"/>
      <p:bldP spid="185372" grpId="0" animBg="1"/>
      <p:bldP spid="185373" grpId="0" animBg="1"/>
      <p:bldP spid="185374" grpId="0" animBg="1"/>
      <p:bldP spid="185375" grpId="0" animBg="1"/>
      <p:bldP spid="185376" grpId="0" animBg="1"/>
      <p:bldP spid="185377" grpId="0" animBg="1"/>
      <p:bldP spid="185404" grpId="0" autoUpdateAnimBg="0"/>
      <p:bldP spid="2" grpId="0" animBg="1"/>
      <p:bldP spid="77" grpId="0" animBg="1"/>
      <p:bldP spid="7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14387</TotalTime>
  <Words>1934</Words>
  <Application>Microsoft Office PowerPoint</Application>
  <PresentationFormat>On-screen Show (4:3)</PresentationFormat>
  <Paragraphs>438</Paragraphs>
  <Slides>31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7" baseType="lpstr">
      <vt:lpstr>Gulim</vt:lpstr>
      <vt:lpstr>Gulim</vt:lpstr>
      <vt:lpstr>MS PGothic</vt:lpstr>
      <vt:lpstr>Arial</vt:lpstr>
      <vt:lpstr>Calibri</vt:lpstr>
      <vt:lpstr>Comic Sans MS</vt:lpstr>
      <vt:lpstr>Courier New</vt:lpstr>
      <vt:lpstr>Gill Sans MT</vt:lpstr>
      <vt:lpstr>Helvetica</vt:lpstr>
      <vt:lpstr>Monotype Sorts</vt:lpstr>
      <vt:lpstr>Tahoma</vt:lpstr>
      <vt:lpstr>Times New Roman</vt:lpstr>
      <vt:lpstr>Wingdings</vt:lpstr>
      <vt:lpstr>ZapfDingbats</vt:lpstr>
      <vt:lpstr>Office Theme</vt:lpstr>
      <vt:lpstr>Clip</vt:lpstr>
      <vt:lpstr>Course on Computer Communication and Networks   Lecture 14 partB  Chapter 2.6; peer-to-peer applications  (and network overlays)</vt:lpstr>
      <vt:lpstr>Network overlays </vt:lpstr>
      <vt:lpstr>Pure P2P architecture</vt:lpstr>
      <vt:lpstr>file-sharing peer-to-peer (p2p) applications: preliminaries</vt:lpstr>
      <vt:lpstr>Roadmap</vt:lpstr>
      <vt:lpstr>P2P: centralized directory</vt:lpstr>
      <vt:lpstr>Roadmap</vt:lpstr>
      <vt:lpstr>Gnutella: protocol</vt:lpstr>
      <vt:lpstr>Gnutella: Search</vt:lpstr>
      <vt:lpstr>Discussion +, -?</vt:lpstr>
      <vt:lpstr>Synch questions:  </vt:lpstr>
      <vt:lpstr>Roadmap</vt:lpstr>
      <vt:lpstr>KaZaA:  join, publish</vt:lpstr>
      <vt:lpstr>KaZaA: Search</vt:lpstr>
      <vt:lpstr>KaZaA: Discussion</vt:lpstr>
      <vt:lpstr>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e.g. Circular DHT (1)</vt:lpstr>
      <vt:lpstr>Circular DHT with shortcuts</vt:lpstr>
      <vt:lpstr>Roadmap</vt:lpstr>
      <vt:lpstr>BitTorrent: Next generation fetching</vt:lpstr>
      <vt:lpstr>BitTorrent: Overview</vt:lpstr>
      <vt:lpstr>File distribution: BitTorrent </vt:lpstr>
      <vt:lpstr>Roadmap</vt:lpstr>
      <vt:lpstr>Reading instructions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525</cp:revision>
  <cp:lastPrinted>2015-01-28T21:49:37Z</cp:lastPrinted>
  <dcterms:created xsi:type="dcterms:W3CDTF">2012-10-29T16:37:44Z</dcterms:created>
  <dcterms:modified xsi:type="dcterms:W3CDTF">2016-03-01T21:48:50Z</dcterms:modified>
</cp:coreProperties>
</file>