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</p:sldMasterIdLst>
  <p:notesMasterIdLst>
    <p:notesMasterId r:id="rId36"/>
  </p:notesMasterIdLst>
  <p:sldIdLst>
    <p:sldId id="558" r:id="rId2"/>
    <p:sldId id="771" r:id="rId3"/>
    <p:sldId id="766" r:id="rId4"/>
    <p:sldId id="706" r:id="rId5"/>
    <p:sldId id="709" r:id="rId6"/>
    <p:sldId id="710" r:id="rId7"/>
    <p:sldId id="712" r:id="rId8"/>
    <p:sldId id="713" r:id="rId9"/>
    <p:sldId id="714" r:id="rId10"/>
    <p:sldId id="715" r:id="rId11"/>
    <p:sldId id="716" r:id="rId12"/>
    <p:sldId id="717" r:id="rId13"/>
    <p:sldId id="769" r:id="rId14"/>
    <p:sldId id="772" r:id="rId15"/>
    <p:sldId id="720" r:id="rId16"/>
    <p:sldId id="721" r:id="rId17"/>
    <p:sldId id="722" r:id="rId18"/>
    <p:sldId id="723" r:id="rId19"/>
    <p:sldId id="724" r:id="rId20"/>
    <p:sldId id="768" r:id="rId21"/>
    <p:sldId id="728" r:id="rId22"/>
    <p:sldId id="729" r:id="rId23"/>
    <p:sldId id="730" r:id="rId24"/>
    <p:sldId id="731" r:id="rId25"/>
    <p:sldId id="732" r:id="rId26"/>
    <p:sldId id="733" r:id="rId27"/>
    <p:sldId id="770" r:id="rId28"/>
    <p:sldId id="735" r:id="rId29"/>
    <p:sldId id="736" r:id="rId30"/>
    <p:sldId id="754" r:id="rId31"/>
    <p:sldId id="756" r:id="rId32"/>
    <p:sldId id="757" r:id="rId33"/>
    <p:sldId id="758" r:id="rId34"/>
    <p:sldId id="761" r:id="rId35"/>
  </p:sldIdLst>
  <p:sldSz cx="9144000" cy="6858000" type="screen4x3"/>
  <p:notesSz cx="7099300" cy="10234613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4">
          <p15:clr>
            <a:srgbClr val="A4A3A4"/>
          </p15:clr>
        </p15:guide>
        <p15:guide id="2" pos="223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819" autoAdjust="0"/>
    <p:restoredTop sz="94388" autoAdjust="0"/>
  </p:normalViewPr>
  <p:slideViewPr>
    <p:cSldViewPr>
      <p:cViewPr>
        <p:scale>
          <a:sx n="80" d="100"/>
          <a:sy n="80" d="100"/>
        </p:scale>
        <p:origin x="864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89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>
      <p:cViewPr varScale="1">
        <p:scale>
          <a:sx n="64" d="100"/>
          <a:sy n="64" d="100"/>
        </p:scale>
        <p:origin x="-3306" y="-108"/>
      </p:cViewPr>
      <p:guideLst>
        <p:guide orient="horz" pos="3224"/>
        <p:guide pos="223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sv-S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E0E0B65D-E2A4-428D-8837-7136A50B29CB}" type="datetimeFigureOut">
              <a:rPr lang="sv-SE" smtClean="0"/>
              <a:t>2016-03-01</a:t>
            </a:fld>
            <a:endParaRPr lang="sv-S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sv-S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930" y="4861441"/>
            <a:ext cx="5679440" cy="4605576"/>
          </a:xfrm>
          <a:prstGeom prst="rect">
            <a:avLst/>
          </a:prstGeom>
        </p:spPr>
        <p:txBody>
          <a:bodyPr vert="horz" lIns="99048" tIns="49524" rIns="99048" bIns="49524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009293D5-4692-4550-8F52-A74959CB9C4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522203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B4C272E-05E8-4176-95E4-7792621F53F6}" type="slidenum">
              <a:rPr lang="en-US" smtClean="0"/>
              <a:pPr/>
              <a:t>9</a:t>
            </a:fld>
            <a:endParaRPr lang="en-US" smtClean="0"/>
          </a:p>
        </p:txBody>
      </p:sp>
      <p:sp>
        <p:nvSpPr>
          <p:cNvPr id="1146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5363" y="769938"/>
            <a:ext cx="5111750" cy="3833812"/>
          </a:xfrm>
          <a:ln w="12700" cap="flat"/>
        </p:spPr>
      </p:sp>
      <p:sp>
        <p:nvSpPr>
          <p:cNvPr id="11469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6151" y="4859338"/>
            <a:ext cx="5207000" cy="4606925"/>
          </a:xfrm>
          <a:noFill/>
          <a:ln/>
        </p:spPr>
        <p:txBody>
          <a:bodyPr lIns="97301" tIns="48651" rIns="97301" bIns="48651"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23120693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000389E-27C0-46CB-A9F8-4CB814987F4F}" type="slidenum">
              <a:rPr lang="en-US" smtClean="0"/>
              <a:pPr/>
              <a:t>19</a:t>
            </a:fld>
            <a:endParaRPr lang="en-US" smtClean="0"/>
          </a:p>
        </p:txBody>
      </p:sp>
      <p:sp>
        <p:nvSpPr>
          <p:cNvPr id="1167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3775" y="769938"/>
            <a:ext cx="5111750" cy="3833812"/>
          </a:xfrm>
          <a:ln w="12700" cap="flat"/>
        </p:spPr>
      </p:sp>
      <p:sp>
        <p:nvSpPr>
          <p:cNvPr id="1167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6151" y="4859338"/>
            <a:ext cx="5207000" cy="4606925"/>
          </a:xfrm>
          <a:noFill/>
          <a:ln/>
        </p:spPr>
        <p:txBody>
          <a:bodyPr lIns="97301" tIns="48651" rIns="97301" bIns="48651"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335468851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5A0818F-C5B2-4D4B-8B90-4C0B9F5C9726}" type="slidenum">
              <a:rPr lang="en-US" smtClean="0"/>
              <a:pPr/>
              <a:t>24</a:t>
            </a:fld>
            <a:endParaRPr lang="en-US" smtClean="0"/>
          </a:p>
        </p:txBody>
      </p:sp>
      <p:sp>
        <p:nvSpPr>
          <p:cNvPr id="1228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8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6151" y="4862514"/>
            <a:ext cx="5207000" cy="4603750"/>
          </a:xfrm>
          <a:noFill/>
          <a:ln/>
        </p:spPr>
        <p:txBody>
          <a:bodyPr lIns="95304" tIns="47653" rIns="95304" bIns="47653"/>
          <a:lstStyle/>
          <a:p>
            <a:endParaRPr lang="fr-FR" smtClean="0"/>
          </a:p>
        </p:txBody>
      </p:sp>
    </p:spTree>
    <p:extLst>
      <p:ext uri="{BB962C8B-B14F-4D97-AF65-F5344CB8AC3E}">
        <p14:creationId xmlns:p14="http://schemas.microsoft.com/office/powerpoint/2010/main" val="40916586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52A4194-63DE-4187-8C92-5DB5527806B3}" type="slidenum">
              <a:rPr lang="en-US" smtClean="0"/>
              <a:pPr/>
              <a:t>32</a:t>
            </a:fld>
            <a:endParaRPr lang="en-US" smtClean="0"/>
          </a:p>
        </p:txBody>
      </p:sp>
      <p:sp>
        <p:nvSpPr>
          <p:cNvPr id="1177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3775" y="769938"/>
            <a:ext cx="5111750" cy="3833812"/>
          </a:xfrm>
          <a:ln w="12700" cap="flat"/>
        </p:spPr>
      </p:sp>
      <p:sp>
        <p:nvSpPr>
          <p:cNvPr id="1177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6151" y="4859338"/>
            <a:ext cx="5207000" cy="4606925"/>
          </a:xfrm>
          <a:noFill/>
          <a:ln/>
        </p:spPr>
        <p:txBody>
          <a:bodyPr lIns="97301" tIns="48651" rIns="97301" bIns="48651"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355351040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defTabSz="966788">
              <a:defRPr sz="2400" i="1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1pPr>
            <a:lvl2pPr marL="742950" indent="-285750" defTabSz="966788">
              <a:defRPr sz="2400" i="1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2pPr>
            <a:lvl3pPr marL="1143000" indent="-228600" defTabSz="966788">
              <a:defRPr sz="2400" i="1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3pPr>
            <a:lvl4pPr marL="1600200" indent="-228600" defTabSz="966788">
              <a:defRPr sz="2400" i="1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4pPr>
            <a:lvl5pPr marL="2057400" indent="-228600" defTabSz="966788">
              <a:defRPr sz="2400" i="1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9pPr>
          </a:lstStyle>
          <a:p>
            <a:fld id="{E80F7F3E-C8BC-416A-9489-029B698CCDE7}" type="slidenum">
              <a:rPr lang="en-US" sz="1200" i="0">
                <a:solidFill>
                  <a:prstClr val="black"/>
                </a:solidFill>
                <a:latin typeface="Times New Roman" pitchFamily="18" charset="0"/>
              </a:rPr>
              <a:pPr/>
              <a:t>34</a:t>
            </a:fld>
            <a:endParaRPr lang="en-US" sz="1200" i="0">
              <a:solidFill>
                <a:prstClr val="black"/>
              </a:solidFill>
              <a:latin typeface="Times New Roman" pitchFamily="18" charset="0"/>
            </a:endParaRPr>
          </a:p>
        </p:txBody>
      </p:sp>
      <p:sp>
        <p:nvSpPr>
          <p:cNvPr id="983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8308" name="Rectangle 3"/>
          <p:cNvSpPr>
            <a:spLocks noGrp="1" noChangeArrowheads="1"/>
          </p:cNvSpPr>
          <p:nvPr>
            <p:ph type="body" idx="1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393873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40769"/>
            <a:ext cx="7772400" cy="2259682"/>
          </a:xfrm>
          <a:solidFill>
            <a:schemeClr val="accent1">
              <a:lumMod val="40000"/>
              <a:lumOff val="60000"/>
            </a:schemeClr>
          </a:solidFill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6C8BCE-4312-4A61-8F97-02C83FCE96AD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5" name="Picture 5" descr="http://www.cse.chalmers.se/MasterThesis/Pics/Logo-GU-CTH.gif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744" y="60361"/>
            <a:ext cx="3952875" cy="3143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 Box 8"/>
          <p:cNvSpPr txBox="1">
            <a:spLocks noChangeArrowheads="1"/>
          </p:cNvSpPr>
          <p:nvPr userDrawn="1"/>
        </p:nvSpPr>
        <p:spPr bwMode="auto">
          <a:xfrm>
            <a:off x="2267745" y="6135107"/>
            <a:ext cx="6876256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000" b="1" dirty="0" smtClean="0">
                <a:solidFill>
                  <a:srgbClr val="336699"/>
                </a:solidFill>
                <a:latin typeface="Helvetica" pitchFamily="-84" charset="0"/>
              </a:rPr>
              <a:t>Based on the book Computer Networking: A Top Down Approach,</a:t>
            </a:r>
            <a:r>
              <a:rPr lang="en-US" sz="1000" b="1" baseline="0" dirty="0" smtClean="0">
                <a:solidFill>
                  <a:srgbClr val="336699"/>
                </a:solidFill>
                <a:latin typeface="Helvetica" pitchFamily="-84" charset="0"/>
              </a:rPr>
              <a:t> </a:t>
            </a:r>
            <a:r>
              <a:rPr lang="en-US" sz="1000" b="1" dirty="0" smtClean="0">
                <a:solidFill>
                  <a:srgbClr val="336699"/>
                </a:solidFill>
                <a:latin typeface="Helvetica" pitchFamily="-84" charset="0"/>
              </a:rPr>
              <a:t>Jim Kurose, Keith Ross, Addison-Wesley.</a:t>
            </a:r>
          </a:p>
        </p:txBody>
      </p:sp>
    </p:spTree>
    <p:extLst>
      <p:ext uri="{BB962C8B-B14F-4D97-AF65-F5344CB8AC3E}">
        <p14:creationId xmlns:p14="http://schemas.microsoft.com/office/powerpoint/2010/main" val="24461437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0"/>
            <a:ext cx="8219256" cy="576064"/>
          </a:xfrm>
        </p:spPr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accent5">
              <a:lumMod val="20000"/>
              <a:lumOff val="80000"/>
            </a:schemeClr>
          </a:solidFill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DBA504-7919-41DE-B9B2-CB6A22CC38B9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062818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2372" y="3058"/>
            <a:ext cx="8219256" cy="761646"/>
          </a:xfrm>
          <a:noFill/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solidFill>
            <a:schemeClr val="accent5">
              <a:lumMod val="20000"/>
              <a:lumOff val="80000"/>
            </a:schemeClr>
          </a:solidFill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solidFill>
            <a:schemeClr val="accent6">
              <a:lumMod val="20000"/>
              <a:lumOff val="80000"/>
            </a:schemeClr>
          </a:solidFill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06C4E7-7DAB-41A8-AE4E-BFB36220FC56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11496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B214CE9-2F03-4249-B9FB-5D3B3D60A57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71878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572125" y="6486525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Multmedia Networking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>
                <a:solidFill>
                  <a:srgbClr val="000000"/>
                </a:solidFill>
              </a:rPr>
              <a:t>5-</a:t>
            </a:r>
            <a:fld id="{847E5DC8-C892-4C12-920C-B6F1F1495C40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44692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572125" y="6486525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Multmedia Networking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>
                <a:solidFill>
                  <a:srgbClr val="000000"/>
                </a:solidFill>
              </a:rPr>
              <a:t>5-</a:t>
            </a:r>
            <a:fld id="{F2CDE05A-7AE8-4931-B13F-C024382F02A8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56426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-36512" y="44624"/>
            <a:ext cx="8219256" cy="648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836712"/>
            <a:ext cx="8229600" cy="52894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16416" y="6518274"/>
            <a:ext cx="73042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B214CE9-2F03-4249-B9FB-5D3B3D60A572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13" name="Straight Connector 12"/>
          <p:cNvCxnSpPr/>
          <p:nvPr userDrawn="1"/>
        </p:nvCxnSpPr>
        <p:spPr>
          <a:xfrm>
            <a:off x="0" y="6543674"/>
            <a:ext cx="91440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 userDrawn="1"/>
        </p:nvSpPr>
        <p:spPr>
          <a:xfrm>
            <a:off x="323528" y="6559931"/>
            <a:ext cx="846043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6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Marina</a:t>
            </a:r>
            <a:r>
              <a:rPr lang="sv-SE" sz="1600" b="1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Papatriantafilou –  Multimedia </a:t>
            </a:r>
            <a:r>
              <a:rPr lang="sv-SE" sz="1600" b="1" baseline="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networking</a:t>
            </a:r>
            <a:r>
              <a:rPr lang="sv-SE" sz="1600" b="1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endParaRPr lang="sv-SE" sz="16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-36512" y="836712"/>
            <a:ext cx="91440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779497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60" r:id="rId4"/>
    <p:sldLayoutId id="2147483661" r:id="rId5"/>
    <p:sldLayoutId id="2147483662" r:id="rId6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 kern="1200">
          <a:solidFill>
            <a:schemeClr val="accent1">
              <a:lumMod val="50000"/>
            </a:schemeClr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7" Type="http://schemas.openxmlformats.org/officeDocument/2006/relationships/image" Target="../media/image20.jpeg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7.wmf"/><Relationship Id="rId5" Type="http://schemas.openxmlformats.org/officeDocument/2006/relationships/oleObject" Target="../embeddings/oleObject1.bin"/><Relationship Id="rId4" Type="http://schemas.openxmlformats.org/officeDocument/2006/relationships/image" Target="../media/image19.jpeg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908720"/>
            <a:ext cx="7772400" cy="3168352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>Course on Computer Communication and </a:t>
            </a:r>
            <a:r>
              <a:rPr lang="en-US" dirty="0" smtClean="0"/>
              <a:t>Networks </a:t>
            </a:r>
            <a:r>
              <a:rPr lang="sv-SE" dirty="0"/>
              <a:t/>
            </a:r>
            <a:br>
              <a:rPr lang="sv-SE" dirty="0"/>
            </a:br>
            <a:r>
              <a:rPr lang="sv-SE" dirty="0"/>
              <a:t/>
            </a:r>
            <a:br>
              <a:rPr lang="sv-SE" dirty="0"/>
            </a:br>
            <a:r>
              <a:rPr lang="sv-SE" dirty="0" err="1" smtClean="0"/>
              <a:t>Lecture</a:t>
            </a:r>
            <a:r>
              <a:rPr lang="sv-SE" dirty="0" smtClean="0"/>
              <a:t> </a:t>
            </a:r>
            <a:r>
              <a:rPr lang="sv-SE" dirty="0" smtClean="0"/>
              <a:t>14 Part A</a:t>
            </a:r>
            <a:r>
              <a:rPr lang="sv-SE" dirty="0" smtClean="0"/>
              <a:t/>
            </a:r>
            <a:br>
              <a:rPr lang="sv-SE" dirty="0" smtClean="0"/>
            </a:br>
            <a:r>
              <a:rPr lang="sv-SE" dirty="0" err="1" smtClean="0"/>
              <a:t>Chapter</a:t>
            </a:r>
            <a:r>
              <a:rPr lang="sv-SE" dirty="0" smtClean="0"/>
              <a:t> </a:t>
            </a:r>
            <a:r>
              <a:rPr lang="sv-SE" dirty="0" smtClean="0"/>
              <a:t>7.5: </a:t>
            </a:r>
            <a:r>
              <a:rPr lang="sv-SE" dirty="0" err="1" smtClean="0"/>
              <a:t>Network</a:t>
            </a:r>
            <a:r>
              <a:rPr lang="sv-SE" dirty="0" smtClean="0"/>
              <a:t> support for </a:t>
            </a:r>
            <a:r>
              <a:rPr lang="sv-SE" dirty="0"/>
              <a:t>m</a:t>
            </a:r>
            <a:r>
              <a:rPr lang="sv-SE" dirty="0" smtClean="0"/>
              <a:t>ultimedia </a:t>
            </a:r>
            <a:r>
              <a:rPr lang="sv-SE" dirty="0" smtClean="0"/>
              <a:t/>
            </a:r>
            <a:br>
              <a:rPr lang="sv-SE" dirty="0" smtClean="0"/>
            </a:br>
            <a:endParaRPr lang="sv-SE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03648" y="4221088"/>
            <a:ext cx="6400800" cy="1752600"/>
          </a:xfrm>
        </p:spPr>
        <p:txBody>
          <a:bodyPr/>
          <a:lstStyle/>
          <a:p>
            <a:r>
              <a:rPr lang="sv-SE" dirty="0" smtClean="0"/>
              <a:t>EDA344/DIT </a:t>
            </a:r>
            <a:r>
              <a:rPr lang="sv-SE" dirty="0"/>
              <a:t>420, CTH/GU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66C8BCE-4312-4A61-8F97-02C83FCE96A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8995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40" name="Rectangle 2"/>
          <p:cNvSpPr>
            <a:spLocks noGrp="1" noChangeArrowheads="1"/>
          </p:cNvSpPr>
          <p:nvPr>
            <p:ph type="title"/>
          </p:nvPr>
        </p:nvSpPr>
        <p:spPr>
          <a:xfrm>
            <a:off x="388938" y="203201"/>
            <a:ext cx="8297862" cy="584199"/>
          </a:xfrm>
        </p:spPr>
        <p:txBody>
          <a:bodyPr/>
          <a:lstStyle/>
          <a:p>
            <a:r>
              <a:rPr lang="sv-SE" dirty="0" err="1" smtClean="0"/>
              <a:t>Policing</a:t>
            </a:r>
            <a:r>
              <a:rPr lang="sv-SE" dirty="0" smtClean="0"/>
              <a:t> </a:t>
            </a:r>
            <a:r>
              <a:rPr lang="sv-SE" dirty="0" err="1" smtClean="0"/>
              <a:t>Mechanisms:Leaky</a:t>
            </a:r>
            <a:r>
              <a:rPr lang="sv-SE" i="1" dirty="0" err="1" smtClean="0"/>
              <a:t>Token</a:t>
            </a:r>
            <a:r>
              <a:rPr lang="sv-SE" i="1" dirty="0" smtClean="0"/>
              <a:t> </a:t>
            </a:r>
            <a:r>
              <a:rPr lang="sv-SE" i="1" dirty="0" err="1" smtClean="0"/>
              <a:t>Bucket</a:t>
            </a:r>
            <a:endParaRPr lang="sv-SE" dirty="0" smtClean="0"/>
          </a:p>
        </p:txBody>
      </p:sp>
      <p:sp>
        <p:nvSpPr>
          <p:cNvPr id="65541" name="Rectangle 3"/>
          <p:cNvSpPr>
            <a:spLocks noGrp="1" noChangeArrowheads="1"/>
          </p:cNvSpPr>
          <p:nvPr>
            <p:ph idx="1"/>
          </p:nvPr>
        </p:nvSpPr>
        <p:spPr>
          <a:xfrm>
            <a:off x="169863" y="1050925"/>
            <a:ext cx="8974137" cy="1543050"/>
          </a:xfrm>
        </p:spPr>
        <p:txBody>
          <a:bodyPr/>
          <a:lstStyle/>
          <a:p>
            <a:pPr>
              <a:lnSpc>
                <a:spcPct val="90000"/>
              </a:lnSpc>
              <a:buFont typeface="ZapfDingbats"/>
              <a:buNone/>
            </a:pPr>
            <a:r>
              <a:rPr lang="sv-SE" sz="2000" b="1" dirty="0" err="1" smtClean="0">
                <a:solidFill>
                  <a:srgbClr val="FF0000"/>
                </a:solidFill>
              </a:rPr>
              <a:t>Idea</a:t>
            </a:r>
            <a:r>
              <a:rPr lang="sv-SE" sz="2000" b="1" dirty="0" smtClean="0"/>
              <a:t>: </a:t>
            </a:r>
            <a:r>
              <a:rPr lang="sv-SE" sz="2000" dirty="0" smtClean="0"/>
              <a:t>packets sent by </a:t>
            </a:r>
            <a:r>
              <a:rPr lang="sv-SE" sz="2000" dirty="0" err="1" smtClean="0">
                <a:solidFill>
                  <a:schemeClr val="accent2"/>
                </a:solidFill>
              </a:rPr>
              <a:t>consuming</a:t>
            </a:r>
            <a:r>
              <a:rPr lang="sv-SE" sz="2000" dirty="0" smtClean="0">
                <a:solidFill>
                  <a:schemeClr val="accent2"/>
                </a:solidFill>
              </a:rPr>
              <a:t>  tokens  </a:t>
            </a:r>
            <a:r>
              <a:rPr lang="sv-SE" sz="2000" dirty="0" err="1" smtClean="0">
                <a:solidFill>
                  <a:schemeClr val="accent2"/>
                </a:solidFill>
              </a:rPr>
              <a:t>produced</a:t>
            </a:r>
            <a:r>
              <a:rPr lang="sv-SE" sz="2000" dirty="0" smtClean="0">
                <a:solidFill>
                  <a:schemeClr val="accent2"/>
                </a:solidFill>
              </a:rPr>
              <a:t>  at </a:t>
            </a:r>
            <a:r>
              <a:rPr lang="sv-SE" sz="2000" dirty="0" err="1" smtClean="0">
                <a:solidFill>
                  <a:schemeClr val="accent2"/>
                </a:solidFill>
              </a:rPr>
              <a:t>constant</a:t>
            </a:r>
            <a:r>
              <a:rPr lang="sv-SE" sz="2000" dirty="0" smtClean="0">
                <a:solidFill>
                  <a:schemeClr val="accent2"/>
                </a:solidFill>
              </a:rPr>
              <a:t> rate r</a:t>
            </a:r>
            <a:r>
              <a:rPr lang="sv-SE" sz="2000" dirty="0" smtClean="0"/>
              <a:t> </a:t>
            </a:r>
          </a:p>
          <a:p>
            <a:pPr lvl="1">
              <a:lnSpc>
                <a:spcPct val="90000"/>
              </a:lnSpc>
            </a:pPr>
            <a:r>
              <a:rPr lang="en-US" sz="1800" dirty="0" smtClean="0">
                <a:solidFill>
                  <a:srgbClr val="FF0000"/>
                </a:solidFill>
              </a:rPr>
              <a:t>limit input to specified Burst Size (b= bucket capacity) and Average Rate  (max admitted #packets over time period t is </a:t>
            </a:r>
            <a:r>
              <a:rPr lang="en-US" sz="1800" dirty="0" err="1" smtClean="0">
                <a:solidFill>
                  <a:srgbClr val="FF0000"/>
                </a:solidFill>
              </a:rPr>
              <a:t>b+rt</a:t>
            </a:r>
            <a:r>
              <a:rPr lang="en-US" sz="1800" dirty="0" smtClean="0">
                <a:solidFill>
                  <a:srgbClr val="FF0000"/>
                </a:solidFill>
              </a:rPr>
              <a:t>).  </a:t>
            </a:r>
            <a:endParaRPr lang="sv-SE" sz="1800" dirty="0" smtClean="0">
              <a:solidFill>
                <a:srgbClr val="FF0000"/>
              </a:solidFill>
            </a:endParaRPr>
          </a:p>
          <a:p>
            <a:pPr lvl="1">
              <a:lnSpc>
                <a:spcPct val="90000"/>
              </a:lnSpc>
            </a:pPr>
            <a:r>
              <a:rPr lang="sv-SE" sz="1800" dirty="0" smtClean="0"/>
              <a:t>to </a:t>
            </a:r>
            <a:r>
              <a:rPr lang="sv-SE" sz="1800" dirty="0" err="1" smtClean="0"/>
              <a:t>avoid</a:t>
            </a:r>
            <a:r>
              <a:rPr lang="sv-SE" sz="1800" dirty="0" smtClean="0"/>
              <a:t> still </a:t>
            </a:r>
            <a:r>
              <a:rPr lang="sv-SE" sz="1800" dirty="0" err="1" smtClean="0"/>
              <a:t>much</a:t>
            </a:r>
            <a:r>
              <a:rPr lang="sv-SE" sz="1800" dirty="0" smtClean="0"/>
              <a:t> </a:t>
            </a:r>
            <a:r>
              <a:rPr lang="sv-SE" sz="1800" dirty="0" err="1" smtClean="0"/>
              <a:t>burstiness</a:t>
            </a:r>
            <a:r>
              <a:rPr lang="sv-SE" sz="1800" dirty="0" smtClean="0"/>
              <a:t>, </a:t>
            </a:r>
            <a:r>
              <a:rPr lang="sv-SE" sz="1800" dirty="0" err="1" smtClean="0"/>
              <a:t>put</a:t>
            </a:r>
            <a:r>
              <a:rPr lang="sv-SE" sz="1800" dirty="0" smtClean="0"/>
              <a:t> a </a:t>
            </a:r>
            <a:r>
              <a:rPr lang="sv-SE" sz="1800" dirty="0" err="1" smtClean="0"/>
              <a:t>leaky</a:t>
            </a:r>
            <a:r>
              <a:rPr lang="sv-SE" sz="1800" dirty="0" smtClean="0"/>
              <a:t> </a:t>
            </a:r>
            <a:r>
              <a:rPr lang="sv-SE" sz="1800" dirty="0" err="1" smtClean="0"/>
              <a:t>bucket</a:t>
            </a:r>
            <a:r>
              <a:rPr lang="sv-SE" sz="1800" dirty="0" smtClean="0"/>
              <a:t> -</a:t>
            </a:r>
            <a:r>
              <a:rPr lang="sv-SE" sz="1800" dirty="0" err="1" smtClean="0"/>
              <a:t>with</a:t>
            </a:r>
            <a:r>
              <a:rPr lang="sv-SE" sz="1800" dirty="0" smtClean="0"/>
              <a:t> </a:t>
            </a:r>
            <a:r>
              <a:rPr lang="sv-SE" sz="1800" dirty="0" err="1" smtClean="0"/>
              <a:t>higher</a:t>
            </a:r>
            <a:r>
              <a:rPr lang="sv-SE" sz="1800" dirty="0" smtClean="0"/>
              <a:t> rate; </a:t>
            </a:r>
            <a:r>
              <a:rPr lang="sv-SE" sz="1800" dirty="0" err="1" smtClean="0"/>
              <a:t>after</a:t>
            </a:r>
            <a:r>
              <a:rPr lang="sv-SE" sz="1800" dirty="0" smtClean="0"/>
              <a:t> </a:t>
            </a:r>
            <a:r>
              <a:rPr lang="sv-SE" sz="1800" dirty="0" smtClean="0"/>
              <a:t>the token </a:t>
            </a:r>
            <a:r>
              <a:rPr lang="sv-SE" sz="1800" dirty="0" err="1" smtClean="0"/>
              <a:t>bucket</a:t>
            </a:r>
            <a:r>
              <a:rPr lang="sv-SE" sz="1800" dirty="0" smtClean="0"/>
              <a:t>)</a:t>
            </a:r>
          </a:p>
          <a:p>
            <a:pPr>
              <a:lnSpc>
                <a:spcPct val="90000"/>
              </a:lnSpc>
              <a:buFont typeface="ZapfDingbats"/>
              <a:buNone/>
            </a:pPr>
            <a:endParaRPr lang="sv-SE" sz="2000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5572125" y="6486525"/>
            <a:ext cx="2895600" cy="4572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Multimedia+ATM;QoS, Congestion ctrl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6553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102135B-181E-45D6-A309-B408454C2243}" type="slidenum">
              <a:rPr lang="en-US" smtClean="0"/>
              <a:pPr/>
              <a:t>10</a:t>
            </a:fld>
            <a:endParaRPr lang="en-US" smtClean="0"/>
          </a:p>
        </p:txBody>
      </p:sp>
      <p:pic>
        <p:nvPicPr>
          <p:cNvPr id="65542" name="Picture 4" descr="5-2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68388" y="2679700"/>
            <a:ext cx="6472237" cy="417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411739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Policing Mechanisms: token bucket</a:t>
            </a:r>
          </a:p>
        </p:txBody>
      </p:sp>
      <p:sp>
        <p:nvSpPr>
          <p:cNvPr id="6656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980728"/>
            <a:ext cx="8229600" cy="792088"/>
          </a:xfrm>
        </p:spPr>
        <p:txBody>
          <a:bodyPr/>
          <a:lstStyle/>
          <a:p>
            <a:pPr>
              <a:buFont typeface="ZapfDingbats"/>
              <a:buNone/>
            </a:pPr>
            <a:r>
              <a:rPr lang="en-US" dirty="0" smtClean="0"/>
              <a:t>Another way to illustrate token buckets: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5572125" y="6486525"/>
            <a:ext cx="2895600" cy="4572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Multimedia+ATM;QoS, Congestion ctrl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6656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2BADA66-FA8D-4677-BF0C-5703A3EA4F6D}" type="slidenum">
              <a:rPr lang="en-US" smtClean="0"/>
              <a:pPr/>
              <a:t>11</a:t>
            </a:fld>
            <a:endParaRPr lang="en-US" smtClean="0"/>
          </a:p>
        </p:txBody>
      </p:sp>
      <p:pic>
        <p:nvPicPr>
          <p:cNvPr id="66566" name="Picture 4" descr="667 Token bucket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65238" y="3290888"/>
            <a:ext cx="6096000" cy="2609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391830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Policing: the effect of buckets</a:t>
            </a:r>
          </a:p>
        </p:txBody>
      </p:sp>
      <p:sp>
        <p:nvSpPr>
          <p:cNvPr id="67589" name="Rectangle 3"/>
          <p:cNvSpPr>
            <a:spLocks noGrp="1" noChangeArrowheads="1"/>
          </p:cNvSpPr>
          <p:nvPr>
            <p:ph idx="1"/>
          </p:nvPr>
        </p:nvSpPr>
        <p:spPr>
          <a:xfrm>
            <a:off x="304254" y="1080251"/>
            <a:ext cx="3895725" cy="576897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000" dirty="0" smtClean="0"/>
              <a:t>input</a:t>
            </a:r>
          </a:p>
          <a:p>
            <a:pPr>
              <a:lnSpc>
                <a:spcPct val="90000"/>
              </a:lnSpc>
            </a:pPr>
            <a:endParaRPr lang="en-US" sz="2000" dirty="0" smtClean="0"/>
          </a:p>
          <a:p>
            <a:pPr>
              <a:lnSpc>
                <a:spcPct val="90000"/>
              </a:lnSpc>
            </a:pPr>
            <a:r>
              <a:rPr lang="en-US" sz="2000" dirty="0" smtClean="0"/>
              <a:t>output pure </a:t>
            </a:r>
            <a:r>
              <a:rPr lang="en-US" sz="2000" dirty="0" smtClean="0">
                <a:solidFill>
                  <a:srgbClr val="FF0000"/>
                </a:solidFill>
              </a:rPr>
              <a:t>leaky bucket, </a:t>
            </a:r>
            <a:r>
              <a:rPr lang="en-US" sz="2000" dirty="0" smtClean="0"/>
              <a:t>2MBps</a:t>
            </a:r>
            <a:endParaRPr lang="en-US" sz="2000" dirty="0" smtClean="0">
              <a:solidFill>
                <a:srgbClr val="FF0000"/>
              </a:solidFill>
            </a:endParaRPr>
          </a:p>
          <a:p>
            <a:pPr>
              <a:lnSpc>
                <a:spcPct val="90000"/>
              </a:lnSpc>
            </a:pPr>
            <a:endParaRPr lang="en-US" sz="2000" dirty="0" smtClean="0"/>
          </a:p>
          <a:p>
            <a:pPr>
              <a:lnSpc>
                <a:spcPct val="90000"/>
              </a:lnSpc>
            </a:pPr>
            <a:endParaRPr lang="en-US" sz="2000" dirty="0" smtClean="0"/>
          </a:p>
          <a:p>
            <a:pPr>
              <a:lnSpc>
                <a:spcPct val="90000"/>
              </a:lnSpc>
            </a:pPr>
            <a:r>
              <a:rPr lang="en-US" sz="2000" dirty="0" smtClean="0"/>
              <a:t>output </a:t>
            </a:r>
            <a:r>
              <a:rPr lang="en-US" sz="2000" dirty="0" smtClean="0">
                <a:solidFill>
                  <a:srgbClr val="00CC66"/>
                </a:solidFill>
              </a:rPr>
              <a:t>token bucket</a:t>
            </a:r>
            <a:r>
              <a:rPr lang="en-US" sz="2000" dirty="0" smtClean="0"/>
              <a:t> 250KB, 2MBps</a:t>
            </a:r>
          </a:p>
          <a:p>
            <a:pPr>
              <a:lnSpc>
                <a:spcPct val="90000"/>
              </a:lnSpc>
            </a:pPr>
            <a:endParaRPr lang="en-US" sz="2000" dirty="0" smtClean="0"/>
          </a:p>
          <a:p>
            <a:pPr>
              <a:lnSpc>
                <a:spcPct val="90000"/>
              </a:lnSpc>
            </a:pPr>
            <a:r>
              <a:rPr lang="en-US" sz="2000" dirty="0" smtClean="0"/>
              <a:t>output </a:t>
            </a:r>
            <a:r>
              <a:rPr lang="en-US" sz="2000" dirty="0" smtClean="0">
                <a:solidFill>
                  <a:srgbClr val="00CC66"/>
                </a:solidFill>
              </a:rPr>
              <a:t>token bucket</a:t>
            </a:r>
            <a:r>
              <a:rPr lang="en-US" sz="2000" dirty="0" smtClean="0"/>
              <a:t> 500KB, 2MBps</a:t>
            </a:r>
          </a:p>
          <a:p>
            <a:pPr>
              <a:lnSpc>
                <a:spcPct val="90000"/>
              </a:lnSpc>
            </a:pPr>
            <a:endParaRPr lang="en-US" sz="2000" dirty="0" smtClean="0"/>
          </a:p>
          <a:p>
            <a:pPr>
              <a:lnSpc>
                <a:spcPct val="90000"/>
              </a:lnSpc>
            </a:pPr>
            <a:r>
              <a:rPr lang="en-US" sz="2000" dirty="0" smtClean="0"/>
              <a:t>output </a:t>
            </a:r>
            <a:r>
              <a:rPr lang="en-US" sz="2000" dirty="0" smtClean="0">
                <a:solidFill>
                  <a:srgbClr val="00CC66"/>
                </a:solidFill>
              </a:rPr>
              <a:t>token bucket</a:t>
            </a:r>
            <a:r>
              <a:rPr lang="en-US" sz="2000" dirty="0" smtClean="0"/>
              <a:t> 750KB, 2MBps</a:t>
            </a:r>
          </a:p>
          <a:p>
            <a:pPr>
              <a:lnSpc>
                <a:spcPct val="90000"/>
              </a:lnSpc>
            </a:pPr>
            <a:endParaRPr lang="en-US" sz="2000" dirty="0" smtClean="0"/>
          </a:p>
          <a:p>
            <a:pPr>
              <a:lnSpc>
                <a:spcPct val="90000"/>
              </a:lnSpc>
            </a:pPr>
            <a:r>
              <a:rPr lang="en-US" sz="2000" dirty="0" smtClean="0"/>
              <a:t>output </a:t>
            </a:r>
            <a:r>
              <a:rPr lang="en-US" sz="2000" dirty="0">
                <a:solidFill>
                  <a:srgbClr val="00CC66"/>
                </a:solidFill>
              </a:rPr>
              <a:t>token bucket</a:t>
            </a:r>
            <a:r>
              <a:rPr lang="en-US" sz="2000" dirty="0"/>
              <a:t> 500KB</a:t>
            </a:r>
            <a:r>
              <a:rPr lang="en-US" sz="2000" dirty="0" smtClean="0"/>
              <a:t>, </a:t>
            </a:r>
            <a:r>
              <a:rPr lang="en-US" sz="2000" dirty="0" smtClean="0"/>
              <a:t>2MBps,  feeding </a:t>
            </a:r>
            <a:r>
              <a:rPr lang="en-US" sz="2000" dirty="0" smtClean="0"/>
              <a:t>10MBps </a:t>
            </a:r>
            <a:r>
              <a:rPr lang="en-US" sz="2000" dirty="0" smtClean="0">
                <a:solidFill>
                  <a:srgbClr val="FF0000"/>
                </a:solidFill>
              </a:rPr>
              <a:t>leaky bucket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5572125" y="6486525"/>
            <a:ext cx="2895600" cy="4572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Multimedia+ATM;QoS, Congestion ctrl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6758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8E2F174-BCE7-4ED3-A744-B4A15847AEDB}" type="slidenum">
              <a:rPr lang="en-US" smtClean="0"/>
              <a:pPr/>
              <a:t>12</a:t>
            </a:fld>
            <a:endParaRPr lang="en-US" smtClean="0"/>
          </a:p>
        </p:txBody>
      </p:sp>
      <p:pic>
        <p:nvPicPr>
          <p:cNvPr id="67590" name="Picture 4" descr="5-2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46513" y="1036638"/>
            <a:ext cx="5635625" cy="6942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989754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Roadmap</a:t>
            </a:r>
            <a:endParaRPr lang="en-US" dirty="0" smtClean="0"/>
          </a:p>
        </p:txBody>
      </p:sp>
      <p:sp>
        <p:nvSpPr>
          <p:cNvPr id="18435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3a-</a:t>
            </a:r>
            <a:fld id="{F2B0524B-4689-4349-8A61-994FB85E9567}" type="slidenum">
              <a:rPr lang="en-US" smtClean="0"/>
              <a:pPr/>
              <a:t>13</a:t>
            </a:fld>
            <a:endParaRPr lang="en-US" smtClean="0"/>
          </a:p>
        </p:txBody>
      </p:sp>
      <p:pic>
        <p:nvPicPr>
          <p:cNvPr id="5123" name="Picture 3" descr="C:\Users\ptrianta.NET\AppData\Local\Microsoft\Windows\Temporary Internet Files\Content.IE5\PUCT662B\MP900427670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7098522" y="397466"/>
            <a:ext cx="1925226" cy="12829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2"/>
          <p:cNvSpPr/>
          <p:nvPr/>
        </p:nvSpPr>
        <p:spPr>
          <a:xfrm flipH="1">
            <a:off x="611560" y="1268759"/>
            <a:ext cx="47242" cy="3024337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35842" name="Picture 2" descr="https://encrypted-tbn3.gstatic.com/images?q=tbn:ANd9GcSm49ArgnEZDebR1_E8OcRMSerzCqMJyxU0bjHyAGPiUYacOr9hJA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5908" y="2924944"/>
            <a:ext cx="279474" cy="2794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ctangle 4"/>
          <p:cNvSpPr txBox="1">
            <a:spLocks noChangeArrowheads="1"/>
          </p:cNvSpPr>
          <p:nvPr/>
        </p:nvSpPr>
        <p:spPr bwMode="auto">
          <a:xfrm>
            <a:off x="732716" y="1916832"/>
            <a:ext cx="7799724" cy="376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/>
            <a:endParaRPr lang="en-US" sz="2000" dirty="0" smtClean="0"/>
          </a:p>
        </p:txBody>
      </p:sp>
      <p:sp>
        <p:nvSpPr>
          <p:cNvPr id="8" name="Rectangle 4"/>
          <p:cNvSpPr txBox="1">
            <a:spLocks noChangeArrowheads="1"/>
          </p:cNvSpPr>
          <p:nvPr/>
        </p:nvSpPr>
        <p:spPr bwMode="auto">
          <a:xfrm>
            <a:off x="899592" y="1268760"/>
            <a:ext cx="7344816" cy="44128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1" indent="0">
              <a:lnSpc>
                <a:spcPct val="90000"/>
              </a:lnSpc>
              <a:buNone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>
              <a:lnSpc>
                <a:spcPct val="90000"/>
              </a:lnSpc>
            </a:pPr>
            <a:r>
              <a:rPr lang="en-US" sz="2000" b="1" dirty="0">
                <a:solidFill>
                  <a:schemeClr val="bg1">
                    <a:lumMod val="50000"/>
                  </a:schemeClr>
                </a:solidFill>
              </a:rPr>
              <a:t>Improving timing guarantees in Networks </a:t>
            </a:r>
            <a:r>
              <a:rPr lang="en-US" sz="2000" dirty="0">
                <a:solidFill>
                  <a:schemeClr val="bg1">
                    <a:lumMod val="50000"/>
                  </a:schemeClr>
                </a:solidFill>
              </a:rPr>
              <a:t>(also related with congestion-control)</a:t>
            </a:r>
          </a:p>
          <a:p>
            <a:pPr lvl="1">
              <a:lnSpc>
                <a:spcPct val="90000"/>
              </a:lnSpc>
            </a:pPr>
            <a:r>
              <a:rPr lang="en-US" sz="2000" dirty="0">
                <a:solidFill>
                  <a:schemeClr val="bg1">
                    <a:lumMod val="50000"/>
                  </a:schemeClr>
                </a:solidFill>
              </a:rPr>
              <a:t>Packet scheduling and policing </a:t>
            </a:r>
          </a:p>
          <a:p>
            <a:pPr lvl="1">
              <a:lnSpc>
                <a:spcPct val="90000"/>
              </a:lnSpc>
            </a:pPr>
            <a:endParaRPr lang="en-US" sz="2000" dirty="0"/>
          </a:p>
          <a:p>
            <a:pPr>
              <a:lnSpc>
                <a:spcPct val="90000"/>
              </a:lnSpc>
            </a:pPr>
            <a:r>
              <a:rPr lang="en-US" sz="2000" b="1" dirty="0"/>
              <a:t>Two generally different approaches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The  VC (ATM) approach (incl. material from </a:t>
            </a:r>
            <a:r>
              <a:rPr lang="en-US" sz="2000" dirty="0" err="1"/>
              <a:t>Ch</a:t>
            </a:r>
            <a:r>
              <a:rPr lang="en-US" sz="2000" dirty="0"/>
              <a:t> 3</a:t>
            </a:r>
            <a:r>
              <a:rPr lang="en-US" sz="2000"/>
              <a:t>, </a:t>
            </a:r>
            <a:r>
              <a:rPr lang="en-US" sz="2000" smtClean="0"/>
              <a:t>5</a:t>
            </a:r>
            <a:r>
              <a:rPr lang="en-US" sz="2000" dirty="0"/>
              <a:t>)</a:t>
            </a:r>
          </a:p>
          <a:p>
            <a:pPr lvl="1">
              <a:lnSpc>
                <a:spcPct val="90000"/>
              </a:lnSpc>
            </a:pPr>
            <a:r>
              <a:rPr lang="en-US" sz="2000" dirty="0">
                <a:solidFill>
                  <a:schemeClr val="bg1">
                    <a:lumMod val="50000"/>
                  </a:schemeClr>
                </a:solidFill>
              </a:rPr>
              <a:t>Internet 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</a:rPr>
              <a:t>approaches in discussion: </a:t>
            </a:r>
            <a:r>
              <a:rPr lang="en-US" sz="2000" dirty="0" err="1">
                <a:solidFill>
                  <a:schemeClr val="bg1">
                    <a:lumMod val="50000"/>
                  </a:schemeClr>
                </a:solidFill>
              </a:rPr>
              <a:t>Int-serv</a:t>
            </a:r>
            <a:r>
              <a:rPr lang="en-US" sz="2000" dirty="0">
                <a:solidFill>
                  <a:schemeClr val="bg1">
                    <a:lumMod val="50000"/>
                  </a:schemeClr>
                </a:solidFill>
              </a:rPr>
              <a:t> + RSVP, 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</a:rPr>
              <a:t>Diff-</a:t>
            </a:r>
            <a:r>
              <a:rPr lang="en-US" sz="2000" dirty="0" err="1" smtClean="0">
                <a:solidFill>
                  <a:schemeClr val="bg1">
                    <a:lumMod val="50000"/>
                  </a:schemeClr>
                </a:solidFill>
              </a:rPr>
              <a:t>serv</a:t>
            </a: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656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9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457200" y="1600201"/>
            <a:ext cx="4038600" cy="2548880"/>
          </a:xfrm>
        </p:spPr>
        <p:txBody>
          <a:bodyPr/>
          <a:lstStyle/>
          <a:p>
            <a:pPr>
              <a:buFont typeface="ZapfDingbats"/>
              <a:buNone/>
            </a:pPr>
            <a:r>
              <a:rPr lang="en-US" sz="2000" dirty="0" smtClean="0">
                <a:solidFill>
                  <a:srgbClr val="FF0000"/>
                </a:solidFill>
              </a:rPr>
              <a:t>Internet ‘s IP:</a:t>
            </a:r>
            <a:r>
              <a:rPr lang="en-US" sz="2000" dirty="0" smtClean="0"/>
              <a:t> </a:t>
            </a:r>
          </a:p>
          <a:p>
            <a:r>
              <a:rPr lang="en-US" sz="2000" dirty="0" smtClean="0"/>
              <a:t>today’s </a:t>
            </a:r>
            <a:r>
              <a:rPr lang="en-US" sz="2000" i="1" dirty="0" smtClean="0"/>
              <a:t>de facto</a:t>
            </a:r>
            <a:r>
              <a:rPr lang="en-US" sz="2000" dirty="0" smtClean="0"/>
              <a:t> standard for global data networking</a:t>
            </a:r>
          </a:p>
          <a:p>
            <a:pPr>
              <a:buFont typeface="ZapfDingbats"/>
              <a:buNone/>
            </a:pPr>
            <a:r>
              <a:rPr lang="en-US" sz="2000" dirty="0" smtClean="0">
                <a:solidFill>
                  <a:srgbClr val="FF0000"/>
                </a:solidFill>
              </a:rPr>
              <a:t>1970/80’s:</a:t>
            </a:r>
            <a:r>
              <a:rPr lang="en-US" sz="2000" dirty="0" smtClean="0"/>
              <a:t> </a:t>
            </a:r>
          </a:p>
          <a:p>
            <a:r>
              <a:rPr lang="en-US" sz="2000" dirty="0" smtClean="0"/>
              <a:t>telco’s develop ATM: competing network standard for carrying high-speed voice/data</a:t>
            </a:r>
          </a:p>
        </p:txBody>
      </p:sp>
      <p:sp>
        <p:nvSpPr>
          <p:cNvPr id="72710" name="Rectangle 4"/>
          <p:cNvSpPr>
            <a:spLocks noGrp="1" noChangeArrowheads="1"/>
          </p:cNvSpPr>
          <p:nvPr>
            <p:ph sz="half" idx="2"/>
          </p:nvPr>
        </p:nvSpPr>
        <p:spPr>
          <a:xfrm>
            <a:off x="4648200" y="1600201"/>
            <a:ext cx="4038600" cy="3484984"/>
          </a:xfrm>
        </p:spPr>
        <p:txBody>
          <a:bodyPr/>
          <a:lstStyle/>
          <a:p>
            <a:pPr>
              <a:lnSpc>
                <a:spcPct val="90000"/>
              </a:lnSpc>
              <a:buFont typeface="ZapfDingbats"/>
              <a:buNone/>
            </a:pPr>
            <a:r>
              <a:rPr lang="en-US" sz="2400" dirty="0" smtClean="0">
                <a:solidFill>
                  <a:srgbClr val="FF0000"/>
                </a:solidFill>
              </a:rPr>
              <a:t>ATM principles:</a:t>
            </a:r>
            <a:endParaRPr lang="en-US" sz="2400" dirty="0" smtClean="0"/>
          </a:p>
          <a:p>
            <a:pPr>
              <a:lnSpc>
                <a:spcPct val="90000"/>
              </a:lnSpc>
            </a:pPr>
            <a:r>
              <a:rPr lang="en-US" sz="2000" dirty="0" smtClean="0">
                <a:solidFill>
                  <a:srgbClr val="FF0000"/>
                </a:solidFill>
              </a:rPr>
              <a:t>virtual-circuit networks</a:t>
            </a:r>
            <a:r>
              <a:rPr lang="en-US" sz="2000" dirty="0" smtClean="0"/>
              <a:t>: switches maintain state for each “call”</a:t>
            </a:r>
          </a:p>
          <a:p>
            <a:pPr>
              <a:lnSpc>
                <a:spcPct val="90000"/>
              </a:lnSpc>
            </a:pPr>
            <a:r>
              <a:rPr lang="en-US" sz="2000" dirty="0" smtClean="0"/>
              <a:t>small (48 byte payload, 5 byte header) fixed length </a:t>
            </a:r>
            <a:r>
              <a:rPr lang="en-US" sz="2000" i="1" dirty="0" smtClean="0"/>
              <a:t>cells</a:t>
            </a:r>
            <a:r>
              <a:rPr lang="en-US" sz="2000" dirty="0" smtClean="0"/>
              <a:t> (like packets)</a:t>
            </a:r>
          </a:p>
          <a:p>
            <a:pPr lvl="1">
              <a:lnSpc>
                <a:spcPct val="90000"/>
              </a:lnSpc>
            </a:pPr>
            <a:r>
              <a:rPr lang="en-US" sz="1800" dirty="0" smtClean="0"/>
              <a:t>fast switching</a:t>
            </a:r>
          </a:p>
          <a:p>
            <a:pPr lvl="1">
              <a:lnSpc>
                <a:spcPct val="90000"/>
              </a:lnSpc>
            </a:pPr>
            <a:r>
              <a:rPr lang="en-US" sz="1800" dirty="0" smtClean="0"/>
              <a:t>small size good for voice</a:t>
            </a:r>
          </a:p>
          <a:p>
            <a:pPr>
              <a:lnSpc>
                <a:spcPct val="90000"/>
              </a:lnSpc>
            </a:pPr>
            <a:r>
              <a:rPr lang="en-US" sz="2000" dirty="0" smtClean="0"/>
              <a:t>well-defined interface between “network” and “user” (think of classic telecom)</a:t>
            </a:r>
          </a:p>
        </p:txBody>
      </p:sp>
      <p:sp>
        <p:nvSpPr>
          <p:cNvPr id="72707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8AB86AE-8756-4AF9-9454-F582D50C6E79}" type="slidenum">
              <a:rPr lang="en-US" smtClean="0"/>
              <a:pPr/>
              <a:t>14</a:t>
            </a:fld>
            <a:endParaRPr lang="en-US" smtClean="0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Virtual </a:t>
            </a:r>
            <a:r>
              <a:rPr lang="en-US" sz="2800" dirty="0" smtClean="0"/>
              <a:t>Circuit </a:t>
            </a:r>
            <a:r>
              <a:rPr lang="en-US" sz="2800" dirty="0" smtClean="0"/>
              <a:t>example</a:t>
            </a:r>
            <a:r>
              <a:rPr lang="en-US" sz="2800" dirty="0"/>
              <a:t>: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>ATM: Asynchronous Transfer Mode nets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3693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4" name="Text Box 4"/>
          <p:cNvSpPr txBox="1">
            <a:spLocks noChangeArrowheads="1"/>
          </p:cNvSpPr>
          <p:nvPr/>
        </p:nvSpPr>
        <p:spPr bwMode="auto">
          <a:xfrm>
            <a:off x="241300" y="4995863"/>
            <a:ext cx="8075613" cy="1477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buFontTx/>
              <a:buChar char="•"/>
            </a:pPr>
            <a:r>
              <a:rPr lang="sv-SE" dirty="0"/>
              <a:t>ATM </a:t>
            </a:r>
            <a:r>
              <a:rPr lang="sv-SE" dirty="0" err="1"/>
              <a:t>switches</a:t>
            </a:r>
            <a:r>
              <a:rPr lang="sv-SE" dirty="0"/>
              <a:t>: VC </a:t>
            </a:r>
            <a:r>
              <a:rPr lang="sv-SE" dirty="0" err="1"/>
              <a:t>technology</a:t>
            </a:r>
            <a:endParaRPr lang="sv-SE" dirty="0"/>
          </a:p>
          <a:p>
            <a:pPr lvl="1" eaLnBrk="0" hangingPunct="0">
              <a:buFontTx/>
              <a:buChar char="•"/>
            </a:pPr>
            <a:r>
              <a:rPr lang="sv-SE" dirty="0" err="1"/>
              <a:t>Virtual</a:t>
            </a:r>
            <a:r>
              <a:rPr lang="sv-SE" dirty="0"/>
              <a:t> </a:t>
            </a:r>
            <a:r>
              <a:rPr lang="sv-SE" dirty="0" err="1"/>
              <a:t>channels</a:t>
            </a:r>
            <a:r>
              <a:rPr lang="sv-SE" dirty="0"/>
              <a:t>, </a:t>
            </a:r>
            <a:r>
              <a:rPr lang="sv-SE" dirty="0" err="1"/>
              <a:t>virtual</a:t>
            </a:r>
            <a:r>
              <a:rPr lang="sv-SE" dirty="0"/>
              <a:t> </a:t>
            </a:r>
            <a:r>
              <a:rPr lang="sv-SE" dirty="0" err="1"/>
              <a:t>circuits</a:t>
            </a:r>
            <a:r>
              <a:rPr lang="sv-SE" dirty="0"/>
              <a:t> </a:t>
            </a:r>
          </a:p>
          <a:p>
            <a:pPr lvl="2" eaLnBrk="0" hangingPunct="0"/>
            <a:r>
              <a:rPr lang="sv-SE" dirty="0" err="1"/>
              <a:t>Based</a:t>
            </a:r>
            <a:r>
              <a:rPr lang="sv-SE" dirty="0"/>
              <a:t> on Banyan </a:t>
            </a:r>
            <a:r>
              <a:rPr lang="sv-SE" dirty="0" err="1"/>
              <a:t>crossbar</a:t>
            </a:r>
            <a:r>
              <a:rPr lang="sv-SE" dirty="0"/>
              <a:t> </a:t>
            </a:r>
            <a:r>
              <a:rPr lang="sv-SE" dirty="0" err="1"/>
              <a:t>switches</a:t>
            </a:r>
            <a:endParaRPr lang="sv-SE" dirty="0"/>
          </a:p>
          <a:p>
            <a:pPr eaLnBrk="0" hangingPunct="0">
              <a:buFontTx/>
              <a:buChar char="•"/>
            </a:pPr>
            <a:r>
              <a:rPr lang="sv-SE" dirty="0"/>
              <a:t> </a:t>
            </a:r>
            <a:r>
              <a:rPr lang="sv-SE" dirty="0">
                <a:solidFill>
                  <a:srgbClr val="FF0000"/>
                </a:solidFill>
              </a:rPr>
              <a:t>ATM </a:t>
            </a:r>
            <a:r>
              <a:rPr lang="sv-SE" dirty="0" err="1">
                <a:solidFill>
                  <a:srgbClr val="FF0000"/>
                </a:solidFill>
              </a:rPr>
              <a:t>routing</a:t>
            </a:r>
            <a:r>
              <a:rPr lang="sv-SE" dirty="0">
                <a:solidFill>
                  <a:srgbClr val="FF0000"/>
                </a:solidFill>
              </a:rPr>
              <a:t>: as </a:t>
            </a:r>
            <a:r>
              <a:rPr lang="sv-SE" dirty="0" err="1">
                <a:solidFill>
                  <a:srgbClr val="FF0000"/>
                </a:solidFill>
              </a:rPr>
              <a:t>train</a:t>
            </a:r>
            <a:r>
              <a:rPr lang="sv-SE" dirty="0">
                <a:solidFill>
                  <a:srgbClr val="FF0000"/>
                </a:solidFill>
              </a:rPr>
              <a:t> </a:t>
            </a:r>
            <a:r>
              <a:rPr lang="sv-SE" dirty="0" err="1" smtClean="0">
                <a:solidFill>
                  <a:srgbClr val="FF0000"/>
                </a:solidFill>
              </a:rPr>
              <a:t>travelling</a:t>
            </a:r>
            <a:r>
              <a:rPr lang="sv-SE" dirty="0" smtClean="0">
                <a:solidFill>
                  <a:srgbClr val="FF0000"/>
                </a:solidFill>
              </a:rPr>
              <a:t> for routers (</a:t>
            </a:r>
            <a:r>
              <a:rPr lang="sv-SE" dirty="0" err="1" smtClean="0">
                <a:solidFill>
                  <a:srgbClr val="FF0000"/>
                </a:solidFill>
              </a:rPr>
              <a:t>hence</a:t>
            </a:r>
            <a:r>
              <a:rPr lang="sv-SE" dirty="0" smtClean="0">
                <a:solidFill>
                  <a:srgbClr val="FF0000"/>
                </a:solidFill>
              </a:rPr>
              <a:t> </a:t>
            </a:r>
            <a:r>
              <a:rPr lang="sv-SE" dirty="0">
                <a:solidFill>
                  <a:srgbClr val="FF0000"/>
                </a:solidFill>
              </a:rPr>
              <a:t>no </a:t>
            </a:r>
            <a:r>
              <a:rPr lang="sv-SE" dirty="0" err="1">
                <a:solidFill>
                  <a:srgbClr val="FF0000"/>
                </a:solidFill>
              </a:rPr>
              <a:t>state</a:t>
            </a:r>
            <a:r>
              <a:rPr lang="sv-SE" dirty="0">
                <a:solidFill>
                  <a:srgbClr val="FF0000"/>
                </a:solidFill>
              </a:rPr>
              <a:t> for </a:t>
            </a:r>
            <a:r>
              <a:rPr lang="sv-SE" dirty="0" err="1">
                <a:solidFill>
                  <a:srgbClr val="FF0000"/>
                </a:solidFill>
              </a:rPr>
              <a:t>each</a:t>
            </a:r>
            <a:r>
              <a:rPr lang="sv-SE" dirty="0">
                <a:solidFill>
                  <a:srgbClr val="FF0000"/>
                </a:solidFill>
              </a:rPr>
              <a:t> ”</a:t>
            </a:r>
            <a:r>
              <a:rPr lang="sv-SE" dirty="0" err="1" smtClean="0">
                <a:solidFill>
                  <a:srgbClr val="FF0000"/>
                </a:solidFill>
              </a:rPr>
              <a:t>stream</a:t>
            </a:r>
            <a:r>
              <a:rPr lang="sv-SE" dirty="0" smtClean="0">
                <a:solidFill>
                  <a:srgbClr val="FF0000"/>
                </a:solidFill>
              </a:rPr>
              <a:t>/</a:t>
            </a:r>
            <a:r>
              <a:rPr lang="sv-SE" dirty="0" err="1" smtClean="0">
                <a:solidFill>
                  <a:srgbClr val="FF0000"/>
                </a:solidFill>
              </a:rPr>
              <a:t>passenger</a:t>
            </a:r>
            <a:r>
              <a:rPr lang="sv-SE" dirty="0" smtClean="0">
                <a:solidFill>
                  <a:srgbClr val="FF0000"/>
                </a:solidFill>
              </a:rPr>
              <a:t>”, </a:t>
            </a:r>
            <a:r>
              <a:rPr lang="sv-SE" dirty="0" err="1">
                <a:solidFill>
                  <a:srgbClr val="FF0000"/>
                </a:solidFill>
              </a:rPr>
              <a:t>but</a:t>
            </a:r>
            <a:r>
              <a:rPr lang="sv-SE" dirty="0">
                <a:solidFill>
                  <a:srgbClr val="FF0000"/>
                </a:solidFill>
              </a:rPr>
              <a:t> for </a:t>
            </a:r>
            <a:r>
              <a:rPr lang="sv-SE" dirty="0" err="1">
                <a:solidFill>
                  <a:srgbClr val="FF0000"/>
                </a:solidFill>
              </a:rPr>
              <a:t>each</a:t>
            </a:r>
            <a:r>
              <a:rPr lang="sv-SE" dirty="0">
                <a:solidFill>
                  <a:srgbClr val="FF0000"/>
                </a:solidFill>
              </a:rPr>
              <a:t> ”</a:t>
            </a:r>
            <a:r>
              <a:rPr lang="sv-SE" dirty="0" err="1">
                <a:solidFill>
                  <a:srgbClr val="FF0000"/>
                </a:solidFill>
              </a:rPr>
              <a:t>train</a:t>
            </a:r>
            <a:r>
              <a:rPr lang="sv-SE" dirty="0" smtClean="0">
                <a:solidFill>
                  <a:srgbClr val="FF0000"/>
                </a:solidFill>
              </a:rPr>
              <a:t>” = </a:t>
            </a:r>
            <a:r>
              <a:rPr lang="sv-SE" dirty="0" err="1" smtClean="0">
                <a:solidFill>
                  <a:srgbClr val="FF0000"/>
                </a:solidFill>
              </a:rPr>
              <a:t>virtual</a:t>
            </a:r>
            <a:r>
              <a:rPr lang="sv-SE" dirty="0" smtClean="0">
                <a:solidFill>
                  <a:srgbClr val="FF0000"/>
                </a:solidFill>
              </a:rPr>
              <a:t> </a:t>
            </a:r>
            <a:r>
              <a:rPr lang="sv-SE" dirty="0" err="1" smtClean="0">
                <a:solidFill>
                  <a:srgbClr val="FF0000"/>
                </a:solidFill>
              </a:rPr>
              <a:t>path</a:t>
            </a:r>
            <a:r>
              <a:rPr lang="sv-SE" dirty="0" smtClean="0">
                <a:solidFill>
                  <a:srgbClr val="FF0000"/>
                </a:solidFill>
              </a:rPr>
              <a:t>)</a:t>
            </a:r>
            <a:endParaRPr lang="sv-SE" dirty="0">
              <a:solidFill>
                <a:srgbClr val="FF0000"/>
              </a:solidFill>
            </a:endParaRPr>
          </a:p>
        </p:txBody>
      </p:sp>
      <p:sp>
        <p:nvSpPr>
          <p:cNvPr id="73733" name="Rectangle 3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685800"/>
          </a:xfrm>
        </p:spPr>
        <p:txBody>
          <a:bodyPr/>
          <a:lstStyle/>
          <a:p>
            <a:r>
              <a:rPr lang="en-US" sz="3200" smtClean="0"/>
              <a:t>Recall: switching fabrics</a:t>
            </a:r>
            <a:endParaRPr lang="en-US" smtClean="0"/>
          </a:p>
        </p:txBody>
      </p:sp>
      <p:sp>
        <p:nvSpPr>
          <p:cNvPr id="7373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3B9E15D-D877-4C45-A821-C72A048D43A2}" type="slidenum">
              <a:rPr lang="en-US" smtClean="0"/>
              <a:pPr/>
              <a:t>15</a:t>
            </a:fld>
            <a:endParaRPr lang="en-US" smtClean="0"/>
          </a:p>
        </p:txBody>
      </p:sp>
      <p:pic>
        <p:nvPicPr>
          <p:cNvPr id="73732" name="Picture 2" descr="463 swtching method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3275" y="1387475"/>
            <a:ext cx="5213350" cy="3540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741147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ATM cell (small packet)</a:t>
            </a:r>
          </a:p>
        </p:txBody>
      </p:sp>
      <p:sp>
        <p:nvSpPr>
          <p:cNvPr id="74757" name="Rectangle 3"/>
          <p:cNvSpPr>
            <a:spLocks noGrp="1" noChangeArrowheads="1"/>
          </p:cNvSpPr>
          <p:nvPr>
            <p:ph idx="1"/>
          </p:nvPr>
        </p:nvSpPr>
        <p:spPr>
          <a:xfrm>
            <a:off x="533400" y="1344614"/>
            <a:ext cx="7758113" cy="266133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1600" dirty="0" smtClean="0"/>
              <a:t>48-byte payload</a:t>
            </a:r>
          </a:p>
          <a:p>
            <a:pPr lvl="1">
              <a:lnSpc>
                <a:spcPct val="90000"/>
              </a:lnSpc>
            </a:pPr>
            <a:r>
              <a:rPr lang="en-US" sz="1600" dirty="0" smtClean="0"/>
              <a:t>Why?: small payload -&gt; short cell-creation delay for digitized voice</a:t>
            </a:r>
          </a:p>
          <a:p>
            <a:pPr lvl="1">
              <a:lnSpc>
                <a:spcPct val="90000"/>
              </a:lnSpc>
            </a:pPr>
            <a:r>
              <a:rPr lang="en-US" sz="1600" dirty="0" smtClean="0"/>
              <a:t>halfway between 32 and 64 (compromise!)</a:t>
            </a:r>
          </a:p>
          <a:p>
            <a:pPr>
              <a:lnSpc>
                <a:spcPct val="90000"/>
              </a:lnSpc>
            </a:pPr>
            <a:r>
              <a:rPr lang="en-US" sz="1800" b="1" dirty="0" smtClean="0">
                <a:solidFill>
                  <a:srgbClr val="FF0000"/>
                </a:solidFill>
              </a:rPr>
              <a:t>Header: 5bytes</a:t>
            </a:r>
          </a:p>
          <a:p>
            <a:pPr lvl="1">
              <a:lnSpc>
                <a:spcPct val="90000"/>
              </a:lnSpc>
            </a:pPr>
            <a:r>
              <a:rPr lang="en-US" sz="1600" b="1" dirty="0" smtClean="0">
                <a:solidFill>
                  <a:srgbClr val="FF0000"/>
                </a:solidFill>
              </a:rPr>
              <a:t>VCI:</a:t>
            </a:r>
            <a:r>
              <a:rPr lang="en-US" sz="1600" dirty="0" smtClean="0"/>
              <a:t> virtual channel ID</a:t>
            </a:r>
          </a:p>
          <a:p>
            <a:pPr lvl="1">
              <a:lnSpc>
                <a:spcPct val="90000"/>
              </a:lnSpc>
            </a:pPr>
            <a:r>
              <a:rPr lang="en-US" sz="1600" b="1" dirty="0" smtClean="0">
                <a:solidFill>
                  <a:srgbClr val="FF0000"/>
                </a:solidFill>
              </a:rPr>
              <a:t>PT:</a:t>
            </a:r>
            <a:r>
              <a:rPr lang="en-US" sz="1600" b="1" dirty="0" smtClean="0"/>
              <a:t> </a:t>
            </a:r>
            <a:r>
              <a:rPr lang="en-US" sz="1600" dirty="0" smtClean="0"/>
              <a:t>Payload type (e.g. Resource Management cell versus data cell) </a:t>
            </a:r>
          </a:p>
          <a:p>
            <a:pPr lvl="1">
              <a:lnSpc>
                <a:spcPct val="90000"/>
              </a:lnSpc>
            </a:pPr>
            <a:r>
              <a:rPr lang="en-US" sz="1600" b="1" dirty="0" smtClean="0">
                <a:solidFill>
                  <a:srgbClr val="FF0000"/>
                </a:solidFill>
              </a:rPr>
              <a:t>CLP: </a:t>
            </a:r>
            <a:r>
              <a:rPr lang="en-US" sz="1600" dirty="0" smtClean="0"/>
              <a:t>Cell Loss Priority bit</a:t>
            </a:r>
          </a:p>
          <a:p>
            <a:pPr lvl="2">
              <a:lnSpc>
                <a:spcPct val="90000"/>
              </a:lnSpc>
            </a:pPr>
            <a:r>
              <a:rPr lang="en-US" sz="1600" dirty="0" smtClean="0"/>
              <a:t>CLP = 1 implies low priority cell, can be discarded if congestion</a:t>
            </a:r>
            <a:endParaRPr lang="en-US" sz="1600" dirty="0" smtClean="0">
              <a:solidFill>
                <a:srgbClr val="FF0000"/>
              </a:solidFill>
            </a:endParaRPr>
          </a:p>
          <a:p>
            <a:pPr lvl="1">
              <a:lnSpc>
                <a:spcPct val="90000"/>
              </a:lnSpc>
            </a:pPr>
            <a:r>
              <a:rPr lang="en-US" sz="1600" b="1" dirty="0" smtClean="0">
                <a:solidFill>
                  <a:srgbClr val="FF0000"/>
                </a:solidFill>
              </a:rPr>
              <a:t>HEC:</a:t>
            </a:r>
            <a:r>
              <a:rPr lang="en-US" sz="1600" dirty="0" smtClean="0"/>
              <a:t> Header Error Checksum</a:t>
            </a:r>
            <a:endParaRPr lang="en-US" sz="1800" dirty="0" smtClean="0"/>
          </a:p>
          <a:p>
            <a:pPr>
              <a:lnSpc>
                <a:spcPct val="90000"/>
              </a:lnSpc>
            </a:pPr>
            <a:endParaRPr lang="en-US" sz="1800" dirty="0" smtClean="0"/>
          </a:p>
        </p:txBody>
      </p:sp>
      <p:sp>
        <p:nvSpPr>
          <p:cNvPr id="7475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3E199E8-F040-4524-A67D-606A9687898B}" type="slidenum">
              <a:rPr lang="en-US" smtClean="0"/>
              <a:pPr/>
              <a:t>16</a:t>
            </a:fld>
            <a:endParaRPr lang="en-US" smtClean="0"/>
          </a:p>
        </p:txBody>
      </p:sp>
      <p:pic>
        <p:nvPicPr>
          <p:cNvPr id="74758" name="Picture 4" descr="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27225" y="4137025"/>
            <a:ext cx="5276850" cy="809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4759" name="Picture 5" descr="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39913" y="5053013"/>
            <a:ext cx="5360987" cy="1582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4760" name="Text Box 6"/>
          <p:cNvSpPr txBox="1">
            <a:spLocks noChangeArrowheads="1"/>
          </p:cNvSpPr>
          <p:nvPr/>
        </p:nvSpPr>
        <p:spPr bwMode="auto">
          <a:xfrm>
            <a:off x="306388" y="4575175"/>
            <a:ext cx="151923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2000">
                <a:solidFill>
                  <a:srgbClr val="FF0000"/>
                </a:solidFill>
                <a:latin typeface="Comic Sans MS" pitchFamily="66" charset="0"/>
              </a:rPr>
              <a:t>Cell header</a:t>
            </a:r>
          </a:p>
        </p:txBody>
      </p:sp>
      <p:sp>
        <p:nvSpPr>
          <p:cNvPr id="74761" name="Text Box 7"/>
          <p:cNvSpPr txBox="1">
            <a:spLocks noChangeArrowheads="1"/>
          </p:cNvSpPr>
          <p:nvPr/>
        </p:nvSpPr>
        <p:spPr bwMode="auto">
          <a:xfrm>
            <a:off x="311150" y="5140325"/>
            <a:ext cx="15224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2000">
                <a:solidFill>
                  <a:srgbClr val="FF0000"/>
                </a:solidFill>
                <a:latin typeface="Comic Sans MS" pitchFamily="66" charset="0"/>
              </a:rPr>
              <a:t>Cell format</a:t>
            </a:r>
            <a:endParaRPr lang="en-US" sz="180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76351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8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Example VC technology</a:t>
            </a:r>
            <a:br>
              <a:rPr lang="en-US" sz="3200" dirty="0" smtClean="0"/>
            </a:br>
            <a:r>
              <a:rPr lang="en-US" sz="3200" dirty="0" smtClean="0"/>
              <a:t>ATM Network service models:</a:t>
            </a:r>
          </a:p>
        </p:txBody>
      </p:sp>
      <p:sp>
        <p:nvSpPr>
          <p:cNvPr id="75779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10468A6-9F9D-4747-946A-2247DF702819}" type="slidenum">
              <a:rPr lang="en-US" smtClean="0"/>
              <a:pPr/>
              <a:t>17</a:t>
            </a:fld>
            <a:endParaRPr lang="en-US" smtClean="0"/>
          </a:p>
        </p:txBody>
      </p:sp>
      <p:sp>
        <p:nvSpPr>
          <p:cNvPr id="75781" name="Text Box 3"/>
          <p:cNvSpPr txBox="1">
            <a:spLocks noChangeArrowheads="1"/>
          </p:cNvSpPr>
          <p:nvPr/>
        </p:nvSpPr>
        <p:spPr bwMode="auto">
          <a:xfrm>
            <a:off x="250825" y="1506538"/>
            <a:ext cx="1497013" cy="3384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2000" dirty="0">
                <a:latin typeface="Arial" pitchFamily="34" charset="0"/>
              </a:rPr>
              <a:t>Service</a:t>
            </a:r>
          </a:p>
          <a:p>
            <a:pPr eaLnBrk="0" hangingPunct="0"/>
            <a:r>
              <a:rPr lang="en-US" sz="2000" dirty="0">
                <a:latin typeface="Arial" pitchFamily="34" charset="0"/>
              </a:rPr>
              <a:t>Model</a:t>
            </a:r>
          </a:p>
          <a:p>
            <a:pPr eaLnBrk="0" hangingPunct="0"/>
            <a:endParaRPr lang="en-US" sz="2000" dirty="0">
              <a:latin typeface="Arial" pitchFamily="34" charset="0"/>
            </a:endParaRPr>
          </a:p>
          <a:p>
            <a:pPr eaLnBrk="0" hangingPunct="0"/>
            <a:r>
              <a:rPr lang="en-US" sz="2000" dirty="0">
                <a:solidFill>
                  <a:srgbClr val="FF0000"/>
                </a:solidFill>
                <a:latin typeface="Arial" pitchFamily="34" charset="0"/>
              </a:rPr>
              <a:t>Constant Bit Rate </a:t>
            </a:r>
          </a:p>
          <a:p>
            <a:pPr eaLnBrk="0" hangingPunct="0"/>
            <a:r>
              <a:rPr lang="en-US" sz="1800" dirty="0" err="1">
                <a:solidFill>
                  <a:srgbClr val="FF0000"/>
                </a:solidFill>
                <a:latin typeface="Arial" pitchFamily="34" charset="0"/>
              </a:rPr>
              <a:t>VariableBR</a:t>
            </a:r>
            <a:endParaRPr lang="en-US" sz="1800" dirty="0">
              <a:solidFill>
                <a:srgbClr val="FF0000"/>
              </a:solidFill>
              <a:latin typeface="Arial" pitchFamily="34" charset="0"/>
            </a:endParaRPr>
          </a:p>
          <a:p>
            <a:pPr eaLnBrk="0" hangingPunct="0"/>
            <a:r>
              <a:rPr lang="en-US" sz="1800" dirty="0">
                <a:solidFill>
                  <a:srgbClr val="FF0000"/>
                </a:solidFill>
                <a:latin typeface="Arial" pitchFamily="34" charset="0"/>
              </a:rPr>
              <a:t>(RT/</a:t>
            </a:r>
            <a:r>
              <a:rPr lang="en-US" sz="1800" dirty="0" err="1">
                <a:solidFill>
                  <a:srgbClr val="FF0000"/>
                </a:solidFill>
                <a:latin typeface="Arial" pitchFamily="34" charset="0"/>
              </a:rPr>
              <a:t>nRT</a:t>
            </a:r>
            <a:r>
              <a:rPr lang="en-US" sz="1800" dirty="0">
                <a:solidFill>
                  <a:srgbClr val="FF0000"/>
                </a:solidFill>
                <a:latin typeface="Arial" pitchFamily="34" charset="0"/>
              </a:rPr>
              <a:t>)</a:t>
            </a:r>
          </a:p>
          <a:p>
            <a:pPr eaLnBrk="0" hangingPunct="0"/>
            <a:r>
              <a:rPr lang="en-US" sz="2000" dirty="0">
                <a:solidFill>
                  <a:schemeClr val="accent1"/>
                </a:solidFill>
                <a:latin typeface="Arial" pitchFamily="34" charset="0"/>
              </a:rPr>
              <a:t>Available BR</a:t>
            </a:r>
          </a:p>
          <a:p>
            <a:pPr eaLnBrk="0" hangingPunct="0"/>
            <a:r>
              <a:rPr lang="en-US" sz="2000" dirty="0" err="1">
                <a:latin typeface="Arial" pitchFamily="34" charset="0"/>
              </a:rPr>
              <a:t>UndefinedBR</a:t>
            </a:r>
            <a:endParaRPr lang="en-US" dirty="0"/>
          </a:p>
        </p:txBody>
      </p:sp>
      <p:sp>
        <p:nvSpPr>
          <p:cNvPr id="75782" name="Text Box 4"/>
          <p:cNvSpPr txBox="1">
            <a:spLocks noChangeArrowheads="1"/>
          </p:cNvSpPr>
          <p:nvPr/>
        </p:nvSpPr>
        <p:spPr bwMode="auto">
          <a:xfrm>
            <a:off x="3300413" y="1801813"/>
            <a:ext cx="1538287" cy="3140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2000">
                <a:latin typeface="Arial" pitchFamily="34" charset="0"/>
              </a:rPr>
              <a:t>Bandwidth</a:t>
            </a:r>
          </a:p>
          <a:p>
            <a:pPr eaLnBrk="0" hangingPunct="0"/>
            <a:endParaRPr lang="en-US" sz="2000">
              <a:latin typeface="Arial" pitchFamily="34" charset="0"/>
            </a:endParaRPr>
          </a:p>
          <a:p>
            <a:pPr eaLnBrk="0" hangingPunct="0"/>
            <a:r>
              <a:rPr lang="en-US" sz="2000">
                <a:latin typeface="Arial" pitchFamily="34" charset="0"/>
              </a:rPr>
              <a:t>constant</a:t>
            </a:r>
          </a:p>
          <a:p>
            <a:pPr eaLnBrk="0" hangingPunct="0"/>
            <a:r>
              <a:rPr lang="en-US" sz="2000">
                <a:latin typeface="Arial" pitchFamily="34" charset="0"/>
              </a:rPr>
              <a:t>rate</a:t>
            </a:r>
          </a:p>
          <a:p>
            <a:pPr eaLnBrk="0" hangingPunct="0"/>
            <a:r>
              <a:rPr lang="en-US" sz="2000">
                <a:latin typeface="Arial" pitchFamily="34" charset="0"/>
              </a:rPr>
              <a:t>guaranteed</a:t>
            </a:r>
          </a:p>
          <a:p>
            <a:pPr eaLnBrk="0" hangingPunct="0"/>
            <a:r>
              <a:rPr lang="en-US" sz="2000">
                <a:latin typeface="Arial" pitchFamily="34" charset="0"/>
              </a:rPr>
              <a:t>rate</a:t>
            </a:r>
          </a:p>
          <a:p>
            <a:pPr eaLnBrk="0" hangingPunct="0"/>
            <a:r>
              <a:rPr lang="en-US" sz="2000">
                <a:solidFill>
                  <a:srgbClr val="00CC66"/>
                </a:solidFill>
                <a:latin typeface="Arial" pitchFamily="34" charset="0"/>
              </a:rPr>
              <a:t>guaranteed </a:t>
            </a:r>
          </a:p>
          <a:p>
            <a:pPr eaLnBrk="0" hangingPunct="0"/>
            <a:r>
              <a:rPr lang="en-US" sz="2000">
                <a:solidFill>
                  <a:srgbClr val="00CC66"/>
                </a:solidFill>
                <a:latin typeface="Arial" pitchFamily="34" charset="0"/>
              </a:rPr>
              <a:t>minimum</a:t>
            </a:r>
          </a:p>
          <a:p>
            <a:pPr eaLnBrk="0" hangingPunct="0"/>
            <a:endParaRPr lang="en-US" sz="2000">
              <a:latin typeface="Arial" pitchFamily="34" charset="0"/>
            </a:endParaRPr>
          </a:p>
          <a:p>
            <a:pPr eaLnBrk="0" hangingPunct="0"/>
            <a:r>
              <a:rPr lang="en-US" sz="2000">
                <a:latin typeface="Arial" pitchFamily="34" charset="0"/>
              </a:rPr>
              <a:t>none</a:t>
            </a:r>
            <a:endParaRPr lang="en-US"/>
          </a:p>
        </p:txBody>
      </p:sp>
      <p:sp>
        <p:nvSpPr>
          <p:cNvPr id="75783" name="Line 5"/>
          <p:cNvSpPr>
            <a:spLocks noChangeShapeType="1"/>
          </p:cNvSpPr>
          <p:nvPr/>
        </p:nvSpPr>
        <p:spPr bwMode="auto">
          <a:xfrm>
            <a:off x="409575" y="2324100"/>
            <a:ext cx="8429625" cy="9525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75784" name="Line 6"/>
          <p:cNvSpPr>
            <a:spLocks noChangeShapeType="1"/>
          </p:cNvSpPr>
          <p:nvPr/>
        </p:nvSpPr>
        <p:spPr bwMode="auto">
          <a:xfrm>
            <a:off x="514350" y="3057525"/>
            <a:ext cx="8429625" cy="9525"/>
          </a:xfrm>
          <a:prstGeom prst="line">
            <a:avLst/>
          </a:prstGeom>
          <a:noFill/>
          <a:ln w="19050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75785" name="Line 7"/>
          <p:cNvSpPr>
            <a:spLocks noChangeShapeType="1"/>
          </p:cNvSpPr>
          <p:nvPr/>
        </p:nvSpPr>
        <p:spPr bwMode="auto">
          <a:xfrm>
            <a:off x="561975" y="3676650"/>
            <a:ext cx="8429625" cy="9525"/>
          </a:xfrm>
          <a:prstGeom prst="line">
            <a:avLst/>
          </a:prstGeom>
          <a:noFill/>
          <a:ln w="19050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75786" name="Line 8"/>
          <p:cNvSpPr>
            <a:spLocks noChangeShapeType="1"/>
          </p:cNvSpPr>
          <p:nvPr/>
        </p:nvSpPr>
        <p:spPr bwMode="auto">
          <a:xfrm>
            <a:off x="561975" y="4305300"/>
            <a:ext cx="8429625" cy="9525"/>
          </a:xfrm>
          <a:prstGeom prst="line">
            <a:avLst/>
          </a:prstGeom>
          <a:noFill/>
          <a:ln w="19050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75787" name="Line 9"/>
          <p:cNvSpPr>
            <a:spLocks noChangeShapeType="1"/>
          </p:cNvSpPr>
          <p:nvPr/>
        </p:nvSpPr>
        <p:spPr bwMode="auto">
          <a:xfrm>
            <a:off x="571500" y="4886325"/>
            <a:ext cx="8429625" cy="9525"/>
          </a:xfrm>
          <a:prstGeom prst="line">
            <a:avLst/>
          </a:prstGeom>
          <a:noFill/>
          <a:ln w="19050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75788" name="Text Box 10"/>
          <p:cNvSpPr txBox="1">
            <a:spLocks noChangeArrowheads="1"/>
          </p:cNvSpPr>
          <p:nvPr/>
        </p:nvSpPr>
        <p:spPr bwMode="auto">
          <a:xfrm>
            <a:off x="4700588" y="1801813"/>
            <a:ext cx="720725" cy="283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2000">
                <a:latin typeface="Arial" pitchFamily="34" charset="0"/>
              </a:rPr>
              <a:t>Loss</a:t>
            </a:r>
          </a:p>
          <a:p>
            <a:pPr eaLnBrk="0" hangingPunct="0"/>
            <a:endParaRPr lang="en-US" sz="2000">
              <a:latin typeface="Arial" pitchFamily="34" charset="0"/>
            </a:endParaRPr>
          </a:p>
          <a:p>
            <a:pPr eaLnBrk="0" hangingPunct="0"/>
            <a:r>
              <a:rPr lang="en-US" sz="2000">
                <a:latin typeface="Arial" pitchFamily="34" charset="0"/>
              </a:rPr>
              <a:t>yes</a:t>
            </a:r>
          </a:p>
          <a:p>
            <a:pPr eaLnBrk="0" hangingPunct="0"/>
            <a:endParaRPr lang="en-US" sz="2000">
              <a:latin typeface="Arial" pitchFamily="34" charset="0"/>
            </a:endParaRPr>
          </a:p>
          <a:p>
            <a:pPr eaLnBrk="0" hangingPunct="0"/>
            <a:r>
              <a:rPr lang="en-US" sz="2000">
                <a:latin typeface="Arial" pitchFamily="34" charset="0"/>
              </a:rPr>
              <a:t>yes</a:t>
            </a:r>
          </a:p>
          <a:p>
            <a:pPr eaLnBrk="0" hangingPunct="0"/>
            <a:endParaRPr lang="en-US" sz="2000">
              <a:latin typeface="Arial" pitchFamily="34" charset="0"/>
            </a:endParaRPr>
          </a:p>
          <a:p>
            <a:pPr eaLnBrk="0" hangingPunct="0"/>
            <a:r>
              <a:rPr lang="en-US" sz="2000">
                <a:latin typeface="Arial" pitchFamily="34" charset="0"/>
              </a:rPr>
              <a:t>no</a:t>
            </a:r>
          </a:p>
          <a:p>
            <a:pPr eaLnBrk="0" hangingPunct="0"/>
            <a:endParaRPr lang="en-US" sz="2000">
              <a:latin typeface="Arial" pitchFamily="34" charset="0"/>
            </a:endParaRPr>
          </a:p>
          <a:p>
            <a:pPr eaLnBrk="0" hangingPunct="0"/>
            <a:r>
              <a:rPr lang="en-US" sz="2000">
                <a:latin typeface="Arial" pitchFamily="34" charset="0"/>
              </a:rPr>
              <a:t>no</a:t>
            </a:r>
            <a:endParaRPr lang="en-US"/>
          </a:p>
        </p:txBody>
      </p:sp>
      <p:sp>
        <p:nvSpPr>
          <p:cNvPr id="75789" name="Text Box 11"/>
          <p:cNvSpPr txBox="1">
            <a:spLocks noChangeArrowheads="1"/>
          </p:cNvSpPr>
          <p:nvPr/>
        </p:nvSpPr>
        <p:spPr bwMode="auto">
          <a:xfrm>
            <a:off x="5424488" y="1811338"/>
            <a:ext cx="831850" cy="283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2000">
                <a:latin typeface="Arial" pitchFamily="34" charset="0"/>
              </a:rPr>
              <a:t>Order</a:t>
            </a:r>
          </a:p>
          <a:p>
            <a:pPr eaLnBrk="0" hangingPunct="0"/>
            <a:endParaRPr lang="en-US" sz="2000">
              <a:latin typeface="Arial" pitchFamily="34" charset="0"/>
            </a:endParaRPr>
          </a:p>
          <a:p>
            <a:pPr eaLnBrk="0" hangingPunct="0"/>
            <a:r>
              <a:rPr lang="en-US" sz="2000">
                <a:latin typeface="Arial" pitchFamily="34" charset="0"/>
              </a:rPr>
              <a:t>yes</a:t>
            </a:r>
          </a:p>
          <a:p>
            <a:pPr eaLnBrk="0" hangingPunct="0"/>
            <a:endParaRPr lang="en-US" sz="2000">
              <a:latin typeface="Arial" pitchFamily="34" charset="0"/>
            </a:endParaRPr>
          </a:p>
          <a:p>
            <a:pPr eaLnBrk="0" hangingPunct="0"/>
            <a:r>
              <a:rPr lang="en-US" sz="2000">
                <a:latin typeface="Arial" pitchFamily="34" charset="0"/>
              </a:rPr>
              <a:t>yes</a:t>
            </a:r>
          </a:p>
          <a:p>
            <a:pPr eaLnBrk="0" hangingPunct="0"/>
            <a:endParaRPr lang="en-US" sz="2000">
              <a:latin typeface="Arial" pitchFamily="34" charset="0"/>
            </a:endParaRPr>
          </a:p>
          <a:p>
            <a:pPr eaLnBrk="0" hangingPunct="0"/>
            <a:r>
              <a:rPr lang="en-US" sz="2000">
                <a:latin typeface="Arial" pitchFamily="34" charset="0"/>
              </a:rPr>
              <a:t>yes</a:t>
            </a:r>
          </a:p>
          <a:p>
            <a:pPr eaLnBrk="0" hangingPunct="0"/>
            <a:endParaRPr lang="en-US" sz="2000">
              <a:latin typeface="Arial" pitchFamily="34" charset="0"/>
            </a:endParaRPr>
          </a:p>
          <a:p>
            <a:pPr eaLnBrk="0" hangingPunct="0"/>
            <a:r>
              <a:rPr lang="en-US" sz="2000">
                <a:latin typeface="Arial" pitchFamily="34" charset="0"/>
              </a:rPr>
              <a:t>yes</a:t>
            </a:r>
            <a:endParaRPr lang="en-US"/>
          </a:p>
        </p:txBody>
      </p:sp>
      <p:sp>
        <p:nvSpPr>
          <p:cNvPr id="75790" name="Text Box 12"/>
          <p:cNvSpPr txBox="1">
            <a:spLocks noChangeArrowheads="1"/>
          </p:cNvSpPr>
          <p:nvPr/>
        </p:nvSpPr>
        <p:spPr bwMode="auto">
          <a:xfrm>
            <a:off x="6281738" y="1811338"/>
            <a:ext cx="947737" cy="283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2000">
                <a:latin typeface="Arial" pitchFamily="34" charset="0"/>
              </a:rPr>
              <a:t>Timing</a:t>
            </a:r>
          </a:p>
          <a:p>
            <a:pPr eaLnBrk="0" hangingPunct="0"/>
            <a:endParaRPr lang="en-US" sz="2000">
              <a:latin typeface="Arial" pitchFamily="34" charset="0"/>
            </a:endParaRPr>
          </a:p>
          <a:p>
            <a:pPr eaLnBrk="0" hangingPunct="0"/>
            <a:r>
              <a:rPr lang="en-US" sz="2000">
                <a:latin typeface="Arial" pitchFamily="34" charset="0"/>
              </a:rPr>
              <a:t>yes</a:t>
            </a:r>
          </a:p>
          <a:p>
            <a:pPr eaLnBrk="0" hangingPunct="0"/>
            <a:endParaRPr lang="en-US" sz="2000">
              <a:latin typeface="Arial" pitchFamily="34" charset="0"/>
            </a:endParaRPr>
          </a:p>
          <a:p>
            <a:pPr eaLnBrk="0" hangingPunct="0"/>
            <a:r>
              <a:rPr lang="en-US" sz="2000">
                <a:latin typeface="Arial" pitchFamily="34" charset="0"/>
              </a:rPr>
              <a:t>yes</a:t>
            </a:r>
          </a:p>
          <a:p>
            <a:pPr eaLnBrk="0" hangingPunct="0"/>
            <a:endParaRPr lang="en-US" sz="2000">
              <a:latin typeface="Arial" pitchFamily="34" charset="0"/>
            </a:endParaRPr>
          </a:p>
          <a:p>
            <a:pPr eaLnBrk="0" hangingPunct="0"/>
            <a:r>
              <a:rPr lang="en-US" sz="2000">
                <a:latin typeface="Arial" pitchFamily="34" charset="0"/>
              </a:rPr>
              <a:t>no</a:t>
            </a:r>
          </a:p>
          <a:p>
            <a:pPr eaLnBrk="0" hangingPunct="0"/>
            <a:endParaRPr lang="en-US" sz="2000">
              <a:latin typeface="Arial" pitchFamily="34" charset="0"/>
            </a:endParaRPr>
          </a:p>
          <a:p>
            <a:pPr eaLnBrk="0" hangingPunct="0"/>
            <a:r>
              <a:rPr lang="en-US" sz="2000">
                <a:latin typeface="Arial" pitchFamily="34" charset="0"/>
              </a:rPr>
              <a:t>no</a:t>
            </a:r>
            <a:endParaRPr lang="en-US"/>
          </a:p>
        </p:txBody>
      </p:sp>
      <p:sp>
        <p:nvSpPr>
          <p:cNvPr id="75791" name="Text Box 13"/>
          <p:cNvSpPr txBox="1">
            <a:spLocks noChangeArrowheads="1"/>
          </p:cNvSpPr>
          <p:nvPr/>
        </p:nvSpPr>
        <p:spPr bwMode="auto">
          <a:xfrm>
            <a:off x="7281863" y="1525588"/>
            <a:ext cx="1470025" cy="3140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2000">
                <a:latin typeface="Arial" pitchFamily="34" charset="0"/>
              </a:rPr>
              <a:t>Congestion</a:t>
            </a:r>
          </a:p>
          <a:p>
            <a:pPr eaLnBrk="0" hangingPunct="0"/>
            <a:r>
              <a:rPr lang="en-US" sz="2000">
                <a:latin typeface="Arial" pitchFamily="34" charset="0"/>
              </a:rPr>
              <a:t>feedback</a:t>
            </a:r>
          </a:p>
          <a:p>
            <a:pPr eaLnBrk="0" hangingPunct="0"/>
            <a:endParaRPr lang="en-US" sz="2000">
              <a:latin typeface="Arial" pitchFamily="34" charset="0"/>
            </a:endParaRPr>
          </a:p>
          <a:p>
            <a:pPr eaLnBrk="0" hangingPunct="0"/>
            <a:r>
              <a:rPr lang="en-US" sz="2000">
                <a:latin typeface="Arial" pitchFamily="34" charset="0"/>
              </a:rPr>
              <a:t>no</a:t>
            </a:r>
          </a:p>
          <a:p>
            <a:pPr eaLnBrk="0" hangingPunct="0"/>
            <a:r>
              <a:rPr lang="en-US" sz="2000">
                <a:latin typeface="Arial" pitchFamily="34" charset="0"/>
              </a:rPr>
              <a:t>congestion</a:t>
            </a:r>
          </a:p>
          <a:p>
            <a:pPr eaLnBrk="0" hangingPunct="0"/>
            <a:r>
              <a:rPr lang="en-US" sz="2000">
                <a:latin typeface="Arial" pitchFamily="34" charset="0"/>
              </a:rPr>
              <a:t>no</a:t>
            </a:r>
          </a:p>
          <a:p>
            <a:pPr eaLnBrk="0" hangingPunct="0"/>
            <a:r>
              <a:rPr lang="en-US" sz="2000">
                <a:latin typeface="Arial" pitchFamily="34" charset="0"/>
              </a:rPr>
              <a:t>congestion</a:t>
            </a:r>
          </a:p>
          <a:p>
            <a:pPr eaLnBrk="0" hangingPunct="0"/>
            <a:r>
              <a:rPr lang="en-US" sz="2000">
                <a:solidFill>
                  <a:srgbClr val="00CC66"/>
                </a:solidFill>
                <a:latin typeface="Arial" pitchFamily="34" charset="0"/>
              </a:rPr>
              <a:t>yes</a:t>
            </a:r>
          </a:p>
          <a:p>
            <a:pPr eaLnBrk="0" hangingPunct="0"/>
            <a:endParaRPr lang="en-US" sz="2000">
              <a:latin typeface="Arial" pitchFamily="34" charset="0"/>
            </a:endParaRPr>
          </a:p>
          <a:p>
            <a:pPr eaLnBrk="0" hangingPunct="0"/>
            <a:r>
              <a:rPr lang="en-US" sz="2000">
                <a:latin typeface="Arial" pitchFamily="34" charset="0"/>
              </a:rPr>
              <a:t>no</a:t>
            </a:r>
            <a:endParaRPr lang="en-US"/>
          </a:p>
        </p:txBody>
      </p:sp>
      <p:sp>
        <p:nvSpPr>
          <p:cNvPr id="75792" name="Text Box 14"/>
          <p:cNvSpPr txBox="1">
            <a:spLocks noChangeArrowheads="1"/>
          </p:cNvSpPr>
          <p:nvPr/>
        </p:nvSpPr>
        <p:spPr bwMode="auto">
          <a:xfrm>
            <a:off x="4672013" y="1374775"/>
            <a:ext cx="17208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2000">
                <a:latin typeface="Arial" pitchFamily="34" charset="0"/>
              </a:rPr>
              <a:t>Guarantees ?</a:t>
            </a:r>
            <a:endParaRPr lang="en-US"/>
          </a:p>
        </p:txBody>
      </p:sp>
      <p:sp>
        <p:nvSpPr>
          <p:cNvPr id="75793" name="Line 15"/>
          <p:cNvSpPr>
            <a:spLocks noChangeShapeType="1"/>
          </p:cNvSpPr>
          <p:nvPr/>
        </p:nvSpPr>
        <p:spPr bwMode="auto">
          <a:xfrm flipV="1">
            <a:off x="3390900" y="1800225"/>
            <a:ext cx="3733800" cy="0"/>
          </a:xfrm>
          <a:prstGeom prst="line">
            <a:avLst/>
          </a:prstGeom>
          <a:noFill/>
          <a:ln w="19050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75794" name="Rectangle 16"/>
          <p:cNvSpPr>
            <a:spLocks noChangeArrowheads="1"/>
          </p:cNvSpPr>
          <p:nvPr/>
        </p:nvSpPr>
        <p:spPr bwMode="auto">
          <a:xfrm>
            <a:off x="447675" y="5457825"/>
            <a:ext cx="8304213" cy="77948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>
              <a:spcBef>
                <a:spcPct val="20000"/>
              </a:spcBef>
              <a:buClr>
                <a:schemeClr val="accent2"/>
              </a:buClr>
              <a:buSzPct val="85000"/>
            </a:pPr>
            <a:r>
              <a:rPr lang="en-US" sz="2000" dirty="0"/>
              <a:t>With ABR you can get min guaranteed capacity and better, if possible; with UBR you can get better, but you may be thrown out in the middle </a:t>
            </a:r>
            <a:r>
              <a:rPr lang="en-US" sz="2000" dirty="0">
                <a:sym typeface="Wingdings" pitchFamily="2" charset="2"/>
              </a:rPr>
              <a:t></a:t>
            </a:r>
            <a:endParaRPr lang="en-US" sz="2000" dirty="0"/>
          </a:p>
        </p:txBody>
      </p:sp>
      <p:sp>
        <p:nvSpPr>
          <p:cNvPr id="75795" name="Text Box 17"/>
          <p:cNvSpPr txBox="1">
            <a:spLocks noChangeArrowheads="1"/>
          </p:cNvSpPr>
          <p:nvPr/>
        </p:nvSpPr>
        <p:spPr bwMode="auto">
          <a:xfrm flipH="1">
            <a:off x="1744663" y="1520825"/>
            <a:ext cx="1500187" cy="3384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endParaRPr lang="en-US" sz="2000" dirty="0">
              <a:latin typeface="Arial" pitchFamily="34" charset="0"/>
            </a:endParaRPr>
          </a:p>
          <a:p>
            <a:pPr eaLnBrk="0" hangingPunct="0"/>
            <a:r>
              <a:rPr lang="en-US" sz="2000" dirty="0">
                <a:latin typeface="Arial" pitchFamily="34" charset="0"/>
              </a:rPr>
              <a:t>Example</a:t>
            </a:r>
          </a:p>
          <a:p>
            <a:pPr eaLnBrk="0" hangingPunct="0"/>
            <a:endParaRPr lang="en-US" sz="2000" dirty="0">
              <a:latin typeface="Arial" pitchFamily="34" charset="0"/>
            </a:endParaRPr>
          </a:p>
          <a:p>
            <a:pPr eaLnBrk="0" hangingPunct="0"/>
            <a:r>
              <a:rPr lang="en-US" sz="2000" dirty="0">
                <a:solidFill>
                  <a:srgbClr val="FF0000"/>
                </a:solidFill>
                <a:latin typeface="Arial" pitchFamily="34" charset="0"/>
              </a:rPr>
              <a:t>voice</a:t>
            </a:r>
          </a:p>
          <a:p>
            <a:pPr eaLnBrk="0" hangingPunct="0"/>
            <a:endParaRPr lang="en-US" sz="2000" dirty="0">
              <a:latin typeface="Arial" pitchFamily="34" charset="0"/>
            </a:endParaRPr>
          </a:p>
          <a:p>
            <a:pPr eaLnBrk="0" hangingPunct="0"/>
            <a:r>
              <a:rPr lang="en-US" sz="2000" dirty="0">
                <a:solidFill>
                  <a:srgbClr val="FF0000"/>
                </a:solidFill>
                <a:latin typeface="Arial" pitchFamily="34" charset="0"/>
              </a:rPr>
              <a:t>Video/</a:t>
            </a:r>
          </a:p>
          <a:p>
            <a:pPr eaLnBrk="0" hangingPunct="0"/>
            <a:r>
              <a:rPr lang="en-US" sz="2000" dirty="0">
                <a:solidFill>
                  <a:srgbClr val="FF0000"/>
                </a:solidFill>
                <a:latin typeface="Arial" pitchFamily="34" charset="0"/>
              </a:rPr>
              <a:t>“streaming”</a:t>
            </a:r>
          </a:p>
          <a:p>
            <a:pPr eaLnBrk="0" hangingPunct="0"/>
            <a:r>
              <a:rPr lang="en-US" sz="2000" dirty="0">
                <a:solidFill>
                  <a:schemeClr val="accent1"/>
                </a:solidFill>
                <a:latin typeface="Arial" pitchFamily="34" charset="0"/>
              </a:rPr>
              <a:t>www-browsing</a:t>
            </a:r>
          </a:p>
          <a:p>
            <a:pPr eaLnBrk="0" hangingPunct="0"/>
            <a:r>
              <a:rPr lang="en-US" sz="1800" dirty="0">
                <a:latin typeface="Arial" pitchFamily="34" charset="0"/>
              </a:rPr>
              <a:t>Background file transfer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76533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ATM Bit Rate Services</a:t>
            </a:r>
          </a:p>
        </p:txBody>
      </p:sp>
      <p:sp>
        <p:nvSpPr>
          <p:cNvPr id="7680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084F765-47CA-4C27-BA15-3FC60DB24381}" type="slidenum">
              <a:rPr lang="en-US" smtClean="0"/>
              <a:pPr/>
              <a:t>18</a:t>
            </a:fld>
            <a:endParaRPr lang="en-US" smtClean="0"/>
          </a:p>
        </p:txBody>
      </p:sp>
      <p:pic>
        <p:nvPicPr>
          <p:cNvPr id="76805" name="Picture 3"/>
          <p:cNvPicPr>
            <a:picLocks noChangeAspect="1" noChangeArrowheads="1"/>
          </p:cNvPicPr>
          <p:nvPr/>
        </p:nvPicPr>
        <p:blipFill>
          <a:blip r:embed="rId2" cstate="print"/>
          <a:srcRect b="20116"/>
          <a:stretch>
            <a:fillRect/>
          </a:stretch>
        </p:blipFill>
        <p:spPr bwMode="auto">
          <a:xfrm>
            <a:off x="609600" y="1771650"/>
            <a:ext cx="7848600" cy="405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214498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8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 lIns="92075" tIns="46038" rIns="92075" bIns="46038"/>
          <a:lstStyle/>
          <a:p>
            <a:r>
              <a:rPr lang="sv-SE" dirty="0" smtClean="0"/>
              <a:t>ATM (VC) </a:t>
            </a:r>
            <a:r>
              <a:rPr lang="sv-SE" dirty="0" err="1" smtClean="0"/>
              <a:t>Congestion</a:t>
            </a:r>
            <a:r>
              <a:rPr lang="sv-SE" dirty="0" smtClean="0"/>
              <a:t> Control</a:t>
            </a:r>
          </a:p>
        </p:txBody>
      </p:sp>
      <p:sp>
        <p:nvSpPr>
          <p:cNvPr id="7782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980728"/>
            <a:ext cx="8229600" cy="5328592"/>
          </a:xfrm>
        </p:spPr>
        <p:txBody>
          <a:bodyPr lIns="92075" tIns="46038" rIns="92075" bIns="46038"/>
          <a:lstStyle/>
          <a:p>
            <a:pPr>
              <a:buFont typeface="ZapfDingbats"/>
              <a:buNone/>
            </a:pPr>
            <a:r>
              <a:rPr lang="sv-SE" dirty="0" err="1" smtClean="0"/>
              <a:t>Several</a:t>
            </a:r>
            <a:r>
              <a:rPr lang="sv-SE" dirty="0" smtClean="0"/>
              <a:t> different </a:t>
            </a:r>
            <a:r>
              <a:rPr lang="sv-SE" dirty="0" err="1" smtClean="0"/>
              <a:t>strategies</a:t>
            </a:r>
            <a:r>
              <a:rPr lang="sv-SE" dirty="0" smtClean="0"/>
              <a:t>:</a:t>
            </a:r>
          </a:p>
          <a:p>
            <a:r>
              <a:rPr lang="sv-SE" b="1" dirty="0" err="1" smtClean="0">
                <a:solidFill>
                  <a:srgbClr val="FF0000"/>
                </a:solidFill>
              </a:rPr>
              <a:t>Admission</a:t>
            </a:r>
            <a:r>
              <a:rPr lang="sv-SE" b="1" dirty="0" smtClean="0">
                <a:solidFill>
                  <a:srgbClr val="FF0000"/>
                </a:solidFill>
              </a:rPr>
              <a:t> </a:t>
            </a:r>
            <a:r>
              <a:rPr lang="sv-SE" b="1" dirty="0" err="1" smtClean="0">
                <a:solidFill>
                  <a:srgbClr val="FF0000"/>
                </a:solidFill>
              </a:rPr>
              <a:t>control</a:t>
            </a:r>
            <a:r>
              <a:rPr lang="sv-SE" b="1" dirty="0" smtClean="0">
                <a:solidFill>
                  <a:srgbClr val="FF0000"/>
                </a:solidFill>
              </a:rPr>
              <a:t> and </a:t>
            </a:r>
            <a:r>
              <a:rPr lang="sv-SE" b="1" dirty="0" err="1" smtClean="0">
                <a:solidFill>
                  <a:srgbClr val="FF0000"/>
                </a:solidFill>
              </a:rPr>
              <a:t>resource</a:t>
            </a:r>
            <a:r>
              <a:rPr lang="sv-SE" b="1" dirty="0" smtClean="0">
                <a:solidFill>
                  <a:srgbClr val="FF0000"/>
                </a:solidFill>
              </a:rPr>
              <a:t> </a:t>
            </a:r>
            <a:r>
              <a:rPr lang="sv-SE" b="1" dirty="0" smtClean="0">
                <a:solidFill>
                  <a:srgbClr val="FF0000"/>
                </a:solidFill>
              </a:rPr>
              <a:t>reservation (CBR and VBR </a:t>
            </a:r>
            <a:r>
              <a:rPr lang="sv-SE" b="1" dirty="0" err="1" smtClean="0">
                <a:solidFill>
                  <a:srgbClr val="FF0000"/>
                </a:solidFill>
              </a:rPr>
              <a:t>traffic</a:t>
            </a:r>
            <a:r>
              <a:rPr lang="sv-SE" i="1" dirty="0" smtClean="0"/>
              <a:t>: </a:t>
            </a:r>
          </a:p>
          <a:p>
            <a:pPr lvl="1"/>
            <a:r>
              <a:rPr lang="sv-SE" dirty="0" err="1" smtClean="0"/>
              <a:t>reserve</a:t>
            </a:r>
            <a:r>
              <a:rPr lang="sv-SE" dirty="0" smtClean="0"/>
              <a:t> </a:t>
            </a:r>
            <a:r>
              <a:rPr lang="sv-SE" dirty="0" err="1" smtClean="0"/>
              <a:t>resources</a:t>
            </a:r>
            <a:r>
              <a:rPr lang="sv-SE" dirty="0" smtClean="0"/>
              <a:t> </a:t>
            </a:r>
            <a:r>
              <a:rPr lang="sv-SE" dirty="0" err="1" smtClean="0"/>
              <a:t>when</a:t>
            </a:r>
            <a:r>
              <a:rPr lang="sv-SE" dirty="0" smtClean="0"/>
              <a:t> </a:t>
            </a:r>
            <a:r>
              <a:rPr lang="sv-SE" dirty="0" err="1" smtClean="0"/>
              <a:t>opening</a:t>
            </a:r>
            <a:r>
              <a:rPr lang="sv-SE" dirty="0" smtClean="0"/>
              <a:t> a VC; </a:t>
            </a:r>
            <a:r>
              <a:rPr lang="sv-SE" dirty="0" err="1" smtClean="0"/>
              <a:t>traffic</a:t>
            </a:r>
            <a:r>
              <a:rPr lang="sv-SE" dirty="0" smtClean="0"/>
              <a:t> </a:t>
            </a:r>
            <a:r>
              <a:rPr lang="sv-SE" dirty="0" err="1" smtClean="0"/>
              <a:t>shaping</a:t>
            </a:r>
            <a:r>
              <a:rPr lang="sv-SE" dirty="0" smtClean="0"/>
              <a:t> and  </a:t>
            </a:r>
            <a:r>
              <a:rPr lang="sv-SE" dirty="0" err="1" smtClean="0"/>
              <a:t>policing</a:t>
            </a:r>
            <a:r>
              <a:rPr lang="sv-SE" i="1" dirty="0" smtClean="0"/>
              <a:t> (</a:t>
            </a:r>
            <a:r>
              <a:rPr lang="sv-SE" i="1" dirty="0" err="1" smtClean="0"/>
              <a:t>use</a:t>
            </a:r>
            <a:r>
              <a:rPr lang="sv-SE" i="1" dirty="0" smtClean="0"/>
              <a:t> </a:t>
            </a:r>
            <a:r>
              <a:rPr lang="sv-SE" i="1" dirty="0" err="1" smtClean="0"/>
              <a:t>bucket</a:t>
            </a:r>
            <a:r>
              <a:rPr lang="sv-SE" i="1" dirty="0" smtClean="0"/>
              <a:t>-like </a:t>
            </a:r>
            <a:r>
              <a:rPr lang="sv-SE" i="1" dirty="0" err="1" smtClean="0"/>
              <a:t>methods</a:t>
            </a:r>
            <a:r>
              <a:rPr lang="sv-SE" i="1" dirty="0" smtClean="0"/>
              <a:t>)</a:t>
            </a:r>
            <a:endParaRPr lang="sv-SE" i="1" dirty="0" smtClean="0"/>
          </a:p>
          <a:p>
            <a:r>
              <a:rPr lang="sv-SE" b="1" dirty="0" smtClean="0">
                <a:solidFill>
                  <a:srgbClr val="00CC66"/>
                </a:solidFill>
              </a:rPr>
              <a:t>Rate-</a:t>
            </a:r>
            <a:r>
              <a:rPr lang="sv-SE" b="1" dirty="0" err="1" smtClean="0">
                <a:solidFill>
                  <a:srgbClr val="00CC66"/>
                </a:solidFill>
              </a:rPr>
              <a:t>based</a:t>
            </a:r>
            <a:r>
              <a:rPr lang="sv-SE" b="1" dirty="0" smtClean="0">
                <a:solidFill>
                  <a:srgbClr val="00CC66"/>
                </a:solidFill>
              </a:rPr>
              <a:t> </a:t>
            </a:r>
            <a:r>
              <a:rPr lang="sv-SE" b="1" dirty="0" err="1" smtClean="0">
                <a:solidFill>
                  <a:srgbClr val="00CC66"/>
                </a:solidFill>
              </a:rPr>
              <a:t>congestion</a:t>
            </a:r>
            <a:r>
              <a:rPr lang="sv-SE" b="1" dirty="0" smtClean="0">
                <a:solidFill>
                  <a:srgbClr val="00CC66"/>
                </a:solidFill>
              </a:rPr>
              <a:t> </a:t>
            </a:r>
            <a:r>
              <a:rPr lang="sv-SE" b="1" dirty="0" err="1" smtClean="0">
                <a:solidFill>
                  <a:srgbClr val="00CC66"/>
                </a:solidFill>
              </a:rPr>
              <a:t>control</a:t>
            </a:r>
            <a:r>
              <a:rPr lang="sv-SE" i="1" dirty="0" smtClean="0"/>
              <a:t>: </a:t>
            </a:r>
            <a:r>
              <a:rPr lang="sv-SE" dirty="0" smtClean="0"/>
              <a:t>(</a:t>
            </a:r>
            <a:r>
              <a:rPr lang="sv-SE" dirty="0" smtClean="0">
                <a:solidFill>
                  <a:srgbClr val="00CC66"/>
                </a:solidFill>
              </a:rPr>
              <a:t>ABR </a:t>
            </a:r>
            <a:r>
              <a:rPr lang="sv-SE" dirty="0" err="1">
                <a:solidFill>
                  <a:srgbClr val="00CC66"/>
                </a:solidFill>
              </a:rPr>
              <a:t>traffic</a:t>
            </a:r>
            <a:r>
              <a:rPr lang="sv-SE" dirty="0"/>
              <a:t>) </a:t>
            </a:r>
            <a:endParaRPr lang="sv-SE" dirty="0" smtClean="0"/>
          </a:p>
          <a:p>
            <a:pPr lvl="1"/>
            <a:r>
              <a:rPr lang="sv-SE" b="1" dirty="0" err="1" smtClean="0"/>
              <a:t>idea</a:t>
            </a:r>
            <a:r>
              <a:rPr lang="sv-SE" b="1" dirty="0" smtClean="0"/>
              <a:t> </a:t>
            </a:r>
            <a:r>
              <a:rPr lang="sv-SE" i="1" dirty="0"/>
              <a:t>= </a:t>
            </a:r>
            <a:r>
              <a:rPr lang="sv-SE" dirty="0" err="1"/>
              <a:t>give</a:t>
            </a:r>
            <a:r>
              <a:rPr lang="sv-SE" dirty="0"/>
              <a:t> feedback to the </a:t>
            </a:r>
            <a:r>
              <a:rPr lang="sv-SE" dirty="0" err="1"/>
              <a:t>sender</a:t>
            </a:r>
            <a:r>
              <a:rPr lang="sv-SE" dirty="0"/>
              <a:t> and intermediate stations on </a:t>
            </a:r>
            <a:r>
              <a:rPr lang="sv-SE" dirty="0" smtClean="0"/>
              <a:t>the </a:t>
            </a:r>
            <a:r>
              <a:rPr lang="sv-SE" i="1" dirty="0" err="1" smtClean="0"/>
              <a:t>available</a:t>
            </a:r>
            <a:r>
              <a:rPr lang="sv-SE" i="1" dirty="0" smtClean="0"/>
              <a:t> </a:t>
            </a:r>
            <a:r>
              <a:rPr lang="sv-SE" i="1" dirty="0"/>
              <a:t>(= max. acceptable) rate</a:t>
            </a:r>
            <a:r>
              <a:rPr lang="sv-SE" dirty="0"/>
              <a:t> on the VC.</a:t>
            </a:r>
            <a:endParaRPr lang="en-US" sz="1400" dirty="0"/>
          </a:p>
          <a:p>
            <a:pPr lvl="1"/>
            <a:r>
              <a:rPr lang="sv-SE" dirty="0" err="1" smtClean="0"/>
              <a:t>similar</a:t>
            </a:r>
            <a:r>
              <a:rPr lang="sv-SE" dirty="0" smtClean="0"/>
              <a:t> to </a:t>
            </a:r>
            <a:r>
              <a:rPr lang="sv-SE" dirty="0" smtClean="0"/>
              <a:t>”</a:t>
            </a:r>
            <a:r>
              <a:rPr lang="sv-SE" dirty="0" smtClean="0">
                <a:solidFill>
                  <a:schemeClr val="accent2"/>
                </a:solidFill>
              </a:rPr>
              <a:t>choke packets” </a:t>
            </a:r>
            <a:r>
              <a:rPr lang="sv-SE" dirty="0" smtClean="0">
                <a:solidFill>
                  <a:schemeClr val="accent2"/>
                </a:solidFill>
              </a:rPr>
              <a:t>(</a:t>
            </a:r>
            <a:r>
              <a:rPr lang="sv-SE" dirty="0" smtClean="0">
                <a:solidFill>
                  <a:schemeClr val="accent2"/>
                </a:solidFill>
              </a:rPr>
              <a:t>option/</a:t>
            </a:r>
            <a:r>
              <a:rPr lang="sv-SE" dirty="0" err="1" smtClean="0">
                <a:solidFill>
                  <a:schemeClr val="accent2"/>
                </a:solidFill>
              </a:rPr>
              <a:t>field</a:t>
            </a:r>
            <a:r>
              <a:rPr lang="sv-SE" dirty="0" smtClean="0">
                <a:solidFill>
                  <a:schemeClr val="accent2"/>
                </a:solidFill>
              </a:rPr>
              <a:t> </a:t>
            </a:r>
            <a:r>
              <a:rPr lang="sv-SE" dirty="0" err="1" smtClean="0">
                <a:solidFill>
                  <a:schemeClr val="accent2"/>
                </a:solidFill>
              </a:rPr>
              <a:t>provided</a:t>
            </a:r>
            <a:r>
              <a:rPr lang="sv-SE" dirty="0" smtClean="0">
                <a:solidFill>
                  <a:schemeClr val="accent2"/>
                </a:solidFill>
              </a:rPr>
              <a:t> </a:t>
            </a:r>
            <a:r>
              <a:rPr lang="sv-SE" dirty="0" smtClean="0">
                <a:solidFill>
                  <a:schemeClr val="accent2"/>
                </a:solidFill>
              </a:rPr>
              <a:t>in IP (ICMP) </a:t>
            </a:r>
            <a:r>
              <a:rPr lang="sv-SE" dirty="0" err="1" smtClean="0">
                <a:solidFill>
                  <a:schemeClr val="accent2"/>
                </a:solidFill>
              </a:rPr>
              <a:t>also</a:t>
            </a:r>
            <a:r>
              <a:rPr lang="sv-SE" dirty="0" smtClean="0">
                <a:solidFill>
                  <a:schemeClr val="accent2"/>
                </a:solidFill>
              </a:rPr>
              <a:t>, </a:t>
            </a:r>
            <a:r>
              <a:rPr lang="sv-SE" dirty="0" err="1" smtClean="0">
                <a:solidFill>
                  <a:schemeClr val="accent2"/>
                </a:solidFill>
              </a:rPr>
              <a:t>but</a:t>
            </a:r>
            <a:r>
              <a:rPr lang="sv-SE" dirty="0" smtClean="0">
                <a:solidFill>
                  <a:schemeClr val="accent2"/>
                </a:solidFill>
              </a:rPr>
              <a:t> not </a:t>
            </a:r>
            <a:r>
              <a:rPr lang="sv-SE" dirty="0" err="1" smtClean="0">
                <a:solidFill>
                  <a:schemeClr val="accent2"/>
                </a:solidFill>
              </a:rPr>
              <a:t>really</a:t>
            </a:r>
            <a:r>
              <a:rPr lang="sv-SE" dirty="0" smtClean="0">
                <a:solidFill>
                  <a:schemeClr val="accent2"/>
                </a:solidFill>
              </a:rPr>
              <a:t> </a:t>
            </a:r>
            <a:r>
              <a:rPr lang="sv-SE" dirty="0" err="1" smtClean="0">
                <a:solidFill>
                  <a:schemeClr val="accent2"/>
                </a:solidFill>
              </a:rPr>
              <a:t>used</a:t>
            </a:r>
            <a:r>
              <a:rPr lang="sv-SE" dirty="0" smtClean="0">
                <a:solidFill>
                  <a:schemeClr val="accent2"/>
                </a:solidFill>
              </a:rPr>
              <a:t> in implementations</a:t>
            </a:r>
            <a:r>
              <a:rPr lang="sv-SE" dirty="0" smtClean="0">
                <a:solidFill>
                  <a:schemeClr val="accent2"/>
                </a:solidFill>
              </a:rPr>
              <a:t>)</a:t>
            </a:r>
            <a:r>
              <a:rPr lang="sv-SE" dirty="0" smtClean="0"/>
              <a:t> </a:t>
            </a:r>
            <a:endParaRPr lang="en-US" sz="1400" dirty="0" smtClean="0"/>
          </a:p>
        </p:txBody>
      </p:sp>
      <p:sp>
        <p:nvSpPr>
          <p:cNvPr id="7782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4938A72-2E15-4A56-AD3E-0BB7E1DA575A}" type="slidenum">
              <a:rPr lang="en-US" smtClean="0"/>
              <a:pPr/>
              <a:t>19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345164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Recall: multimedia networking</a:t>
            </a:r>
            <a:endParaRPr lang="en-US" dirty="0" smtClean="0"/>
          </a:p>
        </p:txBody>
      </p:sp>
      <p:sp>
        <p:nvSpPr>
          <p:cNvPr id="18435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-</a:t>
            </a:r>
            <a:fld id="{F2B0524B-4689-4349-8A61-994FB85E9567}" type="slidenum">
              <a:rPr lang="en-US" smtClean="0"/>
              <a:pPr/>
              <a:t>2</a:t>
            </a:fld>
            <a:endParaRPr lang="en-US" dirty="0" smtClean="0"/>
          </a:p>
        </p:txBody>
      </p:sp>
      <p:pic>
        <p:nvPicPr>
          <p:cNvPr id="5123" name="Picture 3" descr="C:\Users\ptrianta.NET\AppData\Local\Microsoft\Windows\Temporary Internet Files\Content.IE5\PUCT662B\MP900427670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586354" y="588068"/>
            <a:ext cx="1129489" cy="7526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ctangle 4"/>
          <p:cNvSpPr txBox="1">
            <a:spLocks noChangeArrowheads="1"/>
          </p:cNvSpPr>
          <p:nvPr/>
        </p:nvSpPr>
        <p:spPr bwMode="auto">
          <a:xfrm>
            <a:off x="732716" y="1916832"/>
            <a:ext cx="7799724" cy="376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/>
            <a:endParaRPr lang="en-US" sz="2000" dirty="0" smtClean="0"/>
          </a:p>
        </p:txBody>
      </p:sp>
      <p:sp>
        <p:nvSpPr>
          <p:cNvPr id="8" name="Rectangle 4"/>
          <p:cNvSpPr txBox="1">
            <a:spLocks noChangeArrowheads="1"/>
          </p:cNvSpPr>
          <p:nvPr/>
        </p:nvSpPr>
        <p:spPr bwMode="auto">
          <a:xfrm>
            <a:off x="899592" y="1556792"/>
            <a:ext cx="7344816" cy="4536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</a:pPr>
            <a:r>
              <a:rPr lang="en-US" sz="2400" b="1" dirty="0"/>
              <a:t>Application Classes, challenges</a:t>
            </a:r>
          </a:p>
          <a:p>
            <a:pPr>
              <a:lnSpc>
                <a:spcPct val="90000"/>
              </a:lnSpc>
            </a:pPr>
            <a:r>
              <a:rPr lang="en-US" sz="2400" b="1" dirty="0"/>
              <a:t>Today’s representative technology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recovery from jitter and loss 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Streaming protocols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(Overlays) </a:t>
            </a:r>
            <a:r>
              <a:rPr lang="sv-SE" dirty="0"/>
              <a:t>CDN: </a:t>
            </a:r>
            <a:r>
              <a:rPr lang="sv-SE" dirty="0" err="1"/>
              <a:t>content</a:t>
            </a:r>
            <a:r>
              <a:rPr lang="sv-SE" dirty="0"/>
              <a:t> distribution </a:t>
            </a:r>
            <a:r>
              <a:rPr lang="sv-SE" dirty="0" err="1" smtClean="0"/>
              <a:t>networks</a:t>
            </a:r>
            <a:endParaRPr lang="sv-SE" dirty="0" smtClean="0"/>
          </a:p>
          <a:p>
            <a:pPr>
              <a:lnSpc>
                <a:spcPct val="90000"/>
              </a:lnSpc>
            </a:pPr>
            <a:endParaRPr lang="sv-SE" sz="2400" dirty="0"/>
          </a:p>
          <a:p>
            <a:pPr>
              <a:lnSpc>
                <a:spcPct val="90000"/>
              </a:lnSpc>
            </a:pPr>
            <a:r>
              <a:rPr lang="sv-SE" sz="2400" b="1" dirty="0" err="1" smtClean="0"/>
              <a:t>Traffic</a:t>
            </a:r>
            <a:r>
              <a:rPr lang="sv-SE" sz="2400" b="1" dirty="0" smtClean="0"/>
              <a:t> </a:t>
            </a:r>
            <a:r>
              <a:rPr lang="sv-SE" sz="2400" b="1" dirty="0" err="1" smtClean="0"/>
              <a:t>Engineering</a:t>
            </a:r>
            <a:r>
              <a:rPr lang="sv-SE" sz="2400" b="1" dirty="0" smtClean="0"/>
              <a:t>: </a:t>
            </a:r>
          </a:p>
          <a:p>
            <a:pPr lvl="1">
              <a:lnSpc>
                <a:spcPct val="90000"/>
              </a:lnSpc>
            </a:pPr>
            <a:r>
              <a:rPr lang="sv-SE" dirty="0" err="1" smtClean="0"/>
              <a:t>historic</a:t>
            </a:r>
            <a:r>
              <a:rPr lang="sv-SE" dirty="0" smtClean="0"/>
              <a:t> flash-back (</a:t>
            </a:r>
            <a:r>
              <a:rPr lang="sv-SE" dirty="0" err="1" smtClean="0"/>
              <a:t>telco’s</a:t>
            </a:r>
            <a:r>
              <a:rPr lang="sv-SE" dirty="0" smtClean="0"/>
              <a:t> vision </a:t>
            </a:r>
            <a:r>
              <a:rPr lang="sv-SE" dirty="0" err="1" smtClean="0"/>
              <a:t>of</a:t>
            </a:r>
            <a:r>
              <a:rPr lang="sv-SE" dirty="0" smtClean="0"/>
              <a:t> </a:t>
            </a:r>
            <a:r>
              <a:rPr lang="sv-SE" dirty="0" err="1" smtClean="0"/>
              <a:t>world-wide</a:t>
            </a:r>
            <a:r>
              <a:rPr lang="sv-SE" dirty="0" smtClean="0"/>
              <a:t> </a:t>
            </a:r>
            <a:r>
              <a:rPr lang="sv-SE" dirty="0" err="1" smtClean="0"/>
              <a:t>networks</a:t>
            </a:r>
            <a:r>
              <a:rPr lang="sv-SE" dirty="0" smtClean="0"/>
              <a:t> (VC-</a:t>
            </a:r>
            <a:r>
              <a:rPr lang="sv-SE" dirty="0" err="1" smtClean="0"/>
              <a:t>based</a:t>
            </a:r>
            <a:r>
              <a:rPr lang="sv-SE" dirty="0" smtClean="0"/>
              <a:t>)</a:t>
            </a:r>
            <a:endParaRPr lang="sv-SE" dirty="0"/>
          </a:p>
          <a:p>
            <a:pPr lvl="1">
              <a:lnSpc>
                <a:spcPct val="90000"/>
              </a:lnSpc>
            </a:pPr>
            <a:r>
              <a:rPr lang="en-US" dirty="0" smtClean="0"/>
              <a:t>MPLS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Related: Tunneling </a:t>
            </a:r>
          </a:p>
        </p:txBody>
      </p:sp>
    </p:spTree>
    <p:extLst>
      <p:ext uri="{BB962C8B-B14F-4D97-AF65-F5344CB8AC3E}">
        <p14:creationId xmlns:p14="http://schemas.microsoft.com/office/powerpoint/2010/main" val="1594027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Roadmap</a:t>
            </a:r>
            <a:endParaRPr lang="en-US" dirty="0" smtClean="0"/>
          </a:p>
        </p:txBody>
      </p:sp>
      <p:sp>
        <p:nvSpPr>
          <p:cNvPr id="18435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3a-</a:t>
            </a:r>
            <a:fld id="{F2B0524B-4689-4349-8A61-994FB85E9567}" type="slidenum">
              <a:rPr lang="en-US" smtClean="0"/>
              <a:pPr/>
              <a:t>20</a:t>
            </a:fld>
            <a:endParaRPr lang="en-US" smtClean="0"/>
          </a:p>
        </p:txBody>
      </p:sp>
      <p:pic>
        <p:nvPicPr>
          <p:cNvPr id="5123" name="Picture 3" descr="C:\Users\ptrianta.NET\AppData\Local\Microsoft\Windows\Temporary Internet Files\Content.IE5\PUCT662B\MP900427670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7098522" y="397466"/>
            <a:ext cx="1925226" cy="12829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2"/>
          <p:cNvSpPr/>
          <p:nvPr/>
        </p:nvSpPr>
        <p:spPr>
          <a:xfrm flipH="1">
            <a:off x="613083" y="1268759"/>
            <a:ext cx="45719" cy="4412847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35842" name="Picture 2" descr="https://encrypted-tbn3.gstatic.com/images?q=tbn:ANd9GcSm49ArgnEZDebR1_E8OcRMSerzCqMJyxU0bjHyAGPiUYacOr9hJA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2372" y="3659482"/>
            <a:ext cx="279474" cy="2794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ctangle 4"/>
          <p:cNvSpPr txBox="1">
            <a:spLocks noChangeArrowheads="1"/>
          </p:cNvSpPr>
          <p:nvPr/>
        </p:nvSpPr>
        <p:spPr bwMode="auto">
          <a:xfrm>
            <a:off x="732716" y="1916832"/>
            <a:ext cx="7799724" cy="376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/>
            <a:endParaRPr lang="en-US" sz="2000" dirty="0" smtClean="0"/>
          </a:p>
        </p:txBody>
      </p:sp>
      <p:sp>
        <p:nvSpPr>
          <p:cNvPr id="8" name="Rectangle 4"/>
          <p:cNvSpPr txBox="1">
            <a:spLocks noChangeArrowheads="1"/>
          </p:cNvSpPr>
          <p:nvPr/>
        </p:nvSpPr>
        <p:spPr bwMode="auto">
          <a:xfrm>
            <a:off x="899592" y="1268760"/>
            <a:ext cx="7344816" cy="44128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1" indent="0">
              <a:lnSpc>
                <a:spcPct val="90000"/>
              </a:lnSpc>
              <a:buNone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>
              <a:lnSpc>
                <a:spcPct val="90000"/>
              </a:lnSpc>
            </a:pPr>
            <a:r>
              <a:rPr lang="en-US" sz="2000" b="1" dirty="0">
                <a:solidFill>
                  <a:schemeClr val="bg1">
                    <a:lumMod val="50000"/>
                  </a:schemeClr>
                </a:solidFill>
              </a:rPr>
              <a:t>Improving timing guarantees in Networks </a:t>
            </a:r>
            <a:r>
              <a:rPr lang="en-US" sz="2000" dirty="0">
                <a:solidFill>
                  <a:schemeClr val="bg1">
                    <a:lumMod val="50000"/>
                  </a:schemeClr>
                </a:solidFill>
              </a:rPr>
              <a:t>(also related with congestion-control)</a:t>
            </a:r>
          </a:p>
          <a:p>
            <a:pPr lvl="1">
              <a:lnSpc>
                <a:spcPct val="90000"/>
              </a:lnSpc>
            </a:pPr>
            <a:r>
              <a:rPr lang="en-US" sz="2000" dirty="0">
                <a:solidFill>
                  <a:schemeClr val="bg1">
                    <a:lumMod val="50000"/>
                  </a:schemeClr>
                </a:solidFill>
              </a:rPr>
              <a:t>Packet scheduling and policing </a:t>
            </a:r>
          </a:p>
          <a:p>
            <a:pPr lvl="1">
              <a:lnSpc>
                <a:spcPct val="90000"/>
              </a:lnSpc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>
              <a:lnSpc>
                <a:spcPct val="90000"/>
              </a:lnSpc>
            </a:pPr>
            <a:r>
              <a:rPr lang="en-US" sz="2000" b="1" dirty="0">
                <a:solidFill>
                  <a:schemeClr val="bg1">
                    <a:lumMod val="50000"/>
                  </a:schemeClr>
                </a:solidFill>
              </a:rPr>
              <a:t>Two generally different approaches</a:t>
            </a:r>
          </a:p>
          <a:p>
            <a:pPr lvl="1">
              <a:lnSpc>
                <a:spcPct val="90000"/>
              </a:lnSpc>
            </a:pPr>
            <a:r>
              <a:rPr lang="en-US" sz="2000" dirty="0">
                <a:solidFill>
                  <a:schemeClr val="bg1">
                    <a:lumMod val="50000"/>
                  </a:schemeClr>
                </a:solidFill>
              </a:rPr>
              <a:t>The  VC (ATM) approach (incl. material from </a:t>
            </a:r>
            <a:r>
              <a:rPr lang="en-US" sz="2000" dirty="0" err="1">
                <a:solidFill>
                  <a:schemeClr val="bg1">
                    <a:lumMod val="50000"/>
                  </a:schemeClr>
                </a:solidFill>
              </a:rPr>
              <a:t>Ch</a:t>
            </a:r>
            <a:r>
              <a:rPr lang="en-US" sz="2000" dirty="0">
                <a:solidFill>
                  <a:schemeClr val="bg1">
                    <a:lumMod val="50000"/>
                  </a:schemeClr>
                </a:solidFill>
              </a:rPr>
              <a:t> 3, 4, 5)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Internet </a:t>
            </a:r>
            <a:r>
              <a:rPr lang="en-US" sz="2000" dirty="0" smtClean="0"/>
              <a:t>approaches in discussion: </a:t>
            </a:r>
            <a:r>
              <a:rPr lang="en-US" sz="2000" dirty="0" err="1"/>
              <a:t>Int-serv</a:t>
            </a:r>
            <a:r>
              <a:rPr lang="en-US" sz="2000" dirty="0"/>
              <a:t> + RSVP, </a:t>
            </a:r>
            <a:r>
              <a:rPr lang="en-US" sz="2000" dirty="0" smtClean="0"/>
              <a:t>Diff-</a:t>
            </a:r>
            <a:r>
              <a:rPr lang="en-US" sz="2000" dirty="0" err="1" smtClean="0"/>
              <a:t>serv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38656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4" name="Rectangle 3"/>
          <p:cNvSpPr>
            <a:spLocks noGrp="1" noChangeArrowheads="1"/>
          </p:cNvSpPr>
          <p:nvPr>
            <p:ph type="title"/>
          </p:nvPr>
        </p:nvSpPr>
        <p:spPr>
          <a:xfrm>
            <a:off x="400050" y="228600"/>
            <a:ext cx="8143875" cy="464096"/>
          </a:xfrm>
        </p:spPr>
        <p:txBody>
          <a:bodyPr/>
          <a:lstStyle/>
          <a:p>
            <a:r>
              <a:rPr lang="en-US" dirty="0" err="1" smtClean="0"/>
              <a:t>Intserv</a:t>
            </a:r>
            <a:r>
              <a:rPr lang="en-US" dirty="0" smtClean="0"/>
              <a:t>: </a:t>
            </a:r>
            <a:r>
              <a:rPr lang="en-US" dirty="0" err="1" smtClean="0"/>
              <a:t>QoS</a:t>
            </a:r>
            <a:r>
              <a:rPr lang="en-US" dirty="0" smtClean="0"/>
              <a:t> guarantee scenario</a:t>
            </a:r>
          </a:p>
        </p:txBody>
      </p:sp>
      <p:sp>
        <p:nvSpPr>
          <p:cNvPr id="289849" name="Rectangle 57"/>
          <p:cNvSpPr>
            <a:spLocks noGrp="1" noChangeArrowheads="1"/>
          </p:cNvSpPr>
          <p:nvPr>
            <p:ph sz="half" idx="1"/>
          </p:nvPr>
        </p:nvSpPr>
        <p:spPr>
          <a:xfrm>
            <a:off x="3642677" y="938096"/>
            <a:ext cx="5219700" cy="232501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000" dirty="0" smtClean="0">
                <a:solidFill>
                  <a:srgbClr val="FF0000"/>
                </a:solidFill>
              </a:rPr>
              <a:t>Resource reservation per individual application session</a:t>
            </a:r>
            <a:endParaRPr lang="en-US" sz="1800" dirty="0" smtClean="0"/>
          </a:p>
          <a:p>
            <a:pPr lvl="1">
              <a:lnSpc>
                <a:spcPct val="80000"/>
              </a:lnSpc>
            </a:pPr>
            <a:r>
              <a:rPr lang="en-US" sz="1800" dirty="0" smtClean="0"/>
              <a:t>call setup, signaling (RSVP)</a:t>
            </a:r>
          </a:p>
          <a:p>
            <a:pPr lvl="2">
              <a:lnSpc>
                <a:spcPct val="80000"/>
              </a:lnSpc>
            </a:pPr>
            <a:r>
              <a:rPr lang="en-US" sz="1800" dirty="0" smtClean="0"/>
              <a:t>Maintains </a:t>
            </a:r>
            <a:r>
              <a:rPr lang="sv-SE" sz="1800" dirty="0"/>
              <a:t> </a:t>
            </a:r>
            <a:r>
              <a:rPr lang="sv-SE" sz="1800" dirty="0" err="1"/>
              <a:t>state</a:t>
            </a:r>
            <a:r>
              <a:rPr lang="sv-SE" sz="1800" dirty="0"/>
              <a:t> a la VC </a:t>
            </a:r>
            <a:r>
              <a:rPr lang="en-US" sz="1800" dirty="0" smtClean="0">
                <a:solidFill>
                  <a:srgbClr val="FF0000"/>
                </a:solidFill>
              </a:rPr>
              <a:t> (but soft state</a:t>
            </a:r>
            <a:r>
              <a:rPr lang="en-US" sz="1800" dirty="0" smtClean="0"/>
              <a:t>, </a:t>
            </a:r>
            <a:r>
              <a:rPr lang="en-US" sz="1800" dirty="0" err="1" smtClean="0"/>
              <a:t>ie</a:t>
            </a:r>
            <a:r>
              <a:rPr lang="en-US" sz="1800" dirty="0" smtClean="0"/>
              <a:t> times out)</a:t>
            </a:r>
          </a:p>
          <a:p>
            <a:pPr lvl="3">
              <a:lnSpc>
                <a:spcPct val="80000"/>
              </a:lnSpc>
            </a:pPr>
            <a:r>
              <a:rPr lang="en-US" dirty="0" smtClean="0"/>
              <a:t>responsibility at the client to renew reservations</a:t>
            </a:r>
          </a:p>
          <a:p>
            <a:pPr lvl="2">
              <a:lnSpc>
                <a:spcPct val="80000"/>
              </a:lnSpc>
            </a:pPr>
            <a:r>
              <a:rPr lang="en-US" sz="1800" dirty="0" smtClean="0"/>
              <a:t>traffic, </a:t>
            </a:r>
            <a:r>
              <a:rPr lang="en-US" sz="1800" dirty="0" err="1" smtClean="0"/>
              <a:t>QoS</a:t>
            </a:r>
            <a:r>
              <a:rPr lang="en-US" sz="1800" dirty="0" smtClean="0"/>
              <a:t> declaration</a:t>
            </a:r>
          </a:p>
          <a:p>
            <a:pPr lvl="2">
              <a:lnSpc>
                <a:spcPct val="80000"/>
              </a:lnSpc>
            </a:pPr>
            <a:r>
              <a:rPr lang="en-US" sz="1800" dirty="0" smtClean="0"/>
              <a:t>per-element admission control</a:t>
            </a:r>
          </a:p>
        </p:txBody>
      </p:sp>
      <p:sp>
        <p:nvSpPr>
          <p:cNvPr id="12292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85A9B2C-13BE-4BAB-BCD8-34A64EDFE880}" type="slidenum">
              <a:rPr lang="en-US" smtClean="0"/>
              <a:pPr/>
              <a:t>21</a:t>
            </a:fld>
            <a:endParaRPr lang="en-US" smtClean="0"/>
          </a:p>
        </p:txBody>
      </p:sp>
      <p:sp>
        <p:nvSpPr>
          <p:cNvPr id="12293" name="Freeform 2"/>
          <p:cNvSpPr>
            <a:spLocks/>
          </p:cNvSpPr>
          <p:nvPr/>
        </p:nvSpPr>
        <p:spPr bwMode="auto">
          <a:xfrm>
            <a:off x="3187700" y="3295650"/>
            <a:ext cx="1798638" cy="1674813"/>
          </a:xfrm>
          <a:custGeom>
            <a:avLst/>
            <a:gdLst>
              <a:gd name="T0" fmla="*/ 2147483647 w 1292"/>
              <a:gd name="T1" fmla="*/ 2147483647 h 1255"/>
              <a:gd name="T2" fmla="*/ 2147483647 w 1292"/>
              <a:gd name="T3" fmla="*/ 2147483647 h 1255"/>
              <a:gd name="T4" fmla="*/ 2147483647 w 1292"/>
              <a:gd name="T5" fmla="*/ 2147483647 h 1255"/>
              <a:gd name="T6" fmla="*/ 2147483647 w 1292"/>
              <a:gd name="T7" fmla="*/ 2147483647 h 1255"/>
              <a:gd name="T8" fmla="*/ 2147483647 w 1292"/>
              <a:gd name="T9" fmla="*/ 2147483647 h 1255"/>
              <a:gd name="T10" fmla="*/ 2147483647 w 1292"/>
              <a:gd name="T11" fmla="*/ 2147483647 h 1255"/>
              <a:gd name="T12" fmla="*/ 2147483647 w 1292"/>
              <a:gd name="T13" fmla="*/ 2147483647 h 1255"/>
              <a:gd name="T14" fmla="*/ 2147483647 w 1292"/>
              <a:gd name="T15" fmla="*/ 2147483647 h 1255"/>
              <a:gd name="T16" fmla="*/ 2147483647 w 1292"/>
              <a:gd name="T17" fmla="*/ 2147483647 h 1255"/>
              <a:gd name="T18" fmla="*/ 2147483647 w 1292"/>
              <a:gd name="T19" fmla="*/ 2147483647 h 1255"/>
              <a:gd name="T20" fmla="*/ 2147483647 w 1292"/>
              <a:gd name="T21" fmla="*/ 2147483647 h 1255"/>
              <a:gd name="T22" fmla="*/ 2147483647 w 1292"/>
              <a:gd name="T23" fmla="*/ 2147483647 h 1255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w 1292"/>
              <a:gd name="T37" fmla="*/ 0 h 1255"/>
              <a:gd name="T38" fmla="*/ 1292 w 1292"/>
              <a:gd name="T39" fmla="*/ 1255 h 1255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T36" t="T37" r="T38" b="T39"/>
            <a:pathLst>
              <a:path w="1292" h="1255">
                <a:moveTo>
                  <a:pt x="239" y="7"/>
                </a:moveTo>
                <a:cubicBezTo>
                  <a:pt x="120" y="14"/>
                  <a:pt x="70" y="71"/>
                  <a:pt x="35" y="157"/>
                </a:cubicBezTo>
                <a:cubicBezTo>
                  <a:pt x="0" y="243"/>
                  <a:pt x="26" y="411"/>
                  <a:pt x="29" y="523"/>
                </a:cubicBezTo>
                <a:cubicBezTo>
                  <a:pt x="32" y="635"/>
                  <a:pt x="17" y="771"/>
                  <a:pt x="53" y="829"/>
                </a:cubicBezTo>
                <a:cubicBezTo>
                  <a:pt x="89" y="887"/>
                  <a:pt x="146" y="821"/>
                  <a:pt x="245" y="871"/>
                </a:cubicBezTo>
                <a:cubicBezTo>
                  <a:pt x="344" y="921"/>
                  <a:pt x="522" y="1068"/>
                  <a:pt x="647" y="1129"/>
                </a:cubicBezTo>
                <a:cubicBezTo>
                  <a:pt x="772" y="1190"/>
                  <a:pt x="903" y="1255"/>
                  <a:pt x="995" y="1237"/>
                </a:cubicBezTo>
                <a:cubicBezTo>
                  <a:pt x="1087" y="1219"/>
                  <a:pt x="1153" y="1153"/>
                  <a:pt x="1199" y="1021"/>
                </a:cubicBezTo>
                <a:cubicBezTo>
                  <a:pt x="1245" y="889"/>
                  <a:pt x="1270" y="580"/>
                  <a:pt x="1271" y="445"/>
                </a:cubicBezTo>
                <a:cubicBezTo>
                  <a:pt x="1272" y="310"/>
                  <a:pt x="1292" y="266"/>
                  <a:pt x="1205" y="211"/>
                </a:cubicBezTo>
                <a:cubicBezTo>
                  <a:pt x="1118" y="156"/>
                  <a:pt x="908" y="150"/>
                  <a:pt x="749" y="115"/>
                </a:cubicBezTo>
                <a:cubicBezTo>
                  <a:pt x="590" y="80"/>
                  <a:pt x="358" y="0"/>
                  <a:pt x="239" y="7"/>
                </a:cubicBezTo>
                <a:close/>
              </a:path>
            </a:pathLst>
          </a:custGeom>
          <a:solidFill>
            <a:srgbClr val="00FFFF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12295" name="Freeform 4"/>
          <p:cNvSpPr>
            <a:spLocks/>
          </p:cNvSpPr>
          <p:nvPr/>
        </p:nvSpPr>
        <p:spPr bwMode="auto">
          <a:xfrm>
            <a:off x="746125" y="2162175"/>
            <a:ext cx="2381250" cy="1922463"/>
          </a:xfrm>
          <a:custGeom>
            <a:avLst/>
            <a:gdLst>
              <a:gd name="T0" fmla="*/ 2147483647 w 1340"/>
              <a:gd name="T1" fmla="*/ 2147483647 h 1191"/>
              <a:gd name="T2" fmla="*/ 2147483647 w 1340"/>
              <a:gd name="T3" fmla="*/ 2147483647 h 1191"/>
              <a:gd name="T4" fmla="*/ 2147483647 w 1340"/>
              <a:gd name="T5" fmla="*/ 2147483647 h 1191"/>
              <a:gd name="T6" fmla="*/ 2147483647 w 1340"/>
              <a:gd name="T7" fmla="*/ 2147483647 h 1191"/>
              <a:gd name="T8" fmla="*/ 2147483647 w 1340"/>
              <a:gd name="T9" fmla="*/ 2147483647 h 1191"/>
              <a:gd name="T10" fmla="*/ 2147483647 w 1340"/>
              <a:gd name="T11" fmla="*/ 2147483647 h 1191"/>
              <a:gd name="T12" fmla="*/ 2147483647 w 1340"/>
              <a:gd name="T13" fmla="*/ 2147483647 h 1191"/>
              <a:gd name="T14" fmla="*/ 2147483647 w 1340"/>
              <a:gd name="T15" fmla="*/ 2147483647 h 1191"/>
              <a:gd name="T16" fmla="*/ 2147483647 w 1340"/>
              <a:gd name="T17" fmla="*/ 2147483647 h 1191"/>
              <a:gd name="T18" fmla="*/ 2147483647 w 1340"/>
              <a:gd name="T19" fmla="*/ 2147483647 h 1191"/>
              <a:gd name="T20" fmla="*/ 2147483647 w 1340"/>
              <a:gd name="T21" fmla="*/ 2147483647 h 1191"/>
              <a:gd name="T22" fmla="*/ 2147483647 w 1340"/>
              <a:gd name="T23" fmla="*/ 2147483647 h 1191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w 1340"/>
              <a:gd name="T37" fmla="*/ 0 h 1191"/>
              <a:gd name="T38" fmla="*/ 1340 w 1340"/>
              <a:gd name="T39" fmla="*/ 1191 h 1191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T36" t="T37" r="T38" b="T39"/>
            <a:pathLst>
              <a:path w="1340" h="1191">
                <a:moveTo>
                  <a:pt x="550" y="42"/>
                </a:moveTo>
                <a:cubicBezTo>
                  <a:pt x="437" y="4"/>
                  <a:pt x="164" y="0"/>
                  <a:pt x="82" y="60"/>
                </a:cubicBezTo>
                <a:cubicBezTo>
                  <a:pt x="0" y="120"/>
                  <a:pt x="67" y="292"/>
                  <a:pt x="58" y="402"/>
                </a:cubicBezTo>
                <a:cubicBezTo>
                  <a:pt x="49" y="512"/>
                  <a:pt x="19" y="642"/>
                  <a:pt x="28" y="720"/>
                </a:cubicBezTo>
                <a:cubicBezTo>
                  <a:pt x="37" y="798"/>
                  <a:pt x="27" y="844"/>
                  <a:pt x="112" y="870"/>
                </a:cubicBezTo>
                <a:cubicBezTo>
                  <a:pt x="197" y="896"/>
                  <a:pt x="450" y="833"/>
                  <a:pt x="538" y="876"/>
                </a:cubicBezTo>
                <a:cubicBezTo>
                  <a:pt x="626" y="919"/>
                  <a:pt x="524" y="1091"/>
                  <a:pt x="640" y="1128"/>
                </a:cubicBezTo>
                <a:cubicBezTo>
                  <a:pt x="756" y="1165"/>
                  <a:pt x="1128" y="1191"/>
                  <a:pt x="1234" y="1098"/>
                </a:cubicBezTo>
                <a:cubicBezTo>
                  <a:pt x="1340" y="1005"/>
                  <a:pt x="1281" y="696"/>
                  <a:pt x="1276" y="570"/>
                </a:cubicBezTo>
                <a:cubicBezTo>
                  <a:pt x="1271" y="444"/>
                  <a:pt x="1290" y="389"/>
                  <a:pt x="1204" y="342"/>
                </a:cubicBezTo>
                <a:cubicBezTo>
                  <a:pt x="1118" y="295"/>
                  <a:pt x="868" y="338"/>
                  <a:pt x="760" y="288"/>
                </a:cubicBezTo>
                <a:cubicBezTo>
                  <a:pt x="652" y="238"/>
                  <a:pt x="663" y="80"/>
                  <a:pt x="550" y="42"/>
                </a:cubicBezTo>
                <a:close/>
              </a:path>
            </a:pathLst>
          </a:custGeom>
          <a:solidFill>
            <a:srgbClr val="00FFFF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12296" name="Rectangle 5"/>
          <p:cNvSpPr>
            <a:spLocks noChangeArrowheads="1"/>
          </p:cNvSpPr>
          <p:nvPr/>
        </p:nvSpPr>
        <p:spPr bwMode="auto">
          <a:xfrm>
            <a:off x="1339850" y="4554538"/>
            <a:ext cx="6350" cy="2159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endParaRPr lang="sv-SE"/>
          </a:p>
        </p:txBody>
      </p:sp>
      <p:grpSp>
        <p:nvGrpSpPr>
          <p:cNvPr id="12297" name="Group 6"/>
          <p:cNvGrpSpPr>
            <a:grpSpLocks/>
          </p:cNvGrpSpPr>
          <p:nvPr/>
        </p:nvGrpSpPr>
        <p:grpSpPr bwMode="auto">
          <a:xfrm rot="-5400000">
            <a:off x="2376487" y="3482976"/>
            <a:ext cx="98425" cy="298450"/>
            <a:chOff x="3842" y="406"/>
            <a:chExt cx="51" cy="167"/>
          </a:xfrm>
        </p:grpSpPr>
        <p:sp>
          <p:nvSpPr>
            <p:cNvPr id="12687" name="Oval 7"/>
            <p:cNvSpPr>
              <a:spLocks noChangeArrowheads="1"/>
            </p:cNvSpPr>
            <p:nvPr/>
          </p:nvSpPr>
          <p:spPr bwMode="auto">
            <a:xfrm>
              <a:off x="3842" y="406"/>
              <a:ext cx="47" cy="4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sv-SE"/>
            </a:p>
          </p:txBody>
        </p:sp>
        <p:sp>
          <p:nvSpPr>
            <p:cNvPr id="12688" name="Oval 8"/>
            <p:cNvSpPr>
              <a:spLocks noChangeArrowheads="1"/>
            </p:cNvSpPr>
            <p:nvPr/>
          </p:nvSpPr>
          <p:spPr bwMode="auto">
            <a:xfrm>
              <a:off x="3844" y="466"/>
              <a:ext cx="47" cy="4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sv-SE"/>
            </a:p>
          </p:txBody>
        </p:sp>
        <p:sp>
          <p:nvSpPr>
            <p:cNvPr id="12689" name="Oval 9"/>
            <p:cNvSpPr>
              <a:spLocks noChangeArrowheads="1"/>
            </p:cNvSpPr>
            <p:nvPr/>
          </p:nvSpPr>
          <p:spPr bwMode="auto">
            <a:xfrm>
              <a:off x="3846" y="526"/>
              <a:ext cx="47" cy="4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sv-SE"/>
            </a:p>
          </p:txBody>
        </p:sp>
      </p:grpSp>
      <p:sp>
        <p:nvSpPr>
          <p:cNvPr id="12298" name="Line 10"/>
          <p:cNvSpPr>
            <a:spLocks noChangeShapeType="1"/>
          </p:cNvSpPr>
          <p:nvPr/>
        </p:nvSpPr>
        <p:spPr bwMode="auto">
          <a:xfrm>
            <a:off x="2149475" y="3286125"/>
            <a:ext cx="631825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12299" name="Line 11"/>
          <p:cNvSpPr>
            <a:spLocks noChangeShapeType="1"/>
          </p:cNvSpPr>
          <p:nvPr/>
        </p:nvSpPr>
        <p:spPr bwMode="auto">
          <a:xfrm>
            <a:off x="2152650" y="3281363"/>
            <a:ext cx="3175" cy="11588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12300" name="Line 12"/>
          <p:cNvSpPr>
            <a:spLocks noChangeShapeType="1"/>
          </p:cNvSpPr>
          <p:nvPr/>
        </p:nvSpPr>
        <p:spPr bwMode="auto">
          <a:xfrm>
            <a:off x="2784475" y="3279775"/>
            <a:ext cx="3175" cy="1000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12301" name="Line 13"/>
          <p:cNvSpPr>
            <a:spLocks noChangeShapeType="1"/>
          </p:cNvSpPr>
          <p:nvPr/>
        </p:nvSpPr>
        <p:spPr bwMode="auto">
          <a:xfrm>
            <a:off x="1377950" y="2620963"/>
            <a:ext cx="757238" cy="331787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12302" name="Line 14"/>
          <p:cNvSpPr>
            <a:spLocks noChangeShapeType="1"/>
          </p:cNvSpPr>
          <p:nvPr/>
        </p:nvSpPr>
        <p:spPr bwMode="auto">
          <a:xfrm flipV="1">
            <a:off x="1406525" y="2978150"/>
            <a:ext cx="715963" cy="26193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12303" name="Line 15"/>
          <p:cNvSpPr>
            <a:spLocks noChangeShapeType="1"/>
          </p:cNvSpPr>
          <p:nvPr/>
        </p:nvSpPr>
        <p:spPr bwMode="auto">
          <a:xfrm flipV="1">
            <a:off x="2455863" y="3081338"/>
            <a:ext cx="1587" cy="19843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12304" name="Freeform 16"/>
          <p:cNvSpPr>
            <a:spLocks/>
          </p:cNvSpPr>
          <p:nvPr/>
        </p:nvSpPr>
        <p:spPr bwMode="auto">
          <a:xfrm>
            <a:off x="5343525" y="4041775"/>
            <a:ext cx="2974975" cy="2219325"/>
          </a:xfrm>
          <a:custGeom>
            <a:avLst/>
            <a:gdLst>
              <a:gd name="T0" fmla="*/ 2147483647 w 2135"/>
              <a:gd name="T1" fmla="*/ 2147483647 h 1662"/>
              <a:gd name="T2" fmla="*/ 2147483647 w 2135"/>
              <a:gd name="T3" fmla="*/ 2147483647 h 1662"/>
              <a:gd name="T4" fmla="*/ 2147483647 w 2135"/>
              <a:gd name="T5" fmla="*/ 2147483647 h 1662"/>
              <a:gd name="T6" fmla="*/ 2147483647 w 2135"/>
              <a:gd name="T7" fmla="*/ 2147483647 h 1662"/>
              <a:gd name="T8" fmla="*/ 2147483647 w 2135"/>
              <a:gd name="T9" fmla="*/ 2147483647 h 1662"/>
              <a:gd name="T10" fmla="*/ 2147483647 w 2135"/>
              <a:gd name="T11" fmla="*/ 2147483647 h 1662"/>
              <a:gd name="T12" fmla="*/ 2147483647 w 2135"/>
              <a:gd name="T13" fmla="*/ 2147483647 h 1662"/>
              <a:gd name="T14" fmla="*/ 2147483647 w 2135"/>
              <a:gd name="T15" fmla="*/ 2147483647 h 1662"/>
              <a:gd name="T16" fmla="*/ 2147483647 w 2135"/>
              <a:gd name="T17" fmla="*/ 2147483647 h 1662"/>
              <a:gd name="T18" fmla="*/ 2147483647 w 2135"/>
              <a:gd name="T19" fmla="*/ 2147483647 h 1662"/>
              <a:gd name="T20" fmla="*/ 2147483647 w 2135"/>
              <a:gd name="T21" fmla="*/ 2147483647 h 1662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2135"/>
              <a:gd name="T34" fmla="*/ 0 h 1662"/>
              <a:gd name="T35" fmla="*/ 2135 w 2135"/>
              <a:gd name="T36" fmla="*/ 1662 h 1662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2135" h="1662">
                <a:moveTo>
                  <a:pt x="27" y="652"/>
                </a:moveTo>
                <a:cubicBezTo>
                  <a:pt x="14" y="487"/>
                  <a:pt x="0" y="152"/>
                  <a:pt x="105" y="76"/>
                </a:cubicBezTo>
                <a:cubicBezTo>
                  <a:pt x="210" y="0"/>
                  <a:pt x="473" y="192"/>
                  <a:pt x="657" y="196"/>
                </a:cubicBezTo>
                <a:cubicBezTo>
                  <a:pt x="841" y="200"/>
                  <a:pt x="985" y="65"/>
                  <a:pt x="1209" y="100"/>
                </a:cubicBezTo>
                <a:cubicBezTo>
                  <a:pt x="1433" y="135"/>
                  <a:pt x="1867" y="232"/>
                  <a:pt x="2001" y="406"/>
                </a:cubicBezTo>
                <a:cubicBezTo>
                  <a:pt x="2135" y="580"/>
                  <a:pt x="2083" y="945"/>
                  <a:pt x="2013" y="1144"/>
                </a:cubicBezTo>
                <a:cubicBezTo>
                  <a:pt x="1943" y="1343"/>
                  <a:pt x="1781" y="1538"/>
                  <a:pt x="1581" y="1600"/>
                </a:cubicBezTo>
                <a:cubicBezTo>
                  <a:pt x="1381" y="1662"/>
                  <a:pt x="993" y="1571"/>
                  <a:pt x="813" y="1516"/>
                </a:cubicBezTo>
                <a:cubicBezTo>
                  <a:pt x="633" y="1461"/>
                  <a:pt x="606" y="1345"/>
                  <a:pt x="501" y="1270"/>
                </a:cubicBezTo>
                <a:cubicBezTo>
                  <a:pt x="396" y="1195"/>
                  <a:pt x="262" y="1169"/>
                  <a:pt x="183" y="1066"/>
                </a:cubicBezTo>
                <a:cubicBezTo>
                  <a:pt x="104" y="963"/>
                  <a:pt x="25" y="819"/>
                  <a:pt x="27" y="652"/>
                </a:cubicBezTo>
                <a:close/>
              </a:path>
            </a:pathLst>
          </a:custGeom>
          <a:solidFill>
            <a:srgbClr val="00FFFF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12305" name="Line 17"/>
          <p:cNvSpPr>
            <a:spLocks noChangeShapeType="1"/>
          </p:cNvSpPr>
          <p:nvPr/>
        </p:nvSpPr>
        <p:spPr bwMode="auto">
          <a:xfrm>
            <a:off x="6567488" y="4849813"/>
            <a:ext cx="303212" cy="385762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12306" name="Line 18"/>
          <p:cNvSpPr>
            <a:spLocks noChangeShapeType="1"/>
          </p:cNvSpPr>
          <p:nvPr/>
        </p:nvSpPr>
        <p:spPr bwMode="auto">
          <a:xfrm flipH="1">
            <a:off x="7362825" y="4846638"/>
            <a:ext cx="279400" cy="39211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12307" name="Oval 19"/>
          <p:cNvSpPr>
            <a:spLocks noChangeArrowheads="1"/>
          </p:cNvSpPr>
          <p:nvPr/>
        </p:nvSpPr>
        <p:spPr bwMode="auto">
          <a:xfrm rot="-5400000">
            <a:off x="6157119" y="5330031"/>
            <a:ext cx="63500" cy="65088"/>
          </a:xfrm>
          <a:prstGeom prst="ellipse">
            <a:avLst/>
          </a:prstGeom>
          <a:solidFill>
            <a:schemeClr val="folHlink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sv-SE"/>
          </a:p>
        </p:txBody>
      </p:sp>
      <p:sp>
        <p:nvSpPr>
          <p:cNvPr id="12308" name="Oval 20"/>
          <p:cNvSpPr>
            <a:spLocks noChangeArrowheads="1"/>
          </p:cNvSpPr>
          <p:nvPr/>
        </p:nvSpPr>
        <p:spPr bwMode="auto">
          <a:xfrm rot="-5400000">
            <a:off x="6242051" y="5327650"/>
            <a:ext cx="63500" cy="66675"/>
          </a:xfrm>
          <a:prstGeom prst="ellipse">
            <a:avLst/>
          </a:prstGeom>
          <a:solidFill>
            <a:schemeClr val="folHlink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sv-SE"/>
          </a:p>
        </p:txBody>
      </p:sp>
      <p:sp>
        <p:nvSpPr>
          <p:cNvPr id="12309" name="Oval 21"/>
          <p:cNvSpPr>
            <a:spLocks noChangeArrowheads="1"/>
          </p:cNvSpPr>
          <p:nvPr/>
        </p:nvSpPr>
        <p:spPr bwMode="auto">
          <a:xfrm rot="-5400000">
            <a:off x="6319837" y="5332413"/>
            <a:ext cx="61913" cy="65088"/>
          </a:xfrm>
          <a:prstGeom prst="ellipse">
            <a:avLst/>
          </a:prstGeom>
          <a:solidFill>
            <a:schemeClr val="folHlink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sv-SE"/>
          </a:p>
        </p:txBody>
      </p:sp>
      <p:sp>
        <p:nvSpPr>
          <p:cNvPr id="12310" name="Line 22"/>
          <p:cNvSpPr>
            <a:spLocks noChangeShapeType="1"/>
          </p:cNvSpPr>
          <p:nvPr/>
        </p:nvSpPr>
        <p:spPr bwMode="auto">
          <a:xfrm rot="-5400000">
            <a:off x="6579394" y="5212557"/>
            <a:ext cx="60325" cy="158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12311" name="Line 23"/>
          <p:cNvSpPr>
            <a:spLocks noChangeShapeType="1"/>
          </p:cNvSpPr>
          <p:nvPr/>
        </p:nvSpPr>
        <p:spPr bwMode="auto">
          <a:xfrm rot="5400000" flipH="1">
            <a:off x="5953125" y="5203825"/>
            <a:ext cx="635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12312" name="Line 24"/>
          <p:cNvSpPr>
            <a:spLocks noChangeShapeType="1"/>
          </p:cNvSpPr>
          <p:nvPr/>
        </p:nvSpPr>
        <p:spPr bwMode="auto">
          <a:xfrm rot="16200000" flipV="1">
            <a:off x="6299994" y="4864894"/>
            <a:ext cx="0" cy="6270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12313" name="Line 25"/>
          <p:cNvSpPr>
            <a:spLocks noChangeShapeType="1"/>
          </p:cNvSpPr>
          <p:nvPr/>
        </p:nvSpPr>
        <p:spPr bwMode="auto">
          <a:xfrm>
            <a:off x="6297613" y="4975225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12314" name="Line 26"/>
          <p:cNvSpPr>
            <a:spLocks noChangeShapeType="1"/>
          </p:cNvSpPr>
          <p:nvPr/>
        </p:nvSpPr>
        <p:spPr bwMode="auto">
          <a:xfrm rot="5400000" flipH="1">
            <a:off x="7555706" y="5125244"/>
            <a:ext cx="6111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12315" name="Line 27"/>
          <p:cNvSpPr>
            <a:spLocks noChangeShapeType="1"/>
          </p:cNvSpPr>
          <p:nvPr/>
        </p:nvSpPr>
        <p:spPr bwMode="auto">
          <a:xfrm rot="-5400000">
            <a:off x="7909719" y="5377656"/>
            <a:ext cx="0" cy="1031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12316" name="Line 28"/>
          <p:cNvSpPr>
            <a:spLocks noChangeShapeType="1"/>
          </p:cNvSpPr>
          <p:nvPr/>
        </p:nvSpPr>
        <p:spPr bwMode="auto">
          <a:xfrm rot="-5400000">
            <a:off x="7899400" y="4908550"/>
            <a:ext cx="0" cy="889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grpSp>
        <p:nvGrpSpPr>
          <p:cNvPr id="12317" name="Group 29"/>
          <p:cNvGrpSpPr>
            <a:grpSpLocks/>
          </p:cNvGrpSpPr>
          <p:nvPr/>
        </p:nvGrpSpPr>
        <p:grpSpPr bwMode="auto">
          <a:xfrm>
            <a:off x="7472363" y="4606925"/>
            <a:ext cx="501650" cy="234950"/>
            <a:chOff x="3600" y="219"/>
            <a:chExt cx="360" cy="175"/>
          </a:xfrm>
        </p:grpSpPr>
        <p:sp>
          <p:nvSpPr>
            <p:cNvPr id="12674" name="Oval 30"/>
            <p:cNvSpPr>
              <a:spLocks noChangeArrowheads="1"/>
            </p:cNvSpPr>
            <p:nvPr/>
          </p:nvSpPr>
          <p:spPr bwMode="auto">
            <a:xfrm>
              <a:off x="3603" y="297"/>
              <a:ext cx="357" cy="97"/>
            </a:xfrm>
            <a:prstGeom prst="ellipse">
              <a:avLst/>
            </a:prstGeom>
            <a:solidFill>
              <a:schemeClr val="fol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sv-SE"/>
            </a:p>
          </p:txBody>
        </p:sp>
        <p:sp>
          <p:nvSpPr>
            <p:cNvPr id="12675" name="Line 31"/>
            <p:cNvSpPr>
              <a:spLocks noChangeShapeType="1"/>
            </p:cNvSpPr>
            <p:nvPr/>
          </p:nvSpPr>
          <p:spPr bwMode="auto">
            <a:xfrm>
              <a:off x="3603" y="289"/>
              <a:ext cx="0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2676" name="Line 32"/>
            <p:cNvSpPr>
              <a:spLocks noChangeShapeType="1"/>
            </p:cNvSpPr>
            <p:nvPr/>
          </p:nvSpPr>
          <p:spPr bwMode="auto">
            <a:xfrm>
              <a:off x="3960" y="289"/>
              <a:ext cx="0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2677" name="Rectangle 33"/>
            <p:cNvSpPr>
              <a:spLocks noChangeArrowheads="1"/>
            </p:cNvSpPr>
            <p:nvPr/>
          </p:nvSpPr>
          <p:spPr bwMode="auto">
            <a:xfrm>
              <a:off x="3603" y="289"/>
              <a:ext cx="354" cy="59"/>
            </a:xfrm>
            <a:prstGeom prst="rect">
              <a:avLst/>
            </a:prstGeom>
            <a:solidFill>
              <a:schemeClr val="folHlink"/>
            </a:solidFill>
            <a:ln w="127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sv-SE"/>
            </a:p>
          </p:txBody>
        </p:sp>
        <p:sp>
          <p:nvSpPr>
            <p:cNvPr id="12678" name="Oval 34"/>
            <p:cNvSpPr>
              <a:spLocks noChangeArrowheads="1"/>
            </p:cNvSpPr>
            <p:nvPr/>
          </p:nvSpPr>
          <p:spPr bwMode="auto">
            <a:xfrm>
              <a:off x="3600" y="219"/>
              <a:ext cx="357" cy="113"/>
            </a:xfrm>
            <a:prstGeom prst="ellipse">
              <a:avLst/>
            </a:prstGeom>
            <a:solidFill>
              <a:schemeClr val="fol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sv-SE"/>
            </a:p>
          </p:txBody>
        </p:sp>
        <p:grpSp>
          <p:nvGrpSpPr>
            <p:cNvPr id="12679" name="Group 35"/>
            <p:cNvGrpSpPr>
              <a:grpSpLocks/>
            </p:cNvGrpSpPr>
            <p:nvPr/>
          </p:nvGrpSpPr>
          <p:grpSpPr bwMode="auto">
            <a:xfrm>
              <a:off x="3686" y="244"/>
              <a:ext cx="177" cy="66"/>
              <a:chOff x="2848" y="848"/>
              <a:chExt cx="140" cy="98"/>
            </a:xfrm>
          </p:grpSpPr>
          <p:sp>
            <p:nvSpPr>
              <p:cNvPr id="12684" name="Line 36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2685" name="Line 37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2686" name="Line 38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</p:grpSp>
        <p:grpSp>
          <p:nvGrpSpPr>
            <p:cNvPr id="12680" name="Group 39"/>
            <p:cNvGrpSpPr>
              <a:grpSpLocks/>
            </p:cNvGrpSpPr>
            <p:nvPr/>
          </p:nvGrpSpPr>
          <p:grpSpPr bwMode="auto">
            <a:xfrm flipV="1">
              <a:off x="3686" y="243"/>
              <a:ext cx="177" cy="66"/>
              <a:chOff x="2848" y="848"/>
              <a:chExt cx="140" cy="98"/>
            </a:xfrm>
          </p:grpSpPr>
          <p:sp>
            <p:nvSpPr>
              <p:cNvPr id="12681" name="Line 40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2682" name="Line 41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2683" name="Line 42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</p:grpSp>
      </p:grpSp>
      <p:sp>
        <p:nvSpPr>
          <p:cNvPr id="12318" name="Line 43"/>
          <p:cNvSpPr>
            <a:spLocks noChangeShapeType="1"/>
          </p:cNvSpPr>
          <p:nvPr/>
        </p:nvSpPr>
        <p:spPr bwMode="auto">
          <a:xfrm flipV="1">
            <a:off x="6548438" y="4730750"/>
            <a:ext cx="931862" cy="7143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12319" name="Line 44"/>
          <p:cNvSpPr>
            <a:spLocks noChangeShapeType="1"/>
          </p:cNvSpPr>
          <p:nvPr/>
        </p:nvSpPr>
        <p:spPr bwMode="auto">
          <a:xfrm rot="-5400000">
            <a:off x="7446169" y="5584032"/>
            <a:ext cx="60325" cy="158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12320" name="Line 45"/>
          <p:cNvSpPr>
            <a:spLocks noChangeShapeType="1"/>
          </p:cNvSpPr>
          <p:nvPr/>
        </p:nvSpPr>
        <p:spPr bwMode="auto">
          <a:xfrm rot="5400000" flipH="1">
            <a:off x="6819900" y="5575300"/>
            <a:ext cx="635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12321" name="Line 46"/>
          <p:cNvSpPr>
            <a:spLocks noChangeShapeType="1"/>
          </p:cNvSpPr>
          <p:nvPr/>
        </p:nvSpPr>
        <p:spPr bwMode="auto">
          <a:xfrm rot="16200000" flipV="1">
            <a:off x="7166769" y="5236369"/>
            <a:ext cx="0" cy="6270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12322" name="Line 47"/>
          <p:cNvSpPr>
            <a:spLocks noChangeShapeType="1"/>
          </p:cNvSpPr>
          <p:nvPr/>
        </p:nvSpPr>
        <p:spPr bwMode="auto">
          <a:xfrm>
            <a:off x="7164388" y="5346700"/>
            <a:ext cx="0" cy="2286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12323" name="Line 48"/>
          <p:cNvSpPr>
            <a:spLocks noChangeShapeType="1"/>
          </p:cNvSpPr>
          <p:nvPr/>
        </p:nvSpPr>
        <p:spPr bwMode="auto">
          <a:xfrm>
            <a:off x="3836988" y="3576638"/>
            <a:ext cx="485775" cy="2079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12324" name="Line 49"/>
          <p:cNvSpPr>
            <a:spLocks noChangeShapeType="1"/>
          </p:cNvSpPr>
          <p:nvPr/>
        </p:nvSpPr>
        <p:spPr bwMode="auto">
          <a:xfrm flipH="1">
            <a:off x="4356100" y="3913188"/>
            <a:ext cx="241300" cy="68103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12325" name="Line 50"/>
          <p:cNvSpPr>
            <a:spLocks noChangeShapeType="1"/>
          </p:cNvSpPr>
          <p:nvPr/>
        </p:nvSpPr>
        <p:spPr bwMode="auto">
          <a:xfrm>
            <a:off x="3586163" y="3689350"/>
            <a:ext cx="0" cy="4318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12326" name="Line 51"/>
          <p:cNvSpPr>
            <a:spLocks noChangeShapeType="1"/>
          </p:cNvSpPr>
          <p:nvPr/>
        </p:nvSpPr>
        <p:spPr bwMode="auto">
          <a:xfrm>
            <a:off x="3611563" y="4337050"/>
            <a:ext cx="534987" cy="3683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12327" name="Line 52"/>
          <p:cNvSpPr>
            <a:spLocks noChangeShapeType="1"/>
          </p:cNvSpPr>
          <p:nvPr/>
        </p:nvSpPr>
        <p:spPr bwMode="auto">
          <a:xfrm>
            <a:off x="4795838" y="4754563"/>
            <a:ext cx="1295400" cy="17462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12328" name="Line 53"/>
          <p:cNvSpPr>
            <a:spLocks noChangeShapeType="1"/>
          </p:cNvSpPr>
          <p:nvPr/>
        </p:nvSpPr>
        <p:spPr bwMode="auto">
          <a:xfrm flipH="1">
            <a:off x="3844925" y="3881438"/>
            <a:ext cx="560388" cy="384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12329" name="Line 54"/>
          <p:cNvSpPr>
            <a:spLocks noChangeShapeType="1"/>
          </p:cNvSpPr>
          <p:nvPr/>
        </p:nvSpPr>
        <p:spPr bwMode="auto">
          <a:xfrm flipH="1">
            <a:off x="3854450" y="3321050"/>
            <a:ext cx="350838" cy="255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12330" name="Line 55"/>
          <p:cNvSpPr>
            <a:spLocks noChangeShapeType="1"/>
          </p:cNvSpPr>
          <p:nvPr/>
        </p:nvSpPr>
        <p:spPr bwMode="auto">
          <a:xfrm flipH="1">
            <a:off x="4572000" y="3497263"/>
            <a:ext cx="201613" cy="17621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12331" name="Line 56"/>
          <p:cNvSpPr>
            <a:spLocks noChangeShapeType="1"/>
          </p:cNvSpPr>
          <p:nvPr/>
        </p:nvSpPr>
        <p:spPr bwMode="auto">
          <a:xfrm>
            <a:off x="2720975" y="2981325"/>
            <a:ext cx="601663" cy="563563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grpSp>
        <p:nvGrpSpPr>
          <p:cNvPr id="12333" name="Group 58"/>
          <p:cNvGrpSpPr>
            <a:grpSpLocks/>
          </p:cNvGrpSpPr>
          <p:nvPr/>
        </p:nvGrpSpPr>
        <p:grpSpPr bwMode="auto">
          <a:xfrm>
            <a:off x="2117725" y="2820988"/>
            <a:ext cx="639763" cy="282575"/>
            <a:chOff x="1070" y="3199"/>
            <a:chExt cx="403" cy="178"/>
          </a:xfrm>
        </p:grpSpPr>
        <p:sp>
          <p:nvSpPr>
            <p:cNvPr id="12661" name="Oval 59"/>
            <p:cNvSpPr>
              <a:spLocks noChangeArrowheads="1"/>
            </p:cNvSpPr>
            <p:nvPr/>
          </p:nvSpPr>
          <p:spPr bwMode="auto">
            <a:xfrm>
              <a:off x="1073" y="3278"/>
              <a:ext cx="400" cy="99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sv-SE"/>
            </a:p>
          </p:txBody>
        </p:sp>
        <p:sp>
          <p:nvSpPr>
            <p:cNvPr id="12662" name="Line 60"/>
            <p:cNvSpPr>
              <a:spLocks noChangeShapeType="1"/>
            </p:cNvSpPr>
            <p:nvPr/>
          </p:nvSpPr>
          <p:spPr bwMode="auto">
            <a:xfrm>
              <a:off x="1073" y="3270"/>
              <a:ext cx="0" cy="6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2663" name="Line 61"/>
            <p:cNvSpPr>
              <a:spLocks noChangeShapeType="1"/>
            </p:cNvSpPr>
            <p:nvPr/>
          </p:nvSpPr>
          <p:spPr bwMode="auto">
            <a:xfrm>
              <a:off x="1473" y="3270"/>
              <a:ext cx="0" cy="6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2664" name="Rectangle 62"/>
            <p:cNvSpPr>
              <a:spLocks noChangeArrowheads="1"/>
            </p:cNvSpPr>
            <p:nvPr/>
          </p:nvSpPr>
          <p:spPr bwMode="auto">
            <a:xfrm>
              <a:off x="1073" y="3270"/>
              <a:ext cx="397" cy="60"/>
            </a:xfrm>
            <a:prstGeom prst="rect">
              <a:avLst/>
            </a:prstGeom>
            <a:solidFill>
              <a:srgbClr val="FF0000"/>
            </a:solidFill>
            <a:ln w="127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sv-SE"/>
            </a:p>
          </p:txBody>
        </p:sp>
        <p:sp>
          <p:nvSpPr>
            <p:cNvPr id="12665" name="Oval 63"/>
            <p:cNvSpPr>
              <a:spLocks noChangeArrowheads="1"/>
            </p:cNvSpPr>
            <p:nvPr/>
          </p:nvSpPr>
          <p:spPr bwMode="auto">
            <a:xfrm>
              <a:off x="1070" y="3199"/>
              <a:ext cx="400" cy="115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sv-SE"/>
            </a:p>
          </p:txBody>
        </p:sp>
        <p:grpSp>
          <p:nvGrpSpPr>
            <p:cNvPr id="12666" name="Group 64"/>
            <p:cNvGrpSpPr>
              <a:grpSpLocks/>
            </p:cNvGrpSpPr>
            <p:nvPr/>
          </p:nvGrpSpPr>
          <p:grpSpPr bwMode="auto">
            <a:xfrm>
              <a:off x="1166" y="3224"/>
              <a:ext cx="198" cy="68"/>
              <a:chOff x="2848" y="848"/>
              <a:chExt cx="140" cy="98"/>
            </a:xfrm>
          </p:grpSpPr>
          <p:sp>
            <p:nvSpPr>
              <p:cNvPr id="12671" name="Line 65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2672" name="Line 66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2673" name="Line 67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</p:grpSp>
        <p:grpSp>
          <p:nvGrpSpPr>
            <p:cNvPr id="12667" name="Group 68"/>
            <p:cNvGrpSpPr>
              <a:grpSpLocks/>
            </p:cNvGrpSpPr>
            <p:nvPr/>
          </p:nvGrpSpPr>
          <p:grpSpPr bwMode="auto">
            <a:xfrm flipV="1">
              <a:off x="1166" y="3223"/>
              <a:ext cx="198" cy="68"/>
              <a:chOff x="2848" y="848"/>
              <a:chExt cx="140" cy="98"/>
            </a:xfrm>
          </p:grpSpPr>
          <p:sp>
            <p:nvSpPr>
              <p:cNvPr id="12668" name="Line 69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2669" name="Line 70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2670" name="Line 71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</p:grpSp>
      </p:grpSp>
      <p:grpSp>
        <p:nvGrpSpPr>
          <p:cNvPr id="12334" name="Group 72"/>
          <p:cNvGrpSpPr>
            <a:grpSpLocks/>
          </p:cNvGrpSpPr>
          <p:nvPr/>
        </p:nvGrpSpPr>
        <p:grpSpPr bwMode="auto">
          <a:xfrm>
            <a:off x="3251200" y="3402013"/>
            <a:ext cx="639763" cy="282575"/>
            <a:chOff x="1070" y="3199"/>
            <a:chExt cx="403" cy="178"/>
          </a:xfrm>
        </p:grpSpPr>
        <p:sp>
          <p:nvSpPr>
            <p:cNvPr id="12648" name="Oval 73"/>
            <p:cNvSpPr>
              <a:spLocks noChangeArrowheads="1"/>
            </p:cNvSpPr>
            <p:nvPr/>
          </p:nvSpPr>
          <p:spPr bwMode="auto">
            <a:xfrm>
              <a:off x="1073" y="3278"/>
              <a:ext cx="400" cy="99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sv-SE"/>
            </a:p>
          </p:txBody>
        </p:sp>
        <p:sp>
          <p:nvSpPr>
            <p:cNvPr id="12649" name="Line 74"/>
            <p:cNvSpPr>
              <a:spLocks noChangeShapeType="1"/>
            </p:cNvSpPr>
            <p:nvPr/>
          </p:nvSpPr>
          <p:spPr bwMode="auto">
            <a:xfrm>
              <a:off x="1073" y="3270"/>
              <a:ext cx="0" cy="6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2650" name="Line 75"/>
            <p:cNvSpPr>
              <a:spLocks noChangeShapeType="1"/>
            </p:cNvSpPr>
            <p:nvPr/>
          </p:nvSpPr>
          <p:spPr bwMode="auto">
            <a:xfrm>
              <a:off x="1473" y="3270"/>
              <a:ext cx="0" cy="6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2651" name="Rectangle 76"/>
            <p:cNvSpPr>
              <a:spLocks noChangeArrowheads="1"/>
            </p:cNvSpPr>
            <p:nvPr/>
          </p:nvSpPr>
          <p:spPr bwMode="auto">
            <a:xfrm>
              <a:off x="1073" y="3270"/>
              <a:ext cx="397" cy="60"/>
            </a:xfrm>
            <a:prstGeom prst="rect">
              <a:avLst/>
            </a:prstGeom>
            <a:solidFill>
              <a:srgbClr val="FF0000"/>
            </a:solidFill>
            <a:ln w="127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sv-SE"/>
            </a:p>
          </p:txBody>
        </p:sp>
        <p:sp>
          <p:nvSpPr>
            <p:cNvPr id="12652" name="Oval 77"/>
            <p:cNvSpPr>
              <a:spLocks noChangeArrowheads="1"/>
            </p:cNvSpPr>
            <p:nvPr/>
          </p:nvSpPr>
          <p:spPr bwMode="auto">
            <a:xfrm>
              <a:off x="1070" y="3199"/>
              <a:ext cx="400" cy="115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sv-SE"/>
            </a:p>
          </p:txBody>
        </p:sp>
        <p:grpSp>
          <p:nvGrpSpPr>
            <p:cNvPr id="12653" name="Group 78"/>
            <p:cNvGrpSpPr>
              <a:grpSpLocks/>
            </p:cNvGrpSpPr>
            <p:nvPr/>
          </p:nvGrpSpPr>
          <p:grpSpPr bwMode="auto">
            <a:xfrm>
              <a:off x="1166" y="3224"/>
              <a:ext cx="198" cy="68"/>
              <a:chOff x="2848" y="848"/>
              <a:chExt cx="140" cy="98"/>
            </a:xfrm>
          </p:grpSpPr>
          <p:sp>
            <p:nvSpPr>
              <p:cNvPr id="12658" name="Line 79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2659" name="Line 80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2660" name="Line 81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</p:grpSp>
        <p:grpSp>
          <p:nvGrpSpPr>
            <p:cNvPr id="12654" name="Group 82"/>
            <p:cNvGrpSpPr>
              <a:grpSpLocks/>
            </p:cNvGrpSpPr>
            <p:nvPr/>
          </p:nvGrpSpPr>
          <p:grpSpPr bwMode="auto">
            <a:xfrm flipV="1">
              <a:off x="1166" y="3223"/>
              <a:ext cx="198" cy="68"/>
              <a:chOff x="2848" y="848"/>
              <a:chExt cx="140" cy="98"/>
            </a:xfrm>
          </p:grpSpPr>
          <p:sp>
            <p:nvSpPr>
              <p:cNvPr id="12655" name="Line 83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2656" name="Line 84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2657" name="Line 85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</p:grpSp>
      </p:grpSp>
      <p:grpSp>
        <p:nvGrpSpPr>
          <p:cNvPr id="12335" name="Group 86"/>
          <p:cNvGrpSpPr>
            <a:grpSpLocks/>
          </p:cNvGrpSpPr>
          <p:nvPr/>
        </p:nvGrpSpPr>
        <p:grpSpPr bwMode="auto">
          <a:xfrm>
            <a:off x="3270250" y="4116388"/>
            <a:ext cx="639763" cy="282575"/>
            <a:chOff x="1070" y="3199"/>
            <a:chExt cx="403" cy="178"/>
          </a:xfrm>
        </p:grpSpPr>
        <p:sp>
          <p:nvSpPr>
            <p:cNvPr id="12635" name="Oval 87"/>
            <p:cNvSpPr>
              <a:spLocks noChangeArrowheads="1"/>
            </p:cNvSpPr>
            <p:nvPr/>
          </p:nvSpPr>
          <p:spPr bwMode="auto">
            <a:xfrm>
              <a:off x="1073" y="3278"/>
              <a:ext cx="400" cy="99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sv-SE"/>
            </a:p>
          </p:txBody>
        </p:sp>
        <p:sp>
          <p:nvSpPr>
            <p:cNvPr id="12636" name="Line 88"/>
            <p:cNvSpPr>
              <a:spLocks noChangeShapeType="1"/>
            </p:cNvSpPr>
            <p:nvPr/>
          </p:nvSpPr>
          <p:spPr bwMode="auto">
            <a:xfrm>
              <a:off x="1073" y="3270"/>
              <a:ext cx="0" cy="6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2637" name="Line 89"/>
            <p:cNvSpPr>
              <a:spLocks noChangeShapeType="1"/>
            </p:cNvSpPr>
            <p:nvPr/>
          </p:nvSpPr>
          <p:spPr bwMode="auto">
            <a:xfrm>
              <a:off x="1473" y="3270"/>
              <a:ext cx="0" cy="6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2638" name="Rectangle 90"/>
            <p:cNvSpPr>
              <a:spLocks noChangeArrowheads="1"/>
            </p:cNvSpPr>
            <p:nvPr/>
          </p:nvSpPr>
          <p:spPr bwMode="auto">
            <a:xfrm>
              <a:off x="1073" y="3270"/>
              <a:ext cx="397" cy="60"/>
            </a:xfrm>
            <a:prstGeom prst="rect">
              <a:avLst/>
            </a:prstGeom>
            <a:solidFill>
              <a:srgbClr val="FF0000"/>
            </a:solidFill>
            <a:ln w="127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sv-SE"/>
            </a:p>
          </p:txBody>
        </p:sp>
        <p:sp>
          <p:nvSpPr>
            <p:cNvPr id="12639" name="Oval 91"/>
            <p:cNvSpPr>
              <a:spLocks noChangeArrowheads="1"/>
            </p:cNvSpPr>
            <p:nvPr/>
          </p:nvSpPr>
          <p:spPr bwMode="auto">
            <a:xfrm>
              <a:off x="1070" y="3199"/>
              <a:ext cx="400" cy="115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sv-SE"/>
            </a:p>
          </p:txBody>
        </p:sp>
        <p:grpSp>
          <p:nvGrpSpPr>
            <p:cNvPr id="12640" name="Group 92"/>
            <p:cNvGrpSpPr>
              <a:grpSpLocks/>
            </p:cNvGrpSpPr>
            <p:nvPr/>
          </p:nvGrpSpPr>
          <p:grpSpPr bwMode="auto">
            <a:xfrm>
              <a:off x="1166" y="3224"/>
              <a:ext cx="198" cy="68"/>
              <a:chOff x="2848" y="848"/>
              <a:chExt cx="140" cy="98"/>
            </a:xfrm>
          </p:grpSpPr>
          <p:sp>
            <p:nvSpPr>
              <p:cNvPr id="12645" name="Line 93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2646" name="Line 94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2647" name="Line 95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</p:grpSp>
        <p:grpSp>
          <p:nvGrpSpPr>
            <p:cNvPr id="12641" name="Group 96"/>
            <p:cNvGrpSpPr>
              <a:grpSpLocks/>
            </p:cNvGrpSpPr>
            <p:nvPr/>
          </p:nvGrpSpPr>
          <p:grpSpPr bwMode="auto">
            <a:xfrm flipV="1">
              <a:off x="1166" y="3223"/>
              <a:ext cx="198" cy="68"/>
              <a:chOff x="2848" y="848"/>
              <a:chExt cx="140" cy="98"/>
            </a:xfrm>
          </p:grpSpPr>
          <p:sp>
            <p:nvSpPr>
              <p:cNvPr id="12642" name="Line 97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2643" name="Line 98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2644" name="Line 99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</p:grpSp>
      </p:grpSp>
      <p:grpSp>
        <p:nvGrpSpPr>
          <p:cNvPr id="12336" name="Group 100"/>
          <p:cNvGrpSpPr>
            <a:grpSpLocks/>
          </p:cNvGrpSpPr>
          <p:nvPr/>
        </p:nvGrpSpPr>
        <p:grpSpPr bwMode="auto">
          <a:xfrm>
            <a:off x="4117975" y="4592638"/>
            <a:ext cx="639763" cy="282575"/>
            <a:chOff x="1070" y="3199"/>
            <a:chExt cx="403" cy="178"/>
          </a:xfrm>
        </p:grpSpPr>
        <p:sp>
          <p:nvSpPr>
            <p:cNvPr id="12622" name="Oval 101"/>
            <p:cNvSpPr>
              <a:spLocks noChangeArrowheads="1"/>
            </p:cNvSpPr>
            <p:nvPr/>
          </p:nvSpPr>
          <p:spPr bwMode="auto">
            <a:xfrm>
              <a:off x="1073" y="3278"/>
              <a:ext cx="400" cy="99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sv-SE"/>
            </a:p>
          </p:txBody>
        </p:sp>
        <p:sp>
          <p:nvSpPr>
            <p:cNvPr id="12623" name="Line 102"/>
            <p:cNvSpPr>
              <a:spLocks noChangeShapeType="1"/>
            </p:cNvSpPr>
            <p:nvPr/>
          </p:nvSpPr>
          <p:spPr bwMode="auto">
            <a:xfrm>
              <a:off x="1073" y="3270"/>
              <a:ext cx="0" cy="6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2624" name="Line 103"/>
            <p:cNvSpPr>
              <a:spLocks noChangeShapeType="1"/>
            </p:cNvSpPr>
            <p:nvPr/>
          </p:nvSpPr>
          <p:spPr bwMode="auto">
            <a:xfrm>
              <a:off x="1473" y="3270"/>
              <a:ext cx="0" cy="6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2625" name="Rectangle 104"/>
            <p:cNvSpPr>
              <a:spLocks noChangeArrowheads="1"/>
            </p:cNvSpPr>
            <p:nvPr/>
          </p:nvSpPr>
          <p:spPr bwMode="auto">
            <a:xfrm>
              <a:off x="1073" y="3270"/>
              <a:ext cx="397" cy="60"/>
            </a:xfrm>
            <a:prstGeom prst="rect">
              <a:avLst/>
            </a:prstGeom>
            <a:solidFill>
              <a:srgbClr val="FF0000"/>
            </a:solidFill>
            <a:ln w="127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sv-SE"/>
            </a:p>
          </p:txBody>
        </p:sp>
        <p:sp>
          <p:nvSpPr>
            <p:cNvPr id="12626" name="Oval 105"/>
            <p:cNvSpPr>
              <a:spLocks noChangeArrowheads="1"/>
            </p:cNvSpPr>
            <p:nvPr/>
          </p:nvSpPr>
          <p:spPr bwMode="auto">
            <a:xfrm>
              <a:off x="1070" y="3199"/>
              <a:ext cx="400" cy="115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sv-SE"/>
            </a:p>
          </p:txBody>
        </p:sp>
        <p:grpSp>
          <p:nvGrpSpPr>
            <p:cNvPr id="12627" name="Group 106"/>
            <p:cNvGrpSpPr>
              <a:grpSpLocks/>
            </p:cNvGrpSpPr>
            <p:nvPr/>
          </p:nvGrpSpPr>
          <p:grpSpPr bwMode="auto">
            <a:xfrm>
              <a:off x="1166" y="3224"/>
              <a:ext cx="198" cy="68"/>
              <a:chOff x="2848" y="848"/>
              <a:chExt cx="140" cy="98"/>
            </a:xfrm>
          </p:grpSpPr>
          <p:sp>
            <p:nvSpPr>
              <p:cNvPr id="12632" name="Line 107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2633" name="Line 108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2634" name="Line 109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</p:grpSp>
        <p:grpSp>
          <p:nvGrpSpPr>
            <p:cNvPr id="12628" name="Group 110"/>
            <p:cNvGrpSpPr>
              <a:grpSpLocks/>
            </p:cNvGrpSpPr>
            <p:nvPr/>
          </p:nvGrpSpPr>
          <p:grpSpPr bwMode="auto">
            <a:xfrm flipV="1">
              <a:off x="1166" y="3223"/>
              <a:ext cx="198" cy="68"/>
              <a:chOff x="2848" y="848"/>
              <a:chExt cx="140" cy="98"/>
            </a:xfrm>
          </p:grpSpPr>
          <p:sp>
            <p:nvSpPr>
              <p:cNvPr id="12629" name="Line 111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2630" name="Line 112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2631" name="Line 113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</p:grpSp>
      </p:grpSp>
      <p:grpSp>
        <p:nvGrpSpPr>
          <p:cNvPr id="12337" name="Group 114"/>
          <p:cNvGrpSpPr>
            <a:grpSpLocks/>
          </p:cNvGrpSpPr>
          <p:nvPr/>
        </p:nvGrpSpPr>
        <p:grpSpPr bwMode="auto">
          <a:xfrm>
            <a:off x="5918200" y="4697413"/>
            <a:ext cx="639763" cy="282575"/>
            <a:chOff x="1070" y="3199"/>
            <a:chExt cx="403" cy="178"/>
          </a:xfrm>
        </p:grpSpPr>
        <p:sp>
          <p:nvSpPr>
            <p:cNvPr id="12609" name="Oval 115"/>
            <p:cNvSpPr>
              <a:spLocks noChangeArrowheads="1"/>
            </p:cNvSpPr>
            <p:nvPr/>
          </p:nvSpPr>
          <p:spPr bwMode="auto">
            <a:xfrm>
              <a:off x="1073" y="3278"/>
              <a:ext cx="400" cy="99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sv-SE"/>
            </a:p>
          </p:txBody>
        </p:sp>
        <p:sp>
          <p:nvSpPr>
            <p:cNvPr id="12610" name="Line 116"/>
            <p:cNvSpPr>
              <a:spLocks noChangeShapeType="1"/>
            </p:cNvSpPr>
            <p:nvPr/>
          </p:nvSpPr>
          <p:spPr bwMode="auto">
            <a:xfrm>
              <a:off x="1073" y="3270"/>
              <a:ext cx="0" cy="6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2611" name="Line 117"/>
            <p:cNvSpPr>
              <a:spLocks noChangeShapeType="1"/>
            </p:cNvSpPr>
            <p:nvPr/>
          </p:nvSpPr>
          <p:spPr bwMode="auto">
            <a:xfrm>
              <a:off x="1473" y="3270"/>
              <a:ext cx="0" cy="6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2612" name="Rectangle 118"/>
            <p:cNvSpPr>
              <a:spLocks noChangeArrowheads="1"/>
            </p:cNvSpPr>
            <p:nvPr/>
          </p:nvSpPr>
          <p:spPr bwMode="auto">
            <a:xfrm>
              <a:off x="1073" y="3270"/>
              <a:ext cx="397" cy="60"/>
            </a:xfrm>
            <a:prstGeom prst="rect">
              <a:avLst/>
            </a:prstGeom>
            <a:solidFill>
              <a:srgbClr val="FF0000"/>
            </a:solidFill>
            <a:ln w="127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sv-SE"/>
            </a:p>
          </p:txBody>
        </p:sp>
        <p:sp>
          <p:nvSpPr>
            <p:cNvPr id="12613" name="Oval 119"/>
            <p:cNvSpPr>
              <a:spLocks noChangeArrowheads="1"/>
            </p:cNvSpPr>
            <p:nvPr/>
          </p:nvSpPr>
          <p:spPr bwMode="auto">
            <a:xfrm>
              <a:off x="1070" y="3199"/>
              <a:ext cx="400" cy="115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sv-SE"/>
            </a:p>
          </p:txBody>
        </p:sp>
        <p:grpSp>
          <p:nvGrpSpPr>
            <p:cNvPr id="12614" name="Group 120"/>
            <p:cNvGrpSpPr>
              <a:grpSpLocks/>
            </p:cNvGrpSpPr>
            <p:nvPr/>
          </p:nvGrpSpPr>
          <p:grpSpPr bwMode="auto">
            <a:xfrm>
              <a:off x="1166" y="3224"/>
              <a:ext cx="198" cy="68"/>
              <a:chOff x="2848" y="848"/>
              <a:chExt cx="140" cy="98"/>
            </a:xfrm>
          </p:grpSpPr>
          <p:sp>
            <p:nvSpPr>
              <p:cNvPr id="12619" name="Line 121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2620" name="Line 122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2621" name="Line 123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</p:grpSp>
        <p:grpSp>
          <p:nvGrpSpPr>
            <p:cNvPr id="12615" name="Group 124"/>
            <p:cNvGrpSpPr>
              <a:grpSpLocks/>
            </p:cNvGrpSpPr>
            <p:nvPr/>
          </p:nvGrpSpPr>
          <p:grpSpPr bwMode="auto">
            <a:xfrm flipV="1">
              <a:off x="1166" y="3223"/>
              <a:ext cx="198" cy="68"/>
              <a:chOff x="2848" y="848"/>
              <a:chExt cx="140" cy="98"/>
            </a:xfrm>
          </p:grpSpPr>
          <p:sp>
            <p:nvSpPr>
              <p:cNvPr id="12616" name="Line 125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2617" name="Line 126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2618" name="Line 127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</p:grpSp>
      </p:grpSp>
      <p:grpSp>
        <p:nvGrpSpPr>
          <p:cNvPr id="12338" name="Group 128"/>
          <p:cNvGrpSpPr>
            <a:grpSpLocks/>
          </p:cNvGrpSpPr>
          <p:nvPr/>
        </p:nvGrpSpPr>
        <p:grpSpPr bwMode="auto">
          <a:xfrm>
            <a:off x="6775450" y="5087938"/>
            <a:ext cx="639763" cy="282575"/>
            <a:chOff x="1070" y="3199"/>
            <a:chExt cx="403" cy="178"/>
          </a:xfrm>
        </p:grpSpPr>
        <p:sp>
          <p:nvSpPr>
            <p:cNvPr id="12596" name="Oval 129"/>
            <p:cNvSpPr>
              <a:spLocks noChangeArrowheads="1"/>
            </p:cNvSpPr>
            <p:nvPr/>
          </p:nvSpPr>
          <p:spPr bwMode="auto">
            <a:xfrm>
              <a:off x="1073" y="3278"/>
              <a:ext cx="400" cy="99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sv-SE"/>
            </a:p>
          </p:txBody>
        </p:sp>
        <p:sp>
          <p:nvSpPr>
            <p:cNvPr id="12597" name="Line 130"/>
            <p:cNvSpPr>
              <a:spLocks noChangeShapeType="1"/>
            </p:cNvSpPr>
            <p:nvPr/>
          </p:nvSpPr>
          <p:spPr bwMode="auto">
            <a:xfrm>
              <a:off x="1073" y="3270"/>
              <a:ext cx="0" cy="6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2598" name="Line 131"/>
            <p:cNvSpPr>
              <a:spLocks noChangeShapeType="1"/>
            </p:cNvSpPr>
            <p:nvPr/>
          </p:nvSpPr>
          <p:spPr bwMode="auto">
            <a:xfrm>
              <a:off x="1473" y="3270"/>
              <a:ext cx="0" cy="6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2599" name="Rectangle 132"/>
            <p:cNvSpPr>
              <a:spLocks noChangeArrowheads="1"/>
            </p:cNvSpPr>
            <p:nvPr/>
          </p:nvSpPr>
          <p:spPr bwMode="auto">
            <a:xfrm>
              <a:off x="1073" y="3270"/>
              <a:ext cx="397" cy="60"/>
            </a:xfrm>
            <a:prstGeom prst="rect">
              <a:avLst/>
            </a:prstGeom>
            <a:solidFill>
              <a:srgbClr val="FF0000"/>
            </a:solidFill>
            <a:ln w="127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sv-SE"/>
            </a:p>
          </p:txBody>
        </p:sp>
        <p:sp>
          <p:nvSpPr>
            <p:cNvPr id="12600" name="Oval 133"/>
            <p:cNvSpPr>
              <a:spLocks noChangeArrowheads="1"/>
            </p:cNvSpPr>
            <p:nvPr/>
          </p:nvSpPr>
          <p:spPr bwMode="auto">
            <a:xfrm>
              <a:off x="1070" y="3199"/>
              <a:ext cx="400" cy="115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sv-SE"/>
            </a:p>
          </p:txBody>
        </p:sp>
        <p:grpSp>
          <p:nvGrpSpPr>
            <p:cNvPr id="12601" name="Group 134"/>
            <p:cNvGrpSpPr>
              <a:grpSpLocks/>
            </p:cNvGrpSpPr>
            <p:nvPr/>
          </p:nvGrpSpPr>
          <p:grpSpPr bwMode="auto">
            <a:xfrm>
              <a:off x="1166" y="3224"/>
              <a:ext cx="198" cy="68"/>
              <a:chOff x="2848" y="848"/>
              <a:chExt cx="140" cy="98"/>
            </a:xfrm>
          </p:grpSpPr>
          <p:sp>
            <p:nvSpPr>
              <p:cNvPr id="12606" name="Line 135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2607" name="Line 136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2608" name="Line 137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</p:grpSp>
        <p:grpSp>
          <p:nvGrpSpPr>
            <p:cNvPr id="12602" name="Group 138"/>
            <p:cNvGrpSpPr>
              <a:grpSpLocks/>
            </p:cNvGrpSpPr>
            <p:nvPr/>
          </p:nvGrpSpPr>
          <p:grpSpPr bwMode="auto">
            <a:xfrm flipV="1">
              <a:off x="1166" y="3223"/>
              <a:ext cx="198" cy="68"/>
              <a:chOff x="2848" y="848"/>
              <a:chExt cx="140" cy="98"/>
            </a:xfrm>
          </p:grpSpPr>
          <p:sp>
            <p:nvSpPr>
              <p:cNvPr id="12603" name="Line 139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2604" name="Line 140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2605" name="Line 141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</p:grpSp>
      </p:grpSp>
      <p:grpSp>
        <p:nvGrpSpPr>
          <p:cNvPr id="12339" name="Group 142"/>
          <p:cNvGrpSpPr>
            <a:grpSpLocks/>
          </p:cNvGrpSpPr>
          <p:nvPr/>
        </p:nvGrpSpPr>
        <p:grpSpPr bwMode="auto">
          <a:xfrm>
            <a:off x="4252913" y="3629025"/>
            <a:ext cx="604837" cy="347663"/>
            <a:chOff x="3600" y="219"/>
            <a:chExt cx="360" cy="175"/>
          </a:xfrm>
        </p:grpSpPr>
        <p:sp>
          <p:nvSpPr>
            <p:cNvPr id="12583" name="Oval 143"/>
            <p:cNvSpPr>
              <a:spLocks noChangeArrowheads="1"/>
            </p:cNvSpPr>
            <p:nvPr/>
          </p:nvSpPr>
          <p:spPr bwMode="auto">
            <a:xfrm>
              <a:off x="3603" y="297"/>
              <a:ext cx="357" cy="97"/>
            </a:xfrm>
            <a:prstGeom prst="ellipse">
              <a:avLst/>
            </a:prstGeom>
            <a:solidFill>
              <a:schemeClr val="fol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sv-SE"/>
            </a:p>
          </p:txBody>
        </p:sp>
        <p:sp>
          <p:nvSpPr>
            <p:cNvPr id="12584" name="Line 144"/>
            <p:cNvSpPr>
              <a:spLocks noChangeShapeType="1"/>
            </p:cNvSpPr>
            <p:nvPr/>
          </p:nvSpPr>
          <p:spPr bwMode="auto">
            <a:xfrm>
              <a:off x="3603" y="289"/>
              <a:ext cx="0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2585" name="Line 145"/>
            <p:cNvSpPr>
              <a:spLocks noChangeShapeType="1"/>
            </p:cNvSpPr>
            <p:nvPr/>
          </p:nvSpPr>
          <p:spPr bwMode="auto">
            <a:xfrm>
              <a:off x="3960" y="289"/>
              <a:ext cx="0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2586" name="Rectangle 146"/>
            <p:cNvSpPr>
              <a:spLocks noChangeArrowheads="1"/>
            </p:cNvSpPr>
            <p:nvPr/>
          </p:nvSpPr>
          <p:spPr bwMode="auto">
            <a:xfrm>
              <a:off x="3603" y="289"/>
              <a:ext cx="354" cy="59"/>
            </a:xfrm>
            <a:prstGeom prst="rect">
              <a:avLst/>
            </a:prstGeom>
            <a:solidFill>
              <a:schemeClr val="folHlink"/>
            </a:solidFill>
            <a:ln w="127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sv-SE"/>
            </a:p>
          </p:txBody>
        </p:sp>
        <p:sp>
          <p:nvSpPr>
            <p:cNvPr id="12587" name="Oval 147"/>
            <p:cNvSpPr>
              <a:spLocks noChangeArrowheads="1"/>
            </p:cNvSpPr>
            <p:nvPr/>
          </p:nvSpPr>
          <p:spPr bwMode="auto">
            <a:xfrm>
              <a:off x="3600" y="219"/>
              <a:ext cx="357" cy="113"/>
            </a:xfrm>
            <a:prstGeom prst="ellipse">
              <a:avLst/>
            </a:prstGeom>
            <a:solidFill>
              <a:schemeClr val="fol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sv-SE"/>
            </a:p>
          </p:txBody>
        </p:sp>
        <p:grpSp>
          <p:nvGrpSpPr>
            <p:cNvPr id="12588" name="Group 148"/>
            <p:cNvGrpSpPr>
              <a:grpSpLocks/>
            </p:cNvGrpSpPr>
            <p:nvPr/>
          </p:nvGrpSpPr>
          <p:grpSpPr bwMode="auto">
            <a:xfrm>
              <a:off x="3686" y="244"/>
              <a:ext cx="177" cy="66"/>
              <a:chOff x="2848" y="848"/>
              <a:chExt cx="140" cy="98"/>
            </a:xfrm>
          </p:grpSpPr>
          <p:sp>
            <p:nvSpPr>
              <p:cNvPr id="12593" name="Line 149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2594" name="Line 150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2595" name="Line 151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</p:grpSp>
        <p:grpSp>
          <p:nvGrpSpPr>
            <p:cNvPr id="12589" name="Group 152"/>
            <p:cNvGrpSpPr>
              <a:grpSpLocks/>
            </p:cNvGrpSpPr>
            <p:nvPr/>
          </p:nvGrpSpPr>
          <p:grpSpPr bwMode="auto">
            <a:xfrm flipV="1">
              <a:off x="3686" y="243"/>
              <a:ext cx="177" cy="66"/>
              <a:chOff x="2848" y="848"/>
              <a:chExt cx="140" cy="98"/>
            </a:xfrm>
          </p:grpSpPr>
          <p:sp>
            <p:nvSpPr>
              <p:cNvPr id="12590" name="Line 153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2591" name="Line 154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2592" name="Line 155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</p:grpSp>
      </p:grpSp>
      <p:grpSp>
        <p:nvGrpSpPr>
          <p:cNvPr id="27" name="Group 156"/>
          <p:cNvGrpSpPr>
            <a:grpSpLocks/>
          </p:cNvGrpSpPr>
          <p:nvPr/>
        </p:nvGrpSpPr>
        <p:grpSpPr bwMode="auto">
          <a:xfrm>
            <a:off x="1390650" y="2305050"/>
            <a:ext cx="5895975" cy="3190875"/>
            <a:chOff x="876" y="1452"/>
            <a:chExt cx="3714" cy="2010"/>
          </a:xfrm>
        </p:grpSpPr>
        <p:sp>
          <p:nvSpPr>
            <p:cNvPr id="12577" name="Freeform 157"/>
            <p:cNvSpPr>
              <a:spLocks/>
            </p:cNvSpPr>
            <p:nvPr/>
          </p:nvSpPr>
          <p:spPr bwMode="auto">
            <a:xfrm>
              <a:off x="876" y="1452"/>
              <a:ext cx="3714" cy="2010"/>
            </a:xfrm>
            <a:custGeom>
              <a:avLst/>
              <a:gdLst>
                <a:gd name="T0" fmla="*/ 0 w 3666"/>
                <a:gd name="T1" fmla="*/ 0 h 1884"/>
                <a:gd name="T2" fmla="*/ 430 w 3666"/>
                <a:gd name="T3" fmla="*/ 211 h 1884"/>
                <a:gd name="T4" fmla="*/ 817 w 3666"/>
                <a:gd name="T5" fmla="*/ 211 h 1884"/>
                <a:gd name="T6" fmla="*/ 1173 w 3666"/>
                <a:gd name="T7" fmla="*/ 656 h 1884"/>
                <a:gd name="T8" fmla="*/ 1479 w 3666"/>
                <a:gd name="T9" fmla="*/ 656 h 1884"/>
                <a:gd name="T10" fmla="*/ 1485 w 3666"/>
                <a:gd name="T11" fmla="*/ 1202 h 1884"/>
                <a:gd name="T12" fmla="*/ 1797 w 3666"/>
                <a:gd name="T13" fmla="*/ 1509 h 1884"/>
                <a:gd name="T14" fmla="*/ 3325 w 3666"/>
                <a:gd name="T15" fmla="*/ 1501 h 1884"/>
                <a:gd name="T16" fmla="*/ 3562 w 3666"/>
                <a:gd name="T17" fmla="*/ 1857 h 1884"/>
                <a:gd name="T18" fmla="*/ 3812 w 3666"/>
                <a:gd name="T19" fmla="*/ 1857 h 1884"/>
                <a:gd name="T20" fmla="*/ 3812 w 3666"/>
                <a:gd name="T21" fmla="*/ 2287 h 1884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3666"/>
                <a:gd name="T34" fmla="*/ 0 h 1884"/>
                <a:gd name="T35" fmla="*/ 3666 w 3666"/>
                <a:gd name="T36" fmla="*/ 1884 h 1884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3666" h="1884">
                  <a:moveTo>
                    <a:pt x="0" y="0"/>
                  </a:moveTo>
                  <a:lnTo>
                    <a:pt x="414" y="174"/>
                  </a:lnTo>
                  <a:lnTo>
                    <a:pt x="786" y="174"/>
                  </a:lnTo>
                  <a:lnTo>
                    <a:pt x="1128" y="540"/>
                  </a:lnTo>
                  <a:lnTo>
                    <a:pt x="1422" y="540"/>
                  </a:lnTo>
                  <a:lnTo>
                    <a:pt x="1428" y="990"/>
                  </a:lnTo>
                  <a:lnTo>
                    <a:pt x="1728" y="1242"/>
                  </a:lnTo>
                  <a:lnTo>
                    <a:pt x="3198" y="1236"/>
                  </a:lnTo>
                  <a:lnTo>
                    <a:pt x="3426" y="1530"/>
                  </a:lnTo>
                  <a:lnTo>
                    <a:pt x="3666" y="1530"/>
                  </a:lnTo>
                  <a:lnTo>
                    <a:pt x="3666" y="1884"/>
                  </a:lnTo>
                </a:path>
              </a:pathLst>
            </a:custGeom>
            <a:noFill/>
            <a:ln w="57150">
              <a:solidFill>
                <a:schemeClr val="accent2"/>
              </a:solidFill>
              <a:round/>
              <a:headEnd type="triangle" w="med" len="med"/>
              <a:tailEnd type="triangle" w="med" len="med"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2578" name="Line 158"/>
            <p:cNvSpPr>
              <a:spLocks noChangeShapeType="1"/>
            </p:cNvSpPr>
            <p:nvPr/>
          </p:nvSpPr>
          <p:spPr bwMode="auto">
            <a:xfrm flipH="1">
              <a:off x="1524" y="1614"/>
              <a:ext cx="6" cy="258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 type="triangle" w="med" len="med"/>
              <a:tailEnd type="triangle" w="med" len="med"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2579" name="Line 159"/>
            <p:cNvSpPr>
              <a:spLocks noChangeShapeType="1"/>
            </p:cNvSpPr>
            <p:nvPr/>
          </p:nvSpPr>
          <p:spPr bwMode="auto">
            <a:xfrm flipH="1">
              <a:off x="2202" y="2028"/>
              <a:ext cx="6" cy="258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 type="triangle" w="med" len="med"/>
              <a:tailEnd type="triangle" w="med" len="med"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2580" name="Line 160"/>
            <p:cNvSpPr>
              <a:spLocks noChangeShapeType="1"/>
            </p:cNvSpPr>
            <p:nvPr/>
          </p:nvSpPr>
          <p:spPr bwMode="auto">
            <a:xfrm flipH="1">
              <a:off x="2766" y="2778"/>
              <a:ext cx="6" cy="258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 type="triangle" w="med" len="med"/>
              <a:tailEnd type="triangle" w="med" len="med"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2581" name="Line 161"/>
            <p:cNvSpPr>
              <a:spLocks noChangeShapeType="1"/>
            </p:cNvSpPr>
            <p:nvPr/>
          </p:nvSpPr>
          <p:spPr bwMode="auto">
            <a:xfrm flipH="1">
              <a:off x="3900" y="2790"/>
              <a:ext cx="6" cy="258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 type="triangle" w="med" len="med"/>
              <a:tailEnd type="triangle" w="med" len="med"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2582" name="Line 162"/>
            <p:cNvSpPr>
              <a:spLocks noChangeShapeType="1"/>
            </p:cNvSpPr>
            <p:nvPr/>
          </p:nvSpPr>
          <p:spPr bwMode="auto">
            <a:xfrm flipH="1">
              <a:off x="4458" y="3072"/>
              <a:ext cx="6" cy="258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 type="triangle" w="med" len="med"/>
              <a:tailEnd type="triangle" w="med" len="med"/>
            </a:ln>
          </p:spPr>
          <p:txBody>
            <a:bodyPr wrap="none" anchor="ctr"/>
            <a:lstStyle/>
            <a:p>
              <a:endParaRPr lang="sv-SE"/>
            </a:p>
          </p:txBody>
        </p:sp>
      </p:grpSp>
      <p:grpSp>
        <p:nvGrpSpPr>
          <p:cNvPr id="28" name="Group 163"/>
          <p:cNvGrpSpPr>
            <a:grpSpLocks/>
          </p:cNvGrpSpPr>
          <p:nvPr/>
        </p:nvGrpSpPr>
        <p:grpSpPr bwMode="auto">
          <a:xfrm>
            <a:off x="2401888" y="4624388"/>
            <a:ext cx="3284537" cy="1204912"/>
            <a:chOff x="1566" y="2913"/>
            <a:chExt cx="2016" cy="759"/>
          </a:xfrm>
        </p:grpSpPr>
        <p:sp>
          <p:nvSpPr>
            <p:cNvPr id="12570" name="Rectangle 164"/>
            <p:cNvSpPr>
              <a:spLocks noChangeArrowheads="1"/>
            </p:cNvSpPr>
            <p:nvPr/>
          </p:nvSpPr>
          <p:spPr bwMode="auto">
            <a:xfrm rot="-5401360">
              <a:off x="3004" y="2885"/>
              <a:ext cx="126" cy="186"/>
            </a:xfrm>
            <a:prstGeom prst="rect">
              <a:avLst/>
            </a:prstGeom>
            <a:solidFill>
              <a:srgbClr val="FF0000"/>
            </a:solidFill>
            <a:ln w="1905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sv-SE"/>
            </a:p>
          </p:txBody>
        </p:sp>
        <p:sp>
          <p:nvSpPr>
            <p:cNvPr id="12571" name="Line 165"/>
            <p:cNvSpPr>
              <a:spLocks noChangeShapeType="1"/>
            </p:cNvSpPr>
            <p:nvPr/>
          </p:nvSpPr>
          <p:spPr bwMode="auto">
            <a:xfrm rot="-5401360">
              <a:off x="2954" y="2979"/>
              <a:ext cx="123" cy="0"/>
            </a:xfrm>
            <a:prstGeom prst="line">
              <a:avLst/>
            </a:prstGeom>
            <a:noFill/>
            <a:ln w="19050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2572" name="Line 166"/>
            <p:cNvSpPr>
              <a:spLocks noChangeShapeType="1"/>
            </p:cNvSpPr>
            <p:nvPr/>
          </p:nvSpPr>
          <p:spPr bwMode="auto">
            <a:xfrm rot="-5401360">
              <a:off x="2986" y="2976"/>
              <a:ext cx="123" cy="0"/>
            </a:xfrm>
            <a:prstGeom prst="line">
              <a:avLst/>
            </a:prstGeom>
            <a:noFill/>
            <a:ln w="19050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2573" name="Line 167"/>
            <p:cNvSpPr>
              <a:spLocks noChangeShapeType="1"/>
            </p:cNvSpPr>
            <p:nvPr/>
          </p:nvSpPr>
          <p:spPr bwMode="auto">
            <a:xfrm rot="-5401360">
              <a:off x="3022" y="2975"/>
              <a:ext cx="123" cy="0"/>
            </a:xfrm>
            <a:prstGeom prst="line">
              <a:avLst/>
            </a:prstGeom>
            <a:noFill/>
            <a:ln w="19050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2574" name="Line 168"/>
            <p:cNvSpPr>
              <a:spLocks noChangeShapeType="1"/>
            </p:cNvSpPr>
            <p:nvPr/>
          </p:nvSpPr>
          <p:spPr bwMode="auto">
            <a:xfrm rot="-5401360">
              <a:off x="3058" y="2975"/>
              <a:ext cx="123" cy="0"/>
            </a:xfrm>
            <a:prstGeom prst="line">
              <a:avLst/>
            </a:prstGeom>
            <a:noFill/>
            <a:ln w="19050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2575" name="Line 169"/>
            <p:cNvSpPr>
              <a:spLocks noChangeShapeType="1"/>
            </p:cNvSpPr>
            <p:nvPr/>
          </p:nvSpPr>
          <p:spPr bwMode="auto">
            <a:xfrm rot="-1213478">
              <a:off x="3167" y="2947"/>
              <a:ext cx="183" cy="69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2576" name="Rectangle 170"/>
            <p:cNvSpPr>
              <a:spLocks noChangeArrowheads="1"/>
            </p:cNvSpPr>
            <p:nvPr/>
          </p:nvSpPr>
          <p:spPr bwMode="auto">
            <a:xfrm>
              <a:off x="1566" y="3108"/>
              <a:ext cx="2016" cy="56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742950" lvl="1" indent="-285750" algn="ctr" eaLnBrk="0" hangingPunct="0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/>
                <a:buChar char="m"/>
              </a:pPr>
              <a:r>
                <a:rPr lang="en-US" sz="2000">
                  <a:latin typeface="Comic Sans MS" pitchFamily="66" charset="0"/>
                </a:rPr>
                <a:t>QoS-sensitive scheduling (e.g., WFQ)</a:t>
              </a:r>
              <a:endParaRPr lang="en-US" sz="1800">
                <a:solidFill>
                  <a:srgbClr val="FF0000"/>
                </a:solidFill>
                <a:latin typeface="Comic Sans MS" pitchFamily="66" charset="0"/>
              </a:endParaRPr>
            </a:p>
          </p:txBody>
        </p:sp>
      </p:grpSp>
      <p:grpSp>
        <p:nvGrpSpPr>
          <p:cNvPr id="12342" name="Group 171"/>
          <p:cNvGrpSpPr>
            <a:grpSpLocks/>
          </p:cNvGrpSpPr>
          <p:nvPr/>
        </p:nvGrpSpPr>
        <p:grpSpPr bwMode="auto">
          <a:xfrm>
            <a:off x="604838" y="1809750"/>
            <a:ext cx="1257300" cy="415925"/>
            <a:chOff x="3621" y="3265"/>
            <a:chExt cx="1776" cy="744"/>
          </a:xfrm>
        </p:grpSpPr>
        <p:pic>
          <p:nvPicPr>
            <p:cNvPr id="12566" name="Picture 172" descr="reellogo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621" y="3265"/>
              <a:ext cx="1776" cy="7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2567" name="Freeform 173"/>
            <p:cNvSpPr>
              <a:spLocks/>
            </p:cNvSpPr>
            <p:nvPr/>
          </p:nvSpPr>
          <p:spPr bwMode="auto">
            <a:xfrm>
              <a:off x="3972" y="3288"/>
              <a:ext cx="1401" cy="438"/>
            </a:xfrm>
            <a:custGeom>
              <a:avLst/>
              <a:gdLst>
                <a:gd name="T0" fmla="*/ 0 w 1401"/>
                <a:gd name="T1" fmla="*/ 6 h 438"/>
                <a:gd name="T2" fmla="*/ 27 w 1401"/>
                <a:gd name="T3" fmla="*/ 384 h 438"/>
                <a:gd name="T4" fmla="*/ 114 w 1401"/>
                <a:gd name="T5" fmla="*/ 381 h 438"/>
                <a:gd name="T6" fmla="*/ 132 w 1401"/>
                <a:gd name="T7" fmla="*/ 357 h 438"/>
                <a:gd name="T8" fmla="*/ 210 w 1401"/>
                <a:gd name="T9" fmla="*/ 402 h 438"/>
                <a:gd name="T10" fmla="*/ 450 w 1401"/>
                <a:gd name="T11" fmla="*/ 384 h 438"/>
                <a:gd name="T12" fmla="*/ 486 w 1401"/>
                <a:gd name="T13" fmla="*/ 393 h 438"/>
                <a:gd name="T14" fmla="*/ 690 w 1401"/>
                <a:gd name="T15" fmla="*/ 417 h 438"/>
                <a:gd name="T16" fmla="*/ 1074 w 1401"/>
                <a:gd name="T17" fmla="*/ 438 h 438"/>
                <a:gd name="T18" fmla="*/ 1401 w 1401"/>
                <a:gd name="T19" fmla="*/ 420 h 438"/>
                <a:gd name="T20" fmla="*/ 1392 w 1401"/>
                <a:gd name="T21" fmla="*/ 165 h 438"/>
                <a:gd name="T22" fmla="*/ 291 w 1401"/>
                <a:gd name="T23" fmla="*/ 0 h 438"/>
                <a:gd name="T24" fmla="*/ 0 w 1401"/>
                <a:gd name="T25" fmla="*/ 6 h 438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1401"/>
                <a:gd name="T40" fmla="*/ 0 h 438"/>
                <a:gd name="T41" fmla="*/ 1401 w 1401"/>
                <a:gd name="T42" fmla="*/ 438 h 438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1401" h="438">
                  <a:moveTo>
                    <a:pt x="0" y="6"/>
                  </a:moveTo>
                  <a:lnTo>
                    <a:pt x="27" y="384"/>
                  </a:lnTo>
                  <a:lnTo>
                    <a:pt x="114" y="381"/>
                  </a:lnTo>
                  <a:lnTo>
                    <a:pt x="132" y="357"/>
                  </a:lnTo>
                  <a:lnTo>
                    <a:pt x="210" y="402"/>
                  </a:lnTo>
                  <a:lnTo>
                    <a:pt x="450" y="384"/>
                  </a:lnTo>
                  <a:lnTo>
                    <a:pt x="486" y="393"/>
                  </a:lnTo>
                  <a:lnTo>
                    <a:pt x="690" y="417"/>
                  </a:lnTo>
                  <a:lnTo>
                    <a:pt x="1074" y="438"/>
                  </a:lnTo>
                  <a:lnTo>
                    <a:pt x="1401" y="420"/>
                  </a:lnTo>
                  <a:lnTo>
                    <a:pt x="1392" y="165"/>
                  </a:lnTo>
                  <a:lnTo>
                    <a:pt x="291" y="0"/>
                  </a:lnTo>
                  <a:lnTo>
                    <a:pt x="0" y="6"/>
                  </a:lnTo>
                  <a:close/>
                </a:path>
              </a:pathLst>
            </a:custGeom>
            <a:solidFill>
              <a:schemeClr val="bg1"/>
            </a:solidFill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2568" name="Freeform 174"/>
            <p:cNvSpPr>
              <a:spLocks/>
            </p:cNvSpPr>
            <p:nvPr/>
          </p:nvSpPr>
          <p:spPr bwMode="auto">
            <a:xfrm>
              <a:off x="4242" y="3858"/>
              <a:ext cx="999" cy="123"/>
            </a:xfrm>
            <a:custGeom>
              <a:avLst/>
              <a:gdLst>
                <a:gd name="T0" fmla="*/ 0 w 999"/>
                <a:gd name="T1" fmla="*/ 6 h 123"/>
                <a:gd name="T2" fmla="*/ 717 w 999"/>
                <a:gd name="T3" fmla="*/ 12 h 123"/>
                <a:gd name="T4" fmla="*/ 744 w 999"/>
                <a:gd name="T5" fmla="*/ 36 h 123"/>
                <a:gd name="T6" fmla="*/ 801 w 999"/>
                <a:gd name="T7" fmla="*/ 42 h 123"/>
                <a:gd name="T8" fmla="*/ 876 w 999"/>
                <a:gd name="T9" fmla="*/ 6 h 123"/>
                <a:gd name="T10" fmla="*/ 933 w 999"/>
                <a:gd name="T11" fmla="*/ 0 h 123"/>
                <a:gd name="T12" fmla="*/ 981 w 999"/>
                <a:gd name="T13" fmla="*/ 15 h 123"/>
                <a:gd name="T14" fmla="*/ 999 w 999"/>
                <a:gd name="T15" fmla="*/ 51 h 123"/>
                <a:gd name="T16" fmla="*/ 987 w 999"/>
                <a:gd name="T17" fmla="*/ 123 h 123"/>
                <a:gd name="T18" fmla="*/ 18 w 999"/>
                <a:gd name="T19" fmla="*/ 120 h 123"/>
                <a:gd name="T20" fmla="*/ 0 w 999"/>
                <a:gd name="T21" fmla="*/ 6 h 123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999"/>
                <a:gd name="T34" fmla="*/ 0 h 123"/>
                <a:gd name="T35" fmla="*/ 999 w 999"/>
                <a:gd name="T36" fmla="*/ 123 h 123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999" h="123">
                  <a:moveTo>
                    <a:pt x="0" y="6"/>
                  </a:moveTo>
                  <a:lnTo>
                    <a:pt x="717" y="12"/>
                  </a:lnTo>
                  <a:lnTo>
                    <a:pt x="744" y="36"/>
                  </a:lnTo>
                  <a:lnTo>
                    <a:pt x="801" y="42"/>
                  </a:lnTo>
                  <a:lnTo>
                    <a:pt x="876" y="6"/>
                  </a:lnTo>
                  <a:lnTo>
                    <a:pt x="933" y="0"/>
                  </a:lnTo>
                  <a:lnTo>
                    <a:pt x="981" y="15"/>
                  </a:lnTo>
                  <a:lnTo>
                    <a:pt x="999" y="51"/>
                  </a:lnTo>
                  <a:lnTo>
                    <a:pt x="987" y="123"/>
                  </a:lnTo>
                  <a:lnTo>
                    <a:pt x="18" y="120"/>
                  </a:lnTo>
                  <a:lnTo>
                    <a:pt x="0" y="6"/>
                  </a:lnTo>
                  <a:close/>
                </a:path>
              </a:pathLst>
            </a:custGeom>
            <a:solidFill>
              <a:schemeClr val="bg1"/>
            </a:solidFill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pic>
          <p:nvPicPr>
            <p:cNvPr id="12569" name="Picture 175" descr="video1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4083" y="3400"/>
              <a:ext cx="889" cy="4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aphicFrame>
        <p:nvGraphicFramePr>
          <p:cNvPr id="12290" name="Object 176"/>
          <p:cNvGraphicFramePr>
            <a:graphicFrameLocks noChangeAspect="1"/>
          </p:cNvGraphicFramePr>
          <p:nvPr/>
        </p:nvGraphicFramePr>
        <p:xfrm>
          <a:off x="1065213" y="2084388"/>
          <a:ext cx="404812" cy="625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592" name="Clip" r:id="rId5" imgW="857160" imgH="1324080" progId="">
                  <p:embed/>
                </p:oleObj>
              </mc:Choice>
              <mc:Fallback>
                <p:oleObj name="Clip" r:id="rId5" imgW="857160" imgH="1324080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5213" y="2084388"/>
                        <a:ext cx="404812" cy="6254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2343" name="Group 177"/>
          <p:cNvGrpSpPr>
            <a:grpSpLocks/>
          </p:cNvGrpSpPr>
          <p:nvPr/>
        </p:nvGrpSpPr>
        <p:grpSpPr bwMode="auto">
          <a:xfrm>
            <a:off x="1939925" y="3343275"/>
            <a:ext cx="314325" cy="542925"/>
            <a:chOff x="1054" y="3290"/>
            <a:chExt cx="238" cy="366"/>
          </a:xfrm>
        </p:grpSpPr>
        <p:sp>
          <p:nvSpPr>
            <p:cNvPr id="12517" name="Freeform 178"/>
            <p:cNvSpPr>
              <a:spLocks/>
            </p:cNvSpPr>
            <p:nvPr/>
          </p:nvSpPr>
          <p:spPr bwMode="auto">
            <a:xfrm>
              <a:off x="1172" y="3574"/>
              <a:ext cx="120" cy="82"/>
            </a:xfrm>
            <a:custGeom>
              <a:avLst/>
              <a:gdLst>
                <a:gd name="T0" fmla="*/ 0 w 720"/>
                <a:gd name="T1" fmla="*/ 2 h 490"/>
                <a:gd name="T2" fmla="*/ 0 w 720"/>
                <a:gd name="T3" fmla="*/ 2 h 490"/>
                <a:gd name="T4" fmla="*/ 0 w 720"/>
                <a:gd name="T5" fmla="*/ 2 h 490"/>
                <a:gd name="T6" fmla="*/ 0 w 720"/>
                <a:gd name="T7" fmla="*/ 2 h 490"/>
                <a:gd name="T8" fmla="*/ 0 w 720"/>
                <a:gd name="T9" fmla="*/ 2 h 490"/>
                <a:gd name="T10" fmla="*/ 1 w 720"/>
                <a:gd name="T11" fmla="*/ 2 h 490"/>
                <a:gd name="T12" fmla="*/ 1 w 720"/>
                <a:gd name="T13" fmla="*/ 2 h 490"/>
                <a:gd name="T14" fmla="*/ 1 w 720"/>
                <a:gd name="T15" fmla="*/ 2 h 490"/>
                <a:gd name="T16" fmla="*/ 1 w 720"/>
                <a:gd name="T17" fmla="*/ 2 h 490"/>
                <a:gd name="T18" fmla="*/ 2 w 720"/>
                <a:gd name="T19" fmla="*/ 2 h 490"/>
                <a:gd name="T20" fmla="*/ 2 w 720"/>
                <a:gd name="T21" fmla="*/ 2 h 490"/>
                <a:gd name="T22" fmla="*/ 3 w 720"/>
                <a:gd name="T23" fmla="*/ 2 h 490"/>
                <a:gd name="T24" fmla="*/ 3 w 720"/>
                <a:gd name="T25" fmla="*/ 1 h 490"/>
                <a:gd name="T26" fmla="*/ 3 w 720"/>
                <a:gd name="T27" fmla="*/ 1 h 490"/>
                <a:gd name="T28" fmla="*/ 3 w 720"/>
                <a:gd name="T29" fmla="*/ 1 h 490"/>
                <a:gd name="T30" fmla="*/ 3 w 720"/>
                <a:gd name="T31" fmla="*/ 1 h 490"/>
                <a:gd name="T32" fmla="*/ 3 w 720"/>
                <a:gd name="T33" fmla="*/ 1 h 490"/>
                <a:gd name="T34" fmla="*/ 3 w 720"/>
                <a:gd name="T35" fmla="*/ 1 h 490"/>
                <a:gd name="T36" fmla="*/ 3 w 720"/>
                <a:gd name="T37" fmla="*/ 1 h 490"/>
                <a:gd name="T38" fmla="*/ 3 w 720"/>
                <a:gd name="T39" fmla="*/ 1 h 490"/>
                <a:gd name="T40" fmla="*/ 3 w 720"/>
                <a:gd name="T41" fmla="*/ 1 h 490"/>
                <a:gd name="T42" fmla="*/ 3 w 720"/>
                <a:gd name="T43" fmla="*/ 1 h 490"/>
                <a:gd name="T44" fmla="*/ 3 w 720"/>
                <a:gd name="T45" fmla="*/ 1 h 490"/>
                <a:gd name="T46" fmla="*/ 2 w 720"/>
                <a:gd name="T47" fmla="*/ 0 h 490"/>
                <a:gd name="T48" fmla="*/ 2 w 720"/>
                <a:gd name="T49" fmla="*/ 0 h 490"/>
                <a:gd name="T50" fmla="*/ 2 w 720"/>
                <a:gd name="T51" fmla="*/ 0 h 490"/>
                <a:gd name="T52" fmla="*/ 2 w 720"/>
                <a:gd name="T53" fmla="*/ 0 h 490"/>
                <a:gd name="T54" fmla="*/ 2 w 720"/>
                <a:gd name="T55" fmla="*/ 0 h 490"/>
                <a:gd name="T56" fmla="*/ 2 w 720"/>
                <a:gd name="T57" fmla="*/ 0 h 490"/>
                <a:gd name="T58" fmla="*/ 2 w 720"/>
                <a:gd name="T59" fmla="*/ 0 h 490"/>
                <a:gd name="T60" fmla="*/ 2 w 720"/>
                <a:gd name="T61" fmla="*/ 0 h 490"/>
                <a:gd name="T62" fmla="*/ 2 w 720"/>
                <a:gd name="T63" fmla="*/ 0 h 490"/>
                <a:gd name="T64" fmla="*/ 2 w 720"/>
                <a:gd name="T65" fmla="*/ 0 h 490"/>
                <a:gd name="T66" fmla="*/ 2 w 720"/>
                <a:gd name="T67" fmla="*/ 0 h 490"/>
                <a:gd name="T68" fmla="*/ 2 w 720"/>
                <a:gd name="T69" fmla="*/ 0 h 490"/>
                <a:gd name="T70" fmla="*/ 1 w 720"/>
                <a:gd name="T71" fmla="*/ 1 h 490"/>
                <a:gd name="T72" fmla="*/ 1 w 720"/>
                <a:gd name="T73" fmla="*/ 1 h 490"/>
                <a:gd name="T74" fmla="*/ 1 w 720"/>
                <a:gd name="T75" fmla="*/ 1 h 490"/>
                <a:gd name="T76" fmla="*/ 1 w 720"/>
                <a:gd name="T77" fmla="*/ 1 h 490"/>
                <a:gd name="T78" fmla="*/ 0 w 720"/>
                <a:gd name="T79" fmla="*/ 1 h 490"/>
                <a:gd name="T80" fmla="*/ 0 w 720"/>
                <a:gd name="T81" fmla="*/ 1 h 490"/>
                <a:gd name="T82" fmla="*/ 0 w 720"/>
                <a:gd name="T83" fmla="*/ 1 h 490"/>
                <a:gd name="T84" fmla="*/ 0 w 720"/>
                <a:gd name="T85" fmla="*/ 1 h 490"/>
                <a:gd name="T86" fmla="*/ 0 w 720"/>
                <a:gd name="T87" fmla="*/ 2 h 490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w 720"/>
                <a:gd name="T133" fmla="*/ 0 h 490"/>
                <a:gd name="T134" fmla="*/ 720 w 720"/>
                <a:gd name="T135" fmla="*/ 490 h 490"/>
              </a:gdLst>
              <a:ahLst/>
              <a:cxnLst>
                <a:cxn ang="T88">
                  <a:pos x="T0" y="T1"/>
                </a:cxn>
                <a:cxn ang="T89">
                  <a:pos x="T2" y="T3"/>
                </a:cxn>
                <a:cxn ang="T90">
                  <a:pos x="T4" y="T5"/>
                </a:cxn>
                <a:cxn ang="T91">
                  <a:pos x="T6" y="T7"/>
                </a:cxn>
                <a:cxn ang="T92">
                  <a:pos x="T8" y="T9"/>
                </a:cxn>
                <a:cxn ang="T93">
                  <a:pos x="T10" y="T11"/>
                </a:cxn>
                <a:cxn ang="T94">
                  <a:pos x="T12" y="T13"/>
                </a:cxn>
                <a:cxn ang="T95">
                  <a:pos x="T14" y="T15"/>
                </a:cxn>
                <a:cxn ang="T96">
                  <a:pos x="T16" y="T17"/>
                </a:cxn>
                <a:cxn ang="T97">
                  <a:pos x="T18" y="T19"/>
                </a:cxn>
                <a:cxn ang="T98">
                  <a:pos x="T20" y="T21"/>
                </a:cxn>
                <a:cxn ang="T99">
                  <a:pos x="T22" y="T23"/>
                </a:cxn>
                <a:cxn ang="T100">
                  <a:pos x="T24" y="T25"/>
                </a:cxn>
                <a:cxn ang="T101">
                  <a:pos x="T26" y="T27"/>
                </a:cxn>
                <a:cxn ang="T102">
                  <a:pos x="T28" y="T29"/>
                </a:cxn>
                <a:cxn ang="T103">
                  <a:pos x="T30" y="T31"/>
                </a:cxn>
                <a:cxn ang="T104">
                  <a:pos x="T32" y="T33"/>
                </a:cxn>
                <a:cxn ang="T105">
                  <a:pos x="T34" y="T35"/>
                </a:cxn>
                <a:cxn ang="T106">
                  <a:pos x="T36" y="T37"/>
                </a:cxn>
                <a:cxn ang="T107">
                  <a:pos x="T38" y="T39"/>
                </a:cxn>
                <a:cxn ang="T108">
                  <a:pos x="T40" y="T41"/>
                </a:cxn>
                <a:cxn ang="T109">
                  <a:pos x="T42" y="T43"/>
                </a:cxn>
                <a:cxn ang="T110">
                  <a:pos x="T44" y="T45"/>
                </a:cxn>
                <a:cxn ang="T111">
                  <a:pos x="T46" y="T47"/>
                </a:cxn>
                <a:cxn ang="T112">
                  <a:pos x="T48" y="T49"/>
                </a:cxn>
                <a:cxn ang="T113">
                  <a:pos x="T50" y="T51"/>
                </a:cxn>
                <a:cxn ang="T114">
                  <a:pos x="T52" y="T53"/>
                </a:cxn>
                <a:cxn ang="T115">
                  <a:pos x="T54" y="T55"/>
                </a:cxn>
                <a:cxn ang="T116">
                  <a:pos x="T56" y="T57"/>
                </a:cxn>
                <a:cxn ang="T117">
                  <a:pos x="T58" y="T59"/>
                </a:cxn>
                <a:cxn ang="T118">
                  <a:pos x="T60" y="T61"/>
                </a:cxn>
                <a:cxn ang="T119">
                  <a:pos x="T62" y="T63"/>
                </a:cxn>
                <a:cxn ang="T120">
                  <a:pos x="T64" y="T65"/>
                </a:cxn>
                <a:cxn ang="T121">
                  <a:pos x="T66" y="T67"/>
                </a:cxn>
                <a:cxn ang="T122">
                  <a:pos x="T68" y="T69"/>
                </a:cxn>
                <a:cxn ang="T123">
                  <a:pos x="T70" y="T71"/>
                </a:cxn>
                <a:cxn ang="T124">
                  <a:pos x="T72" y="T73"/>
                </a:cxn>
                <a:cxn ang="T125">
                  <a:pos x="T74" y="T75"/>
                </a:cxn>
                <a:cxn ang="T126">
                  <a:pos x="T76" y="T77"/>
                </a:cxn>
                <a:cxn ang="T127">
                  <a:pos x="T78" y="T79"/>
                </a:cxn>
                <a:cxn ang="T128">
                  <a:pos x="T80" y="T81"/>
                </a:cxn>
                <a:cxn ang="T129">
                  <a:pos x="T82" y="T83"/>
                </a:cxn>
                <a:cxn ang="T130">
                  <a:pos x="T84" y="T85"/>
                </a:cxn>
                <a:cxn ang="T131">
                  <a:pos x="T86" y="T87"/>
                </a:cxn>
              </a:cxnLst>
              <a:rect l="T132" t="T133" r="T134" b="T135"/>
              <a:pathLst>
                <a:path w="720" h="490">
                  <a:moveTo>
                    <a:pt x="55" y="382"/>
                  </a:moveTo>
                  <a:lnTo>
                    <a:pt x="54" y="389"/>
                  </a:lnTo>
                  <a:lnTo>
                    <a:pt x="52" y="395"/>
                  </a:lnTo>
                  <a:lnTo>
                    <a:pt x="47" y="401"/>
                  </a:lnTo>
                  <a:lnTo>
                    <a:pt x="41" y="405"/>
                  </a:lnTo>
                  <a:lnTo>
                    <a:pt x="37" y="409"/>
                  </a:lnTo>
                  <a:lnTo>
                    <a:pt x="26" y="414"/>
                  </a:lnTo>
                  <a:lnTo>
                    <a:pt x="14" y="421"/>
                  </a:lnTo>
                  <a:lnTo>
                    <a:pt x="10" y="425"/>
                  </a:lnTo>
                  <a:lnTo>
                    <a:pt x="4" y="429"/>
                  </a:lnTo>
                  <a:lnTo>
                    <a:pt x="1" y="434"/>
                  </a:lnTo>
                  <a:lnTo>
                    <a:pt x="0" y="437"/>
                  </a:lnTo>
                  <a:lnTo>
                    <a:pt x="0" y="440"/>
                  </a:lnTo>
                  <a:lnTo>
                    <a:pt x="1" y="444"/>
                  </a:lnTo>
                  <a:lnTo>
                    <a:pt x="3" y="446"/>
                  </a:lnTo>
                  <a:lnTo>
                    <a:pt x="8" y="449"/>
                  </a:lnTo>
                  <a:lnTo>
                    <a:pt x="14" y="450"/>
                  </a:lnTo>
                  <a:lnTo>
                    <a:pt x="254" y="489"/>
                  </a:lnTo>
                  <a:lnTo>
                    <a:pt x="258" y="490"/>
                  </a:lnTo>
                  <a:lnTo>
                    <a:pt x="264" y="490"/>
                  </a:lnTo>
                  <a:lnTo>
                    <a:pt x="269" y="489"/>
                  </a:lnTo>
                  <a:lnTo>
                    <a:pt x="275" y="489"/>
                  </a:lnTo>
                  <a:lnTo>
                    <a:pt x="281" y="488"/>
                  </a:lnTo>
                  <a:lnTo>
                    <a:pt x="286" y="485"/>
                  </a:lnTo>
                  <a:lnTo>
                    <a:pt x="291" y="484"/>
                  </a:lnTo>
                  <a:lnTo>
                    <a:pt x="295" y="482"/>
                  </a:lnTo>
                  <a:lnTo>
                    <a:pt x="300" y="480"/>
                  </a:lnTo>
                  <a:lnTo>
                    <a:pt x="312" y="473"/>
                  </a:lnTo>
                  <a:lnTo>
                    <a:pt x="333" y="463"/>
                  </a:lnTo>
                  <a:lnTo>
                    <a:pt x="359" y="448"/>
                  </a:lnTo>
                  <a:lnTo>
                    <a:pt x="389" y="432"/>
                  </a:lnTo>
                  <a:lnTo>
                    <a:pt x="423" y="414"/>
                  </a:lnTo>
                  <a:lnTo>
                    <a:pt x="460" y="395"/>
                  </a:lnTo>
                  <a:lnTo>
                    <a:pt x="497" y="375"/>
                  </a:lnTo>
                  <a:lnTo>
                    <a:pt x="535" y="356"/>
                  </a:lnTo>
                  <a:lnTo>
                    <a:pt x="572" y="337"/>
                  </a:lnTo>
                  <a:lnTo>
                    <a:pt x="606" y="319"/>
                  </a:lnTo>
                  <a:lnTo>
                    <a:pt x="636" y="303"/>
                  </a:lnTo>
                  <a:lnTo>
                    <a:pt x="662" y="288"/>
                  </a:lnTo>
                  <a:lnTo>
                    <a:pt x="683" y="278"/>
                  </a:lnTo>
                  <a:lnTo>
                    <a:pt x="695" y="272"/>
                  </a:lnTo>
                  <a:lnTo>
                    <a:pt x="700" y="269"/>
                  </a:lnTo>
                  <a:lnTo>
                    <a:pt x="709" y="263"/>
                  </a:lnTo>
                  <a:lnTo>
                    <a:pt x="715" y="254"/>
                  </a:lnTo>
                  <a:lnTo>
                    <a:pt x="719" y="243"/>
                  </a:lnTo>
                  <a:lnTo>
                    <a:pt x="720" y="233"/>
                  </a:lnTo>
                  <a:lnTo>
                    <a:pt x="720" y="230"/>
                  </a:lnTo>
                  <a:lnTo>
                    <a:pt x="720" y="224"/>
                  </a:lnTo>
                  <a:lnTo>
                    <a:pt x="720" y="218"/>
                  </a:lnTo>
                  <a:lnTo>
                    <a:pt x="720" y="215"/>
                  </a:lnTo>
                  <a:lnTo>
                    <a:pt x="718" y="205"/>
                  </a:lnTo>
                  <a:lnTo>
                    <a:pt x="712" y="196"/>
                  </a:lnTo>
                  <a:lnTo>
                    <a:pt x="704" y="189"/>
                  </a:lnTo>
                  <a:lnTo>
                    <a:pt x="694" y="186"/>
                  </a:lnTo>
                  <a:lnTo>
                    <a:pt x="692" y="186"/>
                  </a:lnTo>
                  <a:lnTo>
                    <a:pt x="686" y="185"/>
                  </a:lnTo>
                  <a:lnTo>
                    <a:pt x="677" y="183"/>
                  </a:lnTo>
                  <a:lnTo>
                    <a:pt x="668" y="182"/>
                  </a:lnTo>
                  <a:lnTo>
                    <a:pt x="658" y="180"/>
                  </a:lnTo>
                  <a:lnTo>
                    <a:pt x="649" y="178"/>
                  </a:lnTo>
                  <a:lnTo>
                    <a:pt x="643" y="177"/>
                  </a:lnTo>
                  <a:lnTo>
                    <a:pt x="641" y="177"/>
                  </a:lnTo>
                  <a:lnTo>
                    <a:pt x="634" y="175"/>
                  </a:lnTo>
                  <a:lnTo>
                    <a:pt x="627" y="170"/>
                  </a:lnTo>
                  <a:lnTo>
                    <a:pt x="622" y="166"/>
                  </a:lnTo>
                  <a:lnTo>
                    <a:pt x="617" y="160"/>
                  </a:lnTo>
                  <a:lnTo>
                    <a:pt x="614" y="155"/>
                  </a:lnTo>
                  <a:lnTo>
                    <a:pt x="607" y="141"/>
                  </a:lnTo>
                  <a:lnTo>
                    <a:pt x="596" y="122"/>
                  </a:lnTo>
                  <a:lnTo>
                    <a:pt x="583" y="98"/>
                  </a:lnTo>
                  <a:lnTo>
                    <a:pt x="571" y="76"/>
                  </a:lnTo>
                  <a:lnTo>
                    <a:pt x="560" y="57"/>
                  </a:lnTo>
                  <a:lnTo>
                    <a:pt x="553" y="43"/>
                  </a:lnTo>
                  <a:lnTo>
                    <a:pt x="549" y="38"/>
                  </a:lnTo>
                  <a:lnTo>
                    <a:pt x="546" y="33"/>
                  </a:lnTo>
                  <a:lnTo>
                    <a:pt x="543" y="30"/>
                  </a:lnTo>
                  <a:lnTo>
                    <a:pt x="539" y="25"/>
                  </a:lnTo>
                  <a:lnTo>
                    <a:pt x="535" y="22"/>
                  </a:lnTo>
                  <a:lnTo>
                    <a:pt x="530" y="18"/>
                  </a:lnTo>
                  <a:lnTo>
                    <a:pt x="525" y="16"/>
                  </a:lnTo>
                  <a:lnTo>
                    <a:pt x="520" y="14"/>
                  </a:lnTo>
                  <a:lnTo>
                    <a:pt x="516" y="13"/>
                  </a:lnTo>
                  <a:lnTo>
                    <a:pt x="513" y="13"/>
                  </a:lnTo>
                  <a:lnTo>
                    <a:pt x="508" y="11"/>
                  </a:lnTo>
                  <a:lnTo>
                    <a:pt x="500" y="9"/>
                  </a:lnTo>
                  <a:lnTo>
                    <a:pt x="492" y="7"/>
                  </a:lnTo>
                  <a:lnTo>
                    <a:pt x="483" y="5"/>
                  </a:lnTo>
                  <a:lnTo>
                    <a:pt x="475" y="4"/>
                  </a:lnTo>
                  <a:lnTo>
                    <a:pt x="469" y="2"/>
                  </a:lnTo>
                  <a:lnTo>
                    <a:pt x="467" y="2"/>
                  </a:lnTo>
                  <a:lnTo>
                    <a:pt x="462" y="0"/>
                  </a:lnTo>
                  <a:lnTo>
                    <a:pt x="457" y="0"/>
                  </a:lnTo>
                  <a:lnTo>
                    <a:pt x="452" y="0"/>
                  </a:lnTo>
                  <a:lnTo>
                    <a:pt x="447" y="0"/>
                  </a:lnTo>
                  <a:lnTo>
                    <a:pt x="440" y="2"/>
                  </a:lnTo>
                  <a:lnTo>
                    <a:pt x="435" y="2"/>
                  </a:lnTo>
                  <a:lnTo>
                    <a:pt x="430" y="4"/>
                  </a:lnTo>
                  <a:lnTo>
                    <a:pt x="425" y="5"/>
                  </a:lnTo>
                  <a:lnTo>
                    <a:pt x="382" y="24"/>
                  </a:lnTo>
                  <a:lnTo>
                    <a:pt x="381" y="25"/>
                  </a:lnTo>
                  <a:lnTo>
                    <a:pt x="377" y="26"/>
                  </a:lnTo>
                  <a:lnTo>
                    <a:pt x="371" y="29"/>
                  </a:lnTo>
                  <a:lnTo>
                    <a:pt x="364" y="32"/>
                  </a:lnTo>
                  <a:lnTo>
                    <a:pt x="356" y="35"/>
                  </a:lnTo>
                  <a:lnTo>
                    <a:pt x="351" y="38"/>
                  </a:lnTo>
                  <a:lnTo>
                    <a:pt x="346" y="39"/>
                  </a:lnTo>
                  <a:lnTo>
                    <a:pt x="345" y="40"/>
                  </a:lnTo>
                  <a:lnTo>
                    <a:pt x="177" y="114"/>
                  </a:lnTo>
                  <a:lnTo>
                    <a:pt x="176" y="115"/>
                  </a:lnTo>
                  <a:lnTo>
                    <a:pt x="171" y="116"/>
                  </a:lnTo>
                  <a:lnTo>
                    <a:pt x="166" y="120"/>
                  </a:lnTo>
                  <a:lnTo>
                    <a:pt x="159" y="122"/>
                  </a:lnTo>
                  <a:lnTo>
                    <a:pt x="151" y="125"/>
                  </a:lnTo>
                  <a:lnTo>
                    <a:pt x="145" y="129"/>
                  </a:lnTo>
                  <a:lnTo>
                    <a:pt x="141" y="130"/>
                  </a:lnTo>
                  <a:lnTo>
                    <a:pt x="140" y="131"/>
                  </a:lnTo>
                  <a:lnTo>
                    <a:pt x="137" y="132"/>
                  </a:lnTo>
                  <a:lnTo>
                    <a:pt x="129" y="135"/>
                  </a:lnTo>
                  <a:lnTo>
                    <a:pt x="119" y="140"/>
                  </a:lnTo>
                  <a:lnTo>
                    <a:pt x="108" y="144"/>
                  </a:lnTo>
                  <a:lnTo>
                    <a:pt x="97" y="149"/>
                  </a:lnTo>
                  <a:lnTo>
                    <a:pt x="87" y="153"/>
                  </a:lnTo>
                  <a:lnTo>
                    <a:pt x="79" y="157"/>
                  </a:lnTo>
                  <a:lnTo>
                    <a:pt x="76" y="158"/>
                  </a:lnTo>
                  <a:lnTo>
                    <a:pt x="67" y="164"/>
                  </a:lnTo>
                  <a:lnTo>
                    <a:pt x="61" y="171"/>
                  </a:lnTo>
                  <a:lnTo>
                    <a:pt x="56" y="182"/>
                  </a:lnTo>
                  <a:lnTo>
                    <a:pt x="55" y="192"/>
                  </a:lnTo>
                  <a:lnTo>
                    <a:pt x="55" y="221"/>
                  </a:lnTo>
                  <a:lnTo>
                    <a:pt x="55" y="286"/>
                  </a:lnTo>
                  <a:lnTo>
                    <a:pt x="55" y="353"/>
                  </a:lnTo>
                  <a:lnTo>
                    <a:pt x="55" y="382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12518" name="Freeform 179"/>
            <p:cNvSpPr>
              <a:spLocks/>
            </p:cNvSpPr>
            <p:nvPr/>
          </p:nvSpPr>
          <p:spPr bwMode="auto">
            <a:xfrm>
              <a:off x="1173" y="3575"/>
              <a:ext cx="118" cy="79"/>
            </a:xfrm>
            <a:custGeom>
              <a:avLst/>
              <a:gdLst>
                <a:gd name="T0" fmla="*/ 0 w 705"/>
                <a:gd name="T1" fmla="*/ 1 h 475"/>
                <a:gd name="T2" fmla="*/ 0 w 705"/>
                <a:gd name="T3" fmla="*/ 1 h 475"/>
                <a:gd name="T4" fmla="*/ 1 w 705"/>
                <a:gd name="T5" fmla="*/ 1 h 475"/>
                <a:gd name="T6" fmla="*/ 1 w 705"/>
                <a:gd name="T7" fmla="*/ 0 h 475"/>
                <a:gd name="T8" fmla="*/ 1 w 705"/>
                <a:gd name="T9" fmla="*/ 0 h 475"/>
                <a:gd name="T10" fmla="*/ 1 w 705"/>
                <a:gd name="T11" fmla="*/ 0 h 475"/>
                <a:gd name="T12" fmla="*/ 1 w 705"/>
                <a:gd name="T13" fmla="*/ 0 h 475"/>
                <a:gd name="T14" fmla="*/ 2 w 705"/>
                <a:gd name="T15" fmla="*/ 0 h 475"/>
                <a:gd name="T16" fmla="*/ 2 w 705"/>
                <a:gd name="T17" fmla="*/ 0 h 475"/>
                <a:gd name="T18" fmla="*/ 2 w 705"/>
                <a:gd name="T19" fmla="*/ 0 h 475"/>
                <a:gd name="T20" fmla="*/ 2 w 705"/>
                <a:gd name="T21" fmla="*/ 0 h 475"/>
                <a:gd name="T22" fmla="*/ 2 w 705"/>
                <a:gd name="T23" fmla="*/ 0 h 475"/>
                <a:gd name="T24" fmla="*/ 2 w 705"/>
                <a:gd name="T25" fmla="*/ 0 h 475"/>
                <a:gd name="T26" fmla="*/ 2 w 705"/>
                <a:gd name="T27" fmla="*/ 0 h 475"/>
                <a:gd name="T28" fmla="*/ 2 w 705"/>
                <a:gd name="T29" fmla="*/ 0 h 475"/>
                <a:gd name="T30" fmla="*/ 2 w 705"/>
                <a:gd name="T31" fmla="*/ 0 h 475"/>
                <a:gd name="T32" fmla="*/ 2 w 705"/>
                <a:gd name="T33" fmla="*/ 0 h 475"/>
                <a:gd name="T34" fmla="*/ 3 w 705"/>
                <a:gd name="T35" fmla="*/ 0 h 475"/>
                <a:gd name="T36" fmla="*/ 3 w 705"/>
                <a:gd name="T37" fmla="*/ 1 h 475"/>
                <a:gd name="T38" fmla="*/ 3 w 705"/>
                <a:gd name="T39" fmla="*/ 1 h 475"/>
                <a:gd name="T40" fmla="*/ 3 w 705"/>
                <a:gd name="T41" fmla="*/ 1 h 475"/>
                <a:gd name="T42" fmla="*/ 3 w 705"/>
                <a:gd name="T43" fmla="*/ 1 h 475"/>
                <a:gd name="T44" fmla="*/ 3 w 705"/>
                <a:gd name="T45" fmla="*/ 1 h 475"/>
                <a:gd name="T46" fmla="*/ 3 w 705"/>
                <a:gd name="T47" fmla="*/ 1 h 475"/>
                <a:gd name="T48" fmla="*/ 3 w 705"/>
                <a:gd name="T49" fmla="*/ 1 h 475"/>
                <a:gd name="T50" fmla="*/ 3 w 705"/>
                <a:gd name="T51" fmla="*/ 1 h 475"/>
                <a:gd name="T52" fmla="*/ 1 w 705"/>
                <a:gd name="T53" fmla="*/ 2 h 475"/>
                <a:gd name="T54" fmla="*/ 1 w 705"/>
                <a:gd name="T55" fmla="*/ 2 h 475"/>
                <a:gd name="T56" fmla="*/ 1 w 705"/>
                <a:gd name="T57" fmla="*/ 2 h 475"/>
                <a:gd name="T58" fmla="*/ 1 w 705"/>
                <a:gd name="T59" fmla="*/ 2 h 475"/>
                <a:gd name="T60" fmla="*/ 0 w 705"/>
                <a:gd name="T61" fmla="*/ 2 h 475"/>
                <a:gd name="T62" fmla="*/ 0 w 705"/>
                <a:gd name="T63" fmla="*/ 2 h 475"/>
                <a:gd name="T64" fmla="*/ 0 w 705"/>
                <a:gd name="T65" fmla="*/ 2 h 475"/>
                <a:gd name="T66" fmla="*/ 0 w 705"/>
                <a:gd name="T67" fmla="*/ 2 h 475"/>
                <a:gd name="T68" fmla="*/ 0 w 705"/>
                <a:gd name="T69" fmla="*/ 2 h 475"/>
                <a:gd name="T70" fmla="*/ 0 w 705"/>
                <a:gd name="T71" fmla="*/ 1 h 475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w 705"/>
                <a:gd name="T109" fmla="*/ 0 h 475"/>
                <a:gd name="T110" fmla="*/ 705 w 705"/>
                <a:gd name="T111" fmla="*/ 475 h 475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T108" t="T109" r="T110" b="T111"/>
              <a:pathLst>
                <a:path w="705" h="475">
                  <a:moveTo>
                    <a:pt x="54" y="185"/>
                  </a:moveTo>
                  <a:lnTo>
                    <a:pt x="55" y="177"/>
                  </a:lnTo>
                  <a:lnTo>
                    <a:pt x="59" y="169"/>
                  </a:lnTo>
                  <a:lnTo>
                    <a:pt x="65" y="162"/>
                  </a:lnTo>
                  <a:lnTo>
                    <a:pt x="72" y="158"/>
                  </a:lnTo>
                  <a:lnTo>
                    <a:pt x="135" y="130"/>
                  </a:lnTo>
                  <a:lnTo>
                    <a:pt x="140" y="127"/>
                  </a:lnTo>
                  <a:lnTo>
                    <a:pt x="144" y="126"/>
                  </a:lnTo>
                  <a:lnTo>
                    <a:pt x="149" y="124"/>
                  </a:lnTo>
                  <a:lnTo>
                    <a:pt x="153" y="122"/>
                  </a:lnTo>
                  <a:lnTo>
                    <a:pt x="158" y="119"/>
                  </a:lnTo>
                  <a:lnTo>
                    <a:pt x="162" y="117"/>
                  </a:lnTo>
                  <a:lnTo>
                    <a:pt x="167" y="116"/>
                  </a:lnTo>
                  <a:lnTo>
                    <a:pt x="171" y="114"/>
                  </a:lnTo>
                  <a:lnTo>
                    <a:pt x="340" y="40"/>
                  </a:lnTo>
                  <a:lnTo>
                    <a:pt x="345" y="37"/>
                  </a:lnTo>
                  <a:lnTo>
                    <a:pt x="350" y="36"/>
                  </a:lnTo>
                  <a:lnTo>
                    <a:pt x="354" y="34"/>
                  </a:lnTo>
                  <a:lnTo>
                    <a:pt x="359" y="32"/>
                  </a:lnTo>
                  <a:lnTo>
                    <a:pt x="363" y="29"/>
                  </a:lnTo>
                  <a:lnTo>
                    <a:pt x="368" y="27"/>
                  </a:lnTo>
                  <a:lnTo>
                    <a:pt x="372" y="26"/>
                  </a:lnTo>
                  <a:lnTo>
                    <a:pt x="377" y="24"/>
                  </a:lnTo>
                  <a:lnTo>
                    <a:pt x="421" y="5"/>
                  </a:lnTo>
                  <a:lnTo>
                    <a:pt x="425" y="4"/>
                  </a:lnTo>
                  <a:lnTo>
                    <a:pt x="430" y="2"/>
                  </a:lnTo>
                  <a:lnTo>
                    <a:pt x="434" y="1"/>
                  </a:lnTo>
                  <a:lnTo>
                    <a:pt x="440" y="0"/>
                  </a:lnTo>
                  <a:lnTo>
                    <a:pt x="444" y="0"/>
                  </a:lnTo>
                  <a:lnTo>
                    <a:pt x="449" y="0"/>
                  </a:lnTo>
                  <a:lnTo>
                    <a:pt x="453" y="0"/>
                  </a:lnTo>
                  <a:lnTo>
                    <a:pt x="458" y="1"/>
                  </a:lnTo>
                  <a:lnTo>
                    <a:pt x="506" y="13"/>
                  </a:lnTo>
                  <a:lnTo>
                    <a:pt x="514" y="16"/>
                  </a:lnTo>
                  <a:lnTo>
                    <a:pt x="522" y="20"/>
                  </a:lnTo>
                  <a:lnTo>
                    <a:pt x="529" y="27"/>
                  </a:lnTo>
                  <a:lnTo>
                    <a:pt x="535" y="34"/>
                  </a:lnTo>
                  <a:lnTo>
                    <a:pt x="602" y="157"/>
                  </a:lnTo>
                  <a:lnTo>
                    <a:pt x="608" y="163"/>
                  </a:lnTo>
                  <a:lnTo>
                    <a:pt x="616" y="169"/>
                  </a:lnTo>
                  <a:lnTo>
                    <a:pt x="624" y="173"/>
                  </a:lnTo>
                  <a:lnTo>
                    <a:pt x="632" y="177"/>
                  </a:lnTo>
                  <a:lnTo>
                    <a:pt x="685" y="186"/>
                  </a:lnTo>
                  <a:lnTo>
                    <a:pt x="693" y="189"/>
                  </a:lnTo>
                  <a:lnTo>
                    <a:pt x="699" y="194"/>
                  </a:lnTo>
                  <a:lnTo>
                    <a:pt x="704" y="200"/>
                  </a:lnTo>
                  <a:lnTo>
                    <a:pt x="705" y="208"/>
                  </a:lnTo>
                  <a:lnTo>
                    <a:pt x="705" y="226"/>
                  </a:lnTo>
                  <a:lnTo>
                    <a:pt x="704" y="235"/>
                  </a:lnTo>
                  <a:lnTo>
                    <a:pt x="701" y="243"/>
                  </a:lnTo>
                  <a:lnTo>
                    <a:pt x="695" y="251"/>
                  </a:lnTo>
                  <a:lnTo>
                    <a:pt x="688" y="256"/>
                  </a:lnTo>
                  <a:lnTo>
                    <a:pt x="284" y="469"/>
                  </a:lnTo>
                  <a:lnTo>
                    <a:pt x="280" y="470"/>
                  </a:lnTo>
                  <a:lnTo>
                    <a:pt x="275" y="473"/>
                  </a:lnTo>
                  <a:lnTo>
                    <a:pt x="270" y="474"/>
                  </a:lnTo>
                  <a:lnTo>
                    <a:pt x="266" y="474"/>
                  </a:lnTo>
                  <a:lnTo>
                    <a:pt x="260" y="475"/>
                  </a:lnTo>
                  <a:lnTo>
                    <a:pt x="256" y="475"/>
                  </a:lnTo>
                  <a:lnTo>
                    <a:pt x="251" y="475"/>
                  </a:lnTo>
                  <a:lnTo>
                    <a:pt x="247" y="475"/>
                  </a:lnTo>
                  <a:lnTo>
                    <a:pt x="7" y="437"/>
                  </a:lnTo>
                  <a:lnTo>
                    <a:pt x="2" y="434"/>
                  </a:lnTo>
                  <a:lnTo>
                    <a:pt x="0" y="431"/>
                  </a:lnTo>
                  <a:lnTo>
                    <a:pt x="1" y="428"/>
                  </a:lnTo>
                  <a:lnTo>
                    <a:pt x="5" y="423"/>
                  </a:lnTo>
                  <a:lnTo>
                    <a:pt x="37" y="405"/>
                  </a:lnTo>
                  <a:lnTo>
                    <a:pt x="44" y="400"/>
                  </a:lnTo>
                  <a:lnTo>
                    <a:pt x="49" y="392"/>
                  </a:lnTo>
                  <a:lnTo>
                    <a:pt x="53" y="384"/>
                  </a:lnTo>
                  <a:lnTo>
                    <a:pt x="54" y="375"/>
                  </a:lnTo>
                  <a:lnTo>
                    <a:pt x="54" y="185"/>
                  </a:lnTo>
                  <a:close/>
                </a:path>
              </a:pathLst>
            </a:custGeom>
            <a:solidFill>
              <a:srgbClr val="B5B59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12519" name="Freeform 180"/>
            <p:cNvSpPr>
              <a:spLocks/>
            </p:cNvSpPr>
            <p:nvPr/>
          </p:nvSpPr>
          <p:spPr bwMode="auto">
            <a:xfrm>
              <a:off x="1173" y="3604"/>
              <a:ext cx="44" cy="50"/>
            </a:xfrm>
            <a:custGeom>
              <a:avLst/>
              <a:gdLst>
                <a:gd name="T0" fmla="*/ 0 w 265"/>
                <a:gd name="T1" fmla="*/ 0 h 305"/>
                <a:gd name="T2" fmla="*/ 0 w 265"/>
                <a:gd name="T3" fmla="*/ 0 h 305"/>
                <a:gd name="T4" fmla="*/ 0 w 265"/>
                <a:gd name="T5" fmla="*/ 0 h 305"/>
                <a:gd name="T6" fmla="*/ 0 w 265"/>
                <a:gd name="T7" fmla="*/ 0 h 305"/>
                <a:gd name="T8" fmla="*/ 0 w 265"/>
                <a:gd name="T9" fmla="*/ 0 h 305"/>
                <a:gd name="T10" fmla="*/ 0 w 265"/>
                <a:gd name="T11" fmla="*/ 0 h 305"/>
                <a:gd name="T12" fmla="*/ 1 w 265"/>
                <a:gd name="T13" fmla="*/ 0 h 305"/>
                <a:gd name="T14" fmla="*/ 1 w 265"/>
                <a:gd name="T15" fmla="*/ 0 h 305"/>
                <a:gd name="T16" fmla="*/ 1 w 265"/>
                <a:gd name="T17" fmla="*/ 0 h 305"/>
                <a:gd name="T18" fmla="*/ 1 w 265"/>
                <a:gd name="T19" fmla="*/ 0 h 305"/>
                <a:gd name="T20" fmla="*/ 1 w 265"/>
                <a:gd name="T21" fmla="*/ 1 h 305"/>
                <a:gd name="T22" fmla="*/ 1 w 265"/>
                <a:gd name="T23" fmla="*/ 1 h 305"/>
                <a:gd name="T24" fmla="*/ 1 w 265"/>
                <a:gd name="T25" fmla="*/ 1 h 305"/>
                <a:gd name="T26" fmla="*/ 1 w 265"/>
                <a:gd name="T27" fmla="*/ 1 h 305"/>
                <a:gd name="T28" fmla="*/ 1 w 265"/>
                <a:gd name="T29" fmla="*/ 1 h 305"/>
                <a:gd name="T30" fmla="*/ 1 w 265"/>
                <a:gd name="T31" fmla="*/ 1 h 305"/>
                <a:gd name="T32" fmla="*/ 1 w 265"/>
                <a:gd name="T33" fmla="*/ 1 h 305"/>
                <a:gd name="T34" fmla="*/ 1 w 265"/>
                <a:gd name="T35" fmla="*/ 1 h 305"/>
                <a:gd name="T36" fmla="*/ 1 w 265"/>
                <a:gd name="T37" fmla="*/ 1 h 305"/>
                <a:gd name="T38" fmla="*/ 1 w 265"/>
                <a:gd name="T39" fmla="*/ 1 h 305"/>
                <a:gd name="T40" fmla="*/ 1 w 265"/>
                <a:gd name="T41" fmla="*/ 1 h 305"/>
                <a:gd name="T42" fmla="*/ 1 w 265"/>
                <a:gd name="T43" fmla="*/ 1 h 305"/>
                <a:gd name="T44" fmla="*/ 1 w 265"/>
                <a:gd name="T45" fmla="*/ 1 h 305"/>
                <a:gd name="T46" fmla="*/ 1 w 265"/>
                <a:gd name="T47" fmla="*/ 1 h 305"/>
                <a:gd name="T48" fmla="*/ 1 w 265"/>
                <a:gd name="T49" fmla="*/ 1 h 305"/>
                <a:gd name="T50" fmla="*/ 0 w 265"/>
                <a:gd name="T51" fmla="*/ 1 h 305"/>
                <a:gd name="T52" fmla="*/ 0 w 265"/>
                <a:gd name="T53" fmla="*/ 1 h 305"/>
                <a:gd name="T54" fmla="*/ 0 w 265"/>
                <a:gd name="T55" fmla="*/ 1 h 305"/>
                <a:gd name="T56" fmla="*/ 0 w 265"/>
                <a:gd name="T57" fmla="*/ 1 h 305"/>
                <a:gd name="T58" fmla="*/ 0 w 265"/>
                <a:gd name="T59" fmla="*/ 1 h 305"/>
                <a:gd name="T60" fmla="*/ 0 w 265"/>
                <a:gd name="T61" fmla="*/ 1 h 305"/>
                <a:gd name="T62" fmla="*/ 0 w 265"/>
                <a:gd name="T63" fmla="*/ 1 h 305"/>
                <a:gd name="T64" fmla="*/ 0 w 265"/>
                <a:gd name="T65" fmla="*/ 1 h 305"/>
                <a:gd name="T66" fmla="*/ 0 w 265"/>
                <a:gd name="T67" fmla="*/ 1 h 305"/>
                <a:gd name="T68" fmla="*/ 0 w 265"/>
                <a:gd name="T69" fmla="*/ 1 h 305"/>
                <a:gd name="T70" fmla="*/ 0 w 265"/>
                <a:gd name="T71" fmla="*/ 0 h 305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w 265"/>
                <a:gd name="T109" fmla="*/ 0 h 305"/>
                <a:gd name="T110" fmla="*/ 265 w 265"/>
                <a:gd name="T111" fmla="*/ 305 h 305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T108" t="T109" r="T110" b="T111"/>
              <a:pathLst>
                <a:path w="265" h="305">
                  <a:moveTo>
                    <a:pt x="54" y="15"/>
                  </a:moveTo>
                  <a:lnTo>
                    <a:pt x="55" y="8"/>
                  </a:lnTo>
                  <a:lnTo>
                    <a:pt x="59" y="2"/>
                  </a:lnTo>
                  <a:lnTo>
                    <a:pt x="65" y="0"/>
                  </a:lnTo>
                  <a:lnTo>
                    <a:pt x="73" y="0"/>
                  </a:lnTo>
                  <a:lnTo>
                    <a:pt x="129" y="16"/>
                  </a:lnTo>
                  <a:lnTo>
                    <a:pt x="137" y="19"/>
                  </a:lnTo>
                  <a:lnTo>
                    <a:pt x="144" y="25"/>
                  </a:lnTo>
                  <a:lnTo>
                    <a:pt x="151" y="32"/>
                  </a:lnTo>
                  <a:lnTo>
                    <a:pt x="154" y="39"/>
                  </a:lnTo>
                  <a:lnTo>
                    <a:pt x="195" y="190"/>
                  </a:lnTo>
                  <a:lnTo>
                    <a:pt x="198" y="199"/>
                  </a:lnTo>
                  <a:lnTo>
                    <a:pt x="203" y="207"/>
                  </a:lnTo>
                  <a:lnTo>
                    <a:pt x="210" y="214"/>
                  </a:lnTo>
                  <a:lnTo>
                    <a:pt x="217" y="218"/>
                  </a:lnTo>
                  <a:lnTo>
                    <a:pt x="245" y="233"/>
                  </a:lnTo>
                  <a:lnTo>
                    <a:pt x="251" y="237"/>
                  </a:lnTo>
                  <a:lnTo>
                    <a:pt x="257" y="245"/>
                  </a:lnTo>
                  <a:lnTo>
                    <a:pt x="261" y="253"/>
                  </a:lnTo>
                  <a:lnTo>
                    <a:pt x="263" y="262"/>
                  </a:lnTo>
                  <a:lnTo>
                    <a:pt x="265" y="288"/>
                  </a:lnTo>
                  <a:lnTo>
                    <a:pt x="264" y="296"/>
                  </a:lnTo>
                  <a:lnTo>
                    <a:pt x="260" y="302"/>
                  </a:lnTo>
                  <a:lnTo>
                    <a:pt x="254" y="304"/>
                  </a:lnTo>
                  <a:lnTo>
                    <a:pt x="247" y="305"/>
                  </a:lnTo>
                  <a:lnTo>
                    <a:pt x="7" y="267"/>
                  </a:lnTo>
                  <a:lnTo>
                    <a:pt x="2" y="264"/>
                  </a:lnTo>
                  <a:lnTo>
                    <a:pt x="0" y="261"/>
                  </a:lnTo>
                  <a:lnTo>
                    <a:pt x="1" y="258"/>
                  </a:lnTo>
                  <a:lnTo>
                    <a:pt x="5" y="253"/>
                  </a:lnTo>
                  <a:lnTo>
                    <a:pt x="37" y="235"/>
                  </a:lnTo>
                  <a:lnTo>
                    <a:pt x="44" y="230"/>
                  </a:lnTo>
                  <a:lnTo>
                    <a:pt x="49" y="222"/>
                  </a:lnTo>
                  <a:lnTo>
                    <a:pt x="53" y="214"/>
                  </a:lnTo>
                  <a:lnTo>
                    <a:pt x="54" y="205"/>
                  </a:lnTo>
                  <a:lnTo>
                    <a:pt x="54" y="15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12520" name="Freeform 181"/>
            <p:cNvSpPr>
              <a:spLocks/>
            </p:cNvSpPr>
            <p:nvPr/>
          </p:nvSpPr>
          <p:spPr bwMode="auto">
            <a:xfrm>
              <a:off x="1217" y="3608"/>
              <a:ext cx="74" cy="46"/>
            </a:xfrm>
            <a:custGeom>
              <a:avLst/>
              <a:gdLst>
                <a:gd name="T0" fmla="*/ 0 w 442"/>
                <a:gd name="T1" fmla="*/ 1 h 276"/>
                <a:gd name="T2" fmla="*/ 0 w 442"/>
                <a:gd name="T3" fmla="*/ 1 h 276"/>
                <a:gd name="T4" fmla="*/ 0 w 442"/>
                <a:gd name="T5" fmla="*/ 1 h 276"/>
                <a:gd name="T6" fmla="*/ 0 w 442"/>
                <a:gd name="T7" fmla="*/ 1 h 276"/>
                <a:gd name="T8" fmla="*/ 0 w 442"/>
                <a:gd name="T9" fmla="*/ 1 h 276"/>
                <a:gd name="T10" fmla="*/ 2 w 442"/>
                <a:gd name="T11" fmla="*/ 0 h 276"/>
                <a:gd name="T12" fmla="*/ 2 w 442"/>
                <a:gd name="T13" fmla="*/ 0 h 276"/>
                <a:gd name="T14" fmla="*/ 2 w 442"/>
                <a:gd name="T15" fmla="*/ 0 h 276"/>
                <a:gd name="T16" fmla="*/ 2 w 442"/>
                <a:gd name="T17" fmla="*/ 0 h 276"/>
                <a:gd name="T18" fmla="*/ 2 w 442"/>
                <a:gd name="T19" fmla="*/ 0 h 276"/>
                <a:gd name="T20" fmla="*/ 2 w 442"/>
                <a:gd name="T21" fmla="*/ 0 h 276"/>
                <a:gd name="T22" fmla="*/ 2 w 442"/>
                <a:gd name="T23" fmla="*/ 0 h 276"/>
                <a:gd name="T24" fmla="*/ 2 w 442"/>
                <a:gd name="T25" fmla="*/ 0 h 276"/>
                <a:gd name="T26" fmla="*/ 2 w 442"/>
                <a:gd name="T27" fmla="*/ 0 h 276"/>
                <a:gd name="T28" fmla="*/ 2 w 442"/>
                <a:gd name="T29" fmla="*/ 0 h 276"/>
                <a:gd name="T30" fmla="*/ 0 w 442"/>
                <a:gd name="T31" fmla="*/ 1 h 276"/>
                <a:gd name="T32" fmla="*/ 0 w 442"/>
                <a:gd name="T33" fmla="*/ 1 h 276"/>
                <a:gd name="T34" fmla="*/ 0 w 442"/>
                <a:gd name="T35" fmla="*/ 1 h 276"/>
                <a:gd name="T36" fmla="*/ 0 w 442"/>
                <a:gd name="T37" fmla="*/ 1 h 276"/>
                <a:gd name="T38" fmla="*/ 0 w 442"/>
                <a:gd name="T39" fmla="*/ 1 h 276"/>
                <a:gd name="T40" fmla="*/ 0 w 442"/>
                <a:gd name="T41" fmla="*/ 1 h 27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442"/>
                <a:gd name="T64" fmla="*/ 0 h 276"/>
                <a:gd name="T65" fmla="*/ 442 w 442"/>
                <a:gd name="T66" fmla="*/ 276 h 27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442" h="276">
                  <a:moveTo>
                    <a:pt x="0" y="236"/>
                  </a:moveTo>
                  <a:lnTo>
                    <a:pt x="1" y="227"/>
                  </a:lnTo>
                  <a:lnTo>
                    <a:pt x="4" y="219"/>
                  </a:lnTo>
                  <a:lnTo>
                    <a:pt x="10" y="213"/>
                  </a:lnTo>
                  <a:lnTo>
                    <a:pt x="17" y="207"/>
                  </a:lnTo>
                  <a:lnTo>
                    <a:pt x="424" y="2"/>
                  </a:lnTo>
                  <a:lnTo>
                    <a:pt x="431" y="0"/>
                  </a:lnTo>
                  <a:lnTo>
                    <a:pt x="436" y="1"/>
                  </a:lnTo>
                  <a:lnTo>
                    <a:pt x="441" y="6"/>
                  </a:lnTo>
                  <a:lnTo>
                    <a:pt x="442" y="12"/>
                  </a:lnTo>
                  <a:lnTo>
                    <a:pt x="442" y="30"/>
                  </a:lnTo>
                  <a:lnTo>
                    <a:pt x="441" y="39"/>
                  </a:lnTo>
                  <a:lnTo>
                    <a:pt x="438" y="47"/>
                  </a:lnTo>
                  <a:lnTo>
                    <a:pt x="432" y="55"/>
                  </a:lnTo>
                  <a:lnTo>
                    <a:pt x="425" y="60"/>
                  </a:lnTo>
                  <a:lnTo>
                    <a:pt x="21" y="273"/>
                  </a:lnTo>
                  <a:lnTo>
                    <a:pt x="14" y="276"/>
                  </a:lnTo>
                  <a:lnTo>
                    <a:pt x="9" y="273"/>
                  </a:lnTo>
                  <a:lnTo>
                    <a:pt x="4" y="269"/>
                  </a:lnTo>
                  <a:lnTo>
                    <a:pt x="2" y="262"/>
                  </a:lnTo>
                  <a:lnTo>
                    <a:pt x="0" y="236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12521" name="Freeform 182"/>
            <p:cNvSpPr>
              <a:spLocks/>
            </p:cNvSpPr>
            <p:nvPr/>
          </p:nvSpPr>
          <p:spPr bwMode="auto">
            <a:xfrm>
              <a:off x="1233" y="3575"/>
              <a:ext cx="41" cy="38"/>
            </a:xfrm>
            <a:custGeom>
              <a:avLst/>
              <a:gdLst>
                <a:gd name="T0" fmla="*/ 1 w 244"/>
                <a:gd name="T1" fmla="*/ 1 h 227"/>
                <a:gd name="T2" fmla="*/ 1 w 244"/>
                <a:gd name="T3" fmla="*/ 1 h 227"/>
                <a:gd name="T4" fmla="*/ 1 w 244"/>
                <a:gd name="T5" fmla="*/ 1 h 227"/>
                <a:gd name="T6" fmla="*/ 1 w 244"/>
                <a:gd name="T7" fmla="*/ 1 h 227"/>
                <a:gd name="T8" fmla="*/ 1 w 244"/>
                <a:gd name="T9" fmla="*/ 1 h 227"/>
                <a:gd name="T10" fmla="*/ 1 w 244"/>
                <a:gd name="T11" fmla="*/ 1 h 227"/>
                <a:gd name="T12" fmla="*/ 1 w 244"/>
                <a:gd name="T13" fmla="*/ 1 h 227"/>
                <a:gd name="T14" fmla="*/ 1 w 244"/>
                <a:gd name="T15" fmla="*/ 1 h 227"/>
                <a:gd name="T16" fmla="*/ 1 w 244"/>
                <a:gd name="T17" fmla="*/ 1 h 227"/>
                <a:gd name="T18" fmla="*/ 0 w 244"/>
                <a:gd name="T19" fmla="*/ 1 h 227"/>
                <a:gd name="T20" fmla="*/ 0 w 244"/>
                <a:gd name="T21" fmla="*/ 1 h 227"/>
                <a:gd name="T22" fmla="*/ 0 w 244"/>
                <a:gd name="T23" fmla="*/ 1 h 227"/>
                <a:gd name="T24" fmla="*/ 0 w 244"/>
                <a:gd name="T25" fmla="*/ 1 h 227"/>
                <a:gd name="T26" fmla="*/ 0 w 244"/>
                <a:gd name="T27" fmla="*/ 1 h 227"/>
                <a:gd name="T28" fmla="*/ 0 w 244"/>
                <a:gd name="T29" fmla="*/ 0 h 227"/>
                <a:gd name="T30" fmla="*/ 0 w 244"/>
                <a:gd name="T31" fmla="*/ 0 h 227"/>
                <a:gd name="T32" fmla="*/ 0 w 244"/>
                <a:gd name="T33" fmla="*/ 0 h 227"/>
                <a:gd name="T34" fmla="*/ 0 w 244"/>
                <a:gd name="T35" fmla="*/ 0 h 227"/>
                <a:gd name="T36" fmla="*/ 0 w 244"/>
                <a:gd name="T37" fmla="*/ 0 h 227"/>
                <a:gd name="T38" fmla="*/ 0 w 244"/>
                <a:gd name="T39" fmla="*/ 0 h 227"/>
                <a:gd name="T40" fmla="*/ 0 w 244"/>
                <a:gd name="T41" fmla="*/ 0 h 227"/>
                <a:gd name="T42" fmla="*/ 0 w 244"/>
                <a:gd name="T43" fmla="*/ 0 h 227"/>
                <a:gd name="T44" fmla="*/ 0 w 244"/>
                <a:gd name="T45" fmla="*/ 0 h 227"/>
                <a:gd name="T46" fmla="*/ 0 w 244"/>
                <a:gd name="T47" fmla="*/ 0 h 227"/>
                <a:gd name="T48" fmla="*/ 0 w 244"/>
                <a:gd name="T49" fmla="*/ 0 h 227"/>
                <a:gd name="T50" fmla="*/ 1 w 244"/>
                <a:gd name="T51" fmla="*/ 0 h 227"/>
                <a:gd name="T52" fmla="*/ 1 w 244"/>
                <a:gd name="T53" fmla="*/ 0 h 227"/>
                <a:gd name="T54" fmla="*/ 1 w 244"/>
                <a:gd name="T55" fmla="*/ 0 h 227"/>
                <a:gd name="T56" fmla="*/ 1 w 244"/>
                <a:gd name="T57" fmla="*/ 0 h 227"/>
                <a:gd name="T58" fmla="*/ 1 w 244"/>
                <a:gd name="T59" fmla="*/ 0 h 227"/>
                <a:gd name="T60" fmla="*/ 1 w 244"/>
                <a:gd name="T61" fmla="*/ 0 h 227"/>
                <a:gd name="T62" fmla="*/ 1 w 244"/>
                <a:gd name="T63" fmla="*/ 0 h 227"/>
                <a:gd name="T64" fmla="*/ 1 w 244"/>
                <a:gd name="T65" fmla="*/ 0 h 227"/>
                <a:gd name="T66" fmla="*/ 1 w 244"/>
                <a:gd name="T67" fmla="*/ 1 h 227"/>
                <a:gd name="T68" fmla="*/ 1 w 244"/>
                <a:gd name="T69" fmla="*/ 1 h 227"/>
                <a:gd name="T70" fmla="*/ 1 w 244"/>
                <a:gd name="T71" fmla="*/ 1 h 227"/>
                <a:gd name="T72" fmla="*/ 1 w 244"/>
                <a:gd name="T73" fmla="*/ 1 h 227"/>
                <a:gd name="T74" fmla="*/ 1 w 244"/>
                <a:gd name="T75" fmla="*/ 1 h 227"/>
                <a:gd name="T76" fmla="*/ 1 w 244"/>
                <a:gd name="T77" fmla="*/ 1 h 227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w 244"/>
                <a:gd name="T118" fmla="*/ 0 h 227"/>
                <a:gd name="T119" fmla="*/ 244 w 244"/>
                <a:gd name="T120" fmla="*/ 227 h 227"/>
              </a:gdLst>
              <a:ahLst/>
              <a:cxnLst>
                <a:cxn ang="T78">
                  <a:pos x="T0" y="T1"/>
                </a:cxn>
                <a:cxn ang="T79">
                  <a:pos x="T2" y="T3"/>
                </a:cxn>
                <a:cxn ang="T80">
                  <a:pos x="T4" y="T5"/>
                </a:cxn>
                <a:cxn ang="T81">
                  <a:pos x="T6" y="T7"/>
                </a:cxn>
                <a:cxn ang="T82">
                  <a:pos x="T8" y="T9"/>
                </a:cxn>
                <a:cxn ang="T83">
                  <a:pos x="T10" y="T11"/>
                </a:cxn>
                <a:cxn ang="T84">
                  <a:pos x="T12" y="T13"/>
                </a:cxn>
                <a:cxn ang="T85">
                  <a:pos x="T14" y="T15"/>
                </a:cxn>
                <a:cxn ang="T86">
                  <a:pos x="T16" y="T17"/>
                </a:cxn>
                <a:cxn ang="T87">
                  <a:pos x="T18" y="T19"/>
                </a:cxn>
                <a:cxn ang="T88">
                  <a:pos x="T20" y="T21"/>
                </a:cxn>
                <a:cxn ang="T89">
                  <a:pos x="T22" y="T23"/>
                </a:cxn>
                <a:cxn ang="T90">
                  <a:pos x="T24" y="T25"/>
                </a:cxn>
                <a:cxn ang="T91">
                  <a:pos x="T26" y="T27"/>
                </a:cxn>
                <a:cxn ang="T92">
                  <a:pos x="T28" y="T29"/>
                </a:cxn>
                <a:cxn ang="T93">
                  <a:pos x="T30" y="T31"/>
                </a:cxn>
                <a:cxn ang="T94">
                  <a:pos x="T32" y="T33"/>
                </a:cxn>
                <a:cxn ang="T95">
                  <a:pos x="T34" y="T35"/>
                </a:cxn>
                <a:cxn ang="T96">
                  <a:pos x="T36" y="T37"/>
                </a:cxn>
                <a:cxn ang="T97">
                  <a:pos x="T38" y="T39"/>
                </a:cxn>
                <a:cxn ang="T98">
                  <a:pos x="T40" y="T41"/>
                </a:cxn>
                <a:cxn ang="T99">
                  <a:pos x="T42" y="T43"/>
                </a:cxn>
                <a:cxn ang="T100">
                  <a:pos x="T44" y="T45"/>
                </a:cxn>
                <a:cxn ang="T101">
                  <a:pos x="T46" y="T47"/>
                </a:cxn>
                <a:cxn ang="T102">
                  <a:pos x="T48" y="T49"/>
                </a:cxn>
                <a:cxn ang="T103">
                  <a:pos x="T50" y="T51"/>
                </a:cxn>
                <a:cxn ang="T104">
                  <a:pos x="T52" y="T53"/>
                </a:cxn>
                <a:cxn ang="T105">
                  <a:pos x="T54" y="T55"/>
                </a:cxn>
                <a:cxn ang="T106">
                  <a:pos x="T56" y="T57"/>
                </a:cxn>
                <a:cxn ang="T107">
                  <a:pos x="T58" y="T59"/>
                </a:cxn>
                <a:cxn ang="T108">
                  <a:pos x="T60" y="T61"/>
                </a:cxn>
                <a:cxn ang="T109">
                  <a:pos x="T62" y="T63"/>
                </a:cxn>
                <a:cxn ang="T110">
                  <a:pos x="T64" y="T65"/>
                </a:cxn>
                <a:cxn ang="T111">
                  <a:pos x="T66" y="T67"/>
                </a:cxn>
                <a:cxn ang="T112">
                  <a:pos x="T68" y="T69"/>
                </a:cxn>
                <a:cxn ang="T113">
                  <a:pos x="T70" y="T71"/>
                </a:cxn>
                <a:cxn ang="T114">
                  <a:pos x="T72" y="T73"/>
                </a:cxn>
                <a:cxn ang="T115">
                  <a:pos x="T74" y="T75"/>
                </a:cxn>
                <a:cxn ang="T116">
                  <a:pos x="T76" y="T77"/>
                </a:cxn>
              </a:cxnLst>
              <a:rect l="T117" t="T118" r="T119" b="T120"/>
              <a:pathLst>
                <a:path w="244" h="227">
                  <a:moveTo>
                    <a:pt x="141" y="223"/>
                  </a:moveTo>
                  <a:lnTo>
                    <a:pt x="138" y="224"/>
                  </a:lnTo>
                  <a:lnTo>
                    <a:pt x="133" y="226"/>
                  </a:lnTo>
                  <a:lnTo>
                    <a:pt x="128" y="226"/>
                  </a:lnTo>
                  <a:lnTo>
                    <a:pt x="123" y="227"/>
                  </a:lnTo>
                  <a:lnTo>
                    <a:pt x="118" y="227"/>
                  </a:lnTo>
                  <a:lnTo>
                    <a:pt x="113" y="227"/>
                  </a:lnTo>
                  <a:lnTo>
                    <a:pt x="108" y="227"/>
                  </a:lnTo>
                  <a:lnTo>
                    <a:pt x="104" y="226"/>
                  </a:lnTo>
                  <a:lnTo>
                    <a:pt x="33" y="205"/>
                  </a:lnTo>
                  <a:lnTo>
                    <a:pt x="25" y="202"/>
                  </a:lnTo>
                  <a:lnTo>
                    <a:pt x="18" y="196"/>
                  </a:lnTo>
                  <a:lnTo>
                    <a:pt x="13" y="188"/>
                  </a:lnTo>
                  <a:lnTo>
                    <a:pt x="11" y="180"/>
                  </a:lnTo>
                  <a:lnTo>
                    <a:pt x="0" y="51"/>
                  </a:lnTo>
                  <a:lnTo>
                    <a:pt x="1" y="43"/>
                  </a:lnTo>
                  <a:lnTo>
                    <a:pt x="3" y="35"/>
                  </a:lnTo>
                  <a:lnTo>
                    <a:pt x="9" y="28"/>
                  </a:lnTo>
                  <a:lnTo>
                    <a:pt x="16" y="24"/>
                  </a:lnTo>
                  <a:lnTo>
                    <a:pt x="60" y="5"/>
                  </a:lnTo>
                  <a:lnTo>
                    <a:pt x="64" y="4"/>
                  </a:lnTo>
                  <a:lnTo>
                    <a:pt x="69" y="2"/>
                  </a:lnTo>
                  <a:lnTo>
                    <a:pt x="73" y="1"/>
                  </a:lnTo>
                  <a:lnTo>
                    <a:pt x="79" y="0"/>
                  </a:lnTo>
                  <a:lnTo>
                    <a:pt x="83" y="0"/>
                  </a:lnTo>
                  <a:lnTo>
                    <a:pt x="88" y="0"/>
                  </a:lnTo>
                  <a:lnTo>
                    <a:pt x="92" y="0"/>
                  </a:lnTo>
                  <a:lnTo>
                    <a:pt x="97" y="1"/>
                  </a:lnTo>
                  <a:lnTo>
                    <a:pt x="145" y="13"/>
                  </a:lnTo>
                  <a:lnTo>
                    <a:pt x="153" y="16"/>
                  </a:lnTo>
                  <a:lnTo>
                    <a:pt x="161" y="20"/>
                  </a:lnTo>
                  <a:lnTo>
                    <a:pt x="168" y="27"/>
                  </a:lnTo>
                  <a:lnTo>
                    <a:pt x="174" y="34"/>
                  </a:lnTo>
                  <a:lnTo>
                    <a:pt x="241" y="157"/>
                  </a:lnTo>
                  <a:lnTo>
                    <a:pt x="244" y="163"/>
                  </a:lnTo>
                  <a:lnTo>
                    <a:pt x="244" y="170"/>
                  </a:lnTo>
                  <a:lnTo>
                    <a:pt x="240" y="177"/>
                  </a:lnTo>
                  <a:lnTo>
                    <a:pt x="233" y="181"/>
                  </a:lnTo>
                  <a:lnTo>
                    <a:pt x="141" y="223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12522" name="Freeform 183"/>
            <p:cNvSpPr>
              <a:spLocks/>
            </p:cNvSpPr>
            <p:nvPr/>
          </p:nvSpPr>
          <p:spPr bwMode="auto">
            <a:xfrm>
              <a:off x="1233" y="3581"/>
              <a:ext cx="20" cy="32"/>
            </a:xfrm>
            <a:custGeom>
              <a:avLst/>
              <a:gdLst>
                <a:gd name="T0" fmla="*/ 1 w 118"/>
                <a:gd name="T1" fmla="*/ 1 h 191"/>
                <a:gd name="T2" fmla="*/ 1 w 118"/>
                <a:gd name="T3" fmla="*/ 1 h 191"/>
                <a:gd name="T4" fmla="*/ 1 w 118"/>
                <a:gd name="T5" fmla="*/ 1 h 191"/>
                <a:gd name="T6" fmla="*/ 1 w 118"/>
                <a:gd name="T7" fmla="*/ 1 h 191"/>
                <a:gd name="T8" fmla="*/ 1 w 118"/>
                <a:gd name="T9" fmla="*/ 1 h 191"/>
                <a:gd name="T10" fmla="*/ 0 w 118"/>
                <a:gd name="T11" fmla="*/ 0 h 191"/>
                <a:gd name="T12" fmla="*/ 0 w 118"/>
                <a:gd name="T13" fmla="*/ 0 h 191"/>
                <a:gd name="T14" fmla="*/ 0 w 118"/>
                <a:gd name="T15" fmla="*/ 0 h 191"/>
                <a:gd name="T16" fmla="*/ 0 w 118"/>
                <a:gd name="T17" fmla="*/ 0 h 191"/>
                <a:gd name="T18" fmla="*/ 0 w 118"/>
                <a:gd name="T19" fmla="*/ 0 h 191"/>
                <a:gd name="T20" fmla="*/ 0 w 118"/>
                <a:gd name="T21" fmla="*/ 0 h 191"/>
                <a:gd name="T22" fmla="*/ 0 w 118"/>
                <a:gd name="T23" fmla="*/ 0 h 191"/>
                <a:gd name="T24" fmla="*/ 0 w 118"/>
                <a:gd name="T25" fmla="*/ 0 h 191"/>
                <a:gd name="T26" fmla="*/ 0 w 118"/>
                <a:gd name="T27" fmla="*/ 0 h 191"/>
                <a:gd name="T28" fmla="*/ 0 w 118"/>
                <a:gd name="T29" fmla="*/ 0 h 191"/>
                <a:gd name="T30" fmla="*/ 0 w 118"/>
                <a:gd name="T31" fmla="*/ 1 h 191"/>
                <a:gd name="T32" fmla="*/ 0 w 118"/>
                <a:gd name="T33" fmla="*/ 1 h 191"/>
                <a:gd name="T34" fmla="*/ 0 w 118"/>
                <a:gd name="T35" fmla="*/ 1 h 191"/>
                <a:gd name="T36" fmla="*/ 0 w 118"/>
                <a:gd name="T37" fmla="*/ 1 h 191"/>
                <a:gd name="T38" fmla="*/ 0 w 118"/>
                <a:gd name="T39" fmla="*/ 1 h 191"/>
                <a:gd name="T40" fmla="*/ 1 w 118"/>
                <a:gd name="T41" fmla="*/ 1 h 191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118"/>
                <a:gd name="T64" fmla="*/ 0 h 191"/>
                <a:gd name="T65" fmla="*/ 118 w 118"/>
                <a:gd name="T66" fmla="*/ 191 h 191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118" h="191">
                  <a:moveTo>
                    <a:pt x="104" y="190"/>
                  </a:moveTo>
                  <a:lnTo>
                    <a:pt x="112" y="191"/>
                  </a:lnTo>
                  <a:lnTo>
                    <a:pt x="116" y="188"/>
                  </a:lnTo>
                  <a:lnTo>
                    <a:pt x="118" y="184"/>
                  </a:lnTo>
                  <a:lnTo>
                    <a:pt x="118" y="177"/>
                  </a:lnTo>
                  <a:lnTo>
                    <a:pt x="83" y="36"/>
                  </a:lnTo>
                  <a:lnTo>
                    <a:pt x="80" y="28"/>
                  </a:lnTo>
                  <a:lnTo>
                    <a:pt x="74" y="22"/>
                  </a:lnTo>
                  <a:lnTo>
                    <a:pt x="68" y="15"/>
                  </a:lnTo>
                  <a:lnTo>
                    <a:pt x="60" y="11"/>
                  </a:lnTo>
                  <a:lnTo>
                    <a:pt x="17" y="0"/>
                  </a:lnTo>
                  <a:lnTo>
                    <a:pt x="10" y="0"/>
                  </a:lnTo>
                  <a:lnTo>
                    <a:pt x="4" y="2"/>
                  </a:lnTo>
                  <a:lnTo>
                    <a:pt x="1" y="8"/>
                  </a:lnTo>
                  <a:lnTo>
                    <a:pt x="0" y="15"/>
                  </a:lnTo>
                  <a:lnTo>
                    <a:pt x="11" y="144"/>
                  </a:lnTo>
                  <a:lnTo>
                    <a:pt x="13" y="152"/>
                  </a:lnTo>
                  <a:lnTo>
                    <a:pt x="18" y="160"/>
                  </a:lnTo>
                  <a:lnTo>
                    <a:pt x="25" y="166"/>
                  </a:lnTo>
                  <a:lnTo>
                    <a:pt x="33" y="169"/>
                  </a:lnTo>
                  <a:lnTo>
                    <a:pt x="104" y="190"/>
                  </a:lnTo>
                  <a:close/>
                </a:path>
              </a:pathLst>
            </a:custGeom>
            <a:solidFill>
              <a:srgbClr val="EDEDD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12523" name="Freeform 184"/>
            <p:cNvSpPr>
              <a:spLocks/>
            </p:cNvSpPr>
            <p:nvPr/>
          </p:nvSpPr>
          <p:spPr bwMode="auto">
            <a:xfrm>
              <a:off x="1208" y="3605"/>
              <a:ext cx="81" cy="38"/>
            </a:xfrm>
            <a:custGeom>
              <a:avLst/>
              <a:gdLst>
                <a:gd name="T0" fmla="*/ 1 w 484"/>
                <a:gd name="T1" fmla="*/ 1 h 230"/>
                <a:gd name="T2" fmla="*/ 1 w 484"/>
                <a:gd name="T3" fmla="*/ 0 h 230"/>
                <a:gd name="T4" fmla="*/ 0 w 484"/>
                <a:gd name="T5" fmla="*/ 0 h 230"/>
                <a:gd name="T6" fmla="*/ 0 w 484"/>
                <a:gd name="T7" fmla="*/ 0 h 230"/>
                <a:gd name="T8" fmla="*/ 1 w 484"/>
                <a:gd name="T9" fmla="*/ 0 h 230"/>
                <a:gd name="T10" fmla="*/ 1 w 484"/>
                <a:gd name="T11" fmla="*/ 0 h 230"/>
                <a:gd name="T12" fmla="*/ 1 w 484"/>
                <a:gd name="T13" fmla="*/ 0 h 230"/>
                <a:gd name="T14" fmla="*/ 1 w 484"/>
                <a:gd name="T15" fmla="*/ 0 h 230"/>
                <a:gd name="T16" fmla="*/ 1 w 484"/>
                <a:gd name="T17" fmla="*/ 0 h 230"/>
                <a:gd name="T18" fmla="*/ 1 w 484"/>
                <a:gd name="T19" fmla="*/ 0 h 230"/>
                <a:gd name="T20" fmla="*/ 1 w 484"/>
                <a:gd name="T21" fmla="*/ 0 h 230"/>
                <a:gd name="T22" fmla="*/ 1 w 484"/>
                <a:gd name="T23" fmla="*/ 0 h 230"/>
                <a:gd name="T24" fmla="*/ 1 w 484"/>
                <a:gd name="T25" fmla="*/ 0 h 230"/>
                <a:gd name="T26" fmla="*/ 1 w 484"/>
                <a:gd name="T27" fmla="*/ 0 h 230"/>
                <a:gd name="T28" fmla="*/ 1 w 484"/>
                <a:gd name="T29" fmla="*/ 0 h 230"/>
                <a:gd name="T30" fmla="*/ 1 w 484"/>
                <a:gd name="T31" fmla="*/ 0 h 230"/>
                <a:gd name="T32" fmla="*/ 1 w 484"/>
                <a:gd name="T33" fmla="*/ 0 h 230"/>
                <a:gd name="T34" fmla="*/ 1 w 484"/>
                <a:gd name="T35" fmla="*/ 0 h 230"/>
                <a:gd name="T36" fmla="*/ 1 w 484"/>
                <a:gd name="T37" fmla="*/ 0 h 230"/>
                <a:gd name="T38" fmla="*/ 1 w 484"/>
                <a:gd name="T39" fmla="*/ 0 h 230"/>
                <a:gd name="T40" fmla="*/ 1 w 484"/>
                <a:gd name="T41" fmla="*/ 0 h 230"/>
                <a:gd name="T42" fmla="*/ 1 w 484"/>
                <a:gd name="T43" fmla="*/ 0 h 230"/>
                <a:gd name="T44" fmla="*/ 1 w 484"/>
                <a:gd name="T45" fmla="*/ 0 h 230"/>
                <a:gd name="T46" fmla="*/ 1 w 484"/>
                <a:gd name="T47" fmla="*/ 0 h 230"/>
                <a:gd name="T48" fmla="*/ 2 w 484"/>
                <a:gd name="T49" fmla="*/ 0 h 230"/>
                <a:gd name="T50" fmla="*/ 2 w 484"/>
                <a:gd name="T51" fmla="*/ 0 h 230"/>
                <a:gd name="T52" fmla="*/ 2 w 484"/>
                <a:gd name="T53" fmla="*/ 0 h 230"/>
                <a:gd name="T54" fmla="*/ 2 w 484"/>
                <a:gd name="T55" fmla="*/ 0 h 230"/>
                <a:gd name="T56" fmla="*/ 2 w 484"/>
                <a:gd name="T57" fmla="*/ 0 h 230"/>
                <a:gd name="T58" fmla="*/ 2 w 484"/>
                <a:gd name="T59" fmla="*/ 0 h 230"/>
                <a:gd name="T60" fmla="*/ 2 w 484"/>
                <a:gd name="T61" fmla="*/ 0 h 230"/>
                <a:gd name="T62" fmla="*/ 2 w 484"/>
                <a:gd name="T63" fmla="*/ 0 h 230"/>
                <a:gd name="T64" fmla="*/ 2 w 484"/>
                <a:gd name="T65" fmla="*/ 0 h 230"/>
                <a:gd name="T66" fmla="*/ 2 w 484"/>
                <a:gd name="T67" fmla="*/ 0 h 230"/>
                <a:gd name="T68" fmla="*/ 2 w 484"/>
                <a:gd name="T69" fmla="*/ 0 h 230"/>
                <a:gd name="T70" fmla="*/ 2 w 484"/>
                <a:gd name="T71" fmla="*/ 0 h 230"/>
                <a:gd name="T72" fmla="*/ 2 w 484"/>
                <a:gd name="T73" fmla="*/ 0 h 230"/>
                <a:gd name="T74" fmla="*/ 2 w 484"/>
                <a:gd name="T75" fmla="*/ 0 h 230"/>
                <a:gd name="T76" fmla="*/ 0 w 484"/>
                <a:gd name="T77" fmla="*/ 1 h 230"/>
                <a:gd name="T78" fmla="*/ 0 w 484"/>
                <a:gd name="T79" fmla="*/ 1 h 230"/>
                <a:gd name="T80" fmla="*/ 0 w 484"/>
                <a:gd name="T81" fmla="*/ 1 h 230"/>
                <a:gd name="T82" fmla="*/ 0 w 484"/>
                <a:gd name="T83" fmla="*/ 1 h 230"/>
                <a:gd name="T84" fmla="*/ 0 w 484"/>
                <a:gd name="T85" fmla="*/ 1 h 230"/>
                <a:gd name="T86" fmla="*/ 0 w 484"/>
                <a:gd name="T87" fmla="*/ 1 h 230"/>
                <a:gd name="T88" fmla="*/ 0 w 484"/>
                <a:gd name="T89" fmla="*/ 1 h 230"/>
                <a:gd name="T90" fmla="*/ 0 w 484"/>
                <a:gd name="T91" fmla="*/ 1 h 230"/>
                <a:gd name="T92" fmla="*/ 0 w 484"/>
                <a:gd name="T93" fmla="*/ 1 h 230"/>
                <a:gd name="T94" fmla="*/ 0 w 484"/>
                <a:gd name="T95" fmla="*/ 1 h 230"/>
                <a:gd name="T96" fmla="*/ 0 w 484"/>
                <a:gd name="T97" fmla="*/ 1 h 230"/>
                <a:gd name="T98" fmla="*/ 0 w 484"/>
                <a:gd name="T99" fmla="*/ 1 h 230"/>
                <a:gd name="T100" fmla="*/ 0 w 484"/>
                <a:gd name="T101" fmla="*/ 1 h 230"/>
                <a:gd name="T102" fmla="*/ 0 w 484"/>
                <a:gd name="T103" fmla="*/ 1 h 230"/>
                <a:gd name="T104" fmla="*/ 1 w 484"/>
                <a:gd name="T105" fmla="*/ 1 h 230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w 484"/>
                <a:gd name="T160" fmla="*/ 0 h 230"/>
                <a:gd name="T161" fmla="*/ 484 w 484"/>
                <a:gd name="T162" fmla="*/ 230 h 230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T159" t="T160" r="T161" b="T162"/>
              <a:pathLst>
                <a:path w="484" h="230">
                  <a:moveTo>
                    <a:pt x="118" y="132"/>
                  </a:moveTo>
                  <a:lnTo>
                    <a:pt x="88" y="82"/>
                  </a:lnTo>
                  <a:lnTo>
                    <a:pt x="85" y="75"/>
                  </a:lnTo>
                  <a:lnTo>
                    <a:pt x="85" y="67"/>
                  </a:lnTo>
                  <a:lnTo>
                    <a:pt x="89" y="60"/>
                  </a:lnTo>
                  <a:lnTo>
                    <a:pt x="95" y="56"/>
                  </a:lnTo>
                  <a:lnTo>
                    <a:pt x="146" y="32"/>
                  </a:lnTo>
                  <a:lnTo>
                    <a:pt x="151" y="31"/>
                  </a:lnTo>
                  <a:lnTo>
                    <a:pt x="155" y="30"/>
                  </a:lnTo>
                  <a:lnTo>
                    <a:pt x="160" y="29"/>
                  </a:lnTo>
                  <a:lnTo>
                    <a:pt x="164" y="28"/>
                  </a:lnTo>
                  <a:lnTo>
                    <a:pt x="170" y="28"/>
                  </a:lnTo>
                  <a:lnTo>
                    <a:pt x="175" y="28"/>
                  </a:lnTo>
                  <a:lnTo>
                    <a:pt x="179" y="28"/>
                  </a:lnTo>
                  <a:lnTo>
                    <a:pt x="184" y="29"/>
                  </a:lnTo>
                  <a:lnTo>
                    <a:pt x="255" y="50"/>
                  </a:lnTo>
                  <a:lnTo>
                    <a:pt x="259" y="51"/>
                  </a:lnTo>
                  <a:lnTo>
                    <a:pt x="264" y="51"/>
                  </a:lnTo>
                  <a:lnTo>
                    <a:pt x="269" y="51"/>
                  </a:lnTo>
                  <a:lnTo>
                    <a:pt x="274" y="51"/>
                  </a:lnTo>
                  <a:lnTo>
                    <a:pt x="279" y="50"/>
                  </a:lnTo>
                  <a:lnTo>
                    <a:pt x="284" y="50"/>
                  </a:lnTo>
                  <a:lnTo>
                    <a:pt x="289" y="48"/>
                  </a:lnTo>
                  <a:lnTo>
                    <a:pt x="292" y="47"/>
                  </a:lnTo>
                  <a:lnTo>
                    <a:pt x="384" y="5"/>
                  </a:lnTo>
                  <a:lnTo>
                    <a:pt x="389" y="4"/>
                  </a:lnTo>
                  <a:lnTo>
                    <a:pt x="394" y="2"/>
                  </a:lnTo>
                  <a:lnTo>
                    <a:pt x="398" y="1"/>
                  </a:lnTo>
                  <a:lnTo>
                    <a:pt x="404" y="1"/>
                  </a:lnTo>
                  <a:lnTo>
                    <a:pt x="408" y="0"/>
                  </a:lnTo>
                  <a:lnTo>
                    <a:pt x="413" y="0"/>
                  </a:lnTo>
                  <a:lnTo>
                    <a:pt x="417" y="0"/>
                  </a:lnTo>
                  <a:lnTo>
                    <a:pt x="422" y="1"/>
                  </a:lnTo>
                  <a:lnTo>
                    <a:pt x="475" y="10"/>
                  </a:lnTo>
                  <a:lnTo>
                    <a:pt x="482" y="12"/>
                  </a:lnTo>
                  <a:lnTo>
                    <a:pt x="484" y="14"/>
                  </a:lnTo>
                  <a:lnTo>
                    <a:pt x="483" y="18"/>
                  </a:lnTo>
                  <a:lnTo>
                    <a:pt x="477" y="22"/>
                  </a:lnTo>
                  <a:lnTo>
                    <a:pt x="70" y="227"/>
                  </a:lnTo>
                  <a:lnTo>
                    <a:pt x="65" y="229"/>
                  </a:lnTo>
                  <a:lnTo>
                    <a:pt x="60" y="230"/>
                  </a:lnTo>
                  <a:lnTo>
                    <a:pt x="56" y="230"/>
                  </a:lnTo>
                  <a:lnTo>
                    <a:pt x="51" y="230"/>
                  </a:lnTo>
                  <a:lnTo>
                    <a:pt x="47" y="230"/>
                  </a:lnTo>
                  <a:lnTo>
                    <a:pt x="42" y="229"/>
                  </a:lnTo>
                  <a:lnTo>
                    <a:pt x="38" y="228"/>
                  </a:lnTo>
                  <a:lnTo>
                    <a:pt x="35" y="227"/>
                  </a:lnTo>
                  <a:lnTo>
                    <a:pt x="7" y="212"/>
                  </a:lnTo>
                  <a:lnTo>
                    <a:pt x="2" y="208"/>
                  </a:lnTo>
                  <a:lnTo>
                    <a:pt x="0" y="203"/>
                  </a:lnTo>
                  <a:lnTo>
                    <a:pt x="2" y="199"/>
                  </a:lnTo>
                  <a:lnTo>
                    <a:pt x="7" y="194"/>
                  </a:lnTo>
                  <a:lnTo>
                    <a:pt x="118" y="132"/>
                  </a:lnTo>
                  <a:close/>
                </a:path>
              </a:pathLst>
            </a:custGeom>
            <a:solidFill>
              <a:srgbClr val="F9F9F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12524" name="Freeform 185"/>
            <p:cNvSpPr>
              <a:spLocks/>
            </p:cNvSpPr>
            <p:nvPr/>
          </p:nvSpPr>
          <p:spPr bwMode="auto">
            <a:xfrm>
              <a:off x="1184" y="3596"/>
              <a:ext cx="43" cy="41"/>
            </a:xfrm>
            <a:custGeom>
              <a:avLst/>
              <a:gdLst>
                <a:gd name="T0" fmla="*/ 0 w 256"/>
                <a:gd name="T1" fmla="*/ 0 h 247"/>
                <a:gd name="T2" fmla="*/ 0 w 256"/>
                <a:gd name="T3" fmla="*/ 0 h 247"/>
                <a:gd name="T4" fmla="*/ 0 w 256"/>
                <a:gd name="T5" fmla="*/ 0 h 247"/>
                <a:gd name="T6" fmla="*/ 0 w 256"/>
                <a:gd name="T7" fmla="*/ 0 h 247"/>
                <a:gd name="T8" fmla="*/ 0 w 256"/>
                <a:gd name="T9" fmla="*/ 0 h 247"/>
                <a:gd name="T10" fmla="*/ 0 w 256"/>
                <a:gd name="T11" fmla="*/ 0 h 247"/>
                <a:gd name="T12" fmla="*/ 0 w 256"/>
                <a:gd name="T13" fmla="*/ 0 h 247"/>
                <a:gd name="T14" fmla="*/ 0 w 256"/>
                <a:gd name="T15" fmla="*/ 0 h 247"/>
                <a:gd name="T16" fmla="*/ 0 w 256"/>
                <a:gd name="T17" fmla="*/ 0 h 247"/>
                <a:gd name="T18" fmla="*/ 1 w 256"/>
                <a:gd name="T19" fmla="*/ 0 h 247"/>
                <a:gd name="T20" fmla="*/ 1 w 256"/>
                <a:gd name="T21" fmla="*/ 0 h 247"/>
                <a:gd name="T22" fmla="*/ 1 w 256"/>
                <a:gd name="T23" fmla="*/ 0 h 247"/>
                <a:gd name="T24" fmla="*/ 1 w 256"/>
                <a:gd name="T25" fmla="*/ 0 h 247"/>
                <a:gd name="T26" fmla="*/ 1 w 256"/>
                <a:gd name="T27" fmla="*/ 0 h 247"/>
                <a:gd name="T28" fmla="*/ 1 w 256"/>
                <a:gd name="T29" fmla="*/ 0 h 247"/>
                <a:gd name="T30" fmla="*/ 1 w 256"/>
                <a:gd name="T31" fmla="*/ 0 h 247"/>
                <a:gd name="T32" fmla="*/ 1 w 256"/>
                <a:gd name="T33" fmla="*/ 0 h 247"/>
                <a:gd name="T34" fmla="*/ 1 w 256"/>
                <a:gd name="T35" fmla="*/ 0 h 247"/>
                <a:gd name="T36" fmla="*/ 1 w 256"/>
                <a:gd name="T37" fmla="*/ 0 h 247"/>
                <a:gd name="T38" fmla="*/ 1 w 256"/>
                <a:gd name="T39" fmla="*/ 0 h 247"/>
                <a:gd name="T40" fmla="*/ 1 w 256"/>
                <a:gd name="T41" fmla="*/ 0 h 247"/>
                <a:gd name="T42" fmla="*/ 1 w 256"/>
                <a:gd name="T43" fmla="*/ 0 h 247"/>
                <a:gd name="T44" fmla="*/ 1 w 256"/>
                <a:gd name="T45" fmla="*/ 0 h 247"/>
                <a:gd name="T46" fmla="*/ 1 w 256"/>
                <a:gd name="T47" fmla="*/ 1 h 247"/>
                <a:gd name="T48" fmla="*/ 1 w 256"/>
                <a:gd name="T49" fmla="*/ 1 h 247"/>
                <a:gd name="T50" fmla="*/ 1 w 256"/>
                <a:gd name="T51" fmla="*/ 1 h 247"/>
                <a:gd name="T52" fmla="*/ 1 w 256"/>
                <a:gd name="T53" fmla="*/ 1 h 247"/>
                <a:gd name="T54" fmla="*/ 1 w 256"/>
                <a:gd name="T55" fmla="*/ 1 h 247"/>
                <a:gd name="T56" fmla="*/ 1 w 256"/>
                <a:gd name="T57" fmla="*/ 1 h 247"/>
                <a:gd name="T58" fmla="*/ 1 w 256"/>
                <a:gd name="T59" fmla="*/ 1 h 247"/>
                <a:gd name="T60" fmla="*/ 1 w 256"/>
                <a:gd name="T61" fmla="*/ 1 h 247"/>
                <a:gd name="T62" fmla="*/ 1 w 256"/>
                <a:gd name="T63" fmla="*/ 1 h 247"/>
                <a:gd name="T64" fmla="*/ 1 w 256"/>
                <a:gd name="T65" fmla="*/ 1 h 247"/>
                <a:gd name="T66" fmla="*/ 1 w 256"/>
                <a:gd name="T67" fmla="*/ 1 h 247"/>
                <a:gd name="T68" fmla="*/ 1 w 256"/>
                <a:gd name="T69" fmla="*/ 0 h 247"/>
                <a:gd name="T70" fmla="*/ 1 w 256"/>
                <a:gd name="T71" fmla="*/ 0 h 247"/>
                <a:gd name="T72" fmla="*/ 0 w 256"/>
                <a:gd name="T73" fmla="*/ 0 h 247"/>
                <a:gd name="T74" fmla="*/ 0 w 256"/>
                <a:gd name="T75" fmla="*/ 0 h 247"/>
                <a:gd name="T76" fmla="*/ 0 w 256"/>
                <a:gd name="T77" fmla="*/ 0 h 247"/>
                <a:gd name="T78" fmla="*/ 0 w 256"/>
                <a:gd name="T79" fmla="*/ 0 h 247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w 256"/>
                <a:gd name="T121" fmla="*/ 0 h 247"/>
                <a:gd name="T122" fmla="*/ 256 w 256"/>
                <a:gd name="T123" fmla="*/ 247 h 247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T120" t="T121" r="T122" b="T123"/>
              <a:pathLst>
                <a:path w="256" h="247">
                  <a:moveTo>
                    <a:pt x="9" y="44"/>
                  </a:moveTo>
                  <a:lnTo>
                    <a:pt x="2" y="42"/>
                  </a:lnTo>
                  <a:lnTo>
                    <a:pt x="0" y="38"/>
                  </a:lnTo>
                  <a:lnTo>
                    <a:pt x="2" y="35"/>
                  </a:lnTo>
                  <a:lnTo>
                    <a:pt x="8" y="32"/>
                  </a:lnTo>
                  <a:lnTo>
                    <a:pt x="71" y="4"/>
                  </a:lnTo>
                  <a:lnTo>
                    <a:pt x="76" y="2"/>
                  </a:lnTo>
                  <a:lnTo>
                    <a:pt x="80" y="1"/>
                  </a:lnTo>
                  <a:lnTo>
                    <a:pt x="85" y="0"/>
                  </a:lnTo>
                  <a:lnTo>
                    <a:pt x="89" y="0"/>
                  </a:lnTo>
                  <a:lnTo>
                    <a:pt x="94" y="0"/>
                  </a:lnTo>
                  <a:lnTo>
                    <a:pt x="98" y="1"/>
                  </a:lnTo>
                  <a:lnTo>
                    <a:pt x="103" y="2"/>
                  </a:lnTo>
                  <a:lnTo>
                    <a:pt x="107" y="4"/>
                  </a:lnTo>
                  <a:lnTo>
                    <a:pt x="155" y="23"/>
                  </a:lnTo>
                  <a:lnTo>
                    <a:pt x="162" y="26"/>
                  </a:lnTo>
                  <a:lnTo>
                    <a:pt x="171" y="33"/>
                  </a:lnTo>
                  <a:lnTo>
                    <a:pt x="178" y="40"/>
                  </a:lnTo>
                  <a:lnTo>
                    <a:pt x="184" y="46"/>
                  </a:lnTo>
                  <a:lnTo>
                    <a:pt x="213" y="98"/>
                  </a:lnTo>
                  <a:lnTo>
                    <a:pt x="218" y="106"/>
                  </a:lnTo>
                  <a:lnTo>
                    <a:pt x="223" y="115"/>
                  </a:lnTo>
                  <a:lnTo>
                    <a:pt x="229" y="124"/>
                  </a:lnTo>
                  <a:lnTo>
                    <a:pt x="234" y="132"/>
                  </a:lnTo>
                  <a:lnTo>
                    <a:pt x="254" y="166"/>
                  </a:lnTo>
                  <a:lnTo>
                    <a:pt x="256" y="172"/>
                  </a:lnTo>
                  <a:lnTo>
                    <a:pt x="256" y="180"/>
                  </a:lnTo>
                  <a:lnTo>
                    <a:pt x="253" y="187"/>
                  </a:lnTo>
                  <a:lnTo>
                    <a:pt x="247" y="193"/>
                  </a:lnTo>
                  <a:lnTo>
                    <a:pt x="153" y="244"/>
                  </a:lnTo>
                  <a:lnTo>
                    <a:pt x="146" y="247"/>
                  </a:lnTo>
                  <a:lnTo>
                    <a:pt x="139" y="245"/>
                  </a:lnTo>
                  <a:lnTo>
                    <a:pt x="134" y="241"/>
                  </a:lnTo>
                  <a:lnTo>
                    <a:pt x="131" y="234"/>
                  </a:lnTo>
                  <a:lnTo>
                    <a:pt x="90" y="83"/>
                  </a:lnTo>
                  <a:lnTo>
                    <a:pt x="87" y="76"/>
                  </a:lnTo>
                  <a:lnTo>
                    <a:pt x="80" y="69"/>
                  </a:lnTo>
                  <a:lnTo>
                    <a:pt x="73" y="63"/>
                  </a:lnTo>
                  <a:lnTo>
                    <a:pt x="65" y="60"/>
                  </a:lnTo>
                  <a:lnTo>
                    <a:pt x="9" y="44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12525" name="Freeform 186"/>
            <p:cNvSpPr>
              <a:spLocks/>
            </p:cNvSpPr>
            <p:nvPr/>
          </p:nvSpPr>
          <p:spPr bwMode="auto">
            <a:xfrm>
              <a:off x="1184" y="3596"/>
              <a:ext cx="27" cy="10"/>
            </a:xfrm>
            <a:custGeom>
              <a:avLst/>
              <a:gdLst>
                <a:gd name="T0" fmla="*/ 0 w 162"/>
                <a:gd name="T1" fmla="*/ 0 h 61"/>
                <a:gd name="T2" fmla="*/ 0 w 162"/>
                <a:gd name="T3" fmla="*/ 0 h 61"/>
                <a:gd name="T4" fmla="*/ 0 w 162"/>
                <a:gd name="T5" fmla="*/ 0 h 61"/>
                <a:gd name="T6" fmla="*/ 0 w 162"/>
                <a:gd name="T7" fmla="*/ 0 h 61"/>
                <a:gd name="T8" fmla="*/ 0 w 162"/>
                <a:gd name="T9" fmla="*/ 0 h 61"/>
                <a:gd name="T10" fmla="*/ 0 w 162"/>
                <a:gd name="T11" fmla="*/ 0 h 61"/>
                <a:gd name="T12" fmla="*/ 0 w 162"/>
                <a:gd name="T13" fmla="*/ 0 h 61"/>
                <a:gd name="T14" fmla="*/ 0 w 162"/>
                <a:gd name="T15" fmla="*/ 0 h 61"/>
                <a:gd name="T16" fmla="*/ 0 w 162"/>
                <a:gd name="T17" fmla="*/ 0 h 61"/>
                <a:gd name="T18" fmla="*/ 0 w 162"/>
                <a:gd name="T19" fmla="*/ 0 h 61"/>
                <a:gd name="T20" fmla="*/ 0 w 162"/>
                <a:gd name="T21" fmla="*/ 0 h 61"/>
                <a:gd name="T22" fmla="*/ 0 w 162"/>
                <a:gd name="T23" fmla="*/ 0 h 61"/>
                <a:gd name="T24" fmla="*/ 0 w 162"/>
                <a:gd name="T25" fmla="*/ 0 h 61"/>
                <a:gd name="T26" fmla="*/ 0 w 162"/>
                <a:gd name="T27" fmla="*/ 0 h 61"/>
                <a:gd name="T28" fmla="*/ 1 w 162"/>
                <a:gd name="T29" fmla="*/ 0 h 61"/>
                <a:gd name="T30" fmla="*/ 1 w 162"/>
                <a:gd name="T31" fmla="*/ 0 h 61"/>
                <a:gd name="T32" fmla="*/ 1 w 162"/>
                <a:gd name="T33" fmla="*/ 0 h 61"/>
                <a:gd name="T34" fmla="*/ 1 w 162"/>
                <a:gd name="T35" fmla="*/ 0 h 61"/>
                <a:gd name="T36" fmla="*/ 1 w 162"/>
                <a:gd name="T37" fmla="*/ 0 h 61"/>
                <a:gd name="T38" fmla="*/ 0 w 162"/>
                <a:gd name="T39" fmla="*/ 0 h 61"/>
                <a:gd name="T40" fmla="*/ 0 w 162"/>
                <a:gd name="T41" fmla="*/ 0 h 61"/>
                <a:gd name="T42" fmla="*/ 0 w 162"/>
                <a:gd name="T43" fmla="*/ 0 h 61"/>
                <a:gd name="T44" fmla="*/ 0 w 162"/>
                <a:gd name="T45" fmla="*/ 0 h 61"/>
                <a:gd name="T46" fmla="*/ 0 w 162"/>
                <a:gd name="T47" fmla="*/ 0 h 61"/>
                <a:gd name="T48" fmla="*/ 0 w 162"/>
                <a:gd name="T49" fmla="*/ 0 h 61"/>
                <a:gd name="T50" fmla="*/ 0 w 162"/>
                <a:gd name="T51" fmla="*/ 0 h 61"/>
                <a:gd name="T52" fmla="*/ 0 w 162"/>
                <a:gd name="T53" fmla="*/ 0 h 61"/>
                <a:gd name="T54" fmla="*/ 0 w 162"/>
                <a:gd name="T55" fmla="*/ 0 h 61"/>
                <a:gd name="T56" fmla="*/ 0 w 162"/>
                <a:gd name="T57" fmla="*/ 0 h 61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162"/>
                <a:gd name="T88" fmla="*/ 0 h 61"/>
                <a:gd name="T89" fmla="*/ 162 w 162"/>
                <a:gd name="T90" fmla="*/ 61 h 61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162" h="61">
                  <a:moveTo>
                    <a:pt x="9" y="44"/>
                  </a:moveTo>
                  <a:lnTo>
                    <a:pt x="2" y="42"/>
                  </a:lnTo>
                  <a:lnTo>
                    <a:pt x="0" y="38"/>
                  </a:lnTo>
                  <a:lnTo>
                    <a:pt x="2" y="35"/>
                  </a:lnTo>
                  <a:lnTo>
                    <a:pt x="8" y="32"/>
                  </a:lnTo>
                  <a:lnTo>
                    <a:pt x="71" y="4"/>
                  </a:lnTo>
                  <a:lnTo>
                    <a:pt x="76" y="2"/>
                  </a:lnTo>
                  <a:lnTo>
                    <a:pt x="80" y="1"/>
                  </a:lnTo>
                  <a:lnTo>
                    <a:pt x="85" y="0"/>
                  </a:lnTo>
                  <a:lnTo>
                    <a:pt x="89" y="0"/>
                  </a:lnTo>
                  <a:lnTo>
                    <a:pt x="94" y="0"/>
                  </a:lnTo>
                  <a:lnTo>
                    <a:pt x="98" y="1"/>
                  </a:lnTo>
                  <a:lnTo>
                    <a:pt x="103" y="2"/>
                  </a:lnTo>
                  <a:lnTo>
                    <a:pt x="107" y="4"/>
                  </a:lnTo>
                  <a:lnTo>
                    <a:pt x="155" y="23"/>
                  </a:lnTo>
                  <a:lnTo>
                    <a:pt x="160" y="26"/>
                  </a:lnTo>
                  <a:lnTo>
                    <a:pt x="162" y="29"/>
                  </a:lnTo>
                  <a:lnTo>
                    <a:pt x="160" y="34"/>
                  </a:lnTo>
                  <a:lnTo>
                    <a:pt x="155" y="37"/>
                  </a:lnTo>
                  <a:lnTo>
                    <a:pt x="103" y="58"/>
                  </a:lnTo>
                  <a:lnTo>
                    <a:pt x="98" y="59"/>
                  </a:lnTo>
                  <a:lnTo>
                    <a:pt x="94" y="60"/>
                  </a:lnTo>
                  <a:lnTo>
                    <a:pt x="89" y="60"/>
                  </a:lnTo>
                  <a:lnTo>
                    <a:pt x="85" y="61"/>
                  </a:lnTo>
                  <a:lnTo>
                    <a:pt x="79" y="61"/>
                  </a:lnTo>
                  <a:lnTo>
                    <a:pt x="74" y="61"/>
                  </a:lnTo>
                  <a:lnTo>
                    <a:pt x="70" y="61"/>
                  </a:lnTo>
                  <a:lnTo>
                    <a:pt x="65" y="60"/>
                  </a:lnTo>
                  <a:lnTo>
                    <a:pt x="9" y="44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12526" name="Freeform 187"/>
            <p:cNvSpPr>
              <a:spLocks/>
            </p:cNvSpPr>
            <p:nvPr/>
          </p:nvSpPr>
          <p:spPr bwMode="auto">
            <a:xfrm>
              <a:off x="1235" y="3575"/>
              <a:ext cx="24" cy="9"/>
            </a:xfrm>
            <a:custGeom>
              <a:avLst/>
              <a:gdLst>
                <a:gd name="T0" fmla="*/ 0 w 144"/>
                <a:gd name="T1" fmla="*/ 0 h 50"/>
                <a:gd name="T2" fmla="*/ 0 w 144"/>
                <a:gd name="T3" fmla="*/ 0 h 50"/>
                <a:gd name="T4" fmla="*/ 0 w 144"/>
                <a:gd name="T5" fmla="*/ 0 h 50"/>
                <a:gd name="T6" fmla="*/ 0 w 144"/>
                <a:gd name="T7" fmla="*/ 0 h 50"/>
                <a:gd name="T8" fmla="*/ 0 w 144"/>
                <a:gd name="T9" fmla="*/ 0 h 50"/>
                <a:gd name="T10" fmla="*/ 0 w 144"/>
                <a:gd name="T11" fmla="*/ 0 h 50"/>
                <a:gd name="T12" fmla="*/ 0 w 144"/>
                <a:gd name="T13" fmla="*/ 0 h 50"/>
                <a:gd name="T14" fmla="*/ 0 w 144"/>
                <a:gd name="T15" fmla="*/ 0 h 50"/>
                <a:gd name="T16" fmla="*/ 0 w 144"/>
                <a:gd name="T17" fmla="*/ 0 h 50"/>
                <a:gd name="T18" fmla="*/ 0 w 144"/>
                <a:gd name="T19" fmla="*/ 0 h 50"/>
                <a:gd name="T20" fmla="*/ 0 w 144"/>
                <a:gd name="T21" fmla="*/ 0 h 50"/>
                <a:gd name="T22" fmla="*/ 0 w 144"/>
                <a:gd name="T23" fmla="*/ 0 h 50"/>
                <a:gd name="T24" fmla="*/ 0 w 144"/>
                <a:gd name="T25" fmla="*/ 0 h 50"/>
                <a:gd name="T26" fmla="*/ 0 w 144"/>
                <a:gd name="T27" fmla="*/ 0 h 50"/>
                <a:gd name="T28" fmla="*/ 1 w 144"/>
                <a:gd name="T29" fmla="*/ 0 h 50"/>
                <a:gd name="T30" fmla="*/ 1 w 144"/>
                <a:gd name="T31" fmla="*/ 0 h 50"/>
                <a:gd name="T32" fmla="*/ 1 w 144"/>
                <a:gd name="T33" fmla="*/ 0 h 50"/>
                <a:gd name="T34" fmla="*/ 1 w 144"/>
                <a:gd name="T35" fmla="*/ 0 h 50"/>
                <a:gd name="T36" fmla="*/ 1 w 144"/>
                <a:gd name="T37" fmla="*/ 0 h 50"/>
                <a:gd name="T38" fmla="*/ 0 w 144"/>
                <a:gd name="T39" fmla="*/ 0 h 50"/>
                <a:gd name="T40" fmla="*/ 0 w 144"/>
                <a:gd name="T41" fmla="*/ 0 h 50"/>
                <a:gd name="T42" fmla="*/ 0 w 144"/>
                <a:gd name="T43" fmla="*/ 0 h 50"/>
                <a:gd name="T44" fmla="*/ 0 w 144"/>
                <a:gd name="T45" fmla="*/ 0 h 50"/>
                <a:gd name="T46" fmla="*/ 0 w 144"/>
                <a:gd name="T47" fmla="*/ 0 h 50"/>
                <a:gd name="T48" fmla="*/ 0 w 144"/>
                <a:gd name="T49" fmla="*/ 0 h 50"/>
                <a:gd name="T50" fmla="*/ 0 w 144"/>
                <a:gd name="T51" fmla="*/ 0 h 50"/>
                <a:gd name="T52" fmla="*/ 0 w 144"/>
                <a:gd name="T53" fmla="*/ 0 h 50"/>
                <a:gd name="T54" fmla="*/ 0 w 144"/>
                <a:gd name="T55" fmla="*/ 0 h 50"/>
                <a:gd name="T56" fmla="*/ 0 w 144"/>
                <a:gd name="T57" fmla="*/ 0 h 5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144"/>
                <a:gd name="T88" fmla="*/ 0 h 50"/>
                <a:gd name="T89" fmla="*/ 144 w 144"/>
                <a:gd name="T90" fmla="*/ 50 h 5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144" h="50">
                  <a:moveTo>
                    <a:pt x="7" y="24"/>
                  </a:moveTo>
                  <a:lnTo>
                    <a:pt x="1" y="27"/>
                  </a:lnTo>
                  <a:lnTo>
                    <a:pt x="0" y="31"/>
                  </a:lnTo>
                  <a:lnTo>
                    <a:pt x="2" y="34"/>
                  </a:lnTo>
                  <a:lnTo>
                    <a:pt x="8" y="36"/>
                  </a:lnTo>
                  <a:lnTo>
                    <a:pt x="51" y="47"/>
                  </a:lnTo>
                  <a:lnTo>
                    <a:pt x="55" y="49"/>
                  </a:lnTo>
                  <a:lnTo>
                    <a:pt x="60" y="50"/>
                  </a:lnTo>
                  <a:lnTo>
                    <a:pt x="64" y="50"/>
                  </a:lnTo>
                  <a:lnTo>
                    <a:pt x="70" y="50"/>
                  </a:lnTo>
                  <a:lnTo>
                    <a:pt x="74" y="49"/>
                  </a:lnTo>
                  <a:lnTo>
                    <a:pt x="79" y="47"/>
                  </a:lnTo>
                  <a:lnTo>
                    <a:pt x="83" y="46"/>
                  </a:lnTo>
                  <a:lnTo>
                    <a:pt x="88" y="45"/>
                  </a:lnTo>
                  <a:lnTo>
                    <a:pt x="136" y="25"/>
                  </a:lnTo>
                  <a:lnTo>
                    <a:pt x="142" y="22"/>
                  </a:lnTo>
                  <a:lnTo>
                    <a:pt x="144" y="18"/>
                  </a:lnTo>
                  <a:lnTo>
                    <a:pt x="142" y="15"/>
                  </a:lnTo>
                  <a:lnTo>
                    <a:pt x="136" y="13"/>
                  </a:lnTo>
                  <a:lnTo>
                    <a:pt x="88" y="1"/>
                  </a:lnTo>
                  <a:lnTo>
                    <a:pt x="83" y="0"/>
                  </a:lnTo>
                  <a:lnTo>
                    <a:pt x="79" y="0"/>
                  </a:lnTo>
                  <a:lnTo>
                    <a:pt x="74" y="0"/>
                  </a:lnTo>
                  <a:lnTo>
                    <a:pt x="70" y="0"/>
                  </a:lnTo>
                  <a:lnTo>
                    <a:pt x="64" y="1"/>
                  </a:lnTo>
                  <a:lnTo>
                    <a:pt x="60" y="2"/>
                  </a:lnTo>
                  <a:lnTo>
                    <a:pt x="55" y="4"/>
                  </a:lnTo>
                  <a:lnTo>
                    <a:pt x="51" y="5"/>
                  </a:lnTo>
                  <a:lnTo>
                    <a:pt x="7" y="24"/>
                  </a:lnTo>
                  <a:close/>
                </a:path>
              </a:pathLst>
            </a:custGeom>
            <a:solidFill>
              <a:srgbClr val="F9F9F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12527" name="Freeform 188"/>
            <p:cNvSpPr>
              <a:spLocks/>
            </p:cNvSpPr>
            <p:nvPr/>
          </p:nvSpPr>
          <p:spPr bwMode="auto">
            <a:xfrm>
              <a:off x="1054" y="3290"/>
              <a:ext cx="224" cy="362"/>
            </a:xfrm>
            <a:custGeom>
              <a:avLst/>
              <a:gdLst>
                <a:gd name="T0" fmla="*/ 0 w 1346"/>
                <a:gd name="T1" fmla="*/ 1 h 2178"/>
                <a:gd name="T2" fmla="*/ 0 w 1346"/>
                <a:gd name="T3" fmla="*/ 1 h 2178"/>
                <a:gd name="T4" fmla="*/ 0 w 1346"/>
                <a:gd name="T5" fmla="*/ 1 h 2178"/>
                <a:gd name="T6" fmla="*/ 0 w 1346"/>
                <a:gd name="T7" fmla="*/ 2 h 2178"/>
                <a:gd name="T8" fmla="*/ 0 w 1346"/>
                <a:gd name="T9" fmla="*/ 9 h 2178"/>
                <a:gd name="T10" fmla="*/ 0 w 1346"/>
                <a:gd name="T11" fmla="*/ 9 h 2178"/>
                <a:gd name="T12" fmla="*/ 0 w 1346"/>
                <a:gd name="T13" fmla="*/ 10 h 2178"/>
                <a:gd name="T14" fmla="*/ 0 w 1346"/>
                <a:gd name="T15" fmla="*/ 10 h 2178"/>
                <a:gd name="T16" fmla="*/ 0 w 1346"/>
                <a:gd name="T17" fmla="*/ 10 h 2178"/>
                <a:gd name="T18" fmla="*/ 3 w 1346"/>
                <a:gd name="T19" fmla="*/ 10 h 2178"/>
                <a:gd name="T20" fmla="*/ 3 w 1346"/>
                <a:gd name="T21" fmla="*/ 10 h 2178"/>
                <a:gd name="T22" fmla="*/ 3 w 1346"/>
                <a:gd name="T23" fmla="*/ 10 h 2178"/>
                <a:gd name="T24" fmla="*/ 3 w 1346"/>
                <a:gd name="T25" fmla="*/ 10 h 2178"/>
                <a:gd name="T26" fmla="*/ 3 w 1346"/>
                <a:gd name="T27" fmla="*/ 10 h 2178"/>
                <a:gd name="T28" fmla="*/ 3 w 1346"/>
                <a:gd name="T29" fmla="*/ 10 h 2178"/>
                <a:gd name="T30" fmla="*/ 4 w 1346"/>
                <a:gd name="T31" fmla="*/ 10 h 2178"/>
                <a:gd name="T32" fmla="*/ 4 w 1346"/>
                <a:gd name="T33" fmla="*/ 9 h 2178"/>
                <a:gd name="T34" fmla="*/ 5 w 1346"/>
                <a:gd name="T35" fmla="*/ 9 h 2178"/>
                <a:gd name="T36" fmla="*/ 5 w 1346"/>
                <a:gd name="T37" fmla="*/ 9 h 2178"/>
                <a:gd name="T38" fmla="*/ 6 w 1346"/>
                <a:gd name="T39" fmla="*/ 9 h 2178"/>
                <a:gd name="T40" fmla="*/ 6 w 1346"/>
                <a:gd name="T41" fmla="*/ 8 h 2178"/>
                <a:gd name="T42" fmla="*/ 6 w 1346"/>
                <a:gd name="T43" fmla="*/ 8 h 2178"/>
                <a:gd name="T44" fmla="*/ 6 w 1346"/>
                <a:gd name="T45" fmla="*/ 8 h 2178"/>
                <a:gd name="T46" fmla="*/ 6 w 1346"/>
                <a:gd name="T47" fmla="*/ 8 h 2178"/>
                <a:gd name="T48" fmla="*/ 6 w 1346"/>
                <a:gd name="T49" fmla="*/ 8 h 2178"/>
                <a:gd name="T50" fmla="*/ 6 w 1346"/>
                <a:gd name="T51" fmla="*/ 1 h 2178"/>
                <a:gd name="T52" fmla="*/ 6 w 1346"/>
                <a:gd name="T53" fmla="*/ 0 h 2178"/>
                <a:gd name="T54" fmla="*/ 6 w 1346"/>
                <a:gd name="T55" fmla="*/ 0 h 2178"/>
                <a:gd name="T56" fmla="*/ 6 w 1346"/>
                <a:gd name="T57" fmla="*/ 0 h 2178"/>
                <a:gd name="T58" fmla="*/ 6 w 1346"/>
                <a:gd name="T59" fmla="*/ 0 h 2178"/>
                <a:gd name="T60" fmla="*/ 3 w 1346"/>
                <a:gd name="T61" fmla="*/ 0 h 2178"/>
                <a:gd name="T62" fmla="*/ 3 w 1346"/>
                <a:gd name="T63" fmla="*/ 0 h 2178"/>
                <a:gd name="T64" fmla="*/ 3 w 1346"/>
                <a:gd name="T65" fmla="*/ 0 h 2178"/>
                <a:gd name="T66" fmla="*/ 3 w 1346"/>
                <a:gd name="T67" fmla="*/ 0 h 2178"/>
                <a:gd name="T68" fmla="*/ 0 w 1346"/>
                <a:gd name="T69" fmla="*/ 1 h 2178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1346"/>
                <a:gd name="T106" fmla="*/ 0 h 2178"/>
                <a:gd name="T107" fmla="*/ 1346 w 1346"/>
                <a:gd name="T108" fmla="*/ 2178 h 2178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1346" h="2178">
                  <a:moveTo>
                    <a:pt x="59" y="276"/>
                  </a:moveTo>
                  <a:lnTo>
                    <a:pt x="46" y="283"/>
                  </a:lnTo>
                  <a:lnTo>
                    <a:pt x="36" y="291"/>
                  </a:lnTo>
                  <a:lnTo>
                    <a:pt x="26" y="301"/>
                  </a:lnTo>
                  <a:lnTo>
                    <a:pt x="17" y="312"/>
                  </a:lnTo>
                  <a:lnTo>
                    <a:pt x="10" y="324"/>
                  </a:lnTo>
                  <a:lnTo>
                    <a:pt x="5" y="338"/>
                  </a:lnTo>
                  <a:lnTo>
                    <a:pt x="1" y="351"/>
                  </a:lnTo>
                  <a:lnTo>
                    <a:pt x="0" y="365"/>
                  </a:lnTo>
                  <a:lnTo>
                    <a:pt x="10" y="2038"/>
                  </a:lnTo>
                  <a:lnTo>
                    <a:pt x="11" y="2052"/>
                  </a:lnTo>
                  <a:lnTo>
                    <a:pt x="16" y="2064"/>
                  </a:lnTo>
                  <a:lnTo>
                    <a:pt x="21" y="2076"/>
                  </a:lnTo>
                  <a:lnTo>
                    <a:pt x="29" y="2086"/>
                  </a:lnTo>
                  <a:lnTo>
                    <a:pt x="40" y="2095"/>
                  </a:lnTo>
                  <a:lnTo>
                    <a:pt x="50" y="2103"/>
                  </a:lnTo>
                  <a:lnTo>
                    <a:pt x="62" y="2108"/>
                  </a:lnTo>
                  <a:lnTo>
                    <a:pt x="76" y="2111"/>
                  </a:lnTo>
                  <a:lnTo>
                    <a:pt x="585" y="2176"/>
                  </a:lnTo>
                  <a:lnTo>
                    <a:pt x="598" y="2178"/>
                  </a:lnTo>
                  <a:lnTo>
                    <a:pt x="613" y="2178"/>
                  </a:lnTo>
                  <a:lnTo>
                    <a:pt x="629" y="2176"/>
                  </a:lnTo>
                  <a:lnTo>
                    <a:pt x="645" y="2174"/>
                  </a:lnTo>
                  <a:lnTo>
                    <a:pt x="659" y="2171"/>
                  </a:lnTo>
                  <a:lnTo>
                    <a:pt x="675" y="2166"/>
                  </a:lnTo>
                  <a:lnTo>
                    <a:pt x="689" y="2162"/>
                  </a:lnTo>
                  <a:lnTo>
                    <a:pt x="701" y="2156"/>
                  </a:lnTo>
                  <a:lnTo>
                    <a:pt x="708" y="2153"/>
                  </a:lnTo>
                  <a:lnTo>
                    <a:pt x="726" y="2143"/>
                  </a:lnTo>
                  <a:lnTo>
                    <a:pt x="755" y="2128"/>
                  </a:lnTo>
                  <a:lnTo>
                    <a:pt x="792" y="2108"/>
                  </a:lnTo>
                  <a:lnTo>
                    <a:pt x="836" y="2085"/>
                  </a:lnTo>
                  <a:lnTo>
                    <a:pt x="886" y="2059"/>
                  </a:lnTo>
                  <a:lnTo>
                    <a:pt x="939" y="2031"/>
                  </a:lnTo>
                  <a:lnTo>
                    <a:pt x="995" y="2003"/>
                  </a:lnTo>
                  <a:lnTo>
                    <a:pt x="1049" y="1975"/>
                  </a:lnTo>
                  <a:lnTo>
                    <a:pt x="1102" y="1947"/>
                  </a:lnTo>
                  <a:lnTo>
                    <a:pt x="1151" y="1921"/>
                  </a:lnTo>
                  <a:lnTo>
                    <a:pt x="1195" y="1897"/>
                  </a:lnTo>
                  <a:lnTo>
                    <a:pt x="1233" y="1878"/>
                  </a:lnTo>
                  <a:lnTo>
                    <a:pt x="1262" y="1864"/>
                  </a:lnTo>
                  <a:lnTo>
                    <a:pt x="1280" y="1854"/>
                  </a:lnTo>
                  <a:lnTo>
                    <a:pt x="1287" y="1850"/>
                  </a:lnTo>
                  <a:lnTo>
                    <a:pt x="1298" y="1842"/>
                  </a:lnTo>
                  <a:lnTo>
                    <a:pt x="1309" y="1833"/>
                  </a:lnTo>
                  <a:lnTo>
                    <a:pt x="1319" y="1822"/>
                  </a:lnTo>
                  <a:lnTo>
                    <a:pt x="1328" y="1810"/>
                  </a:lnTo>
                  <a:lnTo>
                    <a:pt x="1334" y="1797"/>
                  </a:lnTo>
                  <a:lnTo>
                    <a:pt x="1339" y="1784"/>
                  </a:lnTo>
                  <a:lnTo>
                    <a:pt x="1342" y="1770"/>
                  </a:lnTo>
                  <a:lnTo>
                    <a:pt x="1343" y="1757"/>
                  </a:lnTo>
                  <a:lnTo>
                    <a:pt x="1346" y="147"/>
                  </a:lnTo>
                  <a:lnTo>
                    <a:pt x="1344" y="133"/>
                  </a:lnTo>
                  <a:lnTo>
                    <a:pt x="1340" y="121"/>
                  </a:lnTo>
                  <a:lnTo>
                    <a:pt x="1334" y="108"/>
                  </a:lnTo>
                  <a:lnTo>
                    <a:pt x="1326" y="98"/>
                  </a:lnTo>
                  <a:lnTo>
                    <a:pt x="1316" y="89"/>
                  </a:lnTo>
                  <a:lnTo>
                    <a:pt x="1306" y="81"/>
                  </a:lnTo>
                  <a:lnTo>
                    <a:pt x="1294" y="76"/>
                  </a:lnTo>
                  <a:lnTo>
                    <a:pt x="1280" y="72"/>
                  </a:lnTo>
                  <a:lnTo>
                    <a:pt x="782" y="3"/>
                  </a:lnTo>
                  <a:lnTo>
                    <a:pt x="769" y="2"/>
                  </a:lnTo>
                  <a:lnTo>
                    <a:pt x="754" y="0"/>
                  </a:lnTo>
                  <a:lnTo>
                    <a:pt x="738" y="2"/>
                  </a:lnTo>
                  <a:lnTo>
                    <a:pt x="722" y="3"/>
                  </a:lnTo>
                  <a:lnTo>
                    <a:pt x="707" y="6"/>
                  </a:lnTo>
                  <a:lnTo>
                    <a:pt x="691" y="9"/>
                  </a:lnTo>
                  <a:lnTo>
                    <a:pt x="677" y="13"/>
                  </a:lnTo>
                  <a:lnTo>
                    <a:pt x="665" y="17"/>
                  </a:lnTo>
                  <a:lnTo>
                    <a:pt x="59" y="27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12528" name="Freeform 189"/>
            <p:cNvSpPr>
              <a:spLocks/>
            </p:cNvSpPr>
            <p:nvPr/>
          </p:nvSpPr>
          <p:spPr bwMode="auto">
            <a:xfrm>
              <a:off x="1055" y="3291"/>
              <a:ext cx="222" cy="360"/>
            </a:xfrm>
            <a:custGeom>
              <a:avLst/>
              <a:gdLst>
                <a:gd name="T0" fmla="*/ 0 w 1332"/>
                <a:gd name="T1" fmla="*/ 1 h 2163"/>
                <a:gd name="T2" fmla="*/ 0 w 1332"/>
                <a:gd name="T3" fmla="*/ 1 h 2163"/>
                <a:gd name="T4" fmla="*/ 0 w 1332"/>
                <a:gd name="T5" fmla="*/ 1 h 2163"/>
                <a:gd name="T6" fmla="*/ 0 w 1332"/>
                <a:gd name="T7" fmla="*/ 1 h 2163"/>
                <a:gd name="T8" fmla="*/ 0 w 1332"/>
                <a:gd name="T9" fmla="*/ 1 h 2163"/>
                <a:gd name="T10" fmla="*/ 0 w 1332"/>
                <a:gd name="T11" fmla="*/ 1 h 2163"/>
                <a:gd name="T12" fmla="*/ 0 w 1332"/>
                <a:gd name="T13" fmla="*/ 1 h 2163"/>
                <a:gd name="T14" fmla="*/ 0 w 1332"/>
                <a:gd name="T15" fmla="*/ 1 h 2163"/>
                <a:gd name="T16" fmla="*/ 0 w 1332"/>
                <a:gd name="T17" fmla="*/ 2 h 2163"/>
                <a:gd name="T18" fmla="*/ 0 w 1332"/>
                <a:gd name="T19" fmla="*/ 9 h 2163"/>
                <a:gd name="T20" fmla="*/ 0 w 1332"/>
                <a:gd name="T21" fmla="*/ 9 h 2163"/>
                <a:gd name="T22" fmla="*/ 0 w 1332"/>
                <a:gd name="T23" fmla="*/ 9 h 2163"/>
                <a:gd name="T24" fmla="*/ 0 w 1332"/>
                <a:gd name="T25" fmla="*/ 9 h 2163"/>
                <a:gd name="T26" fmla="*/ 0 w 1332"/>
                <a:gd name="T27" fmla="*/ 9 h 2163"/>
                <a:gd name="T28" fmla="*/ 0 w 1332"/>
                <a:gd name="T29" fmla="*/ 10 h 2163"/>
                <a:gd name="T30" fmla="*/ 0 w 1332"/>
                <a:gd name="T31" fmla="*/ 10 h 2163"/>
                <a:gd name="T32" fmla="*/ 0 w 1332"/>
                <a:gd name="T33" fmla="*/ 10 h 2163"/>
                <a:gd name="T34" fmla="*/ 0 w 1332"/>
                <a:gd name="T35" fmla="*/ 10 h 2163"/>
                <a:gd name="T36" fmla="*/ 3 w 1332"/>
                <a:gd name="T37" fmla="*/ 10 h 2163"/>
                <a:gd name="T38" fmla="*/ 3 w 1332"/>
                <a:gd name="T39" fmla="*/ 10 h 2163"/>
                <a:gd name="T40" fmla="*/ 3 w 1332"/>
                <a:gd name="T41" fmla="*/ 10 h 2163"/>
                <a:gd name="T42" fmla="*/ 3 w 1332"/>
                <a:gd name="T43" fmla="*/ 10 h 2163"/>
                <a:gd name="T44" fmla="*/ 3 w 1332"/>
                <a:gd name="T45" fmla="*/ 10 h 2163"/>
                <a:gd name="T46" fmla="*/ 3 w 1332"/>
                <a:gd name="T47" fmla="*/ 10 h 2163"/>
                <a:gd name="T48" fmla="*/ 3 w 1332"/>
                <a:gd name="T49" fmla="*/ 10 h 2163"/>
                <a:gd name="T50" fmla="*/ 3 w 1332"/>
                <a:gd name="T51" fmla="*/ 10 h 2163"/>
                <a:gd name="T52" fmla="*/ 3 w 1332"/>
                <a:gd name="T53" fmla="*/ 10 h 2163"/>
                <a:gd name="T54" fmla="*/ 6 w 1332"/>
                <a:gd name="T55" fmla="*/ 8 h 2163"/>
                <a:gd name="T56" fmla="*/ 6 w 1332"/>
                <a:gd name="T57" fmla="*/ 8 h 2163"/>
                <a:gd name="T58" fmla="*/ 6 w 1332"/>
                <a:gd name="T59" fmla="*/ 8 h 2163"/>
                <a:gd name="T60" fmla="*/ 6 w 1332"/>
                <a:gd name="T61" fmla="*/ 8 h 2163"/>
                <a:gd name="T62" fmla="*/ 6 w 1332"/>
                <a:gd name="T63" fmla="*/ 8 h 2163"/>
                <a:gd name="T64" fmla="*/ 6 w 1332"/>
                <a:gd name="T65" fmla="*/ 8 h 2163"/>
                <a:gd name="T66" fmla="*/ 6 w 1332"/>
                <a:gd name="T67" fmla="*/ 8 h 2163"/>
                <a:gd name="T68" fmla="*/ 6 w 1332"/>
                <a:gd name="T69" fmla="*/ 8 h 2163"/>
                <a:gd name="T70" fmla="*/ 6 w 1332"/>
                <a:gd name="T71" fmla="*/ 8 h 2163"/>
                <a:gd name="T72" fmla="*/ 6 w 1332"/>
                <a:gd name="T73" fmla="*/ 1 h 2163"/>
                <a:gd name="T74" fmla="*/ 6 w 1332"/>
                <a:gd name="T75" fmla="*/ 0 h 2163"/>
                <a:gd name="T76" fmla="*/ 6 w 1332"/>
                <a:gd name="T77" fmla="*/ 0 h 2163"/>
                <a:gd name="T78" fmla="*/ 6 w 1332"/>
                <a:gd name="T79" fmla="*/ 0 h 2163"/>
                <a:gd name="T80" fmla="*/ 6 w 1332"/>
                <a:gd name="T81" fmla="*/ 0 h 2163"/>
                <a:gd name="T82" fmla="*/ 6 w 1332"/>
                <a:gd name="T83" fmla="*/ 0 h 2163"/>
                <a:gd name="T84" fmla="*/ 6 w 1332"/>
                <a:gd name="T85" fmla="*/ 0 h 2163"/>
                <a:gd name="T86" fmla="*/ 6 w 1332"/>
                <a:gd name="T87" fmla="*/ 0 h 2163"/>
                <a:gd name="T88" fmla="*/ 6 w 1332"/>
                <a:gd name="T89" fmla="*/ 0 h 2163"/>
                <a:gd name="T90" fmla="*/ 4 w 1332"/>
                <a:gd name="T91" fmla="*/ 0 h 2163"/>
                <a:gd name="T92" fmla="*/ 3 w 1332"/>
                <a:gd name="T93" fmla="*/ 0 h 2163"/>
                <a:gd name="T94" fmla="*/ 3 w 1332"/>
                <a:gd name="T95" fmla="*/ 0 h 2163"/>
                <a:gd name="T96" fmla="*/ 3 w 1332"/>
                <a:gd name="T97" fmla="*/ 0 h 2163"/>
                <a:gd name="T98" fmla="*/ 3 w 1332"/>
                <a:gd name="T99" fmla="*/ 0 h 2163"/>
                <a:gd name="T100" fmla="*/ 3 w 1332"/>
                <a:gd name="T101" fmla="*/ 0 h 2163"/>
                <a:gd name="T102" fmla="*/ 3 w 1332"/>
                <a:gd name="T103" fmla="*/ 0 h 2163"/>
                <a:gd name="T104" fmla="*/ 3 w 1332"/>
                <a:gd name="T105" fmla="*/ 0 h 2163"/>
                <a:gd name="T106" fmla="*/ 3 w 1332"/>
                <a:gd name="T107" fmla="*/ 0 h 2163"/>
                <a:gd name="T108" fmla="*/ 0 w 1332"/>
                <a:gd name="T109" fmla="*/ 1 h 2163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w 1332"/>
                <a:gd name="T166" fmla="*/ 0 h 2163"/>
                <a:gd name="T167" fmla="*/ 1332 w 1332"/>
                <a:gd name="T168" fmla="*/ 2163 h 2163"/>
              </a:gdLst>
              <a:ahLst/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l="T165" t="T166" r="T167" b="T168"/>
              <a:pathLst>
                <a:path w="1332" h="2163">
                  <a:moveTo>
                    <a:pt x="55" y="274"/>
                  </a:moveTo>
                  <a:lnTo>
                    <a:pt x="44" y="279"/>
                  </a:lnTo>
                  <a:lnTo>
                    <a:pt x="34" y="288"/>
                  </a:lnTo>
                  <a:lnTo>
                    <a:pt x="25" y="297"/>
                  </a:lnTo>
                  <a:lnTo>
                    <a:pt x="16" y="307"/>
                  </a:lnTo>
                  <a:lnTo>
                    <a:pt x="9" y="320"/>
                  </a:lnTo>
                  <a:lnTo>
                    <a:pt x="4" y="331"/>
                  </a:lnTo>
                  <a:lnTo>
                    <a:pt x="1" y="343"/>
                  </a:lnTo>
                  <a:lnTo>
                    <a:pt x="0" y="356"/>
                  </a:lnTo>
                  <a:lnTo>
                    <a:pt x="10" y="2030"/>
                  </a:lnTo>
                  <a:lnTo>
                    <a:pt x="11" y="2042"/>
                  </a:lnTo>
                  <a:lnTo>
                    <a:pt x="14" y="2054"/>
                  </a:lnTo>
                  <a:lnTo>
                    <a:pt x="20" y="2065"/>
                  </a:lnTo>
                  <a:lnTo>
                    <a:pt x="28" y="2074"/>
                  </a:lnTo>
                  <a:lnTo>
                    <a:pt x="36" y="2083"/>
                  </a:lnTo>
                  <a:lnTo>
                    <a:pt x="46" y="2090"/>
                  </a:lnTo>
                  <a:lnTo>
                    <a:pt x="57" y="2094"/>
                  </a:lnTo>
                  <a:lnTo>
                    <a:pt x="69" y="2096"/>
                  </a:lnTo>
                  <a:lnTo>
                    <a:pt x="579" y="2162"/>
                  </a:lnTo>
                  <a:lnTo>
                    <a:pt x="592" y="2163"/>
                  </a:lnTo>
                  <a:lnTo>
                    <a:pt x="606" y="2163"/>
                  </a:lnTo>
                  <a:lnTo>
                    <a:pt x="621" y="2162"/>
                  </a:lnTo>
                  <a:lnTo>
                    <a:pt x="636" y="2159"/>
                  </a:lnTo>
                  <a:lnTo>
                    <a:pt x="651" y="2156"/>
                  </a:lnTo>
                  <a:lnTo>
                    <a:pt x="666" y="2152"/>
                  </a:lnTo>
                  <a:lnTo>
                    <a:pt x="679" y="2147"/>
                  </a:lnTo>
                  <a:lnTo>
                    <a:pt x="691" y="2141"/>
                  </a:lnTo>
                  <a:lnTo>
                    <a:pt x="1277" y="1835"/>
                  </a:lnTo>
                  <a:lnTo>
                    <a:pt x="1287" y="1829"/>
                  </a:lnTo>
                  <a:lnTo>
                    <a:pt x="1297" y="1821"/>
                  </a:lnTo>
                  <a:lnTo>
                    <a:pt x="1306" y="1811"/>
                  </a:lnTo>
                  <a:lnTo>
                    <a:pt x="1314" y="1798"/>
                  </a:lnTo>
                  <a:lnTo>
                    <a:pt x="1321" y="1787"/>
                  </a:lnTo>
                  <a:lnTo>
                    <a:pt x="1325" y="1774"/>
                  </a:lnTo>
                  <a:lnTo>
                    <a:pt x="1328" y="1761"/>
                  </a:lnTo>
                  <a:lnTo>
                    <a:pt x="1330" y="1749"/>
                  </a:lnTo>
                  <a:lnTo>
                    <a:pt x="1332" y="139"/>
                  </a:lnTo>
                  <a:lnTo>
                    <a:pt x="1331" y="126"/>
                  </a:lnTo>
                  <a:lnTo>
                    <a:pt x="1327" y="115"/>
                  </a:lnTo>
                  <a:lnTo>
                    <a:pt x="1322" y="104"/>
                  </a:lnTo>
                  <a:lnTo>
                    <a:pt x="1314" y="95"/>
                  </a:lnTo>
                  <a:lnTo>
                    <a:pt x="1306" y="86"/>
                  </a:lnTo>
                  <a:lnTo>
                    <a:pt x="1296" y="79"/>
                  </a:lnTo>
                  <a:lnTo>
                    <a:pt x="1284" y="75"/>
                  </a:lnTo>
                  <a:lnTo>
                    <a:pt x="1272" y="71"/>
                  </a:lnTo>
                  <a:lnTo>
                    <a:pt x="774" y="1"/>
                  </a:lnTo>
                  <a:lnTo>
                    <a:pt x="761" y="0"/>
                  </a:lnTo>
                  <a:lnTo>
                    <a:pt x="747" y="0"/>
                  </a:lnTo>
                  <a:lnTo>
                    <a:pt x="731" y="0"/>
                  </a:lnTo>
                  <a:lnTo>
                    <a:pt x="717" y="3"/>
                  </a:lnTo>
                  <a:lnTo>
                    <a:pt x="701" y="5"/>
                  </a:lnTo>
                  <a:lnTo>
                    <a:pt x="686" y="8"/>
                  </a:lnTo>
                  <a:lnTo>
                    <a:pt x="673" y="12"/>
                  </a:lnTo>
                  <a:lnTo>
                    <a:pt x="660" y="16"/>
                  </a:lnTo>
                  <a:lnTo>
                    <a:pt x="55" y="27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12529" name="Freeform 190"/>
            <p:cNvSpPr>
              <a:spLocks/>
            </p:cNvSpPr>
            <p:nvPr/>
          </p:nvSpPr>
          <p:spPr bwMode="auto">
            <a:xfrm>
              <a:off x="1163" y="3311"/>
              <a:ext cx="111" cy="334"/>
            </a:xfrm>
            <a:custGeom>
              <a:avLst/>
              <a:gdLst>
                <a:gd name="T0" fmla="*/ 3 w 662"/>
                <a:gd name="T1" fmla="*/ 7 h 2007"/>
                <a:gd name="T2" fmla="*/ 3 w 662"/>
                <a:gd name="T3" fmla="*/ 7 h 2007"/>
                <a:gd name="T4" fmla="*/ 3 w 662"/>
                <a:gd name="T5" fmla="*/ 8 h 2007"/>
                <a:gd name="T6" fmla="*/ 3 w 662"/>
                <a:gd name="T7" fmla="*/ 8 h 2007"/>
                <a:gd name="T8" fmla="*/ 3 w 662"/>
                <a:gd name="T9" fmla="*/ 8 h 2007"/>
                <a:gd name="T10" fmla="*/ 3 w 662"/>
                <a:gd name="T11" fmla="*/ 8 h 2007"/>
                <a:gd name="T12" fmla="*/ 3 w 662"/>
                <a:gd name="T13" fmla="*/ 8 h 2007"/>
                <a:gd name="T14" fmla="*/ 3 w 662"/>
                <a:gd name="T15" fmla="*/ 8 h 2007"/>
                <a:gd name="T16" fmla="*/ 3 w 662"/>
                <a:gd name="T17" fmla="*/ 8 h 2007"/>
                <a:gd name="T18" fmla="*/ 0 w 662"/>
                <a:gd name="T19" fmla="*/ 9 h 2007"/>
                <a:gd name="T20" fmla="*/ 0 w 662"/>
                <a:gd name="T21" fmla="*/ 9 h 2007"/>
                <a:gd name="T22" fmla="*/ 0 w 662"/>
                <a:gd name="T23" fmla="*/ 9 h 2007"/>
                <a:gd name="T24" fmla="*/ 0 w 662"/>
                <a:gd name="T25" fmla="*/ 9 h 2007"/>
                <a:gd name="T26" fmla="*/ 0 w 662"/>
                <a:gd name="T27" fmla="*/ 9 h 2007"/>
                <a:gd name="T28" fmla="*/ 0 w 662"/>
                <a:gd name="T29" fmla="*/ 9 h 2007"/>
                <a:gd name="T30" fmla="*/ 0 w 662"/>
                <a:gd name="T31" fmla="*/ 9 h 2007"/>
                <a:gd name="T32" fmla="*/ 0 w 662"/>
                <a:gd name="T33" fmla="*/ 9 h 2007"/>
                <a:gd name="T34" fmla="*/ 0 w 662"/>
                <a:gd name="T35" fmla="*/ 9 h 2007"/>
                <a:gd name="T36" fmla="*/ 0 w 662"/>
                <a:gd name="T37" fmla="*/ 1 h 2007"/>
                <a:gd name="T38" fmla="*/ 0 w 662"/>
                <a:gd name="T39" fmla="*/ 1 h 2007"/>
                <a:gd name="T40" fmla="*/ 0 w 662"/>
                <a:gd name="T41" fmla="*/ 1 h 2007"/>
                <a:gd name="T42" fmla="*/ 0 w 662"/>
                <a:gd name="T43" fmla="*/ 1 h 2007"/>
                <a:gd name="T44" fmla="*/ 0 w 662"/>
                <a:gd name="T45" fmla="*/ 1 h 2007"/>
                <a:gd name="T46" fmla="*/ 0 w 662"/>
                <a:gd name="T47" fmla="*/ 1 h 2007"/>
                <a:gd name="T48" fmla="*/ 0 w 662"/>
                <a:gd name="T49" fmla="*/ 1 h 2007"/>
                <a:gd name="T50" fmla="*/ 0 w 662"/>
                <a:gd name="T51" fmla="*/ 1 h 2007"/>
                <a:gd name="T52" fmla="*/ 0 w 662"/>
                <a:gd name="T53" fmla="*/ 1 h 2007"/>
                <a:gd name="T54" fmla="*/ 0 w 662"/>
                <a:gd name="T55" fmla="*/ 1 h 2007"/>
                <a:gd name="T56" fmla="*/ 0 w 662"/>
                <a:gd name="T57" fmla="*/ 1 h 2007"/>
                <a:gd name="T58" fmla="*/ 1 w 662"/>
                <a:gd name="T59" fmla="*/ 1 h 2007"/>
                <a:gd name="T60" fmla="*/ 1 w 662"/>
                <a:gd name="T61" fmla="*/ 1 h 2007"/>
                <a:gd name="T62" fmla="*/ 1 w 662"/>
                <a:gd name="T63" fmla="*/ 1 h 2007"/>
                <a:gd name="T64" fmla="*/ 1 w 662"/>
                <a:gd name="T65" fmla="*/ 1 h 2007"/>
                <a:gd name="T66" fmla="*/ 1 w 662"/>
                <a:gd name="T67" fmla="*/ 1 h 2007"/>
                <a:gd name="T68" fmla="*/ 2 w 662"/>
                <a:gd name="T69" fmla="*/ 1 h 2007"/>
                <a:gd name="T70" fmla="*/ 2 w 662"/>
                <a:gd name="T71" fmla="*/ 0 h 2007"/>
                <a:gd name="T72" fmla="*/ 2 w 662"/>
                <a:gd name="T73" fmla="*/ 0 h 2007"/>
                <a:gd name="T74" fmla="*/ 2 w 662"/>
                <a:gd name="T75" fmla="*/ 0 h 2007"/>
                <a:gd name="T76" fmla="*/ 3 w 662"/>
                <a:gd name="T77" fmla="*/ 0 h 2007"/>
                <a:gd name="T78" fmla="*/ 3 w 662"/>
                <a:gd name="T79" fmla="*/ 0 h 2007"/>
                <a:gd name="T80" fmla="*/ 3 w 662"/>
                <a:gd name="T81" fmla="*/ 0 h 2007"/>
                <a:gd name="T82" fmla="*/ 3 w 662"/>
                <a:gd name="T83" fmla="*/ 0 h 2007"/>
                <a:gd name="T84" fmla="*/ 3 w 662"/>
                <a:gd name="T85" fmla="*/ 0 h 2007"/>
                <a:gd name="T86" fmla="*/ 3 w 662"/>
                <a:gd name="T87" fmla="*/ 0 h 2007"/>
                <a:gd name="T88" fmla="*/ 3 w 662"/>
                <a:gd name="T89" fmla="*/ 0 h 2007"/>
                <a:gd name="T90" fmla="*/ 3 w 662"/>
                <a:gd name="T91" fmla="*/ 0 h 2007"/>
                <a:gd name="T92" fmla="*/ 3 w 662"/>
                <a:gd name="T93" fmla="*/ 0 h 2007"/>
                <a:gd name="T94" fmla="*/ 3 w 662"/>
                <a:gd name="T95" fmla="*/ 0 h 2007"/>
                <a:gd name="T96" fmla="*/ 3 w 662"/>
                <a:gd name="T97" fmla="*/ 0 h 2007"/>
                <a:gd name="T98" fmla="*/ 3 w 662"/>
                <a:gd name="T99" fmla="*/ 0 h 2007"/>
                <a:gd name="T100" fmla="*/ 3 w 662"/>
                <a:gd name="T101" fmla="*/ 0 h 2007"/>
                <a:gd name="T102" fmla="*/ 3 w 662"/>
                <a:gd name="T103" fmla="*/ 7 h 2007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w 662"/>
                <a:gd name="T157" fmla="*/ 0 h 2007"/>
                <a:gd name="T158" fmla="*/ 662 w 662"/>
                <a:gd name="T159" fmla="*/ 2007 h 2007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T156" t="T157" r="T158" b="T159"/>
              <a:pathLst>
                <a:path w="662" h="2007">
                  <a:moveTo>
                    <a:pt x="661" y="1629"/>
                  </a:moveTo>
                  <a:lnTo>
                    <a:pt x="660" y="1639"/>
                  </a:lnTo>
                  <a:lnTo>
                    <a:pt x="658" y="1648"/>
                  </a:lnTo>
                  <a:lnTo>
                    <a:pt x="653" y="1658"/>
                  </a:lnTo>
                  <a:lnTo>
                    <a:pt x="649" y="1668"/>
                  </a:lnTo>
                  <a:lnTo>
                    <a:pt x="642" y="1677"/>
                  </a:lnTo>
                  <a:lnTo>
                    <a:pt x="635" y="1685"/>
                  </a:lnTo>
                  <a:lnTo>
                    <a:pt x="627" y="1692"/>
                  </a:lnTo>
                  <a:lnTo>
                    <a:pt x="619" y="1697"/>
                  </a:lnTo>
                  <a:lnTo>
                    <a:pt x="34" y="2003"/>
                  </a:lnTo>
                  <a:lnTo>
                    <a:pt x="28" y="2006"/>
                  </a:lnTo>
                  <a:lnTo>
                    <a:pt x="23" y="2007"/>
                  </a:lnTo>
                  <a:lnTo>
                    <a:pt x="20" y="2007"/>
                  </a:lnTo>
                  <a:lnTo>
                    <a:pt x="17" y="2006"/>
                  </a:lnTo>
                  <a:lnTo>
                    <a:pt x="14" y="2003"/>
                  </a:lnTo>
                  <a:lnTo>
                    <a:pt x="12" y="2000"/>
                  </a:lnTo>
                  <a:lnTo>
                    <a:pt x="11" y="1996"/>
                  </a:lnTo>
                  <a:lnTo>
                    <a:pt x="11" y="1990"/>
                  </a:lnTo>
                  <a:lnTo>
                    <a:pt x="0" y="324"/>
                  </a:lnTo>
                  <a:lnTo>
                    <a:pt x="0" y="315"/>
                  </a:lnTo>
                  <a:lnTo>
                    <a:pt x="3" y="304"/>
                  </a:lnTo>
                  <a:lnTo>
                    <a:pt x="7" y="295"/>
                  </a:lnTo>
                  <a:lnTo>
                    <a:pt x="12" y="286"/>
                  </a:lnTo>
                  <a:lnTo>
                    <a:pt x="18" y="277"/>
                  </a:lnTo>
                  <a:lnTo>
                    <a:pt x="25" y="271"/>
                  </a:lnTo>
                  <a:lnTo>
                    <a:pt x="32" y="264"/>
                  </a:lnTo>
                  <a:lnTo>
                    <a:pt x="40" y="259"/>
                  </a:lnTo>
                  <a:lnTo>
                    <a:pt x="47" y="256"/>
                  </a:lnTo>
                  <a:lnTo>
                    <a:pt x="66" y="248"/>
                  </a:lnTo>
                  <a:lnTo>
                    <a:pt x="96" y="236"/>
                  </a:lnTo>
                  <a:lnTo>
                    <a:pt x="134" y="219"/>
                  </a:lnTo>
                  <a:lnTo>
                    <a:pt x="179" y="200"/>
                  </a:lnTo>
                  <a:lnTo>
                    <a:pt x="229" y="178"/>
                  </a:lnTo>
                  <a:lnTo>
                    <a:pt x="283" y="155"/>
                  </a:lnTo>
                  <a:lnTo>
                    <a:pt x="340" y="131"/>
                  </a:lnTo>
                  <a:lnTo>
                    <a:pt x="395" y="108"/>
                  </a:lnTo>
                  <a:lnTo>
                    <a:pt x="449" y="84"/>
                  </a:lnTo>
                  <a:lnTo>
                    <a:pt x="499" y="63"/>
                  </a:lnTo>
                  <a:lnTo>
                    <a:pt x="544" y="43"/>
                  </a:lnTo>
                  <a:lnTo>
                    <a:pt x="582" y="27"/>
                  </a:lnTo>
                  <a:lnTo>
                    <a:pt x="612" y="14"/>
                  </a:lnTo>
                  <a:lnTo>
                    <a:pt x="631" y="6"/>
                  </a:lnTo>
                  <a:lnTo>
                    <a:pt x="638" y="3"/>
                  </a:lnTo>
                  <a:lnTo>
                    <a:pt x="643" y="1"/>
                  </a:lnTo>
                  <a:lnTo>
                    <a:pt x="649" y="0"/>
                  </a:lnTo>
                  <a:lnTo>
                    <a:pt x="652" y="0"/>
                  </a:lnTo>
                  <a:lnTo>
                    <a:pt x="656" y="2"/>
                  </a:lnTo>
                  <a:lnTo>
                    <a:pt x="659" y="4"/>
                  </a:lnTo>
                  <a:lnTo>
                    <a:pt x="661" y="9"/>
                  </a:lnTo>
                  <a:lnTo>
                    <a:pt x="662" y="13"/>
                  </a:lnTo>
                  <a:lnTo>
                    <a:pt x="662" y="19"/>
                  </a:lnTo>
                  <a:lnTo>
                    <a:pt x="661" y="1629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12530" name="Freeform 191"/>
            <p:cNvSpPr>
              <a:spLocks/>
            </p:cNvSpPr>
            <p:nvPr/>
          </p:nvSpPr>
          <p:spPr bwMode="auto">
            <a:xfrm>
              <a:off x="1068" y="3294"/>
              <a:ext cx="196" cy="56"/>
            </a:xfrm>
            <a:custGeom>
              <a:avLst/>
              <a:gdLst>
                <a:gd name="T0" fmla="*/ 3 w 1178"/>
                <a:gd name="T1" fmla="*/ 0 h 336"/>
                <a:gd name="T2" fmla="*/ 2 w 1178"/>
                <a:gd name="T3" fmla="*/ 0 h 336"/>
                <a:gd name="T4" fmla="*/ 2 w 1178"/>
                <a:gd name="T5" fmla="*/ 0 h 336"/>
                <a:gd name="T6" fmla="*/ 2 w 1178"/>
                <a:gd name="T7" fmla="*/ 0 h 336"/>
                <a:gd name="T8" fmla="*/ 1 w 1178"/>
                <a:gd name="T9" fmla="*/ 1 h 336"/>
                <a:gd name="T10" fmla="*/ 1 w 1178"/>
                <a:gd name="T11" fmla="*/ 1 h 336"/>
                <a:gd name="T12" fmla="*/ 0 w 1178"/>
                <a:gd name="T13" fmla="*/ 1 h 336"/>
                <a:gd name="T14" fmla="*/ 0 w 1178"/>
                <a:gd name="T15" fmla="*/ 1 h 336"/>
                <a:gd name="T16" fmla="*/ 0 w 1178"/>
                <a:gd name="T17" fmla="*/ 1 h 336"/>
                <a:gd name="T18" fmla="*/ 0 w 1178"/>
                <a:gd name="T19" fmla="*/ 1 h 336"/>
                <a:gd name="T20" fmla="*/ 0 w 1178"/>
                <a:gd name="T21" fmla="*/ 1 h 336"/>
                <a:gd name="T22" fmla="*/ 1 w 1178"/>
                <a:gd name="T23" fmla="*/ 1 h 336"/>
                <a:gd name="T24" fmla="*/ 1 w 1178"/>
                <a:gd name="T25" fmla="*/ 1 h 336"/>
                <a:gd name="T26" fmla="*/ 2 w 1178"/>
                <a:gd name="T27" fmla="*/ 2 h 336"/>
                <a:gd name="T28" fmla="*/ 2 w 1178"/>
                <a:gd name="T29" fmla="*/ 2 h 336"/>
                <a:gd name="T30" fmla="*/ 2 w 1178"/>
                <a:gd name="T31" fmla="*/ 2 h 336"/>
                <a:gd name="T32" fmla="*/ 2 w 1178"/>
                <a:gd name="T33" fmla="*/ 2 h 336"/>
                <a:gd name="T34" fmla="*/ 2 w 1178"/>
                <a:gd name="T35" fmla="*/ 2 h 336"/>
                <a:gd name="T36" fmla="*/ 2 w 1178"/>
                <a:gd name="T37" fmla="*/ 2 h 336"/>
                <a:gd name="T38" fmla="*/ 3 w 1178"/>
                <a:gd name="T39" fmla="*/ 2 h 336"/>
                <a:gd name="T40" fmla="*/ 3 w 1178"/>
                <a:gd name="T41" fmla="*/ 2 h 336"/>
                <a:gd name="T42" fmla="*/ 3 w 1178"/>
                <a:gd name="T43" fmla="*/ 1 h 336"/>
                <a:gd name="T44" fmla="*/ 3 w 1178"/>
                <a:gd name="T45" fmla="*/ 1 h 336"/>
                <a:gd name="T46" fmla="*/ 4 w 1178"/>
                <a:gd name="T47" fmla="*/ 1 h 336"/>
                <a:gd name="T48" fmla="*/ 4 w 1178"/>
                <a:gd name="T49" fmla="*/ 1 h 336"/>
                <a:gd name="T50" fmla="*/ 5 w 1178"/>
                <a:gd name="T51" fmla="*/ 1 h 336"/>
                <a:gd name="T52" fmla="*/ 5 w 1178"/>
                <a:gd name="T53" fmla="*/ 0 h 336"/>
                <a:gd name="T54" fmla="*/ 5 w 1178"/>
                <a:gd name="T55" fmla="*/ 0 h 336"/>
                <a:gd name="T56" fmla="*/ 3 w 1178"/>
                <a:gd name="T57" fmla="*/ 0 h 336"/>
                <a:gd name="T58" fmla="*/ 3 w 1178"/>
                <a:gd name="T59" fmla="*/ 0 h 336"/>
                <a:gd name="T60" fmla="*/ 3 w 1178"/>
                <a:gd name="T61" fmla="*/ 0 h 336"/>
                <a:gd name="T62" fmla="*/ 3 w 1178"/>
                <a:gd name="T63" fmla="*/ 0 h 336"/>
                <a:gd name="T64" fmla="*/ 3 w 1178"/>
                <a:gd name="T65" fmla="*/ 0 h 3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1178"/>
                <a:gd name="T100" fmla="*/ 0 h 336"/>
                <a:gd name="T101" fmla="*/ 1178 w 1178"/>
                <a:gd name="T102" fmla="*/ 336 h 3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1178" h="336">
                  <a:moveTo>
                    <a:pt x="591" y="14"/>
                  </a:moveTo>
                  <a:lnTo>
                    <a:pt x="584" y="16"/>
                  </a:lnTo>
                  <a:lnTo>
                    <a:pt x="566" y="24"/>
                  </a:lnTo>
                  <a:lnTo>
                    <a:pt x="539" y="37"/>
                  </a:lnTo>
                  <a:lnTo>
                    <a:pt x="503" y="52"/>
                  </a:lnTo>
                  <a:lnTo>
                    <a:pt x="459" y="70"/>
                  </a:lnTo>
                  <a:lnTo>
                    <a:pt x="412" y="91"/>
                  </a:lnTo>
                  <a:lnTo>
                    <a:pt x="360" y="113"/>
                  </a:lnTo>
                  <a:lnTo>
                    <a:pt x="305" y="136"/>
                  </a:lnTo>
                  <a:lnTo>
                    <a:pt x="251" y="159"/>
                  </a:lnTo>
                  <a:lnTo>
                    <a:pt x="198" y="182"/>
                  </a:lnTo>
                  <a:lnTo>
                    <a:pt x="149" y="203"/>
                  </a:lnTo>
                  <a:lnTo>
                    <a:pt x="103" y="222"/>
                  </a:lnTo>
                  <a:lnTo>
                    <a:pt x="64" y="239"/>
                  </a:lnTo>
                  <a:lnTo>
                    <a:pt x="32" y="253"/>
                  </a:lnTo>
                  <a:lnTo>
                    <a:pt x="11" y="262"/>
                  </a:lnTo>
                  <a:lnTo>
                    <a:pt x="0" y="266"/>
                  </a:lnTo>
                  <a:lnTo>
                    <a:pt x="10" y="267"/>
                  </a:lnTo>
                  <a:lnTo>
                    <a:pt x="29" y="271"/>
                  </a:lnTo>
                  <a:lnTo>
                    <a:pt x="56" y="274"/>
                  </a:lnTo>
                  <a:lnTo>
                    <a:pt x="89" y="279"/>
                  </a:lnTo>
                  <a:lnTo>
                    <a:pt x="127" y="284"/>
                  </a:lnTo>
                  <a:lnTo>
                    <a:pt x="169" y="290"/>
                  </a:lnTo>
                  <a:lnTo>
                    <a:pt x="213" y="295"/>
                  </a:lnTo>
                  <a:lnTo>
                    <a:pt x="257" y="302"/>
                  </a:lnTo>
                  <a:lnTo>
                    <a:pt x="302" y="308"/>
                  </a:lnTo>
                  <a:lnTo>
                    <a:pt x="345" y="315"/>
                  </a:lnTo>
                  <a:lnTo>
                    <a:pt x="384" y="320"/>
                  </a:lnTo>
                  <a:lnTo>
                    <a:pt x="419" y="325"/>
                  </a:lnTo>
                  <a:lnTo>
                    <a:pt x="450" y="329"/>
                  </a:lnTo>
                  <a:lnTo>
                    <a:pt x="473" y="333"/>
                  </a:lnTo>
                  <a:lnTo>
                    <a:pt x="487" y="334"/>
                  </a:lnTo>
                  <a:lnTo>
                    <a:pt x="493" y="335"/>
                  </a:lnTo>
                  <a:lnTo>
                    <a:pt x="504" y="336"/>
                  </a:lnTo>
                  <a:lnTo>
                    <a:pt x="517" y="336"/>
                  </a:lnTo>
                  <a:lnTo>
                    <a:pt x="530" y="335"/>
                  </a:lnTo>
                  <a:lnTo>
                    <a:pt x="545" y="334"/>
                  </a:lnTo>
                  <a:lnTo>
                    <a:pt x="558" y="331"/>
                  </a:lnTo>
                  <a:lnTo>
                    <a:pt x="572" y="329"/>
                  </a:lnTo>
                  <a:lnTo>
                    <a:pt x="584" y="326"/>
                  </a:lnTo>
                  <a:lnTo>
                    <a:pt x="596" y="321"/>
                  </a:lnTo>
                  <a:lnTo>
                    <a:pt x="601" y="319"/>
                  </a:lnTo>
                  <a:lnTo>
                    <a:pt x="617" y="312"/>
                  </a:lnTo>
                  <a:lnTo>
                    <a:pt x="642" y="301"/>
                  </a:lnTo>
                  <a:lnTo>
                    <a:pt x="675" y="288"/>
                  </a:lnTo>
                  <a:lnTo>
                    <a:pt x="713" y="271"/>
                  </a:lnTo>
                  <a:lnTo>
                    <a:pt x="757" y="252"/>
                  </a:lnTo>
                  <a:lnTo>
                    <a:pt x="804" y="231"/>
                  </a:lnTo>
                  <a:lnTo>
                    <a:pt x="854" y="209"/>
                  </a:lnTo>
                  <a:lnTo>
                    <a:pt x="905" y="187"/>
                  </a:lnTo>
                  <a:lnTo>
                    <a:pt x="955" y="165"/>
                  </a:lnTo>
                  <a:lnTo>
                    <a:pt x="1004" y="145"/>
                  </a:lnTo>
                  <a:lnTo>
                    <a:pt x="1049" y="124"/>
                  </a:lnTo>
                  <a:lnTo>
                    <a:pt x="1091" y="106"/>
                  </a:lnTo>
                  <a:lnTo>
                    <a:pt x="1127" y="91"/>
                  </a:lnTo>
                  <a:lnTo>
                    <a:pt x="1157" y="78"/>
                  </a:lnTo>
                  <a:lnTo>
                    <a:pt x="1178" y="69"/>
                  </a:lnTo>
                  <a:lnTo>
                    <a:pt x="694" y="1"/>
                  </a:lnTo>
                  <a:lnTo>
                    <a:pt x="682" y="0"/>
                  </a:lnTo>
                  <a:lnTo>
                    <a:pt x="670" y="0"/>
                  </a:lnTo>
                  <a:lnTo>
                    <a:pt x="657" y="0"/>
                  </a:lnTo>
                  <a:lnTo>
                    <a:pt x="642" y="2"/>
                  </a:lnTo>
                  <a:lnTo>
                    <a:pt x="628" y="4"/>
                  </a:lnTo>
                  <a:lnTo>
                    <a:pt x="615" y="6"/>
                  </a:lnTo>
                  <a:lnTo>
                    <a:pt x="602" y="10"/>
                  </a:lnTo>
                  <a:lnTo>
                    <a:pt x="591" y="14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12531" name="Freeform 192"/>
            <p:cNvSpPr>
              <a:spLocks/>
            </p:cNvSpPr>
            <p:nvPr/>
          </p:nvSpPr>
          <p:spPr bwMode="auto">
            <a:xfrm>
              <a:off x="1059" y="3345"/>
              <a:ext cx="99" cy="303"/>
            </a:xfrm>
            <a:custGeom>
              <a:avLst/>
              <a:gdLst>
                <a:gd name="T0" fmla="*/ 0 w 596"/>
                <a:gd name="T1" fmla="*/ 0 h 1814"/>
                <a:gd name="T2" fmla="*/ 0 w 596"/>
                <a:gd name="T3" fmla="*/ 0 h 1814"/>
                <a:gd name="T4" fmla="*/ 0 w 596"/>
                <a:gd name="T5" fmla="*/ 0 h 1814"/>
                <a:gd name="T6" fmla="*/ 0 w 596"/>
                <a:gd name="T7" fmla="*/ 0 h 1814"/>
                <a:gd name="T8" fmla="*/ 0 w 596"/>
                <a:gd name="T9" fmla="*/ 0 h 1814"/>
                <a:gd name="T10" fmla="*/ 0 w 596"/>
                <a:gd name="T11" fmla="*/ 0 h 1814"/>
                <a:gd name="T12" fmla="*/ 0 w 596"/>
                <a:gd name="T13" fmla="*/ 0 h 1814"/>
                <a:gd name="T14" fmla="*/ 0 w 596"/>
                <a:gd name="T15" fmla="*/ 0 h 1814"/>
                <a:gd name="T16" fmla="*/ 0 w 596"/>
                <a:gd name="T17" fmla="*/ 0 h 1814"/>
                <a:gd name="T18" fmla="*/ 2 w 596"/>
                <a:gd name="T19" fmla="*/ 0 h 1814"/>
                <a:gd name="T20" fmla="*/ 2 w 596"/>
                <a:gd name="T21" fmla="*/ 0 h 1814"/>
                <a:gd name="T22" fmla="*/ 2 w 596"/>
                <a:gd name="T23" fmla="*/ 0 h 1814"/>
                <a:gd name="T24" fmla="*/ 3 w 596"/>
                <a:gd name="T25" fmla="*/ 0 h 1814"/>
                <a:gd name="T26" fmla="*/ 3 w 596"/>
                <a:gd name="T27" fmla="*/ 0 h 1814"/>
                <a:gd name="T28" fmla="*/ 3 w 596"/>
                <a:gd name="T29" fmla="*/ 1 h 1814"/>
                <a:gd name="T30" fmla="*/ 3 w 596"/>
                <a:gd name="T31" fmla="*/ 1 h 1814"/>
                <a:gd name="T32" fmla="*/ 3 w 596"/>
                <a:gd name="T33" fmla="*/ 1 h 1814"/>
                <a:gd name="T34" fmla="*/ 3 w 596"/>
                <a:gd name="T35" fmla="*/ 1 h 1814"/>
                <a:gd name="T36" fmla="*/ 3 w 596"/>
                <a:gd name="T37" fmla="*/ 8 h 1814"/>
                <a:gd name="T38" fmla="*/ 3 w 596"/>
                <a:gd name="T39" fmla="*/ 8 h 1814"/>
                <a:gd name="T40" fmla="*/ 3 w 596"/>
                <a:gd name="T41" fmla="*/ 8 h 1814"/>
                <a:gd name="T42" fmla="*/ 3 w 596"/>
                <a:gd name="T43" fmla="*/ 8 h 1814"/>
                <a:gd name="T44" fmla="*/ 3 w 596"/>
                <a:gd name="T45" fmla="*/ 8 h 1814"/>
                <a:gd name="T46" fmla="*/ 3 w 596"/>
                <a:gd name="T47" fmla="*/ 8 h 1814"/>
                <a:gd name="T48" fmla="*/ 3 w 596"/>
                <a:gd name="T49" fmla="*/ 9 h 1814"/>
                <a:gd name="T50" fmla="*/ 3 w 596"/>
                <a:gd name="T51" fmla="*/ 9 h 1814"/>
                <a:gd name="T52" fmla="*/ 2 w 596"/>
                <a:gd name="T53" fmla="*/ 9 h 1814"/>
                <a:gd name="T54" fmla="*/ 0 w 596"/>
                <a:gd name="T55" fmla="*/ 8 h 1814"/>
                <a:gd name="T56" fmla="*/ 0 w 596"/>
                <a:gd name="T57" fmla="*/ 8 h 1814"/>
                <a:gd name="T58" fmla="*/ 0 w 596"/>
                <a:gd name="T59" fmla="*/ 8 h 1814"/>
                <a:gd name="T60" fmla="*/ 0 w 596"/>
                <a:gd name="T61" fmla="*/ 8 h 1814"/>
                <a:gd name="T62" fmla="*/ 0 w 596"/>
                <a:gd name="T63" fmla="*/ 8 h 1814"/>
                <a:gd name="T64" fmla="*/ 0 w 596"/>
                <a:gd name="T65" fmla="*/ 8 h 1814"/>
                <a:gd name="T66" fmla="*/ 0 w 596"/>
                <a:gd name="T67" fmla="*/ 8 h 1814"/>
                <a:gd name="T68" fmla="*/ 0 w 596"/>
                <a:gd name="T69" fmla="*/ 8 h 1814"/>
                <a:gd name="T70" fmla="*/ 0 w 596"/>
                <a:gd name="T71" fmla="*/ 8 h 1814"/>
                <a:gd name="T72" fmla="*/ 0 w 596"/>
                <a:gd name="T73" fmla="*/ 0 h 1814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w 596"/>
                <a:gd name="T112" fmla="*/ 0 h 1814"/>
                <a:gd name="T113" fmla="*/ 596 w 596"/>
                <a:gd name="T114" fmla="*/ 1814 h 1814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T111" t="T112" r="T113" b="T114"/>
              <a:pathLst>
                <a:path w="596" h="1814">
                  <a:moveTo>
                    <a:pt x="0" y="29"/>
                  </a:moveTo>
                  <a:lnTo>
                    <a:pt x="1" y="22"/>
                  </a:lnTo>
                  <a:lnTo>
                    <a:pt x="2" y="16"/>
                  </a:lnTo>
                  <a:lnTo>
                    <a:pt x="6" y="11"/>
                  </a:lnTo>
                  <a:lnTo>
                    <a:pt x="10" y="6"/>
                  </a:lnTo>
                  <a:lnTo>
                    <a:pt x="16" y="3"/>
                  </a:lnTo>
                  <a:lnTo>
                    <a:pt x="22" y="1"/>
                  </a:lnTo>
                  <a:lnTo>
                    <a:pt x="28" y="0"/>
                  </a:lnTo>
                  <a:lnTo>
                    <a:pt x="35" y="0"/>
                  </a:lnTo>
                  <a:lnTo>
                    <a:pt x="543" y="69"/>
                  </a:lnTo>
                  <a:lnTo>
                    <a:pt x="551" y="72"/>
                  </a:lnTo>
                  <a:lnTo>
                    <a:pt x="559" y="75"/>
                  </a:lnTo>
                  <a:lnTo>
                    <a:pt x="566" y="79"/>
                  </a:lnTo>
                  <a:lnTo>
                    <a:pt x="571" y="86"/>
                  </a:lnTo>
                  <a:lnTo>
                    <a:pt x="577" y="93"/>
                  </a:lnTo>
                  <a:lnTo>
                    <a:pt x="580" y="100"/>
                  </a:lnTo>
                  <a:lnTo>
                    <a:pt x="583" y="109"/>
                  </a:lnTo>
                  <a:lnTo>
                    <a:pt x="584" y="117"/>
                  </a:lnTo>
                  <a:lnTo>
                    <a:pt x="596" y="1783"/>
                  </a:lnTo>
                  <a:lnTo>
                    <a:pt x="595" y="1790"/>
                  </a:lnTo>
                  <a:lnTo>
                    <a:pt x="593" y="1796"/>
                  </a:lnTo>
                  <a:lnTo>
                    <a:pt x="591" y="1802"/>
                  </a:lnTo>
                  <a:lnTo>
                    <a:pt x="586" y="1807"/>
                  </a:lnTo>
                  <a:lnTo>
                    <a:pt x="580" y="1811"/>
                  </a:lnTo>
                  <a:lnTo>
                    <a:pt x="575" y="1813"/>
                  </a:lnTo>
                  <a:lnTo>
                    <a:pt x="568" y="1814"/>
                  </a:lnTo>
                  <a:lnTo>
                    <a:pt x="561" y="1814"/>
                  </a:lnTo>
                  <a:lnTo>
                    <a:pt x="51" y="1749"/>
                  </a:lnTo>
                  <a:lnTo>
                    <a:pt x="43" y="1747"/>
                  </a:lnTo>
                  <a:lnTo>
                    <a:pt x="35" y="1744"/>
                  </a:lnTo>
                  <a:lnTo>
                    <a:pt x="28" y="1739"/>
                  </a:lnTo>
                  <a:lnTo>
                    <a:pt x="22" y="1733"/>
                  </a:lnTo>
                  <a:lnTo>
                    <a:pt x="17" y="1727"/>
                  </a:lnTo>
                  <a:lnTo>
                    <a:pt x="13" y="1719"/>
                  </a:lnTo>
                  <a:lnTo>
                    <a:pt x="10" y="1711"/>
                  </a:lnTo>
                  <a:lnTo>
                    <a:pt x="9" y="1703"/>
                  </a:lnTo>
                  <a:lnTo>
                    <a:pt x="0" y="29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12532" name="Freeform 193"/>
            <p:cNvSpPr>
              <a:spLocks/>
            </p:cNvSpPr>
            <p:nvPr/>
          </p:nvSpPr>
          <p:spPr bwMode="auto">
            <a:xfrm>
              <a:off x="1060" y="3358"/>
              <a:ext cx="28" cy="25"/>
            </a:xfrm>
            <a:custGeom>
              <a:avLst/>
              <a:gdLst>
                <a:gd name="T0" fmla="*/ 1 w 167"/>
                <a:gd name="T1" fmla="*/ 1 h 148"/>
                <a:gd name="T2" fmla="*/ 1 w 167"/>
                <a:gd name="T3" fmla="*/ 0 h 148"/>
                <a:gd name="T4" fmla="*/ 0 w 167"/>
                <a:gd name="T5" fmla="*/ 0 h 148"/>
                <a:gd name="T6" fmla="*/ 0 w 167"/>
                <a:gd name="T7" fmla="*/ 0 h 148"/>
                <a:gd name="T8" fmla="*/ 0 w 167"/>
                <a:gd name="T9" fmla="*/ 1 h 148"/>
                <a:gd name="T10" fmla="*/ 1 w 167"/>
                <a:gd name="T11" fmla="*/ 1 h 14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67"/>
                <a:gd name="T19" fmla="*/ 0 h 148"/>
                <a:gd name="T20" fmla="*/ 167 w 167"/>
                <a:gd name="T21" fmla="*/ 148 h 148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67" h="148">
                  <a:moveTo>
                    <a:pt x="167" y="148"/>
                  </a:moveTo>
                  <a:lnTo>
                    <a:pt x="165" y="24"/>
                  </a:lnTo>
                  <a:lnTo>
                    <a:pt x="5" y="0"/>
                  </a:lnTo>
                  <a:lnTo>
                    <a:pt x="1" y="10"/>
                  </a:lnTo>
                  <a:lnTo>
                    <a:pt x="0" y="126"/>
                  </a:lnTo>
                  <a:lnTo>
                    <a:pt x="167" y="148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12533" name="Freeform 194"/>
            <p:cNvSpPr>
              <a:spLocks/>
            </p:cNvSpPr>
            <p:nvPr/>
          </p:nvSpPr>
          <p:spPr bwMode="auto">
            <a:xfrm>
              <a:off x="1059" y="3360"/>
              <a:ext cx="28" cy="22"/>
            </a:xfrm>
            <a:custGeom>
              <a:avLst/>
              <a:gdLst>
                <a:gd name="T0" fmla="*/ 1 w 166"/>
                <a:gd name="T1" fmla="*/ 1 h 133"/>
                <a:gd name="T2" fmla="*/ 1 w 166"/>
                <a:gd name="T3" fmla="*/ 0 h 133"/>
                <a:gd name="T4" fmla="*/ 1 w 166"/>
                <a:gd name="T5" fmla="*/ 0 h 133"/>
                <a:gd name="T6" fmla="*/ 0 w 166"/>
                <a:gd name="T7" fmla="*/ 0 h 133"/>
                <a:gd name="T8" fmla="*/ 0 w 166"/>
                <a:gd name="T9" fmla="*/ 0 h 133"/>
                <a:gd name="T10" fmla="*/ 0 w 166"/>
                <a:gd name="T11" fmla="*/ 0 h 133"/>
                <a:gd name="T12" fmla="*/ 1 w 166"/>
                <a:gd name="T13" fmla="*/ 1 h 133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66"/>
                <a:gd name="T22" fmla="*/ 0 h 133"/>
                <a:gd name="T23" fmla="*/ 166 w 166"/>
                <a:gd name="T24" fmla="*/ 133 h 133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66" h="133">
                  <a:moveTo>
                    <a:pt x="157" y="133"/>
                  </a:moveTo>
                  <a:lnTo>
                    <a:pt x="166" y="129"/>
                  </a:lnTo>
                  <a:lnTo>
                    <a:pt x="164" y="24"/>
                  </a:lnTo>
                  <a:lnTo>
                    <a:pt x="10" y="0"/>
                  </a:lnTo>
                  <a:lnTo>
                    <a:pt x="0" y="9"/>
                  </a:lnTo>
                  <a:lnTo>
                    <a:pt x="10" y="106"/>
                  </a:lnTo>
                  <a:lnTo>
                    <a:pt x="157" y="133"/>
                  </a:lnTo>
                  <a:close/>
                </a:path>
              </a:pathLst>
            </a:custGeom>
            <a:solidFill>
              <a:srgbClr val="7F7F7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12534" name="Freeform 195"/>
            <p:cNvSpPr>
              <a:spLocks/>
            </p:cNvSpPr>
            <p:nvPr/>
          </p:nvSpPr>
          <p:spPr bwMode="auto">
            <a:xfrm>
              <a:off x="1059" y="3361"/>
              <a:ext cx="26" cy="21"/>
            </a:xfrm>
            <a:custGeom>
              <a:avLst/>
              <a:gdLst>
                <a:gd name="T0" fmla="*/ 1 w 157"/>
                <a:gd name="T1" fmla="*/ 1 h 124"/>
                <a:gd name="T2" fmla="*/ 1 w 157"/>
                <a:gd name="T3" fmla="*/ 0 h 124"/>
                <a:gd name="T4" fmla="*/ 0 w 157"/>
                <a:gd name="T5" fmla="*/ 0 h 124"/>
                <a:gd name="T6" fmla="*/ 0 w 157"/>
                <a:gd name="T7" fmla="*/ 1 h 124"/>
                <a:gd name="T8" fmla="*/ 1 w 157"/>
                <a:gd name="T9" fmla="*/ 1 h 12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57"/>
                <a:gd name="T16" fmla="*/ 0 h 124"/>
                <a:gd name="T17" fmla="*/ 157 w 157"/>
                <a:gd name="T18" fmla="*/ 124 h 12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57" h="124">
                  <a:moveTo>
                    <a:pt x="157" y="124"/>
                  </a:moveTo>
                  <a:lnTo>
                    <a:pt x="155" y="24"/>
                  </a:lnTo>
                  <a:lnTo>
                    <a:pt x="0" y="0"/>
                  </a:lnTo>
                  <a:lnTo>
                    <a:pt x="0" y="104"/>
                  </a:lnTo>
                  <a:lnTo>
                    <a:pt x="157" y="124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12535" name="Freeform 196"/>
            <p:cNvSpPr>
              <a:spLocks/>
            </p:cNvSpPr>
            <p:nvPr/>
          </p:nvSpPr>
          <p:spPr bwMode="auto">
            <a:xfrm>
              <a:off x="1188" y="3358"/>
              <a:ext cx="86" cy="274"/>
            </a:xfrm>
            <a:custGeom>
              <a:avLst/>
              <a:gdLst>
                <a:gd name="T0" fmla="*/ 2 w 513"/>
                <a:gd name="T1" fmla="*/ 6 h 1646"/>
                <a:gd name="T2" fmla="*/ 2 w 513"/>
                <a:gd name="T3" fmla="*/ 0 h 1646"/>
                <a:gd name="T4" fmla="*/ 2 w 513"/>
                <a:gd name="T5" fmla="*/ 0 h 1646"/>
                <a:gd name="T6" fmla="*/ 2 w 513"/>
                <a:gd name="T7" fmla="*/ 0 h 1646"/>
                <a:gd name="T8" fmla="*/ 2 w 513"/>
                <a:gd name="T9" fmla="*/ 1 h 1646"/>
                <a:gd name="T10" fmla="*/ 2 w 513"/>
                <a:gd name="T11" fmla="*/ 1 h 1646"/>
                <a:gd name="T12" fmla="*/ 1 w 513"/>
                <a:gd name="T13" fmla="*/ 1 h 1646"/>
                <a:gd name="T14" fmla="*/ 1 w 513"/>
                <a:gd name="T15" fmla="*/ 1 h 1646"/>
                <a:gd name="T16" fmla="*/ 1 w 513"/>
                <a:gd name="T17" fmla="*/ 2 h 1646"/>
                <a:gd name="T18" fmla="*/ 1 w 513"/>
                <a:gd name="T19" fmla="*/ 2 h 1646"/>
                <a:gd name="T20" fmla="*/ 1 w 513"/>
                <a:gd name="T21" fmla="*/ 2 h 1646"/>
                <a:gd name="T22" fmla="*/ 0 w 513"/>
                <a:gd name="T23" fmla="*/ 3 h 1646"/>
                <a:gd name="T24" fmla="*/ 0 w 513"/>
                <a:gd name="T25" fmla="*/ 3 h 1646"/>
                <a:gd name="T26" fmla="*/ 0 w 513"/>
                <a:gd name="T27" fmla="*/ 4 h 1646"/>
                <a:gd name="T28" fmla="*/ 0 w 513"/>
                <a:gd name="T29" fmla="*/ 4 h 1646"/>
                <a:gd name="T30" fmla="*/ 0 w 513"/>
                <a:gd name="T31" fmla="*/ 4 h 1646"/>
                <a:gd name="T32" fmla="*/ 0 w 513"/>
                <a:gd name="T33" fmla="*/ 5 h 1646"/>
                <a:gd name="T34" fmla="*/ 0 w 513"/>
                <a:gd name="T35" fmla="*/ 5 h 1646"/>
                <a:gd name="T36" fmla="*/ 0 w 513"/>
                <a:gd name="T37" fmla="*/ 6 h 1646"/>
                <a:gd name="T38" fmla="*/ 0 w 513"/>
                <a:gd name="T39" fmla="*/ 6 h 1646"/>
                <a:gd name="T40" fmla="*/ 0 w 513"/>
                <a:gd name="T41" fmla="*/ 7 h 1646"/>
                <a:gd name="T42" fmla="*/ 0 w 513"/>
                <a:gd name="T43" fmla="*/ 8 h 1646"/>
                <a:gd name="T44" fmla="*/ 2 w 513"/>
                <a:gd name="T45" fmla="*/ 6 h 1646"/>
                <a:gd name="T46" fmla="*/ 2 w 513"/>
                <a:gd name="T47" fmla="*/ 6 h 1646"/>
                <a:gd name="T48" fmla="*/ 2 w 513"/>
                <a:gd name="T49" fmla="*/ 6 h 1646"/>
                <a:gd name="T50" fmla="*/ 2 w 513"/>
                <a:gd name="T51" fmla="*/ 6 h 1646"/>
                <a:gd name="T52" fmla="*/ 2 w 513"/>
                <a:gd name="T53" fmla="*/ 6 h 1646"/>
                <a:gd name="T54" fmla="*/ 2 w 513"/>
                <a:gd name="T55" fmla="*/ 6 h 1646"/>
                <a:gd name="T56" fmla="*/ 2 w 513"/>
                <a:gd name="T57" fmla="*/ 6 h 1646"/>
                <a:gd name="T58" fmla="*/ 2 w 513"/>
                <a:gd name="T59" fmla="*/ 6 h 1646"/>
                <a:gd name="T60" fmla="*/ 2 w 513"/>
                <a:gd name="T61" fmla="*/ 6 h 164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w 513"/>
                <a:gd name="T94" fmla="*/ 0 h 1646"/>
                <a:gd name="T95" fmla="*/ 513 w 513"/>
                <a:gd name="T96" fmla="*/ 1646 h 164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T93" t="T94" r="T95" b="T96"/>
              <a:pathLst>
                <a:path w="513" h="1646">
                  <a:moveTo>
                    <a:pt x="512" y="1346"/>
                  </a:moveTo>
                  <a:lnTo>
                    <a:pt x="513" y="0"/>
                  </a:lnTo>
                  <a:lnTo>
                    <a:pt x="457" y="41"/>
                  </a:lnTo>
                  <a:lnTo>
                    <a:pt x="404" y="87"/>
                  </a:lnTo>
                  <a:lnTo>
                    <a:pt x="353" y="138"/>
                  </a:lnTo>
                  <a:lnTo>
                    <a:pt x="305" y="194"/>
                  </a:lnTo>
                  <a:lnTo>
                    <a:pt x="259" y="254"/>
                  </a:lnTo>
                  <a:lnTo>
                    <a:pt x="216" y="320"/>
                  </a:lnTo>
                  <a:lnTo>
                    <a:pt x="178" y="388"/>
                  </a:lnTo>
                  <a:lnTo>
                    <a:pt x="142" y="461"/>
                  </a:lnTo>
                  <a:lnTo>
                    <a:pt x="110" y="538"/>
                  </a:lnTo>
                  <a:lnTo>
                    <a:pt x="82" y="617"/>
                  </a:lnTo>
                  <a:lnTo>
                    <a:pt x="57" y="700"/>
                  </a:lnTo>
                  <a:lnTo>
                    <a:pt x="37" y="785"/>
                  </a:lnTo>
                  <a:lnTo>
                    <a:pt x="21" y="874"/>
                  </a:lnTo>
                  <a:lnTo>
                    <a:pt x="9" y="964"/>
                  </a:lnTo>
                  <a:lnTo>
                    <a:pt x="2" y="1058"/>
                  </a:lnTo>
                  <a:lnTo>
                    <a:pt x="0" y="1152"/>
                  </a:lnTo>
                  <a:lnTo>
                    <a:pt x="1" y="1282"/>
                  </a:lnTo>
                  <a:lnTo>
                    <a:pt x="7" y="1408"/>
                  </a:lnTo>
                  <a:lnTo>
                    <a:pt x="14" y="1529"/>
                  </a:lnTo>
                  <a:lnTo>
                    <a:pt x="27" y="1646"/>
                  </a:lnTo>
                  <a:lnTo>
                    <a:pt x="470" y="1414"/>
                  </a:lnTo>
                  <a:lnTo>
                    <a:pt x="478" y="1409"/>
                  </a:lnTo>
                  <a:lnTo>
                    <a:pt x="486" y="1402"/>
                  </a:lnTo>
                  <a:lnTo>
                    <a:pt x="493" y="1394"/>
                  </a:lnTo>
                  <a:lnTo>
                    <a:pt x="500" y="1385"/>
                  </a:lnTo>
                  <a:lnTo>
                    <a:pt x="504" y="1375"/>
                  </a:lnTo>
                  <a:lnTo>
                    <a:pt x="509" y="1365"/>
                  </a:lnTo>
                  <a:lnTo>
                    <a:pt x="511" y="1356"/>
                  </a:lnTo>
                  <a:lnTo>
                    <a:pt x="512" y="134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12536" name="Freeform 197"/>
            <p:cNvSpPr>
              <a:spLocks/>
            </p:cNvSpPr>
            <p:nvPr/>
          </p:nvSpPr>
          <p:spPr bwMode="auto">
            <a:xfrm>
              <a:off x="1202" y="3559"/>
              <a:ext cx="25" cy="26"/>
            </a:xfrm>
            <a:custGeom>
              <a:avLst/>
              <a:gdLst>
                <a:gd name="T0" fmla="*/ 1 w 154"/>
                <a:gd name="T1" fmla="*/ 1 h 155"/>
                <a:gd name="T2" fmla="*/ 1 w 154"/>
                <a:gd name="T3" fmla="*/ 1 h 155"/>
                <a:gd name="T4" fmla="*/ 1 w 154"/>
                <a:gd name="T5" fmla="*/ 1 h 155"/>
                <a:gd name="T6" fmla="*/ 1 w 154"/>
                <a:gd name="T7" fmla="*/ 0 h 155"/>
                <a:gd name="T8" fmla="*/ 1 w 154"/>
                <a:gd name="T9" fmla="*/ 0 h 155"/>
                <a:gd name="T10" fmla="*/ 1 w 154"/>
                <a:gd name="T11" fmla="*/ 0 h 155"/>
                <a:gd name="T12" fmla="*/ 1 w 154"/>
                <a:gd name="T13" fmla="*/ 0 h 155"/>
                <a:gd name="T14" fmla="*/ 1 w 154"/>
                <a:gd name="T15" fmla="*/ 0 h 155"/>
                <a:gd name="T16" fmla="*/ 1 w 154"/>
                <a:gd name="T17" fmla="*/ 0 h 155"/>
                <a:gd name="T18" fmla="*/ 1 w 154"/>
                <a:gd name="T19" fmla="*/ 0 h 155"/>
                <a:gd name="T20" fmla="*/ 1 w 154"/>
                <a:gd name="T21" fmla="*/ 0 h 155"/>
                <a:gd name="T22" fmla="*/ 1 w 154"/>
                <a:gd name="T23" fmla="*/ 0 h 155"/>
                <a:gd name="T24" fmla="*/ 1 w 154"/>
                <a:gd name="T25" fmla="*/ 0 h 155"/>
                <a:gd name="T26" fmla="*/ 0 w 154"/>
                <a:gd name="T27" fmla="*/ 0 h 155"/>
                <a:gd name="T28" fmla="*/ 0 w 154"/>
                <a:gd name="T29" fmla="*/ 0 h 155"/>
                <a:gd name="T30" fmla="*/ 0 w 154"/>
                <a:gd name="T31" fmla="*/ 0 h 155"/>
                <a:gd name="T32" fmla="*/ 0 w 154"/>
                <a:gd name="T33" fmla="*/ 0 h 155"/>
                <a:gd name="T34" fmla="*/ 0 w 154"/>
                <a:gd name="T35" fmla="*/ 0 h 155"/>
                <a:gd name="T36" fmla="*/ 0 w 154"/>
                <a:gd name="T37" fmla="*/ 0 h 155"/>
                <a:gd name="T38" fmla="*/ 0 w 154"/>
                <a:gd name="T39" fmla="*/ 1 h 155"/>
                <a:gd name="T40" fmla="*/ 0 w 154"/>
                <a:gd name="T41" fmla="*/ 1 h 155"/>
                <a:gd name="T42" fmla="*/ 0 w 154"/>
                <a:gd name="T43" fmla="*/ 1 h 155"/>
                <a:gd name="T44" fmla="*/ 0 w 154"/>
                <a:gd name="T45" fmla="*/ 1 h 155"/>
                <a:gd name="T46" fmla="*/ 0 w 154"/>
                <a:gd name="T47" fmla="*/ 1 h 155"/>
                <a:gd name="T48" fmla="*/ 1 w 154"/>
                <a:gd name="T49" fmla="*/ 1 h 155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154"/>
                <a:gd name="T76" fmla="*/ 0 h 155"/>
                <a:gd name="T77" fmla="*/ 154 w 154"/>
                <a:gd name="T78" fmla="*/ 155 h 155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154" h="155">
                  <a:moveTo>
                    <a:pt x="134" y="104"/>
                  </a:moveTo>
                  <a:lnTo>
                    <a:pt x="141" y="99"/>
                  </a:lnTo>
                  <a:lnTo>
                    <a:pt x="148" y="92"/>
                  </a:lnTo>
                  <a:lnTo>
                    <a:pt x="152" y="85"/>
                  </a:lnTo>
                  <a:lnTo>
                    <a:pt x="154" y="76"/>
                  </a:lnTo>
                  <a:lnTo>
                    <a:pt x="152" y="25"/>
                  </a:lnTo>
                  <a:lnTo>
                    <a:pt x="152" y="17"/>
                  </a:lnTo>
                  <a:lnTo>
                    <a:pt x="151" y="10"/>
                  </a:lnTo>
                  <a:lnTo>
                    <a:pt x="150" y="5"/>
                  </a:lnTo>
                  <a:lnTo>
                    <a:pt x="149" y="1"/>
                  </a:lnTo>
                  <a:lnTo>
                    <a:pt x="146" y="0"/>
                  </a:lnTo>
                  <a:lnTo>
                    <a:pt x="141" y="0"/>
                  </a:lnTo>
                  <a:lnTo>
                    <a:pt x="134" y="2"/>
                  </a:lnTo>
                  <a:lnTo>
                    <a:pt x="128" y="5"/>
                  </a:lnTo>
                  <a:lnTo>
                    <a:pt x="17" y="56"/>
                  </a:lnTo>
                  <a:lnTo>
                    <a:pt x="10" y="61"/>
                  </a:lnTo>
                  <a:lnTo>
                    <a:pt x="5" y="69"/>
                  </a:lnTo>
                  <a:lnTo>
                    <a:pt x="1" y="77"/>
                  </a:lnTo>
                  <a:lnTo>
                    <a:pt x="0" y="85"/>
                  </a:lnTo>
                  <a:lnTo>
                    <a:pt x="0" y="142"/>
                  </a:lnTo>
                  <a:lnTo>
                    <a:pt x="1" y="149"/>
                  </a:lnTo>
                  <a:lnTo>
                    <a:pt x="5" y="154"/>
                  </a:lnTo>
                  <a:lnTo>
                    <a:pt x="10" y="155"/>
                  </a:lnTo>
                  <a:lnTo>
                    <a:pt x="17" y="154"/>
                  </a:lnTo>
                  <a:lnTo>
                    <a:pt x="134" y="104"/>
                  </a:lnTo>
                  <a:close/>
                </a:path>
              </a:pathLst>
            </a:custGeom>
            <a:solidFill>
              <a:srgbClr val="DDDDB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12537" name="Freeform 198"/>
            <p:cNvSpPr>
              <a:spLocks/>
            </p:cNvSpPr>
            <p:nvPr/>
          </p:nvSpPr>
          <p:spPr bwMode="auto">
            <a:xfrm>
              <a:off x="1200" y="3559"/>
              <a:ext cx="26" cy="24"/>
            </a:xfrm>
            <a:custGeom>
              <a:avLst/>
              <a:gdLst>
                <a:gd name="T0" fmla="*/ 1 w 153"/>
                <a:gd name="T1" fmla="*/ 0 h 144"/>
                <a:gd name="T2" fmla="*/ 1 w 153"/>
                <a:gd name="T3" fmla="*/ 0 h 144"/>
                <a:gd name="T4" fmla="*/ 1 w 153"/>
                <a:gd name="T5" fmla="*/ 0 h 144"/>
                <a:gd name="T6" fmla="*/ 1 w 153"/>
                <a:gd name="T7" fmla="*/ 0 h 144"/>
                <a:gd name="T8" fmla="*/ 1 w 153"/>
                <a:gd name="T9" fmla="*/ 0 h 144"/>
                <a:gd name="T10" fmla="*/ 1 w 153"/>
                <a:gd name="T11" fmla="*/ 0 h 144"/>
                <a:gd name="T12" fmla="*/ 1 w 153"/>
                <a:gd name="T13" fmla="*/ 0 h 144"/>
                <a:gd name="T14" fmla="*/ 1 w 153"/>
                <a:gd name="T15" fmla="*/ 0 h 144"/>
                <a:gd name="T16" fmla="*/ 1 w 153"/>
                <a:gd name="T17" fmla="*/ 0 h 144"/>
                <a:gd name="T18" fmla="*/ 1 w 153"/>
                <a:gd name="T19" fmla="*/ 0 h 144"/>
                <a:gd name="T20" fmla="*/ 0 w 153"/>
                <a:gd name="T21" fmla="*/ 0 h 144"/>
                <a:gd name="T22" fmla="*/ 0 w 153"/>
                <a:gd name="T23" fmla="*/ 0 h 144"/>
                <a:gd name="T24" fmla="*/ 0 w 153"/>
                <a:gd name="T25" fmla="*/ 0 h 144"/>
                <a:gd name="T26" fmla="*/ 0 w 153"/>
                <a:gd name="T27" fmla="*/ 0 h 144"/>
                <a:gd name="T28" fmla="*/ 0 w 153"/>
                <a:gd name="T29" fmla="*/ 0 h 144"/>
                <a:gd name="T30" fmla="*/ 0 w 153"/>
                <a:gd name="T31" fmla="*/ 1 h 144"/>
                <a:gd name="T32" fmla="*/ 0 w 153"/>
                <a:gd name="T33" fmla="*/ 1 h 144"/>
                <a:gd name="T34" fmla="*/ 0 w 153"/>
                <a:gd name="T35" fmla="*/ 1 h 144"/>
                <a:gd name="T36" fmla="*/ 0 w 153"/>
                <a:gd name="T37" fmla="*/ 1 h 144"/>
                <a:gd name="T38" fmla="*/ 0 w 153"/>
                <a:gd name="T39" fmla="*/ 1 h 144"/>
                <a:gd name="T40" fmla="*/ 1 w 153"/>
                <a:gd name="T41" fmla="*/ 0 h 144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153"/>
                <a:gd name="T64" fmla="*/ 0 h 144"/>
                <a:gd name="T65" fmla="*/ 153 w 153"/>
                <a:gd name="T66" fmla="*/ 144 h 144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153" h="144">
                  <a:moveTo>
                    <a:pt x="135" y="93"/>
                  </a:moveTo>
                  <a:lnTo>
                    <a:pt x="141" y="88"/>
                  </a:lnTo>
                  <a:lnTo>
                    <a:pt x="147" y="81"/>
                  </a:lnTo>
                  <a:lnTo>
                    <a:pt x="152" y="74"/>
                  </a:lnTo>
                  <a:lnTo>
                    <a:pt x="153" y="66"/>
                  </a:lnTo>
                  <a:lnTo>
                    <a:pt x="153" y="15"/>
                  </a:lnTo>
                  <a:lnTo>
                    <a:pt x="152" y="7"/>
                  </a:lnTo>
                  <a:lnTo>
                    <a:pt x="147" y="3"/>
                  </a:lnTo>
                  <a:lnTo>
                    <a:pt x="141" y="0"/>
                  </a:lnTo>
                  <a:lnTo>
                    <a:pt x="135" y="2"/>
                  </a:lnTo>
                  <a:lnTo>
                    <a:pt x="17" y="48"/>
                  </a:lnTo>
                  <a:lnTo>
                    <a:pt x="10" y="52"/>
                  </a:lnTo>
                  <a:lnTo>
                    <a:pt x="6" y="58"/>
                  </a:lnTo>
                  <a:lnTo>
                    <a:pt x="1" y="66"/>
                  </a:lnTo>
                  <a:lnTo>
                    <a:pt x="0" y="74"/>
                  </a:lnTo>
                  <a:lnTo>
                    <a:pt x="0" y="132"/>
                  </a:lnTo>
                  <a:lnTo>
                    <a:pt x="1" y="139"/>
                  </a:lnTo>
                  <a:lnTo>
                    <a:pt x="6" y="143"/>
                  </a:lnTo>
                  <a:lnTo>
                    <a:pt x="10" y="144"/>
                  </a:lnTo>
                  <a:lnTo>
                    <a:pt x="17" y="143"/>
                  </a:lnTo>
                  <a:lnTo>
                    <a:pt x="135" y="9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12538" name="Freeform 199"/>
            <p:cNvSpPr>
              <a:spLocks/>
            </p:cNvSpPr>
            <p:nvPr/>
          </p:nvSpPr>
          <p:spPr bwMode="auto">
            <a:xfrm>
              <a:off x="1084" y="3356"/>
              <a:ext cx="74" cy="292"/>
            </a:xfrm>
            <a:custGeom>
              <a:avLst/>
              <a:gdLst>
                <a:gd name="T0" fmla="*/ 2 w 445"/>
                <a:gd name="T1" fmla="*/ 8 h 1750"/>
                <a:gd name="T2" fmla="*/ 2 w 445"/>
                <a:gd name="T3" fmla="*/ 8 h 1750"/>
                <a:gd name="T4" fmla="*/ 2 w 445"/>
                <a:gd name="T5" fmla="*/ 8 h 1750"/>
                <a:gd name="T6" fmla="*/ 2 w 445"/>
                <a:gd name="T7" fmla="*/ 8 h 1750"/>
                <a:gd name="T8" fmla="*/ 2 w 445"/>
                <a:gd name="T9" fmla="*/ 8 h 1750"/>
                <a:gd name="T10" fmla="*/ 2 w 445"/>
                <a:gd name="T11" fmla="*/ 0 h 1750"/>
                <a:gd name="T12" fmla="*/ 2 w 445"/>
                <a:gd name="T13" fmla="*/ 0 h 1750"/>
                <a:gd name="T14" fmla="*/ 2 w 445"/>
                <a:gd name="T15" fmla="*/ 0 h 1750"/>
                <a:gd name="T16" fmla="*/ 2 w 445"/>
                <a:gd name="T17" fmla="*/ 0 h 1750"/>
                <a:gd name="T18" fmla="*/ 2 w 445"/>
                <a:gd name="T19" fmla="*/ 0 h 1750"/>
                <a:gd name="T20" fmla="*/ 2 w 445"/>
                <a:gd name="T21" fmla="*/ 0 h 1750"/>
                <a:gd name="T22" fmla="*/ 2 w 445"/>
                <a:gd name="T23" fmla="*/ 0 h 1750"/>
                <a:gd name="T24" fmla="*/ 2 w 445"/>
                <a:gd name="T25" fmla="*/ 0 h 1750"/>
                <a:gd name="T26" fmla="*/ 2 w 445"/>
                <a:gd name="T27" fmla="*/ 0 h 1750"/>
                <a:gd name="T28" fmla="*/ 2 w 445"/>
                <a:gd name="T29" fmla="*/ 0 h 1750"/>
                <a:gd name="T30" fmla="*/ 2 w 445"/>
                <a:gd name="T31" fmla="*/ 0 h 1750"/>
                <a:gd name="T32" fmla="*/ 2 w 445"/>
                <a:gd name="T33" fmla="*/ 0 h 1750"/>
                <a:gd name="T34" fmla="*/ 2 w 445"/>
                <a:gd name="T35" fmla="*/ 0 h 1750"/>
                <a:gd name="T36" fmla="*/ 2 w 445"/>
                <a:gd name="T37" fmla="*/ 0 h 1750"/>
                <a:gd name="T38" fmla="*/ 2 w 445"/>
                <a:gd name="T39" fmla="*/ 0 h 1750"/>
                <a:gd name="T40" fmla="*/ 2 w 445"/>
                <a:gd name="T41" fmla="*/ 0 h 1750"/>
                <a:gd name="T42" fmla="*/ 2 w 445"/>
                <a:gd name="T43" fmla="*/ 0 h 1750"/>
                <a:gd name="T44" fmla="*/ 1 w 445"/>
                <a:gd name="T45" fmla="*/ 0 h 1750"/>
                <a:gd name="T46" fmla="*/ 1 w 445"/>
                <a:gd name="T47" fmla="*/ 0 h 1750"/>
                <a:gd name="T48" fmla="*/ 1 w 445"/>
                <a:gd name="T49" fmla="*/ 1 h 1750"/>
                <a:gd name="T50" fmla="*/ 1 w 445"/>
                <a:gd name="T51" fmla="*/ 1 h 1750"/>
                <a:gd name="T52" fmla="*/ 1 w 445"/>
                <a:gd name="T53" fmla="*/ 1 h 1750"/>
                <a:gd name="T54" fmla="*/ 1 w 445"/>
                <a:gd name="T55" fmla="*/ 1 h 1750"/>
                <a:gd name="T56" fmla="*/ 0 w 445"/>
                <a:gd name="T57" fmla="*/ 2 h 1750"/>
                <a:gd name="T58" fmla="*/ 0 w 445"/>
                <a:gd name="T59" fmla="*/ 2 h 1750"/>
                <a:gd name="T60" fmla="*/ 0 w 445"/>
                <a:gd name="T61" fmla="*/ 2 h 1750"/>
                <a:gd name="T62" fmla="*/ 0 w 445"/>
                <a:gd name="T63" fmla="*/ 3 h 1750"/>
                <a:gd name="T64" fmla="*/ 0 w 445"/>
                <a:gd name="T65" fmla="*/ 3 h 1750"/>
                <a:gd name="T66" fmla="*/ 0 w 445"/>
                <a:gd name="T67" fmla="*/ 3 h 1750"/>
                <a:gd name="T68" fmla="*/ 0 w 445"/>
                <a:gd name="T69" fmla="*/ 4 h 1750"/>
                <a:gd name="T70" fmla="*/ 0 w 445"/>
                <a:gd name="T71" fmla="*/ 4 h 1750"/>
                <a:gd name="T72" fmla="*/ 0 w 445"/>
                <a:gd name="T73" fmla="*/ 5 h 1750"/>
                <a:gd name="T74" fmla="*/ 0 w 445"/>
                <a:gd name="T75" fmla="*/ 5 h 1750"/>
                <a:gd name="T76" fmla="*/ 0 w 445"/>
                <a:gd name="T77" fmla="*/ 6 h 1750"/>
                <a:gd name="T78" fmla="*/ 0 w 445"/>
                <a:gd name="T79" fmla="*/ 7 h 1750"/>
                <a:gd name="T80" fmla="*/ 0 w 445"/>
                <a:gd name="T81" fmla="*/ 7 h 1750"/>
                <a:gd name="T82" fmla="*/ 0 w 445"/>
                <a:gd name="T83" fmla="*/ 8 h 1750"/>
                <a:gd name="T84" fmla="*/ 0 w 445"/>
                <a:gd name="T85" fmla="*/ 8 h 1750"/>
                <a:gd name="T86" fmla="*/ 0 w 445"/>
                <a:gd name="T87" fmla="*/ 8 h 1750"/>
                <a:gd name="T88" fmla="*/ 0 w 445"/>
                <a:gd name="T89" fmla="*/ 8 h 1750"/>
                <a:gd name="T90" fmla="*/ 1 w 445"/>
                <a:gd name="T91" fmla="*/ 8 h 1750"/>
                <a:gd name="T92" fmla="*/ 1 w 445"/>
                <a:gd name="T93" fmla="*/ 8 h 1750"/>
                <a:gd name="T94" fmla="*/ 1 w 445"/>
                <a:gd name="T95" fmla="*/ 8 h 1750"/>
                <a:gd name="T96" fmla="*/ 1 w 445"/>
                <a:gd name="T97" fmla="*/ 8 h 1750"/>
                <a:gd name="T98" fmla="*/ 1 w 445"/>
                <a:gd name="T99" fmla="*/ 8 h 1750"/>
                <a:gd name="T100" fmla="*/ 1 w 445"/>
                <a:gd name="T101" fmla="*/ 8 h 1750"/>
                <a:gd name="T102" fmla="*/ 1 w 445"/>
                <a:gd name="T103" fmla="*/ 8 h 1750"/>
                <a:gd name="T104" fmla="*/ 2 w 445"/>
                <a:gd name="T105" fmla="*/ 8 h 1750"/>
                <a:gd name="T106" fmla="*/ 2 w 445"/>
                <a:gd name="T107" fmla="*/ 8 h 1750"/>
                <a:gd name="T108" fmla="*/ 2 w 445"/>
                <a:gd name="T109" fmla="*/ 8 h 1750"/>
                <a:gd name="T110" fmla="*/ 2 w 445"/>
                <a:gd name="T111" fmla="*/ 8 h 1750"/>
                <a:gd name="T112" fmla="*/ 2 w 445"/>
                <a:gd name="T113" fmla="*/ 8 h 1750"/>
                <a:gd name="T114" fmla="*/ 2 w 445"/>
                <a:gd name="T115" fmla="*/ 8 h 1750"/>
                <a:gd name="T116" fmla="*/ 2 w 445"/>
                <a:gd name="T117" fmla="*/ 8 h 1750"/>
                <a:gd name="T118" fmla="*/ 2 w 445"/>
                <a:gd name="T119" fmla="*/ 8 h 1750"/>
                <a:gd name="T120" fmla="*/ 2 w 445"/>
                <a:gd name="T121" fmla="*/ 8 h 1750"/>
                <a:gd name="T122" fmla="*/ 2 w 445"/>
                <a:gd name="T123" fmla="*/ 8 h 1750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445"/>
                <a:gd name="T187" fmla="*/ 0 h 1750"/>
                <a:gd name="T188" fmla="*/ 445 w 445"/>
                <a:gd name="T189" fmla="*/ 1750 h 1750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445" h="1750">
                  <a:moveTo>
                    <a:pt x="435" y="1743"/>
                  </a:moveTo>
                  <a:lnTo>
                    <a:pt x="440" y="1738"/>
                  </a:lnTo>
                  <a:lnTo>
                    <a:pt x="442" y="1732"/>
                  </a:lnTo>
                  <a:lnTo>
                    <a:pt x="444" y="1726"/>
                  </a:lnTo>
                  <a:lnTo>
                    <a:pt x="445" y="1719"/>
                  </a:lnTo>
                  <a:lnTo>
                    <a:pt x="433" y="53"/>
                  </a:lnTo>
                  <a:lnTo>
                    <a:pt x="432" y="45"/>
                  </a:lnTo>
                  <a:lnTo>
                    <a:pt x="429" y="36"/>
                  </a:lnTo>
                  <a:lnTo>
                    <a:pt x="426" y="29"/>
                  </a:lnTo>
                  <a:lnTo>
                    <a:pt x="420" y="22"/>
                  </a:lnTo>
                  <a:lnTo>
                    <a:pt x="415" y="15"/>
                  </a:lnTo>
                  <a:lnTo>
                    <a:pt x="408" y="11"/>
                  </a:lnTo>
                  <a:lnTo>
                    <a:pt x="400" y="8"/>
                  </a:lnTo>
                  <a:lnTo>
                    <a:pt x="392" y="5"/>
                  </a:lnTo>
                  <a:lnTo>
                    <a:pt x="391" y="5"/>
                  </a:lnTo>
                  <a:lnTo>
                    <a:pt x="387" y="4"/>
                  </a:lnTo>
                  <a:lnTo>
                    <a:pt x="380" y="4"/>
                  </a:lnTo>
                  <a:lnTo>
                    <a:pt x="372" y="3"/>
                  </a:lnTo>
                  <a:lnTo>
                    <a:pt x="364" y="2"/>
                  </a:lnTo>
                  <a:lnTo>
                    <a:pt x="356" y="1"/>
                  </a:lnTo>
                  <a:lnTo>
                    <a:pt x="350" y="1"/>
                  </a:lnTo>
                  <a:lnTo>
                    <a:pt x="346" y="0"/>
                  </a:lnTo>
                  <a:lnTo>
                    <a:pt x="309" y="35"/>
                  </a:lnTo>
                  <a:lnTo>
                    <a:pt x="274" y="74"/>
                  </a:lnTo>
                  <a:lnTo>
                    <a:pt x="239" y="119"/>
                  </a:lnTo>
                  <a:lnTo>
                    <a:pt x="207" y="168"/>
                  </a:lnTo>
                  <a:lnTo>
                    <a:pt x="177" y="222"/>
                  </a:lnTo>
                  <a:lnTo>
                    <a:pt x="148" y="281"/>
                  </a:lnTo>
                  <a:lnTo>
                    <a:pt x="122" y="343"/>
                  </a:lnTo>
                  <a:lnTo>
                    <a:pt x="98" y="408"/>
                  </a:lnTo>
                  <a:lnTo>
                    <a:pt x="76" y="478"/>
                  </a:lnTo>
                  <a:lnTo>
                    <a:pt x="57" y="550"/>
                  </a:lnTo>
                  <a:lnTo>
                    <a:pt x="41" y="625"/>
                  </a:lnTo>
                  <a:lnTo>
                    <a:pt x="26" y="704"/>
                  </a:lnTo>
                  <a:lnTo>
                    <a:pt x="16" y="785"/>
                  </a:lnTo>
                  <a:lnTo>
                    <a:pt x="8" y="867"/>
                  </a:lnTo>
                  <a:lnTo>
                    <a:pt x="3" y="953"/>
                  </a:lnTo>
                  <a:lnTo>
                    <a:pt x="2" y="1039"/>
                  </a:lnTo>
                  <a:lnTo>
                    <a:pt x="0" y="1228"/>
                  </a:lnTo>
                  <a:lnTo>
                    <a:pt x="0" y="1403"/>
                  </a:lnTo>
                  <a:lnTo>
                    <a:pt x="4" y="1559"/>
                  </a:lnTo>
                  <a:lnTo>
                    <a:pt x="15" y="1700"/>
                  </a:lnTo>
                  <a:lnTo>
                    <a:pt x="42" y="1703"/>
                  </a:lnTo>
                  <a:lnTo>
                    <a:pt x="72" y="1708"/>
                  </a:lnTo>
                  <a:lnTo>
                    <a:pt x="103" y="1711"/>
                  </a:lnTo>
                  <a:lnTo>
                    <a:pt x="135" y="1716"/>
                  </a:lnTo>
                  <a:lnTo>
                    <a:pt x="168" y="1720"/>
                  </a:lnTo>
                  <a:lnTo>
                    <a:pt x="200" y="1723"/>
                  </a:lnTo>
                  <a:lnTo>
                    <a:pt x="233" y="1728"/>
                  </a:lnTo>
                  <a:lnTo>
                    <a:pt x="265" y="1731"/>
                  </a:lnTo>
                  <a:lnTo>
                    <a:pt x="294" y="1736"/>
                  </a:lnTo>
                  <a:lnTo>
                    <a:pt x="321" y="1739"/>
                  </a:lnTo>
                  <a:lnTo>
                    <a:pt x="346" y="1743"/>
                  </a:lnTo>
                  <a:lnTo>
                    <a:pt x="367" y="1745"/>
                  </a:lnTo>
                  <a:lnTo>
                    <a:pt x="385" y="1747"/>
                  </a:lnTo>
                  <a:lnTo>
                    <a:pt x="399" y="1749"/>
                  </a:lnTo>
                  <a:lnTo>
                    <a:pt x="407" y="1750"/>
                  </a:lnTo>
                  <a:lnTo>
                    <a:pt x="410" y="1750"/>
                  </a:lnTo>
                  <a:lnTo>
                    <a:pt x="417" y="1750"/>
                  </a:lnTo>
                  <a:lnTo>
                    <a:pt x="424" y="1749"/>
                  </a:lnTo>
                  <a:lnTo>
                    <a:pt x="429" y="1747"/>
                  </a:lnTo>
                  <a:lnTo>
                    <a:pt x="435" y="1743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12539" name="Freeform 200"/>
            <p:cNvSpPr>
              <a:spLocks/>
            </p:cNvSpPr>
            <p:nvPr/>
          </p:nvSpPr>
          <p:spPr bwMode="auto">
            <a:xfrm>
              <a:off x="1065" y="3609"/>
              <a:ext cx="39" cy="28"/>
            </a:xfrm>
            <a:custGeom>
              <a:avLst/>
              <a:gdLst>
                <a:gd name="T0" fmla="*/ 1 w 235"/>
                <a:gd name="T1" fmla="*/ 1 h 172"/>
                <a:gd name="T2" fmla="*/ 1 w 235"/>
                <a:gd name="T3" fmla="*/ 1 h 172"/>
                <a:gd name="T4" fmla="*/ 1 w 235"/>
                <a:gd name="T5" fmla="*/ 1 h 172"/>
                <a:gd name="T6" fmla="*/ 1 w 235"/>
                <a:gd name="T7" fmla="*/ 1 h 172"/>
                <a:gd name="T8" fmla="*/ 1 w 235"/>
                <a:gd name="T9" fmla="*/ 1 h 172"/>
                <a:gd name="T10" fmla="*/ 1 w 235"/>
                <a:gd name="T11" fmla="*/ 0 h 172"/>
                <a:gd name="T12" fmla="*/ 1 w 235"/>
                <a:gd name="T13" fmla="*/ 0 h 172"/>
                <a:gd name="T14" fmla="*/ 1 w 235"/>
                <a:gd name="T15" fmla="*/ 0 h 172"/>
                <a:gd name="T16" fmla="*/ 1 w 235"/>
                <a:gd name="T17" fmla="*/ 0 h 172"/>
                <a:gd name="T18" fmla="*/ 1 w 235"/>
                <a:gd name="T19" fmla="*/ 0 h 172"/>
                <a:gd name="T20" fmla="*/ 0 w 235"/>
                <a:gd name="T21" fmla="*/ 0 h 172"/>
                <a:gd name="T22" fmla="*/ 0 w 235"/>
                <a:gd name="T23" fmla="*/ 0 h 172"/>
                <a:gd name="T24" fmla="*/ 0 w 235"/>
                <a:gd name="T25" fmla="*/ 0 h 172"/>
                <a:gd name="T26" fmla="*/ 0 w 235"/>
                <a:gd name="T27" fmla="*/ 0 h 172"/>
                <a:gd name="T28" fmla="*/ 0 w 235"/>
                <a:gd name="T29" fmla="*/ 0 h 172"/>
                <a:gd name="T30" fmla="*/ 0 w 235"/>
                <a:gd name="T31" fmla="*/ 0 h 172"/>
                <a:gd name="T32" fmla="*/ 0 w 235"/>
                <a:gd name="T33" fmla="*/ 1 h 172"/>
                <a:gd name="T34" fmla="*/ 0 w 235"/>
                <a:gd name="T35" fmla="*/ 1 h 172"/>
                <a:gd name="T36" fmla="*/ 0 w 235"/>
                <a:gd name="T37" fmla="*/ 1 h 172"/>
                <a:gd name="T38" fmla="*/ 0 w 235"/>
                <a:gd name="T39" fmla="*/ 1 h 172"/>
                <a:gd name="T40" fmla="*/ 1 w 235"/>
                <a:gd name="T41" fmla="*/ 1 h 172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235"/>
                <a:gd name="T64" fmla="*/ 0 h 172"/>
                <a:gd name="T65" fmla="*/ 235 w 235"/>
                <a:gd name="T66" fmla="*/ 172 h 172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235" h="172">
                  <a:moveTo>
                    <a:pt x="216" y="172"/>
                  </a:moveTo>
                  <a:lnTo>
                    <a:pt x="223" y="171"/>
                  </a:lnTo>
                  <a:lnTo>
                    <a:pt x="230" y="168"/>
                  </a:lnTo>
                  <a:lnTo>
                    <a:pt x="234" y="162"/>
                  </a:lnTo>
                  <a:lnTo>
                    <a:pt x="235" y="156"/>
                  </a:lnTo>
                  <a:lnTo>
                    <a:pt x="234" y="44"/>
                  </a:lnTo>
                  <a:lnTo>
                    <a:pt x="233" y="36"/>
                  </a:lnTo>
                  <a:lnTo>
                    <a:pt x="228" y="30"/>
                  </a:lnTo>
                  <a:lnTo>
                    <a:pt x="222" y="25"/>
                  </a:lnTo>
                  <a:lnTo>
                    <a:pt x="215" y="22"/>
                  </a:lnTo>
                  <a:lnTo>
                    <a:pt x="20" y="0"/>
                  </a:lnTo>
                  <a:lnTo>
                    <a:pt x="13" y="1"/>
                  </a:lnTo>
                  <a:lnTo>
                    <a:pt x="6" y="5"/>
                  </a:lnTo>
                  <a:lnTo>
                    <a:pt x="1" y="10"/>
                  </a:lnTo>
                  <a:lnTo>
                    <a:pt x="0" y="18"/>
                  </a:lnTo>
                  <a:lnTo>
                    <a:pt x="1" y="126"/>
                  </a:lnTo>
                  <a:lnTo>
                    <a:pt x="3" y="134"/>
                  </a:lnTo>
                  <a:lnTo>
                    <a:pt x="7" y="141"/>
                  </a:lnTo>
                  <a:lnTo>
                    <a:pt x="14" y="147"/>
                  </a:lnTo>
                  <a:lnTo>
                    <a:pt x="22" y="149"/>
                  </a:lnTo>
                  <a:lnTo>
                    <a:pt x="216" y="172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12540" name="Freeform 201"/>
            <p:cNvSpPr>
              <a:spLocks/>
            </p:cNvSpPr>
            <p:nvPr/>
          </p:nvSpPr>
          <p:spPr bwMode="auto">
            <a:xfrm>
              <a:off x="1065" y="3610"/>
              <a:ext cx="37" cy="28"/>
            </a:xfrm>
            <a:custGeom>
              <a:avLst/>
              <a:gdLst>
                <a:gd name="T0" fmla="*/ 1 w 219"/>
                <a:gd name="T1" fmla="*/ 1 h 167"/>
                <a:gd name="T2" fmla="*/ 1 w 219"/>
                <a:gd name="T3" fmla="*/ 0 h 167"/>
                <a:gd name="T4" fmla="*/ 1 w 219"/>
                <a:gd name="T5" fmla="*/ 0 h 167"/>
                <a:gd name="T6" fmla="*/ 1 w 219"/>
                <a:gd name="T7" fmla="*/ 0 h 167"/>
                <a:gd name="T8" fmla="*/ 1 w 219"/>
                <a:gd name="T9" fmla="*/ 0 h 167"/>
                <a:gd name="T10" fmla="*/ 1 w 219"/>
                <a:gd name="T11" fmla="*/ 0 h 167"/>
                <a:gd name="T12" fmla="*/ 0 w 219"/>
                <a:gd name="T13" fmla="*/ 0 h 167"/>
                <a:gd name="T14" fmla="*/ 0 w 219"/>
                <a:gd name="T15" fmla="*/ 0 h 167"/>
                <a:gd name="T16" fmla="*/ 0 w 219"/>
                <a:gd name="T17" fmla="*/ 0 h 167"/>
                <a:gd name="T18" fmla="*/ 0 w 219"/>
                <a:gd name="T19" fmla="*/ 0 h 167"/>
                <a:gd name="T20" fmla="*/ 0 w 219"/>
                <a:gd name="T21" fmla="*/ 0 h 167"/>
                <a:gd name="T22" fmla="*/ 0 w 219"/>
                <a:gd name="T23" fmla="*/ 1 h 167"/>
                <a:gd name="T24" fmla="*/ 0 w 219"/>
                <a:gd name="T25" fmla="*/ 1 h 167"/>
                <a:gd name="T26" fmla="*/ 0 w 219"/>
                <a:gd name="T27" fmla="*/ 1 h 167"/>
                <a:gd name="T28" fmla="*/ 0 w 219"/>
                <a:gd name="T29" fmla="*/ 1 h 167"/>
                <a:gd name="T30" fmla="*/ 0 w 219"/>
                <a:gd name="T31" fmla="*/ 1 h 167"/>
                <a:gd name="T32" fmla="*/ 1 w 219"/>
                <a:gd name="T33" fmla="*/ 1 h 167"/>
                <a:gd name="T34" fmla="*/ 1 w 219"/>
                <a:gd name="T35" fmla="*/ 1 h 167"/>
                <a:gd name="T36" fmla="*/ 1 w 219"/>
                <a:gd name="T37" fmla="*/ 1 h 167"/>
                <a:gd name="T38" fmla="*/ 1 w 219"/>
                <a:gd name="T39" fmla="*/ 1 h 167"/>
                <a:gd name="T40" fmla="*/ 1 w 219"/>
                <a:gd name="T41" fmla="*/ 1 h 167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219"/>
                <a:gd name="T64" fmla="*/ 0 h 167"/>
                <a:gd name="T65" fmla="*/ 219 w 219"/>
                <a:gd name="T66" fmla="*/ 167 h 167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219" h="167">
                  <a:moveTo>
                    <a:pt x="219" y="152"/>
                  </a:moveTo>
                  <a:lnTo>
                    <a:pt x="219" y="41"/>
                  </a:lnTo>
                  <a:lnTo>
                    <a:pt x="218" y="33"/>
                  </a:lnTo>
                  <a:lnTo>
                    <a:pt x="213" y="26"/>
                  </a:lnTo>
                  <a:lnTo>
                    <a:pt x="206" y="22"/>
                  </a:lnTo>
                  <a:lnTo>
                    <a:pt x="199" y="20"/>
                  </a:lnTo>
                  <a:lnTo>
                    <a:pt x="25" y="0"/>
                  </a:lnTo>
                  <a:lnTo>
                    <a:pt x="16" y="3"/>
                  </a:lnTo>
                  <a:lnTo>
                    <a:pt x="8" y="8"/>
                  </a:lnTo>
                  <a:lnTo>
                    <a:pt x="2" y="17"/>
                  </a:lnTo>
                  <a:lnTo>
                    <a:pt x="0" y="26"/>
                  </a:lnTo>
                  <a:lnTo>
                    <a:pt x="1" y="123"/>
                  </a:lnTo>
                  <a:lnTo>
                    <a:pt x="2" y="131"/>
                  </a:lnTo>
                  <a:lnTo>
                    <a:pt x="7" y="138"/>
                  </a:lnTo>
                  <a:lnTo>
                    <a:pt x="13" y="143"/>
                  </a:lnTo>
                  <a:lnTo>
                    <a:pt x="21" y="146"/>
                  </a:lnTo>
                  <a:lnTo>
                    <a:pt x="188" y="167"/>
                  </a:lnTo>
                  <a:lnTo>
                    <a:pt x="197" y="167"/>
                  </a:lnTo>
                  <a:lnTo>
                    <a:pt x="208" y="166"/>
                  </a:lnTo>
                  <a:lnTo>
                    <a:pt x="215" y="161"/>
                  </a:lnTo>
                  <a:lnTo>
                    <a:pt x="219" y="152"/>
                  </a:lnTo>
                  <a:close/>
                </a:path>
              </a:pathLst>
            </a:custGeom>
            <a:solidFill>
              <a:srgbClr val="7F7F7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12541" name="Freeform 202"/>
            <p:cNvSpPr>
              <a:spLocks/>
            </p:cNvSpPr>
            <p:nvPr/>
          </p:nvSpPr>
          <p:spPr bwMode="auto">
            <a:xfrm>
              <a:off x="1065" y="3612"/>
              <a:ext cx="35" cy="26"/>
            </a:xfrm>
            <a:custGeom>
              <a:avLst/>
              <a:gdLst>
                <a:gd name="T0" fmla="*/ 1 w 208"/>
                <a:gd name="T1" fmla="*/ 1 h 159"/>
                <a:gd name="T2" fmla="*/ 1 w 208"/>
                <a:gd name="T3" fmla="*/ 1 h 159"/>
                <a:gd name="T4" fmla="*/ 1 w 208"/>
                <a:gd name="T5" fmla="*/ 1 h 159"/>
                <a:gd name="T6" fmla="*/ 1 w 208"/>
                <a:gd name="T7" fmla="*/ 1 h 159"/>
                <a:gd name="T8" fmla="*/ 1 w 208"/>
                <a:gd name="T9" fmla="*/ 1 h 159"/>
                <a:gd name="T10" fmla="*/ 1 w 208"/>
                <a:gd name="T11" fmla="*/ 0 h 159"/>
                <a:gd name="T12" fmla="*/ 1 w 208"/>
                <a:gd name="T13" fmla="*/ 0 h 159"/>
                <a:gd name="T14" fmla="*/ 1 w 208"/>
                <a:gd name="T15" fmla="*/ 0 h 159"/>
                <a:gd name="T16" fmla="*/ 1 w 208"/>
                <a:gd name="T17" fmla="*/ 0 h 159"/>
                <a:gd name="T18" fmla="*/ 1 w 208"/>
                <a:gd name="T19" fmla="*/ 0 h 159"/>
                <a:gd name="T20" fmla="*/ 0 w 208"/>
                <a:gd name="T21" fmla="*/ 0 h 159"/>
                <a:gd name="T22" fmla="*/ 0 w 208"/>
                <a:gd name="T23" fmla="*/ 0 h 159"/>
                <a:gd name="T24" fmla="*/ 0 w 208"/>
                <a:gd name="T25" fmla="*/ 0 h 159"/>
                <a:gd name="T26" fmla="*/ 0 w 208"/>
                <a:gd name="T27" fmla="*/ 0 h 159"/>
                <a:gd name="T28" fmla="*/ 0 w 208"/>
                <a:gd name="T29" fmla="*/ 0 h 159"/>
                <a:gd name="T30" fmla="*/ 0 w 208"/>
                <a:gd name="T31" fmla="*/ 0 h 159"/>
                <a:gd name="T32" fmla="*/ 0 w 208"/>
                <a:gd name="T33" fmla="*/ 0 h 159"/>
                <a:gd name="T34" fmla="*/ 0 w 208"/>
                <a:gd name="T35" fmla="*/ 0 h 159"/>
                <a:gd name="T36" fmla="*/ 0 w 208"/>
                <a:gd name="T37" fmla="*/ 1 h 159"/>
                <a:gd name="T38" fmla="*/ 0 w 208"/>
                <a:gd name="T39" fmla="*/ 1 h 159"/>
                <a:gd name="T40" fmla="*/ 1 w 208"/>
                <a:gd name="T41" fmla="*/ 1 h 159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208"/>
                <a:gd name="T64" fmla="*/ 0 h 159"/>
                <a:gd name="T65" fmla="*/ 208 w 208"/>
                <a:gd name="T66" fmla="*/ 159 h 159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208" h="159">
                  <a:moveTo>
                    <a:pt x="188" y="159"/>
                  </a:moveTo>
                  <a:lnTo>
                    <a:pt x="196" y="158"/>
                  </a:lnTo>
                  <a:lnTo>
                    <a:pt x="203" y="154"/>
                  </a:lnTo>
                  <a:lnTo>
                    <a:pt x="206" y="149"/>
                  </a:lnTo>
                  <a:lnTo>
                    <a:pt x="208" y="142"/>
                  </a:lnTo>
                  <a:lnTo>
                    <a:pt x="208" y="42"/>
                  </a:lnTo>
                  <a:lnTo>
                    <a:pt x="206" y="34"/>
                  </a:lnTo>
                  <a:lnTo>
                    <a:pt x="202" y="27"/>
                  </a:lnTo>
                  <a:lnTo>
                    <a:pt x="195" y="22"/>
                  </a:lnTo>
                  <a:lnTo>
                    <a:pt x="187" y="19"/>
                  </a:lnTo>
                  <a:lnTo>
                    <a:pt x="19" y="0"/>
                  </a:lnTo>
                  <a:lnTo>
                    <a:pt x="12" y="1"/>
                  </a:lnTo>
                  <a:lnTo>
                    <a:pt x="6" y="5"/>
                  </a:lnTo>
                  <a:lnTo>
                    <a:pt x="1" y="10"/>
                  </a:lnTo>
                  <a:lnTo>
                    <a:pt x="0" y="18"/>
                  </a:lnTo>
                  <a:lnTo>
                    <a:pt x="1" y="115"/>
                  </a:lnTo>
                  <a:lnTo>
                    <a:pt x="2" y="123"/>
                  </a:lnTo>
                  <a:lnTo>
                    <a:pt x="7" y="130"/>
                  </a:lnTo>
                  <a:lnTo>
                    <a:pt x="13" y="135"/>
                  </a:lnTo>
                  <a:lnTo>
                    <a:pt x="21" y="138"/>
                  </a:lnTo>
                  <a:lnTo>
                    <a:pt x="188" y="159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12542" name="Freeform 203"/>
            <p:cNvSpPr>
              <a:spLocks/>
            </p:cNvSpPr>
            <p:nvPr/>
          </p:nvSpPr>
          <p:spPr bwMode="auto">
            <a:xfrm>
              <a:off x="1130" y="3302"/>
              <a:ext cx="124" cy="349"/>
            </a:xfrm>
            <a:custGeom>
              <a:avLst/>
              <a:gdLst>
                <a:gd name="T0" fmla="*/ 0 w 746"/>
                <a:gd name="T1" fmla="*/ 1 h 2092"/>
                <a:gd name="T2" fmla="*/ 3 w 746"/>
                <a:gd name="T3" fmla="*/ 0 h 2092"/>
                <a:gd name="T4" fmla="*/ 3 w 746"/>
                <a:gd name="T5" fmla="*/ 0 h 2092"/>
                <a:gd name="T6" fmla="*/ 0 w 746"/>
                <a:gd name="T7" fmla="*/ 1 h 2092"/>
                <a:gd name="T8" fmla="*/ 0 w 746"/>
                <a:gd name="T9" fmla="*/ 2 h 2092"/>
                <a:gd name="T10" fmla="*/ 0 w 746"/>
                <a:gd name="T11" fmla="*/ 10 h 2092"/>
                <a:gd name="T12" fmla="*/ 0 w 746"/>
                <a:gd name="T13" fmla="*/ 10 h 2092"/>
                <a:gd name="T14" fmla="*/ 0 w 746"/>
                <a:gd name="T15" fmla="*/ 10 h 2092"/>
                <a:gd name="T16" fmla="*/ 0 w 746"/>
                <a:gd name="T17" fmla="*/ 10 h 2092"/>
                <a:gd name="T18" fmla="*/ 0 w 746"/>
                <a:gd name="T19" fmla="*/ 2 h 2092"/>
                <a:gd name="T20" fmla="*/ 0 w 746"/>
                <a:gd name="T21" fmla="*/ 1 h 2092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746"/>
                <a:gd name="T34" fmla="*/ 0 h 2092"/>
                <a:gd name="T35" fmla="*/ 746 w 746"/>
                <a:gd name="T36" fmla="*/ 2092 h 2092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746" h="2092">
                  <a:moveTo>
                    <a:pt x="106" y="290"/>
                  </a:moveTo>
                  <a:lnTo>
                    <a:pt x="746" y="0"/>
                  </a:lnTo>
                  <a:lnTo>
                    <a:pt x="662" y="1"/>
                  </a:lnTo>
                  <a:lnTo>
                    <a:pt x="22" y="274"/>
                  </a:lnTo>
                  <a:lnTo>
                    <a:pt x="0" y="311"/>
                  </a:lnTo>
                  <a:lnTo>
                    <a:pt x="0" y="2052"/>
                  </a:lnTo>
                  <a:lnTo>
                    <a:pt x="17" y="2080"/>
                  </a:lnTo>
                  <a:lnTo>
                    <a:pt x="112" y="2092"/>
                  </a:lnTo>
                  <a:lnTo>
                    <a:pt x="96" y="2071"/>
                  </a:lnTo>
                  <a:lnTo>
                    <a:pt x="85" y="323"/>
                  </a:lnTo>
                  <a:lnTo>
                    <a:pt x="106" y="29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12543" name="Freeform 204"/>
            <p:cNvSpPr>
              <a:spLocks/>
            </p:cNvSpPr>
            <p:nvPr/>
          </p:nvSpPr>
          <p:spPr bwMode="auto">
            <a:xfrm>
              <a:off x="1124" y="3300"/>
              <a:ext cx="130" cy="344"/>
            </a:xfrm>
            <a:custGeom>
              <a:avLst/>
              <a:gdLst>
                <a:gd name="T0" fmla="*/ 3 w 781"/>
                <a:gd name="T1" fmla="*/ 0 h 2066"/>
                <a:gd name="T2" fmla="*/ 4 w 781"/>
                <a:gd name="T3" fmla="*/ 0 h 2066"/>
                <a:gd name="T4" fmla="*/ 3 w 781"/>
                <a:gd name="T5" fmla="*/ 0 h 2066"/>
                <a:gd name="T6" fmla="*/ 0 w 781"/>
                <a:gd name="T7" fmla="*/ 1 h 2066"/>
                <a:gd name="T8" fmla="*/ 0 w 781"/>
                <a:gd name="T9" fmla="*/ 1 h 2066"/>
                <a:gd name="T10" fmla="*/ 0 w 781"/>
                <a:gd name="T11" fmla="*/ 9 h 2066"/>
                <a:gd name="T12" fmla="*/ 0 w 781"/>
                <a:gd name="T13" fmla="*/ 9 h 2066"/>
                <a:gd name="T14" fmla="*/ 0 w 781"/>
                <a:gd name="T15" fmla="*/ 1 h 2066"/>
                <a:gd name="T16" fmla="*/ 0 w 781"/>
                <a:gd name="T17" fmla="*/ 1 h 2066"/>
                <a:gd name="T18" fmla="*/ 3 w 781"/>
                <a:gd name="T19" fmla="*/ 0 h 2066"/>
                <a:gd name="T20" fmla="*/ 3 w 781"/>
                <a:gd name="T21" fmla="*/ 0 h 206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781"/>
                <a:gd name="T34" fmla="*/ 0 h 2066"/>
                <a:gd name="T35" fmla="*/ 781 w 781"/>
                <a:gd name="T36" fmla="*/ 2066 h 206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781" h="2066">
                  <a:moveTo>
                    <a:pt x="758" y="24"/>
                  </a:moveTo>
                  <a:lnTo>
                    <a:pt x="781" y="14"/>
                  </a:lnTo>
                  <a:lnTo>
                    <a:pt x="686" y="0"/>
                  </a:lnTo>
                  <a:lnTo>
                    <a:pt x="23" y="280"/>
                  </a:lnTo>
                  <a:lnTo>
                    <a:pt x="0" y="315"/>
                  </a:lnTo>
                  <a:lnTo>
                    <a:pt x="9" y="2055"/>
                  </a:lnTo>
                  <a:lnTo>
                    <a:pt x="35" y="2066"/>
                  </a:lnTo>
                  <a:lnTo>
                    <a:pt x="35" y="325"/>
                  </a:lnTo>
                  <a:lnTo>
                    <a:pt x="57" y="288"/>
                  </a:lnTo>
                  <a:lnTo>
                    <a:pt x="697" y="15"/>
                  </a:lnTo>
                  <a:lnTo>
                    <a:pt x="758" y="24"/>
                  </a:lnTo>
                  <a:close/>
                </a:path>
              </a:pathLst>
            </a:custGeom>
            <a:solidFill>
              <a:schemeClr val="tx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12544" name="Freeform 205"/>
            <p:cNvSpPr>
              <a:spLocks/>
            </p:cNvSpPr>
            <p:nvPr/>
          </p:nvSpPr>
          <p:spPr bwMode="auto">
            <a:xfrm>
              <a:off x="1126" y="3373"/>
              <a:ext cx="16" cy="27"/>
            </a:xfrm>
            <a:custGeom>
              <a:avLst/>
              <a:gdLst>
                <a:gd name="T0" fmla="*/ 0 w 97"/>
                <a:gd name="T1" fmla="*/ 1 h 162"/>
                <a:gd name="T2" fmla="*/ 0 w 97"/>
                <a:gd name="T3" fmla="*/ 1 h 162"/>
                <a:gd name="T4" fmla="*/ 0 w 97"/>
                <a:gd name="T5" fmla="*/ 0 h 162"/>
                <a:gd name="T6" fmla="*/ 0 w 97"/>
                <a:gd name="T7" fmla="*/ 0 h 162"/>
                <a:gd name="T8" fmla="*/ 0 w 97"/>
                <a:gd name="T9" fmla="*/ 0 h 162"/>
                <a:gd name="T10" fmla="*/ 0 w 97"/>
                <a:gd name="T11" fmla="*/ 1 h 162"/>
                <a:gd name="T12" fmla="*/ 0 w 97"/>
                <a:gd name="T13" fmla="*/ 1 h 16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97"/>
                <a:gd name="T22" fmla="*/ 0 h 162"/>
                <a:gd name="T23" fmla="*/ 97 w 97"/>
                <a:gd name="T24" fmla="*/ 162 h 162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97" h="162">
                  <a:moveTo>
                    <a:pt x="80" y="162"/>
                  </a:moveTo>
                  <a:lnTo>
                    <a:pt x="97" y="151"/>
                  </a:lnTo>
                  <a:lnTo>
                    <a:pt x="96" y="11"/>
                  </a:lnTo>
                  <a:lnTo>
                    <a:pt x="16" y="0"/>
                  </a:lnTo>
                  <a:lnTo>
                    <a:pt x="0" y="11"/>
                  </a:lnTo>
                  <a:lnTo>
                    <a:pt x="17" y="139"/>
                  </a:lnTo>
                  <a:lnTo>
                    <a:pt x="80" y="162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12545" name="Freeform 206"/>
            <p:cNvSpPr>
              <a:spLocks/>
            </p:cNvSpPr>
            <p:nvPr/>
          </p:nvSpPr>
          <p:spPr bwMode="auto">
            <a:xfrm>
              <a:off x="1126" y="3418"/>
              <a:ext cx="16" cy="28"/>
            </a:xfrm>
            <a:custGeom>
              <a:avLst/>
              <a:gdLst>
                <a:gd name="T0" fmla="*/ 0 w 97"/>
                <a:gd name="T1" fmla="*/ 1 h 164"/>
                <a:gd name="T2" fmla="*/ 0 w 97"/>
                <a:gd name="T3" fmla="*/ 1 h 164"/>
                <a:gd name="T4" fmla="*/ 0 w 97"/>
                <a:gd name="T5" fmla="*/ 0 h 164"/>
                <a:gd name="T6" fmla="*/ 0 w 97"/>
                <a:gd name="T7" fmla="*/ 0 h 164"/>
                <a:gd name="T8" fmla="*/ 0 w 97"/>
                <a:gd name="T9" fmla="*/ 0 h 164"/>
                <a:gd name="T10" fmla="*/ 0 w 97"/>
                <a:gd name="T11" fmla="*/ 1 h 164"/>
                <a:gd name="T12" fmla="*/ 0 w 97"/>
                <a:gd name="T13" fmla="*/ 1 h 164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97"/>
                <a:gd name="T22" fmla="*/ 0 h 164"/>
                <a:gd name="T23" fmla="*/ 97 w 97"/>
                <a:gd name="T24" fmla="*/ 164 h 164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97" h="164">
                  <a:moveTo>
                    <a:pt x="80" y="164"/>
                  </a:moveTo>
                  <a:lnTo>
                    <a:pt x="97" y="152"/>
                  </a:lnTo>
                  <a:lnTo>
                    <a:pt x="96" y="12"/>
                  </a:lnTo>
                  <a:lnTo>
                    <a:pt x="17" y="0"/>
                  </a:lnTo>
                  <a:lnTo>
                    <a:pt x="0" y="12"/>
                  </a:lnTo>
                  <a:lnTo>
                    <a:pt x="17" y="141"/>
                  </a:lnTo>
                  <a:lnTo>
                    <a:pt x="80" y="164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12546" name="Freeform 207"/>
            <p:cNvSpPr>
              <a:spLocks/>
            </p:cNvSpPr>
            <p:nvPr/>
          </p:nvSpPr>
          <p:spPr bwMode="auto">
            <a:xfrm>
              <a:off x="1126" y="3464"/>
              <a:ext cx="16" cy="27"/>
            </a:xfrm>
            <a:custGeom>
              <a:avLst/>
              <a:gdLst>
                <a:gd name="T0" fmla="*/ 0 w 98"/>
                <a:gd name="T1" fmla="*/ 1 h 162"/>
                <a:gd name="T2" fmla="*/ 0 w 98"/>
                <a:gd name="T3" fmla="*/ 1 h 162"/>
                <a:gd name="T4" fmla="*/ 0 w 98"/>
                <a:gd name="T5" fmla="*/ 0 h 162"/>
                <a:gd name="T6" fmla="*/ 0 w 98"/>
                <a:gd name="T7" fmla="*/ 0 h 162"/>
                <a:gd name="T8" fmla="*/ 0 w 98"/>
                <a:gd name="T9" fmla="*/ 0 h 162"/>
                <a:gd name="T10" fmla="*/ 0 w 98"/>
                <a:gd name="T11" fmla="*/ 1 h 162"/>
                <a:gd name="T12" fmla="*/ 0 w 98"/>
                <a:gd name="T13" fmla="*/ 1 h 16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98"/>
                <a:gd name="T22" fmla="*/ 0 h 162"/>
                <a:gd name="T23" fmla="*/ 98 w 98"/>
                <a:gd name="T24" fmla="*/ 162 h 162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98" h="162">
                  <a:moveTo>
                    <a:pt x="81" y="162"/>
                  </a:moveTo>
                  <a:lnTo>
                    <a:pt x="98" y="151"/>
                  </a:lnTo>
                  <a:lnTo>
                    <a:pt x="96" y="10"/>
                  </a:lnTo>
                  <a:lnTo>
                    <a:pt x="17" y="0"/>
                  </a:lnTo>
                  <a:lnTo>
                    <a:pt x="0" y="11"/>
                  </a:lnTo>
                  <a:lnTo>
                    <a:pt x="19" y="140"/>
                  </a:lnTo>
                  <a:lnTo>
                    <a:pt x="81" y="162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12547" name="Freeform 208"/>
            <p:cNvSpPr>
              <a:spLocks/>
            </p:cNvSpPr>
            <p:nvPr/>
          </p:nvSpPr>
          <p:spPr bwMode="auto">
            <a:xfrm>
              <a:off x="1127" y="3510"/>
              <a:ext cx="16" cy="27"/>
            </a:xfrm>
            <a:custGeom>
              <a:avLst/>
              <a:gdLst>
                <a:gd name="T0" fmla="*/ 0 w 96"/>
                <a:gd name="T1" fmla="*/ 1 h 163"/>
                <a:gd name="T2" fmla="*/ 1 w 96"/>
                <a:gd name="T3" fmla="*/ 1 h 163"/>
                <a:gd name="T4" fmla="*/ 1 w 96"/>
                <a:gd name="T5" fmla="*/ 0 h 163"/>
                <a:gd name="T6" fmla="*/ 0 w 96"/>
                <a:gd name="T7" fmla="*/ 0 h 163"/>
                <a:gd name="T8" fmla="*/ 0 w 96"/>
                <a:gd name="T9" fmla="*/ 0 h 163"/>
                <a:gd name="T10" fmla="*/ 0 w 96"/>
                <a:gd name="T11" fmla="*/ 1 h 163"/>
                <a:gd name="T12" fmla="*/ 0 w 96"/>
                <a:gd name="T13" fmla="*/ 1 h 163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96"/>
                <a:gd name="T22" fmla="*/ 0 h 163"/>
                <a:gd name="T23" fmla="*/ 96 w 96"/>
                <a:gd name="T24" fmla="*/ 163 h 163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96" h="163">
                  <a:moveTo>
                    <a:pt x="80" y="163"/>
                  </a:moveTo>
                  <a:lnTo>
                    <a:pt x="96" y="152"/>
                  </a:lnTo>
                  <a:lnTo>
                    <a:pt x="96" y="11"/>
                  </a:lnTo>
                  <a:lnTo>
                    <a:pt x="16" y="0"/>
                  </a:lnTo>
                  <a:lnTo>
                    <a:pt x="0" y="11"/>
                  </a:lnTo>
                  <a:lnTo>
                    <a:pt x="17" y="140"/>
                  </a:lnTo>
                  <a:lnTo>
                    <a:pt x="80" y="163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12548" name="Freeform 209"/>
            <p:cNvSpPr>
              <a:spLocks/>
            </p:cNvSpPr>
            <p:nvPr/>
          </p:nvSpPr>
          <p:spPr bwMode="auto">
            <a:xfrm>
              <a:off x="1127" y="3556"/>
              <a:ext cx="16" cy="27"/>
            </a:xfrm>
            <a:custGeom>
              <a:avLst/>
              <a:gdLst>
                <a:gd name="T0" fmla="*/ 0 w 96"/>
                <a:gd name="T1" fmla="*/ 1 h 163"/>
                <a:gd name="T2" fmla="*/ 1 w 96"/>
                <a:gd name="T3" fmla="*/ 1 h 163"/>
                <a:gd name="T4" fmla="*/ 1 w 96"/>
                <a:gd name="T5" fmla="*/ 0 h 163"/>
                <a:gd name="T6" fmla="*/ 0 w 96"/>
                <a:gd name="T7" fmla="*/ 0 h 163"/>
                <a:gd name="T8" fmla="*/ 0 w 96"/>
                <a:gd name="T9" fmla="*/ 0 h 163"/>
                <a:gd name="T10" fmla="*/ 0 w 96"/>
                <a:gd name="T11" fmla="*/ 1 h 163"/>
                <a:gd name="T12" fmla="*/ 0 w 96"/>
                <a:gd name="T13" fmla="*/ 1 h 163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96"/>
                <a:gd name="T22" fmla="*/ 0 h 163"/>
                <a:gd name="T23" fmla="*/ 96 w 96"/>
                <a:gd name="T24" fmla="*/ 163 h 163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96" h="163">
                  <a:moveTo>
                    <a:pt x="80" y="163"/>
                  </a:moveTo>
                  <a:lnTo>
                    <a:pt x="96" y="152"/>
                  </a:lnTo>
                  <a:lnTo>
                    <a:pt x="96" y="12"/>
                  </a:lnTo>
                  <a:lnTo>
                    <a:pt x="16" y="0"/>
                  </a:lnTo>
                  <a:lnTo>
                    <a:pt x="0" y="12"/>
                  </a:lnTo>
                  <a:lnTo>
                    <a:pt x="17" y="141"/>
                  </a:lnTo>
                  <a:lnTo>
                    <a:pt x="80" y="163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12549" name="Freeform 210"/>
            <p:cNvSpPr>
              <a:spLocks/>
            </p:cNvSpPr>
            <p:nvPr/>
          </p:nvSpPr>
          <p:spPr bwMode="auto">
            <a:xfrm>
              <a:off x="1126" y="3375"/>
              <a:ext cx="13" cy="25"/>
            </a:xfrm>
            <a:custGeom>
              <a:avLst/>
              <a:gdLst>
                <a:gd name="T0" fmla="*/ 0 w 80"/>
                <a:gd name="T1" fmla="*/ 1 h 151"/>
                <a:gd name="T2" fmla="*/ 0 w 80"/>
                <a:gd name="T3" fmla="*/ 0 h 151"/>
                <a:gd name="T4" fmla="*/ 0 w 80"/>
                <a:gd name="T5" fmla="*/ 0 h 151"/>
                <a:gd name="T6" fmla="*/ 0 w 80"/>
                <a:gd name="T7" fmla="*/ 1 h 151"/>
                <a:gd name="T8" fmla="*/ 0 w 80"/>
                <a:gd name="T9" fmla="*/ 1 h 15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80"/>
                <a:gd name="T16" fmla="*/ 0 h 151"/>
                <a:gd name="T17" fmla="*/ 80 w 80"/>
                <a:gd name="T18" fmla="*/ 151 h 15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80" h="151">
                  <a:moveTo>
                    <a:pt x="80" y="151"/>
                  </a:moveTo>
                  <a:lnTo>
                    <a:pt x="79" y="11"/>
                  </a:lnTo>
                  <a:lnTo>
                    <a:pt x="0" y="0"/>
                  </a:lnTo>
                  <a:lnTo>
                    <a:pt x="1" y="140"/>
                  </a:lnTo>
                  <a:lnTo>
                    <a:pt x="80" y="151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12550" name="Freeform 211"/>
            <p:cNvSpPr>
              <a:spLocks/>
            </p:cNvSpPr>
            <p:nvPr/>
          </p:nvSpPr>
          <p:spPr bwMode="auto">
            <a:xfrm>
              <a:off x="1126" y="3420"/>
              <a:ext cx="13" cy="26"/>
            </a:xfrm>
            <a:custGeom>
              <a:avLst/>
              <a:gdLst>
                <a:gd name="T0" fmla="*/ 0 w 80"/>
                <a:gd name="T1" fmla="*/ 1 h 152"/>
                <a:gd name="T2" fmla="*/ 0 w 80"/>
                <a:gd name="T3" fmla="*/ 0 h 152"/>
                <a:gd name="T4" fmla="*/ 0 w 80"/>
                <a:gd name="T5" fmla="*/ 0 h 152"/>
                <a:gd name="T6" fmla="*/ 0 w 80"/>
                <a:gd name="T7" fmla="*/ 1 h 152"/>
                <a:gd name="T8" fmla="*/ 0 w 80"/>
                <a:gd name="T9" fmla="*/ 1 h 15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80"/>
                <a:gd name="T16" fmla="*/ 0 h 152"/>
                <a:gd name="T17" fmla="*/ 80 w 80"/>
                <a:gd name="T18" fmla="*/ 152 h 15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80" h="152">
                  <a:moveTo>
                    <a:pt x="80" y="152"/>
                  </a:moveTo>
                  <a:lnTo>
                    <a:pt x="80" y="11"/>
                  </a:lnTo>
                  <a:lnTo>
                    <a:pt x="0" y="0"/>
                  </a:lnTo>
                  <a:lnTo>
                    <a:pt x="1" y="140"/>
                  </a:lnTo>
                  <a:lnTo>
                    <a:pt x="80" y="152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12551" name="Freeform 212"/>
            <p:cNvSpPr>
              <a:spLocks/>
            </p:cNvSpPr>
            <p:nvPr/>
          </p:nvSpPr>
          <p:spPr bwMode="auto">
            <a:xfrm>
              <a:off x="1126" y="3466"/>
              <a:ext cx="14" cy="25"/>
            </a:xfrm>
            <a:custGeom>
              <a:avLst/>
              <a:gdLst>
                <a:gd name="T0" fmla="*/ 0 w 81"/>
                <a:gd name="T1" fmla="*/ 1 h 151"/>
                <a:gd name="T2" fmla="*/ 0 w 81"/>
                <a:gd name="T3" fmla="*/ 0 h 151"/>
                <a:gd name="T4" fmla="*/ 0 w 81"/>
                <a:gd name="T5" fmla="*/ 0 h 151"/>
                <a:gd name="T6" fmla="*/ 0 w 81"/>
                <a:gd name="T7" fmla="*/ 1 h 151"/>
                <a:gd name="T8" fmla="*/ 0 w 81"/>
                <a:gd name="T9" fmla="*/ 1 h 15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81"/>
                <a:gd name="T16" fmla="*/ 0 h 151"/>
                <a:gd name="T17" fmla="*/ 81 w 81"/>
                <a:gd name="T18" fmla="*/ 151 h 15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81" h="151">
                  <a:moveTo>
                    <a:pt x="81" y="151"/>
                  </a:moveTo>
                  <a:lnTo>
                    <a:pt x="81" y="10"/>
                  </a:lnTo>
                  <a:lnTo>
                    <a:pt x="0" y="0"/>
                  </a:lnTo>
                  <a:lnTo>
                    <a:pt x="2" y="141"/>
                  </a:lnTo>
                  <a:lnTo>
                    <a:pt x="81" y="151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12552" name="Freeform 213"/>
            <p:cNvSpPr>
              <a:spLocks/>
            </p:cNvSpPr>
            <p:nvPr/>
          </p:nvSpPr>
          <p:spPr bwMode="auto">
            <a:xfrm>
              <a:off x="1127" y="3512"/>
              <a:ext cx="13" cy="25"/>
            </a:xfrm>
            <a:custGeom>
              <a:avLst/>
              <a:gdLst>
                <a:gd name="T0" fmla="*/ 0 w 80"/>
                <a:gd name="T1" fmla="*/ 1 h 152"/>
                <a:gd name="T2" fmla="*/ 0 w 80"/>
                <a:gd name="T3" fmla="*/ 0 h 152"/>
                <a:gd name="T4" fmla="*/ 0 w 80"/>
                <a:gd name="T5" fmla="*/ 0 h 152"/>
                <a:gd name="T6" fmla="*/ 0 w 80"/>
                <a:gd name="T7" fmla="*/ 1 h 152"/>
                <a:gd name="T8" fmla="*/ 0 w 80"/>
                <a:gd name="T9" fmla="*/ 1 h 15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80"/>
                <a:gd name="T16" fmla="*/ 0 h 152"/>
                <a:gd name="T17" fmla="*/ 80 w 80"/>
                <a:gd name="T18" fmla="*/ 152 h 15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80" h="152">
                  <a:moveTo>
                    <a:pt x="80" y="152"/>
                  </a:moveTo>
                  <a:lnTo>
                    <a:pt x="79" y="11"/>
                  </a:lnTo>
                  <a:lnTo>
                    <a:pt x="0" y="0"/>
                  </a:lnTo>
                  <a:lnTo>
                    <a:pt x="0" y="141"/>
                  </a:lnTo>
                  <a:lnTo>
                    <a:pt x="80" y="152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12553" name="Freeform 214"/>
            <p:cNvSpPr>
              <a:spLocks/>
            </p:cNvSpPr>
            <p:nvPr/>
          </p:nvSpPr>
          <p:spPr bwMode="auto">
            <a:xfrm>
              <a:off x="1127" y="3558"/>
              <a:ext cx="13" cy="25"/>
            </a:xfrm>
            <a:custGeom>
              <a:avLst/>
              <a:gdLst>
                <a:gd name="T0" fmla="*/ 0 w 80"/>
                <a:gd name="T1" fmla="*/ 1 h 151"/>
                <a:gd name="T2" fmla="*/ 0 w 80"/>
                <a:gd name="T3" fmla="*/ 0 h 151"/>
                <a:gd name="T4" fmla="*/ 0 w 80"/>
                <a:gd name="T5" fmla="*/ 0 h 151"/>
                <a:gd name="T6" fmla="*/ 0 w 80"/>
                <a:gd name="T7" fmla="*/ 1 h 151"/>
                <a:gd name="T8" fmla="*/ 0 w 80"/>
                <a:gd name="T9" fmla="*/ 1 h 15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80"/>
                <a:gd name="T16" fmla="*/ 0 h 151"/>
                <a:gd name="T17" fmla="*/ 80 w 80"/>
                <a:gd name="T18" fmla="*/ 151 h 15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80" h="151">
                  <a:moveTo>
                    <a:pt x="80" y="151"/>
                  </a:moveTo>
                  <a:lnTo>
                    <a:pt x="79" y="11"/>
                  </a:lnTo>
                  <a:lnTo>
                    <a:pt x="0" y="0"/>
                  </a:lnTo>
                  <a:lnTo>
                    <a:pt x="0" y="140"/>
                  </a:lnTo>
                  <a:lnTo>
                    <a:pt x="80" y="151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12554" name="Freeform 215"/>
            <p:cNvSpPr>
              <a:spLocks/>
            </p:cNvSpPr>
            <p:nvPr/>
          </p:nvSpPr>
          <p:spPr bwMode="auto">
            <a:xfrm>
              <a:off x="1127" y="3377"/>
              <a:ext cx="11" cy="19"/>
            </a:xfrm>
            <a:custGeom>
              <a:avLst/>
              <a:gdLst>
                <a:gd name="T0" fmla="*/ 0 w 65"/>
                <a:gd name="T1" fmla="*/ 0 h 117"/>
                <a:gd name="T2" fmla="*/ 0 w 65"/>
                <a:gd name="T3" fmla="*/ 0 h 117"/>
                <a:gd name="T4" fmla="*/ 0 w 65"/>
                <a:gd name="T5" fmla="*/ 0 h 117"/>
                <a:gd name="T6" fmla="*/ 0 w 65"/>
                <a:gd name="T7" fmla="*/ 0 h 117"/>
                <a:gd name="T8" fmla="*/ 0 w 65"/>
                <a:gd name="T9" fmla="*/ 0 h 117"/>
                <a:gd name="T10" fmla="*/ 0 w 65"/>
                <a:gd name="T11" fmla="*/ 0 h 117"/>
                <a:gd name="T12" fmla="*/ 0 w 65"/>
                <a:gd name="T13" fmla="*/ 0 h 11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65"/>
                <a:gd name="T22" fmla="*/ 0 h 117"/>
                <a:gd name="T23" fmla="*/ 65 w 65"/>
                <a:gd name="T24" fmla="*/ 117 h 117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65" h="117">
                  <a:moveTo>
                    <a:pt x="65" y="40"/>
                  </a:moveTo>
                  <a:lnTo>
                    <a:pt x="65" y="9"/>
                  </a:lnTo>
                  <a:lnTo>
                    <a:pt x="0" y="0"/>
                  </a:lnTo>
                  <a:lnTo>
                    <a:pt x="1" y="113"/>
                  </a:lnTo>
                  <a:lnTo>
                    <a:pt x="26" y="117"/>
                  </a:lnTo>
                  <a:lnTo>
                    <a:pt x="26" y="30"/>
                  </a:lnTo>
                  <a:lnTo>
                    <a:pt x="65" y="4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12555" name="Freeform 216"/>
            <p:cNvSpPr>
              <a:spLocks/>
            </p:cNvSpPr>
            <p:nvPr/>
          </p:nvSpPr>
          <p:spPr bwMode="auto">
            <a:xfrm>
              <a:off x="1127" y="3423"/>
              <a:ext cx="11" cy="19"/>
            </a:xfrm>
            <a:custGeom>
              <a:avLst/>
              <a:gdLst>
                <a:gd name="T0" fmla="*/ 0 w 65"/>
                <a:gd name="T1" fmla="*/ 0 h 118"/>
                <a:gd name="T2" fmla="*/ 0 w 65"/>
                <a:gd name="T3" fmla="*/ 0 h 118"/>
                <a:gd name="T4" fmla="*/ 0 w 65"/>
                <a:gd name="T5" fmla="*/ 0 h 118"/>
                <a:gd name="T6" fmla="*/ 0 w 65"/>
                <a:gd name="T7" fmla="*/ 0 h 118"/>
                <a:gd name="T8" fmla="*/ 0 w 65"/>
                <a:gd name="T9" fmla="*/ 0 h 118"/>
                <a:gd name="T10" fmla="*/ 0 w 65"/>
                <a:gd name="T11" fmla="*/ 0 h 118"/>
                <a:gd name="T12" fmla="*/ 0 w 65"/>
                <a:gd name="T13" fmla="*/ 0 h 11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65"/>
                <a:gd name="T22" fmla="*/ 0 h 118"/>
                <a:gd name="T23" fmla="*/ 65 w 65"/>
                <a:gd name="T24" fmla="*/ 118 h 118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65" h="118">
                  <a:moveTo>
                    <a:pt x="65" y="42"/>
                  </a:moveTo>
                  <a:lnTo>
                    <a:pt x="65" y="9"/>
                  </a:lnTo>
                  <a:lnTo>
                    <a:pt x="0" y="0"/>
                  </a:lnTo>
                  <a:lnTo>
                    <a:pt x="0" y="115"/>
                  </a:lnTo>
                  <a:lnTo>
                    <a:pt x="25" y="118"/>
                  </a:lnTo>
                  <a:lnTo>
                    <a:pt x="25" y="31"/>
                  </a:lnTo>
                  <a:lnTo>
                    <a:pt x="65" y="42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12556" name="Freeform 217"/>
            <p:cNvSpPr>
              <a:spLocks/>
            </p:cNvSpPr>
            <p:nvPr/>
          </p:nvSpPr>
          <p:spPr bwMode="auto">
            <a:xfrm>
              <a:off x="1128" y="3468"/>
              <a:ext cx="10" cy="20"/>
            </a:xfrm>
            <a:custGeom>
              <a:avLst/>
              <a:gdLst>
                <a:gd name="T0" fmla="*/ 0 w 66"/>
                <a:gd name="T1" fmla="*/ 0 h 119"/>
                <a:gd name="T2" fmla="*/ 0 w 66"/>
                <a:gd name="T3" fmla="*/ 0 h 119"/>
                <a:gd name="T4" fmla="*/ 0 w 66"/>
                <a:gd name="T5" fmla="*/ 0 h 119"/>
                <a:gd name="T6" fmla="*/ 0 w 66"/>
                <a:gd name="T7" fmla="*/ 1 h 119"/>
                <a:gd name="T8" fmla="*/ 0 w 66"/>
                <a:gd name="T9" fmla="*/ 1 h 119"/>
                <a:gd name="T10" fmla="*/ 0 w 66"/>
                <a:gd name="T11" fmla="*/ 0 h 119"/>
                <a:gd name="T12" fmla="*/ 0 w 66"/>
                <a:gd name="T13" fmla="*/ 0 h 119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66"/>
                <a:gd name="T22" fmla="*/ 0 h 119"/>
                <a:gd name="T23" fmla="*/ 66 w 66"/>
                <a:gd name="T24" fmla="*/ 119 h 119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66" h="119">
                  <a:moveTo>
                    <a:pt x="66" y="42"/>
                  </a:moveTo>
                  <a:lnTo>
                    <a:pt x="65" y="9"/>
                  </a:lnTo>
                  <a:lnTo>
                    <a:pt x="0" y="0"/>
                  </a:lnTo>
                  <a:lnTo>
                    <a:pt x="0" y="114"/>
                  </a:lnTo>
                  <a:lnTo>
                    <a:pt x="25" y="119"/>
                  </a:lnTo>
                  <a:lnTo>
                    <a:pt x="25" y="31"/>
                  </a:lnTo>
                  <a:lnTo>
                    <a:pt x="66" y="42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12557" name="Freeform 218"/>
            <p:cNvSpPr>
              <a:spLocks/>
            </p:cNvSpPr>
            <p:nvPr/>
          </p:nvSpPr>
          <p:spPr bwMode="auto">
            <a:xfrm>
              <a:off x="1128" y="3514"/>
              <a:ext cx="11" cy="20"/>
            </a:xfrm>
            <a:custGeom>
              <a:avLst/>
              <a:gdLst>
                <a:gd name="T0" fmla="*/ 0 w 65"/>
                <a:gd name="T1" fmla="*/ 0 h 119"/>
                <a:gd name="T2" fmla="*/ 0 w 65"/>
                <a:gd name="T3" fmla="*/ 0 h 119"/>
                <a:gd name="T4" fmla="*/ 0 w 65"/>
                <a:gd name="T5" fmla="*/ 0 h 119"/>
                <a:gd name="T6" fmla="*/ 0 w 65"/>
                <a:gd name="T7" fmla="*/ 1 h 119"/>
                <a:gd name="T8" fmla="*/ 0 w 65"/>
                <a:gd name="T9" fmla="*/ 1 h 119"/>
                <a:gd name="T10" fmla="*/ 0 w 65"/>
                <a:gd name="T11" fmla="*/ 0 h 119"/>
                <a:gd name="T12" fmla="*/ 0 w 65"/>
                <a:gd name="T13" fmla="*/ 0 h 119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65"/>
                <a:gd name="T22" fmla="*/ 0 h 119"/>
                <a:gd name="T23" fmla="*/ 65 w 65"/>
                <a:gd name="T24" fmla="*/ 119 h 119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65" h="119">
                  <a:moveTo>
                    <a:pt x="65" y="43"/>
                  </a:moveTo>
                  <a:lnTo>
                    <a:pt x="65" y="9"/>
                  </a:lnTo>
                  <a:lnTo>
                    <a:pt x="0" y="0"/>
                  </a:lnTo>
                  <a:lnTo>
                    <a:pt x="1" y="115"/>
                  </a:lnTo>
                  <a:lnTo>
                    <a:pt x="25" y="119"/>
                  </a:lnTo>
                  <a:lnTo>
                    <a:pt x="24" y="32"/>
                  </a:lnTo>
                  <a:lnTo>
                    <a:pt x="65" y="43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12558" name="Freeform 219"/>
            <p:cNvSpPr>
              <a:spLocks/>
            </p:cNvSpPr>
            <p:nvPr/>
          </p:nvSpPr>
          <p:spPr bwMode="auto">
            <a:xfrm>
              <a:off x="1128" y="3560"/>
              <a:ext cx="11" cy="20"/>
            </a:xfrm>
            <a:custGeom>
              <a:avLst/>
              <a:gdLst>
                <a:gd name="T0" fmla="*/ 0 w 65"/>
                <a:gd name="T1" fmla="*/ 0 h 118"/>
                <a:gd name="T2" fmla="*/ 0 w 65"/>
                <a:gd name="T3" fmla="*/ 0 h 118"/>
                <a:gd name="T4" fmla="*/ 0 w 65"/>
                <a:gd name="T5" fmla="*/ 0 h 118"/>
                <a:gd name="T6" fmla="*/ 0 w 65"/>
                <a:gd name="T7" fmla="*/ 1 h 118"/>
                <a:gd name="T8" fmla="*/ 0 w 65"/>
                <a:gd name="T9" fmla="*/ 1 h 118"/>
                <a:gd name="T10" fmla="*/ 0 w 65"/>
                <a:gd name="T11" fmla="*/ 0 h 118"/>
                <a:gd name="T12" fmla="*/ 0 w 65"/>
                <a:gd name="T13" fmla="*/ 0 h 11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65"/>
                <a:gd name="T22" fmla="*/ 0 h 118"/>
                <a:gd name="T23" fmla="*/ 65 w 65"/>
                <a:gd name="T24" fmla="*/ 118 h 118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65" h="118">
                  <a:moveTo>
                    <a:pt x="65" y="42"/>
                  </a:moveTo>
                  <a:lnTo>
                    <a:pt x="65" y="9"/>
                  </a:lnTo>
                  <a:lnTo>
                    <a:pt x="0" y="0"/>
                  </a:lnTo>
                  <a:lnTo>
                    <a:pt x="1" y="115"/>
                  </a:lnTo>
                  <a:lnTo>
                    <a:pt x="26" y="118"/>
                  </a:lnTo>
                  <a:lnTo>
                    <a:pt x="26" y="32"/>
                  </a:lnTo>
                  <a:lnTo>
                    <a:pt x="65" y="42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12559" name="Freeform 220"/>
            <p:cNvSpPr>
              <a:spLocks/>
            </p:cNvSpPr>
            <p:nvPr/>
          </p:nvSpPr>
          <p:spPr bwMode="auto">
            <a:xfrm>
              <a:off x="1132" y="3383"/>
              <a:ext cx="6" cy="15"/>
            </a:xfrm>
            <a:custGeom>
              <a:avLst/>
              <a:gdLst>
                <a:gd name="T0" fmla="*/ 0 w 41"/>
                <a:gd name="T1" fmla="*/ 0 h 93"/>
                <a:gd name="T2" fmla="*/ 0 w 41"/>
                <a:gd name="T3" fmla="*/ 0 h 93"/>
                <a:gd name="T4" fmla="*/ 0 w 41"/>
                <a:gd name="T5" fmla="*/ 0 h 93"/>
                <a:gd name="T6" fmla="*/ 0 w 41"/>
                <a:gd name="T7" fmla="*/ 0 h 93"/>
                <a:gd name="T8" fmla="*/ 0 w 41"/>
                <a:gd name="T9" fmla="*/ 0 h 9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1"/>
                <a:gd name="T16" fmla="*/ 0 h 93"/>
                <a:gd name="T17" fmla="*/ 41 w 41"/>
                <a:gd name="T18" fmla="*/ 93 h 9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1" h="93">
                  <a:moveTo>
                    <a:pt x="41" y="11"/>
                  </a:moveTo>
                  <a:lnTo>
                    <a:pt x="0" y="0"/>
                  </a:lnTo>
                  <a:lnTo>
                    <a:pt x="1" y="87"/>
                  </a:lnTo>
                  <a:lnTo>
                    <a:pt x="41" y="93"/>
                  </a:lnTo>
                  <a:lnTo>
                    <a:pt x="41" y="11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12560" name="Freeform 221"/>
            <p:cNvSpPr>
              <a:spLocks/>
            </p:cNvSpPr>
            <p:nvPr/>
          </p:nvSpPr>
          <p:spPr bwMode="auto">
            <a:xfrm>
              <a:off x="1132" y="3428"/>
              <a:ext cx="7" cy="16"/>
            </a:xfrm>
            <a:custGeom>
              <a:avLst/>
              <a:gdLst>
                <a:gd name="T0" fmla="*/ 0 w 41"/>
                <a:gd name="T1" fmla="*/ 0 h 92"/>
                <a:gd name="T2" fmla="*/ 0 w 41"/>
                <a:gd name="T3" fmla="*/ 0 h 92"/>
                <a:gd name="T4" fmla="*/ 0 w 41"/>
                <a:gd name="T5" fmla="*/ 1 h 92"/>
                <a:gd name="T6" fmla="*/ 0 w 41"/>
                <a:gd name="T7" fmla="*/ 1 h 92"/>
                <a:gd name="T8" fmla="*/ 0 w 41"/>
                <a:gd name="T9" fmla="*/ 0 h 9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1"/>
                <a:gd name="T16" fmla="*/ 0 h 92"/>
                <a:gd name="T17" fmla="*/ 41 w 41"/>
                <a:gd name="T18" fmla="*/ 92 h 9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1" h="92">
                  <a:moveTo>
                    <a:pt x="41" y="11"/>
                  </a:moveTo>
                  <a:lnTo>
                    <a:pt x="0" y="0"/>
                  </a:lnTo>
                  <a:lnTo>
                    <a:pt x="1" y="87"/>
                  </a:lnTo>
                  <a:lnTo>
                    <a:pt x="41" y="92"/>
                  </a:lnTo>
                  <a:lnTo>
                    <a:pt x="41" y="11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12561" name="Freeform 222"/>
            <p:cNvSpPr>
              <a:spLocks/>
            </p:cNvSpPr>
            <p:nvPr/>
          </p:nvSpPr>
          <p:spPr bwMode="auto">
            <a:xfrm>
              <a:off x="1132" y="3474"/>
              <a:ext cx="7" cy="16"/>
            </a:xfrm>
            <a:custGeom>
              <a:avLst/>
              <a:gdLst>
                <a:gd name="T0" fmla="*/ 0 w 39"/>
                <a:gd name="T1" fmla="*/ 0 h 92"/>
                <a:gd name="T2" fmla="*/ 0 w 39"/>
                <a:gd name="T3" fmla="*/ 0 h 92"/>
                <a:gd name="T4" fmla="*/ 0 w 39"/>
                <a:gd name="T5" fmla="*/ 1 h 92"/>
                <a:gd name="T6" fmla="*/ 0 w 39"/>
                <a:gd name="T7" fmla="*/ 1 h 92"/>
                <a:gd name="T8" fmla="*/ 0 w 39"/>
                <a:gd name="T9" fmla="*/ 0 h 9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9"/>
                <a:gd name="T16" fmla="*/ 0 h 92"/>
                <a:gd name="T17" fmla="*/ 39 w 39"/>
                <a:gd name="T18" fmla="*/ 92 h 9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9" h="92">
                  <a:moveTo>
                    <a:pt x="39" y="10"/>
                  </a:moveTo>
                  <a:lnTo>
                    <a:pt x="0" y="0"/>
                  </a:lnTo>
                  <a:lnTo>
                    <a:pt x="0" y="86"/>
                  </a:lnTo>
                  <a:lnTo>
                    <a:pt x="39" y="92"/>
                  </a:lnTo>
                  <a:lnTo>
                    <a:pt x="39" y="1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12562" name="Freeform 223"/>
            <p:cNvSpPr>
              <a:spLocks/>
            </p:cNvSpPr>
            <p:nvPr/>
          </p:nvSpPr>
          <p:spPr bwMode="auto">
            <a:xfrm>
              <a:off x="1132" y="3520"/>
              <a:ext cx="7" cy="16"/>
            </a:xfrm>
            <a:custGeom>
              <a:avLst/>
              <a:gdLst>
                <a:gd name="T0" fmla="*/ 0 w 40"/>
                <a:gd name="T1" fmla="*/ 0 h 94"/>
                <a:gd name="T2" fmla="*/ 0 w 40"/>
                <a:gd name="T3" fmla="*/ 0 h 94"/>
                <a:gd name="T4" fmla="*/ 0 w 40"/>
                <a:gd name="T5" fmla="*/ 1 h 94"/>
                <a:gd name="T6" fmla="*/ 0 w 40"/>
                <a:gd name="T7" fmla="*/ 1 h 94"/>
                <a:gd name="T8" fmla="*/ 0 w 40"/>
                <a:gd name="T9" fmla="*/ 0 h 9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0"/>
                <a:gd name="T16" fmla="*/ 0 h 94"/>
                <a:gd name="T17" fmla="*/ 40 w 40"/>
                <a:gd name="T18" fmla="*/ 94 h 9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0" h="94">
                  <a:moveTo>
                    <a:pt x="39" y="11"/>
                  </a:moveTo>
                  <a:lnTo>
                    <a:pt x="0" y="0"/>
                  </a:lnTo>
                  <a:lnTo>
                    <a:pt x="0" y="88"/>
                  </a:lnTo>
                  <a:lnTo>
                    <a:pt x="40" y="94"/>
                  </a:lnTo>
                  <a:lnTo>
                    <a:pt x="39" y="11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12563" name="Freeform 224"/>
            <p:cNvSpPr>
              <a:spLocks/>
            </p:cNvSpPr>
            <p:nvPr/>
          </p:nvSpPr>
          <p:spPr bwMode="auto">
            <a:xfrm>
              <a:off x="1133" y="3566"/>
              <a:ext cx="6" cy="16"/>
            </a:xfrm>
            <a:custGeom>
              <a:avLst/>
              <a:gdLst>
                <a:gd name="T0" fmla="*/ 0 w 40"/>
                <a:gd name="T1" fmla="*/ 0 h 93"/>
                <a:gd name="T2" fmla="*/ 0 w 40"/>
                <a:gd name="T3" fmla="*/ 0 h 93"/>
                <a:gd name="T4" fmla="*/ 0 w 40"/>
                <a:gd name="T5" fmla="*/ 1 h 93"/>
                <a:gd name="T6" fmla="*/ 0 w 40"/>
                <a:gd name="T7" fmla="*/ 1 h 93"/>
                <a:gd name="T8" fmla="*/ 0 w 40"/>
                <a:gd name="T9" fmla="*/ 0 h 9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0"/>
                <a:gd name="T16" fmla="*/ 0 h 93"/>
                <a:gd name="T17" fmla="*/ 40 w 40"/>
                <a:gd name="T18" fmla="*/ 93 h 9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0" h="93">
                  <a:moveTo>
                    <a:pt x="40" y="11"/>
                  </a:moveTo>
                  <a:lnTo>
                    <a:pt x="0" y="0"/>
                  </a:lnTo>
                  <a:lnTo>
                    <a:pt x="0" y="88"/>
                  </a:lnTo>
                  <a:lnTo>
                    <a:pt x="40" y="93"/>
                  </a:lnTo>
                  <a:lnTo>
                    <a:pt x="40" y="11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12564" name="Freeform 225"/>
            <p:cNvSpPr>
              <a:spLocks/>
            </p:cNvSpPr>
            <p:nvPr/>
          </p:nvSpPr>
          <p:spPr bwMode="auto">
            <a:xfrm>
              <a:off x="1126" y="3588"/>
              <a:ext cx="19" cy="66"/>
            </a:xfrm>
            <a:custGeom>
              <a:avLst/>
              <a:gdLst>
                <a:gd name="T0" fmla="*/ 0 w 115"/>
                <a:gd name="T1" fmla="*/ 0 h 390"/>
                <a:gd name="T2" fmla="*/ 0 w 115"/>
                <a:gd name="T3" fmla="*/ 0 h 390"/>
                <a:gd name="T4" fmla="*/ 0 w 115"/>
                <a:gd name="T5" fmla="*/ 0 h 390"/>
                <a:gd name="T6" fmla="*/ 0 w 115"/>
                <a:gd name="T7" fmla="*/ 0 h 390"/>
                <a:gd name="T8" fmla="*/ 0 w 115"/>
                <a:gd name="T9" fmla="*/ 0 h 390"/>
                <a:gd name="T10" fmla="*/ 0 w 115"/>
                <a:gd name="T11" fmla="*/ 0 h 390"/>
                <a:gd name="T12" fmla="*/ 0 w 115"/>
                <a:gd name="T13" fmla="*/ 0 h 390"/>
                <a:gd name="T14" fmla="*/ 0 w 115"/>
                <a:gd name="T15" fmla="*/ 0 h 390"/>
                <a:gd name="T16" fmla="*/ 0 w 115"/>
                <a:gd name="T17" fmla="*/ 0 h 390"/>
                <a:gd name="T18" fmla="*/ 0 w 115"/>
                <a:gd name="T19" fmla="*/ 0 h 390"/>
                <a:gd name="T20" fmla="*/ 0 w 115"/>
                <a:gd name="T21" fmla="*/ 0 h 390"/>
                <a:gd name="T22" fmla="*/ 0 w 115"/>
                <a:gd name="T23" fmla="*/ 0 h 390"/>
                <a:gd name="T24" fmla="*/ 0 w 115"/>
                <a:gd name="T25" fmla="*/ 0 h 390"/>
                <a:gd name="T26" fmla="*/ 0 w 115"/>
                <a:gd name="T27" fmla="*/ 0 h 390"/>
                <a:gd name="T28" fmla="*/ 0 w 115"/>
                <a:gd name="T29" fmla="*/ 0 h 390"/>
                <a:gd name="T30" fmla="*/ 0 w 115"/>
                <a:gd name="T31" fmla="*/ 0 h 390"/>
                <a:gd name="T32" fmla="*/ 0 w 115"/>
                <a:gd name="T33" fmla="*/ 0 h 390"/>
                <a:gd name="T34" fmla="*/ 0 w 115"/>
                <a:gd name="T35" fmla="*/ 0 h 390"/>
                <a:gd name="T36" fmla="*/ 0 w 115"/>
                <a:gd name="T37" fmla="*/ 2 h 390"/>
                <a:gd name="T38" fmla="*/ 0 w 115"/>
                <a:gd name="T39" fmla="*/ 2 h 390"/>
                <a:gd name="T40" fmla="*/ 0 w 115"/>
                <a:gd name="T41" fmla="*/ 2 h 390"/>
                <a:gd name="T42" fmla="*/ 0 w 115"/>
                <a:gd name="T43" fmla="*/ 2 h 390"/>
                <a:gd name="T44" fmla="*/ 0 w 115"/>
                <a:gd name="T45" fmla="*/ 2 h 390"/>
                <a:gd name="T46" fmla="*/ 0 w 115"/>
                <a:gd name="T47" fmla="*/ 2 h 390"/>
                <a:gd name="T48" fmla="*/ 0 w 115"/>
                <a:gd name="T49" fmla="*/ 2 h 390"/>
                <a:gd name="T50" fmla="*/ 0 w 115"/>
                <a:gd name="T51" fmla="*/ 2 h 390"/>
                <a:gd name="T52" fmla="*/ 0 w 115"/>
                <a:gd name="T53" fmla="*/ 2 h 390"/>
                <a:gd name="T54" fmla="*/ 0 w 115"/>
                <a:gd name="T55" fmla="*/ 2 h 390"/>
                <a:gd name="T56" fmla="*/ 0 w 115"/>
                <a:gd name="T57" fmla="*/ 2 h 390"/>
                <a:gd name="T58" fmla="*/ 0 w 115"/>
                <a:gd name="T59" fmla="*/ 2 h 390"/>
                <a:gd name="T60" fmla="*/ 0 w 115"/>
                <a:gd name="T61" fmla="*/ 2 h 390"/>
                <a:gd name="T62" fmla="*/ 0 w 115"/>
                <a:gd name="T63" fmla="*/ 2 h 390"/>
                <a:gd name="T64" fmla="*/ 0 w 115"/>
                <a:gd name="T65" fmla="*/ 2 h 390"/>
                <a:gd name="T66" fmla="*/ 0 w 115"/>
                <a:gd name="T67" fmla="*/ 2 h 390"/>
                <a:gd name="T68" fmla="*/ 0 w 115"/>
                <a:gd name="T69" fmla="*/ 2 h 390"/>
                <a:gd name="T70" fmla="*/ 0 w 115"/>
                <a:gd name="T71" fmla="*/ 2 h 390"/>
                <a:gd name="T72" fmla="*/ 0 w 115"/>
                <a:gd name="T73" fmla="*/ 0 h 390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w 115"/>
                <a:gd name="T112" fmla="*/ 0 h 390"/>
                <a:gd name="T113" fmla="*/ 115 w 115"/>
                <a:gd name="T114" fmla="*/ 390 h 390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T111" t="T112" r="T113" b="T114"/>
              <a:pathLst>
                <a:path w="115" h="390">
                  <a:moveTo>
                    <a:pt x="114" y="28"/>
                  </a:moveTo>
                  <a:lnTo>
                    <a:pt x="113" y="20"/>
                  </a:lnTo>
                  <a:lnTo>
                    <a:pt x="109" y="13"/>
                  </a:lnTo>
                  <a:lnTo>
                    <a:pt x="102" y="9"/>
                  </a:lnTo>
                  <a:lnTo>
                    <a:pt x="94" y="6"/>
                  </a:lnTo>
                  <a:lnTo>
                    <a:pt x="54" y="0"/>
                  </a:lnTo>
                  <a:lnTo>
                    <a:pt x="50" y="0"/>
                  </a:lnTo>
                  <a:lnTo>
                    <a:pt x="45" y="0"/>
                  </a:lnTo>
                  <a:lnTo>
                    <a:pt x="40" y="0"/>
                  </a:lnTo>
                  <a:lnTo>
                    <a:pt x="35" y="1"/>
                  </a:lnTo>
                  <a:lnTo>
                    <a:pt x="30" y="2"/>
                  </a:lnTo>
                  <a:lnTo>
                    <a:pt x="25" y="3"/>
                  </a:lnTo>
                  <a:lnTo>
                    <a:pt x="21" y="4"/>
                  </a:lnTo>
                  <a:lnTo>
                    <a:pt x="17" y="7"/>
                  </a:lnTo>
                  <a:lnTo>
                    <a:pt x="10" y="11"/>
                  </a:lnTo>
                  <a:lnTo>
                    <a:pt x="5" y="18"/>
                  </a:lnTo>
                  <a:lnTo>
                    <a:pt x="1" y="26"/>
                  </a:lnTo>
                  <a:lnTo>
                    <a:pt x="0" y="35"/>
                  </a:lnTo>
                  <a:lnTo>
                    <a:pt x="1" y="362"/>
                  </a:lnTo>
                  <a:lnTo>
                    <a:pt x="2" y="370"/>
                  </a:lnTo>
                  <a:lnTo>
                    <a:pt x="7" y="377"/>
                  </a:lnTo>
                  <a:lnTo>
                    <a:pt x="14" y="382"/>
                  </a:lnTo>
                  <a:lnTo>
                    <a:pt x="22" y="385"/>
                  </a:lnTo>
                  <a:lnTo>
                    <a:pt x="61" y="390"/>
                  </a:lnTo>
                  <a:lnTo>
                    <a:pt x="66" y="390"/>
                  </a:lnTo>
                  <a:lnTo>
                    <a:pt x="70" y="390"/>
                  </a:lnTo>
                  <a:lnTo>
                    <a:pt x="76" y="390"/>
                  </a:lnTo>
                  <a:lnTo>
                    <a:pt x="80" y="389"/>
                  </a:lnTo>
                  <a:lnTo>
                    <a:pt x="86" y="389"/>
                  </a:lnTo>
                  <a:lnTo>
                    <a:pt x="91" y="388"/>
                  </a:lnTo>
                  <a:lnTo>
                    <a:pt x="95" y="386"/>
                  </a:lnTo>
                  <a:lnTo>
                    <a:pt x="98" y="385"/>
                  </a:lnTo>
                  <a:lnTo>
                    <a:pt x="105" y="379"/>
                  </a:lnTo>
                  <a:lnTo>
                    <a:pt x="111" y="372"/>
                  </a:lnTo>
                  <a:lnTo>
                    <a:pt x="114" y="364"/>
                  </a:lnTo>
                  <a:lnTo>
                    <a:pt x="115" y="355"/>
                  </a:lnTo>
                  <a:lnTo>
                    <a:pt x="114" y="28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12565" name="Freeform 226"/>
            <p:cNvSpPr>
              <a:spLocks/>
            </p:cNvSpPr>
            <p:nvPr/>
          </p:nvSpPr>
          <p:spPr bwMode="auto">
            <a:xfrm>
              <a:off x="1126" y="3591"/>
              <a:ext cx="13" cy="63"/>
            </a:xfrm>
            <a:custGeom>
              <a:avLst/>
              <a:gdLst>
                <a:gd name="T0" fmla="*/ 0 w 80"/>
                <a:gd name="T1" fmla="*/ 2 h 372"/>
                <a:gd name="T2" fmla="*/ 0 w 80"/>
                <a:gd name="T3" fmla="*/ 2 h 372"/>
                <a:gd name="T4" fmla="*/ 0 w 80"/>
                <a:gd name="T5" fmla="*/ 2 h 372"/>
                <a:gd name="T6" fmla="*/ 0 w 80"/>
                <a:gd name="T7" fmla="*/ 2 h 372"/>
                <a:gd name="T8" fmla="*/ 0 w 80"/>
                <a:gd name="T9" fmla="*/ 2 h 372"/>
                <a:gd name="T10" fmla="*/ 0 w 80"/>
                <a:gd name="T11" fmla="*/ 0 h 372"/>
                <a:gd name="T12" fmla="*/ 0 w 80"/>
                <a:gd name="T13" fmla="*/ 0 h 372"/>
                <a:gd name="T14" fmla="*/ 0 w 80"/>
                <a:gd name="T15" fmla="*/ 0 h 372"/>
                <a:gd name="T16" fmla="*/ 0 w 80"/>
                <a:gd name="T17" fmla="*/ 0 h 372"/>
                <a:gd name="T18" fmla="*/ 0 w 80"/>
                <a:gd name="T19" fmla="*/ 0 h 372"/>
                <a:gd name="T20" fmla="*/ 0 w 80"/>
                <a:gd name="T21" fmla="*/ 0 h 372"/>
                <a:gd name="T22" fmla="*/ 0 w 80"/>
                <a:gd name="T23" fmla="*/ 0 h 372"/>
                <a:gd name="T24" fmla="*/ 0 w 80"/>
                <a:gd name="T25" fmla="*/ 0 h 372"/>
                <a:gd name="T26" fmla="*/ 0 w 80"/>
                <a:gd name="T27" fmla="*/ 0 h 372"/>
                <a:gd name="T28" fmla="*/ 0 w 80"/>
                <a:gd name="T29" fmla="*/ 0 h 372"/>
                <a:gd name="T30" fmla="*/ 0 w 80"/>
                <a:gd name="T31" fmla="*/ 2 h 372"/>
                <a:gd name="T32" fmla="*/ 0 w 80"/>
                <a:gd name="T33" fmla="*/ 2 h 372"/>
                <a:gd name="T34" fmla="*/ 0 w 80"/>
                <a:gd name="T35" fmla="*/ 2 h 372"/>
                <a:gd name="T36" fmla="*/ 0 w 80"/>
                <a:gd name="T37" fmla="*/ 2 h 372"/>
                <a:gd name="T38" fmla="*/ 0 w 80"/>
                <a:gd name="T39" fmla="*/ 2 h 372"/>
                <a:gd name="T40" fmla="*/ 0 w 80"/>
                <a:gd name="T41" fmla="*/ 2 h 372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80"/>
                <a:gd name="T64" fmla="*/ 0 h 372"/>
                <a:gd name="T65" fmla="*/ 80 w 80"/>
                <a:gd name="T66" fmla="*/ 372 h 372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80" h="372">
                  <a:moveTo>
                    <a:pt x="61" y="372"/>
                  </a:moveTo>
                  <a:lnTo>
                    <a:pt x="69" y="371"/>
                  </a:lnTo>
                  <a:lnTo>
                    <a:pt x="76" y="369"/>
                  </a:lnTo>
                  <a:lnTo>
                    <a:pt x="79" y="363"/>
                  </a:lnTo>
                  <a:lnTo>
                    <a:pt x="80" y="355"/>
                  </a:lnTo>
                  <a:lnTo>
                    <a:pt x="79" y="28"/>
                  </a:lnTo>
                  <a:lnTo>
                    <a:pt x="78" y="20"/>
                  </a:lnTo>
                  <a:lnTo>
                    <a:pt x="74" y="13"/>
                  </a:lnTo>
                  <a:lnTo>
                    <a:pt x="67" y="8"/>
                  </a:lnTo>
                  <a:lnTo>
                    <a:pt x="59" y="6"/>
                  </a:lnTo>
                  <a:lnTo>
                    <a:pt x="19" y="0"/>
                  </a:lnTo>
                  <a:lnTo>
                    <a:pt x="12" y="0"/>
                  </a:lnTo>
                  <a:lnTo>
                    <a:pt x="5" y="3"/>
                  </a:lnTo>
                  <a:lnTo>
                    <a:pt x="1" y="9"/>
                  </a:lnTo>
                  <a:lnTo>
                    <a:pt x="0" y="17"/>
                  </a:lnTo>
                  <a:lnTo>
                    <a:pt x="1" y="344"/>
                  </a:lnTo>
                  <a:lnTo>
                    <a:pt x="2" y="352"/>
                  </a:lnTo>
                  <a:lnTo>
                    <a:pt x="7" y="359"/>
                  </a:lnTo>
                  <a:lnTo>
                    <a:pt x="14" y="364"/>
                  </a:lnTo>
                  <a:lnTo>
                    <a:pt x="22" y="367"/>
                  </a:lnTo>
                  <a:lnTo>
                    <a:pt x="61" y="372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</p:grpSp>
      <p:grpSp>
        <p:nvGrpSpPr>
          <p:cNvPr id="12344" name="Group 227"/>
          <p:cNvGrpSpPr>
            <a:grpSpLocks/>
          </p:cNvGrpSpPr>
          <p:nvPr/>
        </p:nvGrpSpPr>
        <p:grpSpPr bwMode="auto">
          <a:xfrm>
            <a:off x="2600325" y="3368675"/>
            <a:ext cx="314325" cy="542925"/>
            <a:chOff x="1054" y="3290"/>
            <a:chExt cx="238" cy="366"/>
          </a:xfrm>
        </p:grpSpPr>
        <p:sp>
          <p:nvSpPr>
            <p:cNvPr id="12468" name="Freeform 228"/>
            <p:cNvSpPr>
              <a:spLocks/>
            </p:cNvSpPr>
            <p:nvPr/>
          </p:nvSpPr>
          <p:spPr bwMode="auto">
            <a:xfrm>
              <a:off x="1172" y="3574"/>
              <a:ext cx="120" cy="82"/>
            </a:xfrm>
            <a:custGeom>
              <a:avLst/>
              <a:gdLst>
                <a:gd name="T0" fmla="*/ 0 w 720"/>
                <a:gd name="T1" fmla="*/ 2 h 490"/>
                <a:gd name="T2" fmla="*/ 0 w 720"/>
                <a:gd name="T3" fmla="*/ 2 h 490"/>
                <a:gd name="T4" fmla="*/ 0 w 720"/>
                <a:gd name="T5" fmla="*/ 2 h 490"/>
                <a:gd name="T6" fmla="*/ 0 w 720"/>
                <a:gd name="T7" fmla="*/ 2 h 490"/>
                <a:gd name="T8" fmla="*/ 0 w 720"/>
                <a:gd name="T9" fmla="*/ 2 h 490"/>
                <a:gd name="T10" fmla="*/ 1 w 720"/>
                <a:gd name="T11" fmla="*/ 2 h 490"/>
                <a:gd name="T12" fmla="*/ 1 w 720"/>
                <a:gd name="T13" fmla="*/ 2 h 490"/>
                <a:gd name="T14" fmla="*/ 1 w 720"/>
                <a:gd name="T15" fmla="*/ 2 h 490"/>
                <a:gd name="T16" fmla="*/ 1 w 720"/>
                <a:gd name="T17" fmla="*/ 2 h 490"/>
                <a:gd name="T18" fmla="*/ 2 w 720"/>
                <a:gd name="T19" fmla="*/ 2 h 490"/>
                <a:gd name="T20" fmla="*/ 2 w 720"/>
                <a:gd name="T21" fmla="*/ 2 h 490"/>
                <a:gd name="T22" fmla="*/ 3 w 720"/>
                <a:gd name="T23" fmla="*/ 2 h 490"/>
                <a:gd name="T24" fmla="*/ 3 w 720"/>
                <a:gd name="T25" fmla="*/ 1 h 490"/>
                <a:gd name="T26" fmla="*/ 3 w 720"/>
                <a:gd name="T27" fmla="*/ 1 h 490"/>
                <a:gd name="T28" fmla="*/ 3 w 720"/>
                <a:gd name="T29" fmla="*/ 1 h 490"/>
                <a:gd name="T30" fmla="*/ 3 w 720"/>
                <a:gd name="T31" fmla="*/ 1 h 490"/>
                <a:gd name="T32" fmla="*/ 3 w 720"/>
                <a:gd name="T33" fmla="*/ 1 h 490"/>
                <a:gd name="T34" fmla="*/ 3 w 720"/>
                <a:gd name="T35" fmla="*/ 1 h 490"/>
                <a:gd name="T36" fmla="*/ 3 w 720"/>
                <a:gd name="T37" fmla="*/ 1 h 490"/>
                <a:gd name="T38" fmla="*/ 3 w 720"/>
                <a:gd name="T39" fmla="*/ 1 h 490"/>
                <a:gd name="T40" fmla="*/ 3 w 720"/>
                <a:gd name="T41" fmla="*/ 1 h 490"/>
                <a:gd name="T42" fmla="*/ 3 w 720"/>
                <a:gd name="T43" fmla="*/ 1 h 490"/>
                <a:gd name="T44" fmla="*/ 3 w 720"/>
                <a:gd name="T45" fmla="*/ 1 h 490"/>
                <a:gd name="T46" fmla="*/ 2 w 720"/>
                <a:gd name="T47" fmla="*/ 0 h 490"/>
                <a:gd name="T48" fmla="*/ 2 w 720"/>
                <a:gd name="T49" fmla="*/ 0 h 490"/>
                <a:gd name="T50" fmla="*/ 2 w 720"/>
                <a:gd name="T51" fmla="*/ 0 h 490"/>
                <a:gd name="T52" fmla="*/ 2 w 720"/>
                <a:gd name="T53" fmla="*/ 0 h 490"/>
                <a:gd name="T54" fmla="*/ 2 w 720"/>
                <a:gd name="T55" fmla="*/ 0 h 490"/>
                <a:gd name="T56" fmla="*/ 2 w 720"/>
                <a:gd name="T57" fmla="*/ 0 h 490"/>
                <a:gd name="T58" fmla="*/ 2 w 720"/>
                <a:gd name="T59" fmla="*/ 0 h 490"/>
                <a:gd name="T60" fmla="*/ 2 w 720"/>
                <a:gd name="T61" fmla="*/ 0 h 490"/>
                <a:gd name="T62" fmla="*/ 2 w 720"/>
                <a:gd name="T63" fmla="*/ 0 h 490"/>
                <a:gd name="T64" fmla="*/ 2 w 720"/>
                <a:gd name="T65" fmla="*/ 0 h 490"/>
                <a:gd name="T66" fmla="*/ 2 w 720"/>
                <a:gd name="T67" fmla="*/ 0 h 490"/>
                <a:gd name="T68" fmla="*/ 2 w 720"/>
                <a:gd name="T69" fmla="*/ 0 h 490"/>
                <a:gd name="T70" fmla="*/ 1 w 720"/>
                <a:gd name="T71" fmla="*/ 1 h 490"/>
                <a:gd name="T72" fmla="*/ 1 w 720"/>
                <a:gd name="T73" fmla="*/ 1 h 490"/>
                <a:gd name="T74" fmla="*/ 1 w 720"/>
                <a:gd name="T75" fmla="*/ 1 h 490"/>
                <a:gd name="T76" fmla="*/ 1 w 720"/>
                <a:gd name="T77" fmla="*/ 1 h 490"/>
                <a:gd name="T78" fmla="*/ 0 w 720"/>
                <a:gd name="T79" fmla="*/ 1 h 490"/>
                <a:gd name="T80" fmla="*/ 0 w 720"/>
                <a:gd name="T81" fmla="*/ 1 h 490"/>
                <a:gd name="T82" fmla="*/ 0 w 720"/>
                <a:gd name="T83" fmla="*/ 1 h 490"/>
                <a:gd name="T84" fmla="*/ 0 w 720"/>
                <a:gd name="T85" fmla="*/ 1 h 490"/>
                <a:gd name="T86" fmla="*/ 0 w 720"/>
                <a:gd name="T87" fmla="*/ 2 h 490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w 720"/>
                <a:gd name="T133" fmla="*/ 0 h 490"/>
                <a:gd name="T134" fmla="*/ 720 w 720"/>
                <a:gd name="T135" fmla="*/ 490 h 490"/>
              </a:gdLst>
              <a:ahLst/>
              <a:cxnLst>
                <a:cxn ang="T88">
                  <a:pos x="T0" y="T1"/>
                </a:cxn>
                <a:cxn ang="T89">
                  <a:pos x="T2" y="T3"/>
                </a:cxn>
                <a:cxn ang="T90">
                  <a:pos x="T4" y="T5"/>
                </a:cxn>
                <a:cxn ang="T91">
                  <a:pos x="T6" y="T7"/>
                </a:cxn>
                <a:cxn ang="T92">
                  <a:pos x="T8" y="T9"/>
                </a:cxn>
                <a:cxn ang="T93">
                  <a:pos x="T10" y="T11"/>
                </a:cxn>
                <a:cxn ang="T94">
                  <a:pos x="T12" y="T13"/>
                </a:cxn>
                <a:cxn ang="T95">
                  <a:pos x="T14" y="T15"/>
                </a:cxn>
                <a:cxn ang="T96">
                  <a:pos x="T16" y="T17"/>
                </a:cxn>
                <a:cxn ang="T97">
                  <a:pos x="T18" y="T19"/>
                </a:cxn>
                <a:cxn ang="T98">
                  <a:pos x="T20" y="T21"/>
                </a:cxn>
                <a:cxn ang="T99">
                  <a:pos x="T22" y="T23"/>
                </a:cxn>
                <a:cxn ang="T100">
                  <a:pos x="T24" y="T25"/>
                </a:cxn>
                <a:cxn ang="T101">
                  <a:pos x="T26" y="T27"/>
                </a:cxn>
                <a:cxn ang="T102">
                  <a:pos x="T28" y="T29"/>
                </a:cxn>
                <a:cxn ang="T103">
                  <a:pos x="T30" y="T31"/>
                </a:cxn>
                <a:cxn ang="T104">
                  <a:pos x="T32" y="T33"/>
                </a:cxn>
                <a:cxn ang="T105">
                  <a:pos x="T34" y="T35"/>
                </a:cxn>
                <a:cxn ang="T106">
                  <a:pos x="T36" y="T37"/>
                </a:cxn>
                <a:cxn ang="T107">
                  <a:pos x="T38" y="T39"/>
                </a:cxn>
                <a:cxn ang="T108">
                  <a:pos x="T40" y="T41"/>
                </a:cxn>
                <a:cxn ang="T109">
                  <a:pos x="T42" y="T43"/>
                </a:cxn>
                <a:cxn ang="T110">
                  <a:pos x="T44" y="T45"/>
                </a:cxn>
                <a:cxn ang="T111">
                  <a:pos x="T46" y="T47"/>
                </a:cxn>
                <a:cxn ang="T112">
                  <a:pos x="T48" y="T49"/>
                </a:cxn>
                <a:cxn ang="T113">
                  <a:pos x="T50" y="T51"/>
                </a:cxn>
                <a:cxn ang="T114">
                  <a:pos x="T52" y="T53"/>
                </a:cxn>
                <a:cxn ang="T115">
                  <a:pos x="T54" y="T55"/>
                </a:cxn>
                <a:cxn ang="T116">
                  <a:pos x="T56" y="T57"/>
                </a:cxn>
                <a:cxn ang="T117">
                  <a:pos x="T58" y="T59"/>
                </a:cxn>
                <a:cxn ang="T118">
                  <a:pos x="T60" y="T61"/>
                </a:cxn>
                <a:cxn ang="T119">
                  <a:pos x="T62" y="T63"/>
                </a:cxn>
                <a:cxn ang="T120">
                  <a:pos x="T64" y="T65"/>
                </a:cxn>
                <a:cxn ang="T121">
                  <a:pos x="T66" y="T67"/>
                </a:cxn>
                <a:cxn ang="T122">
                  <a:pos x="T68" y="T69"/>
                </a:cxn>
                <a:cxn ang="T123">
                  <a:pos x="T70" y="T71"/>
                </a:cxn>
                <a:cxn ang="T124">
                  <a:pos x="T72" y="T73"/>
                </a:cxn>
                <a:cxn ang="T125">
                  <a:pos x="T74" y="T75"/>
                </a:cxn>
                <a:cxn ang="T126">
                  <a:pos x="T76" y="T77"/>
                </a:cxn>
                <a:cxn ang="T127">
                  <a:pos x="T78" y="T79"/>
                </a:cxn>
                <a:cxn ang="T128">
                  <a:pos x="T80" y="T81"/>
                </a:cxn>
                <a:cxn ang="T129">
                  <a:pos x="T82" y="T83"/>
                </a:cxn>
                <a:cxn ang="T130">
                  <a:pos x="T84" y="T85"/>
                </a:cxn>
                <a:cxn ang="T131">
                  <a:pos x="T86" y="T87"/>
                </a:cxn>
              </a:cxnLst>
              <a:rect l="T132" t="T133" r="T134" b="T135"/>
              <a:pathLst>
                <a:path w="720" h="490">
                  <a:moveTo>
                    <a:pt x="55" y="382"/>
                  </a:moveTo>
                  <a:lnTo>
                    <a:pt x="54" y="389"/>
                  </a:lnTo>
                  <a:lnTo>
                    <a:pt x="52" y="395"/>
                  </a:lnTo>
                  <a:lnTo>
                    <a:pt x="47" y="401"/>
                  </a:lnTo>
                  <a:lnTo>
                    <a:pt x="41" y="405"/>
                  </a:lnTo>
                  <a:lnTo>
                    <a:pt x="37" y="409"/>
                  </a:lnTo>
                  <a:lnTo>
                    <a:pt x="26" y="414"/>
                  </a:lnTo>
                  <a:lnTo>
                    <a:pt x="14" y="421"/>
                  </a:lnTo>
                  <a:lnTo>
                    <a:pt x="10" y="425"/>
                  </a:lnTo>
                  <a:lnTo>
                    <a:pt x="4" y="429"/>
                  </a:lnTo>
                  <a:lnTo>
                    <a:pt x="1" y="434"/>
                  </a:lnTo>
                  <a:lnTo>
                    <a:pt x="0" y="437"/>
                  </a:lnTo>
                  <a:lnTo>
                    <a:pt x="0" y="440"/>
                  </a:lnTo>
                  <a:lnTo>
                    <a:pt x="1" y="444"/>
                  </a:lnTo>
                  <a:lnTo>
                    <a:pt x="3" y="446"/>
                  </a:lnTo>
                  <a:lnTo>
                    <a:pt x="8" y="449"/>
                  </a:lnTo>
                  <a:lnTo>
                    <a:pt x="14" y="450"/>
                  </a:lnTo>
                  <a:lnTo>
                    <a:pt x="254" y="489"/>
                  </a:lnTo>
                  <a:lnTo>
                    <a:pt x="258" y="490"/>
                  </a:lnTo>
                  <a:lnTo>
                    <a:pt x="264" y="490"/>
                  </a:lnTo>
                  <a:lnTo>
                    <a:pt x="269" y="489"/>
                  </a:lnTo>
                  <a:lnTo>
                    <a:pt x="275" y="489"/>
                  </a:lnTo>
                  <a:lnTo>
                    <a:pt x="281" y="488"/>
                  </a:lnTo>
                  <a:lnTo>
                    <a:pt x="286" y="485"/>
                  </a:lnTo>
                  <a:lnTo>
                    <a:pt x="291" y="484"/>
                  </a:lnTo>
                  <a:lnTo>
                    <a:pt x="295" y="482"/>
                  </a:lnTo>
                  <a:lnTo>
                    <a:pt x="300" y="480"/>
                  </a:lnTo>
                  <a:lnTo>
                    <a:pt x="312" y="473"/>
                  </a:lnTo>
                  <a:lnTo>
                    <a:pt x="333" y="463"/>
                  </a:lnTo>
                  <a:lnTo>
                    <a:pt x="359" y="448"/>
                  </a:lnTo>
                  <a:lnTo>
                    <a:pt x="389" y="432"/>
                  </a:lnTo>
                  <a:lnTo>
                    <a:pt x="423" y="414"/>
                  </a:lnTo>
                  <a:lnTo>
                    <a:pt x="460" y="395"/>
                  </a:lnTo>
                  <a:lnTo>
                    <a:pt x="497" y="375"/>
                  </a:lnTo>
                  <a:lnTo>
                    <a:pt x="535" y="356"/>
                  </a:lnTo>
                  <a:lnTo>
                    <a:pt x="572" y="337"/>
                  </a:lnTo>
                  <a:lnTo>
                    <a:pt x="606" y="319"/>
                  </a:lnTo>
                  <a:lnTo>
                    <a:pt x="636" y="303"/>
                  </a:lnTo>
                  <a:lnTo>
                    <a:pt x="662" y="288"/>
                  </a:lnTo>
                  <a:lnTo>
                    <a:pt x="683" y="278"/>
                  </a:lnTo>
                  <a:lnTo>
                    <a:pt x="695" y="272"/>
                  </a:lnTo>
                  <a:lnTo>
                    <a:pt x="700" y="269"/>
                  </a:lnTo>
                  <a:lnTo>
                    <a:pt x="709" y="263"/>
                  </a:lnTo>
                  <a:lnTo>
                    <a:pt x="715" y="254"/>
                  </a:lnTo>
                  <a:lnTo>
                    <a:pt x="719" y="243"/>
                  </a:lnTo>
                  <a:lnTo>
                    <a:pt x="720" y="233"/>
                  </a:lnTo>
                  <a:lnTo>
                    <a:pt x="720" y="230"/>
                  </a:lnTo>
                  <a:lnTo>
                    <a:pt x="720" y="224"/>
                  </a:lnTo>
                  <a:lnTo>
                    <a:pt x="720" y="218"/>
                  </a:lnTo>
                  <a:lnTo>
                    <a:pt x="720" y="215"/>
                  </a:lnTo>
                  <a:lnTo>
                    <a:pt x="718" y="205"/>
                  </a:lnTo>
                  <a:lnTo>
                    <a:pt x="712" y="196"/>
                  </a:lnTo>
                  <a:lnTo>
                    <a:pt x="704" y="189"/>
                  </a:lnTo>
                  <a:lnTo>
                    <a:pt x="694" y="186"/>
                  </a:lnTo>
                  <a:lnTo>
                    <a:pt x="692" y="186"/>
                  </a:lnTo>
                  <a:lnTo>
                    <a:pt x="686" y="185"/>
                  </a:lnTo>
                  <a:lnTo>
                    <a:pt x="677" y="183"/>
                  </a:lnTo>
                  <a:lnTo>
                    <a:pt x="668" y="182"/>
                  </a:lnTo>
                  <a:lnTo>
                    <a:pt x="658" y="180"/>
                  </a:lnTo>
                  <a:lnTo>
                    <a:pt x="649" y="178"/>
                  </a:lnTo>
                  <a:lnTo>
                    <a:pt x="643" y="177"/>
                  </a:lnTo>
                  <a:lnTo>
                    <a:pt x="641" y="177"/>
                  </a:lnTo>
                  <a:lnTo>
                    <a:pt x="634" y="175"/>
                  </a:lnTo>
                  <a:lnTo>
                    <a:pt x="627" y="170"/>
                  </a:lnTo>
                  <a:lnTo>
                    <a:pt x="622" y="166"/>
                  </a:lnTo>
                  <a:lnTo>
                    <a:pt x="617" y="160"/>
                  </a:lnTo>
                  <a:lnTo>
                    <a:pt x="614" y="155"/>
                  </a:lnTo>
                  <a:lnTo>
                    <a:pt x="607" y="141"/>
                  </a:lnTo>
                  <a:lnTo>
                    <a:pt x="596" y="122"/>
                  </a:lnTo>
                  <a:lnTo>
                    <a:pt x="583" y="98"/>
                  </a:lnTo>
                  <a:lnTo>
                    <a:pt x="571" y="76"/>
                  </a:lnTo>
                  <a:lnTo>
                    <a:pt x="560" y="57"/>
                  </a:lnTo>
                  <a:lnTo>
                    <a:pt x="553" y="43"/>
                  </a:lnTo>
                  <a:lnTo>
                    <a:pt x="549" y="38"/>
                  </a:lnTo>
                  <a:lnTo>
                    <a:pt x="546" y="33"/>
                  </a:lnTo>
                  <a:lnTo>
                    <a:pt x="543" y="30"/>
                  </a:lnTo>
                  <a:lnTo>
                    <a:pt x="539" y="25"/>
                  </a:lnTo>
                  <a:lnTo>
                    <a:pt x="535" y="22"/>
                  </a:lnTo>
                  <a:lnTo>
                    <a:pt x="530" y="18"/>
                  </a:lnTo>
                  <a:lnTo>
                    <a:pt x="525" y="16"/>
                  </a:lnTo>
                  <a:lnTo>
                    <a:pt x="520" y="14"/>
                  </a:lnTo>
                  <a:lnTo>
                    <a:pt x="516" y="13"/>
                  </a:lnTo>
                  <a:lnTo>
                    <a:pt x="513" y="13"/>
                  </a:lnTo>
                  <a:lnTo>
                    <a:pt x="508" y="11"/>
                  </a:lnTo>
                  <a:lnTo>
                    <a:pt x="500" y="9"/>
                  </a:lnTo>
                  <a:lnTo>
                    <a:pt x="492" y="7"/>
                  </a:lnTo>
                  <a:lnTo>
                    <a:pt x="483" y="5"/>
                  </a:lnTo>
                  <a:lnTo>
                    <a:pt x="475" y="4"/>
                  </a:lnTo>
                  <a:lnTo>
                    <a:pt x="469" y="2"/>
                  </a:lnTo>
                  <a:lnTo>
                    <a:pt x="467" y="2"/>
                  </a:lnTo>
                  <a:lnTo>
                    <a:pt x="462" y="0"/>
                  </a:lnTo>
                  <a:lnTo>
                    <a:pt x="457" y="0"/>
                  </a:lnTo>
                  <a:lnTo>
                    <a:pt x="452" y="0"/>
                  </a:lnTo>
                  <a:lnTo>
                    <a:pt x="447" y="0"/>
                  </a:lnTo>
                  <a:lnTo>
                    <a:pt x="440" y="2"/>
                  </a:lnTo>
                  <a:lnTo>
                    <a:pt x="435" y="2"/>
                  </a:lnTo>
                  <a:lnTo>
                    <a:pt x="430" y="4"/>
                  </a:lnTo>
                  <a:lnTo>
                    <a:pt x="425" y="5"/>
                  </a:lnTo>
                  <a:lnTo>
                    <a:pt x="382" y="24"/>
                  </a:lnTo>
                  <a:lnTo>
                    <a:pt x="381" y="25"/>
                  </a:lnTo>
                  <a:lnTo>
                    <a:pt x="377" y="26"/>
                  </a:lnTo>
                  <a:lnTo>
                    <a:pt x="371" y="29"/>
                  </a:lnTo>
                  <a:lnTo>
                    <a:pt x="364" y="32"/>
                  </a:lnTo>
                  <a:lnTo>
                    <a:pt x="356" y="35"/>
                  </a:lnTo>
                  <a:lnTo>
                    <a:pt x="351" y="38"/>
                  </a:lnTo>
                  <a:lnTo>
                    <a:pt x="346" y="39"/>
                  </a:lnTo>
                  <a:lnTo>
                    <a:pt x="345" y="40"/>
                  </a:lnTo>
                  <a:lnTo>
                    <a:pt x="177" y="114"/>
                  </a:lnTo>
                  <a:lnTo>
                    <a:pt x="176" y="115"/>
                  </a:lnTo>
                  <a:lnTo>
                    <a:pt x="171" y="116"/>
                  </a:lnTo>
                  <a:lnTo>
                    <a:pt x="166" y="120"/>
                  </a:lnTo>
                  <a:lnTo>
                    <a:pt x="159" y="122"/>
                  </a:lnTo>
                  <a:lnTo>
                    <a:pt x="151" y="125"/>
                  </a:lnTo>
                  <a:lnTo>
                    <a:pt x="145" y="129"/>
                  </a:lnTo>
                  <a:lnTo>
                    <a:pt x="141" y="130"/>
                  </a:lnTo>
                  <a:lnTo>
                    <a:pt x="140" y="131"/>
                  </a:lnTo>
                  <a:lnTo>
                    <a:pt x="137" y="132"/>
                  </a:lnTo>
                  <a:lnTo>
                    <a:pt x="129" y="135"/>
                  </a:lnTo>
                  <a:lnTo>
                    <a:pt x="119" y="140"/>
                  </a:lnTo>
                  <a:lnTo>
                    <a:pt x="108" y="144"/>
                  </a:lnTo>
                  <a:lnTo>
                    <a:pt x="97" y="149"/>
                  </a:lnTo>
                  <a:lnTo>
                    <a:pt x="87" y="153"/>
                  </a:lnTo>
                  <a:lnTo>
                    <a:pt x="79" y="157"/>
                  </a:lnTo>
                  <a:lnTo>
                    <a:pt x="76" y="158"/>
                  </a:lnTo>
                  <a:lnTo>
                    <a:pt x="67" y="164"/>
                  </a:lnTo>
                  <a:lnTo>
                    <a:pt x="61" y="171"/>
                  </a:lnTo>
                  <a:lnTo>
                    <a:pt x="56" y="182"/>
                  </a:lnTo>
                  <a:lnTo>
                    <a:pt x="55" y="192"/>
                  </a:lnTo>
                  <a:lnTo>
                    <a:pt x="55" y="221"/>
                  </a:lnTo>
                  <a:lnTo>
                    <a:pt x="55" y="286"/>
                  </a:lnTo>
                  <a:lnTo>
                    <a:pt x="55" y="353"/>
                  </a:lnTo>
                  <a:lnTo>
                    <a:pt x="55" y="382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12469" name="Freeform 229"/>
            <p:cNvSpPr>
              <a:spLocks/>
            </p:cNvSpPr>
            <p:nvPr/>
          </p:nvSpPr>
          <p:spPr bwMode="auto">
            <a:xfrm>
              <a:off x="1173" y="3575"/>
              <a:ext cx="118" cy="79"/>
            </a:xfrm>
            <a:custGeom>
              <a:avLst/>
              <a:gdLst>
                <a:gd name="T0" fmla="*/ 0 w 705"/>
                <a:gd name="T1" fmla="*/ 1 h 475"/>
                <a:gd name="T2" fmla="*/ 0 w 705"/>
                <a:gd name="T3" fmla="*/ 1 h 475"/>
                <a:gd name="T4" fmla="*/ 1 w 705"/>
                <a:gd name="T5" fmla="*/ 1 h 475"/>
                <a:gd name="T6" fmla="*/ 1 w 705"/>
                <a:gd name="T7" fmla="*/ 0 h 475"/>
                <a:gd name="T8" fmla="*/ 1 w 705"/>
                <a:gd name="T9" fmla="*/ 0 h 475"/>
                <a:gd name="T10" fmla="*/ 1 w 705"/>
                <a:gd name="T11" fmla="*/ 0 h 475"/>
                <a:gd name="T12" fmla="*/ 1 w 705"/>
                <a:gd name="T13" fmla="*/ 0 h 475"/>
                <a:gd name="T14" fmla="*/ 2 w 705"/>
                <a:gd name="T15" fmla="*/ 0 h 475"/>
                <a:gd name="T16" fmla="*/ 2 w 705"/>
                <a:gd name="T17" fmla="*/ 0 h 475"/>
                <a:gd name="T18" fmla="*/ 2 w 705"/>
                <a:gd name="T19" fmla="*/ 0 h 475"/>
                <a:gd name="T20" fmla="*/ 2 w 705"/>
                <a:gd name="T21" fmla="*/ 0 h 475"/>
                <a:gd name="T22" fmla="*/ 2 w 705"/>
                <a:gd name="T23" fmla="*/ 0 h 475"/>
                <a:gd name="T24" fmla="*/ 2 w 705"/>
                <a:gd name="T25" fmla="*/ 0 h 475"/>
                <a:gd name="T26" fmla="*/ 2 w 705"/>
                <a:gd name="T27" fmla="*/ 0 h 475"/>
                <a:gd name="T28" fmla="*/ 2 w 705"/>
                <a:gd name="T29" fmla="*/ 0 h 475"/>
                <a:gd name="T30" fmla="*/ 2 w 705"/>
                <a:gd name="T31" fmla="*/ 0 h 475"/>
                <a:gd name="T32" fmla="*/ 2 w 705"/>
                <a:gd name="T33" fmla="*/ 0 h 475"/>
                <a:gd name="T34" fmla="*/ 3 w 705"/>
                <a:gd name="T35" fmla="*/ 0 h 475"/>
                <a:gd name="T36" fmla="*/ 3 w 705"/>
                <a:gd name="T37" fmla="*/ 1 h 475"/>
                <a:gd name="T38" fmla="*/ 3 w 705"/>
                <a:gd name="T39" fmla="*/ 1 h 475"/>
                <a:gd name="T40" fmla="*/ 3 w 705"/>
                <a:gd name="T41" fmla="*/ 1 h 475"/>
                <a:gd name="T42" fmla="*/ 3 w 705"/>
                <a:gd name="T43" fmla="*/ 1 h 475"/>
                <a:gd name="T44" fmla="*/ 3 w 705"/>
                <a:gd name="T45" fmla="*/ 1 h 475"/>
                <a:gd name="T46" fmla="*/ 3 w 705"/>
                <a:gd name="T47" fmla="*/ 1 h 475"/>
                <a:gd name="T48" fmla="*/ 3 w 705"/>
                <a:gd name="T49" fmla="*/ 1 h 475"/>
                <a:gd name="T50" fmla="*/ 3 w 705"/>
                <a:gd name="T51" fmla="*/ 1 h 475"/>
                <a:gd name="T52" fmla="*/ 1 w 705"/>
                <a:gd name="T53" fmla="*/ 2 h 475"/>
                <a:gd name="T54" fmla="*/ 1 w 705"/>
                <a:gd name="T55" fmla="*/ 2 h 475"/>
                <a:gd name="T56" fmla="*/ 1 w 705"/>
                <a:gd name="T57" fmla="*/ 2 h 475"/>
                <a:gd name="T58" fmla="*/ 1 w 705"/>
                <a:gd name="T59" fmla="*/ 2 h 475"/>
                <a:gd name="T60" fmla="*/ 0 w 705"/>
                <a:gd name="T61" fmla="*/ 2 h 475"/>
                <a:gd name="T62" fmla="*/ 0 w 705"/>
                <a:gd name="T63" fmla="*/ 2 h 475"/>
                <a:gd name="T64" fmla="*/ 0 w 705"/>
                <a:gd name="T65" fmla="*/ 2 h 475"/>
                <a:gd name="T66" fmla="*/ 0 w 705"/>
                <a:gd name="T67" fmla="*/ 2 h 475"/>
                <a:gd name="T68" fmla="*/ 0 w 705"/>
                <a:gd name="T69" fmla="*/ 2 h 475"/>
                <a:gd name="T70" fmla="*/ 0 w 705"/>
                <a:gd name="T71" fmla="*/ 1 h 475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w 705"/>
                <a:gd name="T109" fmla="*/ 0 h 475"/>
                <a:gd name="T110" fmla="*/ 705 w 705"/>
                <a:gd name="T111" fmla="*/ 475 h 475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T108" t="T109" r="T110" b="T111"/>
              <a:pathLst>
                <a:path w="705" h="475">
                  <a:moveTo>
                    <a:pt x="54" y="185"/>
                  </a:moveTo>
                  <a:lnTo>
                    <a:pt x="55" y="177"/>
                  </a:lnTo>
                  <a:lnTo>
                    <a:pt x="59" y="169"/>
                  </a:lnTo>
                  <a:lnTo>
                    <a:pt x="65" y="162"/>
                  </a:lnTo>
                  <a:lnTo>
                    <a:pt x="72" y="158"/>
                  </a:lnTo>
                  <a:lnTo>
                    <a:pt x="135" y="130"/>
                  </a:lnTo>
                  <a:lnTo>
                    <a:pt x="140" y="127"/>
                  </a:lnTo>
                  <a:lnTo>
                    <a:pt x="144" y="126"/>
                  </a:lnTo>
                  <a:lnTo>
                    <a:pt x="149" y="124"/>
                  </a:lnTo>
                  <a:lnTo>
                    <a:pt x="153" y="122"/>
                  </a:lnTo>
                  <a:lnTo>
                    <a:pt x="158" y="119"/>
                  </a:lnTo>
                  <a:lnTo>
                    <a:pt x="162" y="117"/>
                  </a:lnTo>
                  <a:lnTo>
                    <a:pt x="167" y="116"/>
                  </a:lnTo>
                  <a:lnTo>
                    <a:pt x="171" y="114"/>
                  </a:lnTo>
                  <a:lnTo>
                    <a:pt x="340" y="40"/>
                  </a:lnTo>
                  <a:lnTo>
                    <a:pt x="345" y="37"/>
                  </a:lnTo>
                  <a:lnTo>
                    <a:pt x="350" y="36"/>
                  </a:lnTo>
                  <a:lnTo>
                    <a:pt x="354" y="34"/>
                  </a:lnTo>
                  <a:lnTo>
                    <a:pt x="359" y="32"/>
                  </a:lnTo>
                  <a:lnTo>
                    <a:pt x="363" y="29"/>
                  </a:lnTo>
                  <a:lnTo>
                    <a:pt x="368" y="27"/>
                  </a:lnTo>
                  <a:lnTo>
                    <a:pt x="372" y="26"/>
                  </a:lnTo>
                  <a:lnTo>
                    <a:pt x="377" y="24"/>
                  </a:lnTo>
                  <a:lnTo>
                    <a:pt x="421" y="5"/>
                  </a:lnTo>
                  <a:lnTo>
                    <a:pt x="425" y="4"/>
                  </a:lnTo>
                  <a:lnTo>
                    <a:pt x="430" y="2"/>
                  </a:lnTo>
                  <a:lnTo>
                    <a:pt x="434" y="1"/>
                  </a:lnTo>
                  <a:lnTo>
                    <a:pt x="440" y="0"/>
                  </a:lnTo>
                  <a:lnTo>
                    <a:pt x="444" y="0"/>
                  </a:lnTo>
                  <a:lnTo>
                    <a:pt x="449" y="0"/>
                  </a:lnTo>
                  <a:lnTo>
                    <a:pt x="453" y="0"/>
                  </a:lnTo>
                  <a:lnTo>
                    <a:pt x="458" y="1"/>
                  </a:lnTo>
                  <a:lnTo>
                    <a:pt x="506" y="13"/>
                  </a:lnTo>
                  <a:lnTo>
                    <a:pt x="514" y="16"/>
                  </a:lnTo>
                  <a:lnTo>
                    <a:pt x="522" y="20"/>
                  </a:lnTo>
                  <a:lnTo>
                    <a:pt x="529" y="27"/>
                  </a:lnTo>
                  <a:lnTo>
                    <a:pt x="535" y="34"/>
                  </a:lnTo>
                  <a:lnTo>
                    <a:pt x="602" y="157"/>
                  </a:lnTo>
                  <a:lnTo>
                    <a:pt x="608" y="163"/>
                  </a:lnTo>
                  <a:lnTo>
                    <a:pt x="616" y="169"/>
                  </a:lnTo>
                  <a:lnTo>
                    <a:pt x="624" y="173"/>
                  </a:lnTo>
                  <a:lnTo>
                    <a:pt x="632" y="177"/>
                  </a:lnTo>
                  <a:lnTo>
                    <a:pt x="685" y="186"/>
                  </a:lnTo>
                  <a:lnTo>
                    <a:pt x="693" y="189"/>
                  </a:lnTo>
                  <a:lnTo>
                    <a:pt x="699" y="194"/>
                  </a:lnTo>
                  <a:lnTo>
                    <a:pt x="704" y="200"/>
                  </a:lnTo>
                  <a:lnTo>
                    <a:pt x="705" y="208"/>
                  </a:lnTo>
                  <a:lnTo>
                    <a:pt x="705" y="226"/>
                  </a:lnTo>
                  <a:lnTo>
                    <a:pt x="704" y="235"/>
                  </a:lnTo>
                  <a:lnTo>
                    <a:pt x="701" y="243"/>
                  </a:lnTo>
                  <a:lnTo>
                    <a:pt x="695" y="251"/>
                  </a:lnTo>
                  <a:lnTo>
                    <a:pt x="688" y="256"/>
                  </a:lnTo>
                  <a:lnTo>
                    <a:pt x="284" y="469"/>
                  </a:lnTo>
                  <a:lnTo>
                    <a:pt x="280" y="470"/>
                  </a:lnTo>
                  <a:lnTo>
                    <a:pt x="275" y="473"/>
                  </a:lnTo>
                  <a:lnTo>
                    <a:pt x="270" y="474"/>
                  </a:lnTo>
                  <a:lnTo>
                    <a:pt x="266" y="474"/>
                  </a:lnTo>
                  <a:lnTo>
                    <a:pt x="260" y="475"/>
                  </a:lnTo>
                  <a:lnTo>
                    <a:pt x="256" y="475"/>
                  </a:lnTo>
                  <a:lnTo>
                    <a:pt x="251" y="475"/>
                  </a:lnTo>
                  <a:lnTo>
                    <a:pt x="247" y="475"/>
                  </a:lnTo>
                  <a:lnTo>
                    <a:pt x="7" y="437"/>
                  </a:lnTo>
                  <a:lnTo>
                    <a:pt x="2" y="434"/>
                  </a:lnTo>
                  <a:lnTo>
                    <a:pt x="0" y="431"/>
                  </a:lnTo>
                  <a:lnTo>
                    <a:pt x="1" y="428"/>
                  </a:lnTo>
                  <a:lnTo>
                    <a:pt x="5" y="423"/>
                  </a:lnTo>
                  <a:lnTo>
                    <a:pt x="37" y="405"/>
                  </a:lnTo>
                  <a:lnTo>
                    <a:pt x="44" y="400"/>
                  </a:lnTo>
                  <a:lnTo>
                    <a:pt x="49" y="392"/>
                  </a:lnTo>
                  <a:lnTo>
                    <a:pt x="53" y="384"/>
                  </a:lnTo>
                  <a:lnTo>
                    <a:pt x="54" y="375"/>
                  </a:lnTo>
                  <a:lnTo>
                    <a:pt x="54" y="185"/>
                  </a:lnTo>
                  <a:close/>
                </a:path>
              </a:pathLst>
            </a:custGeom>
            <a:solidFill>
              <a:srgbClr val="B5B59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12470" name="Freeform 230"/>
            <p:cNvSpPr>
              <a:spLocks/>
            </p:cNvSpPr>
            <p:nvPr/>
          </p:nvSpPr>
          <p:spPr bwMode="auto">
            <a:xfrm>
              <a:off x="1173" y="3604"/>
              <a:ext cx="44" cy="50"/>
            </a:xfrm>
            <a:custGeom>
              <a:avLst/>
              <a:gdLst>
                <a:gd name="T0" fmla="*/ 0 w 265"/>
                <a:gd name="T1" fmla="*/ 0 h 305"/>
                <a:gd name="T2" fmla="*/ 0 w 265"/>
                <a:gd name="T3" fmla="*/ 0 h 305"/>
                <a:gd name="T4" fmla="*/ 0 w 265"/>
                <a:gd name="T5" fmla="*/ 0 h 305"/>
                <a:gd name="T6" fmla="*/ 0 w 265"/>
                <a:gd name="T7" fmla="*/ 0 h 305"/>
                <a:gd name="T8" fmla="*/ 0 w 265"/>
                <a:gd name="T9" fmla="*/ 0 h 305"/>
                <a:gd name="T10" fmla="*/ 0 w 265"/>
                <a:gd name="T11" fmla="*/ 0 h 305"/>
                <a:gd name="T12" fmla="*/ 1 w 265"/>
                <a:gd name="T13" fmla="*/ 0 h 305"/>
                <a:gd name="T14" fmla="*/ 1 w 265"/>
                <a:gd name="T15" fmla="*/ 0 h 305"/>
                <a:gd name="T16" fmla="*/ 1 w 265"/>
                <a:gd name="T17" fmla="*/ 0 h 305"/>
                <a:gd name="T18" fmla="*/ 1 w 265"/>
                <a:gd name="T19" fmla="*/ 0 h 305"/>
                <a:gd name="T20" fmla="*/ 1 w 265"/>
                <a:gd name="T21" fmla="*/ 1 h 305"/>
                <a:gd name="T22" fmla="*/ 1 w 265"/>
                <a:gd name="T23" fmla="*/ 1 h 305"/>
                <a:gd name="T24" fmla="*/ 1 w 265"/>
                <a:gd name="T25" fmla="*/ 1 h 305"/>
                <a:gd name="T26" fmla="*/ 1 w 265"/>
                <a:gd name="T27" fmla="*/ 1 h 305"/>
                <a:gd name="T28" fmla="*/ 1 w 265"/>
                <a:gd name="T29" fmla="*/ 1 h 305"/>
                <a:gd name="T30" fmla="*/ 1 w 265"/>
                <a:gd name="T31" fmla="*/ 1 h 305"/>
                <a:gd name="T32" fmla="*/ 1 w 265"/>
                <a:gd name="T33" fmla="*/ 1 h 305"/>
                <a:gd name="T34" fmla="*/ 1 w 265"/>
                <a:gd name="T35" fmla="*/ 1 h 305"/>
                <a:gd name="T36" fmla="*/ 1 w 265"/>
                <a:gd name="T37" fmla="*/ 1 h 305"/>
                <a:gd name="T38" fmla="*/ 1 w 265"/>
                <a:gd name="T39" fmla="*/ 1 h 305"/>
                <a:gd name="T40" fmla="*/ 1 w 265"/>
                <a:gd name="T41" fmla="*/ 1 h 305"/>
                <a:gd name="T42" fmla="*/ 1 w 265"/>
                <a:gd name="T43" fmla="*/ 1 h 305"/>
                <a:gd name="T44" fmla="*/ 1 w 265"/>
                <a:gd name="T45" fmla="*/ 1 h 305"/>
                <a:gd name="T46" fmla="*/ 1 w 265"/>
                <a:gd name="T47" fmla="*/ 1 h 305"/>
                <a:gd name="T48" fmla="*/ 1 w 265"/>
                <a:gd name="T49" fmla="*/ 1 h 305"/>
                <a:gd name="T50" fmla="*/ 0 w 265"/>
                <a:gd name="T51" fmla="*/ 1 h 305"/>
                <a:gd name="T52" fmla="*/ 0 w 265"/>
                <a:gd name="T53" fmla="*/ 1 h 305"/>
                <a:gd name="T54" fmla="*/ 0 w 265"/>
                <a:gd name="T55" fmla="*/ 1 h 305"/>
                <a:gd name="T56" fmla="*/ 0 w 265"/>
                <a:gd name="T57" fmla="*/ 1 h 305"/>
                <a:gd name="T58" fmla="*/ 0 w 265"/>
                <a:gd name="T59" fmla="*/ 1 h 305"/>
                <a:gd name="T60" fmla="*/ 0 w 265"/>
                <a:gd name="T61" fmla="*/ 1 h 305"/>
                <a:gd name="T62" fmla="*/ 0 w 265"/>
                <a:gd name="T63" fmla="*/ 1 h 305"/>
                <a:gd name="T64" fmla="*/ 0 w 265"/>
                <a:gd name="T65" fmla="*/ 1 h 305"/>
                <a:gd name="T66" fmla="*/ 0 w 265"/>
                <a:gd name="T67" fmla="*/ 1 h 305"/>
                <a:gd name="T68" fmla="*/ 0 w 265"/>
                <a:gd name="T69" fmla="*/ 1 h 305"/>
                <a:gd name="T70" fmla="*/ 0 w 265"/>
                <a:gd name="T71" fmla="*/ 0 h 305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w 265"/>
                <a:gd name="T109" fmla="*/ 0 h 305"/>
                <a:gd name="T110" fmla="*/ 265 w 265"/>
                <a:gd name="T111" fmla="*/ 305 h 305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T108" t="T109" r="T110" b="T111"/>
              <a:pathLst>
                <a:path w="265" h="305">
                  <a:moveTo>
                    <a:pt x="54" y="15"/>
                  </a:moveTo>
                  <a:lnTo>
                    <a:pt x="55" y="8"/>
                  </a:lnTo>
                  <a:lnTo>
                    <a:pt x="59" y="2"/>
                  </a:lnTo>
                  <a:lnTo>
                    <a:pt x="65" y="0"/>
                  </a:lnTo>
                  <a:lnTo>
                    <a:pt x="73" y="0"/>
                  </a:lnTo>
                  <a:lnTo>
                    <a:pt x="129" y="16"/>
                  </a:lnTo>
                  <a:lnTo>
                    <a:pt x="137" y="19"/>
                  </a:lnTo>
                  <a:lnTo>
                    <a:pt x="144" y="25"/>
                  </a:lnTo>
                  <a:lnTo>
                    <a:pt x="151" y="32"/>
                  </a:lnTo>
                  <a:lnTo>
                    <a:pt x="154" y="39"/>
                  </a:lnTo>
                  <a:lnTo>
                    <a:pt x="195" y="190"/>
                  </a:lnTo>
                  <a:lnTo>
                    <a:pt x="198" y="199"/>
                  </a:lnTo>
                  <a:lnTo>
                    <a:pt x="203" y="207"/>
                  </a:lnTo>
                  <a:lnTo>
                    <a:pt x="210" y="214"/>
                  </a:lnTo>
                  <a:lnTo>
                    <a:pt x="217" y="218"/>
                  </a:lnTo>
                  <a:lnTo>
                    <a:pt x="245" y="233"/>
                  </a:lnTo>
                  <a:lnTo>
                    <a:pt x="251" y="237"/>
                  </a:lnTo>
                  <a:lnTo>
                    <a:pt x="257" y="245"/>
                  </a:lnTo>
                  <a:lnTo>
                    <a:pt x="261" y="253"/>
                  </a:lnTo>
                  <a:lnTo>
                    <a:pt x="263" y="262"/>
                  </a:lnTo>
                  <a:lnTo>
                    <a:pt x="265" y="288"/>
                  </a:lnTo>
                  <a:lnTo>
                    <a:pt x="264" y="296"/>
                  </a:lnTo>
                  <a:lnTo>
                    <a:pt x="260" y="302"/>
                  </a:lnTo>
                  <a:lnTo>
                    <a:pt x="254" y="304"/>
                  </a:lnTo>
                  <a:lnTo>
                    <a:pt x="247" y="305"/>
                  </a:lnTo>
                  <a:lnTo>
                    <a:pt x="7" y="267"/>
                  </a:lnTo>
                  <a:lnTo>
                    <a:pt x="2" y="264"/>
                  </a:lnTo>
                  <a:lnTo>
                    <a:pt x="0" y="261"/>
                  </a:lnTo>
                  <a:lnTo>
                    <a:pt x="1" y="258"/>
                  </a:lnTo>
                  <a:lnTo>
                    <a:pt x="5" y="253"/>
                  </a:lnTo>
                  <a:lnTo>
                    <a:pt x="37" y="235"/>
                  </a:lnTo>
                  <a:lnTo>
                    <a:pt x="44" y="230"/>
                  </a:lnTo>
                  <a:lnTo>
                    <a:pt x="49" y="222"/>
                  </a:lnTo>
                  <a:lnTo>
                    <a:pt x="53" y="214"/>
                  </a:lnTo>
                  <a:lnTo>
                    <a:pt x="54" y="205"/>
                  </a:lnTo>
                  <a:lnTo>
                    <a:pt x="54" y="15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12471" name="Freeform 231"/>
            <p:cNvSpPr>
              <a:spLocks/>
            </p:cNvSpPr>
            <p:nvPr/>
          </p:nvSpPr>
          <p:spPr bwMode="auto">
            <a:xfrm>
              <a:off x="1217" y="3608"/>
              <a:ext cx="74" cy="46"/>
            </a:xfrm>
            <a:custGeom>
              <a:avLst/>
              <a:gdLst>
                <a:gd name="T0" fmla="*/ 0 w 442"/>
                <a:gd name="T1" fmla="*/ 1 h 276"/>
                <a:gd name="T2" fmla="*/ 0 w 442"/>
                <a:gd name="T3" fmla="*/ 1 h 276"/>
                <a:gd name="T4" fmla="*/ 0 w 442"/>
                <a:gd name="T5" fmla="*/ 1 h 276"/>
                <a:gd name="T6" fmla="*/ 0 w 442"/>
                <a:gd name="T7" fmla="*/ 1 h 276"/>
                <a:gd name="T8" fmla="*/ 0 w 442"/>
                <a:gd name="T9" fmla="*/ 1 h 276"/>
                <a:gd name="T10" fmla="*/ 2 w 442"/>
                <a:gd name="T11" fmla="*/ 0 h 276"/>
                <a:gd name="T12" fmla="*/ 2 w 442"/>
                <a:gd name="T13" fmla="*/ 0 h 276"/>
                <a:gd name="T14" fmla="*/ 2 w 442"/>
                <a:gd name="T15" fmla="*/ 0 h 276"/>
                <a:gd name="T16" fmla="*/ 2 w 442"/>
                <a:gd name="T17" fmla="*/ 0 h 276"/>
                <a:gd name="T18" fmla="*/ 2 w 442"/>
                <a:gd name="T19" fmla="*/ 0 h 276"/>
                <a:gd name="T20" fmla="*/ 2 w 442"/>
                <a:gd name="T21" fmla="*/ 0 h 276"/>
                <a:gd name="T22" fmla="*/ 2 w 442"/>
                <a:gd name="T23" fmla="*/ 0 h 276"/>
                <a:gd name="T24" fmla="*/ 2 w 442"/>
                <a:gd name="T25" fmla="*/ 0 h 276"/>
                <a:gd name="T26" fmla="*/ 2 w 442"/>
                <a:gd name="T27" fmla="*/ 0 h 276"/>
                <a:gd name="T28" fmla="*/ 2 w 442"/>
                <a:gd name="T29" fmla="*/ 0 h 276"/>
                <a:gd name="T30" fmla="*/ 0 w 442"/>
                <a:gd name="T31" fmla="*/ 1 h 276"/>
                <a:gd name="T32" fmla="*/ 0 w 442"/>
                <a:gd name="T33" fmla="*/ 1 h 276"/>
                <a:gd name="T34" fmla="*/ 0 w 442"/>
                <a:gd name="T35" fmla="*/ 1 h 276"/>
                <a:gd name="T36" fmla="*/ 0 w 442"/>
                <a:gd name="T37" fmla="*/ 1 h 276"/>
                <a:gd name="T38" fmla="*/ 0 w 442"/>
                <a:gd name="T39" fmla="*/ 1 h 276"/>
                <a:gd name="T40" fmla="*/ 0 w 442"/>
                <a:gd name="T41" fmla="*/ 1 h 27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442"/>
                <a:gd name="T64" fmla="*/ 0 h 276"/>
                <a:gd name="T65" fmla="*/ 442 w 442"/>
                <a:gd name="T66" fmla="*/ 276 h 27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442" h="276">
                  <a:moveTo>
                    <a:pt x="0" y="236"/>
                  </a:moveTo>
                  <a:lnTo>
                    <a:pt x="1" y="227"/>
                  </a:lnTo>
                  <a:lnTo>
                    <a:pt x="4" y="219"/>
                  </a:lnTo>
                  <a:lnTo>
                    <a:pt x="10" y="213"/>
                  </a:lnTo>
                  <a:lnTo>
                    <a:pt x="17" y="207"/>
                  </a:lnTo>
                  <a:lnTo>
                    <a:pt x="424" y="2"/>
                  </a:lnTo>
                  <a:lnTo>
                    <a:pt x="431" y="0"/>
                  </a:lnTo>
                  <a:lnTo>
                    <a:pt x="436" y="1"/>
                  </a:lnTo>
                  <a:lnTo>
                    <a:pt x="441" y="6"/>
                  </a:lnTo>
                  <a:lnTo>
                    <a:pt x="442" y="12"/>
                  </a:lnTo>
                  <a:lnTo>
                    <a:pt x="442" y="30"/>
                  </a:lnTo>
                  <a:lnTo>
                    <a:pt x="441" y="39"/>
                  </a:lnTo>
                  <a:lnTo>
                    <a:pt x="438" y="47"/>
                  </a:lnTo>
                  <a:lnTo>
                    <a:pt x="432" y="55"/>
                  </a:lnTo>
                  <a:lnTo>
                    <a:pt x="425" y="60"/>
                  </a:lnTo>
                  <a:lnTo>
                    <a:pt x="21" y="273"/>
                  </a:lnTo>
                  <a:lnTo>
                    <a:pt x="14" y="276"/>
                  </a:lnTo>
                  <a:lnTo>
                    <a:pt x="9" y="273"/>
                  </a:lnTo>
                  <a:lnTo>
                    <a:pt x="4" y="269"/>
                  </a:lnTo>
                  <a:lnTo>
                    <a:pt x="2" y="262"/>
                  </a:lnTo>
                  <a:lnTo>
                    <a:pt x="0" y="236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12472" name="Freeform 232"/>
            <p:cNvSpPr>
              <a:spLocks/>
            </p:cNvSpPr>
            <p:nvPr/>
          </p:nvSpPr>
          <p:spPr bwMode="auto">
            <a:xfrm>
              <a:off x="1233" y="3575"/>
              <a:ext cx="41" cy="38"/>
            </a:xfrm>
            <a:custGeom>
              <a:avLst/>
              <a:gdLst>
                <a:gd name="T0" fmla="*/ 1 w 244"/>
                <a:gd name="T1" fmla="*/ 1 h 227"/>
                <a:gd name="T2" fmla="*/ 1 w 244"/>
                <a:gd name="T3" fmla="*/ 1 h 227"/>
                <a:gd name="T4" fmla="*/ 1 w 244"/>
                <a:gd name="T5" fmla="*/ 1 h 227"/>
                <a:gd name="T6" fmla="*/ 1 w 244"/>
                <a:gd name="T7" fmla="*/ 1 h 227"/>
                <a:gd name="T8" fmla="*/ 1 w 244"/>
                <a:gd name="T9" fmla="*/ 1 h 227"/>
                <a:gd name="T10" fmla="*/ 1 w 244"/>
                <a:gd name="T11" fmla="*/ 1 h 227"/>
                <a:gd name="T12" fmla="*/ 1 w 244"/>
                <a:gd name="T13" fmla="*/ 1 h 227"/>
                <a:gd name="T14" fmla="*/ 1 w 244"/>
                <a:gd name="T15" fmla="*/ 1 h 227"/>
                <a:gd name="T16" fmla="*/ 1 w 244"/>
                <a:gd name="T17" fmla="*/ 1 h 227"/>
                <a:gd name="T18" fmla="*/ 0 w 244"/>
                <a:gd name="T19" fmla="*/ 1 h 227"/>
                <a:gd name="T20" fmla="*/ 0 w 244"/>
                <a:gd name="T21" fmla="*/ 1 h 227"/>
                <a:gd name="T22" fmla="*/ 0 w 244"/>
                <a:gd name="T23" fmla="*/ 1 h 227"/>
                <a:gd name="T24" fmla="*/ 0 w 244"/>
                <a:gd name="T25" fmla="*/ 1 h 227"/>
                <a:gd name="T26" fmla="*/ 0 w 244"/>
                <a:gd name="T27" fmla="*/ 1 h 227"/>
                <a:gd name="T28" fmla="*/ 0 w 244"/>
                <a:gd name="T29" fmla="*/ 0 h 227"/>
                <a:gd name="T30" fmla="*/ 0 w 244"/>
                <a:gd name="T31" fmla="*/ 0 h 227"/>
                <a:gd name="T32" fmla="*/ 0 w 244"/>
                <a:gd name="T33" fmla="*/ 0 h 227"/>
                <a:gd name="T34" fmla="*/ 0 w 244"/>
                <a:gd name="T35" fmla="*/ 0 h 227"/>
                <a:gd name="T36" fmla="*/ 0 w 244"/>
                <a:gd name="T37" fmla="*/ 0 h 227"/>
                <a:gd name="T38" fmla="*/ 0 w 244"/>
                <a:gd name="T39" fmla="*/ 0 h 227"/>
                <a:gd name="T40" fmla="*/ 0 w 244"/>
                <a:gd name="T41" fmla="*/ 0 h 227"/>
                <a:gd name="T42" fmla="*/ 0 w 244"/>
                <a:gd name="T43" fmla="*/ 0 h 227"/>
                <a:gd name="T44" fmla="*/ 0 w 244"/>
                <a:gd name="T45" fmla="*/ 0 h 227"/>
                <a:gd name="T46" fmla="*/ 0 w 244"/>
                <a:gd name="T47" fmla="*/ 0 h 227"/>
                <a:gd name="T48" fmla="*/ 0 w 244"/>
                <a:gd name="T49" fmla="*/ 0 h 227"/>
                <a:gd name="T50" fmla="*/ 1 w 244"/>
                <a:gd name="T51" fmla="*/ 0 h 227"/>
                <a:gd name="T52" fmla="*/ 1 w 244"/>
                <a:gd name="T53" fmla="*/ 0 h 227"/>
                <a:gd name="T54" fmla="*/ 1 w 244"/>
                <a:gd name="T55" fmla="*/ 0 h 227"/>
                <a:gd name="T56" fmla="*/ 1 w 244"/>
                <a:gd name="T57" fmla="*/ 0 h 227"/>
                <a:gd name="T58" fmla="*/ 1 w 244"/>
                <a:gd name="T59" fmla="*/ 0 h 227"/>
                <a:gd name="T60" fmla="*/ 1 w 244"/>
                <a:gd name="T61" fmla="*/ 0 h 227"/>
                <a:gd name="T62" fmla="*/ 1 w 244"/>
                <a:gd name="T63" fmla="*/ 0 h 227"/>
                <a:gd name="T64" fmla="*/ 1 w 244"/>
                <a:gd name="T65" fmla="*/ 0 h 227"/>
                <a:gd name="T66" fmla="*/ 1 w 244"/>
                <a:gd name="T67" fmla="*/ 1 h 227"/>
                <a:gd name="T68" fmla="*/ 1 w 244"/>
                <a:gd name="T69" fmla="*/ 1 h 227"/>
                <a:gd name="T70" fmla="*/ 1 w 244"/>
                <a:gd name="T71" fmla="*/ 1 h 227"/>
                <a:gd name="T72" fmla="*/ 1 w 244"/>
                <a:gd name="T73" fmla="*/ 1 h 227"/>
                <a:gd name="T74" fmla="*/ 1 w 244"/>
                <a:gd name="T75" fmla="*/ 1 h 227"/>
                <a:gd name="T76" fmla="*/ 1 w 244"/>
                <a:gd name="T77" fmla="*/ 1 h 227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w 244"/>
                <a:gd name="T118" fmla="*/ 0 h 227"/>
                <a:gd name="T119" fmla="*/ 244 w 244"/>
                <a:gd name="T120" fmla="*/ 227 h 227"/>
              </a:gdLst>
              <a:ahLst/>
              <a:cxnLst>
                <a:cxn ang="T78">
                  <a:pos x="T0" y="T1"/>
                </a:cxn>
                <a:cxn ang="T79">
                  <a:pos x="T2" y="T3"/>
                </a:cxn>
                <a:cxn ang="T80">
                  <a:pos x="T4" y="T5"/>
                </a:cxn>
                <a:cxn ang="T81">
                  <a:pos x="T6" y="T7"/>
                </a:cxn>
                <a:cxn ang="T82">
                  <a:pos x="T8" y="T9"/>
                </a:cxn>
                <a:cxn ang="T83">
                  <a:pos x="T10" y="T11"/>
                </a:cxn>
                <a:cxn ang="T84">
                  <a:pos x="T12" y="T13"/>
                </a:cxn>
                <a:cxn ang="T85">
                  <a:pos x="T14" y="T15"/>
                </a:cxn>
                <a:cxn ang="T86">
                  <a:pos x="T16" y="T17"/>
                </a:cxn>
                <a:cxn ang="T87">
                  <a:pos x="T18" y="T19"/>
                </a:cxn>
                <a:cxn ang="T88">
                  <a:pos x="T20" y="T21"/>
                </a:cxn>
                <a:cxn ang="T89">
                  <a:pos x="T22" y="T23"/>
                </a:cxn>
                <a:cxn ang="T90">
                  <a:pos x="T24" y="T25"/>
                </a:cxn>
                <a:cxn ang="T91">
                  <a:pos x="T26" y="T27"/>
                </a:cxn>
                <a:cxn ang="T92">
                  <a:pos x="T28" y="T29"/>
                </a:cxn>
                <a:cxn ang="T93">
                  <a:pos x="T30" y="T31"/>
                </a:cxn>
                <a:cxn ang="T94">
                  <a:pos x="T32" y="T33"/>
                </a:cxn>
                <a:cxn ang="T95">
                  <a:pos x="T34" y="T35"/>
                </a:cxn>
                <a:cxn ang="T96">
                  <a:pos x="T36" y="T37"/>
                </a:cxn>
                <a:cxn ang="T97">
                  <a:pos x="T38" y="T39"/>
                </a:cxn>
                <a:cxn ang="T98">
                  <a:pos x="T40" y="T41"/>
                </a:cxn>
                <a:cxn ang="T99">
                  <a:pos x="T42" y="T43"/>
                </a:cxn>
                <a:cxn ang="T100">
                  <a:pos x="T44" y="T45"/>
                </a:cxn>
                <a:cxn ang="T101">
                  <a:pos x="T46" y="T47"/>
                </a:cxn>
                <a:cxn ang="T102">
                  <a:pos x="T48" y="T49"/>
                </a:cxn>
                <a:cxn ang="T103">
                  <a:pos x="T50" y="T51"/>
                </a:cxn>
                <a:cxn ang="T104">
                  <a:pos x="T52" y="T53"/>
                </a:cxn>
                <a:cxn ang="T105">
                  <a:pos x="T54" y="T55"/>
                </a:cxn>
                <a:cxn ang="T106">
                  <a:pos x="T56" y="T57"/>
                </a:cxn>
                <a:cxn ang="T107">
                  <a:pos x="T58" y="T59"/>
                </a:cxn>
                <a:cxn ang="T108">
                  <a:pos x="T60" y="T61"/>
                </a:cxn>
                <a:cxn ang="T109">
                  <a:pos x="T62" y="T63"/>
                </a:cxn>
                <a:cxn ang="T110">
                  <a:pos x="T64" y="T65"/>
                </a:cxn>
                <a:cxn ang="T111">
                  <a:pos x="T66" y="T67"/>
                </a:cxn>
                <a:cxn ang="T112">
                  <a:pos x="T68" y="T69"/>
                </a:cxn>
                <a:cxn ang="T113">
                  <a:pos x="T70" y="T71"/>
                </a:cxn>
                <a:cxn ang="T114">
                  <a:pos x="T72" y="T73"/>
                </a:cxn>
                <a:cxn ang="T115">
                  <a:pos x="T74" y="T75"/>
                </a:cxn>
                <a:cxn ang="T116">
                  <a:pos x="T76" y="T77"/>
                </a:cxn>
              </a:cxnLst>
              <a:rect l="T117" t="T118" r="T119" b="T120"/>
              <a:pathLst>
                <a:path w="244" h="227">
                  <a:moveTo>
                    <a:pt x="141" y="223"/>
                  </a:moveTo>
                  <a:lnTo>
                    <a:pt x="138" y="224"/>
                  </a:lnTo>
                  <a:lnTo>
                    <a:pt x="133" y="226"/>
                  </a:lnTo>
                  <a:lnTo>
                    <a:pt x="128" y="226"/>
                  </a:lnTo>
                  <a:lnTo>
                    <a:pt x="123" y="227"/>
                  </a:lnTo>
                  <a:lnTo>
                    <a:pt x="118" y="227"/>
                  </a:lnTo>
                  <a:lnTo>
                    <a:pt x="113" y="227"/>
                  </a:lnTo>
                  <a:lnTo>
                    <a:pt x="108" y="227"/>
                  </a:lnTo>
                  <a:lnTo>
                    <a:pt x="104" y="226"/>
                  </a:lnTo>
                  <a:lnTo>
                    <a:pt x="33" y="205"/>
                  </a:lnTo>
                  <a:lnTo>
                    <a:pt x="25" y="202"/>
                  </a:lnTo>
                  <a:lnTo>
                    <a:pt x="18" y="196"/>
                  </a:lnTo>
                  <a:lnTo>
                    <a:pt x="13" y="188"/>
                  </a:lnTo>
                  <a:lnTo>
                    <a:pt x="11" y="180"/>
                  </a:lnTo>
                  <a:lnTo>
                    <a:pt x="0" y="51"/>
                  </a:lnTo>
                  <a:lnTo>
                    <a:pt x="1" y="43"/>
                  </a:lnTo>
                  <a:lnTo>
                    <a:pt x="3" y="35"/>
                  </a:lnTo>
                  <a:lnTo>
                    <a:pt x="9" y="28"/>
                  </a:lnTo>
                  <a:lnTo>
                    <a:pt x="16" y="24"/>
                  </a:lnTo>
                  <a:lnTo>
                    <a:pt x="60" y="5"/>
                  </a:lnTo>
                  <a:lnTo>
                    <a:pt x="64" y="4"/>
                  </a:lnTo>
                  <a:lnTo>
                    <a:pt x="69" y="2"/>
                  </a:lnTo>
                  <a:lnTo>
                    <a:pt x="73" y="1"/>
                  </a:lnTo>
                  <a:lnTo>
                    <a:pt x="79" y="0"/>
                  </a:lnTo>
                  <a:lnTo>
                    <a:pt x="83" y="0"/>
                  </a:lnTo>
                  <a:lnTo>
                    <a:pt x="88" y="0"/>
                  </a:lnTo>
                  <a:lnTo>
                    <a:pt x="92" y="0"/>
                  </a:lnTo>
                  <a:lnTo>
                    <a:pt x="97" y="1"/>
                  </a:lnTo>
                  <a:lnTo>
                    <a:pt x="145" y="13"/>
                  </a:lnTo>
                  <a:lnTo>
                    <a:pt x="153" y="16"/>
                  </a:lnTo>
                  <a:lnTo>
                    <a:pt x="161" y="20"/>
                  </a:lnTo>
                  <a:lnTo>
                    <a:pt x="168" y="27"/>
                  </a:lnTo>
                  <a:lnTo>
                    <a:pt x="174" y="34"/>
                  </a:lnTo>
                  <a:lnTo>
                    <a:pt x="241" y="157"/>
                  </a:lnTo>
                  <a:lnTo>
                    <a:pt x="244" y="163"/>
                  </a:lnTo>
                  <a:lnTo>
                    <a:pt x="244" y="170"/>
                  </a:lnTo>
                  <a:lnTo>
                    <a:pt x="240" y="177"/>
                  </a:lnTo>
                  <a:lnTo>
                    <a:pt x="233" y="181"/>
                  </a:lnTo>
                  <a:lnTo>
                    <a:pt x="141" y="223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12473" name="Freeform 233"/>
            <p:cNvSpPr>
              <a:spLocks/>
            </p:cNvSpPr>
            <p:nvPr/>
          </p:nvSpPr>
          <p:spPr bwMode="auto">
            <a:xfrm>
              <a:off x="1233" y="3581"/>
              <a:ext cx="20" cy="32"/>
            </a:xfrm>
            <a:custGeom>
              <a:avLst/>
              <a:gdLst>
                <a:gd name="T0" fmla="*/ 1 w 118"/>
                <a:gd name="T1" fmla="*/ 1 h 191"/>
                <a:gd name="T2" fmla="*/ 1 w 118"/>
                <a:gd name="T3" fmla="*/ 1 h 191"/>
                <a:gd name="T4" fmla="*/ 1 w 118"/>
                <a:gd name="T5" fmla="*/ 1 h 191"/>
                <a:gd name="T6" fmla="*/ 1 w 118"/>
                <a:gd name="T7" fmla="*/ 1 h 191"/>
                <a:gd name="T8" fmla="*/ 1 w 118"/>
                <a:gd name="T9" fmla="*/ 1 h 191"/>
                <a:gd name="T10" fmla="*/ 0 w 118"/>
                <a:gd name="T11" fmla="*/ 0 h 191"/>
                <a:gd name="T12" fmla="*/ 0 w 118"/>
                <a:gd name="T13" fmla="*/ 0 h 191"/>
                <a:gd name="T14" fmla="*/ 0 w 118"/>
                <a:gd name="T15" fmla="*/ 0 h 191"/>
                <a:gd name="T16" fmla="*/ 0 w 118"/>
                <a:gd name="T17" fmla="*/ 0 h 191"/>
                <a:gd name="T18" fmla="*/ 0 w 118"/>
                <a:gd name="T19" fmla="*/ 0 h 191"/>
                <a:gd name="T20" fmla="*/ 0 w 118"/>
                <a:gd name="T21" fmla="*/ 0 h 191"/>
                <a:gd name="T22" fmla="*/ 0 w 118"/>
                <a:gd name="T23" fmla="*/ 0 h 191"/>
                <a:gd name="T24" fmla="*/ 0 w 118"/>
                <a:gd name="T25" fmla="*/ 0 h 191"/>
                <a:gd name="T26" fmla="*/ 0 w 118"/>
                <a:gd name="T27" fmla="*/ 0 h 191"/>
                <a:gd name="T28" fmla="*/ 0 w 118"/>
                <a:gd name="T29" fmla="*/ 0 h 191"/>
                <a:gd name="T30" fmla="*/ 0 w 118"/>
                <a:gd name="T31" fmla="*/ 1 h 191"/>
                <a:gd name="T32" fmla="*/ 0 w 118"/>
                <a:gd name="T33" fmla="*/ 1 h 191"/>
                <a:gd name="T34" fmla="*/ 0 w 118"/>
                <a:gd name="T35" fmla="*/ 1 h 191"/>
                <a:gd name="T36" fmla="*/ 0 w 118"/>
                <a:gd name="T37" fmla="*/ 1 h 191"/>
                <a:gd name="T38" fmla="*/ 0 w 118"/>
                <a:gd name="T39" fmla="*/ 1 h 191"/>
                <a:gd name="T40" fmla="*/ 1 w 118"/>
                <a:gd name="T41" fmla="*/ 1 h 191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118"/>
                <a:gd name="T64" fmla="*/ 0 h 191"/>
                <a:gd name="T65" fmla="*/ 118 w 118"/>
                <a:gd name="T66" fmla="*/ 191 h 191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118" h="191">
                  <a:moveTo>
                    <a:pt x="104" y="190"/>
                  </a:moveTo>
                  <a:lnTo>
                    <a:pt x="112" y="191"/>
                  </a:lnTo>
                  <a:lnTo>
                    <a:pt x="116" y="188"/>
                  </a:lnTo>
                  <a:lnTo>
                    <a:pt x="118" y="184"/>
                  </a:lnTo>
                  <a:lnTo>
                    <a:pt x="118" y="177"/>
                  </a:lnTo>
                  <a:lnTo>
                    <a:pt x="83" y="36"/>
                  </a:lnTo>
                  <a:lnTo>
                    <a:pt x="80" y="28"/>
                  </a:lnTo>
                  <a:lnTo>
                    <a:pt x="74" y="22"/>
                  </a:lnTo>
                  <a:lnTo>
                    <a:pt x="68" y="15"/>
                  </a:lnTo>
                  <a:lnTo>
                    <a:pt x="60" y="11"/>
                  </a:lnTo>
                  <a:lnTo>
                    <a:pt x="17" y="0"/>
                  </a:lnTo>
                  <a:lnTo>
                    <a:pt x="10" y="0"/>
                  </a:lnTo>
                  <a:lnTo>
                    <a:pt x="4" y="2"/>
                  </a:lnTo>
                  <a:lnTo>
                    <a:pt x="1" y="8"/>
                  </a:lnTo>
                  <a:lnTo>
                    <a:pt x="0" y="15"/>
                  </a:lnTo>
                  <a:lnTo>
                    <a:pt x="11" y="144"/>
                  </a:lnTo>
                  <a:lnTo>
                    <a:pt x="13" y="152"/>
                  </a:lnTo>
                  <a:lnTo>
                    <a:pt x="18" y="160"/>
                  </a:lnTo>
                  <a:lnTo>
                    <a:pt x="25" y="166"/>
                  </a:lnTo>
                  <a:lnTo>
                    <a:pt x="33" y="169"/>
                  </a:lnTo>
                  <a:lnTo>
                    <a:pt x="104" y="190"/>
                  </a:lnTo>
                  <a:close/>
                </a:path>
              </a:pathLst>
            </a:custGeom>
            <a:solidFill>
              <a:srgbClr val="EDEDD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12474" name="Freeform 234"/>
            <p:cNvSpPr>
              <a:spLocks/>
            </p:cNvSpPr>
            <p:nvPr/>
          </p:nvSpPr>
          <p:spPr bwMode="auto">
            <a:xfrm>
              <a:off x="1208" y="3605"/>
              <a:ext cx="81" cy="38"/>
            </a:xfrm>
            <a:custGeom>
              <a:avLst/>
              <a:gdLst>
                <a:gd name="T0" fmla="*/ 1 w 484"/>
                <a:gd name="T1" fmla="*/ 1 h 230"/>
                <a:gd name="T2" fmla="*/ 1 w 484"/>
                <a:gd name="T3" fmla="*/ 0 h 230"/>
                <a:gd name="T4" fmla="*/ 0 w 484"/>
                <a:gd name="T5" fmla="*/ 0 h 230"/>
                <a:gd name="T6" fmla="*/ 0 w 484"/>
                <a:gd name="T7" fmla="*/ 0 h 230"/>
                <a:gd name="T8" fmla="*/ 1 w 484"/>
                <a:gd name="T9" fmla="*/ 0 h 230"/>
                <a:gd name="T10" fmla="*/ 1 w 484"/>
                <a:gd name="T11" fmla="*/ 0 h 230"/>
                <a:gd name="T12" fmla="*/ 1 w 484"/>
                <a:gd name="T13" fmla="*/ 0 h 230"/>
                <a:gd name="T14" fmla="*/ 1 w 484"/>
                <a:gd name="T15" fmla="*/ 0 h 230"/>
                <a:gd name="T16" fmla="*/ 1 w 484"/>
                <a:gd name="T17" fmla="*/ 0 h 230"/>
                <a:gd name="T18" fmla="*/ 1 w 484"/>
                <a:gd name="T19" fmla="*/ 0 h 230"/>
                <a:gd name="T20" fmla="*/ 1 w 484"/>
                <a:gd name="T21" fmla="*/ 0 h 230"/>
                <a:gd name="T22" fmla="*/ 1 w 484"/>
                <a:gd name="T23" fmla="*/ 0 h 230"/>
                <a:gd name="T24" fmla="*/ 1 w 484"/>
                <a:gd name="T25" fmla="*/ 0 h 230"/>
                <a:gd name="T26" fmla="*/ 1 w 484"/>
                <a:gd name="T27" fmla="*/ 0 h 230"/>
                <a:gd name="T28" fmla="*/ 1 w 484"/>
                <a:gd name="T29" fmla="*/ 0 h 230"/>
                <a:gd name="T30" fmla="*/ 1 w 484"/>
                <a:gd name="T31" fmla="*/ 0 h 230"/>
                <a:gd name="T32" fmla="*/ 1 w 484"/>
                <a:gd name="T33" fmla="*/ 0 h 230"/>
                <a:gd name="T34" fmla="*/ 1 w 484"/>
                <a:gd name="T35" fmla="*/ 0 h 230"/>
                <a:gd name="T36" fmla="*/ 1 w 484"/>
                <a:gd name="T37" fmla="*/ 0 h 230"/>
                <a:gd name="T38" fmla="*/ 1 w 484"/>
                <a:gd name="T39" fmla="*/ 0 h 230"/>
                <a:gd name="T40" fmla="*/ 1 w 484"/>
                <a:gd name="T41" fmla="*/ 0 h 230"/>
                <a:gd name="T42" fmla="*/ 1 w 484"/>
                <a:gd name="T43" fmla="*/ 0 h 230"/>
                <a:gd name="T44" fmla="*/ 1 w 484"/>
                <a:gd name="T45" fmla="*/ 0 h 230"/>
                <a:gd name="T46" fmla="*/ 1 w 484"/>
                <a:gd name="T47" fmla="*/ 0 h 230"/>
                <a:gd name="T48" fmla="*/ 2 w 484"/>
                <a:gd name="T49" fmla="*/ 0 h 230"/>
                <a:gd name="T50" fmla="*/ 2 w 484"/>
                <a:gd name="T51" fmla="*/ 0 h 230"/>
                <a:gd name="T52" fmla="*/ 2 w 484"/>
                <a:gd name="T53" fmla="*/ 0 h 230"/>
                <a:gd name="T54" fmla="*/ 2 w 484"/>
                <a:gd name="T55" fmla="*/ 0 h 230"/>
                <a:gd name="T56" fmla="*/ 2 w 484"/>
                <a:gd name="T57" fmla="*/ 0 h 230"/>
                <a:gd name="T58" fmla="*/ 2 w 484"/>
                <a:gd name="T59" fmla="*/ 0 h 230"/>
                <a:gd name="T60" fmla="*/ 2 w 484"/>
                <a:gd name="T61" fmla="*/ 0 h 230"/>
                <a:gd name="T62" fmla="*/ 2 w 484"/>
                <a:gd name="T63" fmla="*/ 0 h 230"/>
                <a:gd name="T64" fmla="*/ 2 w 484"/>
                <a:gd name="T65" fmla="*/ 0 h 230"/>
                <a:gd name="T66" fmla="*/ 2 w 484"/>
                <a:gd name="T67" fmla="*/ 0 h 230"/>
                <a:gd name="T68" fmla="*/ 2 w 484"/>
                <a:gd name="T69" fmla="*/ 0 h 230"/>
                <a:gd name="T70" fmla="*/ 2 w 484"/>
                <a:gd name="T71" fmla="*/ 0 h 230"/>
                <a:gd name="T72" fmla="*/ 2 w 484"/>
                <a:gd name="T73" fmla="*/ 0 h 230"/>
                <a:gd name="T74" fmla="*/ 2 w 484"/>
                <a:gd name="T75" fmla="*/ 0 h 230"/>
                <a:gd name="T76" fmla="*/ 0 w 484"/>
                <a:gd name="T77" fmla="*/ 1 h 230"/>
                <a:gd name="T78" fmla="*/ 0 w 484"/>
                <a:gd name="T79" fmla="*/ 1 h 230"/>
                <a:gd name="T80" fmla="*/ 0 w 484"/>
                <a:gd name="T81" fmla="*/ 1 h 230"/>
                <a:gd name="T82" fmla="*/ 0 w 484"/>
                <a:gd name="T83" fmla="*/ 1 h 230"/>
                <a:gd name="T84" fmla="*/ 0 w 484"/>
                <a:gd name="T85" fmla="*/ 1 h 230"/>
                <a:gd name="T86" fmla="*/ 0 w 484"/>
                <a:gd name="T87" fmla="*/ 1 h 230"/>
                <a:gd name="T88" fmla="*/ 0 w 484"/>
                <a:gd name="T89" fmla="*/ 1 h 230"/>
                <a:gd name="T90" fmla="*/ 0 w 484"/>
                <a:gd name="T91" fmla="*/ 1 h 230"/>
                <a:gd name="T92" fmla="*/ 0 w 484"/>
                <a:gd name="T93" fmla="*/ 1 h 230"/>
                <a:gd name="T94" fmla="*/ 0 w 484"/>
                <a:gd name="T95" fmla="*/ 1 h 230"/>
                <a:gd name="T96" fmla="*/ 0 w 484"/>
                <a:gd name="T97" fmla="*/ 1 h 230"/>
                <a:gd name="T98" fmla="*/ 0 w 484"/>
                <a:gd name="T99" fmla="*/ 1 h 230"/>
                <a:gd name="T100" fmla="*/ 0 w 484"/>
                <a:gd name="T101" fmla="*/ 1 h 230"/>
                <a:gd name="T102" fmla="*/ 0 w 484"/>
                <a:gd name="T103" fmla="*/ 1 h 230"/>
                <a:gd name="T104" fmla="*/ 1 w 484"/>
                <a:gd name="T105" fmla="*/ 1 h 230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w 484"/>
                <a:gd name="T160" fmla="*/ 0 h 230"/>
                <a:gd name="T161" fmla="*/ 484 w 484"/>
                <a:gd name="T162" fmla="*/ 230 h 230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T159" t="T160" r="T161" b="T162"/>
              <a:pathLst>
                <a:path w="484" h="230">
                  <a:moveTo>
                    <a:pt x="118" y="132"/>
                  </a:moveTo>
                  <a:lnTo>
                    <a:pt x="88" y="82"/>
                  </a:lnTo>
                  <a:lnTo>
                    <a:pt x="85" y="75"/>
                  </a:lnTo>
                  <a:lnTo>
                    <a:pt x="85" y="67"/>
                  </a:lnTo>
                  <a:lnTo>
                    <a:pt x="89" y="60"/>
                  </a:lnTo>
                  <a:lnTo>
                    <a:pt x="95" y="56"/>
                  </a:lnTo>
                  <a:lnTo>
                    <a:pt x="146" y="32"/>
                  </a:lnTo>
                  <a:lnTo>
                    <a:pt x="151" y="31"/>
                  </a:lnTo>
                  <a:lnTo>
                    <a:pt x="155" y="30"/>
                  </a:lnTo>
                  <a:lnTo>
                    <a:pt x="160" y="29"/>
                  </a:lnTo>
                  <a:lnTo>
                    <a:pt x="164" y="28"/>
                  </a:lnTo>
                  <a:lnTo>
                    <a:pt x="170" y="28"/>
                  </a:lnTo>
                  <a:lnTo>
                    <a:pt x="175" y="28"/>
                  </a:lnTo>
                  <a:lnTo>
                    <a:pt x="179" y="28"/>
                  </a:lnTo>
                  <a:lnTo>
                    <a:pt x="184" y="29"/>
                  </a:lnTo>
                  <a:lnTo>
                    <a:pt x="255" y="50"/>
                  </a:lnTo>
                  <a:lnTo>
                    <a:pt x="259" y="51"/>
                  </a:lnTo>
                  <a:lnTo>
                    <a:pt x="264" y="51"/>
                  </a:lnTo>
                  <a:lnTo>
                    <a:pt x="269" y="51"/>
                  </a:lnTo>
                  <a:lnTo>
                    <a:pt x="274" y="51"/>
                  </a:lnTo>
                  <a:lnTo>
                    <a:pt x="279" y="50"/>
                  </a:lnTo>
                  <a:lnTo>
                    <a:pt x="284" y="50"/>
                  </a:lnTo>
                  <a:lnTo>
                    <a:pt x="289" y="48"/>
                  </a:lnTo>
                  <a:lnTo>
                    <a:pt x="292" y="47"/>
                  </a:lnTo>
                  <a:lnTo>
                    <a:pt x="384" y="5"/>
                  </a:lnTo>
                  <a:lnTo>
                    <a:pt x="389" y="4"/>
                  </a:lnTo>
                  <a:lnTo>
                    <a:pt x="394" y="2"/>
                  </a:lnTo>
                  <a:lnTo>
                    <a:pt x="398" y="1"/>
                  </a:lnTo>
                  <a:lnTo>
                    <a:pt x="404" y="1"/>
                  </a:lnTo>
                  <a:lnTo>
                    <a:pt x="408" y="0"/>
                  </a:lnTo>
                  <a:lnTo>
                    <a:pt x="413" y="0"/>
                  </a:lnTo>
                  <a:lnTo>
                    <a:pt x="417" y="0"/>
                  </a:lnTo>
                  <a:lnTo>
                    <a:pt x="422" y="1"/>
                  </a:lnTo>
                  <a:lnTo>
                    <a:pt x="475" y="10"/>
                  </a:lnTo>
                  <a:lnTo>
                    <a:pt x="482" y="12"/>
                  </a:lnTo>
                  <a:lnTo>
                    <a:pt x="484" y="14"/>
                  </a:lnTo>
                  <a:lnTo>
                    <a:pt x="483" y="18"/>
                  </a:lnTo>
                  <a:lnTo>
                    <a:pt x="477" y="22"/>
                  </a:lnTo>
                  <a:lnTo>
                    <a:pt x="70" y="227"/>
                  </a:lnTo>
                  <a:lnTo>
                    <a:pt x="65" y="229"/>
                  </a:lnTo>
                  <a:lnTo>
                    <a:pt x="60" y="230"/>
                  </a:lnTo>
                  <a:lnTo>
                    <a:pt x="56" y="230"/>
                  </a:lnTo>
                  <a:lnTo>
                    <a:pt x="51" y="230"/>
                  </a:lnTo>
                  <a:lnTo>
                    <a:pt x="47" y="230"/>
                  </a:lnTo>
                  <a:lnTo>
                    <a:pt x="42" y="229"/>
                  </a:lnTo>
                  <a:lnTo>
                    <a:pt x="38" y="228"/>
                  </a:lnTo>
                  <a:lnTo>
                    <a:pt x="35" y="227"/>
                  </a:lnTo>
                  <a:lnTo>
                    <a:pt x="7" y="212"/>
                  </a:lnTo>
                  <a:lnTo>
                    <a:pt x="2" y="208"/>
                  </a:lnTo>
                  <a:lnTo>
                    <a:pt x="0" y="203"/>
                  </a:lnTo>
                  <a:lnTo>
                    <a:pt x="2" y="199"/>
                  </a:lnTo>
                  <a:lnTo>
                    <a:pt x="7" y="194"/>
                  </a:lnTo>
                  <a:lnTo>
                    <a:pt x="118" y="132"/>
                  </a:lnTo>
                  <a:close/>
                </a:path>
              </a:pathLst>
            </a:custGeom>
            <a:solidFill>
              <a:srgbClr val="F9F9F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12475" name="Freeform 235"/>
            <p:cNvSpPr>
              <a:spLocks/>
            </p:cNvSpPr>
            <p:nvPr/>
          </p:nvSpPr>
          <p:spPr bwMode="auto">
            <a:xfrm>
              <a:off x="1184" y="3596"/>
              <a:ext cx="43" cy="41"/>
            </a:xfrm>
            <a:custGeom>
              <a:avLst/>
              <a:gdLst>
                <a:gd name="T0" fmla="*/ 0 w 256"/>
                <a:gd name="T1" fmla="*/ 0 h 247"/>
                <a:gd name="T2" fmla="*/ 0 w 256"/>
                <a:gd name="T3" fmla="*/ 0 h 247"/>
                <a:gd name="T4" fmla="*/ 0 w 256"/>
                <a:gd name="T5" fmla="*/ 0 h 247"/>
                <a:gd name="T6" fmla="*/ 0 w 256"/>
                <a:gd name="T7" fmla="*/ 0 h 247"/>
                <a:gd name="T8" fmla="*/ 0 w 256"/>
                <a:gd name="T9" fmla="*/ 0 h 247"/>
                <a:gd name="T10" fmla="*/ 0 w 256"/>
                <a:gd name="T11" fmla="*/ 0 h 247"/>
                <a:gd name="T12" fmla="*/ 0 w 256"/>
                <a:gd name="T13" fmla="*/ 0 h 247"/>
                <a:gd name="T14" fmla="*/ 0 w 256"/>
                <a:gd name="T15" fmla="*/ 0 h 247"/>
                <a:gd name="T16" fmla="*/ 0 w 256"/>
                <a:gd name="T17" fmla="*/ 0 h 247"/>
                <a:gd name="T18" fmla="*/ 1 w 256"/>
                <a:gd name="T19" fmla="*/ 0 h 247"/>
                <a:gd name="T20" fmla="*/ 1 w 256"/>
                <a:gd name="T21" fmla="*/ 0 h 247"/>
                <a:gd name="T22" fmla="*/ 1 w 256"/>
                <a:gd name="T23" fmla="*/ 0 h 247"/>
                <a:gd name="T24" fmla="*/ 1 w 256"/>
                <a:gd name="T25" fmla="*/ 0 h 247"/>
                <a:gd name="T26" fmla="*/ 1 w 256"/>
                <a:gd name="T27" fmla="*/ 0 h 247"/>
                <a:gd name="T28" fmla="*/ 1 w 256"/>
                <a:gd name="T29" fmla="*/ 0 h 247"/>
                <a:gd name="T30" fmla="*/ 1 w 256"/>
                <a:gd name="T31" fmla="*/ 0 h 247"/>
                <a:gd name="T32" fmla="*/ 1 w 256"/>
                <a:gd name="T33" fmla="*/ 0 h 247"/>
                <a:gd name="T34" fmla="*/ 1 w 256"/>
                <a:gd name="T35" fmla="*/ 0 h 247"/>
                <a:gd name="T36" fmla="*/ 1 w 256"/>
                <a:gd name="T37" fmla="*/ 0 h 247"/>
                <a:gd name="T38" fmla="*/ 1 w 256"/>
                <a:gd name="T39" fmla="*/ 0 h 247"/>
                <a:gd name="T40" fmla="*/ 1 w 256"/>
                <a:gd name="T41" fmla="*/ 0 h 247"/>
                <a:gd name="T42" fmla="*/ 1 w 256"/>
                <a:gd name="T43" fmla="*/ 0 h 247"/>
                <a:gd name="T44" fmla="*/ 1 w 256"/>
                <a:gd name="T45" fmla="*/ 0 h 247"/>
                <a:gd name="T46" fmla="*/ 1 w 256"/>
                <a:gd name="T47" fmla="*/ 1 h 247"/>
                <a:gd name="T48" fmla="*/ 1 w 256"/>
                <a:gd name="T49" fmla="*/ 1 h 247"/>
                <a:gd name="T50" fmla="*/ 1 w 256"/>
                <a:gd name="T51" fmla="*/ 1 h 247"/>
                <a:gd name="T52" fmla="*/ 1 w 256"/>
                <a:gd name="T53" fmla="*/ 1 h 247"/>
                <a:gd name="T54" fmla="*/ 1 w 256"/>
                <a:gd name="T55" fmla="*/ 1 h 247"/>
                <a:gd name="T56" fmla="*/ 1 w 256"/>
                <a:gd name="T57" fmla="*/ 1 h 247"/>
                <a:gd name="T58" fmla="*/ 1 w 256"/>
                <a:gd name="T59" fmla="*/ 1 h 247"/>
                <a:gd name="T60" fmla="*/ 1 w 256"/>
                <a:gd name="T61" fmla="*/ 1 h 247"/>
                <a:gd name="T62" fmla="*/ 1 w 256"/>
                <a:gd name="T63" fmla="*/ 1 h 247"/>
                <a:gd name="T64" fmla="*/ 1 w 256"/>
                <a:gd name="T65" fmla="*/ 1 h 247"/>
                <a:gd name="T66" fmla="*/ 1 w 256"/>
                <a:gd name="T67" fmla="*/ 1 h 247"/>
                <a:gd name="T68" fmla="*/ 1 w 256"/>
                <a:gd name="T69" fmla="*/ 0 h 247"/>
                <a:gd name="T70" fmla="*/ 1 w 256"/>
                <a:gd name="T71" fmla="*/ 0 h 247"/>
                <a:gd name="T72" fmla="*/ 0 w 256"/>
                <a:gd name="T73" fmla="*/ 0 h 247"/>
                <a:gd name="T74" fmla="*/ 0 w 256"/>
                <a:gd name="T75" fmla="*/ 0 h 247"/>
                <a:gd name="T76" fmla="*/ 0 w 256"/>
                <a:gd name="T77" fmla="*/ 0 h 247"/>
                <a:gd name="T78" fmla="*/ 0 w 256"/>
                <a:gd name="T79" fmla="*/ 0 h 247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w 256"/>
                <a:gd name="T121" fmla="*/ 0 h 247"/>
                <a:gd name="T122" fmla="*/ 256 w 256"/>
                <a:gd name="T123" fmla="*/ 247 h 247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T120" t="T121" r="T122" b="T123"/>
              <a:pathLst>
                <a:path w="256" h="247">
                  <a:moveTo>
                    <a:pt x="9" y="44"/>
                  </a:moveTo>
                  <a:lnTo>
                    <a:pt x="2" y="42"/>
                  </a:lnTo>
                  <a:lnTo>
                    <a:pt x="0" y="38"/>
                  </a:lnTo>
                  <a:lnTo>
                    <a:pt x="2" y="35"/>
                  </a:lnTo>
                  <a:lnTo>
                    <a:pt x="8" y="32"/>
                  </a:lnTo>
                  <a:lnTo>
                    <a:pt x="71" y="4"/>
                  </a:lnTo>
                  <a:lnTo>
                    <a:pt x="76" y="2"/>
                  </a:lnTo>
                  <a:lnTo>
                    <a:pt x="80" y="1"/>
                  </a:lnTo>
                  <a:lnTo>
                    <a:pt x="85" y="0"/>
                  </a:lnTo>
                  <a:lnTo>
                    <a:pt x="89" y="0"/>
                  </a:lnTo>
                  <a:lnTo>
                    <a:pt x="94" y="0"/>
                  </a:lnTo>
                  <a:lnTo>
                    <a:pt x="98" y="1"/>
                  </a:lnTo>
                  <a:lnTo>
                    <a:pt x="103" y="2"/>
                  </a:lnTo>
                  <a:lnTo>
                    <a:pt x="107" y="4"/>
                  </a:lnTo>
                  <a:lnTo>
                    <a:pt x="155" y="23"/>
                  </a:lnTo>
                  <a:lnTo>
                    <a:pt x="162" y="26"/>
                  </a:lnTo>
                  <a:lnTo>
                    <a:pt x="171" y="33"/>
                  </a:lnTo>
                  <a:lnTo>
                    <a:pt x="178" y="40"/>
                  </a:lnTo>
                  <a:lnTo>
                    <a:pt x="184" y="46"/>
                  </a:lnTo>
                  <a:lnTo>
                    <a:pt x="213" y="98"/>
                  </a:lnTo>
                  <a:lnTo>
                    <a:pt x="218" y="106"/>
                  </a:lnTo>
                  <a:lnTo>
                    <a:pt x="223" y="115"/>
                  </a:lnTo>
                  <a:lnTo>
                    <a:pt x="229" y="124"/>
                  </a:lnTo>
                  <a:lnTo>
                    <a:pt x="234" y="132"/>
                  </a:lnTo>
                  <a:lnTo>
                    <a:pt x="254" y="166"/>
                  </a:lnTo>
                  <a:lnTo>
                    <a:pt x="256" y="172"/>
                  </a:lnTo>
                  <a:lnTo>
                    <a:pt x="256" y="180"/>
                  </a:lnTo>
                  <a:lnTo>
                    <a:pt x="253" y="187"/>
                  </a:lnTo>
                  <a:lnTo>
                    <a:pt x="247" y="193"/>
                  </a:lnTo>
                  <a:lnTo>
                    <a:pt x="153" y="244"/>
                  </a:lnTo>
                  <a:lnTo>
                    <a:pt x="146" y="247"/>
                  </a:lnTo>
                  <a:lnTo>
                    <a:pt x="139" y="245"/>
                  </a:lnTo>
                  <a:lnTo>
                    <a:pt x="134" y="241"/>
                  </a:lnTo>
                  <a:lnTo>
                    <a:pt x="131" y="234"/>
                  </a:lnTo>
                  <a:lnTo>
                    <a:pt x="90" y="83"/>
                  </a:lnTo>
                  <a:lnTo>
                    <a:pt x="87" y="76"/>
                  </a:lnTo>
                  <a:lnTo>
                    <a:pt x="80" y="69"/>
                  </a:lnTo>
                  <a:lnTo>
                    <a:pt x="73" y="63"/>
                  </a:lnTo>
                  <a:lnTo>
                    <a:pt x="65" y="60"/>
                  </a:lnTo>
                  <a:lnTo>
                    <a:pt x="9" y="44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12476" name="Freeform 236"/>
            <p:cNvSpPr>
              <a:spLocks/>
            </p:cNvSpPr>
            <p:nvPr/>
          </p:nvSpPr>
          <p:spPr bwMode="auto">
            <a:xfrm>
              <a:off x="1184" y="3596"/>
              <a:ext cx="27" cy="10"/>
            </a:xfrm>
            <a:custGeom>
              <a:avLst/>
              <a:gdLst>
                <a:gd name="T0" fmla="*/ 0 w 162"/>
                <a:gd name="T1" fmla="*/ 0 h 61"/>
                <a:gd name="T2" fmla="*/ 0 w 162"/>
                <a:gd name="T3" fmla="*/ 0 h 61"/>
                <a:gd name="T4" fmla="*/ 0 w 162"/>
                <a:gd name="T5" fmla="*/ 0 h 61"/>
                <a:gd name="T6" fmla="*/ 0 w 162"/>
                <a:gd name="T7" fmla="*/ 0 h 61"/>
                <a:gd name="T8" fmla="*/ 0 w 162"/>
                <a:gd name="T9" fmla="*/ 0 h 61"/>
                <a:gd name="T10" fmla="*/ 0 w 162"/>
                <a:gd name="T11" fmla="*/ 0 h 61"/>
                <a:gd name="T12" fmla="*/ 0 w 162"/>
                <a:gd name="T13" fmla="*/ 0 h 61"/>
                <a:gd name="T14" fmla="*/ 0 w 162"/>
                <a:gd name="T15" fmla="*/ 0 h 61"/>
                <a:gd name="T16" fmla="*/ 0 w 162"/>
                <a:gd name="T17" fmla="*/ 0 h 61"/>
                <a:gd name="T18" fmla="*/ 0 w 162"/>
                <a:gd name="T19" fmla="*/ 0 h 61"/>
                <a:gd name="T20" fmla="*/ 0 w 162"/>
                <a:gd name="T21" fmla="*/ 0 h 61"/>
                <a:gd name="T22" fmla="*/ 0 w 162"/>
                <a:gd name="T23" fmla="*/ 0 h 61"/>
                <a:gd name="T24" fmla="*/ 0 w 162"/>
                <a:gd name="T25" fmla="*/ 0 h 61"/>
                <a:gd name="T26" fmla="*/ 0 w 162"/>
                <a:gd name="T27" fmla="*/ 0 h 61"/>
                <a:gd name="T28" fmla="*/ 1 w 162"/>
                <a:gd name="T29" fmla="*/ 0 h 61"/>
                <a:gd name="T30" fmla="*/ 1 w 162"/>
                <a:gd name="T31" fmla="*/ 0 h 61"/>
                <a:gd name="T32" fmla="*/ 1 w 162"/>
                <a:gd name="T33" fmla="*/ 0 h 61"/>
                <a:gd name="T34" fmla="*/ 1 w 162"/>
                <a:gd name="T35" fmla="*/ 0 h 61"/>
                <a:gd name="T36" fmla="*/ 1 w 162"/>
                <a:gd name="T37" fmla="*/ 0 h 61"/>
                <a:gd name="T38" fmla="*/ 0 w 162"/>
                <a:gd name="T39" fmla="*/ 0 h 61"/>
                <a:gd name="T40" fmla="*/ 0 w 162"/>
                <a:gd name="T41" fmla="*/ 0 h 61"/>
                <a:gd name="T42" fmla="*/ 0 w 162"/>
                <a:gd name="T43" fmla="*/ 0 h 61"/>
                <a:gd name="T44" fmla="*/ 0 w 162"/>
                <a:gd name="T45" fmla="*/ 0 h 61"/>
                <a:gd name="T46" fmla="*/ 0 w 162"/>
                <a:gd name="T47" fmla="*/ 0 h 61"/>
                <a:gd name="T48" fmla="*/ 0 w 162"/>
                <a:gd name="T49" fmla="*/ 0 h 61"/>
                <a:gd name="T50" fmla="*/ 0 w 162"/>
                <a:gd name="T51" fmla="*/ 0 h 61"/>
                <a:gd name="T52" fmla="*/ 0 w 162"/>
                <a:gd name="T53" fmla="*/ 0 h 61"/>
                <a:gd name="T54" fmla="*/ 0 w 162"/>
                <a:gd name="T55" fmla="*/ 0 h 61"/>
                <a:gd name="T56" fmla="*/ 0 w 162"/>
                <a:gd name="T57" fmla="*/ 0 h 61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162"/>
                <a:gd name="T88" fmla="*/ 0 h 61"/>
                <a:gd name="T89" fmla="*/ 162 w 162"/>
                <a:gd name="T90" fmla="*/ 61 h 61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162" h="61">
                  <a:moveTo>
                    <a:pt x="9" y="44"/>
                  </a:moveTo>
                  <a:lnTo>
                    <a:pt x="2" y="42"/>
                  </a:lnTo>
                  <a:lnTo>
                    <a:pt x="0" y="38"/>
                  </a:lnTo>
                  <a:lnTo>
                    <a:pt x="2" y="35"/>
                  </a:lnTo>
                  <a:lnTo>
                    <a:pt x="8" y="32"/>
                  </a:lnTo>
                  <a:lnTo>
                    <a:pt x="71" y="4"/>
                  </a:lnTo>
                  <a:lnTo>
                    <a:pt x="76" y="2"/>
                  </a:lnTo>
                  <a:lnTo>
                    <a:pt x="80" y="1"/>
                  </a:lnTo>
                  <a:lnTo>
                    <a:pt x="85" y="0"/>
                  </a:lnTo>
                  <a:lnTo>
                    <a:pt x="89" y="0"/>
                  </a:lnTo>
                  <a:lnTo>
                    <a:pt x="94" y="0"/>
                  </a:lnTo>
                  <a:lnTo>
                    <a:pt x="98" y="1"/>
                  </a:lnTo>
                  <a:lnTo>
                    <a:pt x="103" y="2"/>
                  </a:lnTo>
                  <a:lnTo>
                    <a:pt x="107" y="4"/>
                  </a:lnTo>
                  <a:lnTo>
                    <a:pt x="155" y="23"/>
                  </a:lnTo>
                  <a:lnTo>
                    <a:pt x="160" y="26"/>
                  </a:lnTo>
                  <a:lnTo>
                    <a:pt x="162" y="29"/>
                  </a:lnTo>
                  <a:lnTo>
                    <a:pt x="160" y="34"/>
                  </a:lnTo>
                  <a:lnTo>
                    <a:pt x="155" y="37"/>
                  </a:lnTo>
                  <a:lnTo>
                    <a:pt x="103" y="58"/>
                  </a:lnTo>
                  <a:lnTo>
                    <a:pt x="98" y="59"/>
                  </a:lnTo>
                  <a:lnTo>
                    <a:pt x="94" y="60"/>
                  </a:lnTo>
                  <a:lnTo>
                    <a:pt x="89" y="60"/>
                  </a:lnTo>
                  <a:lnTo>
                    <a:pt x="85" y="61"/>
                  </a:lnTo>
                  <a:lnTo>
                    <a:pt x="79" y="61"/>
                  </a:lnTo>
                  <a:lnTo>
                    <a:pt x="74" y="61"/>
                  </a:lnTo>
                  <a:lnTo>
                    <a:pt x="70" y="61"/>
                  </a:lnTo>
                  <a:lnTo>
                    <a:pt x="65" y="60"/>
                  </a:lnTo>
                  <a:lnTo>
                    <a:pt x="9" y="44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12477" name="Freeform 237"/>
            <p:cNvSpPr>
              <a:spLocks/>
            </p:cNvSpPr>
            <p:nvPr/>
          </p:nvSpPr>
          <p:spPr bwMode="auto">
            <a:xfrm>
              <a:off x="1235" y="3575"/>
              <a:ext cx="24" cy="9"/>
            </a:xfrm>
            <a:custGeom>
              <a:avLst/>
              <a:gdLst>
                <a:gd name="T0" fmla="*/ 0 w 144"/>
                <a:gd name="T1" fmla="*/ 0 h 50"/>
                <a:gd name="T2" fmla="*/ 0 w 144"/>
                <a:gd name="T3" fmla="*/ 0 h 50"/>
                <a:gd name="T4" fmla="*/ 0 w 144"/>
                <a:gd name="T5" fmla="*/ 0 h 50"/>
                <a:gd name="T6" fmla="*/ 0 w 144"/>
                <a:gd name="T7" fmla="*/ 0 h 50"/>
                <a:gd name="T8" fmla="*/ 0 w 144"/>
                <a:gd name="T9" fmla="*/ 0 h 50"/>
                <a:gd name="T10" fmla="*/ 0 w 144"/>
                <a:gd name="T11" fmla="*/ 0 h 50"/>
                <a:gd name="T12" fmla="*/ 0 w 144"/>
                <a:gd name="T13" fmla="*/ 0 h 50"/>
                <a:gd name="T14" fmla="*/ 0 w 144"/>
                <a:gd name="T15" fmla="*/ 0 h 50"/>
                <a:gd name="T16" fmla="*/ 0 w 144"/>
                <a:gd name="T17" fmla="*/ 0 h 50"/>
                <a:gd name="T18" fmla="*/ 0 w 144"/>
                <a:gd name="T19" fmla="*/ 0 h 50"/>
                <a:gd name="T20" fmla="*/ 0 w 144"/>
                <a:gd name="T21" fmla="*/ 0 h 50"/>
                <a:gd name="T22" fmla="*/ 0 w 144"/>
                <a:gd name="T23" fmla="*/ 0 h 50"/>
                <a:gd name="T24" fmla="*/ 0 w 144"/>
                <a:gd name="T25" fmla="*/ 0 h 50"/>
                <a:gd name="T26" fmla="*/ 0 w 144"/>
                <a:gd name="T27" fmla="*/ 0 h 50"/>
                <a:gd name="T28" fmla="*/ 1 w 144"/>
                <a:gd name="T29" fmla="*/ 0 h 50"/>
                <a:gd name="T30" fmla="*/ 1 w 144"/>
                <a:gd name="T31" fmla="*/ 0 h 50"/>
                <a:gd name="T32" fmla="*/ 1 w 144"/>
                <a:gd name="T33" fmla="*/ 0 h 50"/>
                <a:gd name="T34" fmla="*/ 1 w 144"/>
                <a:gd name="T35" fmla="*/ 0 h 50"/>
                <a:gd name="T36" fmla="*/ 1 w 144"/>
                <a:gd name="T37" fmla="*/ 0 h 50"/>
                <a:gd name="T38" fmla="*/ 0 w 144"/>
                <a:gd name="T39" fmla="*/ 0 h 50"/>
                <a:gd name="T40" fmla="*/ 0 w 144"/>
                <a:gd name="T41" fmla="*/ 0 h 50"/>
                <a:gd name="T42" fmla="*/ 0 w 144"/>
                <a:gd name="T43" fmla="*/ 0 h 50"/>
                <a:gd name="T44" fmla="*/ 0 w 144"/>
                <a:gd name="T45" fmla="*/ 0 h 50"/>
                <a:gd name="T46" fmla="*/ 0 w 144"/>
                <a:gd name="T47" fmla="*/ 0 h 50"/>
                <a:gd name="T48" fmla="*/ 0 w 144"/>
                <a:gd name="T49" fmla="*/ 0 h 50"/>
                <a:gd name="T50" fmla="*/ 0 w 144"/>
                <a:gd name="T51" fmla="*/ 0 h 50"/>
                <a:gd name="T52" fmla="*/ 0 w 144"/>
                <a:gd name="T53" fmla="*/ 0 h 50"/>
                <a:gd name="T54" fmla="*/ 0 w 144"/>
                <a:gd name="T55" fmla="*/ 0 h 50"/>
                <a:gd name="T56" fmla="*/ 0 w 144"/>
                <a:gd name="T57" fmla="*/ 0 h 5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144"/>
                <a:gd name="T88" fmla="*/ 0 h 50"/>
                <a:gd name="T89" fmla="*/ 144 w 144"/>
                <a:gd name="T90" fmla="*/ 50 h 5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144" h="50">
                  <a:moveTo>
                    <a:pt x="7" y="24"/>
                  </a:moveTo>
                  <a:lnTo>
                    <a:pt x="1" y="27"/>
                  </a:lnTo>
                  <a:lnTo>
                    <a:pt x="0" y="31"/>
                  </a:lnTo>
                  <a:lnTo>
                    <a:pt x="2" y="34"/>
                  </a:lnTo>
                  <a:lnTo>
                    <a:pt x="8" y="36"/>
                  </a:lnTo>
                  <a:lnTo>
                    <a:pt x="51" y="47"/>
                  </a:lnTo>
                  <a:lnTo>
                    <a:pt x="55" y="49"/>
                  </a:lnTo>
                  <a:lnTo>
                    <a:pt x="60" y="50"/>
                  </a:lnTo>
                  <a:lnTo>
                    <a:pt x="64" y="50"/>
                  </a:lnTo>
                  <a:lnTo>
                    <a:pt x="70" y="50"/>
                  </a:lnTo>
                  <a:lnTo>
                    <a:pt x="74" y="49"/>
                  </a:lnTo>
                  <a:lnTo>
                    <a:pt x="79" y="47"/>
                  </a:lnTo>
                  <a:lnTo>
                    <a:pt x="83" y="46"/>
                  </a:lnTo>
                  <a:lnTo>
                    <a:pt x="88" y="45"/>
                  </a:lnTo>
                  <a:lnTo>
                    <a:pt x="136" y="25"/>
                  </a:lnTo>
                  <a:lnTo>
                    <a:pt x="142" y="22"/>
                  </a:lnTo>
                  <a:lnTo>
                    <a:pt x="144" y="18"/>
                  </a:lnTo>
                  <a:lnTo>
                    <a:pt x="142" y="15"/>
                  </a:lnTo>
                  <a:lnTo>
                    <a:pt x="136" y="13"/>
                  </a:lnTo>
                  <a:lnTo>
                    <a:pt x="88" y="1"/>
                  </a:lnTo>
                  <a:lnTo>
                    <a:pt x="83" y="0"/>
                  </a:lnTo>
                  <a:lnTo>
                    <a:pt x="79" y="0"/>
                  </a:lnTo>
                  <a:lnTo>
                    <a:pt x="74" y="0"/>
                  </a:lnTo>
                  <a:lnTo>
                    <a:pt x="70" y="0"/>
                  </a:lnTo>
                  <a:lnTo>
                    <a:pt x="64" y="1"/>
                  </a:lnTo>
                  <a:lnTo>
                    <a:pt x="60" y="2"/>
                  </a:lnTo>
                  <a:lnTo>
                    <a:pt x="55" y="4"/>
                  </a:lnTo>
                  <a:lnTo>
                    <a:pt x="51" y="5"/>
                  </a:lnTo>
                  <a:lnTo>
                    <a:pt x="7" y="24"/>
                  </a:lnTo>
                  <a:close/>
                </a:path>
              </a:pathLst>
            </a:custGeom>
            <a:solidFill>
              <a:srgbClr val="F9F9F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12478" name="Freeform 238"/>
            <p:cNvSpPr>
              <a:spLocks/>
            </p:cNvSpPr>
            <p:nvPr/>
          </p:nvSpPr>
          <p:spPr bwMode="auto">
            <a:xfrm>
              <a:off x="1054" y="3290"/>
              <a:ext cx="224" cy="362"/>
            </a:xfrm>
            <a:custGeom>
              <a:avLst/>
              <a:gdLst>
                <a:gd name="T0" fmla="*/ 0 w 1346"/>
                <a:gd name="T1" fmla="*/ 1 h 2178"/>
                <a:gd name="T2" fmla="*/ 0 w 1346"/>
                <a:gd name="T3" fmla="*/ 1 h 2178"/>
                <a:gd name="T4" fmla="*/ 0 w 1346"/>
                <a:gd name="T5" fmla="*/ 1 h 2178"/>
                <a:gd name="T6" fmla="*/ 0 w 1346"/>
                <a:gd name="T7" fmla="*/ 2 h 2178"/>
                <a:gd name="T8" fmla="*/ 0 w 1346"/>
                <a:gd name="T9" fmla="*/ 9 h 2178"/>
                <a:gd name="T10" fmla="*/ 0 w 1346"/>
                <a:gd name="T11" fmla="*/ 9 h 2178"/>
                <a:gd name="T12" fmla="*/ 0 w 1346"/>
                <a:gd name="T13" fmla="*/ 10 h 2178"/>
                <a:gd name="T14" fmla="*/ 0 w 1346"/>
                <a:gd name="T15" fmla="*/ 10 h 2178"/>
                <a:gd name="T16" fmla="*/ 0 w 1346"/>
                <a:gd name="T17" fmla="*/ 10 h 2178"/>
                <a:gd name="T18" fmla="*/ 3 w 1346"/>
                <a:gd name="T19" fmla="*/ 10 h 2178"/>
                <a:gd name="T20" fmla="*/ 3 w 1346"/>
                <a:gd name="T21" fmla="*/ 10 h 2178"/>
                <a:gd name="T22" fmla="*/ 3 w 1346"/>
                <a:gd name="T23" fmla="*/ 10 h 2178"/>
                <a:gd name="T24" fmla="*/ 3 w 1346"/>
                <a:gd name="T25" fmla="*/ 10 h 2178"/>
                <a:gd name="T26" fmla="*/ 3 w 1346"/>
                <a:gd name="T27" fmla="*/ 10 h 2178"/>
                <a:gd name="T28" fmla="*/ 3 w 1346"/>
                <a:gd name="T29" fmla="*/ 10 h 2178"/>
                <a:gd name="T30" fmla="*/ 4 w 1346"/>
                <a:gd name="T31" fmla="*/ 10 h 2178"/>
                <a:gd name="T32" fmla="*/ 4 w 1346"/>
                <a:gd name="T33" fmla="*/ 9 h 2178"/>
                <a:gd name="T34" fmla="*/ 5 w 1346"/>
                <a:gd name="T35" fmla="*/ 9 h 2178"/>
                <a:gd name="T36" fmla="*/ 5 w 1346"/>
                <a:gd name="T37" fmla="*/ 9 h 2178"/>
                <a:gd name="T38" fmla="*/ 6 w 1346"/>
                <a:gd name="T39" fmla="*/ 9 h 2178"/>
                <a:gd name="T40" fmla="*/ 6 w 1346"/>
                <a:gd name="T41" fmla="*/ 8 h 2178"/>
                <a:gd name="T42" fmla="*/ 6 w 1346"/>
                <a:gd name="T43" fmla="*/ 8 h 2178"/>
                <a:gd name="T44" fmla="*/ 6 w 1346"/>
                <a:gd name="T45" fmla="*/ 8 h 2178"/>
                <a:gd name="T46" fmla="*/ 6 w 1346"/>
                <a:gd name="T47" fmla="*/ 8 h 2178"/>
                <a:gd name="T48" fmla="*/ 6 w 1346"/>
                <a:gd name="T49" fmla="*/ 8 h 2178"/>
                <a:gd name="T50" fmla="*/ 6 w 1346"/>
                <a:gd name="T51" fmla="*/ 1 h 2178"/>
                <a:gd name="T52" fmla="*/ 6 w 1346"/>
                <a:gd name="T53" fmla="*/ 0 h 2178"/>
                <a:gd name="T54" fmla="*/ 6 w 1346"/>
                <a:gd name="T55" fmla="*/ 0 h 2178"/>
                <a:gd name="T56" fmla="*/ 6 w 1346"/>
                <a:gd name="T57" fmla="*/ 0 h 2178"/>
                <a:gd name="T58" fmla="*/ 6 w 1346"/>
                <a:gd name="T59" fmla="*/ 0 h 2178"/>
                <a:gd name="T60" fmla="*/ 3 w 1346"/>
                <a:gd name="T61" fmla="*/ 0 h 2178"/>
                <a:gd name="T62" fmla="*/ 3 w 1346"/>
                <a:gd name="T63" fmla="*/ 0 h 2178"/>
                <a:gd name="T64" fmla="*/ 3 w 1346"/>
                <a:gd name="T65" fmla="*/ 0 h 2178"/>
                <a:gd name="T66" fmla="*/ 3 w 1346"/>
                <a:gd name="T67" fmla="*/ 0 h 2178"/>
                <a:gd name="T68" fmla="*/ 0 w 1346"/>
                <a:gd name="T69" fmla="*/ 1 h 2178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1346"/>
                <a:gd name="T106" fmla="*/ 0 h 2178"/>
                <a:gd name="T107" fmla="*/ 1346 w 1346"/>
                <a:gd name="T108" fmla="*/ 2178 h 2178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1346" h="2178">
                  <a:moveTo>
                    <a:pt x="59" y="276"/>
                  </a:moveTo>
                  <a:lnTo>
                    <a:pt x="46" y="283"/>
                  </a:lnTo>
                  <a:lnTo>
                    <a:pt x="36" y="291"/>
                  </a:lnTo>
                  <a:lnTo>
                    <a:pt x="26" y="301"/>
                  </a:lnTo>
                  <a:lnTo>
                    <a:pt x="17" y="312"/>
                  </a:lnTo>
                  <a:lnTo>
                    <a:pt x="10" y="324"/>
                  </a:lnTo>
                  <a:lnTo>
                    <a:pt x="5" y="338"/>
                  </a:lnTo>
                  <a:lnTo>
                    <a:pt x="1" y="351"/>
                  </a:lnTo>
                  <a:lnTo>
                    <a:pt x="0" y="365"/>
                  </a:lnTo>
                  <a:lnTo>
                    <a:pt x="10" y="2038"/>
                  </a:lnTo>
                  <a:lnTo>
                    <a:pt x="11" y="2052"/>
                  </a:lnTo>
                  <a:lnTo>
                    <a:pt x="16" y="2064"/>
                  </a:lnTo>
                  <a:lnTo>
                    <a:pt x="21" y="2076"/>
                  </a:lnTo>
                  <a:lnTo>
                    <a:pt x="29" y="2086"/>
                  </a:lnTo>
                  <a:lnTo>
                    <a:pt x="40" y="2095"/>
                  </a:lnTo>
                  <a:lnTo>
                    <a:pt x="50" y="2103"/>
                  </a:lnTo>
                  <a:lnTo>
                    <a:pt x="62" y="2108"/>
                  </a:lnTo>
                  <a:lnTo>
                    <a:pt x="76" y="2111"/>
                  </a:lnTo>
                  <a:lnTo>
                    <a:pt x="585" y="2176"/>
                  </a:lnTo>
                  <a:lnTo>
                    <a:pt x="598" y="2178"/>
                  </a:lnTo>
                  <a:lnTo>
                    <a:pt x="613" y="2178"/>
                  </a:lnTo>
                  <a:lnTo>
                    <a:pt x="629" y="2176"/>
                  </a:lnTo>
                  <a:lnTo>
                    <a:pt x="645" y="2174"/>
                  </a:lnTo>
                  <a:lnTo>
                    <a:pt x="659" y="2171"/>
                  </a:lnTo>
                  <a:lnTo>
                    <a:pt x="675" y="2166"/>
                  </a:lnTo>
                  <a:lnTo>
                    <a:pt x="689" y="2162"/>
                  </a:lnTo>
                  <a:lnTo>
                    <a:pt x="701" y="2156"/>
                  </a:lnTo>
                  <a:lnTo>
                    <a:pt x="708" y="2153"/>
                  </a:lnTo>
                  <a:lnTo>
                    <a:pt x="726" y="2143"/>
                  </a:lnTo>
                  <a:lnTo>
                    <a:pt x="755" y="2128"/>
                  </a:lnTo>
                  <a:lnTo>
                    <a:pt x="792" y="2108"/>
                  </a:lnTo>
                  <a:lnTo>
                    <a:pt x="836" y="2085"/>
                  </a:lnTo>
                  <a:lnTo>
                    <a:pt x="886" y="2059"/>
                  </a:lnTo>
                  <a:lnTo>
                    <a:pt x="939" y="2031"/>
                  </a:lnTo>
                  <a:lnTo>
                    <a:pt x="995" y="2003"/>
                  </a:lnTo>
                  <a:lnTo>
                    <a:pt x="1049" y="1975"/>
                  </a:lnTo>
                  <a:lnTo>
                    <a:pt x="1102" y="1947"/>
                  </a:lnTo>
                  <a:lnTo>
                    <a:pt x="1151" y="1921"/>
                  </a:lnTo>
                  <a:lnTo>
                    <a:pt x="1195" y="1897"/>
                  </a:lnTo>
                  <a:lnTo>
                    <a:pt x="1233" y="1878"/>
                  </a:lnTo>
                  <a:lnTo>
                    <a:pt x="1262" y="1864"/>
                  </a:lnTo>
                  <a:lnTo>
                    <a:pt x="1280" y="1854"/>
                  </a:lnTo>
                  <a:lnTo>
                    <a:pt x="1287" y="1850"/>
                  </a:lnTo>
                  <a:lnTo>
                    <a:pt x="1298" y="1842"/>
                  </a:lnTo>
                  <a:lnTo>
                    <a:pt x="1309" y="1833"/>
                  </a:lnTo>
                  <a:lnTo>
                    <a:pt x="1319" y="1822"/>
                  </a:lnTo>
                  <a:lnTo>
                    <a:pt x="1328" y="1810"/>
                  </a:lnTo>
                  <a:lnTo>
                    <a:pt x="1334" y="1797"/>
                  </a:lnTo>
                  <a:lnTo>
                    <a:pt x="1339" y="1784"/>
                  </a:lnTo>
                  <a:lnTo>
                    <a:pt x="1342" y="1770"/>
                  </a:lnTo>
                  <a:lnTo>
                    <a:pt x="1343" y="1757"/>
                  </a:lnTo>
                  <a:lnTo>
                    <a:pt x="1346" y="147"/>
                  </a:lnTo>
                  <a:lnTo>
                    <a:pt x="1344" y="133"/>
                  </a:lnTo>
                  <a:lnTo>
                    <a:pt x="1340" y="121"/>
                  </a:lnTo>
                  <a:lnTo>
                    <a:pt x="1334" y="108"/>
                  </a:lnTo>
                  <a:lnTo>
                    <a:pt x="1326" y="98"/>
                  </a:lnTo>
                  <a:lnTo>
                    <a:pt x="1316" y="89"/>
                  </a:lnTo>
                  <a:lnTo>
                    <a:pt x="1306" y="81"/>
                  </a:lnTo>
                  <a:lnTo>
                    <a:pt x="1294" y="76"/>
                  </a:lnTo>
                  <a:lnTo>
                    <a:pt x="1280" y="72"/>
                  </a:lnTo>
                  <a:lnTo>
                    <a:pt x="782" y="3"/>
                  </a:lnTo>
                  <a:lnTo>
                    <a:pt x="769" y="2"/>
                  </a:lnTo>
                  <a:lnTo>
                    <a:pt x="754" y="0"/>
                  </a:lnTo>
                  <a:lnTo>
                    <a:pt x="738" y="2"/>
                  </a:lnTo>
                  <a:lnTo>
                    <a:pt x="722" y="3"/>
                  </a:lnTo>
                  <a:lnTo>
                    <a:pt x="707" y="6"/>
                  </a:lnTo>
                  <a:lnTo>
                    <a:pt x="691" y="9"/>
                  </a:lnTo>
                  <a:lnTo>
                    <a:pt x="677" y="13"/>
                  </a:lnTo>
                  <a:lnTo>
                    <a:pt x="665" y="17"/>
                  </a:lnTo>
                  <a:lnTo>
                    <a:pt x="59" y="27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12479" name="Freeform 239"/>
            <p:cNvSpPr>
              <a:spLocks/>
            </p:cNvSpPr>
            <p:nvPr/>
          </p:nvSpPr>
          <p:spPr bwMode="auto">
            <a:xfrm>
              <a:off x="1055" y="3291"/>
              <a:ext cx="222" cy="360"/>
            </a:xfrm>
            <a:custGeom>
              <a:avLst/>
              <a:gdLst>
                <a:gd name="T0" fmla="*/ 0 w 1332"/>
                <a:gd name="T1" fmla="*/ 1 h 2163"/>
                <a:gd name="T2" fmla="*/ 0 w 1332"/>
                <a:gd name="T3" fmla="*/ 1 h 2163"/>
                <a:gd name="T4" fmla="*/ 0 w 1332"/>
                <a:gd name="T5" fmla="*/ 1 h 2163"/>
                <a:gd name="T6" fmla="*/ 0 w 1332"/>
                <a:gd name="T7" fmla="*/ 1 h 2163"/>
                <a:gd name="T8" fmla="*/ 0 w 1332"/>
                <a:gd name="T9" fmla="*/ 1 h 2163"/>
                <a:gd name="T10" fmla="*/ 0 w 1332"/>
                <a:gd name="T11" fmla="*/ 1 h 2163"/>
                <a:gd name="T12" fmla="*/ 0 w 1332"/>
                <a:gd name="T13" fmla="*/ 1 h 2163"/>
                <a:gd name="T14" fmla="*/ 0 w 1332"/>
                <a:gd name="T15" fmla="*/ 1 h 2163"/>
                <a:gd name="T16" fmla="*/ 0 w 1332"/>
                <a:gd name="T17" fmla="*/ 2 h 2163"/>
                <a:gd name="T18" fmla="*/ 0 w 1332"/>
                <a:gd name="T19" fmla="*/ 9 h 2163"/>
                <a:gd name="T20" fmla="*/ 0 w 1332"/>
                <a:gd name="T21" fmla="*/ 9 h 2163"/>
                <a:gd name="T22" fmla="*/ 0 w 1332"/>
                <a:gd name="T23" fmla="*/ 9 h 2163"/>
                <a:gd name="T24" fmla="*/ 0 w 1332"/>
                <a:gd name="T25" fmla="*/ 9 h 2163"/>
                <a:gd name="T26" fmla="*/ 0 w 1332"/>
                <a:gd name="T27" fmla="*/ 9 h 2163"/>
                <a:gd name="T28" fmla="*/ 0 w 1332"/>
                <a:gd name="T29" fmla="*/ 10 h 2163"/>
                <a:gd name="T30" fmla="*/ 0 w 1332"/>
                <a:gd name="T31" fmla="*/ 10 h 2163"/>
                <a:gd name="T32" fmla="*/ 0 w 1332"/>
                <a:gd name="T33" fmla="*/ 10 h 2163"/>
                <a:gd name="T34" fmla="*/ 0 w 1332"/>
                <a:gd name="T35" fmla="*/ 10 h 2163"/>
                <a:gd name="T36" fmla="*/ 3 w 1332"/>
                <a:gd name="T37" fmla="*/ 10 h 2163"/>
                <a:gd name="T38" fmla="*/ 3 w 1332"/>
                <a:gd name="T39" fmla="*/ 10 h 2163"/>
                <a:gd name="T40" fmla="*/ 3 w 1332"/>
                <a:gd name="T41" fmla="*/ 10 h 2163"/>
                <a:gd name="T42" fmla="*/ 3 w 1332"/>
                <a:gd name="T43" fmla="*/ 10 h 2163"/>
                <a:gd name="T44" fmla="*/ 3 w 1332"/>
                <a:gd name="T45" fmla="*/ 10 h 2163"/>
                <a:gd name="T46" fmla="*/ 3 w 1332"/>
                <a:gd name="T47" fmla="*/ 10 h 2163"/>
                <a:gd name="T48" fmla="*/ 3 w 1332"/>
                <a:gd name="T49" fmla="*/ 10 h 2163"/>
                <a:gd name="T50" fmla="*/ 3 w 1332"/>
                <a:gd name="T51" fmla="*/ 10 h 2163"/>
                <a:gd name="T52" fmla="*/ 3 w 1332"/>
                <a:gd name="T53" fmla="*/ 10 h 2163"/>
                <a:gd name="T54" fmla="*/ 6 w 1332"/>
                <a:gd name="T55" fmla="*/ 8 h 2163"/>
                <a:gd name="T56" fmla="*/ 6 w 1332"/>
                <a:gd name="T57" fmla="*/ 8 h 2163"/>
                <a:gd name="T58" fmla="*/ 6 w 1332"/>
                <a:gd name="T59" fmla="*/ 8 h 2163"/>
                <a:gd name="T60" fmla="*/ 6 w 1332"/>
                <a:gd name="T61" fmla="*/ 8 h 2163"/>
                <a:gd name="T62" fmla="*/ 6 w 1332"/>
                <a:gd name="T63" fmla="*/ 8 h 2163"/>
                <a:gd name="T64" fmla="*/ 6 w 1332"/>
                <a:gd name="T65" fmla="*/ 8 h 2163"/>
                <a:gd name="T66" fmla="*/ 6 w 1332"/>
                <a:gd name="T67" fmla="*/ 8 h 2163"/>
                <a:gd name="T68" fmla="*/ 6 w 1332"/>
                <a:gd name="T69" fmla="*/ 8 h 2163"/>
                <a:gd name="T70" fmla="*/ 6 w 1332"/>
                <a:gd name="T71" fmla="*/ 8 h 2163"/>
                <a:gd name="T72" fmla="*/ 6 w 1332"/>
                <a:gd name="T73" fmla="*/ 1 h 2163"/>
                <a:gd name="T74" fmla="*/ 6 w 1332"/>
                <a:gd name="T75" fmla="*/ 0 h 2163"/>
                <a:gd name="T76" fmla="*/ 6 w 1332"/>
                <a:gd name="T77" fmla="*/ 0 h 2163"/>
                <a:gd name="T78" fmla="*/ 6 w 1332"/>
                <a:gd name="T79" fmla="*/ 0 h 2163"/>
                <a:gd name="T80" fmla="*/ 6 w 1332"/>
                <a:gd name="T81" fmla="*/ 0 h 2163"/>
                <a:gd name="T82" fmla="*/ 6 w 1332"/>
                <a:gd name="T83" fmla="*/ 0 h 2163"/>
                <a:gd name="T84" fmla="*/ 6 w 1332"/>
                <a:gd name="T85" fmla="*/ 0 h 2163"/>
                <a:gd name="T86" fmla="*/ 6 w 1332"/>
                <a:gd name="T87" fmla="*/ 0 h 2163"/>
                <a:gd name="T88" fmla="*/ 6 w 1332"/>
                <a:gd name="T89" fmla="*/ 0 h 2163"/>
                <a:gd name="T90" fmla="*/ 4 w 1332"/>
                <a:gd name="T91" fmla="*/ 0 h 2163"/>
                <a:gd name="T92" fmla="*/ 3 w 1332"/>
                <a:gd name="T93" fmla="*/ 0 h 2163"/>
                <a:gd name="T94" fmla="*/ 3 w 1332"/>
                <a:gd name="T95" fmla="*/ 0 h 2163"/>
                <a:gd name="T96" fmla="*/ 3 w 1332"/>
                <a:gd name="T97" fmla="*/ 0 h 2163"/>
                <a:gd name="T98" fmla="*/ 3 w 1332"/>
                <a:gd name="T99" fmla="*/ 0 h 2163"/>
                <a:gd name="T100" fmla="*/ 3 w 1332"/>
                <a:gd name="T101" fmla="*/ 0 h 2163"/>
                <a:gd name="T102" fmla="*/ 3 w 1332"/>
                <a:gd name="T103" fmla="*/ 0 h 2163"/>
                <a:gd name="T104" fmla="*/ 3 w 1332"/>
                <a:gd name="T105" fmla="*/ 0 h 2163"/>
                <a:gd name="T106" fmla="*/ 3 w 1332"/>
                <a:gd name="T107" fmla="*/ 0 h 2163"/>
                <a:gd name="T108" fmla="*/ 0 w 1332"/>
                <a:gd name="T109" fmla="*/ 1 h 2163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w 1332"/>
                <a:gd name="T166" fmla="*/ 0 h 2163"/>
                <a:gd name="T167" fmla="*/ 1332 w 1332"/>
                <a:gd name="T168" fmla="*/ 2163 h 2163"/>
              </a:gdLst>
              <a:ahLst/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l="T165" t="T166" r="T167" b="T168"/>
              <a:pathLst>
                <a:path w="1332" h="2163">
                  <a:moveTo>
                    <a:pt x="55" y="274"/>
                  </a:moveTo>
                  <a:lnTo>
                    <a:pt x="44" y="279"/>
                  </a:lnTo>
                  <a:lnTo>
                    <a:pt x="34" y="288"/>
                  </a:lnTo>
                  <a:lnTo>
                    <a:pt x="25" y="297"/>
                  </a:lnTo>
                  <a:lnTo>
                    <a:pt x="16" y="307"/>
                  </a:lnTo>
                  <a:lnTo>
                    <a:pt x="9" y="320"/>
                  </a:lnTo>
                  <a:lnTo>
                    <a:pt x="4" y="331"/>
                  </a:lnTo>
                  <a:lnTo>
                    <a:pt x="1" y="343"/>
                  </a:lnTo>
                  <a:lnTo>
                    <a:pt x="0" y="356"/>
                  </a:lnTo>
                  <a:lnTo>
                    <a:pt x="10" y="2030"/>
                  </a:lnTo>
                  <a:lnTo>
                    <a:pt x="11" y="2042"/>
                  </a:lnTo>
                  <a:lnTo>
                    <a:pt x="14" y="2054"/>
                  </a:lnTo>
                  <a:lnTo>
                    <a:pt x="20" y="2065"/>
                  </a:lnTo>
                  <a:lnTo>
                    <a:pt x="28" y="2074"/>
                  </a:lnTo>
                  <a:lnTo>
                    <a:pt x="36" y="2083"/>
                  </a:lnTo>
                  <a:lnTo>
                    <a:pt x="46" y="2090"/>
                  </a:lnTo>
                  <a:lnTo>
                    <a:pt x="57" y="2094"/>
                  </a:lnTo>
                  <a:lnTo>
                    <a:pt x="69" y="2096"/>
                  </a:lnTo>
                  <a:lnTo>
                    <a:pt x="579" y="2162"/>
                  </a:lnTo>
                  <a:lnTo>
                    <a:pt x="592" y="2163"/>
                  </a:lnTo>
                  <a:lnTo>
                    <a:pt x="606" y="2163"/>
                  </a:lnTo>
                  <a:lnTo>
                    <a:pt x="621" y="2162"/>
                  </a:lnTo>
                  <a:lnTo>
                    <a:pt x="636" y="2159"/>
                  </a:lnTo>
                  <a:lnTo>
                    <a:pt x="651" y="2156"/>
                  </a:lnTo>
                  <a:lnTo>
                    <a:pt x="666" y="2152"/>
                  </a:lnTo>
                  <a:lnTo>
                    <a:pt x="679" y="2147"/>
                  </a:lnTo>
                  <a:lnTo>
                    <a:pt x="691" y="2141"/>
                  </a:lnTo>
                  <a:lnTo>
                    <a:pt x="1277" y="1835"/>
                  </a:lnTo>
                  <a:lnTo>
                    <a:pt x="1287" y="1829"/>
                  </a:lnTo>
                  <a:lnTo>
                    <a:pt x="1297" y="1821"/>
                  </a:lnTo>
                  <a:lnTo>
                    <a:pt x="1306" y="1811"/>
                  </a:lnTo>
                  <a:lnTo>
                    <a:pt x="1314" y="1798"/>
                  </a:lnTo>
                  <a:lnTo>
                    <a:pt x="1321" y="1787"/>
                  </a:lnTo>
                  <a:lnTo>
                    <a:pt x="1325" y="1774"/>
                  </a:lnTo>
                  <a:lnTo>
                    <a:pt x="1328" y="1761"/>
                  </a:lnTo>
                  <a:lnTo>
                    <a:pt x="1330" y="1749"/>
                  </a:lnTo>
                  <a:lnTo>
                    <a:pt x="1332" y="139"/>
                  </a:lnTo>
                  <a:lnTo>
                    <a:pt x="1331" y="126"/>
                  </a:lnTo>
                  <a:lnTo>
                    <a:pt x="1327" y="115"/>
                  </a:lnTo>
                  <a:lnTo>
                    <a:pt x="1322" y="104"/>
                  </a:lnTo>
                  <a:lnTo>
                    <a:pt x="1314" y="95"/>
                  </a:lnTo>
                  <a:lnTo>
                    <a:pt x="1306" y="86"/>
                  </a:lnTo>
                  <a:lnTo>
                    <a:pt x="1296" y="79"/>
                  </a:lnTo>
                  <a:lnTo>
                    <a:pt x="1284" y="75"/>
                  </a:lnTo>
                  <a:lnTo>
                    <a:pt x="1272" y="71"/>
                  </a:lnTo>
                  <a:lnTo>
                    <a:pt x="774" y="1"/>
                  </a:lnTo>
                  <a:lnTo>
                    <a:pt x="761" y="0"/>
                  </a:lnTo>
                  <a:lnTo>
                    <a:pt x="747" y="0"/>
                  </a:lnTo>
                  <a:lnTo>
                    <a:pt x="731" y="0"/>
                  </a:lnTo>
                  <a:lnTo>
                    <a:pt x="717" y="3"/>
                  </a:lnTo>
                  <a:lnTo>
                    <a:pt x="701" y="5"/>
                  </a:lnTo>
                  <a:lnTo>
                    <a:pt x="686" y="8"/>
                  </a:lnTo>
                  <a:lnTo>
                    <a:pt x="673" y="12"/>
                  </a:lnTo>
                  <a:lnTo>
                    <a:pt x="660" y="16"/>
                  </a:lnTo>
                  <a:lnTo>
                    <a:pt x="55" y="27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12480" name="Freeform 240"/>
            <p:cNvSpPr>
              <a:spLocks/>
            </p:cNvSpPr>
            <p:nvPr/>
          </p:nvSpPr>
          <p:spPr bwMode="auto">
            <a:xfrm>
              <a:off x="1163" y="3311"/>
              <a:ext cx="111" cy="334"/>
            </a:xfrm>
            <a:custGeom>
              <a:avLst/>
              <a:gdLst>
                <a:gd name="T0" fmla="*/ 3 w 662"/>
                <a:gd name="T1" fmla="*/ 7 h 2007"/>
                <a:gd name="T2" fmla="*/ 3 w 662"/>
                <a:gd name="T3" fmla="*/ 7 h 2007"/>
                <a:gd name="T4" fmla="*/ 3 w 662"/>
                <a:gd name="T5" fmla="*/ 8 h 2007"/>
                <a:gd name="T6" fmla="*/ 3 w 662"/>
                <a:gd name="T7" fmla="*/ 8 h 2007"/>
                <a:gd name="T8" fmla="*/ 3 w 662"/>
                <a:gd name="T9" fmla="*/ 8 h 2007"/>
                <a:gd name="T10" fmla="*/ 3 w 662"/>
                <a:gd name="T11" fmla="*/ 8 h 2007"/>
                <a:gd name="T12" fmla="*/ 3 w 662"/>
                <a:gd name="T13" fmla="*/ 8 h 2007"/>
                <a:gd name="T14" fmla="*/ 3 w 662"/>
                <a:gd name="T15" fmla="*/ 8 h 2007"/>
                <a:gd name="T16" fmla="*/ 3 w 662"/>
                <a:gd name="T17" fmla="*/ 8 h 2007"/>
                <a:gd name="T18" fmla="*/ 0 w 662"/>
                <a:gd name="T19" fmla="*/ 9 h 2007"/>
                <a:gd name="T20" fmla="*/ 0 w 662"/>
                <a:gd name="T21" fmla="*/ 9 h 2007"/>
                <a:gd name="T22" fmla="*/ 0 w 662"/>
                <a:gd name="T23" fmla="*/ 9 h 2007"/>
                <a:gd name="T24" fmla="*/ 0 w 662"/>
                <a:gd name="T25" fmla="*/ 9 h 2007"/>
                <a:gd name="T26" fmla="*/ 0 w 662"/>
                <a:gd name="T27" fmla="*/ 9 h 2007"/>
                <a:gd name="T28" fmla="*/ 0 w 662"/>
                <a:gd name="T29" fmla="*/ 9 h 2007"/>
                <a:gd name="T30" fmla="*/ 0 w 662"/>
                <a:gd name="T31" fmla="*/ 9 h 2007"/>
                <a:gd name="T32" fmla="*/ 0 w 662"/>
                <a:gd name="T33" fmla="*/ 9 h 2007"/>
                <a:gd name="T34" fmla="*/ 0 w 662"/>
                <a:gd name="T35" fmla="*/ 9 h 2007"/>
                <a:gd name="T36" fmla="*/ 0 w 662"/>
                <a:gd name="T37" fmla="*/ 1 h 2007"/>
                <a:gd name="T38" fmla="*/ 0 w 662"/>
                <a:gd name="T39" fmla="*/ 1 h 2007"/>
                <a:gd name="T40" fmla="*/ 0 w 662"/>
                <a:gd name="T41" fmla="*/ 1 h 2007"/>
                <a:gd name="T42" fmla="*/ 0 w 662"/>
                <a:gd name="T43" fmla="*/ 1 h 2007"/>
                <a:gd name="T44" fmla="*/ 0 w 662"/>
                <a:gd name="T45" fmla="*/ 1 h 2007"/>
                <a:gd name="T46" fmla="*/ 0 w 662"/>
                <a:gd name="T47" fmla="*/ 1 h 2007"/>
                <a:gd name="T48" fmla="*/ 0 w 662"/>
                <a:gd name="T49" fmla="*/ 1 h 2007"/>
                <a:gd name="T50" fmla="*/ 0 w 662"/>
                <a:gd name="T51" fmla="*/ 1 h 2007"/>
                <a:gd name="T52" fmla="*/ 0 w 662"/>
                <a:gd name="T53" fmla="*/ 1 h 2007"/>
                <a:gd name="T54" fmla="*/ 0 w 662"/>
                <a:gd name="T55" fmla="*/ 1 h 2007"/>
                <a:gd name="T56" fmla="*/ 0 w 662"/>
                <a:gd name="T57" fmla="*/ 1 h 2007"/>
                <a:gd name="T58" fmla="*/ 1 w 662"/>
                <a:gd name="T59" fmla="*/ 1 h 2007"/>
                <a:gd name="T60" fmla="*/ 1 w 662"/>
                <a:gd name="T61" fmla="*/ 1 h 2007"/>
                <a:gd name="T62" fmla="*/ 1 w 662"/>
                <a:gd name="T63" fmla="*/ 1 h 2007"/>
                <a:gd name="T64" fmla="*/ 1 w 662"/>
                <a:gd name="T65" fmla="*/ 1 h 2007"/>
                <a:gd name="T66" fmla="*/ 1 w 662"/>
                <a:gd name="T67" fmla="*/ 1 h 2007"/>
                <a:gd name="T68" fmla="*/ 2 w 662"/>
                <a:gd name="T69" fmla="*/ 1 h 2007"/>
                <a:gd name="T70" fmla="*/ 2 w 662"/>
                <a:gd name="T71" fmla="*/ 0 h 2007"/>
                <a:gd name="T72" fmla="*/ 2 w 662"/>
                <a:gd name="T73" fmla="*/ 0 h 2007"/>
                <a:gd name="T74" fmla="*/ 2 w 662"/>
                <a:gd name="T75" fmla="*/ 0 h 2007"/>
                <a:gd name="T76" fmla="*/ 3 w 662"/>
                <a:gd name="T77" fmla="*/ 0 h 2007"/>
                <a:gd name="T78" fmla="*/ 3 w 662"/>
                <a:gd name="T79" fmla="*/ 0 h 2007"/>
                <a:gd name="T80" fmla="*/ 3 w 662"/>
                <a:gd name="T81" fmla="*/ 0 h 2007"/>
                <a:gd name="T82" fmla="*/ 3 w 662"/>
                <a:gd name="T83" fmla="*/ 0 h 2007"/>
                <a:gd name="T84" fmla="*/ 3 w 662"/>
                <a:gd name="T85" fmla="*/ 0 h 2007"/>
                <a:gd name="T86" fmla="*/ 3 w 662"/>
                <a:gd name="T87" fmla="*/ 0 h 2007"/>
                <a:gd name="T88" fmla="*/ 3 w 662"/>
                <a:gd name="T89" fmla="*/ 0 h 2007"/>
                <a:gd name="T90" fmla="*/ 3 w 662"/>
                <a:gd name="T91" fmla="*/ 0 h 2007"/>
                <a:gd name="T92" fmla="*/ 3 w 662"/>
                <a:gd name="T93" fmla="*/ 0 h 2007"/>
                <a:gd name="T94" fmla="*/ 3 w 662"/>
                <a:gd name="T95" fmla="*/ 0 h 2007"/>
                <a:gd name="T96" fmla="*/ 3 w 662"/>
                <a:gd name="T97" fmla="*/ 0 h 2007"/>
                <a:gd name="T98" fmla="*/ 3 w 662"/>
                <a:gd name="T99" fmla="*/ 0 h 2007"/>
                <a:gd name="T100" fmla="*/ 3 w 662"/>
                <a:gd name="T101" fmla="*/ 0 h 2007"/>
                <a:gd name="T102" fmla="*/ 3 w 662"/>
                <a:gd name="T103" fmla="*/ 7 h 2007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w 662"/>
                <a:gd name="T157" fmla="*/ 0 h 2007"/>
                <a:gd name="T158" fmla="*/ 662 w 662"/>
                <a:gd name="T159" fmla="*/ 2007 h 2007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T156" t="T157" r="T158" b="T159"/>
              <a:pathLst>
                <a:path w="662" h="2007">
                  <a:moveTo>
                    <a:pt x="661" y="1629"/>
                  </a:moveTo>
                  <a:lnTo>
                    <a:pt x="660" y="1639"/>
                  </a:lnTo>
                  <a:lnTo>
                    <a:pt x="658" y="1648"/>
                  </a:lnTo>
                  <a:lnTo>
                    <a:pt x="653" y="1658"/>
                  </a:lnTo>
                  <a:lnTo>
                    <a:pt x="649" y="1668"/>
                  </a:lnTo>
                  <a:lnTo>
                    <a:pt x="642" y="1677"/>
                  </a:lnTo>
                  <a:lnTo>
                    <a:pt x="635" y="1685"/>
                  </a:lnTo>
                  <a:lnTo>
                    <a:pt x="627" y="1692"/>
                  </a:lnTo>
                  <a:lnTo>
                    <a:pt x="619" y="1697"/>
                  </a:lnTo>
                  <a:lnTo>
                    <a:pt x="34" y="2003"/>
                  </a:lnTo>
                  <a:lnTo>
                    <a:pt x="28" y="2006"/>
                  </a:lnTo>
                  <a:lnTo>
                    <a:pt x="23" y="2007"/>
                  </a:lnTo>
                  <a:lnTo>
                    <a:pt x="20" y="2007"/>
                  </a:lnTo>
                  <a:lnTo>
                    <a:pt x="17" y="2006"/>
                  </a:lnTo>
                  <a:lnTo>
                    <a:pt x="14" y="2003"/>
                  </a:lnTo>
                  <a:lnTo>
                    <a:pt x="12" y="2000"/>
                  </a:lnTo>
                  <a:lnTo>
                    <a:pt x="11" y="1996"/>
                  </a:lnTo>
                  <a:lnTo>
                    <a:pt x="11" y="1990"/>
                  </a:lnTo>
                  <a:lnTo>
                    <a:pt x="0" y="324"/>
                  </a:lnTo>
                  <a:lnTo>
                    <a:pt x="0" y="315"/>
                  </a:lnTo>
                  <a:lnTo>
                    <a:pt x="3" y="304"/>
                  </a:lnTo>
                  <a:lnTo>
                    <a:pt x="7" y="295"/>
                  </a:lnTo>
                  <a:lnTo>
                    <a:pt x="12" y="286"/>
                  </a:lnTo>
                  <a:lnTo>
                    <a:pt x="18" y="277"/>
                  </a:lnTo>
                  <a:lnTo>
                    <a:pt x="25" y="271"/>
                  </a:lnTo>
                  <a:lnTo>
                    <a:pt x="32" y="264"/>
                  </a:lnTo>
                  <a:lnTo>
                    <a:pt x="40" y="259"/>
                  </a:lnTo>
                  <a:lnTo>
                    <a:pt x="47" y="256"/>
                  </a:lnTo>
                  <a:lnTo>
                    <a:pt x="66" y="248"/>
                  </a:lnTo>
                  <a:lnTo>
                    <a:pt x="96" y="236"/>
                  </a:lnTo>
                  <a:lnTo>
                    <a:pt x="134" y="219"/>
                  </a:lnTo>
                  <a:lnTo>
                    <a:pt x="179" y="200"/>
                  </a:lnTo>
                  <a:lnTo>
                    <a:pt x="229" y="178"/>
                  </a:lnTo>
                  <a:lnTo>
                    <a:pt x="283" y="155"/>
                  </a:lnTo>
                  <a:lnTo>
                    <a:pt x="340" y="131"/>
                  </a:lnTo>
                  <a:lnTo>
                    <a:pt x="395" y="108"/>
                  </a:lnTo>
                  <a:lnTo>
                    <a:pt x="449" y="84"/>
                  </a:lnTo>
                  <a:lnTo>
                    <a:pt x="499" y="63"/>
                  </a:lnTo>
                  <a:lnTo>
                    <a:pt x="544" y="43"/>
                  </a:lnTo>
                  <a:lnTo>
                    <a:pt x="582" y="27"/>
                  </a:lnTo>
                  <a:lnTo>
                    <a:pt x="612" y="14"/>
                  </a:lnTo>
                  <a:lnTo>
                    <a:pt x="631" y="6"/>
                  </a:lnTo>
                  <a:lnTo>
                    <a:pt x="638" y="3"/>
                  </a:lnTo>
                  <a:lnTo>
                    <a:pt x="643" y="1"/>
                  </a:lnTo>
                  <a:lnTo>
                    <a:pt x="649" y="0"/>
                  </a:lnTo>
                  <a:lnTo>
                    <a:pt x="652" y="0"/>
                  </a:lnTo>
                  <a:lnTo>
                    <a:pt x="656" y="2"/>
                  </a:lnTo>
                  <a:lnTo>
                    <a:pt x="659" y="4"/>
                  </a:lnTo>
                  <a:lnTo>
                    <a:pt x="661" y="9"/>
                  </a:lnTo>
                  <a:lnTo>
                    <a:pt x="662" y="13"/>
                  </a:lnTo>
                  <a:lnTo>
                    <a:pt x="662" y="19"/>
                  </a:lnTo>
                  <a:lnTo>
                    <a:pt x="661" y="1629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12481" name="Freeform 241"/>
            <p:cNvSpPr>
              <a:spLocks/>
            </p:cNvSpPr>
            <p:nvPr/>
          </p:nvSpPr>
          <p:spPr bwMode="auto">
            <a:xfrm>
              <a:off x="1068" y="3294"/>
              <a:ext cx="196" cy="56"/>
            </a:xfrm>
            <a:custGeom>
              <a:avLst/>
              <a:gdLst>
                <a:gd name="T0" fmla="*/ 3 w 1178"/>
                <a:gd name="T1" fmla="*/ 0 h 336"/>
                <a:gd name="T2" fmla="*/ 2 w 1178"/>
                <a:gd name="T3" fmla="*/ 0 h 336"/>
                <a:gd name="T4" fmla="*/ 2 w 1178"/>
                <a:gd name="T5" fmla="*/ 0 h 336"/>
                <a:gd name="T6" fmla="*/ 2 w 1178"/>
                <a:gd name="T7" fmla="*/ 0 h 336"/>
                <a:gd name="T8" fmla="*/ 1 w 1178"/>
                <a:gd name="T9" fmla="*/ 1 h 336"/>
                <a:gd name="T10" fmla="*/ 1 w 1178"/>
                <a:gd name="T11" fmla="*/ 1 h 336"/>
                <a:gd name="T12" fmla="*/ 0 w 1178"/>
                <a:gd name="T13" fmla="*/ 1 h 336"/>
                <a:gd name="T14" fmla="*/ 0 w 1178"/>
                <a:gd name="T15" fmla="*/ 1 h 336"/>
                <a:gd name="T16" fmla="*/ 0 w 1178"/>
                <a:gd name="T17" fmla="*/ 1 h 336"/>
                <a:gd name="T18" fmla="*/ 0 w 1178"/>
                <a:gd name="T19" fmla="*/ 1 h 336"/>
                <a:gd name="T20" fmla="*/ 0 w 1178"/>
                <a:gd name="T21" fmla="*/ 1 h 336"/>
                <a:gd name="T22" fmla="*/ 1 w 1178"/>
                <a:gd name="T23" fmla="*/ 1 h 336"/>
                <a:gd name="T24" fmla="*/ 1 w 1178"/>
                <a:gd name="T25" fmla="*/ 1 h 336"/>
                <a:gd name="T26" fmla="*/ 2 w 1178"/>
                <a:gd name="T27" fmla="*/ 2 h 336"/>
                <a:gd name="T28" fmla="*/ 2 w 1178"/>
                <a:gd name="T29" fmla="*/ 2 h 336"/>
                <a:gd name="T30" fmla="*/ 2 w 1178"/>
                <a:gd name="T31" fmla="*/ 2 h 336"/>
                <a:gd name="T32" fmla="*/ 2 w 1178"/>
                <a:gd name="T33" fmla="*/ 2 h 336"/>
                <a:gd name="T34" fmla="*/ 2 w 1178"/>
                <a:gd name="T35" fmla="*/ 2 h 336"/>
                <a:gd name="T36" fmla="*/ 2 w 1178"/>
                <a:gd name="T37" fmla="*/ 2 h 336"/>
                <a:gd name="T38" fmla="*/ 3 w 1178"/>
                <a:gd name="T39" fmla="*/ 2 h 336"/>
                <a:gd name="T40" fmla="*/ 3 w 1178"/>
                <a:gd name="T41" fmla="*/ 2 h 336"/>
                <a:gd name="T42" fmla="*/ 3 w 1178"/>
                <a:gd name="T43" fmla="*/ 1 h 336"/>
                <a:gd name="T44" fmla="*/ 3 w 1178"/>
                <a:gd name="T45" fmla="*/ 1 h 336"/>
                <a:gd name="T46" fmla="*/ 4 w 1178"/>
                <a:gd name="T47" fmla="*/ 1 h 336"/>
                <a:gd name="T48" fmla="*/ 4 w 1178"/>
                <a:gd name="T49" fmla="*/ 1 h 336"/>
                <a:gd name="T50" fmla="*/ 5 w 1178"/>
                <a:gd name="T51" fmla="*/ 1 h 336"/>
                <a:gd name="T52" fmla="*/ 5 w 1178"/>
                <a:gd name="T53" fmla="*/ 0 h 336"/>
                <a:gd name="T54" fmla="*/ 5 w 1178"/>
                <a:gd name="T55" fmla="*/ 0 h 336"/>
                <a:gd name="T56" fmla="*/ 3 w 1178"/>
                <a:gd name="T57" fmla="*/ 0 h 336"/>
                <a:gd name="T58" fmla="*/ 3 w 1178"/>
                <a:gd name="T59" fmla="*/ 0 h 336"/>
                <a:gd name="T60" fmla="*/ 3 w 1178"/>
                <a:gd name="T61" fmla="*/ 0 h 336"/>
                <a:gd name="T62" fmla="*/ 3 w 1178"/>
                <a:gd name="T63" fmla="*/ 0 h 336"/>
                <a:gd name="T64" fmla="*/ 3 w 1178"/>
                <a:gd name="T65" fmla="*/ 0 h 3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1178"/>
                <a:gd name="T100" fmla="*/ 0 h 336"/>
                <a:gd name="T101" fmla="*/ 1178 w 1178"/>
                <a:gd name="T102" fmla="*/ 336 h 3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1178" h="336">
                  <a:moveTo>
                    <a:pt x="591" y="14"/>
                  </a:moveTo>
                  <a:lnTo>
                    <a:pt x="584" y="16"/>
                  </a:lnTo>
                  <a:lnTo>
                    <a:pt x="566" y="24"/>
                  </a:lnTo>
                  <a:lnTo>
                    <a:pt x="539" y="37"/>
                  </a:lnTo>
                  <a:lnTo>
                    <a:pt x="503" y="52"/>
                  </a:lnTo>
                  <a:lnTo>
                    <a:pt x="459" y="70"/>
                  </a:lnTo>
                  <a:lnTo>
                    <a:pt x="412" y="91"/>
                  </a:lnTo>
                  <a:lnTo>
                    <a:pt x="360" y="113"/>
                  </a:lnTo>
                  <a:lnTo>
                    <a:pt x="305" y="136"/>
                  </a:lnTo>
                  <a:lnTo>
                    <a:pt x="251" y="159"/>
                  </a:lnTo>
                  <a:lnTo>
                    <a:pt x="198" y="182"/>
                  </a:lnTo>
                  <a:lnTo>
                    <a:pt x="149" y="203"/>
                  </a:lnTo>
                  <a:lnTo>
                    <a:pt x="103" y="222"/>
                  </a:lnTo>
                  <a:lnTo>
                    <a:pt x="64" y="239"/>
                  </a:lnTo>
                  <a:lnTo>
                    <a:pt x="32" y="253"/>
                  </a:lnTo>
                  <a:lnTo>
                    <a:pt x="11" y="262"/>
                  </a:lnTo>
                  <a:lnTo>
                    <a:pt x="0" y="266"/>
                  </a:lnTo>
                  <a:lnTo>
                    <a:pt x="10" y="267"/>
                  </a:lnTo>
                  <a:lnTo>
                    <a:pt x="29" y="271"/>
                  </a:lnTo>
                  <a:lnTo>
                    <a:pt x="56" y="274"/>
                  </a:lnTo>
                  <a:lnTo>
                    <a:pt x="89" y="279"/>
                  </a:lnTo>
                  <a:lnTo>
                    <a:pt x="127" y="284"/>
                  </a:lnTo>
                  <a:lnTo>
                    <a:pt x="169" y="290"/>
                  </a:lnTo>
                  <a:lnTo>
                    <a:pt x="213" y="295"/>
                  </a:lnTo>
                  <a:lnTo>
                    <a:pt x="257" y="302"/>
                  </a:lnTo>
                  <a:lnTo>
                    <a:pt x="302" y="308"/>
                  </a:lnTo>
                  <a:lnTo>
                    <a:pt x="345" y="315"/>
                  </a:lnTo>
                  <a:lnTo>
                    <a:pt x="384" y="320"/>
                  </a:lnTo>
                  <a:lnTo>
                    <a:pt x="419" y="325"/>
                  </a:lnTo>
                  <a:lnTo>
                    <a:pt x="450" y="329"/>
                  </a:lnTo>
                  <a:lnTo>
                    <a:pt x="473" y="333"/>
                  </a:lnTo>
                  <a:lnTo>
                    <a:pt x="487" y="334"/>
                  </a:lnTo>
                  <a:lnTo>
                    <a:pt x="493" y="335"/>
                  </a:lnTo>
                  <a:lnTo>
                    <a:pt x="504" y="336"/>
                  </a:lnTo>
                  <a:lnTo>
                    <a:pt x="517" y="336"/>
                  </a:lnTo>
                  <a:lnTo>
                    <a:pt x="530" y="335"/>
                  </a:lnTo>
                  <a:lnTo>
                    <a:pt x="545" y="334"/>
                  </a:lnTo>
                  <a:lnTo>
                    <a:pt x="558" y="331"/>
                  </a:lnTo>
                  <a:lnTo>
                    <a:pt x="572" y="329"/>
                  </a:lnTo>
                  <a:lnTo>
                    <a:pt x="584" y="326"/>
                  </a:lnTo>
                  <a:lnTo>
                    <a:pt x="596" y="321"/>
                  </a:lnTo>
                  <a:lnTo>
                    <a:pt x="601" y="319"/>
                  </a:lnTo>
                  <a:lnTo>
                    <a:pt x="617" y="312"/>
                  </a:lnTo>
                  <a:lnTo>
                    <a:pt x="642" y="301"/>
                  </a:lnTo>
                  <a:lnTo>
                    <a:pt x="675" y="288"/>
                  </a:lnTo>
                  <a:lnTo>
                    <a:pt x="713" y="271"/>
                  </a:lnTo>
                  <a:lnTo>
                    <a:pt x="757" y="252"/>
                  </a:lnTo>
                  <a:lnTo>
                    <a:pt x="804" y="231"/>
                  </a:lnTo>
                  <a:lnTo>
                    <a:pt x="854" y="209"/>
                  </a:lnTo>
                  <a:lnTo>
                    <a:pt x="905" y="187"/>
                  </a:lnTo>
                  <a:lnTo>
                    <a:pt x="955" y="165"/>
                  </a:lnTo>
                  <a:lnTo>
                    <a:pt x="1004" y="145"/>
                  </a:lnTo>
                  <a:lnTo>
                    <a:pt x="1049" y="124"/>
                  </a:lnTo>
                  <a:lnTo>
                    <a:pt x="1091" y="106"/>
                  </a:lnTo>
                  <a:lnTo>
                    <a:pt x="1127" y="91"/>
                  </a:lnTo>
                  <a:lnTo>
                    <a:pt x="1157" y="78"/>
                  </a:lnTo>
                  <a:lnTo>
                    <a:pt x="1178" y="69"/>
                  </a:lnTo>
                  <a:lnTo>
                    <a:pt x="694" y="1"/>
                  </a:lnTo>
                  <a:lnTo>
                    <a:pt x="682" y="0"/>
                  </a:lnTo>
                  <a:lnTo>
                    <a:pt x="670" y="0"/>
                  </a:lnTo>
                  <a:lnTo>
                    <a:pt x="657" y="0"/>
                  </a:lnTo>
                  <a:lnTo>
                    <a:pt x="642" y="2"/>
                  </a:lnTo>
                  <a:lnTo>
                    <a:pt x="628" y="4"/>
                  </a:lnTo>
                  <a:lnTo>
                    <a:pt x="615" y="6"/>
                  </a:lnTo>
                  <a:lnTo>
                    <a:pt x="602" y="10"/>
                  </a:lnTo>
                  <a:lnTo>
                    <a:pt x="591" y="14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12482" name="Freeform 242"/>
            <p:cNvSpPr>
              <a:spLocks/>
            </p:cNvSpPr>
            <p:nvPr/>
          </p:nvSpPr>
          <p:spPr bwMode="auto">
            <a:xfrm>
              <a:off x="1059" y="3345"/>
              <a:ext cx="99" cy="303"/>
            </a:xfrm>
            <a:custGeom>
              <a:avLst/>
              <a:gdLst>
                <a:gd name="T0" fmla="*/ 0 w 596"/>
                <a:gd name="T1" fmla="*/ 0 h 1814"/>
                <a:gd name="T2" fmla="*/ 0 w 596"/>
                <a:gd name="T3" fmla="*/ 0 h 1814"/>
                <a:gd name="T4" fmla="*/ 0 w 596"/>
                <a:gd name="T5" fmla="*/ 0 h 1814"/>
                <a:gd name="T6" fmla="*/ 0 w 596"/>
                <a:gd name="T7" fmla="*/ 0 h 1814"/>
                <a:gd name="T8" fmla="*/ 0 w 596"/>
                <a:gd name="T9" fmla="*/ 0 h 1814"/>
                <a:gd name="T10" fmla="*/ 0 w 596"/>
                <a:gd name="T11" fmla="*/ 0 h 1814"/>
                <a:gd name="T12" fmla="*/ 0 w 596"/>
                <a:gd name="T13" fmla="*/ 0 h 1814"/>
                <a:gd name="T14" fmla="*/ 0 w 596"/>
                <a:gd name="T15" fmla="*/ 0 h 1814"/>
                <a:gd name="T16" fmla="*/ 0 w 596"/>
                <a:gd name="T17" fmla="*/ 0 h 1814"/>
                <a:gd name="T18" fmla="*/ 2 w 596"/>
                <a:gd name="T19" fmla="*/ 0 h 1814"/>
                <a:gd name="T20" fmla="*/ 2 w 596"/>
                <a:gd name="T21" fmla="*/ 0 h 1814"/>
                <a:gd name="T22" fmla="*/ 2 w 596"/>
                <a:gd name="T23" fmla="*/ 0 h 1814"/>
                <a:gd name="T24" fmla="*/ 3 w 596"/>
                <a:gd name="T25" fmla="*/ 0 h 1814"/>
                <a:gd name="T26" fmla="*/ 3 w 596"/>
                <a:gd name="T27" fmla="*/ 0 h 1814"/>
                <a:gd name="T28" fmla="*/ 3 w 596"/>
                <a:gd name="T29" fmla="*/ 1 h 1814"/>
                <a:gd name="T30" fmla="*/ 3 w 596"/>
                <a:gd name="T31" fmla="*/ 1 h 1814"/>
                <a:gd name="T32" fmla="*/ 3 w 596"/>
                <a:gd name="T33" fmla="*/ 1 h 1814"/>
                <a:gd name="T34" fmla="*/ 3 w 596"/>
                <a:gd name="T35" fmla="*/ 1 h 1814"/>
                <a:gd name="T36" fmla="*/ 3 w 596"/>
                <a:gd name="T37" fmla="*/ 8 h 1814"/>
                <a:gd name="T38" fmla="*/ 3 w 596"/>
                <a:gd name="T39" fmla="*/ 8 h 1814"/>
                <a:gd name="T40" fmla="*/ 3 w 596"/>
                <a:gd name="T41" fmla="*/ 8 h 1814"/>
                <a:gd name="T42" fmla="*/ 3 w 596"/>
                <a:gd name="T43" fmla="*/ 8 h 1814"/>
                <a:gd name="T44" fmla="*/ 3 w 596"/>
                <a:gd name="T45" fmla="*/ 8 h 1814"/>
                <a:gd name="T46" fmla="*/ 3 w 596"/>
                <a:gd name="T47" fmla="*/ 8 h 1814"/>
                <a:gd name="T48" fmla="*/ 3 w 596"/>
                <a:gd name="T49" fmla="*/ 9 h 1814"/>
                <a:gd name="T50" fmla="*/ 3 w 596"/>
                <a:gd name="T51" fmla="*/ 9 h 1814"/>
                <a:gd name="T52" fmla="*/ 2 w 596"/>
                <a:gd name="T53" fmla="*/ 9 h 1814"/>
                <a:gd name="T54" fmla="*/ 0 w 596"/>
                <a:gd name="T55" fmla="*/ 8 h 1814"/>
                <a:gd name="T56" fmla="*/ 0 w 596"/>
                <a:gd name="T57" fmla="*/ 8 h 1814"/>
                <a:gd name="T58" fmla="*/ 0 w 596"/>
                <a:gd name="T59" fmla="*/ 8 h 1814"/>
                <a:gd name="T60" fmla="*/ 0 w 596"/>
                <a:gd name="T61" fmla="*/ 8 h 1814"/>
                <a:gd name="T62" fmla="*/ 0 w 596"/>
                <a:gd name="T63" fmla="*/ 8 h 1814"/>
                <a:gd name="T64" fmla="*/ 0 w 596"/>
                <a:gd name="T65" fmla="*/ 8 h 1814"/>
                <a:gd name="T66" fmla="*/ 0 w 596"/>
                <a:gd name="T67" fmla="*/ 8 h 1814"/>
                <a:gd name="T68" fmla="*/ 0 w 596"/>
                <a:gd name="T69" fmla="*/ 8 h 1814"/>
                <a:gd name="T70" fmla="*/ 0 w 596"/>
                <a:gd name="T71" fmla="*/ 8 h 1814"/>
                <a:gd name="T72" fmla="*/ 0 w 596"/>
                <a:gd name="T73" fmla="*/ 0 h 1814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w 596"/>
                <a:gd name="T112" fmla="*/ 0 h 1814"/>
                <a:gd name="T113" fmla="*/ 596 w 596"/>
                <a:gd name="T114" fmla="*/ 1814 h 1814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T111" t="T112" r="T113" b="T114"/>
              <a:pathLst>
                <a:path w="596" h="1814">
                  <a:moveTo>
                    <a:pt x="0" y="29"/>
                  </a:moveTo>
                  <a:lnTo>
                    <a:pt x="1" y="22"/>
                  </a:lnTo>
                  <a:lnTo>
                    <a:pt x="2" y="16"/>
                  </a:lnTo>
                  <a:lnTo>
                    <a:pt x="6" y="11"/>
                  </a:lnTo>
                  <a:lnTo>
                    <a:pt x="10" y="6"/>
                  </a:lnTo>
                  <a:lnTo>
                    <a:pt x="16" y="3"/>
                  </a:lnTo>
                  <a:lnTo>
                    <a:pt x="22" y="1"/>
                  </a:lnTo>
                  <a:lnTo>
                    <a:pt x="28" y="0"/>
                  </a:lnTo>
                  <a:lnTo>
                    <a:pt x="35" y="0"/>
                  </a:lnTo>
                  <a:lnTo>
                    <a:pt x="543" y="69"/>
                  </a:lnTo>
                  <a:lnTo>
                    <a:pt x="551" y="72"/>
                  </a:lnTo>
                  <a:lnTo>
                    <a:pt x="559" y="75"/>
                  </a:lnTo>
                  <a:lnTo>
                    <a:pt x="566" y="79"/>
                  </a:lnTo>
                  <a:lnTo>
                    <a:pt x="571" y="86"/>
                  </a:lnTo>
                  <a:lnTo>
                    <a:pt x="577" y="93"/>
                  </a:lnTo>
                  <a:lnTo>
                    <a:pt x="580" y="100"/>
                  </a:lnTo>
                  <a:lnTo>
                    <a:pt x="583" y="109"/>
                  </a:lnTo>
                  <a:lnTo>
                    <a:pt x="584" y="117"/>
                  </a:lnTo>
                  <a:lnTo>
                    <a:pt x="596" y="1783"/>
                  </a:lnTo>
                  <a:lnTo>
                    <a:pt x="595" y="1790"/>
                  </a:lnTo>
                  <a:lnTo>
                    <a:pt x="593" y="1796"/>
                  </a:lnTo>
                  <a:lnTo>
                    <a:pt x="591" y="1802"/>
                  </a:lnTo>
                  <a:lnTo>
                    <a:pt x="586" y="1807"/>
                  </a:lnTo>
                  <a:lnTo>
                    <a:pt x="580" y="1811"/>
                  </a:lnTo>
                  <a:lnTo>
                    <a:pt x="575" y="1813"/>
                  </a:lnTo>
                  <a:lnTo>
                    <a:pt x="568" y="1814"/>
                  </a:lnTo>
                  <a:lnTo>
                    <a:pt x="561" y="1814"/>
                  </a:lnTo>
                  <a:lnTo>
                    <a:pt x="51" y="1749"/>
                  </a:lnTo>
                  <a:lnTo>
                    <a:pt x="43" y="1747"/>
                  </a:lnTo>
                  <a:lnTo>
                    <a:pt x="35" y="1744"/>
                  </a:lnTo>
                  <a:lnTo>
                    <a:pt x="28" y="1739"/>
                  </a:lnTo>
                  <a:lnTo>
                    <a:pt x="22" y="1733"/>
                  </a:lnTo>
                  <a:lnTo>
                    <a:pt x="17" y="1727"/>
                  </a:lnTo>
                  <a:lnTo>
                    <a:pt x="13" y="1719"/>
                  </a:lnTo>
                  <a:lnTo>
                    <a:pt x="10" y="1711"/>
                  </a:lnTo>
                  <a:lnTo>
                    <a:pt x="9" y="1703"/>
                  </a:lnTo>
                  <a:lnTo>
                    <a:pt x="0" y="29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12483" name="Freeform 243"/>
            <p:cNvSpPr>
              <a:spLocks/>
            </p:cNvSpPr>
            <p:nvPr/>
          </p:nvSpPr>
          <p:spPr bwMode="auto">
            <a:xfrm>
              <a:off x="1060" y="3358"/>
              <a:ext cx="28" cy="25"/>
            </a:xfrm>
            <a:custGeom>
              <a:avLst/>
              <a:gdLst>
                <a:gd name="T0" fmla="*/ 1 w 167"/>
                <a:gd name="T1" fmla="*/ 1 h 148"/>
                <a:gd name="T2" fmla="*/ 1 w 167"/>
                <a:gd name="T3" fmla="*/ 0 h 148"/>
                <a:gd name="T4" fmla="*/ 0 w 167"/>
                <a:gd name="T5" fmla="*/ 0 h 148"/>
                <a:gd name="T6" fmla="*/ 0 w 167"/>
                <a:gd name="T7" fmla="*/ 0 h 148"/>
                <a:gd name="T8" fmla="*/ 0 w 167"/>
                <a:gd name="T9" fmla="*/ 1 h 148"/>
                <a:gd name="T10" fmla="*/ 1 w 167"/>
                <a:gd name="T11" fmla="*/ 1 h 14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67"/>
                <a:gd name="T19" fmla="*/ 0 h 148"/>
                <a:gd name="T20" fmla="*/ 167 w 167"/>
                <a:gd name="T21" fmla="*/ 148 h 148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67" h="148">
                  <a:moveTo>
                    <a:pt x="167" y="148"/>
                  </a:moveTo>
                  <a:lnTo>
                    <a:pt x="165" y="24"/>
                  </a:lnTo>
                  <a:lnTo>
                    <a:pt x="5" y="0"/>
                  </a:lnTo>
                  <a:lnTo>
                    <a:pt x="1" y="10"/>
                  </a:lnTo>
                  <a:lnTo>
                    <a:pt x="0" y="126"/>
                  </a:lnTo>
                  <a:lnTo>
                    <a:pt x="167" y="148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12484" name="Freeform 244"/>
            <p:cNvSpPr>
              <a:spLocks/>
            </p:cNvSpPr>
            <p:nvPr/>
          </p:nvSpPr>
          <p:spPr bwMode="auto">
            <a:xfrm>
              <a:off x="1059" y="3360"/>
              <a:ext cx="28" cy="22"/>
            </a:xfrm>
            <a:custGeom>
              <a:avLst/>
              <a:gdLst>
                <a:gd name="T0" fmla="*/ 1 w 166"/>
                <a:gd name="T1" fmla="*/ 1 h 133"/>
                <a:gd name="T2" fmla="*/ 1 w 166"/>
                <a:gd name="T3" fmla="*/ 0 h 133"/>
                <a:gd name="T4" fmla="*/ 1 w 166"/>
                <a:gd name="T5" fmla="*/ 0 h 133"/>
                <a:gd name="T6" fmla="*/ 0 w 166"/>
                <a:gd name="T7" fmla="*/ 0 h 133"/>
                <a:gd name="T8" fmla="*/ 0 w 166"/>
                <a:gd name="T9" fmla="*/ 0 h 133"/>
                <a:gd name="T10" fmla="*/ 0 w 166"/>
                <a:gd name="T11" fmla="*/ 0 h 133"/>
                <a:gd name="T12" fmla="*/ 1 w 166"/>
                <a:gd name="T13" fmla="*/ 1 h 133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66"/>
                <a:gd name="T22" fmla="*/ 0 h 133"/>
                <a:gd name="T23" fmla="*/ 166 w 166"/>
                <a:gd name="T24" fmla="*/ 133 h 133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66" h="133">
                  <a:moveTo>
                    <a:pt x="157" y="133"/>
                  </a:moveTo>
                  <a:lnTo>
                    <a:pt x="166" y="129"/>
                  </a:lnTo>
                  <a:lnTo>
                    <a:pt x="164" y="24"/>
                  </a:lnTo>
                  <a:lnTo>
                    <a:pt x="10" y="0"/>
                  </a:lnTo>
                  <a:lnTo>
                    <a:pt x="0" y="9"/>
                  </a:lnTo>
                  <a:lnTo>
                    <a:pt x="10" y="106"/>
                  </a:lnTo>
                  <a:lnTo>
                    <a:pt x="157" y="133"/>
                  </a:lnTo>
                  <a:close/>
                </a:path>
              </a:pathLst>
            </a:custGeom>
            <a:solidFill>
              <a:srgbClr val="7F7F7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12485" name="Freeform 245"/>
            <p:cNvSpPr>
              <a:spLocks/>
            </p:cNvSpPr>
            <p:nvPr/>
          </p:nvSpPr>
          <p:spPr bwMode="auto">
            <a:xfrm>
              <a:off x="1059" y="3361"/>
              <a:ext cx="26" cy="21"/>
            </a:xfrm>
            <a:custGeom>
              <a:avLst/>
              <a:gdLst>
                <a:gd name="T0" fmla="*/ 1 w 157"/>
                <a:gd name="T1" fmla="*/ 1 h 124"/>
                <a:gd name="T2" fmla="*/ 1 w 157"/>
                <a:gd name="T3" fmla="*/ 0 h 124"/>
                <a:gd name="T4" fmla="*/ 0 w 157"/>
                <a:gd name="T5" fmla="*/ 0 h 124"/>
                <a:gd name="T6" fmla="*/ 0 w 157"/>
                <a:gd name="T7" fmla="*/ 1 h 124"/>
                <a:gd name="T8" fmla="*/ 1 w 157"/>
                <a:gd name="T9" fmla="*/ 1 h 12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57"/>
                <a:gd name="T16" fmla="*/ 0 h 124"/>
                <a:gd name="T17" fmla="*/ 157 w 157"/>
                <a:gd name="T18" fmla="*/ 124 h 12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57" h="124">
                  <a:moveTo>
                    <a:pt x="157" y="124"/>
                  </a:moveTo>
                  <a:lnTo>
                    <a:pt x="155" y="24"/>
                  </a:lnTo>
                  <a:lnTo>
                    <a:pt x="0" y="0"/>
                  </a:lnTo>
                  <a:lnTo>
                    <a:pt x="0" y="104"/>
                  </a:lnTo>
                  <a:lnTo>
                    <a:pt x="157" y="124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12486" name="Freeform 246"/>
            <p:cNvSpPr>
              <a:spLocks/>
            </p:cNvSpPr>
            <p:nvPr/>
          </p:nvSpPr>
          <p:spPr bwMode="auto">
            <a:xfrm>
              <a:off x="1188" y="3358"/>
              <a:ext cx="86" cy="274"/>
            </a:xfrm>
            <a:custGeom>
              <a:avLst/>
              <a:gdLst>
                <a:gd name="T0" fmla="*/ 2 w 513"/>
                <a:gd name="T1" fmla="*/ 6 h 1646"/>
                <a:gd name="T2" fmla="*/ 2 w 513"/>
                <a:gd name="T3" fmla="*/ 0 h 1646"/>
                <a:gd name="T4" fmla="*/ 2 w 513"/>
                <a:gd name="T5" fmla="*/ 0 h 1646"/>
                <a:gd name="T6" fmla="*/ 2 w 513"/>
                <a:gd name="T7" fmla="*/ 0 h 1646"/>
                <a:gd name="T8" fmla="*/ 2 w 513"/>
                <a:gd name="T9" fmla="*/ 1 h 1646"/>
                <a:gd name="T10" fmla="*/ 2 w 513"/>
                <a:gd name="T11" fmla="*/ 1 h 1646"/>
                <a:gd name="T12" fmla="*/ 1 w 513"/>
                <a:gd name="T13" fmla="*/ 1 h 1646"/>
                <a:gd name="T14" fmla="*/ 1 w 513"/>
                <a:gd name="T15" fmla="*/ 1 h 1646"/>
                <a:gd name="T16" fmla="*/ 1 w 513"/>
                <a:gd name="T17" fmla="*/ 2 h 1646"/>
                <a:gd name="T18" fmla="*/ 1 w 513"/>
                <a:gd name="T19" fmla="*/ 2 h 1646"/>
                <a:gd name="T20" fmla="*/ 1 w 513"/>
                <a:gd name="T21" fmla="*/ 2 h 1646"/>
                <a:gd name="T22" fmla="*/ 0 w 513"/>
                <a:gd name="T23" fmla="*/ 3 h 1646"/>
                <a:gd name="T24" fmla="*/ 0 w 513"/>
                <a:gd name="T25" fmla="*/ 3 h 1646"/>
                <a:gd name="T26" fmla="*/ 0 w 513"/>
                <a:gd name="T27" fmla="*/ 4 h 1646"/>
                <a:gd name="T28" fmla="*/ 0 w 513"/>
                <a:gd name="T29" fmla="*/ 4 h 1646"/>
                <a:gd name="T30" fmla="*/ 0 w 513"/>
                <a:gd name="T31" fmla="*/ 4 h 1646"/>
                <a:gd name="T32" fmla="*/ 0 w 513"/>
                <a:gd name="T33" fmla="*/ 5 h 1646"/>
                <a:gd name="T34" fmla="*/ 0 w 513"/>
                <a:gd name="T35" fmla="*/ 5 h 1646"/>
                <a:gd name="T36" fmla="*/ 0 w 513"/>
                <a:gd name="T37" fmla="*/ 6 h 1646"/>
                <a:gd name="T38" fmla="*/ 0 w 513"/>
                <a:gd name="T39" fmla="*/ 6 h 1646"/>
                <a:gd name="T40" fmla="*/ 0 w 513"/>
                <a:gd name="T41" fmla="*/ 7 h 1646"/>
                <a:gd name="T42" fmla="*/ 0 w 513"/>
                <a:gd name="T43" fmla="*/ 8 h 1646"/>
                <a:gd name="T44" fmla="*/ 2 w 513"/>
                <a:gd name="T45" fmla="*/ 6 h 1646"/>
                <a:gd name="T46" fmla="*/ 2 w 513"/>
                <a:gd name="T47" fmla="*/ 6 h 1646"/>
                <a:gd name="T48" fmla="*/ 2 w 513"/>
                <a:gd name="T49" fmla="*/ 6 h 1646"/>
                <a:gd name="T50" fmla="*/ 2 w 513"/>
                <a:gd name="T51" fmla="*/ 6 h 1646"/>
                <a:gd name="T52" fmla="*/ 2 w 513"/>
                <a:gd name="T53" fmla="*/ 6 h 1646"/>
                <a:gd name="T54" fmla="*/ 2 w 513"/>
                <a:gd name="T55" fmla="*/ 6 h 1646"/>
                <a:gd name="T56" fmla="*/ 2 w 513"/>
                <a:gd name="T57" fmla="*/ 6 h 1646"/>
                <a:gd name="T58" fmla="*/ 2 w 513"/>
                <a:gd name="T59" fmla="*/ 6 h 1646"/>
                <a:gd name="T60" fmla="*/ 2 w 513"/>
                <a:gd name="T61" fmla="*/ 6 h 164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w 513"/>
                <a:gd name="T94" fmla="*/ 0 h 1646"/>
                <a:gd name="T95" fmla="*/ 513 w 513"/>
                <a:gd name="T96" fmla="*/ 1646 h 164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T93" t="T94" r="T95" b="T96"/>
              <a:pathLst>
                <a:path w="513" h="1646">
                  <a:moveTo>
                    <a:pt x="512" y="1346"/>
                  </a:moveTo>
                  <a:lnTo>
                    <a:pt x="513" y="0"/>
                  </a:lnTo>
                  <a:lnTo>
                    <a:pt x="457" y="41"/>
                  </a:lnTo>
                  <a:lnTo>
                    <a:pt x="404" y="87"/>
                  </a:lnTo>
                  <a:lnTo>
                    <a:pt x="353" y="138"/>
                  </a:lnTo>
                  <a:lnTo>
                    <a:pt x="305" y="194"/>
                  </a:lnTo>
                  <a:lnTo>
                    <a:pt x="259" y="254"/>
                  </a:lnTo>
                  <a:lnTo>
                    <a:pt x="216" y="320"/>
                  </a:lnTo>
                  <a:lnTo>
                    <a:pt x="178" y="388"/>
                  </a:lnTo>
                  <a:lnTo>
                    <a:pt x="142" y="461"/>
                  </a:lnTo>
                  <a:lnTo>
                    <a:pt x="110" y="538"/>
                  </a:lnTo>
                  <a:lnTo>
                    <a:pt x="82" y="617"/>
                  </a:lnTo>
                  <a:lnTo>
                    <a:pt x="57" y="700"/>
                  </a:lnTo>
                  <a:lnTo>
                    <a:pt x="37" y="785"/>
                  </a:lnTo>
                  <a:lnTo>
                    <a:pt x="21" y="874"/>
                  </a:lnTo>
                  <a:lnTo>
                    <a:pt x="9" y="964"/>
                  </a:lnTo>
                  <a:lnTo>
                    <a:pt x="2" y="1058"/>
                  </a:lnTo>
                  <a:lnTo>
                    <a:pt x="0" y="1152"/>
                  </a:lnTo>
                  <a:lnTo>
                    <a:pt x="1" y="1282"/>
                  </a:lnTo>
                  <a:lnTo>
                    <a:pt x="7" y="1408"/>
                  </a:lnTo>
                  <a:lnTo>
                    <a:pt x="14" y="1529"/>
                  </a:lnTo>
                  <a:lnTo>
                    <a:pt x="27" y="1646"/>
                  </a:lnTo>
                  <a:lnTo>
                    <a:pt x="470" y="1414"/>
                  </a:lnTo>
                  <a:lnTo>
                    <a:pt x="478" y="1409"/>
                  </a:lnTo>
                  <a:lnTo>
                    <a:pt x="486" y="1402"/>
                  </a:lnTo>
                  <a:lnTo>
                    <a:pt x="493" y="1394"/>
                  </a:lnTo>
                  <a:lnTo>
                    <a:pt x="500" y="1385"/>
                  </a:lnTo>
                  <a:lnTo>
                    <a:pt x="504" y="1375"/>
                  </a:lnTo>
                  <a:lnTo>
                    <a:pt x="509" y="1365"/>
                  </a:lnTo>
                  <a:lnTo>
                    <a:pt x="511" y="1356"/>
                  </a:lnTo>
                  <a:lnTo>
                    <a:pt x="512" y="134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12487" name="Freeform 247"/>
            <p:cNvSpPr>
              <a:spLocks/>
            </p:cNvSpPr>
            <p:nvPr/>
          </p:nvSpPr>
          <p:spPr bwMode="auto">
            <a:xfrm>
              <a:off x="1202" y="3559"/>
              <a:ext cx="25" cy="26"/>
            </a:xfrm>
            <a:custGeom>
              <a:avLst/>
              <a:gdLst>
                <a:gd name="T0" fmla="*/ 1 w 154"/>
                <a:gd name="T1" fmla="*/ 1 h 155"/>
                <a:gd name="T2" fmla="*/ 1 w 154"/>
                <a:gd name="T3" fmla="*/ 1 h 155"/>
                <a:gd name="T4" fmla="*/ 1 w 154"/>
                <a:gd name="T5" fmla="*/ 1 h 155"/>
                <a:gd name="T6" fmla="*/ 1 w 154"/>
                <a:gd name="T7" fmla="*/ 0 h 155"/>
                <a:gd name="T8" fmla="*/ 1 w 154"/>
                <a:gd name="T9" fmla="*/ 0 h 155"/>
                <a:gd name="T10" fmla="*/ 1 w 154"/>
                <a:gd name="T11" fmla="*/ 0 h 155"/>
                <a:gd name="T12" fmla="*/ 1 w 154"/>
                <a:gd name="T13" fmla="*/ 0 h 155"/>
                <a:gd name="T14" fmla="*/ 1 w 154"/>
                <a:gd name="T15" fmla="*/ 0 h 155"/>
                <a:gd name="T16" fmla="*/ 1 w 154"/>
                <a:gd name="T17" fmla="*/ 0 h 155"/>
                <a:gd name="T18" fmla="*/ 1 w 154"/>
                <a:gd name="T19" fmla="*/ 0 h 155"/>
                <a:gd name="T20" fmla="*/ 1 w 154"/>
                <a:gd name="T21" fmla="*/ 0 h 155"/>
                <a:gd name="T22" fmla="*/ 1 w 154"/>
                <a:gd name="T23" fmla="*/ 0 h 155"/>
                <a:gd name="T24" fmla="*/ 1 w 154"/>
                <a:gd name="T25" fmla="*/ 0 h 155"/>
                <a:gd name="T26" fmla="*/ 0 w 154"/>
                <a:gd name="T27" fmla="*/ 0 h 155"/>
                <a:gd name="T28" fmla="*/ 0 w 154"/>
                <a:gd name="T29" fmla="*/ 0 h 155"/>
                <a:gd name="T30" fmla="*/ 0 w 154"/>
                <a:gd name="T31" fmla="*/ 0 h 155"/>
                <a:gd name="T32" fmla="*/ 0 w 154"/>
                <a:gd name="T33" fmla="*/ 0 h 155"/>
                <a:gd name="T34" fmla="*/ 0 w 154"/>
                <a:gd name="T35" fmla="*/ 0 h 155"/>
                <a:gd name="T36" fmla="*/ 0 w 154"/>
                <a:gd name="T37" fmla="*/ 0 h 155"/>
                <a:gd name="T38" fmla="*/ 0 w 154"/>
                <a:gd name="T39" fmla="*/ 1 h 155"/>
                <a:gd name="T40" fmla="*/ 0 w 154"/>
                <a:gd name="T41" fmla="*/ 1 h 155"/>
                <a:gd name="T42" fmla="*/ 0 w 154"/>
                <a:gd name="T43" fmla="*/ 1 h 155"/>
                <a:gd name="T44" fmla="*/ 0 w 154"/>
                <a:gd name="T45" fmla="*/ 1 h 155"/>
                <a:gd name="T46" fmla="*/ 0 w 154"/>
                <a:gd name="T47" fmla="*/ 1 h 155"/>
                <a:gd name="T48" fmla="*/ 1 w 154"/>
                <a:gd name="T49" fmla="*/ 1 h 155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154"/>
                <a:gd name="T76" fmla="*/ 0 h 155"/>
                <a:gd name="T77" fmla="*/ 154 w 154"/>
                <a:gd name="T78" fmla="*/ 155 h 155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154" h="155">
                  <a:moveTo>
                    <a:pt x="134" y="104"/>
                  </a:moveTo>
                  <a:lnTo>
                    <a:pt x="141" y="99"/>
                  </a:lnTo>
                  <a:lnTo>
                    <a:pt x="148" y="92"/>
                  </a:lnTo>
                  <a:lnTo>
                    <a:pt x="152" y="85"/>
                  </a:lnTo>
                  <a:lnTo>
                    <a:pt x="154" y="76"/>
                  </a:lnTo>
                  <a:lnTo>
                    <a:pt x="152" y="25"/>
                  </a:lnTo>
                  <a:lnTo>
                    <a:pt x="152" y="17"/>
                  </a:lnTo>
                  <a:lnTo>
                    <a:pt x="151" y="10"/>
                  </a:lnTo>
                  <a:lnTo>
                    <a:pt x="150" y="5"/>
                  </a:lnTo>
                  <a:lnTo>
                    <a:pt x="149" y="1"/>
                  </a:lnTo>
                  <a:lnTo>
                    <a:pt x="146" y="0"/>
                  </a:lnTo>
                  <a:lnTo>
                    <a:pt x="141" y="0"/>
                  </a:lnTo>
                  <a:lnTo>
                    <a:pt x="134" y="2"/>
                  </a:lnTo>
                  <a:lnTo>
                    <a:pt x="128" y="5"/>
                  </a:lnTo>
                  <a:lnTo>
                    <a:pt x="17" y="56"/>
                  </a:lnTo>
                  <a:lnTo>
                    <a:pt x="10" y="61"/>
                  </a:lnTo>
                  <a:lnTo>
                    <a:pt x="5" y="69"/>
                  </a:lnTo>
                  <a:lnTo>
                    <a:pt x="1" y="77"/>
                  </a:lnTo>
                  <a:lnTo>
                    <a:pt x="0" y="85"/>
                  </a:lnTo>
                  <a:lnTo>
                    <a:pt x="0" y="142"/>
                  </a:lnTo>
                  <a:lnTo>
                    <a:pt x="1" y="149"/>
                  </a:lnTo>
                  <a:lnTo>
                    <a:pt x="5" y="154"/>
                  </a:lnTo>
                  <a:lnTo>
                    <a:pt x="10" y="155"/>
                  </a:lnTo>
                  <a:lnTo>
                    <a:pt x="17" y="154"/>
                  </a:lnTo>
                  <a:lnTo>
                    <a:pt x="134" y="104"/>
                  </a:lnTo>
                  <a:close/>
                </a:path>
              </a:pathLst>
            </a:custGeom>
            <a:solidFill>
              <a:srgbClr val="DDDDB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12488" name="Freeform 248"/>
            <p:cNvSpPr>
              <a:spLocks/>
            </p:cNvSpPr>
            <p:nvPr/>
          </p:nvSpPr>
          <p:spPr bwMode="auto">
            <a:xfrm>
              <a:off x="1200" y="3559"/>
              <a:ext cx="26" cy="24"/>
            </a:xfrm>
            <a:custGeom>
              <a:avLst/>
              <a:gdLst>
                <a:gd name="T0" fmla="*/ 1 w 153"/>
                <a:gd name="T1" fmla="*/ 0 h 144"/>
                <a:gd name="T2" fmla="*/ 1 w 153"/>
                <a:gd name="T3" fmla="*/ 0 h 144"/>
                <a:gd name="T4" fmla="*/ 1 w 153"/>
                <a:gd name="T5" fmla="*/ 0 h 144"/>
                <a:gd name="T6" fmla="*/ 1 w 153"/>
                <a:gd name="T7" fmla="*/ 0 h 144"/>
                <a:gd name="T8" fmla="*/ 1 w 153"/>
                <a:gd name="T9" fmla="*/ 0 h 144"/>
                <a:gd name="T10" fmla="*/ 1 w 153"/>
                <a:gd name="T11" fmla="*/ 0 h 144"/>
                <a:gd name="T12" fmla="*/ 1 w 153"/>
                <a:gd name="T13" fmla="*/ 0 h 144"/>
                <a:gd name="T14" fmla="*/ 1 w 153"/>
                <a:gd name="T15" fmla="*/ 0 h 144"/>
                <a:gd name="T16" fmla="*/ 1 w 153"/>
                <a:gd name="T17" fmla="*/ 0 h 144"/>
                <a:gd name="T18" fmla="*/ 1 w 153"/>
                <a:gd name="T19" fmla="*/ 0 h 144"/>
                <a:gd name="T20" fmla="*/ 0 w 153"/>
                <a:gd name="T21" fmla="*/ 0 h 144"/>
                <a:gd name="T22" fmla="*/ 0 w 153"/>
                <a:gd name="T23" fmla="*/ 0 h 144"/>
                <a:gd name="T24" fmla="*/ 0 w 153"/>
                <a:gd name="T25" fmla="*/ 0 h 144"/>
                <a:gd name="T26" fmla="*/ 0 w 153"/>
                <a:gd name="T27" fmla="*/ 0 h 144"/>
                <a:gd name="T28" fmla="*/ 0 w 153"/>
                <a:gd name="T29" fmla="*/ 0 h 144"/>
                <a:gd name="T30" fmla="*/ 0 w 153"/>
                <a:gd name="T31" fmla="*/ 1 h 144"/>
                <a:gd name="T32" fmla="*/ 0 w 153"/>
                <a:gd name="T33" fmla="*/ 1 h 144"/>
                <a:gd name="T34" fmla="*/ 0 w 153"/>
                <a:gd name="T35" fmla="*/ 1 h 144"/>
                <a:gd name="T36" fmla="*/ 0 w 153"/>
                <a:gd name="T37" fmla="*/ 1 h 144"/>
                <a:gd name="T38" fmla="*/ 0 w 153"/>
                <a:gd name="T39" fmla="*/ 1 h 144"/>
                <a:gd name="T40" fmla="*/ 1 w 153"/>
                <a:gd name="T41" fmla="*/ 0 h 144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153"/>
                <a:gd name="T64" fmla="*/ 0 h 144"/>
                <a:gd name="T65" fmla="*/ 153 w 153"/>
                <a:gd name="T66" fmla="*/ 144 h 144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153" h="144">
                  <a:moveTo>
                    <a:pt x="135" y="93"/>
                  </a:moveTo>
                  <a:lnTo>
                    <a:pt x="141" y="88"/>
                  </a:lnTo>
                  <a:lnTo>
                    <a:pt x="147" y="81"/>
                  </a:lnTo>
                  <a:lnTo>
                    <a:pt x="152" y="74"/>
                  </a:lnTo>
                  <a:lnTo>
                    <a:pt x="153" y="66"/>
                  </a:lnTo>
                  <a:lnTo>
                    <a:pt x="153" y="15"/>
                  </a:lnTo>
                  <a:lnTo>
                    <a:pt x="152" y="7"/>
                  </a:lnTo>
                  <a:lnTo>
                    <a:pt x="147" y="3"/>
                  </a:lnTo>
                  <a:lnTo>
                    <a:pt x="141" y="0"/>
                  </a:lnTo>
                  <a:lnTo>
                    <a:pt x="135" y="2"/>
                  </a:lnTo>
                  <a:lnTo>
                    <a:pt x="17" y="48"/>
                  </a:lnTo>
                  <a:lnTo>
                    <a:pt x="10" y="52"/>
                  </a:lnTo>
                  <a:lnTo>
                    <a:pt x="6" y="58"/>
                  </a:lnTo>
                  <a:lnTo>
                    <a:pt x="1" y="66"/>
                  </a:lnTo>
                  <a:lnTo>
                    <a:pt x="0" y="74"/>
                  </a:lnTo>
                  <a:lnTo>
                    <a:pt x="0" y="132"/>
                  </a:lnTo>
                  <a:lnTo>
                    <a:pt x="1" y="139"/>
                  </a:lnTo>
                  <a:lnTo>
                    <a:pt x="6" y="143"/>
                  </a:lnTo>
                  <a:lnTo>
                    <a:pt x="10" y="144"/>
                  </a:lnTo>
                  <a:lnTo>
                    <a:pt x="17" y="143"/>
                  </a:lnTo>
                  <a:lnTo>
                    <a:pt x="135" y="9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12489" name="Freeform 249"/>
            <p:cNvSpPr>
              <a:spLocks/>
            </p:cNvSpPr>
            <p:nvPr/>
          </p:nvSpPr>
          <p:spPr bwMode="auto">
            <a:xfrm>
              <a:off x="1084" y="3356"/>
              <a:ext cx="74" cy="292"/>
            </a:xfrm>
            <a:custGeom>
              <a:avLst/>
              <a:gdLst>
                <a:gd name="T0" fmla="*/ 2 w 445"/>
                <a:gd name="T1" fmla="*/ 8 h 1750"/>
                <a:gd name="T2" fmla="*/ 2 w 445"/>
                <a:gd name="T3" fmla="*/ 8 h 1750"/>
                <a:gd name="T4" fmla="*/ 2 w 445"/>
                <a:gd name="T5" fmla="*/ 8 h 1750"/>
                <a:gd name="T6" fmla="*/ 2 w 445"/>
                <a:gd name="T7" fmla="*/ 8 h 1750"/>
                <a:gd name="T8" fmla="*/ 2 w 445"/>
                <a:gd name="T9" fmla="*/ 8 h 1750"/>
                <a:gd name="T10" fmla="*/ 2 w 445"/>
                <a:gd name="T11" fmla="*/ 0 h 1750"/>
                <a:gd name="T12" fmla="*/ 2 w 445"/>
                <a:gd name="T13" fmla="*/ 0 h 1750"/>
                <a:gd name="T14" fmla="*/ 2 w 445"/>
                <a:gd name="T15" fmla="*/ 0 h 1750"/>
                <a:gd name="T16" fmla="*/ 2 w 445"/>
                <a:gd name="T17" fmla="*/ 0 h 1750"/>
                <a:gd name="T18" fmla="*/ 2 w 445"/>
                <a:gd name="T19" fmla="*/ 0 h 1750"/>
                <a:gd name="T20" fmla="*/ 2 w 445"/>
                <a:gd name="T21" fmla="*/ 0 h 1750"/>
                <a:gd name="T22" fmla="*/ 2 w 445"/>
                <a:gd name="T23" fmla="*/ 0 h 1750"/>
                <a:gd name="T24" fmla="*/ 2 w 445"/>
                <a:gd name="T25" fmla="*/ 0 h 1750"/>
                <a:gd name="T26" fmla="*/ 2 w 445"/>
                <a:gd name="T27" fmla="*/ 0 h 1750"/>
                <a:gd name="T28" fmla="*/ 2 w 445"/>
                <a:gd name="T29" fmla="*/ 0 h 1750"/>
                <a:gd name="T30" fmla="*/ 2 w 445"/>
                <a:gd name="T31" fmla="*/ 0 h 1750"/>
                <a:gd name="T32" fmla="*/ 2 w 445"/>
                <a:gd name="T33" fmla="*/ 0 h 1750"/>
                <a:gd name="T34" fmla="*/ 2 w 445"/>
                <a:gd name="T35" fmla="*/ 0 h 1750"/>
                <a:gd name="T36" fmla="*/ 2 w 445"/>
                <a:gd name="T37" fmla="*/ 0 h 1750"/>
                <a:gd name="T38" fmla="*/ 2 w 445"/>
                <a:gd name="T39" fmla="*/ 0 h 1750"/>
                <a:gd name="T40" fmla="*/ 2 w 445"/>
                <a:gd name="T41" fmla="*/ 0 h 1750"/>
                <a:gd name="T42" fmla="*/ 2 w 445"/>
                <a:gd name="T43" fmla="*/ 0 h 1750"/>
                <a:gd name="T44" fmla="*/ 1 w 445"/>
                <a:gd name="T45" fmla="*/ 0 h 1750"/>
                <a:gd name="T46" fmla="*/ 1 w 445"/>
                <a:gd name="T47" fmla="*/ 0 h 1750"/>
                <a:gd name="T48" fmla="*/ 1 w 445"/>
                <a:gd name="T49" fmla="*/ 1 h 1750"/>
                <a:gd name="T50" fmla="*/ 1 w 445"/>
                <a:gd name="T51" fmla="*/ 1 h 1750"/>
                <a:gd name="T52" fmla="*/ 1 w 445"/>
                <a:gd name="T53" fmla="*/ 1 h 1750"/>
                <a:gd name="T54" fmla="*/ 1 w 445"/>
                <a:gd name="T55" fmla="*/ 1 h 1750"/>
                <a:gd name="T56" fmla="*/ 0 w 445"/>
                <a:gd name="T57" fmla="*/ 2 h 1750"/>
                <a:gd name="T58" fmla="*/ 0 w 445"/>
                <a:gd name="T59" fmla="*/ 2 h 1750"/>
                <a:gd name="T60" fmla="*/ 0 w 445"/>
                <a:gd name="T61" fmla="*/ 2 h 1750"/>
                <a:gd name="T62" fmla="*/ 0 w 445"/>
                <a:gd name="T63" fmla="*/ 3 h 1750"/>
                <a:gd name="T64" fmla="*/ 0 w 445"/>
                <a:gd name="T65" fmla="*/ 3 h 1750"/>
                <a:gd name="T66" fmla="*/ 0 w 445"/>
                <a:gd name="T67" fmla="*/ 3 h 1750"/>
                <a:gd name="T68" fmla="*/ 0 w 445"/>
                <a:gd name="T69" fmla="*/ 4 h 1750"/>
                <a:gd name="T70" fmla="*/ 0 w 445"/>
                <a:gd name="T71" fmla="*/ 4 h 1750"/>
                <a:gd name="T72" fmla="*/ 0 w 445"/>
                <a:gd name="T73" fmla="*/ 5 h 1750"/>
                <a:gd name="T74" fmla="*/ 0 w 445"/>
                <a:gd name="T75" fmla="*/ 5 h 1750"/>
                <a:gd name="T76" fmla="*/ 0 w 445"/>
                <a:gd name="T77" fmla="*/ 6 h 1750"/>
                <a:gd name="T78" fmla="*/ 0 w 445"/>
                <a:gd name="T79" fmla="*/ 7 h 1750"/>
                <a:gd name="T80" fmla="*/ 0 w 445"/>
                <a:gd name="T81" fmla="*/ 7 h 1750"/>
                <a:gd name="T82" fmla="*/ 0 w 445"/>
                <a:gd name="T83" fmla="*/ 8 h 1750"/>
                <a:gd name="T84" fmla="*/ 0 w 445"/>
                <a:gd name="T85" fmla="*/ 8 h 1750"/>
                <a:gd name="T86" fmla="*/ 0 w 445"/>
                <a:gd name="T87" fmla="*/ 8 h 1750"/>
                <a:gd name="T88" fmla="*/ 0 w 445"/>
                <a:gd name="T89" fmla="*/ 8 h 1750"/>
                <a:gd name="T90" fmla="*/ 1 w 445"/>
                <a:gd name="T91" fmla="*/ 8 h 1750"/>
                <a:gd name="T92" fmla="*/ 1 w 445"/>
                <a:gd name="T93" fmla="*/ 8 h 1750"/>
                <a:gd name="T94" fmla="*/ 1 w 445"/>
                <a:gd name="T95" fmla="*/ 8 h 1750"/>
                <a:gd name="T96" fmla="*/ 1 w 445"/>
                <a:gd name="T97" fmla="*/ 8 h 1750"/>
                <a:gd name="T98" fmla="*/ 1 w 445"/>
                <a:gd name="T99" fmla="*/ 8 h 1750"/>
                <a:gd name="T100" fmla="*/ 1 w 445"/>
                <a:gd name="T101" fmla="*/ 8 h 1750"/>
                <a:gd name="T102" fmla="*/ 1 w 445"/>
                <a:gd name="T103" fmla="*/ 8 h 1750"/>
                <a:gd name="T104" fmla="*/ 2 w 445"/>
                <a:gd name="T105" fmla="*/ 8 h 1750"/>
                <a:gd name="T106" fmla="*/ 2 w 445"/>
                <a:gd name="T107" fmla="*/ 8 h 1750"/>
                <a:gd name="T108" fmla="*/ 2 w 445"/>
                <a:gd name="T109" fmla="*/ 8 h 1750"/>
                <a:gd name="T110" fmla="*/ 2 w 445"/>
                <a:gd name="T111" fmla="*/ 8 h 1750"/>
                <a:gd name="T112" fmla="*/ 2 w 445"/>
                <a:gd name="T113" fmla="*/ 8 h 1750"/>
                <a:gd name="T114" fmla="*/ 2 w 445"/>
                <a:gd name="T115" fmla="*/ 8 h 1750"/>
                <a:gd name="T116" fmla="*/ 2 w 445"/>
                <a:gd name="T117" fmla="*/ 8 h 1750"/>
                <a:gd name="T118" fmla="*/ 2 w 445"/>
                <a:gd name="T119" fmla="*/ 8 h 1750"/>
                <a:gd name="T120" fmla="*/ 2 w 445"/>
                <a:gd name="T121" fmla="*/ 8 h 1750"/>
                <a:gd name="T122" fmla="*/ 2 w 445"/>
                <a:gd name="T123" fmla="*/ 8 h 1750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445"/>
                <a:gd name="T187" fmla="*/ 0 h 1750"/>
                <a:gd name="T188" fmla="*/ 445 w 445"/>
                <a:gd name="T189" fmla="*/ 1750 h 1750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445" h="1750">
                  <a:moveTo>
                    <a:pt x="435" y="1743"/>
                  </a:moveTo>
                  <a:lnTo>
                    <a:pt x="440" y="1738"/>
                  </a:lnTo>
                  <a:lnTo>
                    <a:pt x="442" y="1732"/>
                  </a:lnTo>
                  <a:lnTo>
                    <a:pt x="444" y="1726"/>
                  </a:lnTo>
                  <a:lnTo>
                    <a:pt x="445" y="1719"/>
                  </a:lnTo>
                  <a:lnTo>
                    <a:pt x="433" y="53"/>
                  </a:lnTo>
                  <a:lnTo>
                    <a:pt x="432" y="45"/>
                  </a:lnTo>
                  <a:lnTo>
                    <a:pt x="429" y="36"/>
                  </a:lnTo>
                  <a:lnTo>
                    <a:pt x="426" y="29"/>
                  </a:lnTo>
                  <a:lnTo>
                    <a:pt x="420" y="22"/>
                  </a:lnTo>
                  <a:lnTo>
                    <a:pt x="415" y="15"/>
                  </a:lnTo>
                  <a:lnTo>
                    <a:pt x="408" y="11"/>
                  </a:lnTo>
                  <a:lnTo>
                    <a:pt x="400" y="8"/>
                  </a:lnTo>
                  <a:lnTo>
                    <a:pt x="392" y="5"/>
                  </a:lnTo>
                  <a:lnTo>
                    <a:pt x="391" y="5"/>
                  </a:lnTo>
                  <a:lnTo>
                    <a:pt x="387" y="4"/>
                  </a:lnTo>
                  <a:lnTo>
                    <a:pt x="380" y="4"/>
                  </a:lnTo>
                  <a:lnTo>
                    <a:pt x="372" y="3"/>
                  </a:lnTo>
                  <a:lnTo>
                    <a:pt x="364" y="2"/>
                  </a:lnTo>
                  <a:lnTo>
                    <a:pt x="356" y="1"/>
                  </a:lnTo>
                  <a:lnTo>
                    <a:pt x="350" y="1"/>
                  </a:lnTo>
                  <a:lnTo>
                    <a:pt x="346" y="0"/>
                  </a:lnTo>
                  <a:lnTo>
                    <a:pt x="309" y="35"/>
                  </a:lnTo>
                  <a:lnTo>
                    <a:pt x="274" y="74"/>
                  </a:lnTo>
                  <a:lnTo>
                    <a:pt x="239" y="119"/>
                  </a:lnTo>
                  <a:lnTo>
                    <a:pt x="207" y="168"/>
                  </a:lnTo>
                  <a:lnTo>
                    <a:pt x="177" y="222"/>
                  </a:lnTo>
                  <a:lnTo>
                    <a:pt x="148" y="281"/>
                  </a:lnTo>
                  <a:lnTo>
                    <a:pt x="122" y="343"/>
                  </a:lnTo>
                  <a:lnTo>
                    <a:pt x="98" y="408"/>
                  </a:lnTo>
                  <a:lnTo>
                    <a:pt x="76" y="478"/>
                  </a:lnTo>
                  <a:lnTo>
                    <a:pt x="57" y="550"/>
                  </a:lnTo>
                  <a:lnTo>
                    <a:pt x="41" y="625"/>
                  </a:lnTo>
                  <a:lnTo>
                    <a:pt x="26" y="704"/>
                  </a:lnTo>
                  <a:lnTo>
                    <a:pt x="16" y="785"/>
                  </a:lnTo>
                  <a:lnTo>
                    <a:pt x="8" y="867"/>
                  </a:lnTo>
                  <a:lnTo>
                    <a:pt x="3" y="953"/>
                  </a:lnTo>
                  <a:lnTo>
                    <a:pt x="2" y="1039"/>
                  </a:lnTo>
                  <a:lnTo>
                    <a:pt x="0" y="1228"/>
                  </a:lnTo>
                  <a:lnTo>
                    <a:pt x="0" y="1403"/>
                  </a:lnTo>
                  <a:lnTo>
                    <a:pt x="4" y="1559"/>
                  </a:lnTo>
                  <a:lnTo>
                    <a:pt x="15" y="1700"/>
                  </a:lnTo>
                  <a:lnTo>
                    <a:pt x="42" y="1703"/>
                  </a:lnTo>
                  <a:lnTo>
                    <a:pt x="72" y="1708"/>
                  </a:lnTo>
                  <a:lnTo>
                    <a:pt x="103" y="1711"/>
                  </a:lnTo>
                  <a:lnTo>
                    <a:pt x="135" y="1716"/>
                  </a:lnTo>
                  <a:lnTo>
                    <a:pt x="168" y="1720"/>
                  </a:lnTo>
                  <a:lnTo>
                    <a:pt x="200" y="1723"/>
                  </a:lnTo>
                  <a:lnTo>
                    <a:pt x="233" y="1728"/>
                  </a:lnTo>
                  <a:lnTo>
                    <a:pt x="265" y="1731"/>
                  </a:lnTo>
                  <a:lnTo>
                    <a:pt x="294" y="1736"/>
                  </a:lnTo>
                  <a:lnTo>
                    <a:pt x="321" y="1739"/>
                  </a:lnTo>
                  <a:lnTo>
                    <a:pt x="346" y="1743"/>
                  </a:lnTo>
                  <a:lnTo>
                    <a:pt x="367" y="1745"/>
                  </a:lnTo>
                  <a:lnTo>
                    <a:pt x="385" y="1747"/>
                  </a:lnTo>
                  <a:lnTo>
                    <a:pt x="399" y="1749"/>
                  </a:lnTo>
                  <a:lnTo>
                    <a:pt x="407" y="1750"/>
                  </a:lnTo>
                  <a:lnTo>
                    <a:pt x="410" y="1750"/>
                  </a:lnTo>
                  <a:lnTo>
                    <a:pt x="417" y="1750"/>
                  </a:lnTo>
                  <a:lnTo>
                    <a:pt x="424" y="1749"/>
                  </a:lnTo>
                  <a:lnTo>
                    <a:pt x="429" y="1747"/>
                  </a:lnTo>
                  <a:lnTo>
                    <a:pt x="435" y="1743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12490" name="Freeform 250"/>
            <p:cNvSpPr>
              <a:spLocks/>
            </p:cNvSpPr>
            <p:nvPr/>
          </p:nvSpPr>
          <p:spPr bwMode="auto">
            <a:xfrm>
              <a:off x="1065" y="3609"/>
              <a:ext cx="39" cy="28"/>
            </a:xfrm>
            <a:custGeom>
              <a:avLst/>
              <a:gdLst>
                <a:gd name="T0" fmla="*/ 1 w 235"/>
                <a:gd name="T1" fmla="*/ 1 h 172"/>
                <a:gd name="T2" fmla="*/ 1 w 235"/>
                <a:gd name="T3" fmla="*/ 1 h 172"/>
                <a:gd name="T4" fmla="*/ 1 w 235"/>
                <a:gd name="T5" fmla="*/ 1 h 172"/>
                <a:gd name="T6" fmla="*/ 1 w 235"/>
                <a:gd name="T7" fmla="*/ 1 h 172"/>
                <a:gd name="T8" fmla="*/ 1 w 235"/>
                <a:gd name="T9" fmla="*/ 1 h 172"/>
                <a:gd name="T10" fmla="*/ 1 w 235"/>
                <a:gd name="T11" fmla="*/ 0 h 172"/>
                <a:gd name="T12" fmla="*/ 1 w 235"/>
                <a:gd name="T13" fmla="*/ 0 h 172"/>
                <a:gd name="T14" fmla="*/ 1 w 235"/>
                <a:gd name="T15" fmla="*/ 0 h 172"/>
                <a:gd name="T16" fmla="*/ 1 w 235"/>
                <a:gd name="T17" fmla="*/ 0 h 172"/>
                <a:gd name="T18" fmla="*/ 1 w 235"/>
                <a:gd name="T19" fmla="*/ 0 h 172"/>
                <a:gd name="T20" fmla="*/ 0 w 235"/>
                <a:gd name="T21" fmla="*/ 0 h 172"/>
                <a:gd name="T22" fmla="*/ 0 w 235"/>
                <a:gd name="T23" fmla="*/ 0 h 172"/>
                <a:gd name="T24" fmla="*/ 0 w 235"/>
                <a:gd name="T25" fmla="*/ 0 h 172"/>
                <a:gd name="T26" fmla="*/ 0 w 235"/>
                <a:gd name="T27" fmla="*/ 0 h 172"/>
                <a:gd name="T28" fmla="*/ 0 w 235"/>
                <a:gd name="T29" fmla="*/ 0 h 172"/>
                <a:gd name="T30" fmla="*/ 0 w 235"/>
                <a:gd name="T31" fmla="*/ 0 h 172"/>
                <a:gd name="T32" fmla="*/ 0 w 235"/>
                <a:gd name="T33" fmla="*/ 1 h 172"/>
                <a:gd name="T34" fmla="*/ 0 w 235"/>
                <a:gd name="T35" fmla="*/ 1 h 172"/>
                <a:gd name="T36" fmla="*/ 0 w 235"/>
                <a:gd name="T37" fmla="*/ 1 h 172"/>
                <a:gd name="T38" fmla="*/ 0 w 235"/>
                <a:gd name="T39" fmla="*/ 1 h 172"/>
                <a:gd name="T40" fmla="*/ 1 w 235"/>
                <a:gd name="T41" fmla="*/ 1 h 172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235"/>
                <a:gd name="T64" fmla="*/ 0 h 172"/>
                <a:gd name="T65" fmla="*/ 235 w 235"/>
                <a:gd name="T66" fmla="*/ 172 h 172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235" h="172">
                  <a:moveTo>
                    <a:pt x="216" y="172"/>
                  </a:moveTo>
                  <a:lnTo>
                    <a:pt x="223" y="171"/>
                  </a:lnTo>
                  <a:lnTo>
                    <a:pt x="230" y="168"/>
                  </a:lnTo>
                  <a:lnTo>
                    <a:pt x="234" y="162"/>
                  </a:lnTo>
                  <a:lnTo>
                    <a:pt x="235" y="156"/>
                  </a:lnTo>
                  <a:lnTo>
                    <a:pt x="234" y="44"/>
                  </a:lnTo>
                  <a:lnTo>
                    <a:pt x="233" y="36"/>
                  </a:lnTo>
                  <a:lnTo>
                    <a:pt x="228" y="30"/>
                  </a:lnTo>
                  <a:lnTo>
                    <a:pt x="222" y="25"/>
                  </a:lnTo>
                  <a:lnTo>
                    <a:pt x="215" y="22"/>
                  </a:lnTo>
                  <a:lnTo>
                    <a:pt x="20" y="0"/>
                  </a:lnTo>
                  <a:lnTo>
                    <a:pt x="13" y="1"/>
                  </a:lnTo>
                  <a:lnTo>
                    <a:pt x="6" y="5"/>
                  </a:lnTo>
                  <a:lnTo>
                    <a:pt x="1" y="10"/>
                  </a:lnTo>
                  <a:lnTo>
                    <a:pt x="0" y="18"/>
                  </a:lnTo>
                  <a:lnTo>
                    <a:pt x="1" y="126"/>
                  </a:lnTo>
                  <a:lnTo>
                    <a:pt x="3" y="134"/>
                  </a:lnTo>
                  <a:lnTo>
                    <a:pt x="7" y="141"/>
                  </a:lnTo>
                  <a:lnTo>
                    <a:pt x="14" y="147"/>
                  </a:lnTo>
                  <a:lnTo>
                    <a:pt x="22" y="149"/>
                  </a:lnTo>
                  <a:lnTo>
                    <a:pt x="216" y="172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12491" name="Freeform 251"/>
            <p:cNvSpPr>
              <a:spLocks/>
            </p:cNvSpPr>
            <p:nvPr/>
          </p:nvSpPr>
          <p:spPr bwMode="auto">
            <a:xfrm>
              <a:off x="1065" y="3610"/>
              <a:ext cx="37" cy="28"/>
            </a:xfrm>
            <a:custGeom>
              <a:avLst/>
              <a:gdLst>
                <a:gd name="T0" fmla="*/ 1 w 219"/>
                <a:gd name="T1" fmla="*/ 1 h 167"/>
                <a:gd name="T2" fmla="*/ 1 w 219"/>
                <a:gd name="T3" fmla="*/ 0 h 167"/>
                <a:gd name="T4" fmla="*/ 1 w 219"/>
                <a:gd name="T5" fmla="*/ 0 h 167"/>
                <a:gd name="T6" fmla="*/ 1 w 219"/>
                <a:gd name="T7" fmla="*/ 0 h 167"/>
                <a:gd name="T8" fmla="*/ 1 w 219"/>
                <a:gd name="T9" fmla="*/ 0 h 167"/>
                <a:gd name="T10" fmla="*/ 1 w 219"/>
                <a:gd name="T11" fmla="*/ 0 h 167"/>
                <a:gd name="T12" fmla="*/ 0 w 219"/>
                <a:gd name="T13" fmla="*/ 0 h 167"/>
                <a:gd name="T14" fmla="*/ 0 w 219"/>
                <a:gd name="T15" fmla="*/ 0 h 167"/>
                <a:gd name="T16" fmla="*/ 0 w 219"/>
                <a:gd name="T17" fmla="*/ 0 h 167"/>
                <a:gd name="T18" fmla="*/ 0 w 219"/>
                <a:gd name="T19" fmla="*/ 0 h 167"/>
                <a:gd name="T20" fmla="*/ 0 w 219"/>
                <a:gd name="T21" fmla="*/ 0 h 167"/>
                <a:gd name="T22" fmla="*/ 0 w 219"/>
                <a:gd name="T23" fmla="*/ 1 h 167"/>
                <a:gd name="T24" fmla="*/ 0 w 219"/>
                <a:gd name="T25" fmla="*/ 1 h 167"/>
                <a:gd name="T26" fmla="*/ 0 w 219"/>
                <a:gd name="T27" fmla="*/ 1 h 167"/>
                <a:gd name="T28" fmla="*/ 0 w 219"/>
                <a:gd name="T29" fmla="*/ 1 h 167"/>
                <a:gd name="T30" fmla="*/ 0 w 219"/>
                <a:gd name="T31" fmla="*/ 1 h 167"/>
                <a:gd name="T32" fmla="*/ 1 w 219"/>
                <a:gd name="T33" fmla="*/ 1 h 167"/>
                <a:gd name="T34" fmla="*/ 1 w 219"/>
                <a:gd name="T35" fmla="*/ 1 h 167"/>
                <a:gd name="T36" fmla="*/ 1 w 219"/>
                <a:gd name="T37" fmla="*/ 1 h 167"/>
                <a:gd name="T38" fmla="*/ 1 w 219"/>
                <a:gd name="T39" fmla="*/ 1 h 167"/>
                <a:gd name="T40" fmla="*/ 1 w 219"/>
                <a:gd name="T41" fmla="*/ 1 h 167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219"/>
                <a:gd name="T64" fmla="*/ 0 h 167"/>
                <a:gd name="T65" fmla="*/ 219 w 219"/>
                <a:gd name="T66" fmla="*/ 167 h 167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219" h="167">
                  <a:moveTo>
                    <a:pt x="219" y="152"/>
                  </a:moveTo>
                  <a:lnTo>
                    <a:pt x="219" y="41"/>
                  </a:lnTo>
                  <a:lnTo>
                    <a:pt x="218" y="33"/>
                  </a:lnTo>
                  <a:lnTo>
                    <a:pt x="213" y="26"/>
                  </a:lnTo>
                  <a:lnTo>
                    <a:pt x="206" y="22"/>
                  </a:lnTo>
                  <a:lnTo>
                    <a:pt x="199" y="20"/>
                  </a:lnTo>
                  <a:lnTo>
                    <a:pt x="25" y="0"/>
                  </a:lnTo>
                  <a:lnTo>
                    <a:pt x="16" y="3"/>
                  </a:lnTo>
                  <a:lnTo>
                    <a:pt x="8" y="8"/>
                  </a:lnTo>
                  <a:lnTo>
                    <a:pt x="2" y="17"/>
                  </a:lnTo>
                  <a:lnTo>
                    <a:pt x="0" y="26"/>
                  </a:lnTo>
                  <a:lnTo>
                    <a:pt x="1" y="123"/>
                  </a:lnTo>
                  <a:lnTo>
                    <a:pt x="2" y="131"/>
                  </a:lnTo>
                  <a:lnTo>
                    <a:pt x="7" y="138"/>
                  </a:lnTo>
                  <a:lnTo>
                    <a:pt x="13" y="143"/>
                  </a:lnTo>
                  <a:lnTo>
                    <a:pt x="21" y="146"/>
                  </a:lnTo>
                  <a:lnTo>
                    <a:pt x="188" y="167"/>
                  </a:lnTo>
                  <a:lnTo>
                    <a:pt x="197" y="167"/>
                  </a:lnTo>
                  <a:lnTo>
                    <a:pt x="208" y="166"/>
                  </a:lnTo>
                  <a:lnTo>
                    <a:pt x="215" y="161"/>
                  </a:lnTo>
                  <a:lnTo>
                    <a:pt x="219" y="152"/>
                  </a:lnTo>
                  <a:close/>
                </a:path>
              </a:pathLst>
            </a:custGeom>
            <a:solidFill>
              <a:srgbClr val="7F7F7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12492" name="Freeform 252"/>
            <p:cNvSpPr>
              <a:spLocks/>
            </p:cNvSpPr>
            <p:nvPr/>
          </p:nvSpPr>
          <p:spPr bwMode="auto">
            <a:xfrm>
              <a:off x="1065" y="3612"/>
              <a:ext cx="35" cy="26"/>
            </a:xfrm>
            <a:custGeom>
              <a:avLst/>
              <a:gdLst>
                <a:gd name="T0" fmla="*/ 1 w 208"/>
                <a:gd name="T1" fmla="*/ 1 h 159"/>
                <a:gd name="T2" fmla="*/ 1 w 208"/>
                <a:gd name="T3" fmla="*/ 1 h 159"/>
                <a:gd name="T4" fmla="*/ 1 w 208"/>
                <a:gd name="T5" fmla="*/ 1 h 159"/>
                <a:gd name="T6" fmla="*/ 1 w 208"/>
                <a:gd name="T7" fmla="*/ 1 h 159"/>
                <a:gd name="T8" fmla="*/ 1 w 208"/>
                <a:gd name="T9" fmla="*/ 1 h 159"/>
                <a:gd name="T10" fmla="*/ 1 w 208"/>
                <a:gd name="T11" fmla="*/ 0 h 159"/>
                <a:gd name="T12" fmla="*/ 1 w 208"/>
                <a:gd name="T13" fmla="*/ 0 h 159"/>
                <a:gd name="T14" fmla="*/ 1 w 208"/>
                <a:gd name="T15" fmla="*/ 0 h 159"/>
                <a:gd name="T16" fmla="*/ 1 w 208"/>
                <a:gd name="T17" fmla="*/ 0 h 159"/>
                <a:gd name="T18" fmla="*/ 1 w 208"/>
                <a:gd name="T19" fmla="*/ 0 h 159"/>
                <a:gd name="T20" fmla="*/ 0 w 208"/>
                <a:gd name="T21" fmla="*/ 0 h 159"/>
                <a:gd name="T22" fmla="*/ 0 w 208"/>
                <a:gd name="T23" fmla="*/ 0 h 159"/>
                <a:gd name="T24" fmla="*/ 0 w 208"/>
                <a:gd name="T25" fmla="*/ 0 h 159"/>
                <a:gd name="T26" fmla="*/ 0 w 208"/>
                <a:gd name="T27" fmla="*/ 0 h 159"/>
                <a:gd name="T28" fmla="*/ 0 w 208"/>
                <a:gd name="T29" fmla="*/ 0 h 159"/>
                <a:gd name="T30" fmla="*/ 0 w 208"/>
                <a:gd name="T31" fmla="*/ 0 h 159"/>
                <a:gd name="T32" fmla="*/ 0 w 208"/>
                <a:gd name="T33" fmla="*/ 0 h 159"/>
                <a:gd name="T34" fmla="*/ 0 w 208"/>
                <a:gd name="T35" fmla="*/ 0 h 159"/>
                <a:gd name="T36" fmla="*/ 0 w 208"/>
                <a:gd name="T37" fmla="*/ 1 h 159"/>
                <a:gd name="T38" fmla="*/ 0 w 208"/>
                <a:gd name="T39" fmla="*/ 1 h 159"/>
                <a:gd name="T40" fmla="*/ 1 w 208"/>
                <a:gd name="T41" fmla="*/ 1 h 159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208"/>
                <a:gd name="T64" fmla="*/ 0 h 159"/>
                <a:gd name="T65" fmla="*/ 208 w 208"/>
                <a:gd name="T66" fmla="*/ 159 h 159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208" h="159">
                  <a:moveTo>
                    <a:pt x="188" y="159"/>
                  </a:moveTo>
                  <a:lnTo>
                    <a:pt x="196" y="158"/>
                  </a:lnTo>
                  <a:lnTo>
                    <a:pt x="203" y="154"/>
                  </a:lnTo>
                  <a:lnTo>
                    <a:pt x="206" y="149"/>
                  </a:lnTo>
                  <a:lnTo>
                    <a:pt x="208" y="142"/>
                  </a:lnTo>
                  <a:lnTo>
                    <a:pt x="208" y="42"/>
                  </a:lnTo>
                  <a:lnTo>
                    <a:pt x="206" y="34"/>
                  </a:lnTo>
                  <a:lnTo>
                    <a:pt x="202" y="27"/>
                  </a:lnTo>
                  <a:lnTo>
                    <a:pt x="195" y="22"/>
                  </a:lnTo>
                  <a:lnTo>
                    <a:pt x="187" y="19"/>
                  </a:lnTo>
                  <a:lnTo>
                    <a:pt x="19" y="0"/>
                  </a:lnTo>
                  <a:lnTo>
                    <a:pt x="12" y="1"/>
                  </a:lnTo>
                  <a:lnTo>
                    <a:pt x="6" y="5"/>
                  </a:lnTo>
                  <a:lnTo>
                    <a:pt x="1" y="10"/>
                  </a:lnTo>
                  <a:lnTo>
                    <a:pt x="0" y="18"/>
                  </a:lnTo>
                  <a:lnTo>
                    <a:pt x="1" y="115"/>
                  </a:lnTo>
                  <a:lnTo>
                    <a:pt x="2" y="123"/>
                  </a:lnTo>
                  <a:lnTo>
                    <a:pt x="7" y="130"/>
                  </a:lnTo>
                  <a:lnTo>
                    <a:pt x="13" y="135"/>
                  </a:lnTo>
                  <a:lnTo>
                    <a:pt x="21" y="138"/>
                  </a:lnTo>
                  <a:lnTo>
                    <a:pt x="188" y="159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12493" name="Freeform 253"/>
            <p:cNvSpPr>
              <a:spLocks/>
            </p:cNvSpPr>
            <p:nvPr/>
          </p:nvSpPr>
          <p:spPr bwMode="auto">
            <a:xfrm>
              <a:off x="1130" y="3302"/>
              <a:ext cx="124" cy="349"/>
            </a:xfrm>
            <a:custGeom>
              <a:avLst/>
              <a:gdLst>
                <a:gd name="T0" fmla="*/ 0 w 746"/>
                <a:gd name="T1" fmla="*/ 1 h 2092"/>
                <a:gd name="T2" fmla="*/ 3 w 746"/>
                <a:gd name="T3" fmla="*/ 0 h 2092"/>
                <a:gd name="T4" fmla="*/ 3 w 746"/>
                <a:gd name="T5" fmla="*/ 0 h 2092"/>
                <a:gd name="T6" fmla="*/ 0 w 746"/>
                <a:gd name="T7" fmla="*/ 1 h 2092"/>
                <a:gd name="T8" fmla="*/ 0 w 746"/>
                <a:gd name="T9" fmla="*/ 2 h 2092"/>
                <a:gd name="T10" fmla="*/ 0 w 746"/>
                <a:gd name="T11" fmla="*/ 10 h 2092"/>
                <a:gd name="T12" fmla="*/ 0 w 746"/>
                <a:gd name="T13" fmla="*/ 10 h 2092"/>
                <a:gd name="T14" fmla="*/ 0 w 746"/>
                <a:gd name="T15" fmla="*/ 10 h 2092"/>
                <a:gd name="T16" fmla="*/ 0 w 746"/>
                <a:gd name="T17" fmla="*/ 10 h 2092"/>
                <a:gd name="T18" fmla="*/ 0 w 746"/>
                <a:gd name="T19" fmla="*/ 2 h 2092"/>
                <a:gd name="T20" fmla="*/ 0 w 746"/>
                <a:gd name="T21" fmla="*/ 1 h 2092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746"/>
                <a:gd name="T34" fmla="*/ 0 h 2092"/>
                <a:gd name="T35" fmla="*/ 746 w 746"/>
                <a:gd name="T36" fmla="*/ 2092 h 2092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746" h="2092">
                  <a:moveTo>
                    <a:pt x="106" y="290"/>
                  </a:moveTo>
                  <a:lnTo>
                    <a:pt x="746" y="0"/>
                  </a:lnTo>
                  <a:lnTo>
                    <a:pt x="662" y="1"/>
                  </a:lnTo>
                  <a:lnTo>
                    <a:pt x="22" y="274"/>
                  </a:lnTo>
                  <a:lnTo>
                    <a:pt x="0" y="311"/>
                  </a:lnTo>
                  <a:lnTo>
                    <a:pt x="0" y="2052"/>
                  </a:lnTo>
                  <a:lnTo>
                    <a:pt x="17" y="2080"/>
                  </a:lnTo>
                  <a:lnTo>
                    <a:pt x="112" y="2092"/>
                  </a:lnTo>
                  <a:lnTo>
                    <a:pt x="96" y="2071"/>
                  </a:lnTo>
                  <a:lnTo>
                    <a:pt x="85" y="323"/>
                  </a:lnTo>
                  <a:lnTo>
                    <a:pt x="106" y="29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12494" name="Freeform 254"/>
            <p:cNvSpPr>
              <a:spLocks/>
            </p:cNvSpPr>
            <p:nvPr/>
          </p:nvSpPr>
          <p:spPr bwMode="auto">
            <a:xfrm>
              <a:off x="1124" y="3300"/>
              <a:ext cx="130" cy="344"/>
            </a:xfrm>
            <a:custGeom>
              <a:avLst/>
              <a:gdLst>
                <a:gd name="T0" fmla="*/ 3 w 781"/>
                <a:gd name="T1" fmla="*/ 0 h 2066"/>
                <a:gd name="T2" fmla="*/ 4 w 781"/>
                <a:gd name="T3" fmla="*/ 0 h 2066"/>
                <a:gd name="T4" fmla="*/ 3 w 781"/>
                <a:gd name="T5" fmla="*/ 0 h 2066"/>
                <a:gd name="T6" fmla="*/ 0 w 781"/>
                <a:gd name="T7" fmla="*/ 1 h 2066"/>
                <a:gd name="T8" fmla="*/ 0 w 781"/>
                <a:gd name="T9" fmla="*/ 1 h 2066"/>
                <a:gd name="T10" fmla="*/ 0 w 781"/>
                <a:gd name="T11" fmla="*/ 9 h 2066"/>
                <a:gd name="T12" fmla="*/ 0 w 781"/>
                <a:gd name="T13" fmla="*/ 9 h 2066"/>
                <a:gd name="T14" fmla="*/ 0 w 781"/>
                <a:gd name="T15" fmla="*/ 1 h 2066"/>
                <a:gd name="T16" fmla="*/ 0 w 781"/>
                <a:gd name="T17" fmla="*/ 1 h 2066"/>
                <a:gd name="T18" fmla="*/ 3 w 781"/>
                <a:gd name="T19" fmla="*/ 0 h 2066"/>
                <a:gd name="T20" fmla="*/ 3 w 781"/>
                <a:gd name="T21" fmla="*/ 0 h 206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781"/>
                <a:gd name="T34" fmla="*/ 0 h 2066"/>
                <a:gd name="T35" fmla="*/ 781 w 781"/>
                <a:gd name="T36" fmla="*/ 2066 h 206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781" h="2066">
                  <a:moveTo>
                    <a:pt x="758" y="24"/>
                  </a:moveTo>
                  <a:lnTo>
                    <a:pt x="781" y="14"/>
                  </a:lnTo>
                  <a:lnTo>
                    <a:pt x="686" y="0"/>
                  </a:lnTo>
                  <a:lnTo>
                    <a:pt x="23" y="280"/>
                  </a:lnTo>
                  <a:lnTo>
                    <a:pt x="0" y="315"/>
                  </a:lnTo>
                  <a:lnTo>
                    <a:pt x="9" y="2055"/>
                  </a:lnTo>
                  <a:lnTo>
                    <a:pt x="35" y="2066"/>
                  </a:lnTo>
                  <a:lnTo>
                    <a:pt x="35" y="325"/>
                  </a:lnTo>
                  <a:lnTo>
                    <a:pt x="57" y="288"/>
                  </a:lnTo>
                  <a:lnTo>
                    <a:pt x="697" y="15"/>
                  </a:lnTo>
                  <a:lnTo>
                    <a:pt x="758" y="24"/>
                  </a:lnTo>
                  <a:close/>
                </a:path>
              </a:pathLst>
            </a:custGeom>
            <a:solidFill>
              <a:schemeClr val="tx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12495" name="Freeform 255"/>
            <p:cNvSpPr>
              <a:spLocks/>
            </p:cNvSpPr>
            <p:nvPr/>
          </p:nvSpPr>
          <p:spPr bwMode="auto">
            <a:xfrm>
              <a:off x="1126" y="3373"/>
              <a:ext cx="16" cy="27"/>
            </a:xfrm>
            <a:custGeom>
              <a:avLst/>
              <a:gdLst>
                <a:gd name="T0" fmla="*/ 0 w 97"/>
                <a:gd name="T1" fmla="*/ 1 h 162"/>
                <a:gd name="T2" fmla="*/ 0 w 97"/>
                <a:gd name="T3" fmla="*/ 1 h 162"/>
                <a:gd name="T4" fmla="*/ 0 w 97"/>
                <a:gd name="T5" fmla="*/ 0 h 162"/>
                <a:gd name="T6" fmla="*/ 0 w 97"/>
                <a:gd name="T7" fmla="*/ 0 h 162"/>
                <a:gd name="T8" fmla="*/ 0 w 97"/>
                <a:gd name="T9" fmla="*/ 0 h 162"/>
                <a:gd name="T10" fmla="*/ 0 w 97"/>
                <a:gd name="T11" fmla="*/ 1 h 162"/>
                <a:gd name="T12" fmla="*/ 0 w 97"/>
                <a:gd name="T13" fmla="*/ 1 h 16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97"/>
                <a:gd name="T22" fmla="*/ 0 h 162"/>
                <a:gd name="T23" fmla="*/ 97 w 97"/>
                <a:gd name="T24" fmla="*/ 162 h 162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97" h="162">
                  <a:moveTo>
                    <a:pt x="80" y="162"/>
                  </a:moveTo>
                  <a:lnTo>
                    <a:pt x="97" y="151"/>
                  </a:lnTo>
                  <a:lnTo>
                    <a:pt x="96" y="11"/>
                  </a:lnTo>
                  <a:lnTo>
                    <a:pt x="16" y="0"/>
                  </a:lnTo>
                  <a:lnTo>
                    <a:pt x="0" y="11"/>
                  </a:lnTo>
                  <a:lnTo>
                    <a:pt x="17" y="139"/>
                  </a:lnTo>
                  <a:lnTo>
                    <a:pt x="80" y="162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12496" name="Freeform 256"/>
            <p:cNvSpPr>
              <a:spLocks/>
            </p:cNvSpPr>
            <p:nvPr/>
          </p:nvSpPr>
          <p:spPr bwMode="auto">
            <a:xfrm>
              <a:off x="1126" y="3418"/>
              <a:ext cx="16" cy="28"/>
            </a:xfrm>
            <a:custGeom>
              <a:avLst/>
              <a:gdLst>
                <a:gd name="T0" fmla="*/ 0 w 97"/>
                <a:gd name="T1" fmla="*/ 1 h 164"/>
                <a:gd name="T2" fmla="*/ 0 w 97"/>
                <a:gd name="T3" fmla="*/ 1 h 164"/>
                <a:gd name="T4" fmla="*/ 0 w 97"/>
                <a:gd name="T5" fmla="*/ 0 h 164"/>
                <a:gd name="T6" fmla="*/ 0 w 97"/>
                <a:gd name="T7" fmla="*/ 0 h 164"/>
                <a:gd name="T8" fmla="*/ 0 w 97"/>
                <a:gd name="T9" fmla="*/ 0 h 164"/>
                <a:gd name="T10" fmla="*/ 0 w 97"/>
                <a:gd name="T11" fmla="*/ 1 h 164"/>
                <a:gd name="T12" fmla="*/ 0 w 97"/>
                <a:gd name="T13" fmla="*/ 1 h 164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97"/>
                <a:gd name="T22" fmla="*/ 0 h 164"/>
                <a:gd name="T23" fmla="*/ 97 w 97"/>
                <a:gd name="T24" fmla="*/ 164 h 164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97" h="164">
                  <a:moveTo>
                    <a:pt x="80" y="164"/>
                  </a:moveTo>
                  <a:lnTo>
                    <a:pt x="97" y="152"/>
                  </a:lnTo>
                  <a:lnTo>
                    <a:pt x="96" y="12"/>
                  </a:lnTo>
                  <a:lnTo>
                    <a:pt x="17" y="0"/>
                  </a:lnTo>
                  <a:lnTo>
                    <a:pt x="0" y="12"/>
                  </a:lnTo>
                  <a:lnTo>
                    <a:pt x="17" y="141"/>
                  </a:lnTo>
                  <a:lnTo>
                    <a:pt x="80" y="164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12497" name="Freeform 257"/>
            <p:cNvSpPr>
              <a:spLocks/>
            </p:cNvSpPr>
            <p:nvPr/>
          </p:nvSpPr>
          <p:spPr bwMode="auto">
            <a:xfrm>
              <a:off x="1126" y="3464"/>
              <a:ext cx="16" cy="27"/>
            </a:xfrm>
            <a:custGeom>
              <a:avLst/>
              <a:gdLst>
                <a:gd name="T0" fmla="*/ 0 w 98"/>
                <a:gd name="T1" fmla="*/ 1 h 162"/>
                <a:gd name="T2" fmla="*/ 0 w 98"/>
                <a:gd name="T3" fmla="*/ 1 h 162"/>
                <a:gd name="T4" fmla="*/ 0 w 98"/>
                <a:gd name="T5" fmla="*/ 0 h 162"/>
                <a:gd name="T6" fmla="*/ 0 w 98"/>
                <a:gd name="T7" fmla="*/ 0 h 162"/>
                <a:gd name="T8" fmla="*/ 0 w 98"/>
                <a:gd name="T9" fmla="*/ 0 h 162"/>
                <a:gd name="T10" fmla="*/ 0 w 98"/>
                <a:gd name="T11" fmla="*/ 1 h 162"/>
                <a:gd name="T12" fmla="*/ 0 w 98"/>
                <a:gd name="T13" fmla="*/ 1 h 16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98"/>
                <a:gd name="T22" fmla="*/ 0 h 162"/>
                <a:gd name="T23" fmla="*/ 98 w 98"/>
                <a:gd name="T24" fmla="*/ 162 h 162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98" h="162">
                  <a:moveTo>
                    <a:pt x="81" y="162"/>
                  </a:moveTo>
                  <a:lnTo>
                    <a:pt x="98" y="151"/>
                  </a:lnTo>
                  <a:lnTo>
                    <a:pt x="96" y="10"/>
                  </a:lnTo>
                  <a:lnTo>
                    <a:pt x="17" y="0"/>
                  </a:lnTo>
                  <a:lnTo>
                    <a:pt x="0" y="11"/>
                  </a:lnTo>
                  <a:lnTo>
                    <a:pt x="19" y="140"/>
                  </a:lnTo>
                  <a:lnTo>
                    <a:pt x="81" y="162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12498" name="Freeform 258"/>
            <p:cNvSpPr>
              <a:spLocks/>
            </p:cNvSpPr>
            <p:nvPr/>
          </p:nvSpPr>
          <p:spPr bwMode="auto">
            <a:xfrm>
              <a:off x="1127" y="3510"/>
              <a:ext cx="16" cy="27"/>
            </a:xfrm>
            <a:custGeom>
              <a:avLst/>
              <a:gdLst>
                <a:gd name="T0" fmla="*/ 0 w 96"/>
                <a:gd name="T1" fmla="*/ 1 h 163"/>
                <a:gd name="T2" fmla="*/ 1 w 96"/>
                <a:gd name="T3" fmla="*/ 1 h 163"/>
                <a:gd name="T4" fmla="*/ 1 w 96"/>
                <a:gd name="T5" fmla="*/ 0 h 163"/>
                <a:gd name="T6" fmla="*/ 0 w 96"/>
                <a:gd name="T7" fmla="*/ 0 h 163"/>
                <a:gd name="T8" fmla="*/ 0 w 96"/>
                <a:gd name="T9" fmla="*/ 0 h 163"/>
                <a:gd name="T10" fmla="*/ 0 w 96"/>
                <a:gd name="T11" fmla="*/ 1 h 163"/>
                <a:gd name="T12" fmla="*/ 0 w 96"/>
                <a:gd name="T13" fmla="*/ 1 h 163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96"/>
                <a:gd name="T22" fmla="*/ 0 h 163"/>
                <a:gd name="T23" fmla="*/ 96 w 96"/>
                <a:gd name="T24" fmla="*/ 163 h 163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96" h="163">
                  <a:moveTo>
                    <a:pt x="80" y="163"/>
                  </a:moveTo>
                  <a:lnTo>
                    <a:pt x="96" y="152"/>
                  </a:lnTo>
                  <a:lnTo>
                    <a:pt x="96" y="11"/>
                  </a:lnTo>
                  <a:lnTo>
                    <a:pt x="16" y="0"/>
                  </a:lnTo>
                  <a:lnTo>
                    <a:pt x="0" y="11"/>
                  </a:lnTo>
                  <a:lnTo>
                    <a:pt x="17" y="140"/>
                  </a:lnTo>
                  <a:lnTo>
                    <a:pt x="80" y="163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12499" name="Freeform 259"/>
            <p:cNvSpPr>
              <a:spLocks/>
            </p:cNvSpPr>
            <p:nvPr/>
          </p:nvSpPr>
          <p:spPr bwMode="auto">
            <a:xfrm>
              <a:off x="1127" y="3556"/>
              <a:ext cx="16" cy="27"/>
            </a:xfrm>
            <a:custGeom>
              <a:avLst/>
              <a:gdLst>
                <a:gd name="T0" fmla="*/ 0 w 96"/>
                <a:gd name="T1" fmla="*/ 1 h 163"/>
                <a:gd name="T2" fmla="*/ 1 w 96"/>
                <a:gd name="T3" fmla="*/ 1 h 163"/>
                <a:gd name="T4" fmla="*/ 1 w 96"/>
                <a:gd name="T5" fmla="*/ 0 h 163"/>
                <a:gd name="T6" fmla="*/ 0 w 96"/>
                <a:gd name="T7" fmla="*/ 0 h 163"/>
                <a:gd name="T8" fmla="*/ 0 w 96"/>
                <a:gd name="T9" fmla="*/ 0 h 163"/>
                <a:gd name="T10" fmla="*/ 0 w 96"/>
                <a:gd name="T11" fmla="*/ 1 h 163"/>
                <a:gd name="T12" fmla="*/ 0 w 96"/>
                <a:gd name="T13" fmla="*/ 1 h 163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96"/>
                <a:gd name="T22" fmla="*/ 0 h 163"/>
                <a:gd name="T23" fmla="*/ 96 w 96"/>
                <a:gd name="T24" fmla="*/ 163 h 163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96" h="163">
                  <a:moveTo>
                    <a:pt x="80" y="163"/>
                  </a:moveTo>
                  <a:lnTo>
                    <a:pt x="96" y="152"/>
                  </a:lnTo>
                  <a:lnTo>
                    <a:pt x="96" y="12"/>
                  </a:lnTo>
                  <a:lnTo>
                    <a:pt x="16" y="0"/>
                  </a:lnTo>
                  <a:lnTo>
                    <a:pt x="0" y="12"/>
                  </a:lnTo>
                  <a:lnTo>
                    <a:pt x="17" y="141"/>
                  </a:lnTo>
                  <a:lnTo>
                    <a:pt x="80" y="163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12500" name="Freeform 260"/>
            <p:cNvSpPr>
              <a:spLocks/>
            </p:cNvSpPr>
            <p:nvPr/>
          </p:nvSpPr>
          <p:spPr bwMode="auto">
            <a:xfrm>
              <a:off x="1126" y="3375"/>
              <a:ext cx="13" cy="25"/>
            </a:xfrm>
            <a:custGeom>
              <a:avLst/>
              <a:gdLst>
                <a:gd name="T0" fmla="*/ 0 w 80"/>
                <a:gd name="T1" fmla="*/ 1 h 151"/>
                <a:gd name="T2" fmla="*/ 0 w 80"/>
                <a:gd name="T3" fmla="*/ 0 h 151"/>
                <a:gd name="T4" fmla="*/ 0 w 80"/>
                <a:gd name="T5" fmla="*/ 0 h 151"/>
                <a:gd name="T6" fmla="*/ 0 w 80"/>
                <a:gd name="T7" fmla="*/ 1 h 151"/>
                <a:gd name="T8" fmla="*/ 0 w 80"/>
                <a:gd name="T9" fmla="*/ 1 h 15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80"/>
                <a:gd name="T16" fmla="*/ 0 h 151"/>
                <a:gd name="T17" fmla="*/ 80 w 80"/>
                <a:gd name="T18" fmla="*/ 151 h 15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80" h="151">
                  <a:moveTo>
                    <a:pt x="80" y="151"/>
                  </a:moveTo>
                  <a:lnTo>
                    <a:pt x="79" y="11"/>
                  </a:lnTo>
                  <a:lnTo>
                    <a:pt x="0" y="0"/>
                  </a:lnTo>
                  <a:lnTo>
                    <a:pt x="1" y="140"/>
                  </a:lnTo>
                  <a:lnTo>
                    <a:pt x="80" y="151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12501" name="Freeform 261"/>
            <p:cNvSpPr>
              <a:spLocks/>
            </p:cNvSpPr>
            <p:nvPr/>
          </p:nvSpPr>
          <p:spPr bwMode="auto">
            <a:xfrm>
              <a:off x="1126" y="3420"/>
              <a:ext cx="13" cy="26"/>
            </a:xfrm>
            <a:custGeom>
              <a:avLst/>
              <a:gdLst>
                <a:gd name="T0" fmla="*/ 0 w 80"/>
                <a:gd name="T1" fmla="*/ 1 h 152"/>
                <a:gd name="T2" fmla="*/ 0 w 80"/>
                <a:gd name="T3" fmla="*/ 0 h 152"/>
                <a:gd name="T4" fmla="*/ 0 w 80"/>
                <a:gd name="T5" fmla="*/ 0 h 152"/>
                <a:gd name="T6" fmla="*/ 0 w 80"/>
                <a:gd name="T7" fmla="*/ 1 h 152"/>
                <a:gd name="T8" fmla="*/ 0 w 80"/>
                <a:gd name="T9" fmla="*/ 1 h 15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80"/>
                <a:gd name="T16" fmla="*/ 0 h 152"/>
                <a:gd name="T17" fmla="*/ 80 w 80"/>
                <a:gd name="T18" fmla="*/ 152 h 15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80" h="152">
                  <a:moveTo>
                    <a:pt x="80" y="152"/>
                  </a:moveTo>
                  <a:lnTo>
                    <a:pt x="80" y="11"/>
                  </a:lnTo>
                  <a:lnTo>
                    <a:pt x="0" y="0"/>
                  </a:lnTo>
                  <a:lnTo>
                    <a:pt x="1" y="140"/>
                  </a:lnTo>
                  <a:lnTo>
                    <a:pt x="80" y="152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12502" name="Freeform 262"/>
            <p:cNvSpPr>
              <a:spLocks/>
            </p:cNvSpPr>
            <p:nvPr/>
          </p:nvSpPr>
          <p:spPr bwMode="auto">
            <a:xfrm>
              <a:off x="1126" y="3466"/>
              <a:ext cx="14" cy="25"/>
            </a:xfrm>
            <a:custGeom>
              <a:avLst/>
              <a:gdLst>
                <a:gd name="T0" fmla="*/ 0 w 81"/>
                <a:gd name="T1" fmla="*/ 1 h 151"/>
                <a:gd name="T2" fmla="*/ 0 w 81"/>
                <a:gd name="T3" fmla="*/ 0 h 151"/>
                <a:gd name="T4" fmla="*/ 0 w 81"/>
                <a:gd name="T5" fmla="*/ 0 h 151"/>
                <a:gd name="T6" fmla="*/ 0 w 81"/>
                <a:gd name="T7" fmla="*/ 1 h 151"/>
                <a:gd name="T8" fmla="*/ 0 w 81"/>
                <a:gd name="T9" fmla="*/ 1 h 15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81"/>
                <a:gd name="T16" fmla="*/ 0 h 151"/>
                <a:gd name="T17" fmla="*/ 81 w 81"/>
                <a:gd name="T18" fmla="*/ 151 h 15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81" h="151">
                  <a:moveTo>
                    <a:pt x="81" y="151"/>
                  </a:moveTo>
                  <a:lnTo>
                    <a:pt x="81" y="10"/>
                  </a:lnTo>
                  <a:lnTo>
                    <a:pt x="0" y="0"/>
                  </a:lnTo>
                  <a:lnTo>
                    <a:pt x="2" y="141"/>
                  </a:lnTo>
                  <a:lnTo>
                    <a:pt x="81" y="151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12503" name="Freeform 263"/>
            <p:cNvSpPr>
              <a:spLocks/>
            </p:cNvSpPr>
            <p:nvPr/>
          </p:nvSpPr>
          <p:spPr bwMode="auto">
            <a:xfrm>
              <a:off x="1127" y="3512"/>
              <a:ext cx="13" cy="25"/>
            </a:xfrm>
            <a:custGeom>
              <a:avLst/>
              <a:gdLst>
                <a:gd name="T0" fmla="*/ 0 w 80"/>
                <a:gd name="T1" fmla="*/ 1 h 152"/>
                <a:gd name="T2" fmla="*/ 0 w 80"/>
                <a:gd name="T3" fmla="*/ 0 h 152"/>
                <a:gd name="T4" fmla="*/ 0 w 80"/>
                <a:gd name="T5" fmla="*/ 0 h 152"/>
                <a:gd name="T6" fmla="*/ 0 w 80"/>
                <a:gd name="T7" fmla="*/ 1 h 152"/>
                <a:gd name="T8" fmla="*/ 0 w 80"/>
                <a:gd name="T9" fmla="*/ 1 h 15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80"/>
                <a:gd name="T16" fmla="*/ 0 h 152"/>
                <a:gd name="T17" fmla="*/ 80 w 80"/>
                <a:gd name="T18" fmla="*/ 152 h 15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80" h="152">
                  <a:moveTo>
                    <a:pt x="80" y="152"/>
                  </a:moveTo>
                  <a:lnTo>
                    <a:pt x="79" y="11"/>
                  </a:lnTo>
                  <a:lnTo>
                    <a:pt x="0" y="0"/>
                  </a:lnTo>
                  <a:lnTo>
                    <a:pt x="0" y="141"/>
                  </a:lnTo>
                  <a:lnTo>
                    <a:pt x="80" y="152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12504" name="Freeform 264"/>
            <p:cNvSpPr>
              <a:spLocks/>
            </p:cNvSpPr>
            <p:nvPr/>
          </p:nvSpPr>
          <p:spPr bwMode="auto">
            <a:xfrm>
              <a:off x="1127" y="3558"/>
              <a:ext cx="13" cy="25"/>
            </a:xfrm>
            <a:custGeom>
              <a:avLst/>
              <a:gdLst>
                <a:gd name="T0" fmla="*/ 0 w 80"/>
                <a:gd name="T1" fmla="*/ 1 h 151"/>
                <a:gd name="T2" fmla="*/ 0 w 80"/>
                <a:gd name="T3" fmla="*/ 0 h 151"/>
                <a:gd name="T4" fmla="*/ 0 w 80"/>
                <a:gd name="T5" fmla="*/ 0 h 151"/>
                <a:gd name="T6" fmla="*/ 0 w 80"/>
                <a:gd name="T7" fmla="*/ 1 h 151"/>
                <a:gd name="T8" fmla="*/ 0 w 80"/>
                <a:gd name="T9" fmla="*/ 1 h 15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80"/>
                <a:gd name="T16" fmla="*/ 0 h 151"/>
                <a:gd name="T17" fmla="*/ 80 w 80"/>
                <a:gd name="T18" fmla="*/ 151 h 15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80" h="151">
                  <a:moveTo>
                    <a:pt x="80" y="151"/>
                  </a:moveTo>
                  <a:lnTo>
                    <a:pt x="79" y="11"/>
                  </a:lnTo>
                  <a:lnTo>
                    <a:pt x="0" y="0"/>
                  </a:lnTo>
                  <a:lnTo>
                    <a:pt x="0" y="140"/>
                  </a:lnTo>
                  <a:lnTo>
                    <a:pt x="80" y="151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12505" name="Freeform 265"/>
            <p:cNvSpPr>
              <a:spLocks/>
            </p:cNvSpPr>
            <p:nvPr/>
          </p:nvSpPr>
          <p:spPr bwMode="auto">
            <a:xfrm>
              <a:off x="1127" y="3377"/>
              <a:ext cx="11" cy="19"/>
            </a:xfrm>
            <a:custGeom>
              <a:avLst/>
              <a:gdLst>
                <a:gd name="T0" fmla="*/ 0 w 65"/>
                <a:gd name="T1" fmla="*/ 0 h 117"/>
                <a:gd name="T2" fmla="*/ 0 w 65"/>
                <a:gd name="T3" fmla="*/ 0 h 117"/>
                <a:gd name="T4" fmla="*/ 0 w 65"/>
                <a:gd name="T5" fmla="*/ 0 h 117"/>
                <a:gd name="T6" fmla="*/ 0 w 65"/>
                <a:gd name="T7" fmla="*/ 0 h 117"/>
                <a:gd name="T8" fmla="*/ 0 w 65"/>
                <a:gd name="T9" fmla="*/ 0 h 117"/>
                <a:gd name="T10" fmla="*/ 0 w 65"/>
                <a:gd name="T11" fmla="*/ 0 h 117"/>
                <a:gd name="T12" fmla="*/ 0 w 65"/>
                <a:gd name="T13" fmla="*/ 0 h 11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65"/>
                <a:gd name="T22" fmla="*/ 0 h 117"/>
                <a:gd name="T23" fmla="*/ 65 w 65"/>
                <a:gd name="T24" fmla="*/ 117 h 117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65" h="117">
                  <a:moveTo>
                    <a:pt x="65" y="40"/>
                  </a:moveTo>
                  <a:lnTo>
                    <a:pt x="65" y="9"/>
                  </a:lnTo>
                  <a:lnTo>
                    <a:pt x="0" y="0"/>
                  </a:lnTo>
                  <a:lnTo>
                    <a:pt x="1" y="113"/>
                  </a:lnTo>
                  <a:lnTo>
                    <a:pt x="26" y="117"/>
                  </a:lnTo>
                  <a:lnTo>
                    <a:pt x="26" y="30"/>
                  </a:lnTo>
                  <a:lnTo>
                    <a:pt x="65" y="4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12506" name="Freeform 266"/>
            <p:cNvSpPr>
              <a:spLocks/>
            </p:cNvSpPr>
            <p:nvPr/>
          </p:nvSpPr>
          <p:spPr bwMode="auto">
            <a:xfrm>
              <a:off x="1127" y="3423"/>
              <a:ext cx="11" cy="19"/>
            </a:xfrm>
            <a:custGeom>
              <a:avLst/>
              <a:gdLst>
                <a:gd name="T0" fmla="*/ 0 w 65"/>
                <a:gd name="T1" fmla="*/ 0 h 118"/>
                <a:gd name="T2" fmla="*/ 0 w 65"/>
                <a:gd name="T3" fmla="*/ 0 h 118"/>
                <a:gd name="T4" fmla="*/ 0 w 65"/>
                <a:gd name="T5" fmla="*/ 0 h 118"/>
                <a:gd name="T6" fmla="*/ 0 w 65"/>
                <a:gd name="T7" fmla="*/ 0 h 118"/>
                <a:gd name="T8" fmla="*/ 0 w 65"/>
                <a:gd name="T9" fmla="*/ 0 h 118"/>
                <a:gd name="T10" fmla="*/ 0 w 65"/>
                <a:gd name="T11" fmla="*/ 0 h 118"/>
                <a:gd name="T12" fmla="*/ 0 w 65"/>
                <a:gd name="T13" fmla="*/ 0 h 11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65"/>
                <a:gd name="T22" fmla="*/ 0 h 118"/>
                <a:gd name="T23" fmla="*/ 65 w 65"/>
                <a:gd name="T24" fmla="*/ 118 h 118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65" h="118">
                  <a:moveTo>
                    <a:pt x="65" y="42"/>
                  </a:moveTo>
                  <a:lnTo>
                    <a:pt x="65" y="9"/>
                  </a:lnTo>
                  <a:lnTo>
                    <a:pt x="0" y="0"/>
                  </a:lnTo>
                  <a:lnTo>
                    <a:pt x="0" y="115"/>
                  </a:lnTo>
                  <a:lnTo>
                    <a:pt x="25" y="118"/>
                  </a:lnTo>
                  <a:lnTo>
                    <a:pt x="25" y="31"/>
                  </a:lnTo>
                  <a:lnTo>
                    <a:pt x="65" y="42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12507" name="Freeform 267"/>
            <p:cNvSpPr>
              <a:spLocks/>
            </p:cNvSpPr>
            <p:nvPr/>
          </p:nvSpPr>
          <p:spPr bwMode="auto">
            <a:xfrm>
              <a:off x="1128" y="3468"/>
              <a:ext cx="10" cy="20"/>
            </a:xfrm>
            <a:custGeom>
              <a:avLst/>
              <a:gdLst>
                <a:gd name="T0" fmla="*/ 0 w 66"/>
                <a:gd name="T1" fmla="*/ 0 h 119"/>
                <a:gd name="T2" fmla="*/ 0 w 66"/>
                <a:gd name="T3" fmla="*/ 0 h 119"/>
                <a:gd name="T4" fmla="*/ 0 w 66"/>
                <a:gd name="T5" fmla="*/ 0 h 119"/>
                <a:gd name="T6" fmla="*/ 0 w 66"/>
                <a:gd name="T7" fmla="*/ 1 h 119"/>
                <a:gd name="T8" fmla="*/ 0 w 66"/>
                <a:gd name="T9" fmla="*/ 1 h 119"/>
                <a:gd name="T10" fmla="*/ 0 w 66"/>
                <a:gd name="T11" fmla="*/ 0 h 119"/>
                <a:gd name="T12" fmla="*/ 0 w 66"/>
                <a:gd name="T13" fmla="*/ 0 h 119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66"/>
                <a:gd name="T22" fmla="*/ 0 h 119"/>
                <a:gd name="T23" fmla="*/ 66 w 66"/>
                <a:gd name="T24" fmla="*/ 119 h 119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66" h="119">
                  <a:moveTo>
                    <a:pt x="66" y="42"/>
                  </a:moveTo>
                  <a:lnTo>
                    <a:pt x="65" y="9"/>
                  </a:lnTo>
                  <a:lnTo>
                    <a:pt x="0" y="0"/>
                  </a:lnTo>
                  <a:lnTo>
                    <a:pt x="0" y="114"/>
                  </a:lnTo>
                  <a:lnTo>
                    <a:pt x="25" y="119"/>
                  </a:lnTo>
                  <a:lnTo>
                    <a:pt x="25" y="31"/>
                  </a:lnTo>
                  <a:lnTo>
                    <a:pt x="66" y="42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12508" name="Freeform 268"/>
            <p:cNvSpPr>
              <a:spLocks/>
            </p:cNvSpPr>
            <p:nvPr/>
          </p:nvSpPr>
          <p:spPr bwMode="auto">
            <a:xfrm>
              <a:off x="1128" y="3514"/>
              <a:ext cx="11" cy="20"/>
            </a:xfrm>
            <a:custGeom>
              <a:avLst/>
              <a:gdLst>
                <a:gd name="T0" fmla="*/ 0 w 65"/>
                <a:gd name="T1" fmla="*/ 0 h 119"/>
                <a:gd name="T2" fmla="*/ 0 w 65"/>
                <a:gd name="T3" fmla="*/ 0 h 119"/>
                <a:gd name="T4" fmla="*/ 0 w 65"/>
                <a:gd name="T5" fmla="*/ 0 h 119"/>
                <a:gd name="T6" fmla="*/ 0 w 65"/>
                <a:gd name="T7" fmla="*/ 1 h 119"/>
                <a:gd name="T8" fmla="*/ 0 w 65"/>
                <a:gd name="T9" fmla="*/ 1 h 119"/>
                <a:gd name="T10" fmla="*/ 0 w 65"/>
                <a:gd name="T11" fmla="*/ 0 h 119"/>
                <a:gd name="T12" fmla="*/ 0 w 65"/>
                <a:gd name="T13" fmla="*/ 0 h 119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65"/>
                <a:gd name="T22" fmla="*/ 0 h 119"/>
                <a:gd name="T23" fmla="*/ 65 w 65"/>
                <a:gd name="T24" fmla="*/ 119 h 119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65" h="119">
                  <a:moveTo>
                    <a:pt x="65" y="43"/>
                  </a:moveTo>
                  <a:lnTo>
                    <a:pt x="65" y="9"/>
                  </a:lnTo>
                  <a:lnTo>
                    <a:pt x="0" y="0"/>
                  </a:lnTo>
                  <a:lnTo>
                    <a:pt x="1" y="115"/>
                  </a:lnTo>
                  <a:lnTo>
                    <a:pt x="25" y="119"/>
                  </a:lnTo>
                  <a:lnTo>
                    <a:pt x="24" y="32"/>
                  </a:lnTo>
                  <a:lnTo>
                    <a:pt x="65" y="43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12509" name="Freeform 269"/>
            <p:cNvSpPr>
              <a:spLocks/>
            </p:cNvSpPr>
            <p:nvPr/>
          </p:nvSpPr>
          <p:spPr bwMode="auto">
            <a:xfrm>
              <a:off x="1128" y="3560"/>
              <a:ext cx="11" cy="20"/>
            </a:xfrm>
            <a:custGeom>
              <a:avLst/>
              <a:gdLst>
                <a:gd name="T0" fmla="*/ 0 w 65"/>
                <a:gd name="T1" fmla="*/ 0 h 118"/>
                <a:gd name="T2" fmla="*/ 0 w 65"/>
                <a:gd name="T3" fmla="*/ 0 h 118"/>
                <a:gd name="T4" fmla="*/ 0 w 65"/>
                <a:gd name="T5" fmla="*/ 0 h 118"/>
                <a:gd name="T6" fmla="*/ 0 w 65"/>
                <a:gd name="T7" fmla="*/ 1 h 118"/>
                <a:gd name="T8" fmla="*/ 0 w 65"/>
                <a:gd name="T9" fmla="*/ 1 h 118"/>
                <a:gd name="T10" fmla="*/ 0 w 65"/>
                <a:gd name="T11" fmla="*/ 0 h 118"/>
                <a:gd name="T12" fmla="*/ 0 w 65"/>
                <a:gd name="T13" fmla="*/ 0 h 11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65"/>
                <a:gd name="T22" fmla="*/ 0 h 118"/>
                <a:gd name="T23" fmla="*/ 65 w 65"/>
                <a:gd name="T24" fmla="*/ 118 h 118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65" h="118">
                  <a:moveTo>
                    <a:pt x="65" y="42"/>
                  </a:moveTo>
                  <a:lnTo>
                    <a:pt x="65" y="9"/>
                  </a:lnTo>
                  <a:lnTo>
                    <a:pt x="0" y="0"/>
                  </a:lnTo>
                  <a:lnTo>
                    <a:pt x="1" y="115"/>
                  </a:lnTo>
                  <a:lnTo>
                    <a:pt x="26" y="118"/>
                  </a:lnTo>
                  <a:lnTo>
                    <a:pt x="26" y="32"/>
                  </a:lnTo>
                  <a:lnTo>
                    <a:pt x="65" y="42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12510" name="Freeform 270"/>
            <p:cNvSpPr>
              <a:spLocks/>
            </p:cNvSpPr>
            <p:nvPr/>
          </p:nvSpPr>
          <p:spPr bwMode="auto">
            <a:xfrm>
              <a:off x="1132" y="3383"/>
              <a:ext cx="6" cy="15"/>
            </a:xfrm>
            <a:custGeom>
              <a:avLst/>
              <a:gdLst>
                <a:gd name="T0" fmla="*/ 0 w 41"/>
                <a:gd name="T1" fmla="*/ 0 h 93"/>
                <a:gd name="T2" fmla="*/ 0 w 41"/>
                <a:gd name="T3" fmla="*/ 0 h 93"/>
                <a:gd name="T4" fmla="*/ 0 w 41"/>
                <a:gd name="T5" fmla="*/ 0 h 93"/>
                <a:gd name="T6" fmla="*/ 0 w 41"/>
                <a:gd name="T7" fmla="*/ 0 h 93"/>
                <a:gd name="T8" fmla="*/ 0 w 41"/>
                <a:gd name="T9" fmla="*/ 0 h 9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1"/>
                <a:gd name="T16" fmla="*/ 0 h 93"/>
                <a:gd name="T17" fmla="*/ 41 w 41"/>
                <a:gd name="T18" fmla="*/ 93 h 9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1" h="93">
                  <a:moveTo>
                    <a:pt x="41" y="11"/>
                  </a:moveTo>
                  <a:lnTo>
                    <a:pt x="0" y="0"/>
                  </a:lnTo>
                  <a:lnTo>
                    <a:pt x="1" y="87"/>
                  </a:lnTo>
                  <a:lnTo>
                    <a:pt x="41" y="93"/>
                  </a:lnTo>
                  <a:lnTo>
                    <a:pt x="41" y="11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12511" name="Freeform 271"/>
            <p:cNvSpPr>
              <a:spLocks/>
            </p:cNvSpPr>
            <p:nvPr/>
          </p:nvSpPr>
          <p:spPr bwMode="auto">
            <a:xfrm>
              <a:off x="1132" y="3428"/>
              <a:ext cx="7" cy="16"/>
            </a:xfrm>
            <a:custGeom>
              <a:avLst/>
              <a:gdLst>
                <a:gd name="T0" fmla="*/ 0 w 41"/>
                <a:gd name="T1" fmla="*/ 0 h 92"/>
                <a:gd name="T2" fmla="*/ 0 w 41"/>
                <a:gd name="T3" fmla="*/ 0 h 92"/>
                <a:gd name="T4" fmla="*/ 0 w 41"/>
                <a:gd name="T5" fmla="*/ 1 h 92"/>
                <a:gd name="T6" fmla="*/ 0 w 41"/>
                <a:gd name="T7" fmla="*/ 1 h 92"/>
                <a:gd name="T8" fmla="*/ 0 w 41"/>
                <a:gd name="T9" fmla="*/ 0 h 9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1"/>
                <a:gd name="T16" fmla="*/ 0 h 92"/>
                <a:gd name="T17" fmla="*/ 41 w 41"/>
                <a:gd name="T18" fmla="*/ 92 h 9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1" h="92">
                  <a:moveTo>
                    <a:pt x="41" y="11"/>
                  </a:moveTo>
                  <a:lnTo>
                    <a:pt x="0" y="0"/>
                  </a:lnTo>
                  <a:lnTo>
                    <a:pt x="1" y="87"/>
                  </a:lnTo>
                  <a:lnTo>
                    <a:pt x="41" y="92"/>
                  </a:lnTo>
                  <a:lnTo>
                    <a:pt x="41" y="11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12512" name="Freeform 272"/>
            <p:cNvSpPr>
              <a:spLocks/>
            </p:cNvSpPr>
            <p:nvPr/>
          </p:nvSpPr>
          <p:spPr bwMode="auto">
            <a:xfrm>
              <a:off x="1132" y="3474"/>
              <a:ext cx="7" cy="16"/>
            </a:xfrm>
            <a:custGeom>
              <a:avLst/>
              <a:gdLst>
                <a:gd name="T0" fmla="*/ 0 w 39"/>
                <a:gd name="T1" fmla="*/ 0 h 92"/>
                <a:gd name="T2" fmla="*/ 0 w 39"/>
                <a:gd name="T3" fmla="*/ 0 h 92"/>
                <a:gd name="T4" fmla="*/ 0 w 39"/>
                <a:gd name="T5" fmla="*/ 1 h 92"/>
                <a:gd name="T6" fmla="*/ 0 w 39"/>
                <a:gd name="T7" fmla="*/ 1 h 92"/>
                <a:gd name="T8" fmla="*/ 0 w 39"/>
                <a:gd name="T9" fmla="*/ 0 h 9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9"/>
                <a:gd name="T16" fmla="*/ 0 h 92"/>
                <a:gd name="T17" fmla="*/ 39 w 39"/>
                <a:gd name="T18" fmla="*/ 92 h 9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9" h="92">
                  <a:moveTo>
                    <a:pt x="39" y="10"/>
                  </a:moveTo>
                  <a:lnTo>
                    <a:pt x="0" y="0"/>
                  </a:lnTo>
                  <a:lnTo>
                    <a:pt x="0" y="86"/>
                  </a:lnTo>
                  <a:lnTo>
                    <a:pt x="39" y="92"/>
                  </a:lnTo>
                  <a:lnTo>
                    <a:pt x="39" y="1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12513" name="Freeform 273"/>
            <p:cNvSpPr>
              <a:spLocks/>
            </p:cNvSpPr>
            <p:nvPr/>
          </p:nvSpPr>
          <p:spPr bwMode="auto">
            <a:xfrm>
              <a:off x="1132" y="3520"/>
              <a:ext cx="7" cy="16"/>
            </a:xfrm>
            <a:custGeom>
              <a:avLst/>
              <a:gdLst>
                <a:gd name="T0" fmla="*/ 0 w 40"/>
                <a:gd name="T1" fmla="*/ 0 h 94"/>
                <a:gd name="T2" fmla="*/ 0 w 40"/>
                <a:gd name="T3" fmla="*/ 0 h 94"/>
                <a:gd name="T4" fmla="*/ 0 w 40"/>
                <a:gd name="T5" fmla="*/ 1 h 94"/>
                <a:gd name="T6" fmla="*/ 0 w 40"/>
                <a:gd name="T7" fmla="*/ 1 h 94"/>
                <a:gd name="T8" fmla="*/ 0 w 40"/>
                <a:gd name="T9" fmla="*/ 0 h 9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0"/>
                <a:gd name="T16" fmla="*/ 0 h 94"/>
                <a:gd name="T17" fmla="*/ 40 w 40"/>
                <a:gd name="T18" fmla="*/ 94 h 9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0" h="94">
                  <a:moveTo>
                    <a:pt x="39" y="11"/>
                  </a:moveTo>
                  <a:lnTo>
                    <a:pt x="0" y="0"/>
                  </a:lnTo>
                  <a:lnTo>
                    <a:pt x="0" y="88"/>
                  </a:lnTo>
                  <a:lnTo>
                    <a:pt x="40" y="94"/>
                  </a:lnTo>
                  <a:lnTo>
                    <a:pt x="39" y="11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12514" name="Freeform 274"/>
            <p:cNvSpPr>
              <a:spLocks/>
            </p:cNvSpPr>
            <p:nvPr/>
          </p:nvSpPr>
          <p:spPr bwMode="auto">
            <a:xfrm>
              <a:off x="1133" y="3566"/>
              <a:ext cx="6" cy="16"/>
            </a:xfrm>
            <a:custGeom>
              <a:avLst/>
              <a:gdLst>
                <a:gd name="T0" fmla="*/ 0 w 40"/>
                <a:gd name="T1" fmla="*/ 0 h 93"/>
                <a:gd name="T2" fmla="*/ 0 w 40"/>
                <a:gd name="T3" fmla="*/ 0 h 93"/>
                <a:gd name="T4" fmla="*/ 0 w 40"/>
                <a:gd name="T5" fmla="*/ 1 h 93"/>
                <a:gd name="T6" fmla="*/ 0 w 40"/>
                <a:gd name="T7" fmla="*/ 1 h 93"/>
                <a:gd name="T8" fmla="*/ 0 w 40"/>
                <a:gd name="T9" fmla="*/ 0 h 9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0"/>
                <a:gd name="T16" fmla="*/ 0 h 93"/>
                <a:gd name="T17" fmla="*/ 40 w 40"/>
                <a:gd name="T18" fmla="*/ 93 h 9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0" h="93">
                  <a:moveTo>
                    <a:pt x="40" y="11"/>
                  </a:moveTo>
                  <a:lnTo>
                    <a:pt x="0" y="0"/>
                  </a:lnTo>
                  <a:lnTo>
                    <a:pt x="0" y="88"/>
                  </a:lnTo>
                  <a:lnTo>
                    <a:pt x="40" y="93"/>
                  </a:lnTo>
                  <a:lnTo>
                    <a:pt x="40" y="11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12515" name="Freeform 275"/>
            <p:cNvSpPr>
              <a:spLocks/>
            </p:cNvSpPr>
            <p:nvPr/>
          </p:nvSpPr>
          <p:spPr bwMode="auto">
            <a:xfrm>
              <a:off x="1126" y="3588"/>
              <a:ext cx="19" cy="66"/>
            </a:xfrm>
            <a:custGeom>
              <a:avLst/>
              <a:gdLst>
                <a:gd name="T0" fmla="*/ 0 w 115"/>
                <a:gd name="T1" fmla="*/ 0 h 390"/>
                <a:gd name="T2" fmla="*/ 0 w 115"/>
                <a:gd name="T3" fmla="*/ 0 h 390"/>
                <a:gd name="T4" fmla="*/ 0 w 115"/>
                <a:gd name="T5" fmla="*/ 0 h 390"/>
                <a:gd name="T6" fmla="*/ 0 w 115"/>
                <a:gd name="T7" fmla="*/ 0 h 390"/>
                <a:gd name="T8" fmla="*/ 0 w 115"/>
                <a:gd name="T9" fmla="*/ 0 h 390"/>
                <a:gd name="T10" fmla="*/ 0 w 115"/>
                <a:gd name="T11" fmla="*/ 0 h 390"/>
                <a:gd name="T12" fmla="*/ 0 w 115"/>
                <a:gd name="T13" fmla="*/ 0 h 390"/>
                <a:gd name="T14" fmla="*/ 0 w 115"/>
                <a:gd name="T15" fmla="*/ 0 h 390"/>
                <a:gd name="T16" fmla="*/ 0 w 115"/>
                <a:gd name="T17" fmla="*/ 0 h 390"/>
                <a:gd name="T18" fmla="*/ 0 w 115"/>
                <a:gd name="T19" fmla="*/ 0 h 390"/>
                <a:gd name="T20" fmla="*/ 0 w 115"/>
                <a:gd name="T21" fmla="*/ 0 h 390"/>
                <a:gd name="T22" fmla="*/ 0 w 115"/>
                <a:gd name="T23" fmla="*/ 0 h 390"/>
                <a:gd name="T24" fmla="*/ 0 w 115"/>
                <a:gd name="T25" fmla="*/ 0 h 390"/>
                <a:gd name="T26" fmla="*/ 0 w 115"/>
                <a:gd name="T27" fmla="*/ 0 h 390"/>
                <a:gd name="T28" fmla="*/ 0 w 115"/>
                <a:gd name="T29" fmla="*/ 0 h 390"/>
                <a:gd name="T30" fmla="*/ 0 w 115"/>
                <a:gd name="T31" fmla="*/ 0 h 390"/>
                <a:gd name="T32" fmla="*/ 0 w 115"/>
                <a:gd name="T33" fmla="*/ 0 h 390"/>
                <a:gd name="T34" fmla="*/ 0 w 115"/>
                <a:gd name="T35" fmla="*/ 0 h 390"/>
                <a:gd name="T36" fmla="*/ 0 w 115"/>
                <a:gd name="T37" fmla="*/ 2 h 390"/>
                <a:gd name="T38" fmla="*/ 0 w 115"/>
                <a:gd name="T39" fmla="*/ 2 h 390"/>
                <a:gd name="T40" fmla="*/ 0 w 115"/>
                <a:gd name="T41" fmla="*/ 2 h 390"/>
                <a:gd name="T42" fmla="*/ 0 w 115"/>
                <a:gd name="T43" fmla="*/ 2 h 390"/>
                <a:gd name="T44" fmla="*/ 0 w 115"/>
                <a:gd name="T45" fmla="*/ 2 h 390"/>
                <a:gd name="T46" fmla="*/ 0 w 115"/>
                <a:gd name="T47" fmla="*/ 2 h 390"/>
                <a:gd name="T48" fmla="*/ 0 w 115"/>
                <a:gd name="T49" fmla="*/ 2 h 390"/>
                <a:gd name="T50" fmla="*/ 0 w 115"/>
                <a:gd name="T51" fmla="*/ 2 h 390"/>
                <a:gd name="T52" fmla="*/ 0 w 115"/>
                <a:gd name="T53" fmla="*/ 2 h 390"/>
                <a:gd name="T54" fmla="*/ 0 w 115"/>
                <a:gd name="T55" fmla="*/ 2 h 390"/>
                <a:gd name="T56" fmla="*/ 0 w 115"/>
                <a:gd name="T57" fmla="*/ 2 h 390"/>
                <a:gd name="T58" fmla="*/ 0 w 115"/>
                <a:gd name="T59" fmla="*/ 2 h 390"/>
                <a:gd name="T60" fmla="*/ 0 w 115"/>
                <a:gd name="T61" fmla="*/ 2 h 390"/>
                <a:gd name="T62" fmla="*/ 0 w 115"/>
                <a:gd name="T63" fmla="*/ 2 h 390"/>
                <a:gd name="T64" fmla="*/ 0 w 115"/>
                <a:gd name="T65" fmla="*/ 2 h 390"/>
                <a:gd name="T66" fmla="*/ 0 w 115"/>
                <a:gd name="T67" fmla="*/ 2 h 390"/>
                <a:gd name="T68" fmla="*/ 0 w 115"/>
                <a:gd name="T69" fmla="*/ 2 h 390"/>
                <a:gd name="T70" fmla="*/ 0 w 115"/>
                <a:gd name="T71" fmla="*/ 2 h 390"/>
                <a:gd name="T72" fmla="*/ 0 w 115"/>
                <a:gd name="T73" fmla="*/ 0 h 390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w 115"/>
                <a:gd name="T112" fmla="*/ 0 h 390"/>
                <a:gd name="T113" fmla="*/ 115 w 115"/>
                <a:gd name="T114" fmla="*/ 390 h 390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T111" t="T112" r="T113" b="T114"/>
              <a:pathLst>
                <a:path w="115" h="390">
                  <a:moveTo>
                    <a:pt x="114" y="28"/>
                  </a:moveTo>
                  <a:lnTo>
                    <a:pt x="113" y="20"/>
                  </a:lnTo>
                  <a:lnTo>
                    <a:pt x="109" y="13"/>
                  </a:lnTo>
                  <a:lnTo>
                    <a:pt x="102" y="9"/>
                  </a:lnTo>
                  <a:lnTo>
                    <a:pt x="94" y="6"/>
                  </a:lnTo>
                  <a:lnTo>
                    <a:pt x="54" y="0"/>
                  </a:lnTo>
                  <a:lnTo>
                    <a:pt x="50" y="0"/>
                  </a:lnTo>
                  <a:lnTo>
                    <a:pt x="45" y="0"/>
                  </a:lnTo>
                  <a:lnTo>
                    <a:pt x="40" y="0"/>
                  </a:lnTo>
                  <a:lnTo>
                    <a:pt x="35" y="1"/>
                  </a:lnTo>
                  <a:lnTo>
                    <a:pt x="30" y="2"/>
                  </a:lnTo>
                  <a:lnTo>
                    <a:pt x="25" y="3"/>
                  </a:lnTo>
                  <a:lnTo>
                    <a:pt x="21" y="4"/>
                  </a:lnTo>
                  <a:lnTo>
                    <a:pt x="17" y="7"/>
                  </a:lnTo>
                  <a:lnTo>
                    <a:pt x="10" y="11"/>
                  </a:lnTo>
                  <a:lnTo>
                    <a:pt x="5" y="18"/>
                  </a:lnTo>
                  <a:lnTo>
                    <a:pt x="1" y="26"/>
                  </a:lnTo>
                  <a:lnTo>
                    <a:pt x="0" y="35"/>
                  </a:lnTo>
                  <a:lnTo>
                    <a:pt x="1" y="362"/>
                  </a:lnTo>
                  <a:lnTo>
                    <a:pt x="2" y="370"/>
                  </a:lnTo>
                  <a:lnTo>
                    <a:pt x="7" y="377"/>
                  </a:lnTo>
                  <a:lnTo>
                    <a:pt x="14" y="382"/>
                  </a:lnTo>
                  <a:lnTo>
                    <a:pt x="22" y="385"/>
                  </a:lnTo>
                  <a:lnTo>
                    <a:pt x="61" y="390"/>
                  </a:lnTo>
                  <a:lnTo>
                    <a:pt x="66" y="390"/>
                  </a:lnTo>
                  <a:lnTo>
                    <a:pt x="70" y="390"/>
                  </a:lnTo>
                  <a:lnTo>
                    <a:pt x="76" y="390"/>
                  </a:lnTo>
                  <a:lnTo>
                    <a:pt x="80" y="389"/>
                  </a:lnTo>
                  <a:lnTo>
                    <a:pt x="86" y="389"/>
                  </a:lnTo>
                  <a:lnTo>
                    <a:pt x="91" y="388"/>
                  </a:lnTo>
                  <a:lnTo>
                    <a:pt x="95" y="386"/>
                  </a:lnTo>
                  <a:lnTo>
                    <a:pt x="98" y="385"/>
                  </a:lnTo>
                  <a:lnTo>
                    <a:pt x="105" y="379"/>
                  </a:lnTo>
                  <a:lnTo>
                    <a:pt x="111" y="372"/>
                  </a:lnTo>
                  <a:lnTo>
                    <a:pt x="114" y="364"/>
                  </a:lnTo>
                  <a:lnTo>
                    <a:pt x="115" y="355"/>
                  </a:lnTo>
                  <a:lnTo>
                    <a:pt x="114" y="28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12516" name="Freeform 276"/>
            <p:cNvSpPr>
              <a:spLocks/>
            </p:cNvSpPr>
            <p:nvPr/>
          </p:nvSpPr>
          <p:spPr bwMode="auto">
            <a:xfrm>
              <a:off x="1126" y="3591"/>
              <a:ext cx="13" cy="63"/>
            </a:xfrm>
            <a:custGeom>
              <a:avLst/>
              <a:gdLst>
                <a:gd name="T0" fmla="*/ 0 w 80"/>
                <a:gd name="T1" fmla="*/ 2 h 372"/>
                <a:gd name="T2" fmla="*/ 0 w 80"/>
                <a:gd name="T3" fmla="*/ 2 h 372"/>
                <a:gd name="T4" fmla="*/ 0 w 80"/>
                <a:gd name="T5" fmla="*/ 2 h 372"/>
                <a:gd name="T6" fmla="*/ 0 w 80"/>
                <a:gd name="T7" fmla="*/ 2 h 372"/>
                <a:gd name="T8" fmla="*/ 0 w 80"/>
                <a:gd name="T9" fmla="*/ 2 h 372"/>
                <a:gd name="T10" fmla="*/ 0 w 80"/>
                <a:gd name="T11" fmla="*/ 0 h 372"/>
                <a:gd name="T12" fmla="*/ 0 w 80"/>
                <a:gd name="T13" fmla="*/ 0 h 372"/>
                <a:gd name="T14" fmla="*/ 0 w 80"/>
                <a:gd name="T15" fmla="*/ 0 h 372"/>
                <a:gd name="T16" fmla="*/ 0 w 80"/>
                <a:gd name="T17" fmla="*/ 0 h 372"/>
                <a:gd name="T18" fmla="*/ 0 w 80"/>
                <a:gd name="T19" fmla="*/ 0 h 372"/>
                <a:gd name="T20" fmla="*/ 0 w 80"/>
                <a:gd name="T21" fmla="*/ 0 h 372"/>
                <a:gd name="T22" fmla="*/ 0 w 80"/>
                <a:gd name="T23" fmla="*/ 0 h 372"/>
                <a:gd name="T24" fmla="*/ 0 w 80"/>
                <a:gd name="T25" fmla="*/ 0 h 372"/>
                <a:gd name="T26" fmla="*/ 0 w 80"/>
                <a:gd name="T27" fmla="*/ 0 h 372"/>
                <a:gd name="T28" fmla="*/ 0 w 80"/>
                <a:gd name="T29" fmla="*/ 0 h 372"/>
                <a:gd name="T30" fmla="*/ 0 w 80"/>
                <a:gd name="T31" fmla="*/ 2 h 372"/>
                <a:gd name="T32" fmla="*/ 0 w 80"/>
                <a:gd name="T33" fmla="*/ 2 h 372"/>
                <a:gd name="T34" fmla="*/ 0 w 80"/>
                <a:gd name="T35" fmla="*/ 2 h 372"/>
                <a:gd name="T36" fmla="*/ 0 w 80"/>
                <a:gd name="T37" fmla="*/ 2 h 372"/>
                <a:gd name="T38" fmla="*/ 0 w 80"/>
                <a:gd name="T39" fmla="*/ 2 h 372"/>
                <a:gd name="T40" fmla="*/ 0 w 80"/>
                <a:gd name="T41" fmla="*/ 2 h 372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80"/>
                <a:gd name="T64" fmla="*/ 0 h 372"/>
                <a:gd name="T65" fmla="*/ 80 w 80"/>
                <a:gd name="T66" fmla="*/ 372 h 372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80" h="372">
                  <a:moveTo>
                    <a:pt x="61" y="372"/>
                  </a:moveTo>
                  <a:lnTo>
                    <a:pt x="69" y="371"/>
                  </a:lnTo>
                  <a:lnTo>
                    <a:pt x="76" y="369"/>
                  </a:lnTo>
                  <a:lnTo>
                    <a:pt x="79" y="363"/>
                  </a:lnTo>
                  <a:lnTo>
                    <a:pt x="80" y="355"/>
                  </a:lnTo>
                  <a:lnTo>
                    <a:pt x="79" y="28"/>
                  </a:lnTo>
                  <a:lnTo>
                    <a:pt x="78" y="20"/>
                  </a:lnTo>
                  <a:lnTo>
                    <a:pt x="74" y="13"/>
                  </a:lnTo>
                  <a:lnTo>
                    <a:pt x="67" y="8"/>
                  </a:lnTo>
                  <a:lnTo>
                    <a:pt x="59" y="6"/>
                  </a:lnTo>
                  <a:lnTo>
                    <a:pt x="19" y="0"/>
                  </a:lnTo>
                  <a:lnTo>
                    <a:pt x="12" y="0"/>
                  </a:lnTo>
                  <a:lnTo>
                    <a:pt x="5" y="3"/>
                  </a:lnTo>
                  <a:lnTo>
                    <a:pt x="1" y="9"/>
                  </a:lnTo>
                  <a:lnTo>
                    <a:pt x="0" y="17"/>
                  </a:lnTo>
                  <a:lnTo>
                    <a:pt x="1" y="344"/>
                  </a:lnTo>
                  <a:lnTo>
                    <a:pt x="2" y="352"/>
                  </a:lnTo>
                  <a:lnTo>
                    <a:pt x="7" y="359"/>
                  </a:lnTo>
                  <a:lnTo>
                    <a:pt x="14" y="364"/>
                  </a:lnTo>
                  <a:lnTo>
                    <a:pt x="22" y="367"/>
                  </a:lnTo>
                  <a:lnTo>
                    <a:pt x="61" y="372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</p:grpSp>
      <p:grpSp>
        <p:nvGrpSpPr>
          <p:cNvPr id="12345" name="Group 277"/>
          <p:cNvGrpSpPr>
            <a:grpSpLocks/>
          </p:cNvGrpSpPr>
          <p:nvPr/>
        </p:nvGrpSpPr>
        <p:grpSpPr bwMode="auto">
          <a:xfrm>
            <a:off x="7985125" y="4600575"/>
            <a:ext cx="314325" cy="542925"/>
            <a:chOff x="1054" y="3290"/>
            <a:chExt cx="238" cy="366"/>
          </a:xfrm>
        </p:grpSpPr>
        <p:sp>
          <p:nvSpPr>
            <p:cNvPr id="12419" name="Freeform 278"/>
            <p:cNvSpPr>
              <a:spLocks/>
            </p:cNvSpPr>
            <p:nvPr/>
          </p:nvSpPr>
          <p:spPr bwMode="auto">
            <a:xfrm>
              <a:off x="1172" y="3574"/>
              <a:ext cx="120" cy="82"/>
            </a:xfrm>
            <a:custGeom>
              <a:avLst/>
              <a:gdLst>
                <a:gd name="T0" fmla="*/ 0 w 720"/>
                <a:gd name="T1" fmla="*/ 2 h 490"/>
                <a:gd name="T2" fmla="*/ 0 w 720"/>
                <a:gd name="T3" fmla="*/ 2 h 490"/>
                <a:gd name="T4" fmla="*/ 0 w 720"/>
                <a:gd name="T5" fmla="*/ 2 h 490"/>
                <a:gd name="T6" fmla="*/ 0 w 720"/>
                <a:gd name="T7" fmla="*/ 2 h 490"/>
                <a:gd name="T8" fmla="*/ 0 w 720"/>
                <a:gd name="T9" fmla="*/ 2 h 490"/>
                <a:gd name="T10" fmla="*/ 1 w 720"/>
                <a:gd name="T11" fmla="*/ 2 h 490"/>
                <a:gd name="T12" fmla="*/ 1 w 720"/>
                <a:gd name="T13" fmla="*/ 2 h 490"/>
                <a:gd name="T14" fmla="*/ 1 w 720"/>
                <a:gd name="T15" fmla="*/ 2 h 490"/>
                <a:gd name="T16" fmla="*/ 1 w 720"/>
                <a:gd name="T17" fmla="*/ 2 h 490"/>
                <a:gd name="T18" fmla="*/ 2 w 720"/>
                <a:gd name="T19" fmla="*/ 2 h 490"/>
                <a:gd name="T20" fmla="*/ 2 w 720"/>
                <a:gd name="T21" fmla="*/ 2 h 490"/>
                <a:gd name="T22" fmla="*/ 3 w 720"/>
                <a:gd name="T23" fmla="*/ 2 h 490"/>
                <a:gd name="T24" fmla="*/ 3 w 720"/>
                <a:gd name="T25" fmla="*/ 1 h 490"/>
                <a:gd name="T26" fmla="*/ 3 w 720"/>
                <a:gd name="T27" fmla="*/ 1 h 490"/>
                <a:gd name="T28" fmla="*/ 3 w 720"/>
                <a:gd name="T29" fmla="*/ 1 h 490"/>
                <a:gd name="T30" fmla="*/ 3 w 720"/>
                <a:gd name="T31" fmla="*/ 1 h 490"/>
                <a:gd name="T32" fmla="*/ 3 w 720"/>
                <a:gd name="T33" fmla="*/ 1 h 490"/>
                <a:gd name="T34" fmla="*/ 3 w 720"/>
                <a:gd name="T35" fmla="*/ 1 h 490"/>
                <a:gd name="T36" fmla="*/ 3 w 720"/>
                <a:gd name="T37" fmla="*/ 1 h 490"/>
                <a:gd name="T38" fmla="*/ 3 w 720"/>
                <a:gd name="T39" fmla="*/ 1 h 490"/>
                <a:gd name="T40" fmla="*/ 3 w 720"/>
                <a:gd name="T41" fmla="*/ 1 h 490"/>
                <a:gd name="T42" fmla="*/ 3 w 720"/>
                <a:gd name="T43" fmla="*/ 1 h 490"/>
                <a:gd name="T44" fmla="*/ 3 w 720"/>
                <a:gd name="T45" fmla="*/ 1 h 490"/>
                <a:gd name="T46" fmla="*/ 2 w 720"/>
                <a:gd name="T47" fmla="*/ 0 h 490"/>
                <a:gd name="T48" fmla="*/ 2 w 720"/>
                <a:gd name="T49" fmla="*/ 0 h 490"/>
                <a:gd name="T50" fmla="*/ 2 w 720"/>
                <a:gd name="T51" fmla="*/ 0 h 490"/>
                <a:gd name="T52" fmla="*/ 2 w 720"/>
                <a:gd name="T53" fmla="*/ 0 h 490"/>
                <a:gd name="T54" fmla="*/ 2 w 720"/>
                <a:gd name="T55" fmla="*/ 0 h 490"/>
                <a:gd name="T56" fmla="*/ 2 w 720"/>
                <a:gd name="T57" fmla="*/ 0 h 490"/>
                <a:gd name="T58" fmla="*/ 2 w 720"/>
                <a:gd name="T59" fmla="*/ 0 h 490"/>
                <a:gd name="T60" fmla="*/ 2 w 720"/>
                <a:gd name="T61" fmla="*/ 0 h 490"/>
                <a:gd name="T62" fmla="*/ 2 w 720"/>
                <a:gd name="T63" fmla="*/ 0 h 490"/>
                <a:gd name="T64" fmla="*/ 2 w 720"/>
                <a:gd name="T65" fmla="*/ 0 h 490"/>
                <a:gd name="T66" fmla="*/ 2 w 720"/>
                <a:gd name="T67" fmla="*/ 0 h 490"/>
                <a:gd name="T68" fmla="*/ 2 w 720"/>
                <a:gd name="T69" fmla="*/ 0 h 490"/>
                <a:gd name="T70" fmla="*/ 1 w 720"/>
                <a:gd name="T71" fmla="*/ 1 h 490"/>
                <a:gd name="T72" fmla="*/ 1 w 720"/>
                <a:gd name="T73" fmla="*/ 1 h 490"/>
                <a:gd name="T74" fmla="*/ 1 w 720"/>
                <a:gd name="T75" fmla="*/ 1 h 490"/>
                <a:gd name="T76" fmla="*/ 1 w 720"/>
                <a:gd name="T77" fmla="*/ 1 h 490"/>
                <a:gd name="T78" fmla="*/ 0 w 720"/>
                <a:gd name="T79" fmla="*/ 1 h 490"/>
                <a:gd name="T80" fmla="*/ 0 w 720"/>
                <a:gd name="T81" fmla="*/ 1 h 490"/>
                <a:gd name="T82" fmla="*/ 0 w 720"/>
                <a:gd name="T83" fmla="*/ 1 h 490"/>
                <a:gd name="T84" fmla="*/ 0 w 720"/>
                <a:gd name="T85" fmla="*/ 1 h 490"/>
                <a:gd name="T86" fmla="*/ 0 w 720"/>
                <a:gd name="T87" fmla="*/ 2 h 490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w 720"/>
                <a:gd name="T133" fmla="*/ 0 h 490"/>
                <a:gd name="T134" fmla="*/ 720 w 720"/>
                <a:gd name="T135" fmla="*/ 490 h 490"/>
              </a:gdLst>
              <a:ahLst/>
              <a:cxnLst>
                <a:cxn ang="T88">
                  <a:pos x="T0" y="T1"/>
                </a:cxn>
                <a:cxn ang="T89">
                  <a:pos x="T2" y="T3"/>
                </a:cxn>
                <a:cxn ang="T90">
                  <a:pos x="T4" y="T5"/>
                </a:cxn>
                <a:cxn ang="T91">
                  <a:pos x="T6" y="T7"/>
                </a:cxn>
                <a:cxn ang="T92">
                  <a:pos x="T8" y="T9"/>
                </a:cxn>
                <a:cxn ang="T93">
                  <a:pos x="T10" y="T11"/>
                </a:cxn>
                <a:cxn ang="T94">
                  <a:pos x="T12" y="T13"/>
                </a:cxn>
                <a:cxn ang="T95">
                  <a:pos x="T14" y="T15"/>
                </a:cxn>
                <a:cxn ang="T96">
                  <a:pos x="T16" y="T17"/>
                </a:cxn>
                <a:cxn ang="T97">
                  <a:pos x="T18" y="T19"/>
                </a:cxn>
                <a:cxn ang="T98">
                  <a:pos x="T20" y="T21"/>
                </a:cxn>
                <a:cxn ang="T99">
                  <a:pos x="T22" y="T23"/>
                </a:cxn>
                <a:cxn ang="T100">
                  <a:pos x="T24" y="T25"/>
                </a:cxn>
                <a:cxn ang="T101">
                  <a:pos x="T26" y="T27"/>
                </a:cxn>
                <a:cxn ang="T102">
                  <a:pos x="T28" y="T29"/>
                </a:cxn>
                <a:cxn ang="T103">
                  <a:pos x="T30" y="T31"/>
                </a:cxn>
                <a:cxn ang="T104">
                  <a:pos x="T32" y="T33"/>
                </a:cxn>
                <a:cxn ang="T105">
                  <a:pos x="T34" y="T35"/>
                </a:cxn>
                <a:cxn ang="T106">
                  <a:pos x="T36" y="T37"/>
                </a:cxn>
                <a:cxn ang="T107">
                  <a:pos x="T38" y="T39"/>
                </a:cxn>
                <a:cxn ang="T108">
                  <a:pos x="T40" y="T41"/>
                </a:cxn>
                <a:cxn ang="T109">
                  <a:pos x="T42" y="T43"/>
                </a:cxn>
                <a:cxn ang="T110">
                  <a:pos x="T44" y="T45"/>
                </a:cxn>
                <a:cxn ang="T111">
                  <a:pos x="T46" y="T47"/>
                </a:cxn>
                <a:cxn ang="T112">
                  <a:pos x="T48" y="T49"/>
                </a:cxn>
                <a:cxn ang="T113">
                  <a:pos x="T50" y="T51"/>
                </a:cxn>
                <a:cxn ang="T114">
                  <a:pos x="T52" y="T53"/>
                </a:cxn>
                <a:cxn ang="T115">
                  <a:pos x="T54" y="T55"/>
                </a:cxn>
                <a:cxn ang="T116">
                  <a:pos x="T56" y="T57"/>
                </a:cxn>
                <a:cxn ang="T117">
                  <a:pos x="T58" y="T59"/>
                </a:cxn>
                <a:cxn ang="T118">
                  <a:pos x="T60" y="T61"/>
                </a:cxn>
                <a:cxn ang="T119">
                  <a:pos x="T62" y="T63"/>
                </a:cxn>
                <a:cxn ang="T120">
                  <a:pos x="T64" y="T65"/>
                </a:cxn>
                <a:cxn ang="T121">
                  <a:pos x="T66" y="T67"/>
                </a:cxn>
                <a:cxn ang="T122">
                  <a:pos x="T68" y="T69"/>
                </a:cxn>
                <a:cxn ang="T123">
                  <a:pos x="T70" y="T71"/>
                </a:cxn>
                <a:cxn ang="T124">
                  <a:pos x="T72" y="T73"/>
                </a:cxn>
                <a:cxn ang="T125">
                  <a:pos x="T74" y="T75"/>
                </a:cxn>
                <a:cxn ang="T126">
                  <a:pos x="T76" y="T77"/>
                </a:cxn>
                <a:cxn ang="T127">
                  <a:pos x="T78" y="T79"/>
                </a:cxn>
                <a:cxn ang="T128">
                  <a:pos x="T80" y="T81"/>
                </a:cxn>
                <a:cxn ang="T129">
                  <a:pos x="T82" y="T83"/>
                </a:cxn>
                <a:cxn ang="T130">
                  <a:pos x="T84" y="T85"/>
                </a:cxn>
                <a:cxn ang="T131">
                  <a:pos x="T86" y="T87"/>
                </a:cxn>
              </a:cxnLst>
              <a:rect l="T132" t="T133" r="T134" b="T135"/>
              <a:pathLst>
                <a:path w="720" h="490">
                  <a:moveTo>
                    <a:pt x="55" y="382"/>
                  </a:moveTo>
                  <a:lnTo>
                    <a:pt x="54" y="389"/>
                  </a:lnTo>
                  <a:lnTo>
                    <a:pt x="52" y="395"/>
                  </a:lnTo>
                  <a:lnTo>
                    <a:pt x="47" y="401"/>
                  </a:lnTo>
                  <a:lnTo>
                    <a:pt x="41" y="405"/>
                  </a:lnTo>
                  <a:lnTo>
                    <a:pt x="37" y="409"/>
                  </a:lnTo>
                  <a:lnTo>
                    <a:pt x="26" y="414"/>
                  </a:lnTo>
                  <a:lnTo>
                    <a:pt x="14" y="421"/>
                  </a:lnTo>
                  <a:lnTo>
                    <a:pt x="10" y="425"/>
                  </a:lnTo>
                  <a:lnTo>
                    <a:pt x="4" y="429"/>
                  </a:lnTo>
                  <a:lnTo>
                    <a:pt x="1" y="434"/>
                  </a:lnTo>
                  <a:lnTo>
                    <a:pt x="0" y="437"/>
                  </a:lnTo>
                  <a:lnTo>
                    <a:pt x="0" y="440"/>
                  </a:lnTo>
                  <a:lnTo>
                    <a:pt x="1" y="444"/>
                  </a:lnTo>
                  <a:lnTo>
                    <a:pt x="3" y="446"/>
                  </a:lnTo>
                  <a:lnTo>
                    <a:pt x="8" y="449"/>
                  </a:lnTo>
                  <a:lnTo>
                    <a:pt x="14" y="450"/>
                  </a:lnTo>
                  <a:lnTo>
                    <a:pt x="254" y="489"/>
                  </a:lnTo>
                  <a:lnTo>
                    <a:pt x="258" y="490"/>
                  </a:lnTo>
                  <a:lnTo>
                    <a:pt x="264" y="490"/>
                  </a:lnTo>
                  <a:lnTo>
                    <a:pt x="269" y="489"/>
                  </a:lnTo>
                  <a:lnTo>
                    <a:pt x="275" y="489"/>
                  </a:lnTo>
                  <a:lnTo>
                    <a:pt x="281" y="488"/>
                  </a:lnTo>
                  <a:lnTo>
                    <a:pt x="286" y="485"/>
                  </a:lnTo>
                  <a:lnTo>
                    <a:pt x="291" y="484"/>
                  </a:lnTo>
                  <a:lnTo>
                    <a:pt x="295" y="482"/>
                  </a:lnTo>
                  <a:lnTo>
                    <a:pt x="300" y="480"/>
                  </a:lnTo>
                  <a:lnTo>
                    <a:pt x="312" y="473"/>
                  </a:lnTo>
                  <a:lnTo>
                    <a:pt x="333" y="463"/>
                  </a:lnTo>
                  <a:lnTo>
                    <a:pt x="359" y="448"/>
                  </a:lnTo>
                  <a:lnTo>
                    <a:pt x="389" y="432"/>
                  </a:lnTo>
                  <a:lnTo>
                    <a:pt x="423" y="414"/>
                  </a:lnTo>
                  <a:lnTo>
                    <a:pt x="460" y="395"/>
                  </a:lnTo>
                  <a:lnTo>
                    <a:pt x="497" y="375"/>
                  </a:lnTo>
                  <a:lnTo>
                    <a:pt x="535" y="356"/>
                  </a:lnTo>
                  <a:lnTo>
                    <a:pt x="572" y="337"/>
                  </a:lnTo>
                  <a:lnTo>
                    <a:pt x="606" y="319"/>
                  </a:lnTo>
                  <a:lnTo>
                    <a:pt x="636" y="303"/>
                  </a:lnTo>
                  <a:lnTo>
                    <a:pt x="662" y="288"/>
                  </a:lnTo>
                  <a:lnTo>
                    <a:pt x="683" y="278"/>
                  </a:lnTo>
                  <a:lnTo>
                    <a:pt x="695" y="272"/>
                  </a:lnTo>
                  <a:lnTo>
                    <a:pt x="700" y="269"/>
                  </a:lnTo>
                  <a:lnTo>
                    <a:pt x="709" y="263"/>
                  </a:lnTo>
                  <a:lnTo>
                    <a:pt x="715" y="254"/>
                  </a:lnTo>
                  <a:lnTo>
                    <a:pt x="719" y="243"/>
                  </a:lnTo>
                  <a:lnTo>
                    <a:pt x="720" y="233"/>
                  </a:lnTo>
                  <a:lnTo>
                    <a:pt x="720" y="230"/>
                  </a:lnTo>
                  <a:lnTo>
                    <a:pt x="720" y="224"/>
                  </a:lnTo>
                  <a:lnTo>
                    <a:pt x="720" y="218"/>
                  </a:lnTo>
                  <a:lnTo>
                    <a:pt x="720" y="215"/>
                  </a:lnTo>
                  <a:lnTo>
                    <a:pt x="718" y="205"/>
                  </a:lnTo>
                  <a:lnTo>
                    <a:pt x="712" y="196"/>
                  </a:lnTo>
                  <a:lnTo>
                    <a:pt x="704" y="189"/>
                  </a:lnTo>
                  <a:lnTo>
                    <a:pt x="694" y="186"/>
                  </a:lnTo>
                  <a:lnTo>
                    <a:pt x="692" y="186"/>
                  </a:lnTo>
                  <a:lnTo>
                    <a:pt x="686" y="185"/>
                  </a:lnTo>
                  <a:lnTo>
                    <a:pt x="677" y="183"/>
                  </a:lnTo>
                  <a:lnTo>
                    <a:pt x="668" y="182"/>
                  </a:lnTo>
                  <a:lnTo>
                    <a:pt x="658" y="180"/>
                  </a:lnTo>
                  <a:lnTo>
                    <a:pt x="649" y="178"/>
                  </a:lnTo>
                  <a:lnTo>
                    <a:pt x="643" y="177"/>
                  </a:lnTo>
                  <a:lnTo>
                    <a:pt x="641" y="177"/>
                  </a:lnTo>
                  <a:lnTo>
                    <a:pt x="634" y="175"/>
                  </a:lnTo>
                  <a:lnTo>
                    <a:pt x="627" y="170"/>
                  </a:lnTo>
                  <a:lnTo>
                    <a:pt x="622" y="166"/>
                  </a:lnTo>
                  <a:lnTo>
                    <a:pt x="617" y="160"/>
                  </a:lnTo>
                  <a:lnTo>
                    <a:pt x="614" y="155"/>
                  </a:lnTo>
                  <a:lnTo>
                    <a:pt x="607" y="141"/>
                  </a:lnTo>
                  <a:lnTo>
                    <a:pt x="596" y="122"/>
                  </a:lnTo>
                  <a:lnTo>
                    <a:pt x="583" y="98"/>
                  </a:lnTo>
                  <a:lnTo>
                    <a:pt x="571" y="76"/>
                  </a:lnTo>
                  <a:lnTo>
                    <a:pt x="560" y="57"/>
                  </a:lnTo>
                  <a:lnTo>
                    <a:pt x="553" y="43"/>
                  </a:lnTo>
                  <a:lnTo>
                    <a:pt x="549" y="38"/>
                  </a:lnTo>
                  <a:lnTo>
                    <a:pt x="546" y="33"/>
                  </a:lnTo>
                  <a:lnTo>
                    <a:pt x="543" y="30"/>
                  </a:lnTo>
                  <a:lnTo>
                    <a:pt x="539" y="25"/>
                  </a:lnTo>
                  <a:lnTo>
                    <a:pt x="535" y="22"/>
                  </a:lnTo>
                  <a:lnTo>
                    <a:pt x="530" y="18"/>
                  </a:lnTo>
                  <a:lnTo>
                    <a:pt x="525" y="16"/>
                  </a:lnTo>
                  <a:lnTo>
                    <a:pt x="520" y="14"/>
                  </a:lnTo>
                  <a:lnTo>
                    <a:pt x="516" y="13"/>
                  </a:lnTo>
                  <a:lnTo>
                    <a:pt x="513" y="13"/>
                  </a:lnTo>
                  <a:lnTo>
                    <a:pt x="508" y="11"/>
                  </a:lnTo>
                  <a:lnTo>
                    <a:pt x="500" y="9"/>
                  </a:lnTo>
                  <a:lnTo>
                    <a:pt x="492" y="7"/>
                  </a:lnTo>
                  <a:lnTo>
                    <a:pt x="483" y="5"/>
                  </a:lnTo>
                  <a:lnTo>
                    <a:pt x="475" y="4"/>
                  </a:lnTo>
                  <a:lnTo>
                    <a:pt x="469" y="2"/>
                  </a:lnTo>
                  <a:lnTo>
                    <a:pt x="467" y="2"/>
                  </a:lnTo>
                  <a:lnTo>
                    <a:pt x="462" y="0"/>
                  </a:lnTo>
                  <a:lnTo>
                    <a:pt x="457" y="0"/>
                  </a:lnTo>
                  <a:lnTo>
                    <a:pt x="452" y="0"/>
                  </a:lnTo>
                  <a:lnTo>
                    <a:pt x="447" y="0"/>
                  </a:lnTo>
                  <a:lnTo>
                    <a:pt x="440" y="2"/>
                  </a:lnTo>
                  <a:lnTo>
                    <a:pt x="435" y="2"/>
                  </a:lnTo>
                  <a:lnTo>
                    <a:pt x="430" y="4"/>
                  </a:lnTo>
                  <a:lnTo>
                    <a:pt x="425" y="5"/>
                  </a:lnTo>
                  <a:lnTo>
                    <a:pt x="382" y="24"/>
                  </a:lnTo>
                  <a:lnTo>
                    <a:pt x="381" y="25"/>
                  </a:lnTo>
                  <a:lnTo>
                    <a:pt x="377" y="26"/>
                  </a:lnTo>
                  <a:lnTo>
                    <a:pt x="371" y="29"/>
                  </a:lnTo>
                  <a:lnTo>
                    <a:pt x="364" y="32"/>
                  </a:lnTo>
                  <a:lnTo>
                    <a:pt x="356" y="35"/>
                  </a:lnTo>
                  <a:lnTo>
                    <a:pt x="351" y="38"/>
                  </a:lnTo>
                  <a:lnTo>
                    <a:pt x="346" y="39"/>
                  </a:lnTo>
                  <a:lnTo>
                    <a:pt x="345" y="40"/>
                  </a:lnTo>
                  <a:lnTo>
                    <a:pt x="177" y="114"/>
                  </a:lnTo>
                  <a:lnTo>
                    <a:pt x="176" y="115"/>
                  </a:lnTo>
                  <a:lnTo>
                    <a:pt x="171" y="116"/>
                  </a:lnTo>
                  <a:lnTo>
                    <a:pt x="166" y="120"/>
                  </a:lnTo>
                  <a:lnTo>
                    <a:pt x="159" y="122"/>
                  </a:lnTo>
                  <a:lnTo>
                    <a:pt x="151" y="125"/>
                  </a:lnTo>
                  <a:lnTo>
                    <a:pt x="145" y="129"/>
                  </a:lnTo>
                  <a:lnTo>
                    <a:pt x="141" y="130"/>
                  </a:lnTo>
                  <a:lnTo>
                    <a:pt x="140" y="131"/>
                  </a:lnTo>
                  <a:lnTo>
                    <a:pt x="137" y="132"/>
                  </a:lnTo>
                  <a:lnTo>
                    <a:pt x="129" y="135"/>
                  </a:lnTo>
                  <a:lnTo>
                    <a:pt x="119" y="140"/>
                  </a:lnTo>
                  <a:lnTo>
                    <a:pt x="108" y="144"/>
                  </a:lnTo>
                  <a:lnTo>
                    <a:pt x="97" y="149"/>
                  </a:lnTo>
                  <a:lnTo>
                    <a:pt x="87" y="153"/>
                  </a:lnTo>
                  <a:lnTo>
                    <a:pt x="79" y="157"/>
                  </a:lnTo>
                  <a:lnTo>
                    <a:pt x="76" y="158"/>
                  </a:lnTo>
                  <a:lnTo>
                    <a:pt x="67" y="164"/>
                  </a:lnTo>
                  <a:lnTo>
                    <a:pt x="61" y="171"/>
                  </a:lnTo>
                  <a:lnTo>
                    <a:pt x="56" y="182"/>
                  </a:lnTo>
                  <a:lnTo>
                    <a:pt x="55" y="192"/>
                  </a:lnTo>
                  <a:lnTo>
                    <a:pt x="55" y="221"/>
                  </a:lnTo>
                  <a:lnTo>
                    <a:pt x="55" y="286"/>
                  </a:lnTo>
                  <a:lnTo>
                    <a:pt x="55" y="353"/>
                  </a:lnTo>
                  <a:lnTo>
                    <a:pt x="55" y="382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12420" name="Freeform 279"/>
            <p:cNvSpPr>
              <a:spLocks/>
            </p:cNvSpPr>
            <p:nvPr/>
          </p:nvSpPr>
          <p:spPr bwMode="auto">
            <a:xfrm>
              <a:off x="1173" y="3575"/>
              <a:ext cx="118" cy="79"/>
            </a:xfrm>
            <a:custGeom>
              <a:avLst/>
              <a:gdLst>
                <a:gd name="T0" fmla="*/ 0 w 705"/>
                <a:gd name="T1" fmla="*/ 1 h 475"/>
                <a:gd name="T2" fmla="*/ 0 w 705"/>
                <a:gd name="T3" fmla="*/ 1 h 475"/>
                <a:gd name="T4" fmla="*/ 1 w 705"/>
                <a:gd name="T5" fmla="*/ 1 h 475"/>
                <a:gd name="T6" fmla="*/ 1 w 705"/>
                <a:gd name="T7" fmla="*/ 0 h 475"/>
                <a:gd name="T8" fmla="*/ 1 w 705"/>
                <a:gd name="T9" fmla="*/ 0 h 475"/>
                <a:gd name="T10" fmla="*/ 1 w 705"/>
                <a:gd name="T11" fmla="*/ 0 h 475"/>
                <a:gd name="T12" fmla="*/ 1 w 705"/>
                <a:gd name="T13" fmla="*/ 0 h 475"/>
                <a:gd name="T14" fmla="*/ 2 w 705"/>
                <a:gd name="T15" fmla="*/ 0 h 475"/>
                <a:gd name="T16" fmla="*/ 2 w 705"/>
                <a:gd name="T17" fmla="*/ 0 h 475"/>
                <a:gd name="T18" fmla="*/ 2 w 705"/>
                <a:gd name="T19" fmla="*/ 0 h 475"/>
                <a:gd name="T20" fmla="*/ 2 w 705"/>
                <a:gd name="T21" fmla="*/ 0 h 475"/>
                <a:gd name="T22" fmla="*/ 2 w 705"/>
                <a:gd name="T23" fmla="*/ 0 h 475"/>
                <a:gd name="T24" fmla="*/ 2 w 705"/>
                <a:gd name="T25" fmla="*/ 0 h 475"/>
                <a:gd name="T26" fmla="*/ 2 w 705"/>
                <a:gd name="T27" fmla="*/ 0 h 475"/>
                <a:gd name="T28" fmla="*/ 2 w 705"/>
                <a:gd name="T29" fmla="*/ 0 h 475"/>
                <a:gd name="T30" fmla="*/ 2 w 705"/>
                <a:gd name="T31" fmla="*/ 0 h 475"/>
                <a:gd name="T32" fmla="*/ 2 w 705"/>
                <a:gd name="T33" fmla="*/ 0 h 475"/>
                <a:gd name="T34" fmla="*/ 3 w 705"/>
                <a:gd name="T35" fmla="*/ 0 h 475"/>
                <a:gd name="T36" fmla="*/ 3 w 705"/>
                <a:gd name="T37" fmla="*/ 1 h 475"/>
                <a:gd name="T38" fmla="*/ 3 w 705"/>
                <a:gd name="T39" fmla="*/ 1 h 475"/>
                <a:gd name="T40" fmla="*/ 3 w 705"/>
                <a:gd name="T41" fmla="*/ 1 h 475"/>
                <a:gd name="T42" fmla="*/ 3 w 705"/>
                <a:gd name="T43" fmla="*/ 1 h 475"/>
                <a:gd name="T44" fmla="*/ 3 w 705"/>
                <a:gd name="T45" fmla="*/ 1 h 475"/>
                <a:gd name="T46" fmla="*/ 3 w 705"/>
                <a:gd name="T47" fmla="*/ 1 h 475"/>
                <a:gd name="T48" fmla="*/ 3 w 705"/>
                <a:gd name="T49" fmla="*/ 1 h 475"/>
                <a:gd name="T50" fmla="*/ 3 w 705"/>
                <a:gd name="T51" fmla="*/ 1 h 475"/>
                <a:gd name="T52" fmla="*/ 1 w 705"/>
                <a:gd name="T53" fmla="*/ 2 h 475"/>
                <a:gd name="T54" fmla="*/ 1 w 705"/>
                <a:gd name="T55" fmla="*/ 2 h 475"/>
                <a:gd name="T56" fmla="*/ 1 w 705"/>
                <a:gd name="T57" fmla="*/ 2 h 475"/>
                <a:gd name="T58" fmla="*/ 1 w 705"/>
                <a:gd name="T59" fmla="*/ 2 h 475"/>
                <a:gd name="T60" fmla="*/ 0 w 705"/>
                <a:gd name="T61" fmla="*/ 2 h 475"/>
                <a:gd name="T62" fmla="*/ 0 w 705"/>
                <a:gd name="T63" fmla="*/ 2 h 475"/>
                <a:gd name="T64" fmla="*/ 0 w 705"/>
                <a:gd name="T65" fmla="*/ 2 h 475"/>
                <a:gd name="T66" fmla="*/ 0 w 705"/>
                <a:gd name="T67" fmla="*/ 2 h 475"/>
                <a:gd name="T68" fmla="*/ 0 w 705"/>
                <a:gd name="T69" fmla="*/ 2 h 475"/>
                <a:gd name="T70" fmla="*/ 0 w 705"/>
                <a:gd name="T71" fmla="*/ 1 h 475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w 705"/>
                <a:gd name="T109" fmla="*/ 0 h 475"/>
                <a:gd name="T110" fmla="*/ 705 w 705"/>
                <a:gd name="T111" fmla="*/ 475 h 475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T108" t="T109" r="T110" b="T111"/>
              <a:pathLst>
                <a:path w="705" h="475">
                  <a:moveTo>
                    <a:pt x="54" y="185"/>
                  </a:moveTo>
                  <a:lnTo>
                    <a:pt x="55" y="177"/>
                  </a:lnTo>
                  <a:lnTo>
                    <a:pt x="59" y="169"/>
                  </a:lnTo>
                  <a:lnTo>
                    <a:pt x="65" y="162"/>
                  </a:lnTo>
                  <a:lnTo>
                    <a:pt x="72" y="158"/>
                  </a:lnTo>
                  <a:lnTo>
                    <a:pt x="135" y="130"/>
                  </a:lnTo>
                  <a:lnTo>
                    <a:pt x="140" y="127"/>
                  </a:lnTo>
                  <a:lnTo>
                    <a:pt x="144" y="126"/>
                  </a:lnTo>
                  <a:lnTo>
                    <a:pt x="149" y="124"/>
                  </a:lnTo>
                  <a:lnTo>
                    <a:pt x="153" y="122"/>
                  </a:lnTo>
                  <a:lnTo>
                    <a:pt x="158" y="119"/>
                  </a:lnTo>
                  <a:lnTo>
                    <a:pt x="162" y="117"/>
                  </a:lnTo>
                  <a:lnTo>
                    <a:pt x="167" y="116"/>
                  </a:lnTo>
                  <a:lnTo>
                    <a:pt x="171" y="114"/>
                  </a:lnTo>
                  <a:lnTo>
                    <a:pt x="340" y="40"/>
                  </a:lnTo>
                  <a:lnTo>
                    <a:pt x="345" y="37"/>
                  </a:lnTo>
                  <a:lnTo>
                    <a:pt x="350" y="36"/>
                  </a:lnTo>
                  <a:lnTo>
                    <a:pt x="354" y="34"/>
                  </a:lnTo>
                  <a:lnTo>
                    <a:pt x="359" y="32"/>
                  </a:lnTo>
                  <a:lnTo>
                    <a:pt x="363" y="29"/>
                  </a:lnTo>
                  <a:lnTo>
                    <a:pt x="368" y="27"/>
                  </a:lnTo>
                  <a:lnTo>
                    <a:pt x="372" y="26"/>
                  </a:lnTo>
                  <a:lnTo>
                    <a:pt x="377" y="24"/>
                  </a:lnTo>
                  <a:lnTo>
                    <a:pt x="421" y="5"/>
                  </a:lnTo>
                  <a:lnTo>
                    <a:pt x="425" y="4"/>
                  </a:lnTo>
                  <a:lnTo>
                    <a:pt x="430" y="2"/>
                  </a:lnTo>
                  <a:lnTo>
                    <a:pt x="434" y="1"/>
                  </a:lnTo>
                  <a:lnTo>
                    <a:pt x="440" y="0"/>
                  </a:lnTo>
                  <a:lnTo>
                    <a:pt x="444" y="0"/>
                  </a:lnTo>
                  <a:lnTo>
                    <a:pt x="449" y="0"/>
                  </a:lnTo>
                  <a:lnTo>
                    <a:pt x="453" y="0"/>
                  </a:lnTo>
                  <a:lnTo>
                    <a:pt x="458" y="1"/>
                  </a:lnTo>
                  <a:lnTo>
                    <a:pt x="506" y="13"/>
                  </a:lnTo>
                  <a:lnTo>
                    <a:pt x="514" y="16"/>
                  </a:lnTo>
                  <a:lnTo>
                    <a:pt x="522" y="20"/>
                  </a:lnTo>
                  <a:lnTo>
                    <a:pt x="529" y="27"/>
                  </a:lnTo>
                  <a:lnTo>
                    <a:pt x="535" y="34"/>
                  </a:lnTo>
                  <a:lnTo>
                    <a:pt x="602" y="157"/>
                  </a:lnTo>
                  <a:lnTo>
                    <a:pt x="608" y="163"/>
                  </a:lnTo>
                  <a:lnTo>
                    <a:pt x="616" y="169"/>
                  </a:lnTo>
                  <a:lnTo>
                    <a:pt x="624" y="173"/>
                  </a:lnTo>
                  <a:lnTo>
                    <a:pt x="632" y="177"/>
                  </a:lnTo>
                  <a:lnTo>
                    <a:pt x="685" y="186"/>
                  </a:lnTo>
                  <a:lnTo>
                    <a:pt x="693" y="189"/>
                  </a:lnTo>
                  <a:lnTo>
                    <a:pt x="699" y="194"/>
                  </a:lnTo>
                  <a:lnTo>
                    <a:pt x="704" y="200"/>
                  </a:lnTo>
                  <a:lnTo>
                    <a:pt x="705" y="208"/>
                  </a:lnTo>
                  <a:lnTo>
                    <a:pt x="705" y="226"/>
                  </a:lnTo>
                  <a:lnTo>
                    <a:pt x="704" y="235"/>
                  </a:lnTo>
                  <a:lnTo>
                    <a:pt x="701" y="243"/>
                  </a:lnTo>
                  <a:lnTo>
                    <a:pt x="695" y="251"/>
                  </a:lnTo>
                  <a:lnTo>
                    <a:pt x="688" y="256"/>
                  </a:lnTo>
                  <a:lnTo>
                    <a:pt x="284" y="469"/>
                  </a:lnTo>
                  <a:lnTo>
                    <a:pt x="280" y="470"/>
                  </a:lnTo>
                  <a:lnTo>
                    <a:pt x="275" y="473"/>
                  </a:lnTo>
                  <a:lnTo>
                    <a:pt x="270" y="474"/>
                  </a:lnTo>
                  <a:lnTo>
                    <a:pt x="266" y="474"/>
                  </a:lnTo>
                  <a:lnTo>
                    <a:pt x="260" y="475"/>
                  </a:lnTo>
                  <a:lnTo>
                    <a:pt x="256" y="475"/>
                  </a:lnTo>
                  <a:lnTo>
                    <a:pt x="251" y="475"/>
                  </a:lnTo>
                  <a:lnTo>
                    <a:pt x="247" y="475"/>
                  </a:lnTo>
                  <a:lnTo>
                    <a:pt x="7" y="437"/>
                  </a:lnTo>
                  <a:lnTo>
                    <a:pt x="2" y="434"/>
                  </a:lnTo>
                  <a:lnTo>
                    <a:pt x="0" y="431"/>
                  </a:lnTo>
                  <a:lnTo>
                    <a:pt x="1" y="428"/>
                  </a:lnTo>
                  <a:lnTo>
                    <a:pt x="5" y="423"/>
                  </a:lnTo>
                  <a:lnTo>
                    <a:pt x="37" y="405"/>
                  </a:lnTo>
                  <a:lnTo>
                    <a:pt x="44" y="400"/>
                  </a:lnTo>
                  <a:lnTo>
                    <a:pt x="49" y="392"/>
                  </a:lnTo>
                  <a:lnTo>
                    <a:pt x="53" y="384"/>
                  </a:lnTo>
                  <a:lnTo>
                    <a:pt x="54" y="375"/>
                  </a:lnTo>
                  <a:lnTo>
                    <a:pt x="54" y="185"/>
                  </a:lnTo>
                  <a:close/>
                </a:path>
              </a:pathLst>
            </a:custGeom>
            <a:solidFill>
              <a:srgbClr val="B5B59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12421" name="Freeform 280"/>
            <p:cNvSpPr>
              <a:spLocks/>
            </p:cNvSpPr>
            <p:nvPr/>
          </p:nvSpPr>
          <p:spPr bwMode="auto">
            <a:xfrm>
              <a:off x="1173" y="3604"/>
              <a:ext cx="44" cy="50"/>
            </a:xfrm>
            <a:custGeom>
              <a:avLst/>
              <a:gdLst>
                <a:gd name="T0" fmla="*/ 0 w 265"/>
                <a:gd name="T1" fmla="*/ 0 h 305"/>
                <a:gd name="T2" fmla="*/ 0 w 265"/>
                <a:gd name="T3" fmla="*/ 0 h 305"/>
                <a:gd name="T4" fmla="*/ 0 w 265"/>
                <a:gd name="T5" fmla="*/ 0 h 305"/>
                <a:gd name="T6" fmla="*/ 0 w 265"/>
                <a:gd name="T7" fmla="*/ 0 h 305"/>
                <a:gd name="T8" fmla="*/ 0 w 265"/>
                <a:gd name="T9" fmla="*/ 0 h 305"/>
                <a:gd name="T10" fmla="*/ 0 w 265"/>
                <a:gd name="T11" fmla="*/ 0 h 305"/>
                <a:gd name="T12" fmla="*/ 1 w 265"/>
                <a:gd name="T13" fmla="*/ 0 h 305"/>
                <a:gd name="T14" fmla="*/ 1 w 265"/>
                <a:gd name="T15" fmla="*/ 0 h 305"/>
                <a:gd name="T16" fmla="*/ 1 w 265"/>
                <a:gd name="T17" fmla="*/ 0 h 305"/>
                <a:gd name="T18" fmla="*/ 1 w 265"/>
                <a:gd name="T19" fmla="*/ 0 h 305"/>
                <a:gd name="T20" fmla="*/ 1 w 265"/>
                <a:gd name="T21" fmla="*/ 1 h 305"/>
                <a:gd name="T22" fmla="*/ 1 w 265"/>
                <a:gd name="T23" fmla="*/ 1 h 305"/>
                <a:gd name="T24" fmla="*/ 1 w 265"/>
                <a:gd name="T25" fmla="*/ 1 h 305"/>
                <a:gd name="T26" fmla="*/ 1 w 265"/>
                <a:gd name="T27" fmla="*/ 1 h 305"/>
                <a:gd name="T28" fmla="*/ 1 w 265"/>
                <a:gd name="T29" fmla="*/ 1 h 305"/>
                <a:gd name="T30" fmla="*/ 1 w 265"/>
                <a:gd name="T31" fmla="*/ 1 h 305"/>
                <a:gd name="T32" fmla="*/ 1 w 265"/>
                <a:gd name="T33" fmla="*/ 1 h 305"/>
                <a:gd name="T34" fmla="*/ 1 w 265"/>
                <a:gd name="T35" fmla="*/ 1 h 305"/>
                <a:gd name="T36" fmla="*/ 1 w 265"/>
                <a:gd name="T37" fmla="*/ 1 h 305"/>
                <a:gd name="T38" fmla="*/ 1 w 265"/>
                <a:gd name="T39" fmla="*/ 1 h 305"/>
                <a:gd name="T40" fmla="*/ 1 w 265"/>
                <a:gd name="T41" fmla="*/ 1 h 305"/>
                <a:gd name="T42" fmla="*/ 1 w 265"/>
                <a:gd name="T43" fmla="*/ 1 h 305"/>
                <a:gd name="T44" fmla="*/ 1 w 265"/>
                <a:gd name="T45" fmla="*/ 1 h 305"/>
                <a:gd name="T46" fmla="*/ 1 w 265"/>
                <a:gd name="T47" fmla="*/ 1 h 305"/>
                <a:gd name="T48" fmla="*/ 1 w 265"/>
                <a:gd name="T49" fmla="*/ 1 h 305"/>
                <a:gd name="T50" fmla="*/ 0 w 265"/>
                <a:gd name="T51" fmla="*/ 1 h 305"/>
                <a:gd name="T52" fmla="*/ 0 w 265"/>
                <a:gd name="T53" fmla="*/ 1 h 305"/>
                <a:gd name="T54" fmla="*/ 0 w 265"/>
                <a:gd name="T55" fmla="*/ 1 h 305"/>
                <a:gd name="T56" fmla="*/ 0 w 265"/>
                <a:gd name="T57" fmla="*/ 1 h 305"/>
                <a:gd name="T58" fmla="*/ 0 w 265"/>
                <a:gd name="T59" fmla="*/ 1 h 305"/>
                <a:gd name="T60" fmla="*/ 0 w 265"/>
                <a:gd name="T61" fmla="*/ 1 h 305"/>
                <a:gd name="T62" fmla="*/ 0 w 265"/>
                <a:gd name="T63" fmla="*/ 1 h 305"/>
                <a:gd name="T64" fmla="*/ 0 w 265"/>
                <a:gd name="T65" fmla="*/ 1 h 305"/>
                <a:gd name="T66" fmla="*/ 0 w 265"/>
                <a:gd name="T67" fmla="*/ 1 h 305"/>
                <a:gd name="T68" fmla="*/ 0 w 265"/>
                <a:gd name="T69" fmla="*/ 1 h 305"/>
                <a:gd name="T70" fmla="*/ 0 w 265"/>
                <a:gd name="T71" fmla="*/ 0 h 305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w 265"/>
                <a:gd name="T109" fmla="*/ 0 h 305"/>
                <a:gd name="T110" fmla="*/ 265 w 265"/>
                <a:gd name="T111" fmla="*/ 305 h 305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T108" t="T109" r="T110" b="T111"/>
              <a:pathLst>
                <a:path w="265" h="305">
                  <a:moveTo>
                    <a:pt x="54" y="15"/>
                  </a:moveTo>
                  <a:lnTo>
                    <a:pt x="55" y="8"/>
                  </a:lnTo>
                  <a:lnTo>
                    <a:pt x="59" y="2"/>
                  </a:lnTo>
                  <a:lnTo>
                    <a:pt x="65" y="0"/>
                  </a:lnTo>
                  <a:lnTo>
                    <a:pt x="73" y="0"/>
                  </a:lnTo>
                  <a:lnTo>
                    <a:pt x="129" y="16"/>
                  </a:lnTo>
                  <a:lnTo>
                    <a:pt x="137" y="19"/>
                  </a:lnTo>
                  <a:lnTo>
                    <a:pt x="144" y="25"/>
                  </a:lnTo>
                  <a:lnTo>
                    <a:pt x="151" y="32"/>
                  </a:lnTo>
                  <a:lnTo>
                    <a:pt x="154" y="39"/>
                  </a:lnTo>
                  <a:lnTo>
                    <a:pt x="195" y="190"/>
                  </a:lnTo>
                  <a:lnTo>
                    <a:pt x="198" y="199"/>
                  </a:lnTo>
                  <a:lnTo>
                    <a:pt x="203" y="207"/>
                  </a:lnTo>
                  <a:lnTo>
                    <a:pt x="210" y="214"/>
                  </a:lnTo>
                  <a:lnTo>
                    <a:pt x="217" y="218"/>
                  </a:lnTo>
                  <a:lnTo>
                    <a:pt x="245" y="233"/>
                  </a:lnTo>
                  <a:lnTo>
                    <a:pt x="251" y="237"/>
                  </a:lnTo>
                  <a:lnTo>
                    <a:pt x="257" y="245"/>
                  </a:lnTo>
                  <a:lnTo>
                    <a:pt x="261" y="253"/>
                  </a:lnTo>
                  <a:lnTo>
                    <a:pt x="263" y="262"/>
                  </a:lnTo>
                  <a:lnTo>
                    <a:pt x="265" y="288"/>
                  </a:lnTo>
                  <a:lnTo>
                    <a:pt x="264" y="296"/>
                  </a:lnTo>
                  <a:lnTo>
                    <a:pt x="260" y="302"/>
                  </a:lnTo>
                  <a:lnTo>
                    <a:pt x="254" y="304"/>
                  </a:lnTo>
                  <a:lnTo>
                    <a:pt x="247" y="305"/>
                  </a:lnTo>
                  <a:lnTo>
                    <a:pt x="7" y="267"/>
                  </a:lnTo>
                  <a:lnTo>
                    <a:pt x="2" y="264"/>
                  </a:lnTo>
                  <a:lnTo>
                    <a:pt x="0" y="261"/>
                  </a:lnTo>
                  <a:lnTo>
                    <a:pt x="1" y="258"/>
                  </a:lnTo>
                  <a:lnTo>
                    <a:pt x="5" y="253"/>
                  </a:lnTo>
                  <a:lnTo>
                    <a:pt x="37" y="235"/>
                  </a:lnTo>
                  <a:lnTo>
                    <a:pt x="44" y="230"/>
                  </a:lnTo>
                  <a:lnTo>
                    <a:pt x="49" y="222"/>
                  </a:lnTo>
                  <a:lnTo>
                    <a:pt x="53" y="214"/>
                  </a:lnTo>
                  <a:lnTo>
                    <a:pt x="54" y="205"/>
                  </a:lnTo>
                  <a:lnTo>
                    <a:pt x="54" y="15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12422" name="Freeform 281"/>
            <p:cNvSpPr>
              <a:spLocks/>
            </p:cNvSpPr>
            <p:nvPr/>
          </p:nvSpPr>
          <p:spPr bwMode="auto">
            <a:xfrm>
              <a:off x="1217" y="3608"/>
              <a:ext cx="74" cy="46"/>
            </a:xfrm>
            <a:custGeom>
              <a:avLst/>
              <a:gdLst>
                <a:gd name="T0" fmla="*/ 0 w 442"/>
                <a:gd name="T1" fmla="*/ 1 h 276"/>
                <a:gd name="T2" fmla="*/ 0 w 442"/>
                <a:gd name="T3" fmla="*/ 1 h 276"/>
                <a:gd name="T4" fmla="*/ 0 w 442"/>
                <a:gd name="T5" fmla="*/ 1 h 276"/>
                <a:gd name="T6" fmla="*/ 0 w 442"/>
                <a:gd name="T7" fmla="*/ 1 h 276"/>
                <a:gd name="T8" fmla="*/ 0 w 442"/>
                <a:gd name="T9" fmla="*/ 1 h 276"/>
                <a:gd name="T10" fmla="*/ 2 w 442"/>
                <a:gd name="T11" fmla="*/ 0 h 276"/>
                <a:gd name="T12" fmla="*/ 2 w 442"/>
                <a:gd name="T13" fmla="*/ 0 h 276"/>
                <a:gd name="T14" fmla="*/ 2 w 442"/>
                <a:gd name="T15" fmla="*/ 0 h 276"/>
                <a:gd name="T16" fmla="*/ 2 w 442"/>
                <a:gd name="T17" fmla="*/ 0 h 276"/>
                <a:gd name="T18" fmla="*/ 2 w 442"/>
                <a:gd name="T19" fmla="*/ 0 h 276"/>
                <a:gd name="T20" fmla="*/ 2 w 442"/>
                <a:gd name="T21" fmla="*/ 0 h 276"/>
                <a:gd name="T22" fmla="*/ 2 w 442"/>
                <a:gd name="T23" fmla="*/ 0 h 276"/>
                <a:gd name="T24" fmla="*/ 2 w 442"/>
                <a:gd name="T25" fmla="*/ 0 h 276"/>
                <a:gd name="T26" fmla="*/ 2 w 442"/>
                <a:gd name="T27" fmla="*/ 0 h 276"/>
                <a:gd name="T28" fmla="*/ 2 w 442"/>
                <a:gd name="T29" fmla="*/ 0 h 276"/>
                <a:gd name="T30" fmla="*/ 0 w 442"/>
                <a:gd name="T31" fmla="*/ 1 h 276"/>
                <a:gd name="T32" fmla="*/ 0 w 442"/>
                <a:gd name="T33" fmla="*/ 1 h 276"/>
                <a:gd name="T34" fmla="*/ 0 w 442"/>
                <a:gd name="T35" fmla="*/ 1 h 276"/>
                <a:gd name="T36" fmla="*/ 0 w 442"/>
                <a:gd name="T37" fmla="*/ 1 h 276"/>
                <a:gd name="T38" fmla="*/ 0 w 442"/>
                <a:gd name="T39" fmla="*/ 1 h 276"/>
                <a:gd name="T40" fmla="*/ 0 w 442"/>
                <a:gd name="T41" fmla="*/ 1 h 27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442"/>
                <a:gd name="T64" fmla="*/ 0 h 276"/>
                <a:gd name="T65" fmla="*/ 442 w 442"/>
                <a:gd name="T66" fmla="*/ 276 h 27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442" h="276">
                  <a:moveTo>
                    <a:pt x="0" y="236"/>
                  </a:moveTo>
                  <a:lnTo>
                    <a:pt x="1" y="227"/>
                  </a:lnTo>
                  <a:lnTo>
                    <a:pt x="4" y="219"/>
                  </a:lnTo>
                  <a:lnTo>
                    <a:pt x="10" y="213"/>
                  </a:lnTo>
                  <a:lnTo>
                    <a:pt x="17" y="207"/>
                  </a:lnTo>
                  <a:lnTo>
                    <a:pt x="424" y="2"/>
                  </a:lnTo>
                  <a:lnTo>
                    <a:pt x="431" y="0"/>
                  </a:lnTo>
                  <a:lnTo>
                    <a:pt x="436" y="1"/>
                  </a:lnTo>
                  <a:lnTo>
                    <a:pt x="441" y="6"/>
                  </a:lnTo>
                  <a:lnTo>
                    <a:pt x="442" y="12"/>
                  </a:lnTo>
                  <a:lnTo>
                    <a:pt x="442" y="30"/>
                  </a:lnTo>
                  <a:lnTo>
                    <a:pt x="441" y="39"/>
                  </a:lnTo>
                  <a:lnTo>
                    <a:pt x="438" y="47"/>
                  </a:lnTo>
                  <a:lnTo>
                    <a:pt x="432" y="55"/>
                  </a:lnTo>
                  <a:lnTo>
                    <a:pt x="425" y="60"/>
                  </a:lnTo>
                  <a:lnTo>
                    <a:pt x="21" y="273"/>
                  </a:lnTo>
                  <a:lnTo>
                    <a:pt x="14" y="276"/>
                  </a:lnTo>
                  <a:lnTo>
                    <a:pt x="9" y="273"/>
                  </a:lnTo>
                  <a:lnTo>
                    <a:pt x="4" y="269"/>
                  </a:lnTo>
                  <a:lnTo>
                    <a:pt x="2" y="262"/>
                  </a:lnTo>
                  <a:lnTo>
                    <a:pt x="0" y="236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12423" name="Freeform 282"/>
            <p:cNvSpPr>
              <a:spLocks/>
            </p:cNvSpPr>
            <p:nvPr/>
          </p:nvSpPr>
          <p:spPr bwMode="auto">
            <a:xfrm>
              <a:off x="1233" y="3575"/>
              <a:ext cx="41" cy="38"/>
            </a:xfrm>
            <a:custGeom>
              <a:avLst/>
              <a:gdLst>
                <a:gd name="T0" fmla="*/ 1 w 244"/>
                <a:gd name="T1" fmla="*/ 1 h 227"/>
                <a:gd name="T2" fmla="*/ 1 w 244"/>
                <a:gd name="T3" fmla="*/ 1 h 227"/>
                <a:gd name="T4" fmla="*/ 1 w 244"/>
                <a:gd name="T5" fmla="*/ 1 h 227"/>
                <a:gd name="T6" fmla="*/ 1 w 244"/>
                <a:gd name="T7" fmla="*/ 1 h 227"/>
                <a:gd name="T8" fmla="*/ 1 w 244"/>
                <a:gd name="T9" fmla="*/ 1 h 227"/>
                <a:gd name="T10" fmla="*/ 1 w 244"/>
                <a:gd name="T11" fmla="*/ 1 h 227"/>
                <a:gd name="T12" fmla="*/ 1 w 244"/>
                <a:gd name="T13" fmla="*/ 1 h 227"/>
                <a:gd name="T14" fmla="*/ 1 w 244"/>
                <a:gd name="T15" fmla="*/ 1 h 227"/>
                <a:gd name="T16" fmla="*/ 1 w 244"/>
                <a:gd name="T17" fmla="*/ 1 h 227"/>
                <a:gd name="T18" fmla="*/ 0 w 244"/>
                <a:gd name="T19" fmla="*/ 1 h 227"/>
                <a:gd name="T20" fmla="*/ 0 w 244"/>
                <a:gd name="T21" fmla="*/ 1 h 227"/>
                <a:gd name="T22" fmla="*/ 0 w 244"/>
                <a:gd name="T23" fmla="*/ 1 h 227"/>
                <a:gd name="T24" fmla="*/ 0 w 244"/>
                <a:gd name="T25" fmla="*/ 1 h 227"/>
                <a:gd name="T26" fmla="*/ 0 w 244"/>
                <a:gd name="T27" fmla="*/ 1 h 227"/>
                <a:gd name="T28" fmla="*/ 0 w 244"/>
                <a:gd name="T29" fmla="*/ 0 h 227"/>
                <a:gd name="T30" fmla="*/ 0 w 244"/>
                <a:gd name="T31" fmla="*/ 0 h 227"/>
                <a:gd name="T32" fmla="*/ 0 w 244"/>
                <a:gd name="T33" fmla="*/ 0 h 227"/>
                <a:gd name="T34" fmla="*/ 0 w 244"/>
                <a:gd name="T35" fmla="*/ 0 h 227"/>
                <a:gd name="T36" fmla="*/ 0 w 244"/>
                <a:gd name="T37" fmla="*/ 0 h 227"/>
                <a:gd name="T38" fmla="*/ 0 w 244"/>
                <a:gd name="T39" fmla="*/ 0 h 227"/>
                <a:gd name="T40" fmla="*/ 0 w 244"/>
                <a:gd name="T41" fmla="*/ 0 h 227"/>
                <a:gd name="T42" fmla="*/ 0 w 244"/>
                <a:gd name="T43" fmla="*/ 0 h 227"/>
                <a:gd name="T44" fmla="*/ 0 w 244"/>
                <a:gd name="T45" fmla="*/ 0 h 227"/>
                <a:gd name="T46" fmla="*/ 0 w 244"/>
                <a:gd name="T47" fmla="*/ 0 h 227"/>
                <a:gd name="T48" fmla="*/ 0 w 244"/>
                <a:gd name="T49" fmla="*/ 0 h 227"/>
                <a:gd name="T50" fmla="*/ 1 w 244"/>
                <a:gd name="T51" fmla="*/ 0 h 227"/>
                <a:gd name="T52" fmla="*/ 1 w 244"/>
                <a:gd name="T53" fmla="*/ 0 h 227"/>
                <a:gd name="T54" fmla="*/ 1 w 244"/>
                <a:gd name="T55" fmla="*/ 0 h 227"/>
                <a:gd name="T56" fmla="*/ 1 w 244"/>
                <a:gd name="T57" fmla="*/ 0 h 227"/>
                <a:gd name="T58" fmla="*/ 1 w 244"/>
                <a:gd name="T59" fmla="*/ 0 h 227"/>
                <a:gd name="T60" fmla="*/ 1 w 244"/>
                <a:gd name="T61" fmla="*/ 0 h 227"/>
                <a:gd name="T62" fmla="*/ 1 w 244"/>
                <a:gd name="T63" fmla="*/ 0 h 227"/>
                <a:gd name="T64" fmla="*/ 1 w 244"/>
                <a:gd name="T65" fmla="*/ 0 h 227"/>
                <a:gd name="T66" fmla="*/ 1 w 244"/>
                <a:gd name="T67" fmla="*/ 1 h 227"/>
                <a:gd name="T68" fmla="*/ 1 w 244"/>
                <a:gd name="T69" fmla="*/ 1 h 227"/>
                <a:gd name="T70" fmla="*/ 1 w 244"/>
                <a:gd name="T71" fmla="*/ 1 h 227"/>
                <a:gd name="T72" fmla="*/ 1 w 244"/>
                <a:gd name="T73" fmla="*/ 1 h 227"/>
                <a:gd name="T74" fmla="*/ 1 w 244"/>
                <a:gd name="T75" fmla="*/ 1 h 227"/>
                <a:gd name="T76" fmla="*/ 1 w 244"/>
                <a:gd name="T77" fmla="*/ 1 h 227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w 244"/>
                <a:gd name="T118" fmla="*/ 0 h 227"/>
                <a:gd name="T119" fmla="*/ 244 w 244"/>
                <a:gd name="T120" fmla="*/ 227 h 227"/>
              </a:gdLst>
              <a:ahLst/>
              <a:cxnLst>
                <a:cxn ang="T78">
                  <a:pos x="T0" y="T1"/>
                </a:cxn>
                <a:cxn ang="T79">
                  <a:pos x="T2" y="T3"/>
                </a:cxn>
                <a:cxn ang="T80">
                  <a:pos x="T4" y="T5"/>
                </a:cxn>
                <a:cxn ang="T81">
                  <a:pos x="T6" y="T7"/>
                </a:cxn>
                <a:cxn ang="T82">
                  <a:pos x="T8" y="T9"/>
                </a:cxn>
                <a:cxn ang="T83">
                  <a:pos x="T10" y="T11"/>
                </a:cxn>
                <a:cxn ang="T84">
                  <a:pos x="T12" y="T13"/>
                </a:cxn>
                <a:cxn ang="T85">
                  <a:pos x="T14" y="T15"/>
                </a:cxn>
                <a:cxn ang="T86">
                  <a:pos x="T16" y="T17"/>
                </a:cxn>
                <a:cxn ang="T87">
                  <a:pos x="T18" y="T19"/>
                </a:cxn>
                <a:cxn ang="T88">
                  <a:pos x="T20" y="T21"/>
                </a:cxn>
                <a:cxn ang="T89">
                  <a:pos x="T22" y="T23"/>
                </a:cxn>
                <a:cxn ang="T90">
                  <a:pos x="T24" y="T25"/>
                </a:cxn>
                <a:cxn ang="T91">
                  <a:pos x="T26" y="T27"/>
                </a:cxn>
                <a:cxn ang="T92">
                  <a:pos x="T28" y="T29"/>
                </a:cxn>
                <a:cxn ang="T93">
                  <a:pos x="T30" y="T31"/>
                </a:cxn>
                <a:cxn ang="T94">
                  <a:pos x="T32" y="T33"/>
                </a:cxn>
                <a:cxn ang="T95">
                  <a:pos x="T34" y="T35"/>
                </a:cxn>
                <a:cxn ang="T96">
                  <a:pos x="T36" y="T37"/>
                </a:cxn>
                <a:cxn ang="T97">
                  <a:pos x="T38" y="T39"/>
                </a:cxn>
                <a:cxn ang="T98">
                  <a:pos x="T40" y="T41"/>
                </a:cxn>
                <a:cxn ang="T99">
                  <a:pos x="T42" y="T43"/>
                </a:cxn>
                <a:cxn ang="T100">
                  <a:pos x="T44" y="T45"/>
                </a:cxn>
                <a:cxn ang="T101">
                  <a:pos x="T46" y="T47"/>
                </a:cxn>
                <a:cxn ang="T102">
                  <a:pos x="T48" y="T49"/>
                </a:cxn>
                <a:cxn ang="T103">
                  <a:pos x="T50" y="T51"/>
                </a:cxn>
                <a:cxn ang="T104">
                  <a:pos x="T52" y="T53"/>
                </a:cxn>
                <a:cxn ang="T105">
                  <a:pos x="T54" y="T55"/>
                </a:cxn>
                <a:cxn ang="T106">
                  <a:pos x="T56" y="T57"/>
                </a:cxn>
                <a:cxn ang="T107">
                  <a:pos x="T58" y="T59"/>
                </a:cxn>
                <a:cxn ang="T108">
                  <a:pos x="T60" y="T61"/>
                </a:cxn>
                <a:cxn ang="T109">
                  <a:pos x="T62" y="T63"/>
                </a:cxn>
                <a:cxn ang="T110">
                  <a:pos x="T64" y="T65"/>
                </a:cxn>
                <a:cxn ang="T111">
                  <a:pos x="T66" y="T67"/>
                </a:cxn>
                <a:cxn ang="T112">
                  <a:pos x="T68" y="T69"/>
                </a:cxn>
                <a:cxn ang="T113">
                  <a:pos x="T70" y="T71"/>
                </a:cxn>
                <a:cxn ang="T114">
                  <a:pos x="T72" y="T73"/>
                </a:cxn>
                <a:cxn ang="T115">
                  <a:pos x="T74" y="T75"/>
                </a:cxn>
                <a:cxn ang="T116">
                  <a:pos x="T76" y="T77"/>
                </a:cxn>
              </a:cxnLst>
              <a:rect l="T117" t="T118" r="T119" b="T120"/>
              <a:pathLst>
                <a:path w="244" h="227">
                  <a:moveTo>
                    <a:pt x="141" y="223"/>
                  </a:moveTo>
                  <a:lnTo>
                    <a:pt x="138" y="224"/>
                  </a:lnTo>
                  <a:lnTo>
                    <a:pt x="133" y="226"/>
                  </a:lnTo>
                  <a:lnTo>
                    <a:pt x="128" y="226"/>
                  </a:lnTo>
                  <a:lnTo>
                    <a:pt x="123" y="227"/>
                  </a:lnTo>
                  <a:lnTo>
                    <a:pt x="118" y="227"/>
                  </a:lnTo>
                  <a:lnTo>
                    <a:pt x="113" y="227"/>
                  </a:lnTo>
                  <a:lnTo>
                    <a:pt x="108" y="227"/>
                  </a:lnTo>
                  <a:lnTo>
                    <a:pt x="104" y="226"/>
                  </a:lnTo>
                  <a:lnTo>
                    <a:pt x="33" y="205"/>
                  </a:lnTo>
                  <a:lnTo>
                    <a:pt x="25" y="202"/>
                  </a:lnTo>
                  <a:lnTo>
                    <a:pt x="18" y="196"/>
                  </a:lnTo>
                  <a:lnTo>
                    <a:pt x="13" y="188"/>
                  </a:lnTo>
                  <a:lnTo>
                    <a:pt x="11" y="180"/>
                  </a:lnTo>
                  <a:lnTo>
                    <a:pt x="0" y="51"/>
                  </a:lnTo>
                  <a:lnTo>
                    <a:pt x="1" y="43"/>
                  </a:lnTo>
                  <a:lnTo>
                    <a:pt x="3" y="35"/>
                  </a:lnTo>
                  <a:lnTo>
                    <a:pt x="9" y="28"/>
                  </a:lnTo>
                  <a:lnTo>
                    <a:pt x="16" y="24"/>
                  </a:lnTo>
                  <a:lnTo>
                    <a:pt x="60" y="5"/>
                  </a:lnTo>
                  <a:lnTo>
                    <a:pt x="64" y="4"/>
                  </a:lnTo>
                  <a:lnTo>
                    <a:pt x="69" y="2"/>
                  </a:lnTo>
                  <a:lnTo>
                    <a:pt x="73" y="1"/>
                  </a:lnTo>
                  <a:lnTo>
                    <a:pt x="79" y="0"/>
                  </a:lnTo>
                  <a:lnTo>
                    <a:pt x="83" y="0"/>
                  </a:lnTo>
                  <a:lnTo>
                    <a:pt x="88" y="0"/>
                  </a:lnTo>
                  <a:lnTo>
                    <a:pt x="92" y="0"/>
                  </a:lnTo>
                  <a:lnTo>
                    <a:pt x="97" y="1"/>
                  </a:lnTo>
                  <a:lnTo>
                    <a:pt x="145" y="13"/>
                  </a:lnTo>
                  <a:lnTo>
                    <a:pt x="153" y="16"/>
                  </a:lnTo>
                  <a:lnTo>
                    <a:pt x="161" y="20"/>
                  </a:lnTo>
                  <a:lnTo>
                    <a:pt x="168" y="27"/>
                  </a:lnTo>
                  <a:lnTo>
                    <a:pt x="174" y="34"/>
                  </a:lnTo>
                  <a:lnTo>
                    <a:pt x="241" y="157"/>
                  </a:lnTo>
                  <a:lnTo>
                    <a:pt x="244" y="163"/>
                  </a:lnTo>
                  <a:lnTo>
                    <a:pt x="244" y="170"/>
                  </a:lnTo>
                  <a:lnTo>
                    <a:pt x="240" y="177"/>
                  </a:lnTo>
                  <a:lnTo>
                    <a:pt x="233" y="181"/>
                  </a:lnTo>
                  <a:lnTo>
                    <a:pt x="141" y="223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12424" name="Freeform 283"/>
            <p:cNvSpPr>
              <a:spLocks/>
            </p:cNvSpPr>
            <p:nvPr/>
          </p:nvSpPr>
          <p:spPr bwMode="auto">
            <a:xfrm>
              <a:off x="1233" y="3581"/>
              <a:ext cx="20" cy="32"/>
            </a:xfrm>
            <a:custGeom>
              <a:avLst/>
              <a:gdLst>
                <a:gd name="T0" fmla="*/ 1 w 118"/>
                <a:gd name="T1" fmla="*/ 1 h 191"/>
                <a:gd name="T2" fmla="*/ 1 w 118"/>
                <a:gd name="T3" fmla="*/ 1 h 191"/>
                <a:gd name="T4" fmla="*/ 1 w 118"/>
                <a:gd name="T5" fmla="*/ 1 h 191"/>
                <a:gd name="T6" fmla="*/ 1 w 118"/>
                <a:gd name="T7" fmla="*/ 1 h 191"/>
                <a:gd name="T8" fmla="*/ 1 w 118"/>
                <a:gd name="T9" fmla="*/ 1 h 191"/>
                <a:gd name="T10" fmla="*/ 0 w 118"/>
                <a:gd name="T11" fmla="*/ 0 h 191"/>
                <a:gd name="T12" fmla="*/ 0 w 118"/>
                <a:gd name="T13" fmla="*/ 0 h 191"/>
                <a:gd name="T14" fmla="*/ 0 w 118"/>
                <a:gd name="T15" fmla="*/ 0 h 191"/>
                <a:gd name="T16" fmla="*/ 0 w 118"/>
                <a:gd name="T17" fmla="*/ 0 h 191"/>
                <a:gd name="T18" fmla="*/ 0 w 118"/>
                <a:gd name="T19" fmla="*/ 0 h 191"/>
                <a:gd name="T20" fmla="*/ 0 w 118"/>
                <a:gd name="T21" fmla="*/ 0 h 191"/>
                <a:gd name="T22" fmla="*/ 0 w 118"/>
                <a:gd name="T23" fmla="*/ 0 h 191"/>
                <a:gd name="T24" fmla="*/ 0 w 118"/>
                <a:gd name="T25" fmla="*/ 0 h 191"/>
                <a:gd name="T26" fmla="*/ 0 w 118"/>
                <a:gd name="T27" fmla="*/ 0 h 191"/>
                <a:gd name="T28" fmla="*/ 0 w 118"/>
                <a:gd name="T29" fmla="*/ 0 h 191"/>
                <a:gd name="T30" fmla="*/ 0 w 118"/>
                <a:gd name="T31" fmla="*/ 1 h 191"/>
                <a:gd name="T32" fmla="*/ 0 w 118"/>
                <a:gd name="T33" fmla="*/ 1 h 191"/>
                <a:gd name="T34" fmla="*/ 0 w 118"/>
                <a:gd name="T35" fmla="*/ 1 h 191"/>
                <a:gd name="T36" fmla="*/ 0 w 118"/>
                <a:gd name="T37" fmla="*/ 1 h 191"/>
                <a:gd name="T38" fmla="*/ 0 w 118"/>
                <a:gd name="T39" fmla="*/ 1 h 191"/>
                <a:gd name="T40" fmla="*/ 1 w 118"/>
                <a:gd name="T41" fmla="*/ 1 h 191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118"/>
                <a:gd name="T64" fmla="*/ 0 h 191"/>
                <a:gd name="T65" fmla="*/ 118 w 118"/>
                <a:gd name="T66" fmla="*/ 191 h 191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118" h="191">
                  <a:moveTo>
                    <a:pt x="104" y="190"/>
                  </a:moveTo>
                  <a:lnTo>
                    <a:pt x="112" y="191"/>
                  </a:lnTo>
                  <a:lnTo>
                    <a:pt x="116" y="188"/>
                  </a:lnTo>
                  <a:lnTo>
                    <a:pt x="118" y="184"/>
                  </a:lnTo>
                  <a:lnTo>
                    <a:pt x="118" y="177"/>
                  </a:lnTo>
                  <a:lnTo>
                    <a:pt x="83" y="36"/>
                  </a:lnTo>
                  <a:lnTo>
                    <a:pt x="80" y="28"/>
                  </a:lnTo>
                  <a:lnTo>
                    <a:pt x="74" y="22"/>
                  </a:lnTo>
                  <a:lnTo>
                    <a:pt x="68" y="15"/>
                  </a:lnTo>
                  <a:lnTo>
                    <a:pt x="60" y="11"/>
                  </a:lnTo>
                  <a:lnTo>
                    <a:pt x="17" y="0"/>
                  </a:lnTo>
                  <a:lnTo>
                    <a:pt x="10" y="0"/>
                  </a:lnTo>
                  <a:lnTo>
                    <a:pt x="4" y="2"/>
                  </a:lnTo>
                  <a:lnTo>
                    <a:pt x="1" y="8"/>
                  </a:lnTo>
                  <a:lnTo>
                    <a:pt x="0" y="15"/>
                  </a:lnTo>
                  <a:lnTo>
                    <a:pt x="11" y="144"/>
                  </a:lnTo>
                  <a:lnTo>
                    <a:pt x="13" y="152"/>
                  </a:lnTo>
                  <a:lnTo>
                    <a:pt x="18" y="160"/>
                  </a:lnTo>
                  <a:lnTo>
                    <a:pt x="25" y="166"/>
                  </a:lnTo>
                  <a:lnTo>
                    <a:pt x="33" y="169"/>
                  </a:lnTo>
                  <a:lnTo>
                    <a:pt x="104" y="190"/>
                  </a:lnTo>
                  <a:close/>
                </a:path>
              </a:pathLst>
            </a:custGeom>
            <a:solidFill>
              <a:srgbClr val="EDEDD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12425" name="Freeform 284"/>
            <p:cNvSpPr>
              <a:spLocks/>
            </p:cNvSpPr>
            <p:nvPr/>
          </p:nvSpPr>
          <p:spPr bwMode="auto">
            <a:xfrm>
              <a:off x="1208" y="3605"/>
              <a:ext cx="81" cy="38"/>
            </a:xfrm>
            <a:custGeom>
              <a:avLst/>
              <a:gdLst>
                <a:gd name="T0" fmla="*/ 1 w 484"/>
                <a:gd name="T1" fmla="*/ 1 h 230"/>
                <a:gd name="T2" fmla="*/ 1 w 484"/>
                <a:gd name="T3" fmla="*/ 0 h 230"/>
                <a:gd name="T4" fmla="*/ 0 w 484"/>
                <a:gd name="T5" fmla="*/ 0 h 230"/>
                <a:gd name="T6" fmla="*/ 0 w 484"/>
                <a:gd name="T7" fmla="*/ 0 h 230"/>
                <a:gd name="T8" fmla="*/ 1 w 484"/>
                <a:gd name="T9" fmla="*/ 0 h 230"/>
                <a:gd name="T10" fmla="*/ 1 w 484"/>
                <a:gd name="T11" fmla="*/ 0 h 230"/>
                <a:gd name="T12" fmla="*/ 1 w 484"/>
                <a:gd name="T13" fmla="*/ 0 h 230"/>
                <a:gd name="T14" fmla="*/ 1 w 484"/>
                <a:gd name="T15" fmla="*/ 0 h 230"/>
                <a:gd name="T16" fmla="*/ 1 w 484"/>
                <a:gd name="T17" fmla="*/ 0 h 230"/>
                <a:gd name="T18" fmla="*/ 1 w 484"/>
                <a:gd name="T19" fmla="*/ 0 h 230"/>
                <a:gd name="T20" fmla="*/ 1 w 484"/>
                <a:gd name="T21" fmla="*/ 0 h 230"/>
                <a:gd name="T22" fmla="*/ 1 w 484"/>
                <a:gd name="T23" fmla="*/ 0 h 230"/>
                <a:gd name="T24" fmla="*/ 1 w 484"/>
                <a:gd name="T25" fmla="*/ 0 h 230"/>
                <a:gd name="T26" fmla="*/ 1 w 484"/>
                <a:gd name="T27" fmla="*/ 0 h 230"/>
                <a:gd name="T28" fmla="*/ 1 w 484"/>
                <a:gd name="T29" fmla="*/ 0 h 230"/>
                <a:gd name="T30" fmla="*/ 1 w 484"/>
                <a:gd name="T31" fmla="*/ 0 h 230"/>
                <a:gd name="T32" fmla="*/ 1 w 484"/>
                <a:gd name="T33" fmla="*/ 0 h 230"/>
                <a:gd name="T34" fmla="*/ 1 w 484"/>
                <a:gd name="T35" fmla="*/ 0 h 230"/>
                <a:gd name="T36" fmla="*/ 1 w 484"/>
                <a:gd name="T37" fmla="*/ 0 h 230"/>
                <a:gd name="T38" fmla="*/ 1 w 484"/>
                <a:gd name="T39" fmla="*/ 0 h 230"/>
                <a:gd name="T40" fmla="*/ 1 w 484"/>
                <a:gd name="T41" fmla="*/ 0 h 230"/>
                <a:gd name="T42" fmla="*/ 1 w 484"/>
                <a:gd name="T43" fmla="*/ 0 h 230"/>
                <a:gd name="T44" fmla="*/ 1 w 484"/>
                <a:gd name="T45" fmla="*/ 0 h 230"/>
                <a:gd name="T46" fmla="*/ 1 w 484"/>
                <a:gd name="T47" fmla="*/ 0 h 230"/>
                <a:gd name="T48" fmla="*/ 2 w 484"/>
                <a:gd name="T49" fmla="*/ 0 h 230"/>
                <a:gd name="T50" fmla="*/ 2 w 484"/>
                <a:gd name="T51" fmla="*/ 0 h 230"/>
                <a:gd name="T52" fmla="*/ 2 w 484"/>
                <a:gd name="T53" fmla="*/ 0 h 230"/>
                <a:gd name="T54" fmla="*/ 2 w 484"/>
                <a:gd name="T55" fmla="*/ 0 h 230"/>
                <a:gd name="T56" fmla="*/ 2 w 484"/>
                <a:gd name="T57" fmla="*/ 0 h 230"/>
                <a:gd name="T58" fmla="*/ 2 w 484"/>
                <a:gd name="T59" fmla="*/ 0 h 230"/>
                <a:gd name="T60" fmla="*/ 2 w 484"/>
                <a:gd name="T61" fmla="*/ 0 h 230"/>
                <a:gd name="T62" fmla="*/ 2 w 484"/>
                <a:gd name="T63" fmla="*/ 0 h 230"/>
                <a:gd name="T64" fmla="*/ 2 w 484"/>
                <a:gd name="T65" fmla="*/ 0 h 230"/>
                <a:gd name="T66" fmla="*/ 2 w 484"/>
                <a:gd name="T67" fmla="*/ 0 h 230"/>
                <a:gd name="T68" fmla="*/ 2 w 484"/>
                <a:gd name="T69" fmla="*/ 0 h 230"/>
                <a:gd name="T70" fmla="*/ 2 w 484"/>
                <a:gd name="T71" fmla="*/ 0 h 230"/>
                <a:gd name="T72" fmla="*/ 2 w 484"/>
                <a:gd name="T73" fmla="*/ 0 h 230"/>
                <a:gd name="T74" fmla="*/ 2 w 484"/>
                <a:gd name="T75" fmla="*/ 0 h 230"/>
                <a:gd name="T76" fmla="*/ 0 w 484"/>
                <a:gd name="T77" fmla="*/ 1 h 230"/>
                <a:gd name="T78" fmla="*/ 0 w 484"/>
                <a:gd name="T79" fmla="*/ 1 h 230"/>
                <a:gd name="T80" fmla="*/ 0 w 484"/>
                <a:gd name="T81" fmla="*/ 1 h 230"/>
                <a:gd name="T82" fmla="*/ 0 w 484"/>
                <a:gd name="T83" fmla="*/ 1 h 230"/>
                <a:gd name="T84" fmla="*/ 0 w 484"/>
                <a:gd name="T85" fmla="*/ 1 h 230"/>
                <a:gd name="T86" fmla="*/ 0 w 484"/>
                <a:gd name="T87" fmla="*/ 1 h 230"/>
                <a:gd name="T88" fmla="*/ 0 w 484"/>
                <a:gd name="T89" fmla="*/ 1 h 230"/>
                <a:gd name="T90" fmla="*/ 0 w 484"/>
                <a:gd name="T91" fmla="*/ 1 h 230"/>
                <a:gd name="T92" fmla="*/ 0 w 484"/>
                <a:gd name="T93" fmla="*/ 1 h 230"/>
                <a:gd name="T94" fmla="*/ 0 w 484"/>
                <a:gd name="T95" fmla="*/ 1 h 230"/>
                <a:gd name="T96" fmla="*/ 0 w 484"/>
                <a:gd name="T97" fmla="*/ 1 h 230"/>
                <a:gd name="T98" fmla="*/ 0 w 484"/>
                <a:gd name="T99" fmla="*/ 1 h 230"/>
                <a:gd name="T100" fmla="*/ 0 w 484"/>
                <a:gd name="T101" fmla="*/ 1 h 230"/>
                <a:gd name="T102" fmla="*/ 0 w 484"/>
                <a:gd name="T103" fmla="*/ 1 h 230"/>
                <a:gd name="T104" fmla="*/ 1 w 484"/>
                <a:gd name="T105" fmla="*/ 1 h 230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w 484"/>
                <a:gd name="T160" fmla="*/ 0 h 230"/>
                <a:gd name="T161" fmla="*/ 484 w 484"/>
                <a:gd name="T162" fmla="*/ 230 h 230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T159" t="T160" r="T161" b="T162"/>
              <a:pathLst>
                <a:path w="484" h="230">
                  <a:moveTo>
                    <a:pt x="118" y="132"/>
                  </a:moveTo>
                  <a:lnTo>
                    <a:pt x="88" y="82"/>
                  </a:lnTo>
                  <a:lnTo>
                    <a:pt x="85" y="75"/>
                  </a:lnTo>
                  <a:lnTo>
                    <a:pt x="85" y="67"/>
                  </a:lnTo>
                  <a:lnTo>
                    <a:pt x="89" y="60"/>
                  </a:lnTo>
                  <a:lnTo>
                    <a:pt x="95" y="56"/>
                  </a:lnTo>
                  <a:lnTo>
                    <a:pt x="146" y="32"/>
                  </a:lnTo>
                  <a:lnTo>
                    <a:pt x="151" y="31"/>
                  </a:lnTo>
                  <a:lnTo>
                    <a:pt x="155" y="30"/>
                  </a:lnTo>
                  <a:lnTo>
                    <a:pt x="160" y="29"/>
                  </a:lnTo>
                  <a:lnTo>
                    <a:pt x="164" y="28"/>
                  </a:lnTo>
                  <a:lnTo>
                    <a:pt x="170" y="28"/>
                  </a:lnTo>
                  <a:lnTo>
                    <a:pt x="175" y="28"/>
                  </a:lnTo>
                  <a:lnTo>
                    <a:pt x="179" y="28"/>
                  </a:lnTo>
                  <a:lnTo>
                    <a:pt x="184" y="29"/>
                  </a:lnTo>
                  <a:lnTo>
                    <a:pt x="255" y="50"/>
                  </a:lnTo>
                  <a:lnTo>
                    <a:pt x="259" y="51"/>
                  </a:lnTo>
                  <a:lnTo>
                    <a:pt x="264" y="51"/>
                  </a:lnTo>
                  <a:lnTo>
                    <a:pt x="269" y="51"/>
                  </a:lnTo>
                  <a:lnTo>
                    <a:pt x="274" y="51"/>
                  </a:lnTo>
                  <a:lnTo>
                    <a:pt x="279" y="50"/>
                  </a:lnTo>
                  <a:lnTo>
                    <a:pt x="284" y="50"/>
                  </a:lnTo>
                  <a:lnTo>
                    <a:pt x="289" y="48"/>
                  </a:lnTo>
                  <a:lnTo>
                    <a:pt x="292" y="47"/>
                  </a:lnTo>
                  <a:lnTo>
                    <a:pt x="384" y="5"/>
                  </a:lnTo>
                  <a:lnTo>
                    <a:pt x="389" y="4"/>
                  </a:lnTo>
                  <a:lnTo>
                    <a:pt x="394" y="2"/>
                  </a:lnTo>
                  <a:lnTo>
                    <a:pt x="398" y="1"/>
                  </a:lnTo>
                  <a:lnTo>
                    <a:pt x="404" y="1"/>
                  </a:lnTo>
                  <a:lnTo>
                    <a:pt x="408" y="0"/>
                  </a:lnTo>
                  <a:lnTo>
                    <a:pt x="413" y="0"/>
                  </a:lnTo>
                  <a:lnTo>
                    <a:pt x="417" y="0"/>
                  </a:lnTo>
                  <a:lnTo>
                    <a:pt x="422" y="1"/>
                  </a:lnTo>
                  <a:lnTo>
                    <a:pt x="475" y="10"/>
                  </a:lnTo>
                  <a:lnTo>
                    <a:pt x="482" y="12"/>
                  </a:lnTo>
                  <a:lnTo>
                    <a:pt x="484" y="14"/>
                  </a:lnTo>
                  <a:lnTo>
                    <a:pt x="483" y="18"/>
                  </a:lnTo>
                  <a:lnTo>
                    <a:pt x="477" y="22"/>
                  </a:lnTo>
                  <a:lnTo>
                    <a:pt x="70" y="227"/>
                  </a:lnTo>
                  <a:lnTo>
                    <a:pt x="65" y="229"/>
                  </a:lnTo>
                  <a:lnTo>
                    <a:pt x="60" y="230"/>
                  </a:lnTo>
                  <a:lnTo>
                    <a:pt x="56" y="230"/>
                  </a:lnTo>
                  <a:lnTo>
                    <a:pt x="51" y="230"/>
                  </a:lnTo>
                  <a:lnTo>
                    <a:pt x="47" y="230"/>
                  </a:lnTo>
                  <a:lnTo>
                    <a:pt x="42" y="229"/>
                  </a:lnTo>
                  <a:lnTo>
                    <a:pt x="38" y="228"/>
                  </a:lnTo>
                  <a:lnTo>
                    <a:pt x="35" y="227"/>
                  </a:lnTo>
                  <a:lnTo>
                    <a:pt x="7" y="212"/>
                  </a:lnTo>
                  <a:lnTo>
                    <a:pt x="2" y="208"/>
                  </a:lnTo>
                  <a:lnTo>
                    <a:pt x="0" y="203"/>
                  </a:lnTo>
                  <a:lnTo>
                    <a:pt x="2" y="199"/>
                  </a:lnTo>
                  <a:lnTo>
                    <a:pt x="7" y="194"/>
                  </a:lnTo>
                  <a:lnTo>
                    <a:pt x="118" y="132"/>
                  </a:lnTo>
                  <a:close/>
                </a:path>
              </a:pathLst>
            </a:custGeom>
            <a:solidFill>
              <a:srgbClr val="F9F9F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12426" name="Freeform 285"/>
            <p:cNvSpPr>
              <a:spLocks/>
            </p:cNvSpPr>
            <p:nvPr/>
          </p:nvSpPr>
          <p:spPr bwMode="auto">
            <a:xfrm>
              <a:off x="1184" y="3596"/>
              <a:ext cx="43" cy="41"/>
            </a:xfrm>
            <a:custGeom>
              <a:avLst/>
              <a:gdLst>
                <a:gd name="T0" fmla="*/ 0 w 256"/>
                <a:gd name="T1" fmla="*/ 0 h 247"/>
                <a:gd name="T2" fmla="*/ 0 w 256"/>
                <a:gd name="T3" fmla="*/ 0 h 247"/>
                <a:gd name="T4" fmla="*/ 0 w 256"/>
                <a:gd name="T5" fmla="*/ 0 h 247"/>
                <a:gd name="T6" fmla="*/ 0 w 256"/>
                <a:gd name="T7" fmla="*/ 0 h 247"/>
                <a:gd name="T8" fmla="*/ 0 w 256"/>
                <a:gd name="T9" fmla="*/ 0 h 247"/>
                <a:gd name="T10" fmla="*/ 0 w 256"/>
                <a:gd name="T11" fmla="*/ 0 h 247"/>
                <a:gd name="T12" fmla="*/ 0 w 256"/>
                <a:gd name="T13" fmla="*/ 0 h 247"/>
                <a:gd name="T14" fmla="*/ 0 w 256"/>
                <a:gd name="T15" fmla="*/ 0 h 247"/>
                <a:gd name="T16" fmla="*/ 0 w 256"/>
                <a:gd name="T17" fmla="*/ 0 h 247"/>
                <a:gd name="T18" fmla="*/ 1 w 256"/>
                <a:gd name="T19" fmla="*/ 0 h 247"/>
                <a:gd name="T20" fmla="*/ 1 w 256"/>
                <a:gd name="T21" fmla="*/ 0 h 247"/>
                <a:gd name="T22" fmla="*/ 1 w 256"/>
                <a:gd name="T23" fmla="*/ 0 h 247"/>
                <a:gd name="T24" fmla="*/ 1 w 256"/>
                <a:gd name="T25" fmla="*/ 0 h 247"/>
                <a:gd name="T26" fmla="*/ 1 w 256"/>
                <a:gd name="T27" fmla="*/ 0 h 247"/>
                <a:gd name="T28" fmla="*/ 1 w 256"/>
                <a:gd name="T29" fmla="*/ 0 h 247"/>
                <a:gd name="T30" fmla="*/ 1 w 256"/>
                <a:gd name="T31" fmla="*/ 0 h 247"/>
                <a:gd name="T32" fmla="*/ 1 w 256"/>
                <a:gd name="T33" fmla="*/ 0 h 247"/>
                <a:gd name="T34" fmla="*/ 1 w 256"/>
                <a:gd name="T35" fmla="*/ 0 h 247"/>
                <a:gd name="T36" fmla="*/ 1 w 256"/>
                <a:gd name="T37" fmla="*/ 0 h 247"/>
                <a:gd name="T38" fmla="*/ 1 w 256"/>
                <a:gd name="T39" fmla="*/ 0 h 247"/>
                <a:gd name="T40" fmla="*/ 1 w 256"/>
                <a:gd name="T41" fmla="*/ 0 h 247"/>
                <a:gd name="T42" fmla="*/ 1 w 256"/>
                <a:gd name="T43" fmla="*/ 0 h 247"/>
                <a:gd name="T44" fmla="*/ 1 w 256"/>
                <a:gd name="T45" fmla="*/ 0 h 247"/>
                <a:gd name="T46" fmla="*/ 1 w 256"/>
                <a:gd name="T47" fmla="*/ 1 h 247"/>
                <a:gd name="T48" fmla="*/ 1 w 256"/>
                <a:gd name="T49" fmla="*/ 1 h 247"/>
                <a:gd name="T50" fmla="*/ 1 w 256"/>
                <a:gd name="T51" fmla="*/ 1 h 247"/>
                <a:gd name="T52" fmla="*/ 1 w 256"/>
                <a:gd name="T53" fmla="*/ 1 h 247"/>
                <a:gd name="T54" fmla="*/ 1 w 256"/>
                <a:gd name="T55" fmla="*/ 1 h 247"/>
                <a:gd name="T56" fmla="*/ 1 w 256"/>
                <a:gd name="T57" fmla="*/ 1 h 247"/>
                <a:gd name="T58" fmla="*/ 1 w 256"/>
                <a:gd name="T59" fmla="*/ 1 h 247"/>
                <a:gd name="T60" fmla="*/ 1 w 256"/>
                <a:gd name="T61" fmla="*/ 1 h 247"/>
                <a:gd name="T62" fmla="*/ 1 w 256"/>
                <a:gd name="T63" fmla="*/ 1 h 247"/>
                <a:gd name="T64" fmla="*/ 1 w 256"/>
                <a:gd name="T65" fmla="*/ 1 h 247"/>
                <a:gd name="T66" fmla="*/ 1 w 256"/>
                <a:gd name="T67" fmla="*/ 1 h 247"/>
                <a:gd name="T68" fmla="*/ 1 w 256"/>
                <a:gd name="T69" fmla="*/ 0 h 247"/>
                <a:gd name="T70" fmla="*/ 1 w 256"/>
                <a:gd name="T71" fmla="*/ 0 h 247"/>
                <a:gd name="T72" fmla="*/ 0 w 256"/>
                <a:gd name="T73" fmla="*/ 0 h 247"/>
                <a:gd name="T74" fmla="*/ 0 w 256"/>
                <a:gd name="T75" fmla="*/ 0 h 247"/>
                <a:gd name="T76" fmla="*/ 0 w 256"/>
                <a:gd name="T77" fmla="*/ 0 h 247"/>
                <a:gd name="T78" fmla="*/ 0 w 256"/>
                <a:gd name="T79" fmla="*/ 0 h 247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w 256"/>
                <a:gd name="T121" fmla="*/ 0 h 247"/>
                <a:gd name="T122" fmla="*/ 256 w 256"/>
                <a:gd name="T123" fmla="*/ 247 h 247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T120" t="T121" r="T122" b="T123"/>
              <a:pathLst>
                <a:path w="256" h="247">
                  <a:moveTo>
                    <a:pt x="9" y="44"/>
                  </a:moveTo>
                  <a:lnTo>
                    <a:pt x="2" y="42"/>
                  </a:lnTo>
                  <a:lnTo>
                    <a:pt x="0" y="38"/>
                  </a:lnTo>
                  <a:lnTo>
                    <a:pt x="2" y="35"/>
                  </a:lnTo>
                  <a:lnTo>
                    <a:pt x="8" y="32"/>
                  </a:lnTo>
                  <a:lnTo>
                    <a:pt x="71" y="4"/>
                  </a:lnTo>
                  <a:lnTo>
                    <a:pt x="76" y="2"/>
                  </a:lnTo>
                  <a:lnTo>
                    <a:pt x="80" y="1"/>
                  </a:lnTo>
                  <a:lnTo>
                    <a:pt x="85" y="0"/>
                  </a:lnTo>
                  <a:lnTo>
                    <a:pt x="89" y="0"/>
                  </a:lnTo>
                  <a:lnTo>
                    <a:pt x="94" y="0"/>
                  </a:lnTo>
                  <a:lnTo>
                    <a:pt x="98" y="1"/>
                  </a:lnTo>
                  <a:lnTo>
                    <a:pt x="103" y="2"/>
                  </a:lnTo>
                  <a:lnTo>
                    <a:pt x="107" y="4"/>
                  </a:lnTo>
                  <a:lnTo>
                    <a:pt x="155" y="23"/>
                  </a:lnTo>
                  <a:lnTo>
                    <a:pt x="162" y="26"/>
                  </a:lnTo>
                  <a:lnTo>
                    <a:pt x="171" y="33"/>
                  </a:lnTo>
                  <a:lnTo>
                    <a:pt x="178" y="40"/>
                  </a:lnTo>
                  <a:lnTo>
                    <a:pt x="184" y="46"/>
                  </a:lnTo>
                  <a:lnTo>
                    <a:pt x="213" y="98"/>
                  </a:lnTo>
                  <a:lnTo>
                    <a:pt x="218" y="106"/>
                  </a:lnTo>
                  <a:lnTo>
                    <a:pt x="223" y="115"/>
                  </a:lnTo>
                  <a:lnTo>
                    <a:pt x="229" y="124"/>
                  </a:lnTo>
                  <a:lnTo>
                    <a:pt x="234" y="132"/>
                  </a:lnTo>
                  <a:lnTo>
                    <a:pt x="254" y="166"/>
                  </a:lnTo>
                  <a:lnTo>
                    <a:pt x="256" y="172"/>
                  </a:lnTo>
                  <a:lnTo>
                    <a:pt x="256" y="180"/>
                  </a:lnTo>
                  <a:lnTo>
                    <a:pt x="253" y="187"/>
                  </a:lnTo>
                  <a:lnTo>
                    <a:pt x="247" y="193"/>
                  </a:lnTo>
                  <a:lnTo>
                    <a:pt x="153" y="244"/>
                  </a:lnTo>
                  <a:lnTo>
                    <a:pt x="146" y="247"/>
                  </a:lnTo>
                  <a:lnTo>
                    <a:pt x="139" y="245"/>
                  </a:lnTo>
                  <a:lnTo>
                    <a:pt x="134" y="241"/>
                  </a:lnTo>
                  <a:lnTo>
                    <a:pt x="131" y="234"/>
                  </a:lnTo>
                  <a:lnTo>
                    <a:pt x="90" y="83"/>
                  </a:lnTo>
                  <a:lnTo>
                    <a:pt x="87" y="76"/>
                  </a:lnTo>
                  <a:lnTo>
                    <a:pt x="80" y="69"/>
                  </a:lnTo>
                  <a:lnTo>
                    <a:pt x="73" y="63"/>
                  </a:lnTo>
                  <a:lnTo>
                    <a:pt x="65" y="60"/>
                  </a:lnTo>
                  <a:lnTo>
                    <a:pt x="9" y="44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12427" name="Freeform 286"/>
            <p:cNvSpPr>
              <a:spLocks/>
            </p:cNvSpPr>
            <p:nvPr/>
          </p:nvSpPr>
          <p:spPr bwMode="auto">
            <a:xfrm>
              <a:off x="1184" y="3596"/>
              <a:ext cx="27" cy="10"/>
            </a:xfrm>
            <a:custGeom>
              <a:avLst/>
              <a:gdLst>
                <a:gd name="T0" fmla="*/ 0 w 162"/>
                <a:gd name="T1" fmla="*/ 0 h 61"/>
                <a:gd name="T2" fmla="*/ 0 w 162"/>
                <a:gd name="T3" fmla="*/ 0 h 61"/>
                <a:gd name="T4" fmla="*/ 0 w 162"/>
                <a:gd name="T5" fmla="*/ 0 h 61"/>
                <a:gd name="T6" fmla="*/ 0 w 162"/>
                <a:gd name="T7" fmla="*/ 0 h 61"/>
                <a:gd name="T8" fmla="*/ 0 w 162"/>
                <a:gd name="T9" fmla="*/ 0 h 61"/>
                <a:gd name="T10" fmla="*/ 0 w 162"/>
                <a:gd name="T11" fmla="*/ 0 h 61"/>
                <a:gd name="T12" fmla="*/ 0 w 162"/>
                <a:gd name="T13" fmla="*/ 0 h 61"/>
                <a:gd name="T14" fmla="*/ 0 w 162"/>
                <a:gd name="T15" fmla="*/ 0 h 61"/>
                <a:gd name="T16" fmla="*/ 0 w 162"/>
                <a:gd name="T17" fmla="*/ 0 h 61"/>
                <a:gd name="T18" fmla="*/ 0 w 162"/>
                <a:gd name="T19" fmla="*/ 0 h 61"/>
                <a:gd name="T20" fmla="*/ 0 w 162"/>
                <a:gd name="T21" fmla="*/ 0 h 61"/>
                <a:gd name="T22" fmla="*/ 0 w 162"/>
                <a:gd name="T23" fmla="*/ 0 h 61"/>
                <a:gd name="T24" fmla="*/ 0 w 162"/>
                <a:gd name="T25" fmla="*/ 0 h 61"/>
                <a:gd name="T26" fmla="*/ 0 w 162"/>
                <a:gd name="T27" fmla="*/ 0 h 61"/>
                <a:gd name="T28" fmla="*/ 1 w 162"/>
                <a:gd name="T29" fmla="*/ 0 h 61"/>
                <a:gd name="T30" fmla="*/ 1 w 162"/>
                <a:gd name="T31" fmla="*/ 0 h 61"/>
                <a:gd name="T32" fmla="*/ 1 w 162"/>
                <a:gd name="T33" fmla="*/ 0 h 61"/>
                <a:gd name="T34" fmla="*/ 1 w 162"/>
                <a:gd name="T35" fmla="*/ 0 h 61"/>
                <a:gd name="T36" fmla="*/ 1 w 162"/>
                <a:gd name="T37" fmla="*/ 0 h 61"/>
                <a:gd name="T38" fmla="*/ 0 w 162"/>
                <a:gd name="T39" fmla="*/ 0 h 61"/>
                <a:gd name="T40" fmla="*/ 0 w 162"/>
                <a:gd name="T41" fmla="*/ 0 h 61"/>
                <a:gd name="T42" fmla="*/ 0 w 162"/>
                <a:gd name="T43" fmla="*/ 0 h 61"/>
                <a:gd name="T44" fmla="*/ 0 w 162"/>
                <a:gd name="T45" fmla="*/ 0 h 61"/>
                <a:gd name="T46" fmla="*/ 0 w 162"/>
                <a:gd name="T47" fmla="*/ 0 h 61"/>
                <a:gd name="T48" fmla="*/ 0 w 162"/>
                <a:gd name="T49" fmla="*/ 0 h 61"/>
                <a:gd name="T50" fmla="*/ 0 w 162"/>
                <a:gd name="T51" fmla="*/ 0 h 61"/>
                <a:gd name="T52" fmla="*/ 0 w 162"/>
                <a:gd name="T53" fmla="*/ 0 h 61"/>
                <a:gd name="T54" fmla="*/ 0 w 162"/>
                <a:gd name="T55" fmla="*/ 0 h 61"/>
                <a:gd name="T56" fmla="*/ 0 w 162"/>
                <a:gd name="T57" fmla="*/ 0 h 61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162"/>
                <a:gd name="T88" fmla="*/ 0 h 61"/>
                <a:gd name="T89" fmla="*/ 162 w 162"/>
                <a:gd name="T90" fmla="*/ 61 h 61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162" h="61">
                  <a:moveTo>
                    <a:pt x="9" y="44"/>
                  </a:moveTo>
                  <a:lnTo>
                    <a:pt x="2" y="42"/>
                  </a:lnTo>
                  <a:lnTo>
                    <a:pt x="0" y="38"/>
                  </a:lnTo>
                  <a:lnTo>
                    <a:pt x="2" y="35"/>
                  </a:lnTo>
                  <a:lnTo>
                    <a:pt x="8" y="32"/>
                  </a:lnTo>
                  <a:lnTo>
                    <a:pt x="71" y="4"/>
                  </a:lnTo>
                  <a:lnTo>
                    <a:pt x="76" y="2"/>
                  </a:lnTo>
                  <a:lnTo>
                    <a:pt x="80" y="1"/>
                  </a:lnTo>
                  <a:lnTo>
                    <a:pt x="85" y="0"/>
                  </a:lnTo>
                  <a:lnTo>
                    <a:pt x="89" y="0"/>
                  </a:lnTo>
                  <a:lnTo>
                    <a:pt x="94" y="0"/>
                  </a:lnTo>
                  <a:lnTo>
                    <a:pt x="98" y="1"/>
                  </a:lnTo>
                  <a:lnTo>
                    <a:pt x="103" y="2"/>
                  </a:lnTo>
                  <a:lnTo>
                    <a:pt x="107" y="4"/>
                  </a:lnTo>
                  <a:lnTo>
                    <a:pt x="155" y="23"/>
                  </a:lnTo>
                  <a:lnTo>
                    <a:pt x="160" y="26"/>
                  </a:lnTo>
                  <a:lnTo>
                    <a:pt x="162" y="29"/>
                  </a:lnTo>
                  <a:lnTo>
                    <a:pt x="160" y="34"/>
                  </a:lnTo>
                  <a:lnTo>
                    <a:pt x="155" y="37"/>
                  </a:lnTo>
                  <a:lnTo>
                    <a:pt x="103" y="58"/>
                  </a:lnTo>
                  <a:lnTo>
                    <a:pt x="98" y="59"/>
                  </a:lnTo>
                  <a:lnTo>
                    <a:pt x="94" y="60"/>
                  </a:lnTo>
                  <a:lnTo>
                    <a:pt x="89" y="60"/>
                  </a:lnTo>
                  <a:lnTo>
                    <a:pt x="85" y="61"/>
                  </a:lnTo>
                  <a:lnTo>
                    <a:pt x="79" y="61"/>
                  </a:lnTo>
                  <a:lnTo>
                    <a:pt x="74" y="61"/>
                  </a:lnTo>
                  <a:lnTo>
                    <a:pt x="70" y="61"/>
                  </a:lnTo>
                  <a:lnTo>
                    <a:pt x="65" y="60"/>
                  </a:lnTo>
                  <a:lnTo>
                    <a:pt x="9" y="44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12428" name="Freeform 287"/>
            <p:cNvSpPr>
              <a:spLocks/>
            </p:cNvSpPr>
            <p:nvPr/>
          </p:nvSpPr>
          <p:spPr bwMode="auto">
            <a:xfrm>
              <a:off x="1235" y="3575"/>
              <a:ext cx="24" cy="9"/>
            </a:xfrm>
            <a:custGeom>
              <a:avLst/>
              <a:gdLst>
                <a:gd name="T0" fmla="*/ 0 w 144"/>
                <a:gd name="T1" fmla="*/ 0 h 50"/>
                <a:gd name="T2" fmla="*/ 0 w 144"/>
                <a:gd name="T3" fmla="*/ 0 h 50"/>
                <a:gd name="T4" fmla="*/ 0 w 144"/>
                <a:gd name="T5" fmla="*/ 0 h 50"/>
                <a:gd name="T6" fmla="*/ 0 w 144"/>
                <a:gd name="T7" fmla="*/ 0 h 50"/>
                <a:gd name="T8" fmla="*/ 0 w 144"/>
                <a:gd name="T9" fmla="*/ 0 h 50"/>
                <a:gd name="T10" fmla="*/ 0 w 144"/>
                <a:gd name="T11" fmla="*/ 0 h 50"/>
                <a:gd name="T12" fmla="*/ 0 w 144"/>
                <a:gd name="T13" fmla="*/ 0 h 50"/>
                <a:gd name="T14" fmla="*/ 0 w 144"/>
                <a:gd name="T15" fmla="*/ 0 h 50"/>
                <a:gd name="T16" fmla="*/ 0 w 144"/>
                <a:gd name="T17" fmla="*/ 0 h 50"/>
                <a:gd name="T18" fmla="*/ 0 w 144"/>
                <a:gd name="T19" fmla="*/ 0 h 50"/>
                <a:gd name="T20" fmla="*/ 0 w 144"/>
                <a:gd name="T21" fmla="*/ 0 h 50"/>
                <a:gd name="T22" fmla="*/ 0 w 144"/>
                <a:gd name="T23" fmla="*/ 0 h 50"/>
                <a:gd name="T24" fmla="*/ 0 w 144"/>
                <a:gd name="T25" fmla="*/ 0 h 50"/>
                <a:gd name="T26" fmla="*/ 0 w 144"/>
                <a:gd name="T27" fmla="*/ 0 h 50"/>
                <a:gd name="T28" fmla="*/ 1 w 144"/>
                <a:gd name="T29" fmla="*/ 0 h 50"/>
                <a:gd name="T30" fmla="*/ 1 w 144"/>
                <a:gd name="T31" fmla="*/ 0 h 50"/>
                <a:gd name="T32" fmla="*/ 1 w 144"/>
                <a:gd name="T33" fmla="*/ 0 h 50"/>
                <a:gd name="T34" fmla="*/ 1 w 144"/>
                <a:gd name="T35" fmla="*/ 0 h 50"/>
                <a:gd name="T36" fmla="*/ 1 w 144"/>
                <a:gd name="T37" fmla="*/ 0 h 50"/>
                <a:gd name="T38" fmla="*/ 0 w 144"/>
                <a:gd name="T39" fmla="*/ 0 h 50"/>
                <a:gd name="T40" fmla="*/ 0 w 144"/>
                <a:gd name="T41" fmla="*/ 0 h 50"/>
                <a:gd name="T42" fmla="*/ 0 w 144"/>
                <a:gd name="T43" fmla="*/ 0 h 50"/>
                <a:gd name="T44" fmla="*/ 0 w 144"/>
                <a:gd name="T45" fmla="*/ 0 h 50"/>
                <a:gd name="T46" fmla="*/ 0 w 144"/>
                <a:gd name="T47" fmla="*/ 0 h 50"/>
                <a:gd name="T48" fmla="*/ 0 w 144"/>
                <a:gd name="T49" fmla="*/ 0 h 50"/>
                <a:gd name="T50" fmla="*/ 0 w 144"/>
                <a:gd name="T51" fmla="*/ 0 h 50"/>
                <a:gd name="T52" fmla="*/ 0 w 144"/>
                <a:gd name="T53" fmla="*/ 0 h 50"/>
                <a:gd name="T54" fmla="*/ 0 w 144"/>
                <a:gd name="T55" fmla="*/ 0 h 50"/>
                <a:gd name="T56" fmla="*/ 0 w 144"/>
                <a:gd name="T57" fmla="*/ 0 h 5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144"/>
                <a:gd name="T88" fmla="*/ 0 h 50"/>
                <a:gd name="T89" fmla="*/ 144 w 144"/>
                <a:gd name="T90" fmla="*/ 50 h 5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144" h="50">
                  <a:moveTo>
                    <a:pt x="7" y="24"/>
                  </a:moveTo>
                  <a:lnTo>
                    <a:pt x="1" y="27"/>
                  </a:lnTo>
                  <a:lnTo>
                    <a:pt x="0" y="31"/>
                  </a:lnTo>
                  <a:lnTo>
                    <a:pt x="2" y="34"/>
                  </a:lnTo>
                  <a:lnTo>
                    <a:pt x="8" y="36"/>
                  </a:lnTo>
                  <a:lnTo>
                    <a:pt x="51" y="47"/>
                  </a:lnTo>
                  <a:lnTo>
                    <a:pt x="55" y="49"/>
                  </a:lnTo>
                  <a:lnTo>
                    <a:pt x="60" y="50"/>
                  </a:lnTo>
                  <a:lnTo>
                    <a:pt x="64" y="50"/>
                  </a:lnTo>
                  <a:lnTo>
                    <a:pt x="70" y="50"/>
                  </a:lnTo>
                  <a:lnTo>
                    <a:pt x="74" y="49"/>
                  </a:lnTo>
                  <a:lnTo>
                    <a:pt x="79" y="47"/>
                  </a:lnTo>
                  <a:lnTo>
                    <a:pt x="83" y="46"/>
                  </a:lnTo>
                  <a:lnTo>
                    <a:pt x="88" y="45"/>
                  </a:lnTo>
                  <a:lnTo>
                    <a:pt x="136" y="25"/>
                  </a:lnTo>
                  <a:lnTo>
                    <a:pt x="142" y="22"/>
                  </a:lnTo>
                  <a:lnTo>
                    <a:pt x="144" y="18"/>
                  </a:lnTo>
                  <a:lnTo>
                    <a:pt x="142" y="15"/>
                  </a:lnTo>
                  <a:lnTo>
                    <a:pt x="136" y="13"/>
                  </a:lnTo>
                  <a:lnTo>
                    <a:pt x="88" y="1"/>
                  </a:lnTo>
                  <a:lnTo>
                    <a:pt x="83" y="0"/>
                  </a:lnTo>
                  <a:lnTo>
                    <a:pt x="79" y="0"/>
                  </a:lnTo>
                  <a:lnTo>
                    <a:pt x="74" y="0"/>
                  </a:lnTo>
                  <a:lnTo>
                    <a:pt x="70" y="0"/>
                  </a:lnTo>
                  <a:lnTo>
                    <a:pt x="64" y="1"/>
                  </a:lnTo>
                  <a:lnTo>
                    <a:pt x="60" y="2"/>
                  </a:lnTo>
                  <a:lnTo>
                    <a:pt x="55" y="4"/>
                  </a:lnTo>
                  <a:lnTo>
                    <a:pt x="51" y="5"/>
                  </a:lnTo>
                  <a:lnTo>
                    <a:pt x="7" y="24"/>
                  </a:lnTo>
                  <a:close/>
                </a:path>
              </a:pathLst>
            </a:custGeom>
            <a:solidFill>
              <a:srgbClr val="F9F9F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12429" name="Freeform 288"/>
            <p:cNvSpPr>
              <a:spLocks/>
            </p:cNvSpPr>
            <p:nvPr/>
          </p:nvSpPr>
          <p:spPr bwMode="auto">
            <a:xfrm>
              <a:off x="1054" y="3290"/>
              <a:ext cx="224" cy="362"/>
            </a:xfrm>
            <a:custGeom>
              <a:avLst/>
              <a:gdLst>
                <a:gd name="T0" fmla="*/ 0 w 1346"/>
                <a:gd name="T1" fmla="*/ 1 h 2178"/>
                <a:gd name="T2" fmla="*/ 0 w 1346"/>
                <a:gd name="T3" fmla="*/ 1 h 2178"/>
                <a:gd name="T4" fmla="*/ 0 w 1346"/>
                <a:gd name="T5" fmla="*/ 1 h 2178"/>
                <a:gd name="T6" fmla="*/ 0 w 1346"/>
                <a:gd name="T7" fmla="*/ 2 h 2178"/>
                <a:gd name="T8" fmla="*/ 0 w 1346"/>
                <a:gd name="T9" fmla="*/ 9 h 2178"/>
                <a:gd name="T10" fmla="*/ 0 w 1346"/>
                <a:gd name="T11" fmla="*/ 9 h 2178"/>
                <a:gd name="T12" fmla="*/ 0 w 1346"/>
                <a:gd name="T13" fmla="*/ 10 h 2178"/>
                <a:gd name="T14" fmla="*/ 0 w 1346"/>
                <a:gd name="T15" fmla="*/ 10 h 2178"/>
                <a:gd name="T16" fmla="*/ 0 w 1346"/>
                <a:gd name="T17" fmla="*/ 10 h 2178"/>
                <a:gd name="T18" fmla="*/ 3 w 1346"/>
                <a:gd name="T19" fmla="*/ 10 h 2178"/>
                <a:gd name="T20" fmla="*/ 3 w 1346"/>
                <a:gd name="T21" fmla="*/ 10 h 2178"/>
                <a:gd name="T22" fmla="*/ 3 w 1346"/>
                <a:gd name="T23" fmla="*/ 10 h 2178"/>
                <a:gd name="T24" fmla="*/ 3 w 1346"/>
                <a:gd name="T25" fmla="*/ 10 h 2178"/>
                <a:gd name="T26" fmla="*/ 3 w 1346"/>
                <a:gd name="T27" fmla="*/ 10 h 2178"/>
                <a:gd name="T28" fmla="*/ 3 w 1346"/>
                <a:gd name="T29" fmla="*/ 10 h 2178"/>
                <a:gd name="T30" fmla="*/ 4 w 1346"/>
                <a:gd name="T31" fmla="*/ 10 h 2178"/>
                <a:gd name="T32" fmla="*/ 4 w 1346"/>
                <a:gd name="T33" fmla="*/ 9 h 2178"/>
                <a:gd name="T34" fmla="*/ 5 w 1346"/>
                <a:gd name="T35" fmla="*/ 9 h 2178"/>
                <a:gd name="T36" fmla="*/ 5 w 1346"/>
                <a:gd name="T37" fmla="*/ 9 h 2178"/>
                <a:gd name="T38" fmla="*/ 6 w 1346"/>
                <a:gd name="T39" fmla="*/ 9 h 2178"/>
                <a:gd name="T40" fmla="*/ 6 w 1346"/>
                <a:gd name="T41" fmla="*/ 8 h 2178"/>
                <a:gd name="T42" fmla="*/ 6 w 1346"/>
                <a:gd name="T43" fmla="*/ 8 h 2178"/>
                <a:gd name="T44" fmla="*/ 6 w 1346"/>
                <a:gd name="T45" fmla="*/ 8 h 2178"/>
                <a:gd name="T46" fmla="*/ 6 w 1346"/>
                <a:gd name="T47" fmla="*/ 8 h 2178"/>
                <a:gd name="T48" fmla="*/ 6 w 1346"/>
                <a:gd name="T49" fmla="*/ 8 h 2178"/>
                <a:gd name="T50" fmla="*/ 6 w 1346"/>
                <a:gd name="T51" fmla="*/ 1 h 2178"/>
                <a:gd name="T52" fmla="*/ 6 w 1346"/>
                <a:gd name="T53" fmla="*/ 0 h 2178"/>
                <a:gd name="T54" fmla="*/ 6 w 1346"/>
                <a:gd name="T55" fmla="*/ 0 h 2178"/>
                <a:gd name="T56" fmla="*/ 6 w 1346"/>
                <a:gd name="T57" fmla="*/ 0 h 2178"/>
                <a:gd name="T58" fmla="*/ 6 w 1346"/>
                <a:gd name="T59" fmla="*/ 0 h 2178"/>
                <a:gd name="T60" fmla="*/ 3 w 1346"/>
                <a:gd name="T61" fmla="*/ 0 h 2178"/>
                <a:gd name="T62" fmla="*/ 3 w 1346"/>
                <a:gd name="T63" fmla="*/ 0 h 2178"/>
                <a:gd name="T64" fmla="*/ 3 w 1346"/>
                <a:gd name="T65" fmla="*/ 0 h 2178"/>
                <a:gd name="T66" fmla="*/ 3 w 1346"/>
                <a:gd name="T67" fmla="*/ 0 h 2178"/>
                <a:gd name="T68" fmla="*/ 0 w 1346"/>
                <a:gd name="T69" fmla="*/ 1 h 2178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1346"/>
                <a:gd name="T106" fmla="*/ 0 h 2178"/>
                <a:gd name="T107" fmla="*/ 1346 w 1346"/>
                <a:gd name="T108" fmla="*/ 2178 h 2178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1346" h="2178">
                  <a:moveTo>
                    <a:pt x="59" y="276"/>
                  </a:moveTo>
                  <a:lnTo>
                    <a:pt x="46" y="283"/>
                  </a:lnTo>
                  <a:lnTo>
                    <a:pt x="36" y="291"/>
                  </a:lnTo>
                  <a:lnTo>
                    <a:pt x="26" y="301"/>
                  </a:lnTo>
                  <a:lnTo>
                    <a:pt x="17" y="312"/>
                  </a:lnTo>
                  <a:lnTo>
                    <a:pt x="10" y="324"/>
                  </a:lnTo>
                  <a:lnTo>
                    <a:pt x="5" y="338"/>
                  </a:lnTo>
                  <a:lnTo>
                    <a:pt x="1" y="351"/>
                  </a:lnTo>
                  <a:lnTo>
                    <a:pt x="0" y="365"/>
                  </a:lnTo>
                  <a:lnTo>
                    <a:pt x="10" y="2038"/>
                  </a:lnTo>
                  <a:lnTo>
                    <a:pt x="11" y="2052"/>
                  </a:lnTo>
                  <a:lnTo>
                    <a:pt x="16" y="2064"/>
                  </a:lnTo>
                  <a:lnTo>
                    <a:pt x="21" y="2076"/>
                  </a:lnTo>
                  <a:lnTo>
                    <a:pt x="29" y="2086"/>
                  </a:lnTo>
                  <a:lnTo>
                    <a:pt x="40" y="2095"/>
                  </a:lnTo>
                  <a:lnTo>
                    <a:pt x="50" y="2103"/>
                  </a:lnTo>
                  <a:lnTo>
                    <a:pt x="62" y="2108"/>
                  </a:lnTo>
                  <a:lnTo>
                    <a:pt x="76" y="2111"/>
                  </a:lnTo>
                  <a:lnTo>
                    <a:pt x="585" y="2176"/>
                  </a:lnTo>
                  <a:lnTo>
                    <a:pt x="598" y="2178"/>
                  </a:lnTo>
                  <a:lnTo>
                    <a:pt x="613" y="2178"/>
                  </a:lnTo>
                  <a:lnTo>
                    <a:pt x="629" y="2176"/>
                  </a:lnTo>
                  <a:lnTo>
                    <a:pt x="645" y="2174"/>
                  </a:lnTo>
                  <a:lnTo>
                    <a:pt x="659" y="2171"/>
                  </a:lnTo>
                  <a:lnTo>
                    <a:pt x="675" y="2166"/>
                  </a:lnTo>
                  <a:lnTo>
                    <a:pt x="689" y="2162"/>
                  </a:lnTo>
                  <a:lnTo>
                    <a:pt x="701" y="2156"/>
                  </a:lnTo>
                  <a:lnTo>
                    <a:pt x="708" y="2153"/>
                  </a:lnTo>
                  <a:lnTo>
                    <a:pt x="726" y="2143"/>
                  </a:lnTo>
                  <a:lnTo>
                    <a:pt x="755" y="2128"/>
                  </a:lnTo>
                  <a:lnTo>
                    <a:pt x="792" y="2108"/>
                  </a:lnTo>
                  <a:lnTo>
                    <a:pt x="836" y="2085"/>
                  </a:lnTo>
                  <a:lnTo>
                    <a:pt x="886" y="2059"/>
                  </a:lnTo>
                  <a:lnTo>
                    <a:pt x="939" y="2031"/>
                  </a:lnTo>
                  <a:lnTo>
                    <a:pt x="995" y="2003"/>
                  </a:lnTo>
                  <a:lnTo>
                    <a:pt x="1049" y="1975"/>
                  </a:lnTo>
                  <a:lnTo>
                    <a:pt x="1102" y="1947"/>
                  </a:lnTo>
                  <a:lnTo>
                    <a:pt x="1151" y="1921"/>
                  </a:lnTo>
                  <a:lnTo>
                    <a:pt x="1195" y="1897"/>
                  </a:lnTo>
                  <a:lnTo>
                    <a:pt x="1233" y="1878"/>
                  </a:lnTo>
                  <a:lnTo>
                    <a:pt x="1262" y="1864"/>
                  </a:lnTo>
                  <a:lnTo>
                    <a:pt x="1280" y="1854"/>
                  </a:lnTo>
                  <a:lnTo>
                    <a:pt x="1287" y="1850"/>
                  </a:lnTo>
                  <a:lnTo>
                    <a:pt x="1298" y="1842"/>
                  </a:lnTo>
                  <a:lnTo>
                    <a:pt x="1309" y="1833"/>
                  </a:lnTo>
                  <a:lnTo>
                    <a:pt x="1319" y="1822"/>
                  </a:lnTo>
                  <a:lnTo>
                    <a:pt x="1328" y="1810"/>
                  </a:lnTo>
                  <a:lnTo>
                    <a:pt x="1334" y="1797"/>
                  </a:lnTo>
                  <a:lnTo>
                    <a:pt x="1339" y="1784"/>
                  </a:lnTo>
                  <a:lnTo>
                    <a:pt x="1342" y="1770"/>
                  </a:lnTo>
                  <a:lnTo>
                    <a:pt x="1343" y="1757"/>
                  </a:lnTo>
                  <a:lnTo>
                    <a:pt x="1346" y="147"/>
                  </a:lnTo>
                  <a:lnTo>
                    <a:pt x="1344" y="133"/>
                  </a:lnTo>
                  <a:lnTo>
                    <a:pt x="1340" y="121"/>
                  </a:lnTo>
                  <a:lnTo>
                    <a:pt x="1334" y="108"/>
                  </a:lnTo>
                  <a:lnTo>
                    <a:pt x="1326" y="98"/>
                  </a:lnTo>
                  <a:lnTo>
                    <a:pt x="1316" y="89"/>
                  </a:lnTo>
                  <a:lnTo>
                    <a:pt x="1306" y="81"/>
                  </a:lnTo>
                  <a:lnTo>
                    <a:pt x="1294" y="76"/>
                  </a:lnTo>
                  <a:lnTo>
                    <a:pt x="1280" y="72"/>
                  </a:lnTo>
                  <a:lnTo>
                    <a:pt x="782" y="3"/>
                  </a:lnTo>
                  <a:lnTo>
                    <a:pt x="769" y="2"/>
                  </a:lnTo>
                  <a:lnTo>
                    <a:pt x="754" y="0"/>
                  </a:lnTo>
                  <a:lnTo>
                    <a:pt x="738" y="2"/>
                  </a:lnTo>
                  <a:lnTo>
                    <a:pt x="722" y="3"/>
                  </a:lnTo>
                  <a:lnTo>
                    <a:pt x="707" y="6"/>
                  </a:lnTo>
                  <a:lnTo>
                    <a:pt x="691" y="9"/>
                  </a:lnTo>
                  <a:lnTo>
                    <a:pt x="677" y="13"/>
                  </a:lnTo>
                  <a:lnTo>
                    <a:pt x="665" y="17"/>
                  </a:lnTo>
                  <a:lnTo>
                    <a:pt x="59" y="27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12430" name="Freeform 289"/>
            <p:cNvSpPr>
              <a:spLocks/>
            </p:cNvSpPr>
            <p:nvPr/>
          </p:nvSpPr>
          <p:spPr bwMode="auto">
            <a:xfrm>
              <a:off x="1055" y="3291"/>
              <a:ext cx="222" cy="360"/>
            </a:xfrm>
            <a:custGeom>
              <a:avLst/>
              <a:gdLst>
                <a:gd name="T0" fmla="*/ 0 w 1332"/>
                <a:gd name="T1" fmla="*/ 1 h 2163"/>
                <a:gd name="T2" fmla="*/ 0 w 1332"/>
                <a:gd name="T3" fmla="*/ 1 h 2163"/>
                <a:gd name="T4" fmla="*/ 0 w 1332"/>
                <a:gd name="T5" fmla="*/ 1 h 2163"/>
                <a:gd name="T6" fmla="*/ 0 w 1332"/>
                <a:gd name="T7" fmla="*/ 1 h 2163"/>
                <a:gd name="T8" fmla="*/ 0 w 1332"/>
                <a:gd name="T9" fmla="*/ 1 h 2163"/>
                <a:gd name="T10" fmla="*/ 0 w 1332"/>
                <a:gd name="T11" fmla="*/ 1 h 2163"/>
                <a:gd name="T12" fmla="*/ 0 w 1332"/>
                <a:gd name="T13" fmla="*/ 1 h 2163"/>
                <a:gd name="T14" fmla="*/ 0 w 1332"/>
                <a:gd name="T15" fmla="*/ 1 h 2163"/>
                <a:gd name="T16" fmla="*/ 0 w 1332"/>
                <a:gd name="T17" fmla="*/ 2 h 2163"/>
                <a:gd name="T18" fmla="*/ 0 w 1332"/>
                <a:gd name="T19" fmla="*/ 9 h 2163"/>
                <a:gd name="T20" fmla="*/ 0 w 1332"/>
                <a:gd name="T21" fmla="*/ 9 h 2163"/>
                <a:gd name="T22" fmla="*/ 0 w 1332"/>
                <a:gd name="T23" fmla="*/ 9 h 2163"/>
                <a:gd name="T24" fmla="*/ 0 w 1332"/>
                <a:gd name="T25" fmla="*/ 9 h 2163"/>
                <a:gd name="T26" fmla="*/ 0 w 1332"/>
                <a:gd name="T27" fmla="*/ 9 h 2163"/>
                <a:gd name="T28" fmla="*/ 0 w 1332"/>
                <a:gd name="T29" fmla="*/ 10 h 2163"/>
                <a:gd name="T30" fmla="*/ 0 w 1332"/>
                <a:gd name="T31" fmla="*/ 10 h 2163"/>
                <a:gd name="T32" fmla="*/ 0 w 1332"/>
                <a:gd name="T33" fmla="*/ 10 h 2163"/>
                <a:gd name="T34" fmla="*/ 0 w 1332"/>
                <a:gd name="T35" fmla="*/ 10 h 2163"/>
                <a:gd name="T36" fmla="*/ 3 w 1332"/>
                <a:gd name="T37" fmla="*/ 10 h 2163"/>
                <a:gd name="T38" fmla="*/ 3 w 1332"/>
                <a:gd name="T39" fmla="*/ 10 h 2163"/>
                <a:gd name="T40" fmla="*/ 3 w 1332"/>
                <a:gd name="T41" fmla="*/ 10 h 2163"/>
                <a:gd name="T42" fmla="*/ 3 w 1332"/>
                <a:gd name="T43" fmla="*/ 10 h 2163"/>
                <a:gd name="T44" fmla="*/ 3 w 1332"/>
                <a:gd name="T45" fmla="*/ 10 h 2163"/>
                <a:gd name="T46" fmla="*/ 3 w 1332"/>
                <a:gd name="T47" fmla="*/ 10 h 2163"/>
                <a:gd name="T48" fmla="*/ 3 w 1332"/>
                <a:gd name="T49" fmla="*/ 10 h 2163"/>
                <a:gd name="T50" fmla="*/ 3 w 1332"/>
                <a:gd name="T51" fmla="*/ 10 h 2163"/>
                <a:gd name="T52" fmla="*/ 3 w 1332"/>
                <a:gd name="T53" fmla="*/ 10 h 2163"/>
                <a:gd name="T54" fmla="*/ 6 w 1332"/>
                <a:gd name="T55" fmla="*/ 8 h 2163"/>
                <a:gd name="T56" fmla="*/ 6 w 1332"/>
                <a:gd name="T57" fmla="*/ 8 h 2163"/>
                <a:gd name="T58" fmla="*/ 6 w 1332"/>
                <a:gd name="T59" fmla="*/ 8 h 2163"/>
                <a:gd name="T60" fmla="*/ 6 w 1332"/>
                <a:gd name="T61" fmla="*/ 8 h 2163"/>
                <a:gd name="T62" fmla="*/ 6 w 1332"/>
                <a:gd name="T63" fmla="*/ 8 h 2163"/>
                <a:gd name="T64" fmla="*/ 6 w 1332"/>
                <a:gd name="T65" fmla="*/ 8 h 2163"/>
                <a:gd name="T66" fmla="*/ 6 w 1332"/>
                <a:gd name="T67" fmla="*/ 8 h 2163"/>
                <a:gd name="T68" fmla="*/ 6 w 1332"/>
                <a:gd name="T69" fmla="*/ 8 h 2163"/>
                <a:gd name="T70" fmla="*/ 6 w 1332"/>
                <a:gd name="T71" fmla="*/ 8 h 2163"/>
                <a:gd name="T72" fmla="*/ 6 w 1332"/>
                <a:gd name="T73" fmla="*/ 1 h 2163"/>
                <a:gd name="T74" fmla="*/ 6 w 1332"/>
                <a:gd name="T75" fmla="*/ 0 h 2163"/>
                <a:gd name="T76" fmla="*/ 6 w 1332"/>
                <a:gd name="T77" fmla="*/ 0 h 2163"/>
                <a:gd name="T78" fmla="*/ 6 w 1332"/>
                <a:gd name="T79" fmla="*/ 0 h 2163"/>
                <a:gd name="T80" fmla="*/ 6 w 1332"/>
                <a:gd name="T81" fmla="*/ 0 h 2163"/>
                <a:gd name="T82" fmla="*/ 6 w 1332"/>
                <a:gd name="T83" fmla="*/ 0 h 2163"/>
                <a:gd name="T84" fmla="*/ 6 w 1332"/>
                <a:gd name="T85" fmla="*/ 0 h 2163"/>
                <a:gd name="T86" fmla="*/ 6 w 1332"/>
                <a:gd name="T87" fmla="*/ 0 h 2163"/>
                <a:gd name="T88" fmla="*/ 6 w 1332"/>
                <a:gd name="T89" fmla="*/ 0 h 2163"/>
                <a:gd name="T90" fmla="*/ 4 w 1332"/>
                <a:gd name="T91" fmla="*/ 0 h 2163"/>
                <a:gd name="T92" fmla="*/ 3 w 1332"/>
                <a:gd name="T93" fmla="*/ 0 h 2163"/>
                <a:gd name="T94" fmla="*/ 3 w 1332"/>
                <a:gd name="T95" fmla="*/ 0 h 2163"/>
                <a:gd name="T96" fmla="*/ 3 w 1332"/>
                <a:gd name="T97" fmla="*/ 0 h 2163"/>
                <a:gd name="T98" fmla="*/ 3 w 1332"/>
                <a:gd name="T99" fmla="*/ 0 h 2163"/>
                <a:gd name="T100" fmla="*/ 3 w 1332"/>
                <a:gd name="T101" fmla="*/ 0 h 2163"/>
                <a:gd name="T102" fmla="*/ 3 w 1332"/>
                <a:gd name="T103" fmla="*/ 0 h 2163"/>
                <a:gd name="T104" fmla="*/ 3 w 1332"/>
                <a:gd name="T105" fmla="*/ 0 h 2163"/>
                <a:gd name="T106" fmla="*/ 3 w 1332"/>
                <a:gd name="T107" fmla="*/ 0 h 2163"/>
                <a:gd name="T108" fmla="*/ 0 w 1332"/>
                <a:gd name="T109" fmla="*/ 1 h 2163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w 1332"/>
                <a:gd name="T166" fmla="*/ 0 h 2163"/>
                <a:gd name="T167" fmla="*/ 1332 w 1332"/>
                <a:gd name="T168" fmla="*/ 2163 h 2163"/>
              </a:gdLst>
              <a:ahLst/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l="T165" t="T166" r="T167" b="T168"/>
              <a:pathLst>
                <a:path w="1332" h="2163">
                  <a:moveTo>
                    <a:pt x="55" y="274"/>
                  </a:moveTo>
                  <a:lnTo>
                    <a:pt x="44" y="279"/>
                  </a:lnTo>
                  <a:lnTo>
                    <a:pt x="34" y="288"/>
                  </a:lnTo>
                  <a:lnTo>
                    <a:pt x="25" y="297"/>
                  </a:lnTo>
                  <a:lnTo>
                    <a:pt x="16" y="307"/>
                  </a:lnTo>
                  <a:lnTo>
                    <a:pt x="9" y="320"/>
                  </a:lnTo>
                  <a:lnTo>
                    <a:pt x="4" y="331"/>
                  </a:lnTo>
                  <a:lnTo>
                    <a:pt x="1" y="343"/>
                  </a:lnTo>
                  <a:lnTo>
                    <a:pt x="0" y="356"/>
                  </a:lnTo>
                  <a:lnTo>
                    <a:pt x="10" y="2030"/>
                  </a:lnTo>
                  <a:lnTo>
                    <a:pt x="11" y="2042"/>
                  </a:lnTo>
                  <a:lnTo>
                    <a:pt x="14" y="2054"/>
                  </a:lnTo>
                  <a:lnTo>
                    <a:pt x="20" y="2065"/>
                  </a:lnTo>
                  <a:lnTo>
                    <a:pt x="28" y="2074"/>
                  </a:lnTo>
                  <a:lnTo>
                    <a:pt x="36" y="2083"/>
                  </a:lnTo>
                  <a:lnTo>
                    <a:pt x="46" y="2090"/>
                  </a:lnTo>
                  <a:lnTo>
                    <a:pt x="57" y="2094"/>
                  </a:lnTo>
                  <a:lnTo>
                    <a:pt x="69" y="2096"/>
                  </a:lnTo>
                  <a:lnTo>
                    <a:pt x="579" y="2162"/>
                  </a:lnTo>
                  <a:lnTo>
                    <a:pt x="592" y="2163"/>
                  </a:lnTo>
                  <a:lnTo>
                    <a:pt x="606" y="2163"/>
                  </a:lnTo>
                  <a:lnTo>
                    <a:pt x="621" y="2162"/>
                  </a:lnTo>
                  <a:lnTo>
                    <a:pt x="636" y="2159"/>
                  </a:lnTo>
                  <a:lnTo>
                    <a:pt x="651" y="2156"/>
                  </a:lnTo>
                  <a:lnTo>
                    <a:pt x="666" y="2152"/>
                  </a:lnTo>
                  <a:lnTo>
                    <a:pt x="679" y="2147"/>
                  </a:lnTo>
                  <a:lnTo>
                    <a:pt x="691" y="2141"/>
                  </a:lnTo>
                  <a:lnTo>
                    <a:pt x="1277" y="1835"/>
                  </a:lnTo>
                  <a:lnTo>
                    <a:pt x="1287" y="1829"/>
                  </a:lnTo>
                  <a:lnTo>
                    <a:pt x="1297" y="1821"/>
                  </a:lnTo>
                  <a:lnTo>
                    <a:pt x="1306" y="1811"/>
                  </a:lnTo>
                  <a:lnTo>
                    <a:pt x="1314" y="1798"/>
                  </a:lnTo>
                  <a:lnTo>
                    <a:pt x="1321" y="1787"/>
                  </a:lnTo>
                  <a:lnTo>
                    <a:pt x="1325" y="1774"/>
                  </a:lnTo>
                  <a:lnTo>
                    <a:pt x="1328" y="1761"/>
                  </a:lnTo>
                  <a:lnTo>
                    <a:pt x="1330" y="1749"/>
                  </a:lnTo>
                  <a:lnTo>
                    <a:pt x="1332" y="139"/>
                  </a:lnTo>
                  <a:lnTo>
                    <a:pt x="1331" y="126"/>
                  </a:lnTo>
                  <a:lnTo>
                    <a:pt x="1327" y="115"/>
                  </a:lnTo>
                  <a:lnTo>
                    <a:pt x="1322" y="104"/>
                  </a:lnTo>
                  <a:lnTo>
                    <a:pt x="1314" y="95"/>
                  </a:lnTo>
                  <a:lnTo>
                    <a:pt x="1306" y="86"/>
                  </a:lnTo>
                  <a:lnTo>
                    <a:pt x="1296" y="79"/>
                  </a:lnTo>
                  <a:lnTo>
                    <a:pt x="1284" y="75"/>
                  </a:lnTo>
                  <a:lnTo>
                    <a:pt x="1272" y="71"/>
                  </a:lnTo>
                  <a:lnTo>
                    <a:pt x="774" y="1"/>
                  </a:lnTo>
                  <a:lnTo>
                    <a:pt x="761" y="0"/>
                  </a:lnTo>
                  <a:lnTo>
                    <a:pt x="747" y="0"/>
                  </a:lnTo>
                  <a:lnTo>
                    <a:pt x="731" y="0"/>
                  </a:lnTo>
                  <a:lnTo>
                    <a:pt x="717" y="3"/>
                  </a:lnTo>
                  <a:lnTo>
                    <a:pt x="701" y="5"/>
                  </a:lnTo>
                  <a:lnTo>
                    <a:pt x="686" y="8"/>
                  </a:lnTo>
                  <a:lnTo>
                    <a:pt x="673" y="12"/>
                  </a:lnTo>
                  <a:lnTo>
                    <a:pt x="660" y="16"/>
                  </a:lnTo>
                  <a:lnTo>
                    <a:pt x="55" y="27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12431" name="Freeform 290"/>
            <p:cNvSpPr>
              <a:spLocks/>
            </p:cNvSpPr>
            <p:nvPr/>
          </p:nvSpPr>
          <p:spPr bwMode="auto">
            <a:xfrm>
              <a:off x="1163" y="3311"/>
              <a:ext cx="111" cy="334"/>
            </a:xfrm>
            <a:custGeom>
              <a:avLst/>
              <a:gdLst>
                <a:gd name="T0" fmla="*/ 3 w 662"/>
                <a:gd name="T1" fmla="*/ 7 h 2007"/>
                <a:gd name="T2" fmla="*/ 3 w 662"/>
                <a:gd name="T3" fmla="*/ 7 h 2007"/>
                <a:gd name="T4" fmla="*/ 3 w 662"/>
                <a:gd name="T5" fmla="*/ 8 h 2007"/>
                <a:gd name="T6" fmla="*/ 3 w 662"/>
                <a:gd name="T7" fmla="*/ 8 h 2007"/>
                <a:gd name="T8" fmla="*/ 3 w 662"/>
                <a:gd name="T9" fmla="*/ 8 h 2007"/>
                <a:gd name="T10" fmla="*/ 3 w 662"/>
                <a:gd name="T11" fmla="*/ 8 h 2007"/>
                <a:gd name="T12" fmla="*/ 3 w 662"/>
                <a:gd name="T13" fmla="*/ 8 h 2007"/>
                <a:gd name="T14" fmla="*/ 3 w 662"/>
                <a:gd name="T15" fmla="*/ 8 h 2007"/>
                <a:gd name="T16" fmla="*/ 3 w 662"/>
                <a:gd name="T17" fmla="*/ 8 h 2007"/>
                <a:gd name="T18" fmla="*/ 0 w 662"/>
                <a:gd name="T19" fmla="*/ 9 h 2007"/>
                <a:gd name="T20" fmla="*/ 0 w 662"/>
                <a:gd name="T21" fmla="*/ 9 h 2007"/>
                <a:gd name="T22" fmla="*/ 0 w 662"/>
                <a:gd name="T23" fmla="*/ 9 h 2007"/>
                <a:gd name="T24" fmla="*/ 0 w 662"/>
                <a:gd name="T25" fmla="*/ 9 h 2007"/>
                <a:gd name="T26" fmla="*/ 0 w 662"/>
                <a:gd name="T27" fmla="*/ 9 h 2007"/>
                <a:gd name="T28" fmla="*/ 0 w 662"/>
                <a:gd name="T29" fmla="*/ 9 h 2007"/>
                <a:gd name="T30" fmla="*/ 0 w 662"/>
                <a:gd name="T31" fmla="*/ 9 h 2007"/>
                <a:gd name="T32" fmla="*/ 0 w 662"/>
                <a:gd name="T33" fmla="*/ 9 h 2007"/>
                <a:gd name="T34" fmla="*/ 0 w 662"/>
                <a:gd name="T35" fmla="*/ 9 h 2007"/>
                <a:gd name="T36" fmla="*/ 0 w 662"/>
                <a:gd name="T37" fmla="*/ 1 h 2007"/>
                <a:gd name="T38" fmla="*/ 0 w 662"/>
                <a:gd name="T39" fmla="*/ 1 h 2007"/>
                <a:gd name="T40" fmla="*/ 0 w 662"/>
                <a:gd name="T41" fmla="*/ 1 h 2007"/>
                <a:gd name="T42" fmla="*/ 0 w 662"/>
                <a:gd name="T43" fmla="*/ 1 h 2007"/>
                <a:gd name="T44" fmla="*/ 0 w 662"/>
                <a:gd name="T45" fmla="*/ 1 h 2007"/>
                <a:gd name="T46" fmla="*/ 0 w 662"/>
                <a:gd name="T47" fmla="*/ 1 h 2007"/>
                <a:gd name="T48" fmla="*/ 0 w 662"/>
                <a:gd name="T49" fmla="*/ 1 h 2007"/>
                <a:gd name="T50" fmla="*/ 0 w 662"/>
                <a:gd name="T51" fmla="*/ 1 h 2007"/>
                <a:gd name="T52" fmla="*/ 0 w 662"/>
                <a:gd name="T53" fmla="*/ 1 h 2007"/>
                <a:gd name="T54" fmla="*/ 0 w 662"/>
                <a:gd name="T55" fmla="*/ 1 h 2007"/>
                <a:gd name="T56" fmla="*/ 0 w 662"/>
                <a:gd name="T57" fmla="*/ 1 h 2007"/>
                <a:gd name="T58" fmla="*/ 1 w 662"/>
                <a:gd name="T59" fmla="*/ 1 h 2007"/>
                <a:gd name="T60" fmla="*/ 1 w 662"/>
                <a:gd name="T61" fmla="*/ 1 h 2007"/>
                <a:gd name="T62" fmla="*/ 1 w 662"/>
                <a:gd name="T63" fmla="*/ 1 h 2007"/>
                <a:gd name="T64" fmla="*/ 1 w 662"/>
                <a:gd name="T65" fmla="*/ 1 h 2007"/>
                <a:gd name="T66" fmla="*/ 1 w 662"/>
                <a:gd name="T67" fmla="*/ 1 h 2007"/>
                <a:gd name="T68" fmla="*/ 2 w 662"/>
                <a:gd name="T69" fmla="*/ 1 h 2007"/>
                <a:gd name="T70" fmla="*/ 2 w 662"/>
                <a:gd name="T71" fmla="*/ 0 h 2007"/>
                <a:gd name="T72" fmla="*/ 2 w 662"/>
                <a:gd name="T73" fmla="*/ 0 h 2007"/>
                <a:gd name="T74" fmla="*/ 2 w 662"/>
                <a:gd name="T75" fmla="*/ 0 h 2007"/>
                <a:gd name="T76" fmla="*/ 3 w 662"/>
                <a:gd name="T77" fmla="*/ 0 h 2007"/>
                <a:gd name="T78" fmla="*/ 3 w 662"/>
                <a:gd name="T79" fmla="*/ 0 h 2007"/>
                <a:gd name="T80" fmla="*/ 3 w 662"/>
                <a:gd name="T81" fmla="*/ 0 h 2007"/>
                <a:gd name="T82" fmla="*/ 3 w 662"/>
                <a:gd name="T83" fmla="*/ 0 h 2007"/>
                <a:gd name="T84" fmla="*/ 3 w 662"/>
                <a:gd name="T85" fmla="*/ 0 h 2007"/>
                <a:gd name="T86" fmla="*/ 3 w 662"/>
                <a:gd name="T87" fmla="*/ 0 h 2007"/>
                <a:gd name="T88" fmla="*/ 3 w 662"/>
                <a:gd name="T89" fmla="*/ 0 h 2007"/>
                <a:gd name="T90" fmla="*/ 3 w 662"/>
                <a:gd name="T91" fmla="*/ 0 h 2007"/>
                <a:gd name="T92" fmla="*/ 3 w 662"/>
                <a:gd name="T93" fmla="*/ 0 h 2007"/>
                <a:gd name="T94" fmla="*/ 3 w 662"/>
                <a:gd name="T95" fmla="*/ 0 h 2007"/>
                <a:gd name="T96" fmla="*/ 3 w 662"/>
                <a:gd name="T97" fmla="*/ 0 h 2007"/>
                <a:gd name="T98" fmla="*/ 3 w 662"/>
                <a:gd name="T99" fmla="*/ 0 h 2007"/>
                <a:gd name="T100" fmla="*/ 3 w 662"/>
                <a:gd name="T101" fmla="*/ 0 h 2007"/>
                <a:gd name="T102" fmla="*/ 3 w 662"/>
                <a:gd name="T103" fmla="*/ 7 h 2007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w 662"/>
                <a:gd name="T157" fmla="*/ 0 h 2007"/>
                <a:gd name="T158" fmla="*/ 662 w 662"/>
                <a:gd name="T159" fmla="*/ 2007 h 2007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T156" t="T157" r="T158" b="T159"/>
              <a:pathLst>
                <a:path w="662" h="2007">
                  <a:moveTo>
                    <a:pt x="661" y="1629"/>
                  </a:moveTo>
                  <a:lnTo>
                    <a:pt x="660" y="1639"/>
                  </a:lnTo>
                  <a:lnTo>
                    <a:pt x="658" y="1648"/>
                  </a:lnTo>
                  <a:lnTo>
                    <a:pt x="653" y="1658"/>
                  </a:lnTo>
                  <a:lnTo>
                    <a:pt x="649" y="1668"/>
                  </a:lnTo>
                  <a:lnTo>
                    <a:pt x="642" y="1677"/>
                  </a:lnTo>
                  <a:lnTo>
                    <a:pt x="635" y="1685"/>
                  </a:lnTo>
                  <a:lnTo>
                    <a:pt x="627" y="1692"/>
                  </a:lnTo>
                  <a:lnTo>
                    <a:pt x="619" y="1697"/>
                  </a:lnTo>
                  <a:lnTo>
                    <a:pt x="34" y="2003"/>
                  </a:lnTo>
                  <a:lnTo>
                    <a:pt x="28" y="2006"/>
                  </a:lnTo>
                  <a:lnTo>
                    <a:pt x="23" y="2007"/>
                  </a:lnTo>
                  <a:lnTo>
                    <a:pt x="20" y="2007"/>
                  </a:lnTo>
                  <a:lnTo>
                    <a:pt x="17" y="2006"/>
                  </a:lnTo>
                  <a:lnTo>
                    <a:pt x="14" y="2003"/>
                  </a:lnTo>
                  <a:lnTo>
                    <a:pt x="12" y="2000"/>
                  </a:lnTo>
                  <a:lnTo>
                    <a:pt x="11" y="1996"/>
                  </a:lnTo>
                  <a:lnTo>
                    <a:pt x="11" y="1990"/>
                  </a:lnTo>
                  <a:lnTo>
                    <a:pt x="0" y="324"/>
                  </a:lnTo>
                  <a:lnTo>
                    <a:pt x="0" y="315"/>
                  </a:lnTo>
                  <a:lnTo>
                    <a:pt x="3" y="304"/>
                  </a:lnTo>
                  <a:lnTo>
                    <a:pt x="7" y="295"/>
                  </a:lnTo>
                  <a:lnTo>
                    <a:pt x="12" y="286"/>
                  </a:lnTo>
                  <a:lnTo>
                    <a:pt x="18" y="277"/>
                  </a:lnTo>
                  <a:lnTo>
                    <a:pt x="25" y="271"/>
                  </a:lnTo>
                  <a:lnTo>
                    <a:pt x="32" y="264"/>
                  </a:lnTo>
                  <a:lnTo>
                    <a:pt x="40" y="259"/>
                  </a:lnTo>
                  <a:lnTo>
                    <a:pt x="47" y="256"/>
                  </a:lnTo>
                  <a:lnTo>
                    <a:pt x="66" y="248"/>
                  </a:lnTo>
                  <a:lnTo>
                    <a:pt x="96" y="236"/>
                  </a:lnTo>
                  <a:lnTo>
                    <a:pt x="134" y="219"/>
                  </a:lnTo>
                  <a:lnTo>
                    <a:pt x="179" y="200"/>
                  </a:lnTo>
                  <a:lnTo>
                    <a:pt x="229" y="178"/>
                  </a:lnTo>
                  <a:lnTo>
                    <a:pt x="283" y="155"/>
                  </a:lnTo>
                  <a:lnTo>
                    <a:pt x="340" y="131"/>
                  </a:lnTo>
                  <a:lnTo>
                    <a:pt x="395" y="108"/>
                  </a:lnTo>
                  <a:lnTo>
                    <a:pt x="449" y="84"/>
                  </a:lnTo>
                  <a:lnTo>
                    <a:pt x="499" y="63"/>
                  </a:lnTo>
                  <a:lnTo>
                    <a:pt x="544" y="43"/>
                  </a:lnTo>
                  <a:lnTo>
                    <a:pt x="582" y="27"/>
                  </a:lnTo>
                  <a:lnTo>
                    <a:pt x="612" y="14"/>
                  </a:lnTo>
                  <a:lnTo>
                    <a:pt x="631" y="6"/>
                  </a:lnTo>
                  <a:lnTo>
                    <a:pt x="638" y="3"/>
                  </a:lnTo>
                  <a:lnTo>
                    <a:pt x="643" y="1"/>
                  </a:lnTo>
                  <a:lnTo>
                    <a:pt x="649" y="0"/>
                  </a:lnTo>
                  <a:lnTo>
                    <a:pt x="652" y="0"/>
                  </a:lnTo>
                  <a:lnTo>
                    <a:pt x="656" y="2"/>
                  </a:lnTo>
                  <a:lnTo>
                    <a:pt x="659" y="4"/>
                  </a:lnTo>
                  <a:lnTo>
                    <a:pt x="661" y="9"/>
                  </a:lnTo>
                  <a:lnTo>
                    <a:pt x="662" y="13"/>
                  </a:lnTo>
                  <a:lnTo>
                    <a:pt x="662" y="19"/>
                  </a:lnTo>
                  <a:lnTo>
                    <a:pt x="661" y="1629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12432" name="Freeform 291"/>
            <p:cNvSpPr>
              <a:spLocks/>
            </p:cNvSpPr>
            <p:nvPr/>
          </p:nvSpPr>
          <p:spPr bwMode="auto">
            <a:xfrm>
              <a:off x="1068" y="3294"/>
              <a:ext cx="196" cy="56"/>
            </a:xfrm>
            <a:custGeom>
              <a:avLst/>
              <a:gdLst>
                <a:gd name="T0" fmla="*/ 3 w 1178"/>
                <a:gd name="T1" fmla="*/ 0 h 336"/>
                <a:gd name="T2" fmla="*/ 2 w 1178"/>
                <a:gd name="T3" fmla="*/ 0 h 336"/>
                <a:gd name="T4" fmla="*/ 2 w 1178"/>
                <a:gd name="T5" fmla="*/ 0 h 336"/>
                <a:gd name="T6" fmla="*/ 2 w 1178"/>
                <a:gd name="T7" fmla="*/ 0 h 336"/>
                <a:gd name="T8" fmla="*/ 1 w 1178"/>
                <a:gd name="T9" fmla="*/ 1 h 336"/>
                <a:gd name="T10" fmla="*/ 1 w 1178"/>
                <a:gd name="T11" fmla="*/ 1 h 336"/>
                <a:gd name="T12" fmla="*/ 0 w 1178"/>
                <a:gd name="T13" fmla="*/ 1 h 336"/>
                <a:gd name="T14" fmla="*/ 0 w 1178"/>
                <a:gd name="T15" fmla="*/ 1 h 336"/>
                <a:gd name="T16" fmla="*/ 0 w 1178"/>
                <a:gd name="T17" fmla="*/ 1 h 336"/>
                <a:gd name="T18" fmla="*/ 0 w 1178"/>
                <a:gd name="T19" fmla="*/ 1 h 336"/>
                <a:gd name="T20" fmla="*/ 0 w 1178"/>
                <a:gd name="T21" fmla="*/ 1 h 336"/>
                <a:gd name="T22" fmla="*/ 1 w 1178"/>
                <a:gd name="T23" fmla="*/ 1 h 336"/>
                <a:gd name="T24" fmla="*/ 1 w 1178"/>
                <a:gd name="T25" fmla="*/ 1 h 336"/>
                <a:gd name="T26" fmla="*/ 2 w 1178"/>
                <a:gd name="T27" fmla="*/ 2 h 336"/>
                <a:gd name="T28" fmla="*/ 2 w 1178"/>
                <a:gd name="T29" fmla="*/ 2 h 336"/>
                <a:gd name="T30" fmla="*/ 2 w 1178"/>
                <a:gd name="T31" fmla="*/ 2 h 336"/>
                <a:gd name="T32" fmla="*/ 2 w 1178"/>
                <a:gd name="T33" fmla="*/ 2 h 336"/>
                <a:gd name="T34" fmla="*/ 2 w 1178"/>
                <a:gd name="T35" fmla="*/ 2 h 336"/>
                <a:gd name="T36" fmla="*/ 2 w 1178"/>
                <a:gd name="T37" fmla="*/ 2 h 336"/>
                <a:gd name="T38" fmla="*/ 3 w 1178"/>
                <a:gd name="T39" fmla="*/ 2 h 336"/>
                <a:gd name="T40" fmla="*/ 3 w 1178"/>
                <a:gd name="T41" fmla="*/ 2 h 336"/>
                <a:gd name="T42" fmla="*/ 3 w 1178"/>
                <a:gd name="T43" fmla="*/ 1 h 336"/>
                <a:gd name="T44" fmla="*/ 3 w 1178"/>
                <a:gd name="T45" fmla="*/ 1 h 336"/>
                <a:gd name="T46" fmla="*/ 4 w 1178"/>
                <a:gd name="T47" fmla="*/ 1 h 336"/>
                <a:gd name="T48" fmla="*/ 4 w 1178"/>
                <a:gd name="T49" fmla="*/ 1 h 336"/>
                <a:gd name="T50" fmla="*/ 5 w 1178"/>
                <a:gd name="T51" fmla="*/ 1 h 336"/>
                <a:gd name="T52" fmla="*/ 5 w 1178"/>
                <a:gd name="T53" fmla="*/ 0 h 336"/>
                <a:gd name="T54" fmla="*/ 5 w 1178"/>
                <a:gd name="T55" fmla="*/ 0 h 336"/>
                <a:gd name="T56" fmla="*/ 3 w 1178"/>
                <a:gd name="T57" fmla="*/ 0 h 336"/>
                <a:gd name="T58" fmla="*/ 3 w 1178"/>
                <a:gd name="T59" fmla="*/ 0 h 336"/>
                <a:gd name="T60" fmla="*/ 3 w 1178"/>
                <a:gd name="T61" fmla="*/ 0 h 336"/>
                <a:gd name="T62" fmla="*/ 3 w 1178"/>
                <a:gd name="T63" fmla="*/ 0 h 336"/>
                <a:gd name="T64" fmla="*/ 3 w 1178"/>
                <a:gd name="T65" fmla="*/ 0 h 3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1178"/>
                <a:gd name="T100" fmla="*/ 0 h 336"/>
                <a:gd name="T101" fmla="*/ 1178 w 1178"/>
                <a:gd name="T102" fmla="*/ 336 h 3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1178" h="336">
                  <a:moveTo>
                    <a:pt x="591" y="14"/>
                  </a:moveTo>
                  <a:lnTo>
                    <a:pt x="584" y="16"/>
                  </a:lnTo>
                  <a:lnTo>
                    <a:pt x="566" y="24"/>
                  </a:lnTo>
                  <a:lnTo>
                    <a:pt x="539" y="37"/>
                  </a:lnTo>
                  <a:lnTo>
                    <a:pt x="503" y="52"/>
                  </a:lnTo>
                  <a:lnTo>
                    <a:pt x="459" y="70"/>
                  </a:lnTo>
                  <a:lnTo>
                    <a:pt x="412" y="91"/>
                  </a:lnTo>
                  <a:lnTo>
                    <a:pt x="360" y="113"/>
                  </a:lnTo>
                  <a:lnTo>
                    <a:pt x="305" y="136"/>
                  </a:lnTo>
                  <a:lnTo>
                    <a:pt x="251" y="159"/>
                  </a:lnTo>
                  <a:lnTo>
                    <a:pt x="198" y="182"/>
                  </a:lnTo>
                  <a:lnTo>
                    <a:pt x="149" y="203"/>
                  </a:lnTo>
                  <a:lnTo>
                    <a:pt x="103" y="222"/>
                  </a:lnTo>
                  <a:lnTo>
                    <a:pt x="64" y="239"/>
                  </a:lnTo>
                  <a:lnTo>
                    <a:pt x="32" y="253"/>
                  </a:lnTo>
                  <a:lnTo>
                    <a:pt x="11" y="262"/>
                  </a:lnTo>
                  <a:lnTo>
                    <a:pt x="0" y="266"/>
                  </a:lnTo>
                  <a:lnTo>
                    <a:pt x="10" y="267"/>
                  </a:lnTo>
                  <a:lnTo>
                    <a:pt x="29" y="271"/>
                  </a:lnTo>
                  <a:lnTo>
                    <a:pt x="56" y="274"/>
                  </a:lnTo>
                  <a:lnTo>
                    <a:pt x="89" y="279"/>
                  </a:lnTo>
                  <a:lnTo>
                    <a:pt x="127" y="284"/>
                  </a:lnTo>
                  <a:lnTo>
                    <a:pt x="169" y="290"/>
                  </a:lnTo>
                  <a:lnTo>
                    <a:pt x="213" y="295"/>
                  </a:lnTo>
                  <a:lnTo>
                    <a:pt x="257" y="302"/>
                  </a:lnTo>
                  <a:lnTo>
                    <a:pt x="302" y="308"/>
                  </a:lnTo>
                  <a:lnTo>
                    <a:pt x="345" y="315"/>
                  </a:lnTo>
                  <a:lnTo>
                    <a:pt x="384" y="320"/>
                  </a:lnTo>
                  <a:lnTo>
                    <a:pt x="419" y="325"/>
                  </a:lnTo>
                  <a:lnTo>
                    <a:pt x="450" y="329"/>
                  </a:lnTo>
                  <a:lnTo>
                    <a:pt x="473" y="333"/>
                  </a:lnTo>
                  <a:lnTo>
                    <a:pt x="487" y="334"/>
                  </a:lnTo>
                  <a:lnTo>
                    <a:pt x="493" y="335"/>
                  </a:lnTo>
                  <a:lnTo>
                    <a:pt x="504" y="336"/>
                  </a:lnTo>
                  <a:lnTo>
                    <a:pt x="517" y="336"/>
                  </a:lnTo>
                  <a:lnTo>
                    <a:pt x="530" y="335"/>
                  </a:lnTo>
                  <a:lnTo>
                    <a:pt x="545" y="334"/>
                  </a:lnTo>
                  <a:lnTo>
                    <a:pt x="558" y="331"/>
                  </a:lnTo>
                  <a:lnTo>
                    <a:pt x="572" y="329"/>
                  </a:lnTo>
                  <a:lnTo>
                    <a:pt x="584" y="326"/>
                  </a:lnTo>
                  <a:lnTo>
                    <a:pt x="596" y="321"/>
                  </a:lnTo>
                  <a:lnTo>
                    <a:pt x="601" y="319"/>
                  </a:lnTo>
                  <a:lnTo>
                    <a:pt x="617" y="312"/>
                  </a:lnTo>
                  <a:lnTo>
                    <a:pt x="642" y="301"/>
                  </a:lnTo>
                  <a:lnTo>
                    <a:pt x="675" y="288"/>
                  </a:lnTo>
                  <a:lnTo>
                    <a:pt x="713" y="271"/>
                  </a:lnTo>
                  <a:lnTo>
                    <a:pt x="757" y="252"/>
                  </a:lnTo>
                  <a:lnTo>
                    <a:pt x="804" y="231"/>
                  </a:lnTo>
                  <a:lnTo>
                    <a:pt x="854" y="209"/>
                  </a:lnTo>
                  <a:lnTo>
                    <a:pt x="905" y="187"/>
                  </a:lnTo>
                  <a:lnTo>
                    <a:pt x="955" y="165"/>
                  </a:lnTo>
                  <a:lnTo>
                    <a:pt x="1004" y="145"/>
                  </a:lnTo>
                  <a:lnTo>
                    <a:pt x="1049" y="124"/>
                  </a:lnTo>
                  <a:lnTo>
                    <a:pt x="1091" y="106"/>
                  </a:lnTo>
                  <a:lnTo>
                    <a:pt x="1127" y="91"/>
                  </a:lnTo>
                  <a:lnTo>
                    <a:pt x="1157" y="78"/>
                  </a:lnTo>
                  <a:lnTo>
                    <a:pt x="1178" y="69"/>
                  </a:lnTo>
                  <a:lnTo>
                    <a:pt x="694" y="1"/>
                  </a:lnTo>
                  <a:lnTo>
                    <a:pt x="682" y="0"/>
                  </a:lnTo>
                  <a:lnTo>
                    <a:pt x="670" y="0"/>
                  </a:lnTo>
                  <a:lnTo>
                    <a:pt x="657" y="0"/>
                  </a:lnTo>
                  <a:lnTo>
                    <a:pt x="642" y="2"/>
                  </a:lnTo>
                  <a:lnTo>
                    <a:pt x="628" y="4"/>
                  </a:lnTo>
                  <a:lnTo>
                    <a:pt x="615" y="6"/>
                  </a:lnTo>
                  <a:lnTo>
                    <a:pt x="602" y="10"/>
                  </a:lnTo>
                  <a:lnTo>
                    <a:pt x="591" y="14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12433" name="Freeform 292"/>
            <p:cNvSpPr>
              <a:spLocks/>
            </p:cNvSpPr>
            <p:nvPr/>
          </p:nvSpPr>
          <p:spPr bwMode="auto">
            <a:xfrm>
              <a:off x="1059" y="3345"/>
              <a:ext cx="99" cy="303"/>
            </a:xfrm>
            <a:custGeom>
              <a:avLst/>
              <a:gdLst>
                <a:gd name="T0" fmla="*/ 0 w 596"/>
                <a:gd name="T1" fmla="*/ 0 h 1814"/>
                <a:gd name="T2" fmla="*/ 0 w 596"/>
                <a:gd name="T3" fmla="*/ 0 h 1814"/>
                <a:gd name="T4" fmla="*/ 0 w 596"/>
                <a:gd name="T5" fmla="*/ 0 h 1814"/>
                <a:gd name="T6" fmla="*/ 0 w 596"/>
                <a:gd name="T7" fmla="*/ 0 h 1814"/>
                <a:gd name="T8" fmla="*/ 0 w 596"/>
                <a:gd name="T9" fmla="*/ 0 h 1814"/>
                <a:gd name="T10" fmla="*/ 0 w 596"/>
                <a:gd name="T11" fmla="*/ 0 h 1814"/>
                <a:gd name="T12" fmla="*/ 0 w 596"/>
                <a:gd name="T13" fmla="*/ 0 h 1814"/>
                <a:gd name="T14" fmla="*/ 0 w 596"/>
                <a:gd name="T15" fmla="*/ 0 h 1814"/>
                <a:gd name="T16" fmla="*/ 0 w 596"/>
                <a:gd name="T17" fmla="*/ 0 h 1814"/>
                <a:gd name="T18" fmla="*/ 2 w 596"/>
                <a:gd name="T19" fmla="*/ 0 h 1814"/>
                <a:gd name="T20" fmla="*/ 2 w 596"/>
                <a:gd name="T21" fmla="*/ 0 h 1814"/>
                <a:gd name="T22" fmla="*/ 2 w 596"/>
                <a:gd name="T23" fmla="*/ 0 h 1814"/>
                <a:gd name="T24" fmla="*/ 3 w 596"/>
                <a:gd name="T25" fmla="*/ 0 h 1814"/>
                <a:gd name="T26" fmla="*/ 3 w 596"/>
                <a:gd name="T27" fmla="*/ 0 h 1814"/>
                <a:gd name="T28" fmla="*/ 3 w 596"/>
                <a:gd name="T29" fmla="*/ 1 h 1814"/>
                <a:gd name="T30" fmla="*/ 3 w 596"/>
                <a:gd name="T31" fmla="*/ 1 h 1814"/>
                <a:gd name="T32" fmla="*/ 3 w 596"/>
                <a:gd name="T33" fmla="*/ 1 h 1814"/>
                <a:gd name="T34" fmla="*/ 3 w 596"/>
                <a:gd name="T35" fmla="*/ 1 h 1814"/>
                <a:gd name="T36" fmla="*/ 3 w 596"/>
                <a:gd name="T37" fmla="*/ 8 h 1814"/>
                <a:gd name="T38" fmla="*/ 3 w 596"/>
                <a:gd name="T39" fmla="*/ 8 h 1814"/>
                <a:gd name="T40" fmla="*/ 3 w 596"/>
                <a:gd name="T41" fmla="*/ 8 h 1814"/>
                <a:gd name="T42" fmla="*/ 3 w 596"/>
                <a:gd name="T43" fmla="*/ 8 h 1814"/>
                <a:gd name="T44" fmla="*/ 3 w 596"/>
                <a:gd name="T45" fmla="*/ 8 h 1814"/>
                <a:gd name="T46" fmla="*/ 3 w 596"/>
                <a:gd name="T47" fmla="*/ 8 h 1814"/>
                <a:gd name="T48" fmla="*/ 3 w 596"/>
                <a:gd name="T49" fmla="*/ 9 h 1814"/>
                <a:gd name="T50" fmla="*/ 3 w 596"/>
                <a:gd name="T51" fmla="*/ 9 h 1814"/>
                <a:gd name="T52" fmla="*/ 2 w 596"/>
                <a:gd name="T53" fmla="*/ 9 h 1814"/>
                <a:gd name="T54" fmla="*/ 0 w 596"/>
                <a:gd name="T55" fmla="*/ 8 h 1814"/>
                <a:gd name="T56" fmla="*/ 0 w 596"/>
                <a:gd name="T57" fmla="*/ 8 h 1814"/>
                <a:gd name="T58" fmla="*/ 0 w 596"/>
                <a:gd name="T59" fmla="*/ 8 h 1814"/>
                <a:gd name="T60" fmla="*/ 0 w 596"/>
                <a:gd name="T61" fmla="*/ 8 h 1814"/>
                <a:gd name="T62" fmla="*/ 0 w 596"/>
                <a:gd name="T63" fmla="*/ 8 h 1814"/>
                <a:gd name="T64" fmla="*/ 0 w 596"/>
                <a:gd name="T65" fmla="*/ 8 h 1814"/>
                <a:gd name="T66" fmla="*/ 0 w 596"/>
                <a:gd name="T67" fmla="*/ 8 h 1814"/>
                <a:gd name="T68" fmla="*/ 0 w 596"/>
                <a:gd name="T69" fmla="*/ 8 h 1814"/>
                <a:gd name="T70" fmla="*/ 0 w 596"/>
                <a:gd name="T71" fmla="*/ 8 h 1814"/>
                <a:gd name="T72" fmla="*/ 0 w 596"/>
                <a:gd name="T73" fmla="*/ 0 h 1814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w 596"/>
                <a:gd name="T112" fmla="*/ 0 h 1814"/>
                <a:gd name="T113" fmla="*/ 596 w 596"/>
                <a:gd name="T114" fmla="*/ 1814 h 1814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T111" t="T112" r="T113" b="T114"/>
              <a:pathLst>
                <a:path w="596" h="1814">
                  <a:moveTo>
                    <a:pt x="0" y="29"/>
                  </a:moveTo>
                  <a:lnTo>
                    <a:pt x="1" y="22"/>
                  </a:lnTo>
                  <a:lnTo>
                    <a:pt x="2" y="16"/>
                  </a:lnTo>
                  <a:lnTo>
                    <a:pt x="6" y="11"/>
                  </a:lnTo>
                  <a:lnTo>
                    <a:pt x="10" y="6"/>
                  </a:lnTo>
                  <a:lnTo>
                    <a:pt x="16" y="3"/>
                  </a:lnTo>
                  <a:lnTo>
                    <a:pt x="22" y="1"/>
                  </a:lnTo>
                  <a:lnTo>
                    <a:pt x="28" y="0"/>
                  </a:lnTo>
                  <a:lnTo>
                    <a:pt x="35" y="0"/>
                  </a:lnTo>
                  <a:lnTo>
                    <a:pt x="543" y="69"/>
                  </a:lnTo>
                  <a:lnTo>
                    <a:pt x="551" y="72"/>
                  </a:lnTo>
                  <a:lnTo>
                    <a:pt x="559" y="75"/>
                  </a:lnTo>
                  <a:lnTo>
                    <a:pt x="566" y="79"/>
                  </a:lnTo>
                  <a:lnTo>
                    <a:pt x="571" y="86"/>
                  </a:lnTo>
                  <a:lnTo>
                    <a:pt x="577" y="93"/>
                  </a:lnTo>
                  <a:lnTo>
                    <a:pt x="580" y="100"/>
                  </a:lnTo>
                  <a:lnTo>
                    <a:pt x="583" y="109"/>
                  </a:lnTo>
                  <a:lnTo>
                    <a:pt x="584" y="117"/>
                  </a:lnTo>
                  <a:lnTo>
                    <a:pt x="596" y="1783"/>
                  </a:lnTo>
                  <a:lnTo>
                    <a:pt x="595" y="1790"/>
                  </a:lnTo>
                  <a:lnTo>
                    <a:pt x="593" y="1796"/>
                  </a:lnTo>
                  <a:lnTo>
                    <a:pt x="591" y="1802"/>
                  </a:lnTo>
                  <a:lnTo>
                    <a:pt x="586" y="1807"/>
                  </a:lnTo>
                  <a:lnTo>
                    <a:pt x="580" y="1811"/>
                  </a:lnTo>
                  <a:lnTo>
                    <a:pt x="575" y="1813"/>
                  </a:lnTo>
                  <a:lnTo>
                    <a:pt x="568" y="1814"/>
                  </a:lnTo>
                  <a:lnTo>
                    <a:pt x="561" y="1814"/>
                  </a:lnTo>
                  <a:lnTo>
                    <a:pt x="51" y="1749"/>
                  </a:lnTo>
                  <a:lnTo>
                    <a:pt x="43" y="1747"/>
                  </a:lnTo>
                  <a:lnTo>
                    <a:pt x="35" y="1744"/>
                  </a:lnTo>
                  <a:lnTo>
                    <a:pt x="28" y="1739"/>
                  </a:lnTo>
                  <a:lnTo>
                    <a:pt x="22" y="1733"/>
                  </a:lnTo>
                  <a:lnTo>
                    <a:pt x="17" y="1727"/>
                  </a:lnTo>
                  <a:lnTo>
                    <a:pt x="13" y="1719"/>
                  </a:lnTo>
                  <a:lnTo>
                    <a:pt x="10" y="1711"/>
                  </a:lnTo>
                  <a:lnTo>
                    <a:pt x="9" y="1703"/>
                  </a:lnTo>
                  <a:lnTo>
                    <a:pt x="0" y="29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12434" name="Freeform 293"/>
            <p:cNvSpPr>
              <a:spLocks/>
            </p:cNvSpPr>
            <p:nvPr/>
          </p:nvSpPr>
          <p:spPr bwMode="auto">
            <a:xfrm>
              <a:off x="1060" y="3358"/>
              <a:ext cx="28" cy="25"/>
            </a:xfrm>
            <a:custGeom>
              <a:avLst/>
              <a:gdLst>
                <a:gd name="T0" fmla="*/ 1 w 167"/>
                <a:gd name="T1" fmla="*/ 1 h 148"/>
                <a:gd name="T2" fmla="*/ 1 w 167"/>
                <a:gd name="T3" fmla="*/ 0 h 148"/>
                <a:gd name="T4" fmla="*/ 0 w 167"/>
                <a:gd name="T5" fmla="*/ 0 h 148"/>
                <a:gd name="T6" fmla="*/ 0 w 167"/>
                <a:gd name="T7" fmla="*/ 0 h 148"/>
                <a:gd name="T8" fmla="*/ 0 w 167"/>
                <a:gd name="T9" fmla="*/ 1 h 148"/>
                <a:gd name="T10" fmla="*/ 1 w 167"/>
                <a:gd name="T11" fmla="*/ 1 h 14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67"/>
                <a:gd name="T19" fmla="*/ 0 h 148"/>
                <a:gd name="T20" fmla="*/ 167 w 167"/>
                <a:gd name="T21" fmla="*/ 148 h 148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67" h="148">
                  <a:moveTo>
                    <a:pt x="167" y="148"/>
                  </a:moveTo>
                  <a:lnTo>
                    <a:pt x="165" y="24"/>
                  </a:lnTo>
                  <a:lnTo>
                    <a:pt x="5" y="0"/>
                  </a:lnTo>
                  <a:lnTo>
                    <a:pt x="1" y="10"/>
                  </a:lnTo>
                  <a:lnTo>
                    <a:pt x="0" y="126"/>
                  </a:lnTo>
                  <a:lnTo>
                    <a:pt x="167" y="148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12435" name="Freeform 294"/>
            <p:cNvSpPr>
              <a:spLocks/>
            </p:cNvSpPr>
            <p:nvPr/>
          </p:nvSpPr>
          <p:spPr bwMode="auto">
            <a:xfrm>
              <a:off x="1059" y="3360"/>
              <a:ext cx="28" cy="22"/>
            </a:xfrm>
            <a:custGeom>
              <a:avLst/>
              <a:gdLst>
                <a:gd name="T0" fmla="*/ 1 w 166"/>
                <a:gd name="T1" fmla="*/ 1 h 133"/>
                <a:gd name="T2" fmla="*/ 1 w 166"/>
                <a:gd name="T3" fmla="*/ 0 h 133"/>
                <a:gd name="T4" fmla="*/ 1 w 166"/>
                <a:gd name="T5" fmla="*/ 0 h 133"/>
                <a:gd name="T6" fmla="*/ 0 w 166"/>
                <a:gd name="T7" fmla="*/ 0 h 133"/>
                <a:gd name="T8" fmla="*/ 0 w 166"/>
                <a:gd name="T9" fmla="*/ 0 h 133"/>
                <a:gd name="T10" fmla="*/ 0 w 166"/>
                <a:gd name="T11" fmla="*/ 0 h 133"/>
                <a:gd name="T12" fmla="*/ 1 w 166"/>
                <a:gd name="T13" fmla="*/ 1 h 133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66"/>
                <a:gd name="T22" fmla="*/ 0 h 133"/>
                <a:gd name="T23" fmla="*/ 166 w 166"/>
                <a:gd name="T24" fmla="*/ 133 h 133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66" h="133">
                  <a:moveTo>
                    <a:pt x="157" y="133"/>
                  </a:moveTo>
                  <a:lnTo>
                    <a:pt x="166" y="129"/>
                  </a:lnTo>
                  <a:lnTo>
                    <a:pt x="164" y="24"/>
                  </a:lnTo>
                  <a:lnTo>
                    <a:pt x="10" y="0"/>
                  </a:lnTo>
                  <a:lnTo>
                    <a:pt x="0" y="9"/>
                  </a:lnTo>
                  <a:lnTo>
                    <a:pt x="10" y="106"/>
                  </a:lnTo>
                  <a:lnTo>
                    <a:pt x="157" y="133"/>
                  </a:lnTo>
                  <a:close/>
                </a:path>
              </a:pathLst>
            </a:custGeom>
            <a:solidFill>
              <a:srgbClr val="7F7F7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12436" name="Freeform 295"/>
            <p:cNvSpPr>
              <a:spLocks/>
            </p:cNvSpPr>
            <p:nvPr/>
          </p:nvSpPr>
          <p:spPr bwMode="auto">
            <a:xfrm>
              <a:off x="1059" y="3361"/>
              <a:ext cx="26" cy="21"/>
            </a:xfrm>
            <a:custGeom>
              <a:avLst/>
              <a:gdLst>
                <a:gd name="T0" fmla="*/ 1 w 157"/>
                <a:gd name="T1" fmla="*/ 1 h 124"/>
                <a:gd name="T2" fmla="*/ 1 w 157"/>
                <a:gd name="T3" fmla="*/ 0 h 124"/>
                <a:gd name="T4" fmla="*/ 0 w 157"/>
                <a:gd name="T5" fmla="*/ 0 h 124"/>
                <a:gd name="T6" fmla="*/ 0 w 157"/>
                <a:gd name="T7" fmla="*/ 1 h 124"/>
                <a:gd name="T8" fmla="*/ 1 w 157"/>
                <a:gd name="T9" fmla="*/ 1 h 12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57"/>
                <a:gd name="T16" fmla="*/ 0 h 124"/>
                <a:gd name="T17" fmla="*/ 157 w 157"/>
                <a:gd name="T18" fmla="*/ 124 h 12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57" h="124">
                  <a:moveTo>
                    <a:pt x="157" y="124"/>
                  </a:moveTo>
                  <a:lnTo>
                    <a:pt x="155" y="24"/>
                  </a:lnTo>
                  <a:lnTo>
                    <a:pt x="0" y="0"/>
                  </a:lnTo>
                  <a:lnTo>
                    <a:pt x="0" y="104"/>
                  </a:lnTo>
                  <a:lnTo>
                    <a:pt x="157" y="124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12437" name="Freeform 296"/>
            <p:cNvSpPr>
              <a:spLocks/>
            </p:cNvSpPr>
            <p:nvPr/>
          </p:nvSpPr>
          <p:spPr bwMode="auto">
            <a:xfrm>
              <a:off x="1188" y="3358"/>
              <a:ext cx="86" cy="274"/>
            </a:xfrm>
            <a:custGeom>
              <a:avLst/>
              <a:gdLst>
                <a:gd name="T0" fmla="*/ 2 w 513"/>
                <a:gd name="T1" fmla="*/ 6 h 1646"/>
                <a:gd name="T2" fmla="*/ 2 w 513"/>
                <a:gd name="T3" fmla="*/ 0 h 1646"/>
                <a:gd name="T4" fmla="*/ 2 w 513"/>
                <a:gd name="T5" fmla="*/ 0 h 1646"/>
                <a:gd name="T6" fmla="*/ 2 w 513"/>
                <a:gd name="T7" fmla="*/ 0 h 1646"/>
                <a:gd name="T8" fmla="*/ 2 w 513"/>
                <a:gd name="T9" fmla="*/ 1 h 1646"/>
                <a:gd name="T10" fmla="*/ 2 w 513"/>
                <a:gd name="T11" fmla="*/ 1 h 1646"/>
                <a:gd name="T12" fmla="*/ 1 w 513"/>
                <a:gd name="T13" fmla="*/ 1 h 1646"/>
                <a:gd name="T14" fmla="*/ 1 w 513"/>
                <a:gd name="T15" fmla="*/ 1 h 1646"/>
                <a:gd name="T16" fmla="*/ 1 w 513"/>
                <a:gd name="T17" fmla="*/ 2 h 1646"/>
                <a:gd name="T18" fmla="*/ 1 w 513"/>
                <a:gd name="T19" fmla="*/ 2 h 1646"/>
                <a:gd name="T20" fmla="*/ 1 w 513"/>
                <a:gd name="T21" fmla="*/ 2 h 1646"/>
                <a:gd name="T22" fmla="*/ 0 w 513"/>
                <a:gd name="T23" fmla="*/ 3 h 1646"/>
                <a:gd name="T24" fmla="*/ 0 w 513"/>
                <a:gd name="T25" fmla="*/ 3 h 1646"/>
                <a:gd name="T26" fmla="*/ 0 w 513"/>
                <a:gd name="T27" fmla="*/ 4 h 1646"/>
                <a:gd name="T28" fmla="*/ 0 w 513"/>
                <a:gd name="T29" fmla="*/ 4 h 1646"/>
                <a:gd name="T30" fmla="*/ 0 w 513"/>
                <a:gd name="T31" fmla="*/ 4 h 1646"/>
                <a:gd name="T32" fmla="*/ 0 w 513"/>
                <a:gd name="T33" fmla="*/ 5 h 1646"/>
                <a:gd name="T34" fmla="*/ 0 w 513"/>
                <a:gd name="T35" fmla="*/ 5 h 1646"/>
                <a:gd name="T36" fmla="*/ 0 w 513"/>
                <a:gd name="T37" fmla="*/ 6 h 1646"/>
                <a:gd name="T38" fmla="*/ 0 w 513"/>
                <a:gd name="T39" fmla="*/ 6 h 1646"/>
                <a:gd name="T40" fmla="*/ 0 w 513"/>
                <a:gd name="T41" fmla="*/ 7 h 1646"/>
                <a:gd name="T42" fmla="*/ 0 w 513"/>
                <a:gd name="T43" fmla="*/ 8 h 1646"/>
                <a:gd name="T44" fmla="*/ 2 w 513"/>
                <a:gd name="T45" fmla="*/ 6 h 1646"/>
                <a:gd name="T46" fmla="*/ 2 w 513"/>
                <a:gd name="T47" fmla="*/ 6 h 1646"/>
                <a:gd name="T48" fmla="*/ 2 w 513"/>
                <a:gd name="T49" fmla="*/ 6 h 1646"/>
                <a:gd name="T50" fmla="*/ 2 w 513"/>
                <a:gd name="T51" fmla="*/ 6 h 1646"/>
                <a:gd name="T52" fmla="*/ 2 w 513"/>
                <a:gd name="T53" fmla="*/ 6 h 1646"/>
                <a:gd name="T54" fmla="*/ 2 w 513"/>
                <a:gd name="T55" fmla="*/ 6 h 1646"/>
                <a:gd name="T56" fmla="*/ 2 w 513"/>
                <a:gd name="T57" fmla="*/ 6 h 1646"/>
                <a:gd name="T58" fmla="*/ 2 w 513"/>
                <a:gd name="T59" fmla="*/ 6 h 1646"/>
                <a:gd name="T60" fmla="*/ 2 w 513"/>
                <a:gd name="T61" fmla="*/ 6 h 164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w 513"/>
                <a:gd name="T94" fmla="*/ 0 h 1646"/>
                <a:gd name="T95" fmla="*/ 513 w 513"/>
                <a:gd name="T96" fmla="*/ 1646 h 164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T93" t="T94" r="T95" b="T96"/>
              <a:pathLst>
                <a:path w="513" h="1646">
                  <a:moveTo>
                    <a:pt x="512" y="1346"/>
                  </a:moveTo>
                  <a:lnTo>
                    <a:pt x="513" y="0"/>
                  </a:lnTo>
                  <a:lnTo>
                    <a:pt x="457" y="41"/>
                  </a:lnTo>
                  <a:lnTo>
                    <a:pt x="404" y="87"/>
                  </a:lnTo>
                  <a:lnTo>
                    <a:pt x="353" y="138"/>
                  </a:lnTo>
                  <a:lnTo>
                    <a:pt x="305" y="194"/>
                  </a:lnTo>
                  <a:lnTo>
                    <a:pt x="259" y="254"/>
                  </a:lnTo>
                  <a:lnTo>
                    <a:pt x="216" y="320"/>
                  </a:lnTo>
                  <a:lnTo>
                    <a:pt x="178" y="388"/>
                  </a:lnTo>
                  <a:lnTo>
                    <a:pt x="142" y="461"/>
                  </a:lnTo>
                  <a:lnTo>
                    <a:pt x="110" y="538"/>
                  </a:lnTo>
                  <a:lnTo>
                    <a:pt x="82" y="617"/>
                  </a:lnTo>
                  <a:lnTo>
                    <a:pt x="57" y="700"/>
                  </a:lnTo>
                  <a:lnTo>
                    <a:pt x="37" y="785"/>
                  </a:lnTo>
                  <a:lnTo>
                    <a:pt x="21" y="874"/>
                  </a:lnTo>
                  <a:lnTo>
                    <a:pt x="9" y="964"/>
                  </a:lnTo>
                  <a:lnTo>
                    <a:pt x="2" y="1058"/>
                  </a:lnTo>
                  <a:lnTo>
                    <a:pt x="0" y="1152"/>
                  </a:lnTo>
                  <a:lnTo>
                    <a:pt x="1" y="1282"/>
                  </a:lnTo>
                  <a:lnTo>
                    <a:pt x="7" y="1408"/>
                  </a:lnTo>
                  <a:lnTo>
                    <a:pt x="14" y="1529"/>
                  </a:lnTo>
                  <a:lnTo>
                    <a:pt x="27" y="1646"/>
                  </a:lnTo>
                  <a:lnTo>
                    <a:pt x="470" y="1414"/>
                  </a:lnTo>
                  <a:lnTo>
                    <a:pt x="478" y="1409"/>
                  </a:lnTo>
                  <a:lnTo>
                    <a:pt x="486" y="1402"/>
                  </a:lnTo>
                  <a:lnTo>
                    <a:pt x="493" y="1394"/>
                  </a:lnTo>
                  <a:lnTo>
                    <a:pt x="500" y="1385"/>
                  </a:lnTo>
                  <a:lnTo>
                    <a:pt x="504" y="1375"/>
                  </a:lnTo>
                  <a:lnTo>
                    <a:pt x="509" y="1365"/>
                  </a:lnTo>
                  <a:lnTo>
                    <a:pt x="511" y="1356"/>
                  </a:lnTo>
                  <a:lnTo>
                    <a:pt x="512" y="134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12438" name="Freeform 297"/>
            <p:cNvSpPr>
              <a:spLocks/>
            </p:cNvSpPr>
            <p:nvPr/>
          </p:nvSpPr>
          <p:spPr bwMode="auto">
            <a:xfrm>
              <a:off x="1202" y="3559"/>
              <a:ext cx="25" cy="26"/>
            </a:xfrm>
            <a:custGeom>
              <a:avLst/>
              <a:gdLst>
                <a:gd name="T0" fmla="*/ 1 w 154"/>
                <a:gd name="T1" fmla="*/ 1 h 155"/>
                <a:gd name="T2" fmla="*/ 1 w 154"/>
                <a:gd name="T3" fmla="*/ 1 h 155"/>
                <a:gd name="T4" fmla="*/ 1 w 154"/>
                <a:gd name="T5" fmla="*/ 1 h 155"/>
                <a:gd name="T6" fmla="*/ 1 w 154"/>
                <a:gd name="T7" fmla="*/ 0 h 155"/>
                <a:gd name="T8" fmla="*/ 1 w 154"/>
                <a:gd name="T9" fmla="*/ 0 h 155"/>
                <a:gd name="T10" fmla="*/ 1 w 154"/>
                <a:gd name="T11" fmla="*/ 0 h 155"/>
                <a:gd name="T12" fmla="*/ 1 w 154"/>
                <a:gd name="T13" fmla="*/ 0 h 155"/>
                <a:gd name="T14" fmla="*/ 1 w 154"/>
                <a:gd name="T15" fmla="*/ 0 h 155"/>
                <a:gd name="T16" fmla="*/ 1 w 154"/>
                <a:gd name="T17" fmla="*/ 0 h 155"/>
                <a:gd name="T18" fmla="*/ 1 w 154"/>
                <a:gd name="T19" fmla="*/ 0 h 155"/>
                <a:gd name="T20" fmla="*/ 1 w 154"/>
                <a:gd name="T21" fmla="*/ 0 h 155"/>
                <a:gd name="T22" fmla="*/ 1 w 154"/>
                <a:gd name="T23" fmla="*/ 0 h 155"/>
                <a:gd name="T24" fmla="*/ 1 w 154"/>
                <a:gd name="T25" fmla="*/ 0 h 155"/>
                <a:gd name="T26" fmla="*/ 0 w 154"/>
                <a:gd name="T27" fmla="*/ 0 h 155"/>
                <a:gd name="T28" fmla="*/ 0 w 154"/>
                <a:gd name="T29" fmla="*/ 0 h 155"/>
                <a:gd name="T30" fmla="*/ 0 w 154"/>
                <a:gd name="T31" fmla="*/ 0 h 155"/>
                <a:gd name="T32" fmla="*/ 0 w 154"/>
                <a:gd name="T33" fmla="*/ 0 h 155"/>
                <a:gd name="T34" fmla="*/ 0 w 154"/>
                <a:gd name="T35" fmla="*/ 0 h 155"/>
                <a:gd name="T36" fmla="*/ 0 w 154"/>
                <a:gd name="T37" fmla="*/ 0 h 155"/>
                <a:gd name="T38" fmla="*/ 0 w 154"/>
                <a:gd name="T39" fmla="*/ 1 h 155"/>
                <a:gd name="T40" fmla="*/ 0 w 154"/>
                <a:gd name="T41" fmla="*/ 1 h 155"/>
                <a:gd name="T42" fmla="*/ 0 w 154"/>
                <a:gd name="T43" fmla="*/ 1 h 155"/>
                <a:gd name="T44" fmla="*/ 0 w 154"/>
                <a:gd name="T45" fmla="*/ 1 h 155"/>
                <a:gd name="T46" fmla="*/ 0 w 154"/>
                <a:gd name="T47" fmla="*/ 1 h 155"/>
                <a:gd name="T48" fmla="*/ 1 w 154"/>
                <a:gd name="T49" fmla="*/ 1 h 155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154"/>
                <a:gd name="T76" fmla="*/ 0 h 155"/>
                <a:gd name="T77" fmla="*/ 154 w 154"/>
                <a:gd name="T78" fmla="*/ 155 h 155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154" h="155">
                  <a:moveTo>
                    <a:pt x="134" y="104"/>
                  </a:moveTo>
                  <a:lnTo>
                    <a:pt x="141" y="99"/>
                  </a:lnTo>
                  <a:lnTo>
                    <a:pt x="148" y="92"/>
                  </a:lnTo>
                  <a:lnTo>
                    <a:pt x="152" y="85"/>
                  </a:lnTo>
                  <a:lnTo>
                    <a:pt x="154" y="76"/>
                  </a:lnTo>
                  <a:lnTo>
                    <a:pt x="152" y="25"/>
                  </a:lnTo>
                  <a:lnTo>
                    <a:pt x="152" y="17"/>
                  </a:lnTo>
                  <a:lnTo>
                    <a:pt x="151" y="10"/>
                  </a:lnTo>
                  <a:lnTo>
                    <a:pt x="150" y="5"/>
                  </a:lnTo>
                  <a:lnTo>
                    <a:pt x="149" y="1"/>
                  </a:lnTo>
                  <a:lnTo>
                    <a:pt x="146" y="0"/>
                  </a:lnTo>
                  <a:lnTo>
                    <a:pt x="141" y="0"/>
                  </a:lnTo>
                  <a:lnTo>
                    <a:pt x="134" y="2"/>
                  </a:lnTo>
                  <a:lnTo>
                    <a:pt x="128" y="5"/>
                  </a:lnTo>
                  <a:lnTo>
                    <a:pt x="17" y="56"/>
                  </a:lnTo>
                  <a:lnTo>
                    <a:pt x="10" y="61"/>
                  </a:lnTo>
                  <a:lnTo>
                    <a:pt x="5" y="69"/>
                  </a:lnTo>
                  <a:lnTo>
                    <a:pt x="1" y="77"/>
                  </a:lnTo>
                  <a:lnTo>
                    <a:pt x="0" y="85"/>
                  </a:lnTo>
                  <a:lnTo>
                    <a:pt x="0" y="142"/>
                  </a:lnTo>
                  <a:lnTo>
                    <a:pt x="1" y="149"/>
                  </a:lnTo>
                  <a:lnTo>
                    <a:pt x="5" y="154"/>
                  </a:lnTo>
                  <a:lnTo>
                    <a:pt x="10" y="155"/>
                  </a:lnTo>
                  <a:lnTo>
                    <a:pt x="17" y="154"/>
                  </a:lnTo>
                  <a:lnTo>
                    <a:pt x="134" y="104"/>
                  </a:lnTo>
                  <a:close/>
                </a:path>
              </a:pathLst>
            </a:custGeom>
            <a:solidFill>
              <a:srgbClr val="DDDDB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12439" name="Freeform 298"/>
            <p:cNvSpPr>
              <a:spLocks/>
            </p:cNvSpPr>
            <p:nvPr/>
          </p:nvSpPr>
          <p:spPr bwMode="auto">
            <a:xfrm>
              <a:off x="1200" y="3559"/>
              <a:ext cx="26" cy="24"/>
            </a:xfrm>
            <a:custGeom>
              <a:avLst/>
              <a:gdLst>
                <a:gd name="T0" fmla="*/ 1 w 153"/>
                <a:gd name="T1" fmla="*/ 0 h 144"/>
                <a:gd name="T2" fmla="*/ 1 w 153"/>
                <a:gd name="T3" fmla="*/ 0 h 144"/>
                <a:gd name="T4" fmla="*/ 1 w 153"/>
                <a:gd name="T5" fmla="*/ 0 h 144"/>
                <a:gd name="T6" fmla="*/ 1 w 153"/>
                <a:gd name="T7" fmla="*/ 0 h 144"/>
                <a:gd name="T8" fmla="*/ 1 w 153"/>
                <a:gd name="T9" fmla="*/ 0 h 144"/>
                <a:gd name="T10" fmla="*/ 1 w 153"/>
                <a:gd name="T11" fmla="*/ 0 h 144"/>
                <a:gd name="T12" fmla="*/ 1 w 153"/>
                <a:gd name="T13" fmla="*/ 0 h 144"/>
                <a:gd name="T14" fmla="*/ 1 w 153"/>
                <a:gd name="T15" fmla="*/ 0 h 144"/>
                <a:gd name="T16" fmla="*/ 1 w 153"/>
                <a:gd name="T17" fmla="*/ 0 h 144"/>
                <a:gd name="T18" fmla="*/ 1 w 153"/>
                <a:gd name="T19" fmla="*/ 0 h 144"/>
                <a:gd name="T20" fmla="*/ 0 w 153"/>
                <a:gd name="T21" fmla="*/ 0 h 144"/>
                <a:gd name="T22" fmla="*/ 0 w 153"/>
                <a:gd name="T23" fmla="*/ 0 h 144"/>
                <a:gd name="T24" fmla="*/ 0 w 153"/>
                <a:gd name="T25" fmla="*/ 0 h 144"/>
                <a:gd name="T26" fmla="*/ 0 w 153"/>
                <a:gd name="T27" fmla="*/ 0 h 144"/>
                <a:gd name="T28" fmla="*/ 0 w 153"/>
                <a:gd name="T29" fmla="*/ 0 h 144"/>
                <a:gd name="T30" fmla="*/ 0 w 153"/>
                <a:gd name="T31" fmla="*/ 1 h 144"/>
                <a:gd name="T32" fmla="*/ 0 w 153"/>
                <a:gd name="T33" fmla="*/ 1 h 144"/>
                <a:gd name="T34" fmla="*/ 0 w 153"/>
                <a:gd name="T35" fmla="*/ 1 h 144"/>
                <a:gd name="T36" fmla="*/ 0 w 153"/>
                <a:gd name="T37" fmla="*/ 1 h 144"/>
                <a:gd name="T38" fmla="*/ 0 w 153"/>
                <a:gd name="T39" fmla="*/ 1 h 144"/>
                <a:gd name="T40" fmla="*/ 1 w 153"/>
                <a:gd name="T41" fmla="*/ 0 h 144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153"/>
                <a:gd name="T64" fmla="*/ 0 h 144"/>
                <a:gd name="T65" fmla="*/ 153 w 153"/>
                <a:gd name="T66" fmla="*/ 144 h 144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153" h="144">
                  <a:moveTo>
                    <a:pt x="135" y="93"/>
                  </a:moveTo>
                  <a:lnTo>
                    <a:pt x="141" y="88"/>
                  </a:lnTo>
                  <a:lnTo>
                    <a:pt x="147" y="81"/>
                  </a:lnTo>
                  <a:lnTo>
                    <a:pt x="152" y="74"/>
                  </a:lnTo>
                  <a:lnTo>
                    <a:pt x="153" y="66"/>
                  </a:lnTo>
                  <a:lnTo>
                    <a:pt x="153" y="15"/>
                  </a:lnTo>
                  <a:lnTo>
                    <a:pt x="152" y="7"/>
                  </a:lnTo>
                  <a:lnTo>
                    <a:pt x="147" y="3"/>
                  </a:lnTo>
                  <a:lnTo>
                    <a:pt x="141" y="0"/>
                  </a:lnTo>
                  <a:lnTo>
                    <a:pt x="135" y="2"/>
                  </a:lnTo>
                  <a:lnTo>
                    <a:pt x="17" y="48"/>
                  </a:lnTo>
                  <a:lnTo>
                    <a:pt x="10" y="52"/>
                  </a:lnTo>
                  <a:lnTo>
                    <a:pt x="6" y="58"/>
                  </a:lnTo>
                  <a:lnTo>
                    <a:pt x="1" y="66"/>
                  </a:lnTo>
                  <a:lnTo>
                    <a:pt x="0" y="74"/>
                  </a:lnTo>
                  <a:lnTo>
                    <a:pt x="0" y="132"/>
                  </a:lnTo>
                  <a:lnTo>
                    <a:pt x="1" y="139"/>
                  </a:lnTo>
                  <a:lnTo>
                    <a:pt x="6" y="143"/>
                  </a:lnTo>
                  <a:lnTo>
                    <a:pt x="10" y="144"/>
                  </a:lnTo>
                  <a:lnTo>
                    <a:pt x="17" y="143"/>
                  </a:lnTo>
                  <a:lnTo>
                    <a:pt x="135" y="9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12440" name="Freeform 299"/>
            <p:cNvSpPr>
              <a:spLocks/>
            </p:cNvSpPr>
            <p:nvPr/>
          </p:nvSpPr>
          <p:spPr bwMode="auto">
            <a:xfrm>
              <a:off x="1084" y="3356"/>
              <a:ext cx="74" cy="292"/>
            </a:xfrm>
            <a:custGeom>
              <a:avLst/>
              <a:gdLst>
                <a:gd name="T0" fmla="*/ 2 w 445"/>
                <a:gd name="T1" fmla="*/ 8 h 1750"/>
                <a:gd name="T2" fmla="*/ 2 w 445"/>
                <a:gd name="T3" fmla="*/ 8 h 1750"/>
                <a:gd name="T4" fmla="*/ 2 w 445"/>
                <a:gd name="T5" fmla="*/ 8 h 1750"/>
                <a:gd name="T6" fmla="*/ 2 w 445"/>
                <a:gd name="T7" fmla="*/ 8 h 1750"/>
                <a:gd name="T8" fmla="*/ 2 w 445"/>
                <a:gd name="T9" fmla="*/ 8 h 1750"/>
                <a:gd name="T10" fmla="*/ 2 w 445"/>
                <a:gd name="T11" fmla="*/ 0 h 1750"/>
                <a:gd name="T12" fmla="*/ 2 w 445"/>
                <a:gd name="T13" fmla="*/ 0 h 1750"/>
                <a:gd name="T14" fmla="*/ 2 w 445"/>
                <a:gd name="T15" fmla="*/ 0 h 1750"/>
                <a:gd name="T16" fmla="*/ 2 w 445"/>
                <a:gd name="T17" fmla="*/ 0 h 1750"/>
                <a:gd name="T18" fmla="*/ 2 w 445"/>
                <a:gd name="T19" fmla="*/ 0 h 1750"/>
                <a:gd name="T20" fmla="*/ 2 w 445"/>
                <a:gd name="T21" fmla="*/ 0 h 1750"/>
                <a:gd name="T22" fmla="*/ 2 w 445"/>
                <a:gd name="T23" fmla="*/ 0 h 1750"/>
                <a:gd name="T24" fmla="*/ 2 w 445"/>
                <a:gd name="T25" fmla="*/ 0 h 1750"/>
                <a:gd name="T26" fmla="*/ 2 w 445"/>
                <a:gd name="T27" fmla="*/ 0 h 1750"/>
                <a:gd name="T28" fmla="*/ 2 w 445"/>
                <a:gd name="T29" fmla="*/ 0 h 1750"/>
                <a:gd name="T30" fmla="*/ 2 w 445"/>
                <a:gd name="T31" fmla="*/ 0 h 1750"/>
                <a:gd name="T32" fmla="*/ 2 w 445"/>
                <a:gd name="T33" fmla="*/ 0 h 1750"/>
                <a:gd name="T34" fmla="*/ 2 w 445"/>
                <a:gd name="T35" fmla="*/ 0 h 1750"/>
                <a:gd name="T36" fmla="*/ 2 w 445"/>
                <a:gd name="T37" fmla="*/ 0 h 1750"/>
                <a:gd name="T38" fmla="*/ 2 w 445"/>
                <a:gd name="T39" fmla="*/ 0 h 1750"/>
                <a:gd name="T40" fmla="*/ 2 w 445"/>
                <a:gd name="T41" fmla="*/ 0 h 1750"/>
                <a:gd name="T42" fmla="*/ 2 w 445"/>
                <a:gd name="T43" fmla="*/ 0 h 1750"/>
                <a:gd name="T44" fmla="*/ 1 w 445"/>
                <a:gd name="T45" fmla="*/ 0 h 1750"/>
                <a:gd name="T46" fmla="*/ 1 w 445"/>
                <a:gd name="T47" fmla="*/ 0 h 1750"/>
                <a:gd name="T48" fmla="*/ 1 w 445"/>
                <a:gd name="T49" fmla="*/ 1 h 1750"/>
                <a:gd name="T50" fmla="*/ 1 w 445"/>
                <a:gd name="T51" fmla="*/ 1 h 1750"/>
                <a:gd name="T52" fmla="*/ 1 w 445"/>
                <a:gd name="T53" fmla="*/ 1 h 1750"/>
                <a:gd name="T54" fmla="*/ 1 w 445"/>
                <a:gd name="T55" fmla="*/ 1 h 1750"/>
                <a:gd name="T56" fmla="*/ 0 w 445"/>
                <a:gd name="T57" fmla="*/ 2 h 1750"/>
                <a:gd name="T58" fmla="*/ 0 w 445"/>
                <a:gd name="T59" fmla="*/ 2 h 1750"/>
                <a:gd name="T60" fmla="*/ 0 w 445"/>
                <a:gd name="T61" fmla="*/ 2 h 1750"/>
                <a:gd name="T62" fmla="*/ 0 w 445"/>
                <a:gd name="T63" fmla="*/ 3 h 1750"/>
                <a:gd name="T64" fmla="*/ 0 w 445"/>
                <a:gd name="T65" fmla="*/ 3 h 1750"/>
                <a:gd name="T66" fmla="*/ 0 w 445"/>
                <a:gd name="T67" fmla="*/ 3 h 1750"/>
                <a:gd name="T68" fmla="*/ 0 w 445"/>
                <a:gd name="T69" fmla="*/ 4 h 1750"/>
                <a:gd name="T70" fmla="*/ 0 w 445"/>
                <a:gd name="T71" fmla="*/ 4 h 1750"/>
                <a:gd name="T72" fmla="*/ 0 w 445"/>
                <a:gd name="T73" fmla="*/ 5 h 1750"/>
                <a:gd name="T74" fmla="*/ 0 w 445"/>
                <a:gd name="T75" fmla="*/ 5 h 1750"/>
                <a:gd name="T76" fmla="*/ 0 w 445"/>
                <a:gd name="T77" fmla="*/ 6 h 1750"/>
                <a:gd name="T78" fmla="*/ 0 w 445"/>
                <a:gd name="T79" fmla="*/ 7 h 1750"/>
                <a:gd name="T80" fmla="*/ 0 w 445"/>
                <a:gd name="T81" fmla="*/ 7 h 1750"/>
                <a:gd name="T82" fmla="*/ 0 w 445"/>
                <a:gd name="T83" fmla="*/ 8 h 1750"/>
                <a:gd name="T84" fmla="*/ 0 w 445"/>
                <a:gd name="T85" fmla="*/ 8 h 1750"/>
                <a:gd name="T86" fmla="*/ 0 w 445"/>
                <a:gd name="T87" fmla="*/ 8 h 1750"/>
                <a:gd name="T88" fmla="*/ 0 w 445"/>
                <a:gd name="T89" fmla="*/ 8 h 1750"/>
                <a:gd name="T90" fmla="*/ 1 w 445"/>
                <a:gd name="T91" fmla="*/ 8 h 1750"/>
                <a:gd name="T92" fmla="*/ 1 w 445"/>
                <a:gd name="T93" fmla="*/ 8 h 1750"/>
                <a:gd name="T94" fmla="*/ 1 w 445"/>
                <a:gd name="T95" fmla="*/ 8 h 1750"/>
                <a:gd name="T96" fmla="*/ 1 w 445"/>
                <a:gd name="T97" fmla="*/ 8 h 1750"/>
                <a:gd name="T98" fmla="*/ 1 w 445"/>
                <a:gd name="T99" fmla="*/ 8 h 1750"/>
                <a:gd name="T100" fmla="*/ 1 w 445"/>
                <a:gd name="T101" fmla="*/ 8 h 1750"/>
                <a:gd name="T102" fmla="*/ 1 w 445"/>
                <a:gd name="T103" fmla="*/ 8 h 1750"/>
                <a:gd name="T104" fmla="*/ 2 w 445"/>
                <a:gd name="T105" fmla="*/ 8 h 1750"/>
                <a:gd name="T106" fmla="*/ 2 w 445"/>
                <a:gd name="T107" fmla="*/ 8 h 1750"/>
                <a:gd name="T108" fmla="*/ 2 w 445"/>
                <a:gd name="T109" fmla="*/ 8 h 1750"/>
                <a:gd name="T110" fmla="*/ 2 w 445"/>
                <a:gd name="T111" fmla="*/ 8 h 1750"/>
                <a:gd name="T112" fmla="*/ 2 w 445"/>
                <a:gd name="T113" fmla="*/ 8 h 1750"/>
                <a:gd name="T114" fmla="*/ 2 w 445"/>
                <a:gd name="T115" fmla="*/ 8 h 1750"/>
                <a:gd name="T116" fmla="*/ 2 w 445"/>
                <a:gd name="T117" fmla="*/ 8 h 1750"/>
                <a:gd name="T118" fmla="*/ 2 w 445"/>
                <a:gd name="T119" fmla="*/ 8 h 1750"/>
                <a:gd name="T120" fmla="*/ 2 w 445"/>
                <a:gd name="T121" fmla="*/ 8 h 1750"/>
                <a:gd name="T122" fmla="*/ 2 w 445"/>
                <a:gd name="T123" fmla="*/ 8 h 1750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445"/>
                <a:gd name="T187" fmla="*/ 0 h 1750"/>
                <a:gd name="T188" fmla="*/ 445 w 445"/>
                <a:gd name="T189" fmla="*/ 1750 h 1750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445" h="1750">
                  <a:moveTo>
                    <a:pt x="435" y="1743"/>
                  </a:moveTo>
                  <a:lnTo>
                    <a:pt x="440" y="1738"/>
                  </a:lnTo>
                  <a:lnTo>
                    <a:pt x="442" y="1732"/>
                  </a:lnTo>
                  <a:lnTo>
                    <a:pt x="444" y="1726"/>
                  </a:lnTo>
                  <a:lnTo>
                    <a:pt x="445" y="1719"/>
                  </a:lnTo>
                  <a:lnTo>
                    <a:pt x="433" y="53"/>
                  </a:lnTo>
                  <a:lnTo>
                    <a:pt x="432" y="45"/>
                  </a:lnTo>
                  <a:lnTo>
                    <a:pt x="429" y="36"/>
                  </a:lnTo>
                  <a:lnTo>
                    <a:pt x="426" y="29"/>
                  </a:lnTo>
                  <a:lnTo>
                    <a:pt x="420" y="22"/>
                  </a:lnTo>
                  <a:lnTo>
                    <a:pt x="415" y="15"/>
                  </a:lnTo>
                  <a:lnTo>
                    <a:pt x="408" y="11"/>
                  </a:lnTo>
                  <a:lnTo>
                    <a:pt x="400" y="8"/>
                  </a:lnTo>
                  <a:lnTo>
                    <a:pt x="392" y="5"/>
                  </a:lnTo>
                  <a:lnTo>
                    <a:pt x="391" y="5"/>
                  </a:lnTo>
                  <a:lnTo>
                    <a:pt x="387" y="4"/>
                  </a:lnTo>
                  <a:lnTo>
                    <a:pt x="380" y="4"/>
                  </a:lnTo>
                  <a:lnTo>
                    <a:pt x="372" y="3"/>
                  </a:lnTo>
                  <a:lnTo>
                    <a:pt x="364" y="2"/>
                  </a:lnTo>
                  <a:lnTo>
                    <a:pt x="356" y="1"/>
                  </a:lnTo>
                  <a:lnTo>
                    <a:pt x="350" y="1"/>
                  </a:lnTo>
                  <a:lnTo>
                    <a:pt x="346" y="0"/>
                  </a:lnTo>
                  <a:lnTo>
                    <a:pt x="309" y="35"/>
                  </a:lnTo>
                  <a:lnTo>
                    <a:pt x="274" y="74"/>
                  </a:lnTo>
                  <a:lnTo>
                    <a:pt x="239" y="119"/>
                  </a:lnTo>
                  <a:lnTo>
                    <a:pt x="207" y="168"/>
                  </a:lnTo>
                  <a:lnTo>
                    <a:pt x="177" y="222"/>
                  </a:lnTo>
                  <a:lnTo>
                    <a:pt x="148" y="281"/>
                  </a:lnTo>
                  <a:lnTo>
                    <a:pt x="122" y="343"/>
                  </a:lnTo>
                  <a:lnTo>
                    <a:pt x="98" y="408"/>
                  </a:lnTo>
                  <a:lnTo>
                    <a:pt x="76" y="478"/>
                  </a:lnTo>
                  <a:lnTo>
                    <a:pt x="57" y="550"/>
                  </a:lnTo>
                  <a:lnTo>
                    <a:pt x="41" y="625"/>
                  </a:lnTo>
                  <a:lnTo>
                    <a:pt x="26" y="704"/>
                  </a:lnTo>
                  <a:lnTo>
                    <a:pt x="16" y="785"/>
                  </a:lnTo>
                  <a:lnTo>
                    <a:pt x="8" y="867"/>
                  </a:lnTo>
                  <a:lnTo>
                    <a:pt x="3" y="953"/>
                  </a:lnTo>
                  <a:lnTo>
                    <a:pt x="2" y="1039"/>
                  </a:lnTo>
                  <a:lnTo>
                    <a:pt x="0" y="1228"/>
                  </a:lnTo>
                  <a:lnTo>
                    <a:pt x="0" y="1403"/>
                  </a:lnTo>
                  <a:lnTo>
                    <a:pt x="4" y="1559"/>
                  </a:lnTo>
                  <a:lnTo>
                    <a:pt x="15" y="1700"/>
                  </a:lnTo>
                  <a:lnTo>
                    <a:pt x="42" y="1703"/>
                  </a:lnTo>
                  <a:lnTo>
                    <a:pt x="72" y="1708"/>
                  </a:lnTo>
                  <a:lnTo>
                    <a:pt x="103" y="1711"/>
                  </a:lnTo>
                  <a:lnTo>
                    <a:pt x="135" y="1716"/>
                  </a:lnTo>
                  <a:lnTo>
                    <a:pt x="168" y="1720"/>
                  </a:lnTo>
                  <a:lnTo>
                    <a:pt x="200" y="1723"/>
                  </a:lnTo>
                  <a:lnTo>
                    <a:pt x="233" y="1728"/>
                  </a:lnTo>
                  <a:lnTo>
                    <a:pt x="265" y="1731"/>
                  </a:lnTo>
                  <a:lnTo>
                    <a:pt x="294" y="1736"/>
                  </a:lnTo>
                  <a:lnTo>
                    <a:pt x="321" y="1739"/>
                  </a:lnTo>
                  <a:lnTo>
                    <a:pt x="346" y="1743"/>
                  </a:lnTo>
                  <a:lnTo>
                    <a:pt x="367" y="1745"/>
                  </a:lnTo>
                  <a:lnTo>
                    <a:pt x="385" y="1747"/>
                  </a:lnTo>
                  <a:lnTo>
                    <a:pt x="399" y="1749"/>
                  </a:lnTo>
                  <a:lnTo>
                    <a:pt x="407" y="1750"/>
                  </a:lnTo>
                  <a:lnTo>
                    <a:pt x="410" y="1750"/>
                  </a:lnTo>
                  <a:lnTo>
                    <a:pt x="417" y="1750"/>
                  </a:lnTo>
                  <a:lnTo>
                    <a:pt x="424" y="1749"/>
                  </a:lnTo>
                  <a:lnTo>
                    <a:pt x="429" y="1747"/>
                  </a:lnTo>
                  <a:lnTo>
                    <a:pt x="435" y="1743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12441" name="Freeform 300"/>
            <p:cNvSpPr>
              <a:spLocks/>
            </p:cNvSpPr>
            <p:nvPr/>
          </p:nvSpPr>
          <p:spPr bwMode="auto">
            <a:xfrm>
              <a:off x="1065" y="3609"/>
              <a:ext cx="39" cy="28"/>
            </a:xfrm>
            <a:custGeom>
              <a:avLst/>
              <a:gdLst>
                <a:gd name="T0" fmla="*/ 1 w 235"/>
                <a:gd name="T1" fmla="*/ 1 h 172"/>
                <a:gd name="T2" fmla="*/ 1 w 235"/>
                <a:gd name="T3" fmla="*/ 1 h 172"/>
                <a:gd name="T4" fmla="*/ 1 w 235"/>
                <a:gd name="T5" fmla="*/ 1 h 172"/>
                <a:gd name="T6" fmla="*/ 1 w 235"/>
                <a:gd name="T7" fmla="*/ 1 h 172"/>
                <a:gd name="T8" fmla="*/ 1 w 235"/>
                <a:gd name="T9" fmla="*/ 1 h 172"/>
                <a:gd name="T10" fmla="*/ 1 w 235"/>
                <a:gd name="T11" fmla="*/ 0 h 172"/>
                <a:gd name="T12" fmla="*/ 1 w 235"/>
                <a:gd name="T13" fmla="*/ 0 h 172"/>
                <a:gd name="T14" fmla="*/ 1 w 235"/>
                <a:gd name="T15" fmla="*/ 0 h 172"/>
                <a:gd name="T16" fmla="*/ 1 w 235"/>
                <a:gd name="T17" fmla="*/ 0 h 172"/>
                <a:gd name="T18" fmla="*/ 1 w 235"/>
                <a:gd name="T19" fmla="*/ 0 h 172"/>
                <a:gd name="T20" fmla="*/ 0 w 235"/>
                <a:gd name="T21" fmla="*/ 0 h 172"/>
                <a:gd name="T22" fmla="*/ 0 w 235"/>
                <a:gd name="T23" fmla="*/ 0 h 172"/>
                <a:gd name="T24" fmla="*/ 0 w 235"/>
                <a:gd name="T25" fmla="*/ 0 h 172"/>
                <a:gd name="T26" fmla="*/ 0 w 235"/>
                <a:gd name="T27" fmla="*/ 0 h 172"/>
                <a:gd name="T28" fmla="*/ 0 w 235"/>
                <a:gd name="T29" fmla="*/ 0 h 172"/>
                <a:gd name="T30" fmla="*/ 0 w 235"/>
                <a:gd name="T31" fmla="*/ 0 h 172"/>
                <a:gd name="T32" fmla="*/ 0 w 235"/>
                <a:gd name="T33" fmla="*/ 1 h 172"/>
                <a:gd name="T34" fmla="*/ 0 w 235"/>
                <a:gd name="T35" fmla="*/ 1 h 172"/>
                <a:gd name="T36" fmla="*/ 0 w 235"/>
                <a:gd name="T37" fmla="*/ 1 h 172"/>
                <a:gd name="T38" fmla="*/ 0 w 235"/>
                <a:gd name="T39" fmla="*/ 1 h 172"/>
                <a:gd name="T40" fmla="*/ 1 w 235"/>
                <a:gd name="T41" fmla="*/ 1 h 172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235"/>
                <a:gd name="T64" fmla="*/ 0 h 172"/>
                <a:gd name="T65" fmla="*/ 235 w 235"/>
                <a:gd name="T66" fmla="*/ 172 h 172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235" h="172">
                  <a:moveTo>
                    <a:pt x="216" y="172"/>
                  </a:moveTo>
                  <a:lnTo>
                    <a:pt x="223" y="171"/>
                  </a:lnTo>
                  <a:lnTo>
                    <a:pt x="230" y="168"/>
                  </a:lnTo>
                  <a:lnTo>
                    <a:pt x="234" y="162"/>
                  </a:lnTo>
                  <a:lnTo>
                    <a:pt x="235" y="156"/>
                  </a:lnTo>
                  <a:lnTo>
                    <a:pt x="234" y="44"/>
                  </a:lnTo>
                  <a:lnTo>
                    <a:pt x="233" y="36"/>
                  </a:lnTo>
                  <a:lnTo>
                    <a:pt x="228" y="30"/>
                  </a:lnTo>
                  <a:lnTo>
                    <a:pt x="222" y="25"/>
                  </a:lnTo>
                  <a:lnTo>
                    <a:pt x="215" y="22"/>
                  </a:lnTo>
                  <a:lnTo>
                    <a:pt x="20" y="0"/>
                  </a:lnTo>
                  <a:lnTo>
                    <a:pt x="13" y="1"/>
                  </a:lnTo>
                  <a:lnTo>
                    <a:pt x="6" y="5"/>
                  </a:lnTo>
                  <a:lnTo>
                    <a:pt x="1" y="10"/>
                  </a:lnTo>
                  <a:lnTo>
                    <a:pt x="0" y="18"/>
                  </a:lnTo>
                  <a:lnTo>
                    <a:pt x="1" y="126"/>
                  </a:lnTo>
                  <a:lnTo>
                    <a:pt x="3" y="134"/>
                  </a:lnTo>
                  <a:lnTo>
                    <a:pt x="7" y="141"/>
                  </a:lnTo>
                  <a:lnTo>
                    <a:pt x="14" y="147"/>
                  </a:lnTo>
                  <a:lnTo>
                    <a:pt x="22" y="149"/>
                  </a:lnTo>
                  <a:lnTo>
                    <a:pt x="216" y="172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12442" name="Freeform 301"/>
            <p:cNvSpPr>
              <a:spLocks/>
            </p:cNvSpPr>
            <p:nvPr/>
          </p:nvSpPr>
          <p:spPr bwMode="auto">
            <a:xfrm>
              <a:off x="1065" y="3610"/>
              <a:ext cx="37" cy="28"/>
            </a:xfrm>
            <a:custGeom>
              <a:avLst/>
              <a:gdLst>
                <a:gd name="T0" fmla="*/ 1 w 219"/>
                <a:gd name="T1" fmla="*/ 1 h 167"/>
                <a:gd name="T2" fmla="*/ 1 w 219"/>
                <a:gd name="T3" fmla="*/ 0 h 167"/>
                <a:gd name="T4" fmla="*/ 1 w 219"/>
                <a:gd name="T5" fmla="*/ 0 h 167"/>
                <a:gd name="T6" fmla="*/ 1 w 219"/>
                <a:gd name="T7" fmla="*/ 0 h 167"/>
                <a:gd name="T8" fmla="*/ 1 w 219"/>
                <a:gd name="T9" fmla="*/ 0 h 167"/>
                <a:gd name="T10" fmla="*/ 1 w 219"/>
                <a:gd name="T11" fmla="*/ 0 h 167"/>
                <a:gd name="T12" fmla="*/ 0 w 219"/>
                <a:gd name="T13" fmla="*/ 0 h 167"/>
                <a:gd name="T14" fmla="*/ 0 w 219"/>
                <a:gd name="T15" fmla="*/ 0 h 167"/>
                <a:gd name="T16" fmla="*/ 0 w 219"/>
                <a:gd name="T17" fmla="*/ 0 h 167"/>
                <a:gd name="T18" fmla="*/ 0 w 219"/>
                <a:gd name="T19" fmla="*/ 0 h 167"/>
                <a:gd name="T20" fmla="*/ 0 w 219"/>
                <a:gd name="T21" fmla="*/ 0 h 167"/>
                <a:gd name="T22" fmla="*/ 0 w 219"/>
                <a:gd name="T23" fmla="*/ 1 h 167"/>
                <a:gd name="T24" fmla="*/ 0 w 219"/>
                <a:gd name="T25" fmla="*/ 1 h 167"/>
                <a:gd name="T26" fmla="*/ 0 w 219"/>
                <a:gd name="T27" fmla="*/ 1 h 167"/>
                <a:gd name="T28" fmla="*/ 0 w 219"/>
                <a:gd name="T29" fmla="*/ 1 h 167"/>
                <a:gd name="T30" fmla="*/ 0 w 219"/>
                <a:gd name="T31" fmla="*/ 1 h 167"/>
                <a:gd name="T32" fmla="*/ 1 w 219"/>
                <a:gd name="T33" fmla="*/ 1 h 167"/>
                <a:gd name="T34" fmla="*/ 1 w 219"/>
                <a:gd name="T35" fmla="*/ 1 h 167"/>
                <a:gd name="T36" fmla="*/ 1 w 219"/>
                <a:gd name="T37" fmla="*/ 1 h 167"/>
                <a:gd name="T38" fmla="*/ 1 w 219"/>
                <a:gd name="T39" fmla="*/ 1 h 167"/>
                <a:gd name="T40" fmla="*/ 1 w 219"/>
                <a:gd name="T41" fmla="*/ 1 h 167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219"/>
                <a:gd name="T64" fmla="*/ 0 h 167"/>
                <a:gd name="T65" fmla="*/ 219 w 219"/>
                <a:gd name="T66" fmla="*/ 167 h 167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219" h="167">
                  <a:moveTo>
                    <a:pt x="219" y="152"/>
                  </a:moveTo>
                  <a:lnTo>
                    <a:pt x="219" y="41"/>
                  </a:lnTo>
                  <a:lnTo>
                    <a:pt x="218" y="33"/>
                  </a:lnTo>
                  <a:lnTo>
                    <a:pt x="213" y="26"/>
                  </a:lnTo>
                  <a:lnTo>
                    <a:pt x="206" y="22"/>
                  </a:lnTo>
                  <a:lnTo>
                    <a:pt x="199" y="20"/>
                  </a:lnTo>
                  <a:lnTo>
                    <a:pt x="25" y="0"/>
                  </a:lnTo>
                  <a:lnTo>
                    <a:pt x="16" y="3"/>
                  </a:lnTo>
                  <a:lnTo>
                    <a:pt x="8" y="8"/>
                  </a:lnTo>
                  <a:lnTo>
                    <a:pt x="2" y="17"/>
                  </a:lnTo>
                  <a:lnTo>
                    <a:pt x="0" y="26"/>
                  </a:lnTo>
                  <a:lnTo>
                    <a:pt x="1" y="123"/>
                  </a:lnTo>
                  <a:lnTo>
                    <a:pt x="2" y="131"/>
                  </a:lnTo>
                  <a:lnTo>
                    <a:pt x="7" y="138"/>
                  </a:lnTo>
                  <a:lnTo>
                    <a:pt x="13" y="143"/>
                  </a:lnTo>
                  <a:lnTo>
                    <a:pt x="21" y="146"/>
                  </a:lnTo>
                  <a:lnTo>
                    <a:pt x="188" y="167"/>
                  </a:lnTo>
                  <a:lnTo>
                    <a:pt x="197" y="167"/>
                  </a:lnTo>
                  <a:lnTo>
                    <a:pt x="208" y="166"/>
                  </a:lnTo>
                  <a:lnTo>
                    <a:pt x="215" y="161"/>
                  </a:lnTo>
                  <a:lnTo>
                    <a:pt x="219" y="152"/>
                  </a:lnTo>
                  <a:close/>
                </a:path>
              </a:pathLst>
            </a:custGeom>
            <a:solidFill>
              <a:srgbClr val="7F7F7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12443" name="Freeform 302"/>
            <p:cNvSpPr>
              <a:spLocks/>
            </p:cNvSpPr>
            <p:nvPr/>
          </p:nvSpPr>
          <p:spPr bwMode="auto">
            <a:xfrm>
              <a:off x="1065" y="3612"/>
              <a:ext cx="35" cy="26"/>
            </a:xfrm>
            <a:custGeom>
              <a:avLst/>
              <a:gdLst>
                <a:gd name="T0" fmla="*/ 1 w 208"/>
                <a:gd name="T1" fmla="*/ 1 h 159"/>
                <a:gd name="T2" fmla="*/ 1 w 208"/>
                <a:gd name="T3" fmla="*/ 1 h 159"/>
                <a:gd name="T4" fmla="*/ 1 w 208"/>
                <a:gd name="T5" fmla="*/ 1 h 159"/>
                <a:gd name="T6" fmla="*/ 1 w 208"/>
                <a:gd name="T7" fmla="*/ 1 h 159"/>
                <a:gd name="T8" fmla="*/ 1 w 208"/>
                <a:gd name="T9" fmla="*/ 1 h 159"/>
                <a:gd name="T10" fmla="*/ 1 w 208"/>
                <a:gd name="T11" fmla="*/ 0 h 159"/>
                <a:gd name="T12" fmla="*/ 1 w 208"/>
                <a:gd name="T13" fmla="*/ 0 h 159"/>
                <a:gd name="T14" fmla="*/ 1 w 208"/>
                <a:gd name="T15" fmla="*/ 0 h 159"/>
                <a:gd name="T16" fmla="*/ 1 w 208"/>
                <a:gd name="T17" fmla="*/ 0 h 159"/>
                <a:gd name="T18" fmla="*/ 1 w 208"/>
                <a:gd name="T19" fmla="*/ 0 h 159"/>
                <a:gd name="T20" fmla="*/ 0 w 208"/>
                <a:gd name="T21" fmla="*/ 0 h 159"/>
                <a:gd name="T22" fmla="*/ 0 w 208"/>
                <a:gd name="T23" fmla="*/ 0 h 159"/>
                <a:gd name="T24" fmla="*/ 0 w 208"/>
                <a:gd name="T25" fmla="*/ 0 h 159"/>
                <a:gd name="T26" fmla="*/ 0 w 208"/>
                <a:gd name="T27" fmla="*/ 0 h 159"/>
                <a:gd name="T28" fmla="*/ 0 w 208"/>
                <a:gd name="T29" fmla="*/ 0 h 159"/>
                <a:gd name="T30" fmla="*/ 0 w 208"/>
                <a:gd name="T31" fmla="*/ 0 h 159"/>
                <a:gd name="T32" fmla="*/ 0 w 208"/>
                <a:gd name="T33" fmla="*/ 0 h 159"/>
                <a:gd name="T34" fmla="*/ 0 w 208"/>
                <a:gd name="T35" fmla="*/ 0 h 159"/>
                <a:gd name="T36" fmla="*/ 0 w 208"/>
                <a:gd name="T37" fmla="*/ 1 h 159"/>
                <a:gd name="T38" fmla="*/ 0 w 208"/>
                <a:gd name="T39" fmla="*/ 1 h 159"/>
                <a:gd name="T40" fmla="*/ 1 w 208"/>
                <a:gd name="T41" fmla="*/ 1 h 159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208"/>
                <a:gd name="T64" fmla="*/ 0 h 159"/>
                <a:gd name="T65" fmla="*/ 208 w 208"/>
                <a:gd name="T66" fmla="*/ 159 h 159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208" h="159">
                  <a:moveTo>
                    <a:pt x="188" y="159"/>
                  </a:moveTo>
                  <a:lnTo>
                    <a:pt x="196" y="158"/>
                  </a:lnTo>
                  <a:lnTo>
                    <a:pt x="203" y="154"/>
                  </a:lnTo>
                  <a:lnTo>
                    <a:pt x="206" y="149"/>
                  </a:lnTo>
                  <a:lnTo>
                    <a:pt x="208" y="142"/>
                  </a:lnTo>
                  <a:lnTo>
                    <a:pt x="208" y="42"/>
                  </a:lnTo>
                  <a:lnTo>
                    <a:pt x="206" y="34"/>
                  </a:lnTo>
                  <a:lnTo>
                    <a:pt x="202" y="27"/>
                  </a:lnTo>
                  <a:lnTo>
                    <a:pt x="195" y="22"/>
                  </a:lnTo>
                  <a:lnTo>
                    <a:pt x="187" y="19"/>
                  </a:lnTo>
                  <a:lnTo>
                    <a:pt x="19" y="0"/>
                  </a:lnTo>
                  <a:lnTo>
                    <a:pt x="12" y="1"/>
                  </a:lnTo>
                  <a:lnTo>
                    <a:pt x="6" y="5"/>
                  </a:lnTo>
                  <a:lnTo>
                    <a:pt x="1" y="10"/>
                  </a:lnTo>
                  <a:lnTo>
                    <a:pt x="0" y="18"/>
                  </a:lnTo>
                  <a:lnTo>
                    <a:pt x="1" y="115"/>
                  </a:lnTo>
                  <a:lnTo>
                    <a:pt x="2" y="123"/>
                  </a:lnTo>
                  <a:lnTo>
                    <a:pt x="7" y="130"/>
                  </a:lnTo>
                  <a:lnTo>
                    <a:pt x="13" y="135"/>
                  </a:lnTo>
                  <a:lnTo>
                    <a:pt x="21" y="138"/>
                  </a:lnTo>
                  <a:lnTo>
                    <a:pt x="188" y="159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12444" name="Freeform 303"/>
            <p:cNvSpPr>
              <a:spLocks/>
            </p:cNvSpPr>
            <p:nvPr/>
          </p:nvSpPr>
          <p:spPr bwMode="auto">
            <a:xfrm>
              <a:off x="1130" y="3302"/>
              <a:ext cx="124" cy="349"/>
            </a:xfrm>
            <a:custGeom>
              <a:avLst/>
              <a:gdLst>
                <a:gd name="T0" fmla="*/ 0 w 746"/>
                <a:gd name="T1" fmla="*/ 1 h 2092"/>
                <a:gd name="T2" fmla="*/ 3 w 746"/>
                <a:gd name="T3" fmla="*/ 0 h 2092"/>
                <a:gd name="T4" fmla="*/ 3 w 746"/>
                <a:gd name="T5" fmla="*/ 0 h 2092"/>
                <a:gd name="T6" fmla="*/ 0 w 746"/>
                <a:gd name="T7" fmla="*/ 1 h 2092"/>
                <a:gd name="T8" fmla="*/ 0 w 746"/>
                <a:gd name="T9" fmla="*/ 2 h 2092"/>
                <a:gd name="T10" fmla="*/ 0 w 746"/>
                <a:gd name="T11" fmla="*/ 10 h 2092"/>
                <a:gd name="T12" fmla="*/ 0 w 746"/>
                <a:gd name="T13" fmla="*/ 10 h 2092"/>
                <a:gd name="T14" fmla="*/ 0 w 746"/>
                <a:gd name="T15" fmla="*/ 10 h 2092"/>
                <a:gd name="T16" fmla="*/ 0 w 746"/>
                <a:gd name="T17" fmla="*/ 10 h 2092"/>
                <a:gd name="T18" fmla="*/ 0 w 746"/>
                <a:gd name="T19" fmla="*/ 2 h 2092"/>
                <a:gd name="T20" fmla="*/ 0 w 746"/>
                <a:gd name="T21" fmla="*/ 1 h 2092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746"/>
                <a:gd name="T34" fmla="*/ 0 h 2092"/>
                <a:gd name="T35" fmla="*/ 746 w 746"/>
                <a:gd name="T36" fmla="*/ 2092 h 2092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746" h="2092">
                  <a:moveTo>
                    <a:pt x="106" y="290"/>
                  </a:moveTo>
                  <a:lnTo>
                    <a:pt x="746" y="0"/>
                  </a:lnTo>
                  <a:lnTo>
                    <a:pt x="662" y="1"/>
                  </a:lnTo>
                  <a:lnTo>
                    <a:pt x="22" y="274"/>
                  </a:lnTo>
                  <a:lnTo>
                    <a:pt x="0" y="311"/>
                  </a:lnTo>
                  <a:lnTo>
                    <a:pt x="0" y="2052"/>
                  </a:lnTo>
                  <a:lnTo>
                    <a:pt x="17" y="2080"/>
                  </a:lnTo>
                  <a:lnTo>
                    <a:pt x="112" y="2092"/>
                  </a:lnTo>
                  <a:lnTo>
                    <a:pt x="96" y="2071"/>
                  </a:lnTo>
                  <a:lnTo>
                    <a:pt x="85" y="323"/>
                  </a:lnTo>
                  <a:lnTo>
                    <a:pt x="106" y="29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12445" name="Freeform 304"/>
            <p:cNvSpPr>
              <a:spLocks/>
            </p:cNvSpPr>
            <p:nvPr/>
          </p:nvSpPr>
          <p:spPr bwMode="auto">
            <a:xfrm>
              <a:off x="1124" y="3300"/>
              <a:ext cx="130" cy="344"/>
            </a:xfrm>
            <a:custGeom>
              <a:avLst/>
              <a:gdLst>
                <a:gd name="T0" fmla="*/ 3 w 781"/>
                <a:gd name="T1" fmla="*/ 0 h 2066"/>
                <a:gd name="T2" fmla="*/ 4 w 781"/>
                <a:gd name="T3" fmla="*/ 0 h 2066"/>
                <a:gd name="T4" fmla="*/ 3 w 781"/>
                <a:gd name="T5" fmla="*/ 0 h 2066"/>
                <a:gd name="T6" fmla="*/ 0 w 781"/>
                <a:gd name="T7" fmla="*/ 1 h 2066"/>
                <a:gd name="T8" fmla="*/ 0 w 781"/>
                <a:gd name="T9" fmla="*/ 1 h 2066"/>
                <a:gd name="T10" fmla="*/ 0 w 781"/>
                <a:gd name="T11" fmla="*/ 9 h 2066"/>
                <a:gd name="T12" fmla="*/ 0 w 781"/>
                <a:gd name="T13" fmla="*/ 9 h 2066"/>
                <a:gd name="T14" fmla="*/ 0 w 781"/>
                <a:gd name="T15" fmla="*/ 1 h 2066"/>
                <a:gd name="T16" fmla="*/ 0 w 781"/>
                <a:gd name="T17" fmla="*/ 1 h 2066"/>
                <a:gd name="T18" fmla="*/ 3 w 781"/>
                <a:gd name="T19" fmla="*/ 0 h 2066"/>
                <a:gd name="T20" fmla="*/ 3 w 781"/>
                <a:gd name="T21" fmla="*/ 0 h 206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781"/>
                <a:gd name="T34" fmla="*/ 0 h 2066"/>
                <a:gd name="T35" fmla="*/ 781 w 781"/>
                <a:gd name="T36" fmla="*/ 2066 h 206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781" h="2066">
                  <a:moveTo>
                    <a:pt x="758" y="24"/>
                  </a:moveTo>
                  <a:lnTo>
                    <a:pt x="781" y="14"/>
                  </a:lnTo>
                  <a:lnTo>
                    <a:pt x="686" y="0"/>
                  </a:lnTo>
                  <a:lnTo>
                    <a:pt x="23" y="280"/>
                  </a:lnTo>
                  <a:lnTo>
                    <a:pt x="0" y="315"/>
                  </a:lnTo>
                  <a:lnTo>
                    <a:pt x="9" y="2055"/>
                  </a:lnTo>
                  <a:lnTo>
                    <a:pt x="35" y="2066"/>
                  </a:lnTo>
                  <a:lnTo>
                    <a:pt x="35" y="325"/>
                  </a:lnTo>
                  <a:lnTo>
                    <a:pt x="57" y="288"/>
                  </a:lnTo>
                  <a:lnTo>
                    <a:pt x="697" y="15"/>
                  </a:lnTo>
                  <a:lnTo>
                    <a:pt x="758" y="24"/>
                  </a:lnTo>
                  <a:close/>
                </a:path>
              </a:pathLst>
            </a:custGeom>
            <a:solidFill>
              <a:schemeClr val="tx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12446" name="Freeform 305"/>
            <p:cNvSpPr>
              <a:spLocks/>
            </p:cNvSpPr>
            <p:nvPr/>
          </p:nvSpPr>
          <p:spPr bwMode="auto">
            <a:xfrm>
              <a:off x="1126" y="3373"/>
              <a:ext cx="16" cy="27"/>
            </a:xfrm>
            <a:custGeom>
              <a:avLst/>
              <a:gdLst>
                <a:gd name="T0" fmla="*/ 0 w 97"/>
                <a:gd name="T1" fmla="*/ 1 h 162"/>
                <a:gd name="T2" fmla="*/ 0 w 97"/>
                <a:gd name="T3" fmla="*/ 1 h 162"/>
                <a:gd name="T4" fmla="*/ 0 w 97"/>
                <a:gd name="T5" fmla="*/ 0 h 162"/>
                <a:gd name="T6" fmla="*/ 0 w 97"/>
                <a:gd name="T7" fmla="*/ 0 h 162"/>
                <a:gd name="T8" fmla="*/ 0 w 97"/>
                <a:gd name="T9" fmla="*/ 0 h 162"/>
                <a:gd name="T10" fmla="*/ 0 w 97"/>
                <a:gd name="T11" fmla="*/ 1 h 162"/>
                <a:gd name="T12" fmla="*/ 0 w 97"/>
                <a:gd name="T13" fmla="*/ 1 h 16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97"/>
                <a:gd name="T22" fmla="*/ 0 h 162"/>
                <a:gd name="T23" fmla="*/ 97 w 97"/>
                <a:gd name="T24" fmla="*/ 162 h 162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97" h="162">
                  <a:moveTo>
                    <a:pt x="80" y="162"/>
                  </a:moveTo>
                  <a:lnTo>
                    <a:pt x="97" y="151"/>
                  </a:lnTo>
                  <a:lnTo>
                    <a:pt x="96" y="11"/>
                  </a:lnTo>
                  <a:lnTo>
                    <a:pt x="16" y="0"/>
                  </a:lnTo>
                  <a:lnTo>
                    <a:pt x="0" y="11"/>
                  </a:lnTo>
                  <a:lnTo>
                    <a:pt x="17" y="139"/>
                  </a:lnTo>
                  <a:lnTo>
                    <a:pt x="80" y="162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12447" name="Freeform 306"/>
            <p:cNvSpPr>
              <a:spLocks/>
            </p:cNvSpPr>
            <p:nvPr/>
          </p:nvSpPr>
          <p:spPr bwMode="auto">
            <a:xfrm>
              <a:off x="1126" y="3418"/>
              <a:ext cx="16" cy="28"/>
            </a:xfrm>
            <a:custGeom>
              <a:avLst/>
              <a:gdLst>
                <a:gd name="T0" fmla="*/ 0 w 97"/>
                <a:gd name="T1" fmla="*/ 1 h 164"/>
                <a:gd name="T2" fmla="*/ 0 w 97"/>
                <a:gd name="T3" fmla="*/ 1 h 164"/>
                <a:gd name="T4" fmla="*/ 0 w 97"/>
                <a:gd name="T5" fmla="*/ 0 h 164"/>
                <a:gd name="T6" fmla="*/ 0 w 97"/>
                <a:gd name="T7" fmla="*/ 0 h 164"/>
                <a:gd name="T8" fmla="*/ 0 w 97"/>
                <a:gd name="T9" fmla="*/ 0 h 164"/>
                <a:gd name="T10" fmla="*/ 0 w 97"/>
                <a:gd name="T11" fmla="*/ 1 h 164"/>
                <a:gd name="T12" fmla="*/ 0 w 97"/>
                <a:gd name="T13" fmla="*/ 1 h 164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97"/>
                <a:gd name="T22" fmla="*/ 0 h 164"/>
                <a:gd name="T23" fmla="*/ 97 w 97"/>
                <a:gd name="T24" fmla="*/ 164 h 164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97" h="164">
                  <a:moveTo>
                    <a:pt x="80" y="164"/>
                  </a:moveTo>
                  <a:lnTo>
                    <a:pt x="97" y="152"/>
                  </a:lnTo>
                  <a:lnTo>
                    <a:pt x="96" y="12"/>
                  </a:lnTo>
                  <a:lnTo>
                    <a:pt x="17" y="0"/>
                  </a:lnTo>
                  <a:lnTo>
                    <a:pt x="0" y="12"/>
                  </a:lnTo>
                  <a:lnTo>
                    <a:pt x="17" y="141"/>
                  </a:lnTo>
                  <a:lnTo>
                    <a:pt x="80" y="164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12448" name="Freeform 307"/>
            <p:cNvSpPr>
              <a:spLocks/>
            </p:cNvSpPr>
            <p:nvPr/>
          </p:nvSpPr>
          <p:spPr bwMode="auto">
            <a:xfrm>
              <a:off x="1126" y="3464"/>
              <a:ext cx="16" cy="27"/>
            </a:xfrm>
            <a:custGeom>
              <a:avLst/>
              <a:gdLst>
                <a:gd name="T0" fmla="*/ 0 w 98"/>
                <a:gd name="T1" fmla="*/ 1 h 162"/>
                <a:gd name="T2" fmla="*/ 0 w 98"/>
                <a:gd name="T3" fmla="*/ 1 h 162"/>
                <a:gd name="T4" fmla="*/ 0 w 98"/>
                <a:gd name="T5" fmla="*/ 0 h 162"/>
                <a:gd name="T6" fmla="*/ 0 w 98"/>
                <a:gd name="T7" fmla="*/ 0 h 162"/>
                <a:gd name="T8" fmla="*/ 0 w 98"/>
                <a:gd name="T9" fmla="*/ 0 h 162"/>
                <a:gd name="T10" fmla="*/ 0 w 98"/>
                <a:gd name="T11" fmla="*/ 1 h 162"/>
                <a:gd name="T12" fmla="*/ 0 w 98"/>
                <a:gd name="T13" fmla="*/ 1 h 16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98"/>
                <a:gd name="T22" fmla="*/ 0 h 162"/>
                <a:gd name="T23" fmla="*/ 98 w 98"/>
                <a:gd name="T24" fmla="*/ 162 h 162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98" h="162">
                  <a:moveTo>
                    <a:pt x="81" y="162"/>
                  </a:moveTo>
                  <a:lnTo>
                    <a:pt x="98" y="151"/>
                  </a:lnTo>
                  <a:lnTo>
                    <a:pt x="96" y="10"/>
                  </a:lnTo>
                  <a:lnTo>
                    <a:pt x="17" y="0"/>
                  </a:lnTo>
                  <a:lnTo>
                    <a:pt x="0" y="11"/>
                  </a:lnTo>
                  <a:lnTo>
                    <a:pt x="19" y="140"/>
                  </a:lnTo>
                  <a:lnTo>
                    <a:pt x="81" y="162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12449" name="Freeform 308"/>
            <p:cNvSpPr>
              <a:spLocks/>
            </p:cNvSpPr>
            <p:nvPr/>
          </p:nvSpPr>
          <p:spPr bwMode="auto">
            <a:xfrm>
              <a:off x="1127" y="3510"/>
              <a:ext cx="16" cy="27"/>
            </a:xfrm>
            <a:custGeom>
              <a:avLst/>
              <a:gdLst>
                <a:gd name="T0" fmla="*/ 0 w 96"/>
                <a:gd name="T1" fmla="*/ 1 h 163"/>
                <a:gd name="T2" fmla="*/ 1 w 96"/>
                <a:gd name="T3" fmla="*/ 1 h 163"/>
                <a:gd name="T4" fmla="*/ 1 w 96"/>
                <a:gd name="T5" fmla="*/ 0 h 163"/>
                <a:gd name="T6" fmla="*/ 0 w 96"/>
                <a:gd name="T7" fmla="*/ 0 h 163"/>
                <a:gd name="T8" fmla="*/ 0 w 96"/>
                <a:gd name="T9" fmla="*/ 0 h 163"/>
                <a:gd name="T10" fmla="*/ 0 w 96"/>
                <a:gd name="T11" fmla="*/ 1 h 163"/>
                <a:gd name="T12" fmla="*/ 0 w 96"/>
                <a:gd name="T13" fmla="*/ 1 h 163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96"/>
                <a:gd name="T22" fmla="*/ 0 h 163"/>
                <a:gd name="T23" fmla="*/ 96 w 96"/>
                <a:gd name="T24" fmla="*/ 163 h 163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96" h="163">
                  <a:moveTo>
                    <a:pt x="80" y="163"/>
                  </a:moveTo>
                  <a:lnTo>
                    <a:pt x="96" y="152"/>
                  </a:lnTo>
                  <a:lnTo>
                    <a:pt x="96" y="11"/>
                  </a:lnTo>
                  <a:lnTo>
                    <a:pt x="16" y="0"/>
                  </a:lnTo>
                  <a:lnTo>
                    <a:pt x="0" y="11"/>
                  </a:lnTo>
                  <a:lnTo>
                    <a:pt x="17" y="140"/>
                  </a:lnTo>
                  <a:lnTo>
                    <a:pt x="80" y="163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12450" name="Freeform 309"/>
            <p:cNvSpPr>
              <a:spLocks/>
            </p:cNvSpPr>
            <p:nvPr/>
          </p:nvSpPr>
          <p:spPr bwMode="auto">
            <a:xfrm>
              <a:off x="1127" y="3556"/>
              <a:ext cx="16" cy="27"/>
            </a:xfrm>
            <a:custGeom>
              <a:avLst/>
              <a:gdLst>
                <a:gd name="T0" fmla="*/ 0 w 96"/>
                <a:gd name="T1" fmla="*/ 1 h 163"/>
                <a:gd name="T2" fmla="*/ 1 w 96"/>
                <a:gd name="T3" fmla="*/ 1 h 163"/>
                <a:gd name="T4" fmla="*/ 1 w 96"/>
                <a:gd name="T5" fmla="*/ 0 h 163"/>
                <a:gd name="T6" fmla="*/ 0 w 96"/>
                <a:gd name="T7" fmla="*/ 0 h 163"/>
                <a:gd name="T8" fmla="*/ 0 w 96"/>
                <a:gd name="T9" fmla="*/ 0 h 163"/>
                <a:gd name="T10" fmla="*/ 0 w 96"/>
                <a:gd name="T11" fmla="*/ 1 h 163"/>
                <a:gd name="T12" fmla="*/ 0 w 96"/>
                <a:gd name="T13" fmla="*/ 1 h 163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96"/>
                <a:gd name="T22" fmla="*/ 0 h 163"/>
                <a:gd name="T23" fmla="*/ 96 w 96"/>
                <a:gd name="T24" fmla="*/ 163 h 163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96" h="163">
                  <a:moveTo>
                    <a:pt x="80" y="163"/>
                  </a:moveTo>
                  <a:lnTo>
                    <a:pt x="96" y="152"/>
                  </a:lnTo>
                  <a:lnTo>
                    <a:pt x="96" y="12"/>
                  </a:lnTo>
                  <a:lnTo>
                    <a:pt x="16" y="0"/>
                  </a:lnTo>
                  <a:lnTo>
                    <a:pt x="0" y="12"/>
                  </a:lnTo>
                  <a:lnTo>
                    <a:pt x="17" y="141"/>
                  </a:lnTo>
                  <a:lnTo>
                    <a:pt x="80" y="163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12451" name="Freeform 310"/>
            <p:cNvSpPr>
              <a:spLocks/>
            </p:cNvSpPr>
            <p:nvPr/>
          </p:nvSpPr>
          <p:spPr bwMode="auto">
            <a:xfrm>
              <a:off x="1126" y="3375"/>
              <a:ext cx="13" cy="25"/>
            </a:xfrm>
            <a:custGeom>
              <a:avLst/>
              <a:gdLst>
                <a:gd name="T0" fmla="*/ 0 w 80"/>
                <a:gd name="T1" fmla="*/ 1 h 151"/>
                <a:gd name="T2" fmla="*/ 0 w 80"/>
                <a:gd name="T3" fmla="*/ 0 h 151"/>
                <a:gd name="T4" fmla="*/ 0 w 80"/>
                <a:gd name="T5" fmla="*/ 0 h 151"/>
                <a:gd name="T6" fmla="*/ 0 w 80"/>
                <a:gd name="T7" fmla="*/ 1 h 151"/>
                <a:gd name="T8" fmla="*/ 0 w 80"/>
                <a:gd name="T9" fmla="*/ 1 h 15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80"/>
                <a:gd name="T16" fmla="*/ 0 h 151"/>
                <a:gd name="T17" fmla="*/ 80 w 80"/>
                <a:gd name="T18" fmla="*/ 151 h 15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80" h="151">
                  <a:moveTo>
                    <a:pt x="80" y="151"/>
                  </a:moveTo>
                  <a:lnTo>
                    <a:pt x="79" y="11"/>
                  </a:lnTo>
                  <a:lnTo>
                    <a:pt x="0" y="0"/>
                  </a:lnTo>
                  <a:lnTo>
                    <a:pt x="1" y="140"/>
                  </a:lnTo>
                  <a:lnTo>
                    <a:pt x="80" y="151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12452" name="Freeform 311"/>
            <p:cNvSpPr>
              <a:spLocks/>
            </p:cNvSpPr>
            <p:nvPr/>
          </p:nvSpPr>
          <p:spPr bwMode="auto">
            <a:xfrm>
              <a:off x="1126" y="3420"/>
              <a:ext cx="13" cy="26"/>
            </a:xfrm>
            <a:custGeom>
              <a:avLst/>
              <a:gdLst>
                <a:gd name="T0" fmla="*/ 0 w 80"/>
                <a:gd name="T1" fmla="*/ 1 h 152"/>
                <a:gd name="T2" fmla="*/ 0 w 80"/>
                <a:gd name="T3" fmla="*/ 0 h 152"/>
                <a:gd name="T4" fmla="*/ 0 w 80"/>
                <a:gd name="T5" fmla="*/ 0 h 152"/>
                <a:gd name="T6" fmla="*/ 0 w 80"/>
                <a:gd name="T7" fmla="*/ 1 h 152"/>
                <a:gd name="T8" fmla="*/ 0 w 80"/>
                <a:gd name="T9" fmla="*/ 1 h 15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80"/>
                <a:gd name="T16" fmla="*/ 0 h 152"/>
                <a:gd name="T17" fmla="*/ 80 w 80"/>
                <a:gd name="T18" fmla="*/ 152 h 15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80" h="152">
                  <a:moveTo>
                    <a:pt x="80" y="152"/>
                  </a:moveTo>
                  <a:lnTo>
                    <a:pt x="80" y="11"/>
                  </a:lnTo>
                  <a:lnTo>
                    <a:pt x="0" y="0"/>
                  </a:lnTo>
                  <a:lnTo>
                    <a:pt x="1" y="140"/>
                  </a:lnTo>
                  <a:lnTo>
                    <a:pt x="80" y="152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12453" name="Freeform 312"/>
            <p:cNvSpPr>
              <a:spLocks/>
            </p:cNvSpPr>
            <p:nvPr/>
          </p:nvSpPr>
          <p:spPr bwMode="auto">
            <a:xfrm>
              <a:off x="1126" y="3466"/>
              <a:ext cx="14" cy="25"/>
            </a:xfrm>
            <a:custGeom>
              <a:avLst/>
              <a:gdLst>
                <a:gd name="T0" fmla="*/ 0 w 81"/>
                <a:gd name="T1" fmla="*/ 1 h 151"/>
                <a:gd name="T2" fmla="*/ 0 w 81"/>
                <a:gd name="T3" fmla="*/ 0 h 151"/>
                <a:gd name="T4" fmla="*/ 0 w 81"/>
                <a:gd name="T5" fmla="*/ 0 h 151"/>
                <a:gd name="T6" fmla="*/ 0 w 81"/>
                <a:gd name="T7" fmla="*/ 1 h 151"/>
                <a:gd name="T8" fmla="*/ 0 w 81"/>
                <a:gd name="T9" fmla="*/ 1 h 15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81"/>
                <a:gd name="T16" fmla="*/ 0 h 151"/>
                <a:gd name="T17" fmla="*/ 81 w 81"/>
                <a:gd name="T18" fmla="*/ 151 h 15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81" h="151">
                  <a:moveTo>
                    <a:pt x="81" y="151"/>
                  </a:moveTo>
                  <a:lnTo>
                    <a:pt x="81" y="10"/>
                  </a:lnTo>
                  <a:lnTo>
                    <a:pt x="0" y="0"/>
                  </a:lnTo>
                  <a:lnTo>
                    <a:pt x="2" y="141"/>
                  </a:lnTo>
                  <a:lnTo>
                    <a:pt x="81" y="151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12454" name="Freeform 313"/>
            <p:cNvSpPr>
              <a:spLocks/>
            </p:cNvSpPr>
            <p:nvPr/>
          </p:nvSpPr>
          <p:spPr bwMode="auto">
            <a:xfrm>
              <a:off x="1127" y="3512"/>
              <a:ext cx="13" cy="25"/>
            </a:xfrm>
            <a:custGeom>
              <a:avLst/>
              <a:gdLst>
                <a:gd name="T0" fmla="*/ 0 w 80"/>
                <a:gd name="T1" fmla="*/ 1 h 152"/>
                <a:gd name="T2" fmla="*/ 0 w 80"/>
                <a:gd name="T3" fmla="*/ 0 h 152"/>
                <a:gd name="T4" fmla="*/ 0 w 80"/>
                <a:gd name="T5" fmla="*/ 0 h 152"/>
                <a:gd name="T6" fmla="*/ 0 w 80"/>
                <a:gd name="T7" fmla="*/ 1 h 152"/>
                <a:gd name="T8" fmla="*/ 0 w 80"/>
                <a:gd name="T9" fmla="*/ 1 h 15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80"/>
                <a:gd name="T16" fmla="*/ 0 h 152"/>
                <a:gd name="T17" fmla="*/ 80 w 80"/>
                <a:gd name="T18" fmla="*/ 152 h 15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80" h="152">
                  <a:moveTo>
                    <a:pt x="80" y="152"/>
                  </a:moveTo>
                  <a:lnTo>
                    <a:pt x="79" y="11"/>
                  </a:lnTo>
                  <a:lnTo>
                    <a:pt x="0" y="0"/>
                  </a:lnTo>
                  <a:lnTo>
                    <a:pt x="0" y="141"/>
                  </a:lnTo>
                  <a:lnTo>
                    <a:pt x="80" y="152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12455" name="Freeform 314"/>
            <p:cNvSpPr>
              <a:spLocks/>
            </p:cNvSpPr>
            <p:nvPr/>
          </p:nvSpPr>
          <p:spPr bwMode="auto">
            <a:xfrm>
              <a:off x="1127" y="3558"/>
              <a:ext cx="13" cy="25"/>
            </a:xfrm>
            <a:custGeom>
              <a:avLst/>
              <a:gdLst>
                <a:gd name="T0" fmla="*/ 0 w 80"/>
                <a:gd name="T1" fmla="*/ 1 h 151"/>
                <a:gd name="T2" fmla="*/ 0 w 80"/>
                <a:gd name="T3" fmla="*/ 0 h 151"/>
                <a:gd name="T4" fmla="*/ 0 w 80"/>
                <a:gd name="T5" fmla="*/ 0 h 151"/>
                <a:gd name="T6" fmla="*/ 0 w 80"/>
                <a:gd name="T7" fmla="*/ 1 h 151"/>
                <a:gd name="T8" fmla="*/ 0 w 80"/>
                <a:gd name="T9" fmla="*/ 1 h 15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80"/>
                <a:gd name="T16" fmla="*/ 0 h 151"/>
                <a:gd name="T17" fmla="*/ 80 w 80"/>
                <a:gd name="T18" fmla="*/ 151 h 15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80" h="151">
                  <a:moveTo>
                    <a:pt x="80" y="151"/>
                  </a:moveTo>
                  <a:lnTo>
                    <a:pt x="79" y="11"/>
                  </a:lnTo>
                  <a:lnTo>
                    <a:pt x="0" y="0"/>
                  </a:lnTo>
                  <a:lnTo>
                    <a:pt x="0" y="140"/>
                  </a:lnTo>
                  <a:lnTo>
                    <a:pt x="80" y="151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12456" name="Freeform 315"/>
            <p:cNvSpPr>
              <a:spLocks/>
            </p:cNvSpPr>
            <p:nvPr/>
          </p:nvSpPr>
          <p:spPr bwMode="auto">
            <a:xfrm>
              <a:off x="1127" y="3377"/>
              <a:ext cx="11" cy="19"/>
            </a:xfrm>
            <a:custGeom>
              <a:avLst/>
              <a:gdLst>
                <a:gd name="T0" fmla="*/ 0 w 65"/>
                <a:gd name="T1" fmla="*/ 0 h 117"/>
                <a:gd name="T2" fmla="*/ 0 w 65"/>
                <a:gd name="T3" fmla="*/ 0 h 117"/>
                <a:gd name="T4" fmla="*/ 0 w 65"/>
                <a:gd name="T5" fmla="*/ 0 h 117"/>
                <a:gd name="T6" fmla="*/ 0 w 65"/>
                <a:gd name="T7" fmla="*/ 0 h 117"/>
                <a:gd name="T8" fmla="*/ 0 w 65"/>
                <a:gd name="T9" fmla="*/ 0 h 117"/>
                <a:gd name="T10" fmla="*/ 0 w 65"/>
                <a:gd name="T11" fmla="*/ 0 h 117"/>
                <a:gd name="T12" fmla="*/ 0 w 65"/>
                <a:gd name="T13" fmla="*/ 0 h 11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65"/>
                <a:gd name="T22" fmla="*/ 0 h 117"/>
                <a:gd name="T23" fmla="*/ 65 w 65"/>
                <a:gd name="T24" fmla="*/ 117 h 117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65" h="117">
                  <a:moveTo>
                    <a:pt x="65" y="40"/>
                  </a:moveTo>
                  <a:lnTo>
                    <a:pt x="65" y="9"/>
                  </a:lnTo>
                  <a:lnTo>
                    <a:pt x="0" y="0"/>
                  </a:lnTo>
                  <a:lnTo>
                    <a:pt x="1" y="113"/>
                  </a:lnTo>
                  <a:lnTo>
                    <a:pt x="26" y="117"/>
                  </a:lnTo>
                  <a:lnTo>
                    <a:pt x="26" y="30"/>
                  </a:lnTo>
                  <a:lnTo>
                    <a:pt x="65" y="4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12457" name="Freeform 316"/>
            <p:cNvSpPr>
              <a:spLocks/>
            </p:cNvSpPr>
            <p:nvPr/>
          </p:nvSpPr>
          <p:spPr bwMode="auto">
            <a:xfrm>
              <a:off x="1127" y="3423"/>
              <a:ext cx="11" cy="19"/>
            </a:xfrm>
            <a:custGeom>
              <a:avLst/>
              <a:gdLst>
                <a:gd name="T0" fmla="*/ 0 w 65"/>
                <a:gd name="T1" fmla="*/ 0 h 118"/>
                <a:gd name="T2" fmla="*/ 0 w 65"/>
                <a:gd name="T3" fmla="*/ 0 h 118"/>
                <a:gd name="T4" fmla="*/ 0 w 65"/>
                <a:gd name="T5" fmla="*/ 0 h 118"/>
                <a:gd name="T6" fmla="*/ 0 w 65"/>
                <a:gd name="T7" fmla="*/ 0 h 118"/>
                <a:gd name="T8" fmla="*/ 0 w 65"/>
                <a:gd name="T9" fmla="*/ 0 h 118"/>
                <a:gd name="T10" fmla="*/ 0 w 65"/>
                <a:gd name="T11" fmla="*/ 0 h 118"/>
                <a:gd name="T12" fmla="*/ 0 w 65"/>
                <a:gd name="T13" fmla="*/ 0 h 11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65"/>
                <a:gd name="T22" fmla="*/ 0 h 118"/>
                <a:gd name="T23" fmla="*/ 65 w 65"/>
                <a:gd name="T24" fmla="*/ 118 h 118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65" h="118">
                  <a:moveTo>
                    <a:pt x="65" y="42"/>
                  </a:moveTo>
                  <a:lnTo>
                    <a:pt x="65" y="9"/>
                  </a:lnTo>
                  <a:lnTo>
                    <a:pt x="0" y="0"/>
                  </a:lnTo>
                  <a:lnTo>
                    <a:pt x="0" y="115"/>
                  </a:lnTo>
                  <a:lnTo>
                    <a:pt x="25" y="118"/>
                  </a:lnTo>
                  <a:lnTo>
                    <a:pt x="25" y="31"/>
                  </a:lnTo>
                  <a:lnTo>
                    <a:pt x="65" y="42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12458" name="Freeform 317"/>
            <p:cNvSpPr>
              <a:spLocks/>
            </p:cNvSpPr>
            <p:nvPr/>
          </p:nvSpPr>
          <p:spPr bwMode="auto">
            <a:xfrm>
              <a:off x="1128" y="3468"/>
              <a:ext cx="10" cy="20"/>
            </a:xfrm>
            <a:custGeom>
              <a:avLst/>
              <a:gdLst>
                <a:gd name="T0" fmla="*/ 0 w 66"/>
                <a:gd name="T1" fmla="*/ 0 h 119"/>
                <a:gd name="T2" fmla="*/ 0 w 66"/>
                <a:gd name="T3" fmla="*/ 0 h 119"/>
                <a:gd name="T4" fmla="*/ 0 w 66"/>
                <a:gd name="T5" fmla="*/ 0 h 119"/>
                <a:gd name="T6" fmla="*/ 0 w 66"/>
                <a:gd name="T7" fmla="*/ 1 h 119"/>
                <a:gd name="T8" fmla="*/ 0 w 66"/>
                <a:gd name="T9" fmla="*/ 1 h 119"/>
                <a:gd name="T10" fmla="*/ 0 w 66"/>
                <a:gd name="T11" fmla="*/ 0 h 119"/>
                <a:gd name="T12" fmla="*/ 0 w 66"/>
                <a:gd name="T13" fmla="*/ 0 h 119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66"/>
                <a:gd name="T22" fmla="*/ 0 h 119"/>
                <a:gd name="T23" fmla="*/ 66 w 66"/>
                <a:gd name="T24" fmla="*/ 119 h 119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66" h="119">
                  <a:moveTo>
                    <a:pt x="66" y="42"/>
                  </a:moveTo>
                  <a:lnTo>
                    <a:pt x="65" y="9"/>
                  </a:lnTo>
                  <a:lnTo>
                    <a:pt x="0" y="0"/>
                  </a:lnTo>
                  <a:lnTo>
                    <a:pt x="0" y="114"/>
                  </a:lnTo>
                  <a:lnTo>
                    <a:pt x="25" y="119"/>
                  </a:lnTo>
                  <a:lnTo>
                    <a:pt x="25" y="31"/>
                  </a:lnTo>
                  <a:lnTo>
                    <a:pt x="66" y="42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12459" name="Freeform 318"/>
            <p:cNvSpPr>
              <a:spLocks/>
            </p:cNvSpPr>
            <p:nvPr/>
          </p:nvSpPr>
          <p:spPr bwMode="auto">
            <a:xfrm>
              <a:off x="1128" y="3514"/>
              <a:ext cx="11" cy="20"/>
            </a:xfrm>
            <a:custGeom>
              <a:avLst/>
              <a:gdLst>
                <a:gd name="T0" fmla="*/ 0 w 65"/>
                <a:gd name="T1" fmla="*/ 0 h 119"/>
                <a:gd name="T2" fmla="*/ 0 w 65"/>
                <a:gd name="T3" fmla="*/ 0 h 119"/>
                <a:gd name="T4" fmla="*/ 0 w 65"/>
                <a:gd name="T5" fmla="*/ 0 h 119"/>
                <a:gd name="T6" fmla="*/ 0 w 65"/>
                <a:gd name="T7" fmla="*/ 1 h 119"/>
                <a:gd name="T8" fmla="*/ 0 w 65"/>
                <a:gd name="T9" fmla="*/ 1 h 119"/>
                <a:gd name="T10" fmla="*/ 0 w 65"/>
                <a:gd name="T11" fmla="*/ 0 h 119"/>
                <a:gd name="T12" fmla="*/ 0 w 65"/>
                <a:gd name="T13" fmla="*/ 0 h 119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65"/>
                <a:gd name="T22" fmla="*/ 0 h 119"/>
                <a:gd name="T23" fmla="*/ 65 w 65"/>
                <a:gd name="T24" fmla="*/ 119 h 119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65" h="119">
                  <a:moveTo>
                    <a:pt x="65" y="43"/>
                  </a:moveTo>
                  <a:lnTo>
                    <a:pt x="65" y="9"/>
                  </a:lnTo>
                  <a:lnTo>
                    <a:pt x="0" y="0"/>
                  </a:lnTo>
                  <a:lnTo>
                    <a:pt x="1" y="115"/>
                  </a:lnTo>
                  <a:lnTo>
                    <a:pt x="25" y="119"/>
                  </a:lnTo>
                  <a:lnTo>
                    <a:pt x="24" y="32"/>
                  </a:lnTo>
                  <a:lnTo>
                    <a:pt x="65" y="43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12460" name="Freeform 319"/>
            <p:cNvSpPr>
              <a:spLocks/>
            </p:cNvSpPr>
            <p:nvPr/>
          </p:nvSpPr>
          <p:spPr bwMode="auto">
            <a:xfrm>
              <a:off x="1128" y="3560"/>
              <a:ext cx="11" cy="20"/>
            </a:xfrm>
            <a:custGeom>
              <a:avLst/>
              <a:gdLst>
                <a:gd name="T0" fmla="*/ 0 w 65"/>
                <a:gd name="T1" fmla="*/ 0 h 118"/>
                <a:gd name="T2" fmla="*/ 0 w 65"/>
                <a:gd name="T3" fmla="*/ 0 h 118"/>
                <a:gd name="T4" fmla="*/ 0 w 65"/>
                <a:gd name="T5" fmla="*/ 0 h 118"/>
                <a:gd name="T6" fmla="*/ 0 w 65"/>
                <a:gd name="T7" fmla="*/ 1 h 118"/>
                <a:gd name="T8" fmla="*/ 0 w 65"/>
                <a:gd name="T9" fmla="*/ 1 h 118"/>
                <a:gd name="T10" fmla="*/ 0 w 65"/>
                <a:gd name="T11" fmla="*/ 0 h 118"/>
                <a:gd name="T12" fmla="*/ 0 w 65"/>
                <a:gd name="T13" fmla="*/ 0 h 11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65"/>
                <a:gd name="T22" fmla="*/ 0 h 118"/>
                <a:gd name="T23" fmla="*/ 65 w 65"/>
                <a:gd name="T24" fmla="*/ 118 h 118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65" h="118">
                  <a:moveTo>
                    <a:pt x="65" y="42"/>
                  </a:moveTo>
                  <a:lnTo>
                    <a:pt x="65" y="9"/>
                  </a:lnTo>
                  <a:lnTo>
                    <a:pt x="0" y="0"/>
                  </a:lnTo>
                  <a:lnTo>
                    <a:pt x="1" y="115"/>
                  </a:lnTo>
                  <a:lnTo>
                    <a:pt x="26" y="118"/>
                  </a:lnTo>
                  <a:lnTo>
                    <a:pt x="26" y="32"/>
                  </a:lnTo>
                  <a:lnTo>
                    <a:pt x="65" y="42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12461" name="Freeform 320"/>
            <p:cNvSpPr>
              <a:spLocks/>
            </p:cNvSpPr>
            <p:nvPr/>
          </p:nvSpPr>
          <p:spPr bwMode="auto">
            <a:xfrm>
              <a:off x="1132" y="3383"/>
              <a:ext cx="6" cy="15"/>
            </a:xfrm>
            <a:custGeom>
              <a:avLst/>
              <a:gdLst>
                <a:gd name="T0" fmla="*/ 0 w 41"/>
                <a:gd name="T1" fmla="*/ 0 h 93"/>
                <a:gd name="T2" fmla="*/ 0 w 41"/>
                <a:gd name="T3" fmla="*/ 0 h 93"/>
                <a:gd name="T4" fmla="*/ 0 w 41"/>
                <a:gd name="T5" fmla="*/ 0 h 93"/>
                <a:gd name="T6" fmla="*/ 0 w 41"/>
                <a:gd name="T7" fmla="*/ 0 h 93"/>
                <a:gd name="T8" fmla="*/ 0 w 41"/>
                <a:gd name="T9" fmla="*/ 0 h 9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1"/>
                <a:gd name="T16" fmla="*/ 0 h 93"/>
                <a:gd name="T17" fmla="*/ 41 w 41"/>
                <a:gd name="T18" fmla="*/ 93 h 9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1" h="93">
                  <a:moveTo>
                    <a:pt x="41" y="11"/>
                  </a:moveTo>
                  <a:lnTo>
                    <a:pt x="0" y="0"/>
                  </a:lnTo>
                  <a:lnTo>
                    <a:pt x="1" y="87"/>
                  </a:lnTo>
                  <a:lnTo>
                    <a:pt x="41" y="93"/>
                  </a:lnTo>
                  <a:lnTo>
                    <a:pt x="41" y="11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12462" name="Freeform 321"/>
            <p:cNvSpPr>
              <a:spLocks/>
            </p:cNvSpPr>
            <p:nvPr/>
          </p:nvSpPr>
          <p:spPr bwMode="auto">
            <a:xfrm>
              <a:off x="1132" y="3428"/>
              <a:ext cx="7" cy="16"/>
            </a:xfrm>
            <a:custGeom>
              <a:avLst/>
              <a:gdLst>
                <a:gd name="T0" fmla="*/ 0 w 41"/>
                <a:gd name="T1" fmla="*/ 0 h 92"/>
                <a:gd name="T2" fmla="*/ 0 w 41"/>
                <a:gd name="T3" fmla="*/ 0 h 92"/>
                <a:gd name="T4" fmla="*/ 0 w 41"/>
                <a:gd name="T5" fmla="*/ 1 h 92"/>
                <a:gd name="T6" fmla="*/ 0 w 41"/>
                <a:gd name="T7" fmla="*/ 1 h 92"/>
                <a:gd name="T8" fmla="*/ 0 w 41"/>
                <a:gd name="T9" fmla="*/ 0 h 9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1"/>
                <a:gd name="T16" fmla="*/ 0 h 92"/>
                <a:gd name="T17" fmla="*/ 41 w 41"/>
                <a:gd name="T18" fmla="*/ 92 h 9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1" h="92">
                  <a:moveTo>
                    <a:pt x="41" y="11"/>
                  </a:moveTo>
                  <a:lnTo>
                    <a:pt x="0" y="0"/>
                  </a:lnTo>
                  <a:lnTo>
                    <a:pt x="1" y="87"/>
                  </a:lnTo>
                  <a:lnTo>
                    <a:pt x="41" y="92"/>
                  </a:lnTo>
                  <a:lnTo>
                    <a:pt x="41" y="11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12463" name="Freeform 322"/>
            <p:cNvSpPr>
              <a:spLocks/>
            </p:cNvSpPr>
            <p:nvPr/>
          </p:nvSpPr>
          <p:spPr bwMode="auto">
            <a:xfrm>
              <a:off x="1132" y="3474"/>
              <a:ext cx="7" cy="16"/>
            </a:xfrm>
            <a:custGeom>
              <a:avLst/>
              <a:gdLst>
                <a:gd name="T0" fmla="*/ 0 w 39"/>
                <a:gd name="T1" fmla="*/ 0 h 92"/>
                <a:gd name="T2" fmla="*/ 0 w 39"/>
                <a:gd name="T3" fmla="*/ 0 h 92"/>
                <a:gd name="T4" fmla="*/ 0 w 39"/>
                <a:gd name="T5" fmla="*/ 1 h 92"/>
                <a:gd name="T6" fmla="*/ 0 w 39"/>
                <a:gd name="T7" fmla="*/ 1 h 92"/>
                <a:gd name="T8" fmla="*/ 0 w 39"/>
                <a:gd name="T9" fmla="*/ 0 h 9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9"/>
                <a:gd name="T16" fmla="*/ 0 h 92"/>
                <a:gd name="T17" fmla="*/ 39 w 39"/>
                <a:gd name="T18" fmla="*/ 92 h 9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9" h="92">
                  <a:moveTo>
                    <a:pt x="39" y="10"/>
                  </a:moveTo>
                  <a:lnTo>
                    <a:pt x="0" y="0"/>
                  </a:lnTo>
                  <a:lnTo>
                    <a:pt x="0" y="86"/>
                  </a:lnTo>
                  <a:lnTo>
                    <a:pt x="39" y="92"/>
                  </a:lnTo>
                  <a:lnTo>
                    <a:pt x="39" y="1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12464" name="Freeform 323"/>
            <p:cNvSpPr>
              <a:spLocks/>
            </p:cNvSpPr>
            <p:nvPr/>
          </p:nvSpPr>
          <p:spPr bwMode="auto">
            <a:xfrm>
              <a:off x="1132" y="3520"/>
              <a:ext cx="7" cy="16"/>
            </a:xfrm>
            <a:custGeom>
              <a:avLst/>
              <a:gdLst>
                <a:gd name="T0" fmla="*/ 0 w 40"/>
                <a:gd name="T1" fmla="*/ 0 h 94"/>
                <a:gd name="T2" fmla="*/ 0 w 40"/>
                <a:gd name="T3" fmla="*/ 0 h 94"/>
                <a:gd name="T4" fmla="*/ 0 w 40"/>
                <a:gd name="T5" fmla="*/ 1 h 94"/>
                <a:gd name="T6" fmla="*/ 0 w 40"/>
                <a:gd name="T7" fmla="*/ 1 h 94"/>
                <a:gd name="T8" fmla="*/ 0 w 40"/>
                <a:gd name="T9" fmla="*/ 0 h 9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0"/>
                <a:gd name="T16" fmla="*/ 0 h 94"/>
                <a:gd name="T17" fmla="*/ 40 w 40"/>
                <a:gd name="T18" fmla="*/ 94 h 9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0" h="94">
                  <a:moveTo>
                    <a:pt x="39" y="11"/>
                  </a:moveTo>
                  <a:lnTo>
                    <a:pt x="0" y="0"/>
                  </a:lnTo>
                  <a:lnTo>
                    <a:pt x="0" y="88"/>
                  </a:lnTo>
                  <a:lnTo>
                    <a:pt x="40" y="94"/>
                  </a:lnTo>
                  <a:lnTo>
                    <a:pt x="39" y="11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12465" name="Freeform 324"/>
            <p:cNvSpPr>
              <a:spLocks/>
            </p:cNvSpPr>
            <p:nvPr/>
          </p:nvSpPr>
          <p:spPr bwMode="auto">
            <a:xfrm>
              <a:off x="1133" y="3566"/>
              <a:ext cx="6" cy="16"/>
            </a:xfrm>
            <a:custGeom>
              <a:avLst/>
              <a:gdLst>
                <a:gd name="T0" fmla="*/ 0 w 40"/>
                <a:gd name="T1" fmla="*/ 0 h 93"/>
                <a:gd name="T2" fmla="*/ 0 w 40"/>
                <a:gd name="T3" fmla="*/ 0 h 93"/>
                <a:gd name="T4" fmla="*/ 0 w 40"/>
                <a:gd name="T5" fmla="*/ 1 h 93"/>
                <a:gd name="T6" fmla="*/ 0 w 40"/>
                <a:gd name="T7" fmla="*/ 1 h 93"/>
                <a:gd name="T8" fmla="*/ 0 w 40"/>
                <a:gd name="T9" fmla="*/ 0 h 9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0"/>
                <a:gd name="T16" fmla="*/ 0 h 93"/>
                <a:gd name="T17" fmla="*/ 40 w 40"/>
                <a:gd name="T18" fmla="*/ 93 h 9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0" h="93">
                  <a:moveTo>
                    <a:pt x="40" y="11"/>
                  </a:moveTo>
                  <a:lnTo>
                    <a:pt x="0" y="0"/>
                  </a:lnTo>
                  <a:lnTo>
                    <a:pt x="0" y="88"/>
                  </a:lnTo>
                  <a:lnTo>
                    <a:pt x="40" y="93"/>
                  </a:lnTo>
                  <a:lnTo>
                    <a:pt x="40" y="11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12466" name="Freeform 325"/>
            <p:cNvSpPr>
              <a:spLocks/>
            </p:cNvSpPr>
            <p:nvPr/>
          </p:nvSpPr>
          <p:spPr bwMode="auto">
            <a:xfrm>
              <a:off x="1126" y="3588"/>
              <a:ext cx="19" cy="66"/>
            </a:xfrm>
            <a:custGeom>
              <a:avLst/>
              <a:gdLst>
                <a:gd name="T0" fmla="*/ 0 w 115"/>
                <a:gd name="T1" fmla="*/ 0 h 390"/>
                <a:gd name="T2" fmla="*/ 0 w 115"/>
                <a:gd name="T3" fmla="*/ 0 h 390"/>
                <a:gd name="T4" fmla="*/ 0 w 115"/>
                <a:gd name="T5" fmla="*/ 0 h 390"/>
                <a:gd name="T6" fmla="*/ 0 w 115"/>
                <a:gd name="T7" fmla="*/ 0 h 390"/>
                <a:gd name="T8" fmla="*/ 0 w 115"/>
                <a:gd name="T9" fmla="*/ 0 h 390"/>
                <a:gd name="T10" fmla="*/ 0 w 115"/>
                <a:gd name="T11" fmla="*/ 0 h 390"/>
                <a:gd name="T12" fmla="*/ 0 w 115"/>
                <a:gd name="T13" fmla="*/ 0 h 390"/>
                <a:gd name="T14" fmla="*/ 0 w 115"/>
                <a:gd name="T15" fmla="*/ 0 h 390"/>
                <a:gd name="T16" fmla="*/ 0 w 115"/>
                <a:gd name="T17" fmla="*/ 0 h 390"/>
                <a:gd name="T18" fmla="*/ 0 w 115"/>
                <a:gd name="T19" fmla="*/ 0 h 390"/>
                <a:gd name="T20" fmla="*/ 0 w 115"/>
                <a:gd name="T21" fmla="*/ 0 h 390"/>
                <a:gd name="T22" fmla="*/ 0 w 115"/>
                <a:gd name="T23" fmla="*/ 0 h 390"/>
                <a:gd name="T24" fmla="*/ 0 w 115"/>
                <a:gd name="T25" fmla="*/ 0 h 390"/>
                <a:gd name="T26" fmla="*/ 0 w 115"/>
                <a:gd name="T27" fmla="*/ 0 h 390"/>
                <a:gd name="T28" fmla="*/ 0 w 115"/>
                <a:gd name="T29" fmla="*/ 0 h 390"/>
                <a:gd name="T30" fmla="*/ 0 w 115"/>
                <a:gd name="T31" fmla="*/ 0 h 390"/>
                <a:gd name="T32" fmla="*/ 0 w 115"/>
                <a:gd name="T33" fmla="*/ 0 h 390"/>
                <a:gd name="T34" fmla="*/ 0 w 115"/>
                <a:gd name="T35" fmla="*/ 0 h 390"/>
                <a:gd name="T36" fmla="*/ 0 w 115"/>
                <a:gd name="T37" fmla="*/ 2 h 390"/>
                <a:gd name="T38" fmla="*/ 0 w 115"/>
                <a:gd name="T39" fmla="*/ 2 h 390"/>
                <a:gd name="T40" fmla="*/ 0 w 115"/>
                <a:gd name="T41" fmla="*/ 2 h 390"/>
                <a:gd name="T42" fmla="*/ 0 w 115"/>
                <a:gd name="T43" fmla="*/ 2 h 390"/>
                <a:gd name="T44" fmla="*/ 0 w 115"/>
                <a:gd name="T45" fmla="*/ 2 h 390"/>
                <a:gd name="T46" fmla="*/ 0 w 115"/>
                <a:gd name="T47" fmla="*/ 2 h 390"/>
                <a:gd name="T48" fmla="*/ 0 w 115"/>
                <a:gd name="T49" fmla="*/ 2 h 390"/>
                <a:gd name="T50" fmla="*/ 0 w 115"/>
                <a:gd name="T51" fmla="*/ 2 h 390"/>
                <a:gd name="T52" fmla="*/ 0 w 115"/>
                <a:gd name="T53" fmla="*/ 2 h 390"/>
                <a:gd name="T54" fmla="*/ 0 w 115"/>
                <a:gd name="T55" fmla="*/ 2 h 390"/>
                <a:gd name="T56" fmla="*/ 0 w 115"/>
                <a:gd name="T57" fmla="*/ 2 h 390"/>
                <a:gd name="T58" fmla="*/ 0 w 115"/>
                <a:gd name="T59" fmla="*/ 2 h 390"/>
                <a:gd name="T60" fmla="*/ 0 w 115"/>
                <a:gd name="T61" fmla="*/ 2 h 390"/>
                <a:gd name="T62" fmla="*/ 0 w 115"/>
                <a:gd name="T63" fmla="*/ 2 h 390"/>
                <a:gd name="T64" fmla="*/ 0 w 115"/>
                <a:gd name="T65" fmla="*/ 2 h 390"/>
                <a:gd name="T66" fmla="*/ 0 w 115"/>
                <a:gd name="T67" fmla="*/ 2 h 390"/>
                <a:gd name="T68" fmla="*/ 0 w 115"/>
                <a:gd name="T69" fmla="*/ 2 h 390"/>
                <a:gd name="T70" fmla="*/ 0 w 115"/>
                <a:gd name="T71" fmla="*/ 2 h 390"/>
                <a:gd name="T72" fmla="*/ 0 w 115"/>
                <a:gd name="T73" fmla="*/ 0 h 390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w 115"/>
                <a:gd name="T112" fmla="*/ 0 h 390"/>
                <a:gd name="T113" fmla="*/ 115 w 115"/>
                <a:gd name="T114" fmla="*/ 390 h 390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T111" t="T112" r="T113" b="T114"/>
              <a:pathLst>
                <a:path w="115" h="390">
                  <a:moveTo>
                    <a:pt x="114" y="28"/>
                  </a:moveTo>
                  <a:lnTo>
                    <a:pt x="113" y="20"/>
                  </a:lnTo>
                  <a:lnTo>
                    <a:pt x="109" y="13"/>
                  </a:lnTo>
                  <a:lnTo>
                    <a:pt x="102" y="9"/>
                  </a:lnTo>
                  <a:lnTo>
                    <a:pt x="94" y="6"/>
                  </a:lnTo>
                  <a:lnTo>
                    <a:pt x="54" y="0"/>
                  </a:lnTo>
                  <a:lnTo>
                    <a:pt x="50" y="0"/>
                  </a:lnTo>
                  <a:lnTo>
                    <a:pt x="45" y="0"/>
                  </a:lnTo>
                  <a:lnTo>
                    <a:pt x="40" y="0"/>
                  </a:lnTo>
                  <a:lnTo>
                    <a:pt x="35" y="1"/>
                  </a:lnTo>
                  <a:lnTo>
                    <a:pt x="30" y="2"/>
                  </a:lnTo>
                  <a:lnTo>
                    <a:pt x="25" y="3"/>
                  </a:lnTo>
                  <a:lnTo>
                    <a:pt x="21" y="4"/>
                  </a:lnTo>
                  <a:lnTo>
                    <a:pt x="17" y="7"/>
                  </a:lnTo>
                  <a:lnTo>
                    <a:pt x="10" y="11"/>
                  </a:lnTo>
                  <a:lnTo>
                    <a:pt x="5" y="18"/>
                  </a:lnTo>
                  <a:lnTo>
                    <a:pt x="1" y="26"/>
                  </a:lnTo>
                  <a:lnTo>
                    <a:pt x="0" y="35"/>
                  </a:lnTo>
                  <a:lnTo>
                    <a:pt x="1" y="362"/>
                  </a:lnTo>
                  <a:lnTo>
                    <a:pt x="2" y="370"/>
                  </a:lnTo>
                  <a:lnTo>
                    <a:pt x="7" y="377"/>
                  </a:lnTo>
                  <a:lnTo>
                    <a:pt x="14" y="382"/>
                  </a:lnTo>
                  <a:lnTo>
                    <a:pt x="22" y="385"/>
                  </a:lnTo>
                  <a:lnTo>
                    <a:pt x="61" y="390"/>
                  </a:lnTo>
                  <a:lnTo>
                    <a:pt x="66" y="390"/>
                  </a:lnTo>
                  <a:lnTo>
                    <a:pt x="70" y="390"/>
                  </a:lnTo>
                  <a:lnTo>
                    <a:pt x="76" y="390"/>
                  </a:lnTo>
                  <a:lnTo>
                    <a:pt x="80" y="389"/>
                  </a:lnTo>
                  <a:lnTo>
                    <a:pt x="86" y="389"/>
                  </a:lnTo>
                  <a:lnTo>
                    <a:pt x="91" y="388"/>
                  </a:lnTo>
                  <a:lnTo>
                    <a:pt x="95" y="386"/>
                  </a:lnTo>
                  <a:lnTo>
                    <a:pt x="98" y="385"/>
                  </a:lnTo>
                  <a:lnTo>
                    <a:pt x="105" y="379"/>
                  </a:lnTo>
                  <a:lnTo>
                    <a:pt x="111" y="372"/>
                  </a:lnTo>
                  <a:lnTo>
                    <a:pt x="114" y="364"/>
                  </a:lnTo>
                  <a:lnTo>
                    <a:pt x="115" y="355"/>
                  </a:lnTo>
                  <a:lnTo>
                    <a:pt x="114" y="28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12467" name="Freeform 326"/>
            <p:cNvSpPr>
              <a:spLocks/>
            </p:cNvSpPr>
            <p:nvPr/>
          </p:nvSpPr>
          <p:spPr bwMode="auto">
            <a:xfrm>
              <a:off x="1126" y="3591"/>
              <a:ext cx="13" cy="63"/>
            </a:xfrm>
            <a:custGeom>
              <a:avLst/>
              <a:gdLst>
                <a:gd name="T0" fmla="*/ 0 w 80"/>
                <a:gd name="T1" fmla="*/ 2 h 372"/>
                <a:gd name="T2" fmla="*/ 0 w 80"/>
                <a:gd name="T3" fmla="*/ 2 h 372"/>
                <a:gd name="T4" fmla="*/ 0 w 80"/>
                <a:gd name="T5" fmla="*/ 2 h 372"/>
                <a:gd name="T6" fmla="*/ 0 w 80"/>
                <a:gd name="T7" fmla="*/ 2 h 372"/>
                <a:gd name="T8" fmla="*/ 0 w 80"/>
                <a:gd name="T9" fmla="*/ 2 h 372"/>
                <a:gd name="T10" fmla="*/ 0 w 80"/>
                <a:gd name="T11" fmla="*/ 0 h 372"/>
                <a:gd name="T12" fmla="*/ 0 w 80"/>
                <a:gd name="T13" fmla="*/ 0 h 372"/>
                <a:gd name="T14" fmla="*/ 0 w 80"/>
                <a:gd name="T15" fmla="*/ 0 h 372"/>
                <a:gd name="T16" fmla="*/ 0 w 80"/>
                <a:gd name="T17" fmla="*/ 0 h 372"/>
                <a:gd name="T18" fmla="*/ 0 w 80"/>
                <a:gd name="T19" fmla="*/ 0 h 372"/>
                <a:gd name="T20" fmla="*/ 0 w 80"/>
                <a:gd name="T21" fmla="*/ 0 h 372"/>
                <a:gd name="T22" fmla="*/ 0 w 80"/>
                <a:gd name="T23" fmla="*/ 0 h 372"/>
                <a:gd name="T24" fmla="*/ 0 w 80"/>
                <a:gd name="T25" fmla="*/ 0 h 372"/>
                <a:gd name="T26" fmla="*/ 0 w 80"/>
                <a:gd name="T27" fmla="*/ 0 h 372"/>
                <a:gd name="T28" fmla="*/ 0 w 80"/>
                <a:gd name="T29" fmla="*/ 0 h 372"/>
                <a:gd name="T30" fmla="*/ 0 w 80"/>
                <a:gd name="T31" fmla="*/ 2 h 372"/>
                <a:gd name="T32" fmla="*/ 0 w 80"/>
                <a:gd name="T33" fmla="*/ 2 h 372"/>
                <a:gd name="T34" fmla="*/ 0 w 80"/>
                <a:gd name="T35" fmla="*/ 2 h 372"/>
                <a:gd name="T36" fmla="*/ 0 w 80"/>
                <a:gd name="T37" fmla="*/ 2 h 372"/>
                <a:gd name="T38" fmla="*/ 0 w 80"/>
                <a:gd name="T39" fmla="*/ 2 h 372"/>
                <a:gd name="T40" fmla="*/ 0 w 80"/>
                <a:gd name="T41" fmla="*/ 2 h 372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80"/>
                <a:gd name="T64" fmla="*/ 0 h 372"/>
                <a:gd name="T65" fmla="*/ 80 w 80"/>
                <a:gd name="T66" fmla="*/ 372 h 372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80" h="372">
                  <a:moveTo>
                    <a:pt x="61" y="372"/>
                  </a:moveTo>
                  <a:lnTo>
                    <a:pt x="69" y="371"/>
                  </a:lnTo>
                  <a:lnTo>
                    <a:pt x="76" y="369"/>
                  </a:lnTo>
                  <a:lnTo>
                    <a:pt x="79" y="363"/>
                  </a:lnTo>
                  <a:lnTo>
                    <a:pt x="80" y="355"/>
                  </a:lnTo>
                  <a:lnTo>
                    <a:pt x="79" y="28"/>
                  </a:lnTo>
                  <a:lnTo>
                    <a:pt x="78" y="20"/>
                  </a:lnTo>
                  <a:lnTo>
                    <a:pt x="74" y="13"/>
                  </a:lnTo>
                  <a:lnTo>
                    <a:pt x="67" y="8"/>
                  </a:lnTo>
                  <a:lnTo>
                    <a:pt x="59" y="6"/>
                  </a:lnTo>
                  <a:lnTo>
                    <a:pt x="19" y="0"/>
                  </a:lnTo>
                  <a:lnTo>
                    <a:pt x="12" y="0"/>
                  </a:lnTo>
                  <a:lnTo>
                    <a:pt x="5" y="3"/>
                  </a:lnTo>
                  <a:lnTo>
                    <a:pt x="1" y="9"/>
                  </a:lnTo>
                  <a:lnTo>
                    <a:pt x="0" y="17"/>
                  </a:lnTo>
                  <a:lnTo>
                    <a:pt x="1" y="344"/>
                  </a:lnTo>
                  <a:lnTo>
                    <a:pt x="2" y="352"/>
                  </a:lnTo>
                  <a:lnTo>
                    <a:pt x="7" y="359"/>
                  </a:lnTo>
                  <a:lnTo>
                    <a:pt x="14" y="364"/>
                  </a:lnTo>
                  <a:lnTo>
                    <a:pt x="22" y="367"/>
                  </a:lnTo>
                  <a:lnTo>
                    <a:pt x="61" y="372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</p:grpSp>
      <p:grpSp>
        <p:nvGrpSpPr>
          <p:cNvPr id="12346" name="Group 327"/>
          <p:cNvGrpSpPr>
            <a:grpSpLocks/>
          </p:cNvGrpSpPr>
          <p:nvPr/>
        </p:nvGrpSpPr>
        <p:grpSpPr bwMode="auto">
          <a:xfrm>
            <a:off x="7997825" y="5248275"/>
            <a:ext cx="314325" cy="542925"/>
            <a:chOff x="1054" y="3290"/>
            <a:chExt cx="238" cy="366"/>
          </a:xfrm>
        </p:grpSpPr>
        <p:sp>
          <p:nvSpPr>
            <p:cNvPr id="12370" name="Freeform 328"/>
            <p:cNvSpPr>
              <a:spLocks/>
            </p:cNvSpPr>
            <p:nvPr/>
          </p:nvSpPr>
          <p:spPr bwMode="auto">
            <a:xfrm>
              <a:off x="1172" y="3574"/>
              <a:ext cx="120" cy="82"/>
            </a:xfrm>
            <a:custGeom>
              <a:avLst/>
              <a:gdLst>
                <a:gd name="T0" fmla="*/ 0 w 720"/>
                <a:gd name="T1" fmla="*/ 2 h 490"/>
                <a:gd name="T2" fmla="*/ 0 w 720"/>
                <a:gd name="T3" fmla="*/ 2 h 490"/>
                <a:gd name="T4" fmla="*/ 0 w 720"/>
                <a:gd name="T5" fmla="*/ 2 h 490"/>
                <a:gd name="T6" fmla="*/ 0 w 720"/>
                <a:gd name="T7" fmla="*/ 2 h 490"/>
                <a:gd name="T8" fmla="*/ 0 w 720"/>
                <a:gd name="T9" fmla="*/ 2 h 490"/>
                <a:gd name="T10" fmla="*/ 1 w 720"/>
                <a:gd name="T11" fmla="*/ 2 h 490"/>
                <a:gd name="T12" fmla="*/ 1 w 720"/>
                <a:gd name="T13" fmla="*/ 2 h 490"/>
                <a:gd name="T14" fmla="*/ 1 w 720"/>
                <a:gd name="T15" fmla="*/ 2 h 490"/>
                <a:gd name="T16" fmla="*/ 1 w 720"/>
                <a:gd name="T17" fmla="*/ 2 h 490"/>
                <a:gd name="T18" fmla="*/ 2 w 720"/>
                <a:gd name="T19" fmla="*/ 2 h 490"/>
                <a:gd name="T20" fmla="*/ 2 w 720"/>
                <a:gd name="T21" fmla="*/ 2 h 490"/>
                <a:gd name="T22" fmla="*/ 3 w 720"/>
                <a:gd name="T23" fmla="*/ 2 h 490"/>
                <a:gd name="T24" fmla="*/ 3 w 720"/>
                <a:gd name="T25" fmla="*/ 1 h 490"/>
                <a:gd name="T26" fmla="*/ 3 w 720"/>
                <a:gd name="T27" fmla="*/ 1 h 490"/>
                <a:gd name="T28" fmla="*/ 3 w 720"/>
                <a:gd name="T29" fmla="*/ 1 h 490"/>
                <a:gd name="T30" fmla="*/ 3 w 720"/>
                <a:gd name="T31" fmla="*/ 1 h 490"/>
                <a:gd name="T32" fmla="*/ 3 w 720"/>
                <a:gd name="T33" fmla="*/ 1 h 490"/>
                <a:gd name="T34" fmla="*/ 3 w 720"/>
                <a:gd name="T35" fmla="*/ 1 h 490"/>
                <a:gd name="T36" fmla="*/ 3 w 720"/>
                <a:gd name="T37" fmla="*/ 1 h 490"/>
                <a:gd name="T38" fmla="*/ 3 w 720"/>
                <a:gd name="T39" fmla="*/ 1 h 490"/>
                <a:gd name="T40" fmla="*/ 3 w 720"/>
                <a:gd name="T41" fmla="*/ 1 h 490"/>
                <a:gd name="T42" fmla="*/ 3 w 720"/>
                <a:gd name="T43" fmla="*/ 1 h 490"/>
                <a:gd name="T44" fmla="*/ 3 w 720"/>
                <a:gd name="T45" fmla="*/ 1 h 490"/>
                <a:gd name="T46" fmla="*/ 2 w 720"/>
                <a:gd name="T47" fmla="*/ 0 h 490"/>
                <a:gd name="T48" fmla="*/ 2 w 720"/>
                <a:gd name="T49" fmla="*/ 0 h 490"/>
                <a:gd name="T50" fmla="*/ 2 w 720"/>
                <a:gd name="T51" fmla="*/ 0 h 490"/>
                <a:gd name="T52" fmla="*/ 2 w 720"/>
                <a:gd name="T53" fmla="*/ 0 h 490"/>
                <a:gd name="T54" fmla="*/ 2 w 720"/>
                <a:gd name="T55" fmla="*/ 0 h 490"/>
                <a:gd name="T56" fmla="*/ 2 w 720"/>
                <a:gd name="T57" fmla="*/ 0 h 490"/>
                <a:gd name="T58" fmla="*/ 2 w 720"/>
                <a:gd name="T59" fmla="*/ 0 h 490"/>
                <a:gd name="T60" fmla="*/ 2 w 720"/>
                <a:gd name="T61" fmla="*/ 0 h 490"/>
                <a:gd name="T62" fmla="*/ 2 w 720"/>
                <a:gd name="T63" fmla="*/ 0 h 490"/>
                <a:gd name="T64" fmla="*/ 2 w 720"/>
                <a:gd name="T65" fmla="*/ 0 h 490"/>
                <a:gd name="T66" fmla="*/ 2 w 720"/>
                <a:gd name="T67" fmla="*/ 0 h 490"/>
                <a:gd name="T68" fmla="*/ 2 w 720"/>
                <a:gd name="T69" fmla="*/ 0 h 490"/>
                <a:gd name="T70" fmla="*/ 1 w 720"/>
                <a:gd name="T71" fmla="*/ 1 h 490"/>
                <a:gd name="T72" fmla="*/ 1 w 720"/>
                <a:gd name="T73" fmla="*/ 1 h 490"/>
                <a:gd name="T74" fmla="*/ 1 w 720"/>
                <a:gd name="T75" fmla="*/ 1 h 490"/>
                <a:gd name="T76" fmla="*/ 1 w 720"/>
                <a:gd name="T77" fmla="*/ 1 h 490"/>
                <a:gd name="T78" fmla="*/ 0 w 720"/>
                <a:gd name="T79" fmla="*/ 1 h 490"/>
                <a:gd name="T80" fmla="*/ 0 w 720"/>
                <a:gd name="T81" fmla="*/ 1 h 490"/>
                <a:gd name="T82" fmla="*/ 0 w 720"/>
                <a:gd name="T83" fmla="*/ 1 h 490"/>
                <a:gd name="T84" fmla="*/ 0 w 720"/>
                <a:gd name="T85" fmla="*/ 1 h 490"/>
                <a:gd name="T86" fmla="*/ 0 w 720"/>
                <a:gd name="T87" fmla="*/ 2 h 490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w 720"/>
                <a:gd name="T133" fmla="*/ 0 h 490"/>
                <a:gd name="T134" fmla="*/ 720 w 720"/>
                <a:gd name="T135" fmla="*/ 490 h 490"/>
              </a:gdLst>
              <a:ahLst/>
              <a:cxnLst>
                <a:cxn ang="T88">
                  <a:pos x="T0" y="T1"/>
                </a:cxn>
                <a:cxn ang="T89">
                  <a:pos x="T2" y="T3"/>
                </a:cxn>
                <a:cxn ang="T90">
                  <a:pos x="T4" y="T5"/>
                </a:cxn>
                <a:cxn ang="T91">
                  <a:pos x="T6" y="T7"/>
                </a:cxn>
                <a:cxn ang="T92">
                  <a:pos x="T8" y="T9"/>
                </a:cxn>
                <a:cxn ang="T93">
                  <a:pos x="T10" y="T11"/>
                </a:cxn>
                <a:cxn ang="T94">
                  <a:pos x="T12" y="T13"/>
                </a:cxn>
                <a:cxn ang="T95">
                  <a:pos x="T14" y="T15"/>
                </a:cxn>
                <a:cxn ang="T96">
                  <a:pos x="T16" y="T17"/>
                </a:cxn>
                <a:cxn ang="T97">
                  <a:pos x="T18" y="T19"/>
                </a:cxn>
                <a:cxn ang="T98">
                  <a:pos x="T20" y="T21"/>
                </a:cxn>
                <a:cxn ang="T99">
                  <a:pos x="T22" y="T23"/>
                </a:cxn>
                <a:cxn ang="T100">
                  <a:pos x="T24" y="T25"/>
                </a:cxn>
                <a:cxn ang="T101">
                  <a:pos x="T26" y="T27"/>
                </a:cxn>
                <a:cxn ang="T102">
                  <a:pos x="T28" y="T29"/>
                </a:cxn>
                <a:cxn ang="T103">
                  <a:pos x="T30" y="T31"/>
                </a:cxn>
                <a:cxn ang="T104">
                  <a:pos x="T32" y="T33"/>
                </a:cxn>
                <a:cxn ang="T105">
                  <a:pos x="T34" y="T35"/>
                </a:cxn>
                <a:cxn ang="T106">
                  <a:pos x="T36" y="T37"/>
                </a:cxn>
                <a:cxn ang="T107">
                  <a:pos x="T38" y="T39"/>
                </a:cxn>
                <a:cxn ang="T108">
                  <a:pos x="T40" y="T41"/>
                </a:cxn>
                <a:cxn ang="T109">
                  <a:pos x="T42" y="T43"/>
                </a:cxn>
                <a:cxn ang="T110">
                  <a:pos x="T44" y="T45"/>
                </a:cxn>
                <a:cxn ang="T111">
                  <a:pos x="T46" y="T47"/>
                </a:cxn>
                <a:cxn ang="T112">
                  <a:pos x="T48" y="T49"/>
                </a:cxn>
                <a:cxn ang="T113">
                  <a:pos x="T50" y="T51"/>
                </a:cxn>
                <a:cxn ang="T114">
                  <a:pos x="T52" y="T53"/>
                </a:cxn>
                <a:cxn ang="T115">
                  <a:pos x="T54" y="T55"/>
                </a:cxn>
                <a:cxn ang="T116">
                  <a:pos x="T56" y="T57"/>
                </a:cxn>
                <a:cxn ang="T117">
                  <a:pos x="T58" y="T59"/>
                </a:cxn>
                <a:cxn ang="T118">
                  <a:pos x="T60" y="T61"/>
                </a:cxn>
                <a:cxn ang="T119">
                  <a:pos x="T62" y="T63"/>
                </a:cxn>
                <a:cxn ang="T120">
                  <a:pos x="T64" y="T65"/>
                </a:cxn>
                <a:cxn ang="T121">
                  <a:pos x="T66" y="T67"/>
                </a:cxn>
                <a:cxn ang="T122">
                  <a:pos x="T68" y="T69"/>
                </a:cxn>
                <a:cxn ang="T123">
                  <a:pos x="T70" y="T71"/>
                </a:cxn>
                <a:cxn ang="T124">
                  <a:pos x="T72" y="T73"/>
                </a:cxn>
                <a:cxn ang="T125">
                  <a:pos x="T74" y="T75"/>
                </a:cxn>
                <a:cxn ang="T126">
                  <a:pos x="T76" y="T77"/>
                </a:cxn>
                <a:cxn ang="T127">
                  <a:pos x="T78" y="T79"/>
                </a:cxn>
                <a:cxn ang="T128">
                  <a:pos x="T80" y="T81"/>
                </a:cxn>
                <a:cxn ang="T129">
                  <a:pos x="T82" y="T83"/>
                </a:cxn>
                <a:cxn ang="T130">
                  <a:pos x="T84" y="T85"/>
                </a:cxn>
                <a:cxn ang="T131">
                  <a:pos x="T86" y="T87"/>
                </a:cxn>
              </a:cxnLst>
              <a:rect l="T132" t="T133" r="T134" b="T135"/>
              <a:pathLst>
                <a:path w="720" h="490">
                  <a:moveTo>
                    <a:pt x="55" y="382"/>
                  </a:moveTo>
                  <a:lnTo>
                    <a:pt x="54" y="389"/>
                  </a:lnTo>
                  <a:lnTo>
                    <a:pt x="52" y="395"/>
                  </a:lnTo>
                  <a:lnTo>
                    <a:pt x="47" y="401"/>
                  </a:lnTo>
                  <a:lnTo>
                    <a:pt x="41" y="405"/>
                  </a:lnTo>
                  <a:lnTo>
                    <a:pt x="37" y="409"/>
                  </a:lnTo>
                  <a:lnTo>
                    <a:pt x="26" y="414"/>
                  </a:lnTo>
                  <a:lnTo>
                    <a:pt x="14" y="421"/>
                  </a:lnTo>
                  <a:lnTo>
                    <a:pt x="10" y="425"/>
                  </a:lnTo>
                  <a:lnTo>
                    <a:pt x="4" y="429"/>
                  </a:lnTo>
                  <a:lnTo>
                    <a:pt x="1" y="434"/>
                  </a:lnTo>
                  <a:lnTo>
                    <a:pt x="0" y="437"/>
                  </a:lnTo>
                  <a:lnTo>
                    <a:pt x="0" y="440"/>
                  </a:lnTo>
                  <a:lnTo>
                    <a:pt x="1" y="444"/>
                  </a:lnTo>
                  <a:lnTo>
                    <a:pt x="3" y="446"/>
                  </a:lnTo>
                  <a:lnTo>
                    <a:pt x="8" y="449"/>
                  </a:lnTo>
                  <a:lnTo>
                    <a:pt x="14" y="450"/>
                  </a:lnTo>
                  <a:lnTo>
                    <a:pt x="254" y="489"/>
                  </a:lnTo>
                  <a:lnTo>
                    <a:pt x="258" y="490"/>
                  </a:lnTo>
                  <a:lnTo>
                    <a:pt x="264" y="490"/>
                  </a:lnTo>
                  <a:lnTo>
                    <a:pt x="269" y="489"/>
                  </a:lnTo>
                  <a:lnTo>
                    <a:pt x="275" y="489"/>
                  </a:lnTo>
                  <a:lnTo>
                    <a:pt x="281" y="488"/>
                  </a:lnTo>
                  <a:lnTo>
                    <a:pt x="286" y="485"/>
                  </a:lnTo>
                  <a:lnTo>
                    <a:pt x="291" y="484"/>
                  </a:lnTo>
                  <a:lnTo>
                    <a:pt x="295" y="482"/>
                  </a:lnTo>
                  <a:lnTo>
                    <a:pt x="300" y="480"/>
                  </a:lnTo>
                  <a:lnTo>
                    <a:pt x="312" y="473"/>
                  </a:lnTo>
                  <a:lnTo>
                    <a:pt x="333" y="463"/>
                  </a:lnTo>
                  <a:lnTo>
                    <a:pt x="359" y="448"/>
                  </a:lnTo>
                  <a:lnTo>
                    <a:pt x="389" y="432"/>
                  </a:lnTo>
                  <a:lnTo>
                    <a:pt x="423" y="414"/>
                  </a:lnTo>
                  <a:lnTo>
                    <a:pt x="460" y="395"/>
                  </a:lnTo>
                  <a:lnTo>
                    <a:pt x="497" y="375"/>
                  </a:lnTo>
                  <a:lnTo>
                    <a:pt x="535" y="356"/>
                  </a:lnTo>
                  <a:lnTo>
                    <a:pt x="572" y="337"/>
                  </a:lnTo>
                  <a:lnTo>
                    <a:pt x="606" y="319"/>
                  </a:lnTo>
                  <a:lnTo>
                    <a:pt x="636" y="303"/>
                  </a:lnTo>
                  <a:lnTo>
                    <a:pt x="662" y="288"/>
                  </a:lnTo>
                  <a:lnTo>
                    <a:pt x="683" y="278"/>
                  </a:lnTo>
                  <a:lnTo>
                    <a:pt x="695" y="272"/>
                  </a:lnTo>
                  <a:lnTo>
                    <a:pt x="700" y="269"/>
                  </a:lnTo>
                  <a:lnTo>
                    <a:pt x="709" y="263"/>
                  </a:lnTo>
                  <a:lnTo>
                    <a:pt x="715" y="254"/>
                  </a:lnTo>
                  <a:lnTo>
                    <a:pt x="719" y="243"/>
                  </a:lnTo>
                  <a:lnTo>
                    <a:pt x="720" y="233"/>
                  </a:lnTo>
                  <a:lnTo>
                    <a:pt x="720" y="230"/>
                  </a:lnTo>
                  <a:lnTo>
                    <a:pt x="720" y="224"/>
                  </a:lnTo>
                  <a:lnTo>
                    <a:pt x="720" y="218"/>
                  </a:lnTo>
                  <a:lnTo>
                    <a:pt x="720" y="215"/>
                  </a:lnTo>
                  <a:lnTo>
                    <a:pt x="718" y="205"/>
                  </a:lnTo>
                  <a:lnTo>
                    <a:pt x="712" y="196"/>
                  </a:lnTo>
                  <a:lnTo>
                    <a:pt x="704" y="189"/>
                  </a:lnTo>
                  <a:lnTo>
                    <a:pt x="694" y="186"/>
                  </a:lnTo>
                  <a:lnTo>
                    <a:pt x="692" y="186"/>
                  </a:lnTo>
                  <a:lnTo>
                    <a:pt x="686" y="185"/>
                  </a:lnTo>
                  <a:lnTo>
                    <a:pt x="677" y="183"/>
                  </a:lnTo>
                  <a:lnTo>
                    <a:pt x="668" y="182"/>
                  </a:lnTo>
                  <a:lnTo>
                    <a:pt x="658" y="180"/>
                  </a:lnTo>
                  <a:lnTo>
                    <a:pt x="649" y="178"/>
                  </a:lnTo>
                  <a:lnTo>
                    <a:pt x="643" y="177"/>
                  </a:lnTo>
                  <a:lnTo>
                    <a:pt x="641" y="177"/>
                  </a:lnTo>
                  <a:lnTo>
                    <a:pt x="634" y="175"/>
                  </a:lnTo>
                  <a:lnTo>
                    <a:pt x="627" y="170"/>
                  </a:lnTo>
                  <a:lnTo>
                    <a:pt x="622" y="166"/>
                  </a:lnTo>
                  <a:lnTo>
                    <a:pt x="617" y="160"/>
                  </a:lnTo>
                  <a:lnTo>
                    <a:pt x="614" y="155"/>
                  </a:lnTo>
                  <a:lnTo>
                    <a:pt x="607" y="141"/>
                  </a:lnTo>
                  <a:lnTo>
                    <a:pt x="596" y="122"/>
                  </a:lnTo>
                  <a:lnTo>
                    <a:pt x="583" y="98"/>
                  </a:lnTo>
                  <a:lnTo>
                    <a:pt x="571" y="76"/>
                  </a:lnTo>
                  <a:lnTo>
                    <a:pt x="560" y="57"/>
                  </a:lnTo>
                  <a:lnTo>
                    <a:pt x="553" y="43"/>
                  </a:lnTo>
                  <a:lnTo>
                    <a:pt x="549" y="38"/>
                  </a:lnTo>
                  <a:lnTo>
                    <a:pt x="546" y="33"/>
                  </a:lnTo>
                  <a:lnTo>
                    <a:pt x="543" y="30"/>
                  </a:lnTo>
                  <a:lnTo>
                    <a:pt x="539" y="25"/>
                  </a:lnTo>
                  <a:lnTo>
                    <a:pt x="535" y="22"/>
                  </a:lnTo>
                  <a:lnTo>
                    <a:pt x="530" y="18"/>
                  </a:lnTo>
                  <a:lnTo>
                    <a:pt x="525" y="16"/>
                  </a:lnTo>
                  <a:lnTo>
                    <a:pt x="520" y="14"/>
                  </a:lnTo>
                  <a:lnTo>
                    <a:pt x="516" y="13"/>
                  </a:lnTo>
                  <a:lnTo>
                    <a:pt x="513" y="13"/>
                  </a:lnTo>
                  <a:lnTo>
                    <a:pt x="508" y="11"/>
                  </a:lnTo>
                  <a:lnTo>
                    <a:pt x="500" y="9"/>
                  </a:lnTo>
                  <a:lnTo>
                    <a:pt x="492" y="7"/>
                  </a:lnTo>
                  <a:lnTo>
                    <a:pt x="483" y="5"/>
                  </a:lnTo>
                  <a:lnTo>
                    <a:pt x="475" y="4"/>
                  </a:lnTo>
                  <a:lnTo>
                    <a:pt x="469" y="2"/>
                  </a:lnTo>
                  <a:lnTo>
                    <a:pt x="467" y="2"/>
                  </a:lnTo>
                  <a:lnTo>
                    <a:pt x="462" y="0"/>
                  </a:lnTo>
                  <a:lnTo>
                    <a:pt x="457" y="0"/>
                  </a:lnTo>
                  <a:lnTo>
                    <a:pt x="452" y="0"/>
                  </a:lnTo>
                  <a:lnTo>
                    <a:pt x="447" y="0"/>
                  </a:lnTo>
                  <a:lnTo>
                    <a:pt x="440" y="2"/>
                  </a:lnTo>
                  <a:lnTo>
                    <a:pt x="435" y="2"/>
                  </a:lnTo>
                  <a:lnTo>
                    <a:pt x="430" y="4"/>
                  </a:lnTo>
                  <a:lnTo>
                    <a:pt x="425" y="5"/>
                  </a:lnTo>
                  <a:lnTo>
                    <a:pt x="382" y="24"/>
                  </a:lnTo>
                  <a:lnTo>
                    <a:pt x="381" y="25"/>
                  </a:lnTo>
                  <a:lnTo>
                    <a:pt x="377" y="26"/>
                  </a:lnTo>
                  <a:lnTo>
                    <a:pt x="371" y="29"/>
                  </a:lnTo>
                  <a:lnTo>
                    <a:pt x="364" y="32"/>
                  </a:lnTo>
                  <a:lnTo>
                    <a:pt x="356" y="35"/>
                  </a:lnTo>
                  <a:lnTo>
                    <a:pt x="351" y="38"/>
                  </a:lnTo>
                  <a:lnTo>
                    <a:pt x="346" y="39"/>
                  </a:lnTo>
                  <a:lnTo>
                    <a:pt x="345" y="40"/>
                  </a:lnTo>
                  <a:lnTo>
                    <a:pt x="177" y="114"/>
                  </a:lnTo>
                  <a:lnTo>
                    <a:pt x="176" y="115"/>
                  </a:lnTo>
                  <a:lnTo>
                    <a:pt x="171" y="116"/>
                  </a:lnTo>
                  <a:lnTo>
                    <a:pt x="166" y="120"/>
                  </a:lnTo>
                  <a:lnTo>
                    <a:pt x="159" y="122"/>
                  </a:lnTo>
                  <a:lnTo>
                    <a:pt x="151" y="125"/>
                  </a:lnTo>
                  <a:lnTo>
                    <a:pt x="145" y="129"/>
                  </a:lnTo>
                  <a:lnTo>
                    <a:pt x="141" y="130"/>
                  </a:lnTo>
                  <a:lnTo>
                    <a:pt x="140" y="131"/>
                  </a:lnTo>
                  <a:lnTo>
                    <a:pt x="137" y="132"/>
                  </a:lnTo>
                  <a:lnTo>
                    <a:pt x="129" y="135"/>
                  </a:lnTo>
                  <a:lnTo>
                    <a:pt x="119" y="140"/>
                  </a:lnTo>
                  <a:lnTo>
                    <a:pt x="108" y="144"/>
                  </a:lnTo>
                  <a:lnTo>
                    <a:pt x="97" y="149"/>
                  </a:lnTo>
                  <a:lnTo>
                    <a:pt x="87" y="153"/>
                  </a:lnTo>
                  <a:lnTo>
                    <a:pt x="79" y="157"/>
                  </a:lnTo>
                  <a:lnTo>
                    <a:pt x="76" y="158"/>
                  </a:lnTo>
                  <a:lnTo>
                    <a:pt x="67" y="164"/>
                  </a:lnTo>
                  <a:lnTo>
                    <a:pt x="61" y="171"/>
                  </a:lnTo>
                  <a:lnTo>
                    <a:pt x="56" y="182"/>
                  </a:lnTo>
                  <a:lnTo>
                    <a:pt x="55" y="192"/>
                  </a:lnTo>
                  <a:lnTo>
                    <a:pt x="55" y="221"/>
                  </a:lnTo>
                  <a:lnTo>
                    <a:pt x="55" y="286"/>
                  </a:lnTo>
                  <a:lnTo>
                    <a:pt x="55" y="353"/>
                  </a:lnTo>
                  <a:lnTo>
                    <a:pt x="55" y="382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12371" name="Freeform 329"/>
            <p:cNvSpPr>
              <a:spLocks/>
            </p:cNvSpPr>
            <p:nvPr/>
          </p:nvSpPr>
          <p:spPr bwMode="auto">
            <a:xfrm>
              <a:off x="1173" y="3575"/>
              <a:ext cx="118" cy="79"/>
            </a:xfrm>
            <a:custGeom>
              <a:avLst/>
              <a:gdLst>
                <a:gd name="T0" fmla="*/ 0 w 705"/>
                <a:gd name="T1" fmla="*/ 1 h 475"/>
                <a:gd name="T2" fmla="*/ 0 w 705"/>
                <a:gd name="T3" fmla="*/ 1 h 475"/>
                <a:gd name="T4" fmla="*/ 1 w 705"/>
                <a:gd name="T5" fmla="*/ 1 h 475"/>
                <a:gd name="T6" fmla="*/ 1 w 705"/>
                <a:gd name="T7" fmla="*/ 0 h 475"/>
                <a:gd name="T8" fmla="*/ 1 w 705"/>
                <a:gd name="T9" fmla="*/ 0 h 475"/>
                <a:gd name="T10" fmla="*/ 1 w 705"/>
                <a:gd name="T11" fmla="*/ 0 h 475"/>
                <a:gd name="T12" fmla="*/ 1 w 705"/>
                <a:gd name="T13" fmla="*/ 0 h 475"/>
                <a:gd name="T14" fmla="*/ 2 w 705"/>
                <a:gd name="T15" fmla="*/ 0 h 475"/>
                <a:gd name="T16" fmla="*/ 2 w 705"/>
                <a:gd name="T17" fmla="*/ 0 h 475"/>
                <a:gd name="T18" fmla="*/ 2 w 705"/>
                <a:gd name="T19" fmla="*/ 0 h 475"/>
                <a:gd name="T20" fmla="*/ 2 w 705"/>
                <a:gd name="T21" fmla="*/ 0 h 475"/>
                <a:gd name="T22" fmla="*/ 2 w 705"/>
                <a:gd name="T23" fmla="*/ 0 h 475"/>
                <a:gd name="T24" fmla="*/ 2 w 705"/>
                <a:gd name="T25" fmla="*/ 0 h 475"/>
                <a:gd name="T26" fmla="*/ 2 w 705"/>
                <a:gd name="T27" fmla="*/ 0 h 475"/>
                <a:gd name="T28" fmla="*/ 2 w 705"/>
                <a:gd name="T29" fmla="*/ 0 h 475"/>
                <a:gd name="T30" fmla="*/ 2 w 705"/>
                <a:gd name="T31" fmla="*/ 0 h 475"/>
                <a:gd name="T32" fmla="*/ 2 w 705"/>
                <a:gd name="T33" fmla="*/ 0 h 475"/>
                <a:gd name="T34" fmla="*/ 3 w 705"/>
                <a:gd name="T35" fmla="*/ 0 h 475"/>
                <a:gd name="T36" fmla="*/ 3 w 705"/>
                <a:gd name="T37" fmla="*/ 1 h 475"/>
                <a:gd name="T38" fmla="*/ 3 w 705"/>
                <a:gd name="T39" fmla="*/ 1 h 475"/>
                <a:gd name="T40" fmla="*/ 3 w 705"/>
                <a:gd name="T41" fmla="*/ 1 h 475"/>
                <a:gd name="T42" fmla="*/ 3 w 705"/>
                <a:gd name="T43" fmla="*/ 1 h 475"/>
                <a:gd name="T44" fmla="*/ 3 w 705"/>
                <a:gd name="T45" fmla="*/ 1 h 475"/>
                <a:gd name="T46" fmla="*/ 3 w 705"/>
                <a:gd name="T47" fmla="*/ 1 h 475"/>
                <a:gd name="T48" fmla="*/ 3 w 705"/>
                <a:gd name="T49" fmla="*/ 1 h 475"/>
                <a:gd name="T50" fmla="*/ 3 w 705"/>
                <a:gd name="T51" fmla="*/ 1 h 475"/>
                <a:gd name="T52" fmla="*/ 1 w 705"/>
                <a:gd name="T53" fmla="*/ 2 h 475"/>
                <a:gd name="T54" fmla="*/ 1 w 705"/>
                <a:gd name="T55" fmla="*/ 2 h 475"/>
                <a:gd name="T56" fmla="*/ 1 w 705"/>
                <a:gd name="T57" fmla="*/ 2 h 475"/>
                <a:gd name="T58" fmla="*/ 1 w 705"/>
                <a:gd name="T59" fmla="*/ 2 h 475"/>
                <a:gd name="T60" fmla="*/ 0 w 705"/>
                <a:gd name="T61" fmla="*/ 2 h 475"/>
                <a:gd name="T62" fmla="*/ 0 w 705"/>
                <a:gd name="T63" fmla="*/ 2 h 475"/>
                <a:gd name="T64" fmla="*/ 0 w 705"/>
                <a:gd name="T65" fmla="*/ 2 h 475"/>
                <a:gd name="T66" fmla="*/ 0 w 705"/>
                <a:gd name="T67" fmla="*/ 2 h 475"/>
                <a:gd name="T68" fmla="*/ 0 w 705"/>
                <a:gd name="T69" fmla="*/ 2 h 475"/>
                <a:gd name="T70" fmla="*/ 0 w 705"/>
                <a:gd name="T71" fmla="*/ 1 h 475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w 705"/>
                <a:gd name="T109" fmla="*/ 0 h 475"/>
                <a:gd name="T110" fmla="*/ 705 w 705"/>
                <a:gd name="T111" fmla="*/ 475 h 475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T108" t="T109" r="T110" b="T111"/>
              <a:pathLst>
                <a:path w="705" h="475">
                  <a:moveTo>
                    <a:pt x="54" y="185"/>
                  </a:moveTo>
                  <a:lnTo>
                    <a:pt x="55" y="177"/>
                  </a:lnTo>
                  <a:lnTo>
                    <a:pt x="59" y="169"/>
                  </a:lnTo>
                  <a:lnTo>
                    <a:pt x="65" y="162"/>
                  </a:lnTo>
                  <a:lnTo>
                    <a:pt x="72" y="158"/>
                  </a:lnTo>
                  <a:lnTo>
                    <a:pt x="135" y="130"/>
                  </a:lnTo>
                  <a:lnTo>
                    <a:pt x="140" y="127"/>
                  </a:lnTo>
                  <a:lnTo>
                    <a:pt x="144" y="126"/>
                  </a:lnTo>
                  <a:lnTo>
                    <a:pt x="149" y="124"/>
                  </a:lnTo>
                  <a:lnTo>
                    <a:pt x="153" y="122"/>
                  </a:lnTo>
                  <a:lnTo>
                    <a:pt x="158" y="119"/>
                  </a:lnTo>
                  <a:lnTo>
                    <a:pt x="162" y="117"/>
                  </a:lnTo>
                  <a:lnTo>
                    <a:pt x="167" y="116"/>
                  </a:lnTo>
                  <a:lnTo>
                    <a:pt x="171" y="114"/>
                  </a:lnTo>
                  <a:lnTo>
                    <a:pt x="340" y="40"/>
                  </a:lnTo>
                  <a:lnTo>
                    <a:pt x="345" y="37"/>
                  </a:lnTo>
                  <a:lnTo>
                    <a:pt x="350" y="36"/>
                  </a:lnTo>
                  <a:lnTo>
                    <a:pt x="354" y="34"/>
                  </a:lnTo>
                  <a:lnTo>
                    <a:pt x="359" y="32"/>
                  </a:lnTo>
                  <a:lnTo>
                    <a:pt x="363" y="29"/>
                  </a:lnTo>
                  <a:lnTo>
                    <a:pt x="368" y="27"/>
                  </a:lnTo>
                  <a:lnTo>
                    <a:pt x="372" y="26"/>
                  </a:lnTo>
                  <a:lnTo>
                    <a:pt x="377" y="24"/>
                  </a:lnTo>
                  <a:lnTo>
                    <a:pt x="421" y="5"/>
                  </a:lnTo>
                  <a:lnTo>
                    <a:pt x="425" y="4"/>
                  </a:lnTo>
                  <a:lnTo>
                    <a:pt x="430" y="2"/>
                  </a:lnTo>
                  <a:lnTo>
                    <a:pt x="434" y="1"/>
                  </a:lnTo>
                  <a:lnTo>
                    <a:pt x="440" y="0"/>
                  </a:lnTo>
                  <a:lnTo>
                    <a:pt x="444" y="0"/>
                  </a:lnTo>
                  <a:lnTo>
                    <a:pt x="449" y="0"/>
                  </a:lnTo>
                  <a:lnTo>
                    <a:pt x="453" y="0"/>
                  </a:lnTo>
                  <a:lnTo>
                    <a:pt x="458" y="1"/>
                  </a:lnTo>
                  <a:lnTo>
                    <a:pt x="506" y="13"/>
                  </a:lnTo>
                  <a:lnTo>
                    <a:pt x="514" y="16"/>
                  </a:lnTo>
                  <a:lnTo>
                    <a:pt x="522" y="20"/>
                  </a:lnTo>
                  <a:lnTo>
                    <a:pt x="529" y="27"/>
                  </a:lnTo>
                  <a:lnTo>
                    <a:pt x="535" y="34"/>
                  </a:lnTo>
                  <a:lnTo>
                    <a:pt x="602" y="157"/>
                  </a:lnTo>
                  <a:lnTo>
                    <a:pt x="608" y="163"/>
                  </a:lnTo>
                  <a:lnTo>
                    <a:pt x="616" y="169"/>
                  </a:lnTo>
                  <a:lnTo>
                    <a:pt x="624" y="173"/>
                  </a:lnTo>
                  <a:lnTo>
                    <a:pt x="632" y="177"/>
                  </a:lnTo>
                  <a:lnTo>
                    <a:pt x="685" y="186"/>
                  </a:lnTo>
                  <a:lnTo>
                    <a:pt x="693" y="189"/>
                  </a:lnTo>
                  <a:lnTo>
                    <a:pt x="699" y="194"/>
                  </a:lnTo>
                  <a:lnTo>
                    <a:pt x="704" y="200"/>
                  </a:lnTo>
                  <a:lnTo>
                    <a:pt x="705" y="208"/>
                  </a:lnTo>
                  <a:lnTo>
                    <a:pt x="705" y="226"/>
                  </a:lnTo>
                  <a:lnTo>
                    <a:pt x="704" y="235"/>
                  </a:lnTo>
                  <a:lnTo>
                    <a:pt x="701" y="243"/>
                  </a:lnTo>
                  <a:lnTo>
                    <a:pt x="695" y="251"/>
                  </a:lnTo>
                  <a:lnTo>
                    <a:pt x="688" y="256"/>
                  </a:lnTo>
                  <a:lnTo>
                    <a:pt x="284" y="469"/>
                  </a:lnTo>
                  <a:lnTo>
                    <a:pt x="280" y="470"/>
                  </a:lnTo>
                  <a:lnTo>
                    <a:pt x="275" y="473"/>
                  </a:lnTo>
                  <a:lnTo>
                    <a:pt x="270" y="474"/>
                  </a:lnTo>
                  <a:lnTo>
                    <a:pt x="266" y="474"/>
                  </a:lnTo>
                  <a:lnTo>
                    <a:pt x="260" y="475"/>
                  </a:lnTo>
                  <a:lnTo>
                    <a:pt x="256" y="475"/>
                  </a:lnTo>
                  <a:lnTo>
                    <a:pt x="251" y="475"/>
                  </a:lnTo>
                  <a:lnTo>
                    <a:pt x="247" y="475"/>
                  </a:lnTo>
                  <a:lnTo>
                    <a:pt x="7" y="437"/>
                  </a:lnTo>
                  <a:lnTo>
                    <a:pt x="2" y="434"/>
                  </a:lnTo>
                  <a:lnTo>
                    <a:pt x="0" y="431"/>
                  </a:lnTo>
                  <a:lnTo>
                    <a:pt x="1" y="428"/>
                  </a:lnTo>
                  <a:lnTo>
                    <a:pt x="5" y="423"/>
                  </a:lnTo>
                  <a:lnTo>
                    <a:pt x="37" y="405"/>
                  </a:lnTo>
                  <a:lnTo>
                    <a:pt x="44" y="400"/>
                  </a:lnTo>
                  <a:lnTo>
                    <a:pt x="49" y="392"/>
                  </a:lnTo>
                  <a:lnTo>
                    <a:pt x="53" y="384"/>
                  </a:lnTo>
                  <a:lnTo>
                    <a:pt x="54" y="375"/>
                  </a:lnTo>
                  <a:lnTo>
                    <a:pt x="54" y="185"/>
                  </a:lnTo>
                  <a:close/>
                </a:path>
              </a:pathLst>
            </a:custGeom>
            <a:solidFill>
              <a:srgbClr val="B5B59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12372" name="Freeform 330"/>
            <p:cNvSpPr>
              <a:spLocks/>
            </p:cNvSpPr>
            <p:nvPr/>
          </p:nvSpPr>
          <p:spPr bwMode="auto">
            <a:xfrm>
              <a:off x="1173" y="3604"/>
              <a:ext cx="44" cy="50"/>
            </a:xfrm>
            <a:custGeom>
              <a:avLst/>
              <a:gdLst>
                <a:gd name="T0" fmla="*/ 0 w 265"/>
                <a:gd name="T1" fmla="*/ 0 h 305"/>
                <a:gd name="T2" fmla="*/ 0 w 265"/>
                <a:gd name="T3" fmla="*/ 0 h 305"/>
                <a:gd name="T4" fmla="*/ 0 w 265"/>
                <a:gd name="T5" fmla="*/ 0 h 305"/>
                <a:gd name="T6" fmla="*/ 0 w 265"/>
                <a:gd name="T7" fmla="*/ 0 h 305"/>
                <a:gd name="T8" fmla="*/ 0 w 265"/>
                <a:gd name="T9" fmla="*/ 0 h 305"/>
                <a:gd name="T10" fmla="*/ 0 w 265"/>
                <a:gd name="T11" fmla="*/ 0 h 305"/>
                <a:gd name="T12" fmla="*/ 1 w 265"/>
                <a:gd name="T13" fmla="*/ 0 h 305"/>
                <a:gd name="T14" fmla="*/ 1 w 265"/>
                <a:gd name="T15" fmla="*/ 0 h 305"/>
                <a:gd name="T16" fmla="*/ 1 w 265"/>
                <a:gd name="T17" fmla="*/ 0 h 305"/>
                <a:gd name="T18" fmla="*/ 1 w 265"/>
                <a:gd name="T19" fmla="*/ 0 h 305"/>
                <a:gd name="T20" fmla="*/ 1 w 265"/>
                <a:gd name="T21" fmla="*/ 1 h 305"/>
                <a:gd name="T22" fmla="*/ 1 w 265"/>
                <a:gd name="T23" fmla="*/ 1 h 305"/>
                <a:gd name="T24" fmla="*/ 1 w 265"/>
                <a:gd name="T25" fmla="*/ 1 h 305"/>
                <a:gd name="T26" fmla="*/ 1 w 265"/>
                <a:gd name="T27" fmla="*/ 1 h 305"/>
                <a:gd name="T28" fmla="*/ 1 w 265"/>
                <a:gd name="T29" fmla="*/ 1 h 305"/>
                <a:gd name="T30" fmla="*/ 1 w 265"/>
                <a:gd name="T31" fmla="*/ 1 h 305"/>
                <a:gd name="T32" fmla="*/ 1 w 265"/>
                <a:gd name="T33" fmla="*/ 1 h 305"/>
                <a:gd name="T34" fmla="*/ 1 w 265"/>
                <a:gd name="T35" fmla="*/ 1 h 305"/>
                <a:gd name="T36" fmla="*/ 1 w 265"/>
                <a:gd name="T37" fmla="*/ 1 h 305"/>
                <a:gd name="T38" fmla="*/ 1 w 265"/>
                <a:gd name="T39" fmla="*/ 1 h 305"/>
                <a:gd name="T40" fmla="*/ 1 w 265"/>
                <a:gd name="T41" fmla="*/ 1 h 305"/>
                <a:gd name="T42" fmla="*/ 1 w 265"/>
                <a:gd name="T43" fmla="*/ 1 h 305"/>
                <a:gd name="T44" fmla="*/ 1 w 265"/>
                <a:gd name="T45" fmla="*/ 1 h 305"/>
                <a:gd name="T46" fmla="*/ 1 w 265"/>
                <a:gd name="T47" fmla="*/ 1 h 305"/>
                <a:gd name="T48" fmla="*/ 1 w 265"/>
                <a:gd name="T49" fmla="*/ 1 h 305"/>
                <a:gd name="T50" fmla="*/ 0 w 265"/>
                <a:gd name="T51" fmla="*/ 1 h 305"/>
                <a:gd name="T52" fmla="*/ 0 w 265"/>
                <a:gd name="T53" fmla="*/ 1 h 305"/>
                <a:gd name="T54" fmla="*/ 0 w 265"/>
                <a:gd name="T55" fmla="*/ 1 h 305"/>
                <a:gd name="T56" fmla="*/ 0 w 265"/>
                <a:gd name="T57" fmla="*/ 1 h 305"/>
                <a:gd name="T58" fmla="*/ 0 w 265"/>
                <a:gd name="T59" fmla="*/ 1 h 305"/>
                <a:gd name="T60" fmla="*/ 0 w 265"/>
                <a:gd name="T61" fmla="*/ 1 h 305"/>
                <a:gd name="T62" fmla="*/ 0 w 265"/>
                <a:gd name="T63" fmla="*/ 1 h 305"/>
                <a:gd name="T64" fmla="*/ 0 w 265"/>
                <a:gd name="T65" fmla="*/ 1 h 305"/>
                <a:gd name="T66" fmla="*/ 0 w 265"/>
                <a:gd name="T67" fmla="*/ 1 h 305"/>
                <a:gd name="T68" fmla="*/ 0 w 265"/>
                <a:gd name="T69" fmla="*/ 1 h 305"/>
                <a:gd name="T70" fmla="*/ 0 w 265"/>
                <a:gd name="T71" fmla="*/ 0 h 305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w 265"/>
                <a:gd name="T109" fmla="*/ 0 h 305"/>
                <a:gd name="T110" fmla="*/ 265 w 265"/>
                <a:gd name="T111" fmla="*/ 305 h 305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T108" t="T109" r="T110" b="T111"/>
              <a:pathLst>
                <a:path w="265" h="305">
                  <a:moveTo>
                    <a:pt x="54" y="15"/>
                  </a:moveTo>
                  <a:lnTo>
                    <a:pt x="55" y="8"/>
                  </a:lnTo>
                  <a:lnTo>
                    <a:pt x="59" y="2"/>
                  </a:lnTo>
                  <a:lnTo>
                    <a:pt x="65" y="0"/>
                  </a:lnTo>
                  <a:lnTo>
                    <a:pt x="73" y="0"/>
                  </a:lnTo>
                  <a:lnTo>
                    <a:pt x="129" y="16"/>
                  </a:lnTo>
                  <a:lnTo>
                    <a:pt x="137" y="19"/>
                  </a:lnTo>
                  <a:lnTo>
                    <a:pt x="144" y="25"/>
                  </a:lnTo>
                  <a:lnTo>
                    <a:pt x="151" y="32"/>
                  </a:lnTo>
                  <a:lnTo>
                    <a:pt x="154" y="39"/>
                  </a:lnTo>
                  <a:lnTo>
                    <a:pt x="195" y="190"/>
                  </a:lnTo>
                  <a:lnTo>
                    <a:pt x="198" y="199"/>
                  </a:lnTo>
                  <a:lnTo>
                    <a:pt x="203" y="207"/>
                  </a:lnTo>
                  <a:lnTo>
                    <a:pt x="210" y="214"/>
                  </a:lnTo>
                  <a:lnTo>
                    <a:pt x="217" y="218"/>
                  </a:lnTo>
                  <a:lnTo>
                    <a:pt x="245" y="233"/>
                  </a:lnTo>
                  <a:lnTo>
                    <a:pt x="251" y="237"/>
                  </a:lnTo>
                  <a:lnTo>
                    <a:pt x="257" y="245"/>
                  </a:lnTo>
                  <a:lnTo>
                    <a:pt x="261" y="253"/>
                  </a:lnTo>
                  <a:lnTo>
                    <a:pt x="263" y="262"/>
                  </a:lnTo>
                  <a:lnTo>
                    <a:pt x="265" y="288"/>
                  </a:lnTo>
                  <a:lnTo>
                    <a:pt x="264" y="296"/>
                  </a:lnTo>
                  <a:lnTo>
                    <a:pt x="260" y="302"/>
                  </a:lnTo>
                  <a:lnTo>
                    <a:pt x="254" y="304"/>
                  </a:lnTo>
                  <a:lnTo>
                    <a:pt x="247" y="305"/>
                  </a:lnTo>
                  <a:lnTo>
                    <a:pt x="7" y="267"/>
                  </a:lnTo>
                  <a:lnTo>
                    <a:pt x="2" y="264"/>
                  </a:lnTo>
                  <a:lnTo>
                    <a:pt x="0" y="261"/>
                  </a:lnTo>
                  <a:lnTo>
                    <a:pt x="1" y="258"/>
                  </a:lnTo>
                  <a:lnTo>
                    <a:pt x="5" y="253"/>
                  </a:lnTo>
                  <a:lnTo>
                    <a:pt x="37" y="235"/>
                  </a:lnTo>
                  <a:lnTo>
                    <a:pt x="44" y="230"/>
                  </a:lnTo>
                  <a:lnTo>
                    <a:pt x="49" y="222"/>
                  </a:lnTo>
                  <a:lnTo>
                    <a:pt x="53" y="214"/>
                  </a:lnTo>
                  <a:lnTo>
                    <a:pt x="54" y="205"/>
                  </a:lnTo>
                  <a:lnTo>
                    <a:pt x="54" y="15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12373" name="Freeform 331"/>
            <p:cNvSpPr>
              <a:spLocks/>
            </p:cNvSpPr>
            <p:nvPr/>
          </p:nvSpPr>
          <p:spPr bwMode="auto">
            <a:xfrm>
              <a:off x="1217" y="3608"/>
              <a:ext cx="74" cy="46"/>
            </a:xfrm>
            <a:custGeom>
              <a:avLst/>
              <a:gdLst>
                <a:gd name="T0" fmla="*/ 0 w 442"/>
                <a:gd name="T1" fmla="*/ 1 h 276"/>
                <a:gd name="T2" fmla="*/ 0 w 442"/>
                <a:gd name="T3" fmla="*/ 1 h 276"/>
                <a:gd name="T4" fmla="*/ 0 w 442"/>
                <a:gd name="T5" fmla="*/ 1 h 276"/>
                <a:gd name="T6" fmla="*/ 0 w 442"/>
                <a:gd name="T7" fmla="*/ 1 h 276"/>
                <a:gd name="T8" fmla="*/ 0 w 442"/>
                <a:gd name="T9" fmla="*/ 1 h 276"/>
                <a:gd name="T10" fmla="*/ 2 w 442"/>
                <a:gd name="T11" fmla="*/ 0 h 276"/>
                <a:gd name="T12" fmla="*/ 2 w 442"/>
                <a:gd name="T13" fmla="*/ 0 h 276"/>
                <a:gd name="T14" fmla="*/ 2 w 442"/>
                <a:gd name="T15" fmla="*/ 0 h 276"/>
                <a:gd name="T16" fmla="*/ 2 w 442"/>
                <a:gd name="T17" fmla="*/ 0 h 276"/>
                <a:gd name="T18" fmla="*/ 2 w 442"/>
                <a:gd name="T19" fmla="*/ 0 h 276"/>
                <a:gd name="T20" fmla="*/ 2 w 442"/>
                <a:gd name="T21" fmla="*/ 0 h 276"/>
                <a:gd name="T22" fmla="*/ 2 w 442"/>
                <a:gd name="T23" fmla="*/ 0 h 276"/>
                <a:gd name="T24" fmla="*/ 2 w 442"/>
                <a:gd name="T25" fmla="*/ 0 h 276"/>
                <a:gd name="T26" fmla="*/ 2 w 442"/>
                <a:gd name="T27" fmla="*/ 0 h 276"/>
                <a:gd name="T28" fmla="*/ 2 w 442"/>
                <a:gd name="T29" fmla="*/ 0 h 276"/>
                <a:gd name="T30" fmla="*/ 0 w 442"/>
                <a:gd name="T31" fmla="*/ 1 h 276"/>
                <a:gd name="T32" fmla="*/ 0 w 442"/>
                <a:gd name="T33" fmla="*/ 1 h 276"/>
                <a:gd name="T34" fmla="*/ 0 w 442"/>
                <a:gd name="T35" fmla="*/ 1 h 276"/>
                <a:gd name="T36" fmla="*/ 0 w 442"/>
                <a:gd name="T37" fmla="*/ 1 h 276"/>
                <a:gd name="T38" fmla="*/ 0 w 442"/>
                <a:gd name="T39" fmla="*/ 1 h 276"/>
                <a:gd name="T40" fmla="*/ 0 w 442"/>
                <a:gd name="T41" fmla="*/ 1 h 27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442"/>
                <a:gd name="T64" fmla="*/ 0 h 276"/>
                <a:gd name="T65" fmla="*/ 442 w 442"/>
                <a:gd name="T66" fmla="*/ 276 h 27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442" h="276">
                  <a:moveTo>
                    <a:pt x="0" y="236"/>
                  </a:moveTo>
                  <a:lnTo>
                    <a:pt x="1" y="227"/>
                  </a:lnTo>
                  <a:lnTo>
                    <a:pt x="4" y="219"/>
                  </a:lnTo>
                  <a:lnTo>
                    <a:pt x="10" y="213"/>
                  </a:lnTo>
                  <a:lnTo>
                    <a:pt x="17" y="207"/>
                  </a:lnTo>
                  <a:lnTo>
                    <a:pt x="424" y="2"/>
                  </a:lnTo>
                  <a:lnTo>
                    <a:pt x="431" y="0"/>
                  </a:lnTo>
                  <a:lnTo>
                    <a:pt x="436" y="1"/>
                  </a:lnTo>
                  <a:lnTo>
                    <a:pt x="441" y="6"/>
                  </a:lnTo>
                  <a:lnTo>
                    <a:pt x="442" y="12"/>
                  </a:lnTo>
                  <a:lnTo>
                    <a:pt x="442" y="30"/>
                  </a:lnTo>
                  <a:lnTo>
                    <a:pt x="441" y="39"/>
                  </a:lnTo>
                  <a:lnTo>
                    <a:pt x="438" y="47"/>
                  </a:lnTo>
                  <a:lnTo>
                    <a:pt x="432" y="55"/>
                  </a:lnTo>
                  <a:lnTo>
                    <a:pt x="425" y="60"/>
                  </a:lnTo>
                  <a:lnTo>
                    <a:pt x="21" y="273"/>
                  </a:lnTo>
                  <a:lnTo>
                    <a:pt x="14" y="276"/>
                  </a:lnTo>
                  <a:lnTo>
                    <a:pt x="9" y="273"/>
                  </a:lnTo>
                  <a:lnTo>
                    <a:pt x="4" y="269"/>
                  </a:lnTo>
                  <a:lnTo>
                    <a:pt x="2" y="262"/>
                  </a:lnTo>
                  <a:lnTo>
                    <a:pt x="0" y="236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12374" name="Freeform 332"/>
            <p:cNvSpPr>
              <a:spLocks/>
            </p:cNvSpPr>
            <p:nvPr/>
          </p:nvSpPr>
          <p:spPr bwMode="auto">
            <a:xfrm>
              <a:off x="1233" y="3575"/>
              <a:ext cx="41" cy="38"/>
            </a:xfrm>
            <a:custGeom>
              <a:avLst/>
              <a:gdLst>
                <a:gd name="T0" fmla="*/ 1 w 244"/>
                <a:gd name="T1" fmla="*/ 1 h 227"/>
                <a:gd name="T2" fmla="*/ 1 w 244"/>
                <a:gd name="T3" fmla="*/ 1 h 227"/>
                <a:gd name="T4" fmla="*/ 1 w 244"/>
                <a:gd name="T5" fmla="*/ 1 h 227"/>
                <a:gd name="T6" fmla="*/ 1 w 244"/>
                <a:gd name="T7" fmla="*/ 1 h 227"/>
                <a:gd name="T8" fmla="*/ 1 w 244"/>
                <a:gd name="T9" fmla="*/ 1 h 227"/>
                <a:gd name="T10" fmla="*/ 1 w 244"/>
                <a:gd name="T11" fmla="*/ 1 h 227"/>
                <a:gd name="T12" fmla="*/ 1 w 244"/>
                <a:gd name="T13" fmla="*/ 1 h 227"/>
                <a:gd name="T14" fmla="*/ 1 w 244"/>
                <a:gd name="T15" fmla="*/ 1 h 227"/>
                <a:gd name="T16" fmla="*/ 1 w 244"/>
                <a:gd name="T17" fmla="*/ 1 h 227"/>
                <a:gd name="T18" fmla="*/ 0 w 244"/>
                <a:gd name="T19" fmla="*/ 1 h 227"/>
                <a:gd name="T20" fmla="*/ 0 w 244"/>
                <a:gd name="T21" fmla="*/ 1 h 227"/>
                <a:gd name="T22" fmla="*/ 0 w 244"/>
                <a:gd name="T23" fmla="*/ 1 h 227"/>
                <a:gd name="T24" fmla="*/ 0 w 244"/>
                <a:gd name="T25" fmla="*/ 1 h 227"/>
                <a:gd name="T26" fmla="*/ 0 w 244"/>
                <a:gd name="T27" fmla="*/ 1 h 227"/>
                <a:gd name="T28" fmla="*/ 0 w 244"/>
                <a:gd name="T29" fmla="*/ 0 h 227"/>
                <a:gd name="T30" fmla="*/ 0 w 244"/>
                <a:gd name="T31" fmla="*/ 0 h 227"/>
                <a:gd name="T32" fmla="*/ 0 w 244"/>
                <a:gd name="T33" fmla="*/ 0 h 227"/>
                <a:gd name="T34" fmla="*/ 0 w 244"/>
                <a:gd name="T35" fmla="*/ 0 h 227"/>
                <a:gd name="T36" fmla="*/ 0 w 244"/>
                <a:gd name="T37" fmla="*/ 0 h 227"/>
                <a:gd name="T38" fmla="*/ 0 w 244"/>
                <a:gd name="T39" fmla="*/ 0 h 227"/>
                <a:gd name="T40" fmla="*/ 0 w 244"/>
                <a:gd name="T41" fmla="*/ 0 h 227"/>
                <a:gd name="T42" fmla="*/ 0 w 244"/>
                <a:gd name="T43" fmla="*/ 0 h 227"/>
                <a:gd name="T44" fmla="*/ 0 w 244"/>
                <a:gd name="T45" fmla="*/ 0 h 227"/>
                <a:gd name="T46" fmla="*/ 0 w 244"/>
                <a:gd name="T47" fmla="*/ 0 h 227"/>
                <a:gd name="T48" fmla="*/ 0 w 244"/>
                <a:gd name="T49" fmla="*/ 0 h 227"/>
                <a:gd name="T50" fmla="*/ 1 w 244"/>
                <a:gd name="T51" fmla="*/ 0 h 227"/>
                <a:gd name="T52" fmla="*/ 1 w 244"/>
                <a:gd name="T53" fmla="*/ 0 h 227"/>
                <a:gd name="T54" fmla="*/ 1 w 244"/>
                <a:gd name="T55" fmla="*/ 0 h 227"/>
                <a:gd name="T56" fmla="*/ 1 w 244"/>
                <a:gd name="T57" fmla="*/ 0 h 227"/>
                <a:gd name="T58" fmla="*/ 1 w 244"/>
                <a:gd name="T59" fmla="*/ 0 h 227"/>
                <a:gd name="T60" fmla="*/ 1 w 244"/>
                <a:gd name="T61" fmla="*/ 0 h 227"/>
                <a:gd name="T62" fmla="*/ 1 w 244"/>
                <a:gd name="T63" fmla="*/ 0 h 227"/>
                <a:gd name="T64" fmla="*/ 1 w 244"/>
                <a:gd name="T65" fmla="*/ 0 h 227"/>
                <a:gd name="T66" fmla="*/ 1 w 244"/>
                <a:gd name="T67" fmla="*/ 1 h 227"/>
                <a:gd name="T68" fmla="*/ 1 w 244"/>
                <a:gd name="T69" fmla="*/ 1 h 227"/>
                <a:gd name="T70" fmla="*/ 1 w 244"/>
                <a:gd name="T71" fmla="*/ 1 h 227"/>
                <a:gd name="T72" fmla="*/ 1 w 244"/>
                <a:gd name="T73" fmla="*/ 1 h 227"/>
                <a:gd name="T74" fmla="*/ 1 w 244"/>
                <a:gd name="T75" fmla="*/ 1 h 227"/>
                <a:gd name="T76" fmla="*/ 1 w 244"/>
                <a:gd name="T77" fmla="*/ 1 h 227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w 244"/>
                <a:gd name="T118" fmla="*/ 0 h 227"/>
                <a:gd name="T119" fmla="*/ 244 w 244"/>
                <a:gd name="T120" fmla="*/ 227 h 227"/>
              </a:gdLst>
              <a:ahLst/>
              <a:cxnLst>
                <a:cxn ang="T78">
                  <a:pos x="T0" y="T1"/>
                </a:cxn>
                <a:cxn ang="T79">
                  <a:pos x="T2" y="T3"/>
                </a:cxn>
                <a:cxn ang="T80">
                  <a:pos x="T4" y="T5"/>
                </a:cxn>
                <a:cxn ang="T81">
                  <a:pos x="T6" y="T7"/>
                </a:cxn>
                <a:cxn ang="T82">
                  <a:pos x="T8" y="T9"/>
                </a:cxn>
                <a:cxn ang="T83">
                  <a:pos x="T10" y="T11"/>
                </a:cxn>
                <a:cxn ang="T84">
                  <a:pos x="T12" y="T13"/>
                </a:cxn>
                <a:cxn ang="T85">
                  <a:pos x="T14" y="T15"/>
                </a:cxn>
                <a:cxn ang="T86">
                  <a:pos x="T16" y="T17"/>
                </a:cxn>
                <a:cxn ang="T87">
                  <a:pos x="T18" y="T19"/>
                </a:cxn>
                <a:cxn ang="T88">
                  <a:pos x="T20" y="T21"/>
                </a:cxn>
                <a:cxn ang="T89">
                  <a:pos x="T22" y="T23"/>
                </a:cxn>
                <a:cxn ang="T90">
                  <a:pos x="T24" y="T25"/>
                </a:cxn>
                <a:cxn ang="T91">
                  <a:pos x="T26" y="T27"/>
                </a:cxn>
                <a:cxn ang="T92">
                  <a:pos x="T28" y="T29"/>
                </a:cxn>
                <a:cxn ang="T93">
                  <a:pos x="T30" y="T31"/>
                </a:cxn>
                <a:cxn ang="T94">
                  <a:pos x="T32" y="T33"/>
                </a:cxn>
                <a:cxn ang="T95">
                  <a:pos x="T34" y="T35"/>
                </a:cxn>
                <a:cxn ang="T96">
                  <a:pos x="T36" y="T37"/>
                </a:cxn>
                <a:cxn ang="T97">
                  <a:pos x="T38" y="T39"/>
                </a:cxn>
                <a:cxn ang="T98">
                  <a:pos x="T40" y="T41"/>
                </a:cxn>
                <a:cxn ang="T99">
                  <a:pos x="T42" y="T43"/>
                </a:cxn>
                <a:cxn ang="T100">
                  <a:pos x="T44" y="T45"/>
                </a:cxn>
                <a:cxn ang="T101">
                  <a:pos x="T46" y="T47"/>
                </a:cxn>
                <a:cxn ang="T102">
                  <a:pos x="T48" y="T49"/>
                </a:cxn>
                <a:cxn ang="T103">
                  <a:pos x="T50" y="T51"/>
                </a:cxn>
                <a:cxn ang="T104">
                  <a:pos x="T52" y="T53"/>
                </a:cxn>
                <a:cxn ang="T105">
                  <a:pos x="T54" y="T55"/>
                </a:cxn>
                <a:cxn ang="T106">
                  <a:pos x="T56" y="T57"/>
                </a:cxn>
                <a:cxn ang="T107">
                  <a:pos x="T58" y="T59"/>
                </a:cxn>
                <a:cxn ang="T108">
                  <a:pos x="T60" y="T61"/>
                </a:cxn>
                <a:cxn ang="T109">
                  <a:pos x="T62" y="T63"/>
                </a:cxn>
                <a:cxn ang="T110">
                  <a:pos x="T64" y="T65"/>
                </a:cxn>
                <a:cxn ang="T111">
                  <a:pos x="T66" y="T67"/>
                </a:cxn>
                <a:cxn ang="T112">
                  <a:pos x="T68" y="T69"/>
                </a:cxn>
                <a:cxn ang="T113">
                  <a:pos x="T70" y="T71"/>
                </a:cxn>
                <a:cxn ang="T114">
                  <a:pos x="T72" y="T73"/>
                </a:cxn>
                <a:cxn ang="T115">
                  <a:pos x="T74" y="T75"/>
                </a:cxn>
                <a:cxn ang="T116">
                  <a:pos x="T76" y="T77"/>
                </a:cxn>
              </a:cxnLst>
              <a:rect l="T117" t="T118" r="T119" b="T120"/>
              <a:pathLst>
                <a:path w="244" h="227">
                  <a:moveTo>
                    <a:pt x="141" y="223"/>
                  </a:moveTo>
                  <a:lnTo>
                    <a:pt x="138" y="224"/>
                  </a:lnTo>
                  <a:lnTo>
                    <a:pt x="133" y="226"/>
                  </a:lnTo>
                  <a:lnTo>
                    <a:pt x="128" y="226"/>
                  </a:lnTo>
                  <a:lnTo>
                    <a:pt x="123" y="227"/>
                  </a:lnTo>
                  <a:lnTo>
                    <a:pt x="118" y="227"/>
                  </a:lnTo>
                  <a:lnTo>
                    <a:pt x="113" y="227"/>
                  </a:lnTo>
                  <a:lnTo>
                    <a:pt x="108" y="227"/>
                  </a:lnTo>
                  <a:lnTo>
                    <a:pt x="104" y="226"/>
                  </a:lnTo>
                  <a:lnTo>
                    <a:pt x="33" y="205"/>
                  </a:lnTo>
                  <a:lnTo>
                    <a:pt x="25" y="202"/>
                  </a:lnTo>
                  <a:lnTo>
                    <a:pt x="18" y="196"/>
                  </a:lnTo>
                  <a:lnTo>
                    <a:pt x="13" y="188"/>
                  </a:lnTo>
                  <a:lnTo>
                    <a:pt x="11" y="180"/>
                  </a:lnTo>
                  <a:lnTo>
                    <a:pt x="0" y="51"/>
                  </a:lnTo>
                  <a:lnTo>
                    <a:pt x="1" y="43"/>
                  </a:lnTo>
                  <a:lnTo>
                    <a:pt x="3" y="35"/>
                  </a:lnTo>
                  <a:lnTo>
                    <a:pt x="9" y="28"/>
                  </a:lnTo>
                  <a:lnTo>
                    <a:pt x="16" y="24"/>
                  </a:lnTo>
                  <a:lnTo>
                    <a:pt x="60" y="5"/>
                  </a:lnTo>
                  <a:lnTo>
                    <a:pt x="64" y="4"/>
                  </a:lnTo>
                  <a:lnTo>
                    <a:pt x="69" y="2"/>
                  </a:lnTo>
                  <a:lnTo>
                    <a:pt x="73" y="1"/>
                  </a:lnTo>
                  <a:lnTo>
                    <a:pt x="79" y="0"/>
                  </a:lnTo>
                  <a:lnTo>
                    <a:pt x="83" y="0"/>
                  </a:lnTo>
                  <a:lnTo>
                    <a:pt x="88" y="0"/>
                  </a:lnTo>
                  <a:lnTo>
                    <a:pt x="92" y="0"/>
                  </a:lnTo>
                  <a:lnTo>
                    <a:pt x="97" y="1"/>
                  </a:lnTo>
                  <a:lnTo>
                    <a:pt x="145" y="13"/>
                  </a:lnTo>
                  <a:lnTo>
                    <a:pt x="153" y="16"/>
                  </a:lnTo>
                  <a:lnTo>
                    <a:pt x="161" y="20"/>
                  </a:lnTo>
                  <a:lnTo>
                    <a:pt x="168" y="27"/>
                  </a:lnTo>
                  <a:lnTo>
                    <a:pt x="174" y="34"/>
                  </a:lnTo>
                  <a:lnTo>
                    <a:pt x="241" y="157"/>
                  </a:lnTo>
                  <a:lnTo>
                    <a:pt x="244" y="163"/>
                  </a:lnTo>
                  <a:lnTo>
                    <a:pt x="244" y="170"/>
                  </a:lnTo>
                  <a:lnTo>
                    <a:pt x="240" y="177"/>
                  </a:lnTo>
                  <a:lnTo>
                    <a:pt x="233" y="181"/>
                  </a:lnTo>
                  <a:lnTo>
                    <a:pt x="141" y="223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12375" name="Freeform 333"/>
            <p:cNvSpPr>
              <a:spLocks/>
            </p:cNvSpPr>
            <p:nvPr/>
          </p:nvSpPr>
          <p:spPr bwMode="auto">
            <a:xfrm>
              <a:off x="1233" y="3581"/>
              <a:ext cx="20" cy="32"/>
            </a:xfrm>
            <a:custGeom>
              <a:avLst/>
              <a:gdLst>
                <a:gd name="T0" fmla="*/ 1 w 118"/>
                <a:gd name="T1" fmla="*/ 1 h 191"/>
                <a:gd name="T2" fmla="*/ 1 w 118"/>
                <a:gd name="T3" fmla="*/ 1 h 191"/>
                <a:gd name="T4" fmla="*/ 1 w 118"/>
                <a:gd name="T5" fmla="*/ 1 h 191"/>
                <a:gd name="T6" fmla="*/ 1 w 118"/>
                <a:gd name="T7" fmla="*/ 1 h 191"/>
                <a:gd name="T8" fmla="*/ 1 w 118"/>
                <a:gd name="T9" fmla="*/ 1 h 191"/>
                <a:gd name="T10" fmla="*/ 0 w 118"/>
                <a:gd name="T11" fmla="*/ 0 h 191"/>
                <a:gd name="T12" fmla="*/ 0 w 118"/>
                <a:gd name="T13" fmla="*/ 0 h 191"/>
                <a:gd name="T14" fmla="*/ 0 w 118"/>
                <a:gd name="T15" fmla="*/ 0 h 191"/>
                <a:gd name="T16" fmla="*/ 0 w 118"/>
                <a:gd name="T17" fmla="*/ 0 h 191"/>
                <a:gd name="T18" fmla="*/ 0 w 118"/>
                <a:gd name="T19" fmla="*/ 0 h 191"/>
                <a:gd name="T20" fmla="*/ 0 w 118"/>
                <a:gd name="T21" fmla="*/ 0 h 191"/>
                <a:gd name="T22" fmla="*/ 0 w 118"/>
                <a:gd name="T23" fmla="*/ 0 h 191"/>
                <a:gd name="T24" fmla="*/ 0 w 118"/>
                <a:gd name="T25" fmla="*/ 0 h 191"/>
                <a:gd name="T26" fmla="*/ 0 w 118"/>
                <a:gd name="T27" fmla="*/ 0 h 191"/>
                <a:gd name="T28" fmla="*/ 0 w 118"/>
                <a:gd name="T29" fmla="*/ 0 h 191"/>
                <a:gd name="T30" fmla="*/ 0 w 118"/>
                <a:gd name="T31" fmla="*/ 1 h 191"/>
                <a:gd name="T32" fmla="*/ 0 w 118"/>
                <a:gd name="T33" fmla="*/ 1 h 191"/>
                <a:gd name="T34" fmla="*/ 0 w 118"/>
                <a:gd name="T35" fmla="*/ 1 h 191"/>
                <a:gd name="T36" fmla="*/ 0 w 118"/>
                <a:gd name="T37" fmla="*/ 1 h 191"/>
                <a:gd name="T38" fmla="*/ 0 w 118"/>
                <a:gd name="T39" fmla="*/ 1 h 191"/>
                <a:gd name="T40" fmla="*/ 1 w 118"/>
                <a:gd name="T41" fmla="*/ 1 h 191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118"/>
                <a:gd name="T64" fmla="*/ 0 h 191"/>
                <a:gd name="T65" fmla="*/ 118 w 118"/>
                <a:gd name="T66" fmla="*/ 191 h 191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118" h="191">
                  <a:moveTo>
                    <a:pt x="104" y="190"/>
                  </a:moveTo>
                  <a:lnTo>
                    <a:pt x="112" y="191"/>
                  </a:lnTo>
                  <a:lnTo>
                    <a:pt x="116" y="188"/>
                  </a:lnTo>
                  <a:lnTo>
                    <a:pt x="118" y="184"/>
                  </a:lnTo>
                  <a:lnTo>
                    <a:pt x="118" y="177"/>
                  </a:lnTo>
                  <a:lnTo>
                    <a:pt x="83" y="36"/>
                  </a:lnTo>
                  <a:lnTo>
                    <a:pt x="80" y="28"/>
                  </a:lnTo>
                  <a:lnTo>
                    <a:pt x="74" y="22"/>
                  </a:lnTo>
                  <a:lnTo>
                    <a:pt x="68" y="15"/>
                  </a:lnTo>
                  <a:lnTo>
                    <a:pt x="60" y="11"/>
                  </a:lnTo>
                  <a:lnTo>
                    <a:pt x="17" y="0"/>
                  </a:lnTo>
                  <a:lnTo>
                    <a:pt x="10" y="0"/>
                  </a:lnTo>
                  <a:lnTo>
                    <a:pt x="4" y="2"/>
                  </a:lnTo>
                  <a:lnTo>
                    <a:pt x="1" y="8"/>
                  </a:lnTo>
                  <a:lnTo>
                    <a:pt x="0" y="15"/>
                  </a:lnTo>
                  <a:lnTo>
                    <a:pt x="11" y="144"/>
                  </a:lnTo>
                  <a:lnTo>
                    <a:pt x="13" y="152"/>
                  </a:lnTo>
                  <a:lnTo>
                    <a:pt x="18" y="160"/>
                  </a:lnTo>
                  <a:lnTo>
                    <a:pt x="25" y="166"/>
                  </a:lnTo>
                  <a:lnTo>
                    <a:pt x="33" y="169"/>
                  </a:lnTo>
                  <a:lnTo>
                    <a:pt x="104" y="190"/>
                  </a:lnTo>
                  <a:close/>
                </a:path>
              </a:pathLst>
            </a:custGeom>
            <a:solidFill>
              <a:srgbClr val="EDEDD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12376" name="Freeform 334"/>
            <p:cNvSpPr>
              <a:spLocks/>
            </p:cNvSpPr>
            <p:nvPr/>
          </p:nvSpPr>
          <p:spPr bwMode="auto">
            <a:xfrm>
              <a:off x="1208" y="3605"/>
              <a:ext cx="81" cy="38"/>
            </a:xfrm>
            <a:custGeom>
              <a:avLst/>
              <a:gdLst>
                <a:gd name="T0" fmla="*/ 1 w 484"/>
                <a:gd name="T1" fmla="*/ 1 h 230"/>
                <a:gd name="T2" fmla="*/ 1 w 484"/>
                <a:gd name="T3" fmla="*/ 0 h 230"/>
                <a:gd name="T4" fmla="*/ 0 w 484"/>
                <a:gd name="T5" fmla="*/ 0 h 230"/>
                <a:gd name="T6" fmla="*/ 0 w 484"/>
                <a:gd name="T7" fmla="*/ 0 h 230"/>
                <a:gd name="T8" fmla="*/ 1 w 484"/>
                <a:gd name="T9" fmla="*/ 0 h 230"/>
                <a:gd name="T10" fmla="*/ 1 w 484"/>
                <a:gd name="T11" fmla="*/ 0 h 230"/>
                <a:gd name="T12" fmla="*/ 1 w 484"/>
                <a:gd name="T13" fmla="*/ 0 h 230"/>
                <a:gd name="T14" fmla="*/ 1 w 484"/>
                <a:gd name="T15" fmla="*/ 0 h 230"/>
                <a:gd name="T16" fmla="*/ 1 w 484"/>
                <a:gd name="T17" fmla="*/ 0 h 230"/>
                <a:gd name="T18" fmla="*/ 1 w 484"/>
                <a:gd name="T19" fmla="*/ 0 h 230"/>
                <a:gd name="T20" fmla="*/ 1 w 484"/>
                <a:gd name="T21" fmla="*/ 0 h 230"/>
                <a:gd name="T22" fmla="*/ 1 w 484"/>
                <a:gd name="T23" fmla="*/ 0 h 230"/>
                <a:gd name="T24" fmla="*/ 1 w 484"/>
                <a:gd name="T25" fmla="*/ 0 h 230"/>
                <a:gd name="T26" fmla="*/ 1 w 484"/>
                <a:gd name="T27" fmla="*/ 0 h 230"/>
                <a:gd name="T28" fmla="*/ 1 w 484"/>
                <a:gd name="T29" fmla="*/ 0 h 230"/>
                <a:gd name="T30" fmla="*/ 1 w 484"/>
                <a:gd name="T31" fmla="*/ 0 h 230"/>
                <a:gd name="T32" fmla="*/ 1 w 484"/>
                <a:gd name="T33" fmla="*/ 0 h 230"/>
                <a:gd name="T34" fmla="*/ 1 w 484"/>
                <a:gd name="T35" fmla="*/ 0 h 230"/>
                <a:gd name="T36" fmla="*/ 1 w 484"/>
                <a:gd name="T37" fmla="*/ 0 h 230"/>
                <a:gd name="T38" fmla="*/ 1 w 484"/>
                <a:gd name="T39" fmla="*/ 0 h 230"/>
                <a:gd name="T40" fmla="*/ 1 w 484"/>
                <a:gd name="T41" fmla="*/ 0 h 230"/>
                <a:gd name="T42" fmla="*/ 1 w 484"/>
                <a:gd name="T43" fmla="*/ 0 h 230"/>
                <a:gd name="T44" fmla="*/ 1 w 484"/>
                <a:gd name="T45" fmla="*/ 0 h 230"/>
                <a:gd name="T46" fmla="*/ 1 w 484"/>
                <a:gd name="T47" fmla="*/ 0 h 230"/>
                <a:gd name="T48" fmla="*/ 2 w 484"/>
                <a:gd name="T49" fmla="*/ 0 h 230"/>
                <a:gd name="T50" fmla="*/ 2 w 484"/>
                <a:gd name="T51" fmla="*/ 0 h 230"/>
                <a:gd name="T52" fmla="*/ 2 w 484"/>
                <a:gd name="T53" fmla="*/ 0 h 230"/>
                <a:gd name="T54" fmla="*/ 2 w 484"/>
                <a:gd name="T55" fmla="*/ 0 h 230"/>
                <a:gd name="T56" fmla="*/ 2 w 484"/>
                <a:gd name="T57" fmla="*/ 0 h 230"/>
                <a:gd name="T58" fmla="*/ 2 w 484"/>
                <a:gd name="T59" fmla="*/ 0 h 230"/>
                <a:gd name="T60" fmla="*/ 2 w 484"/>
                <a:gd name="T61" fmla="*/ 0 h 230"/>
                <a:gd name="T62" fmla="*/ 2 w 484"/>
                <a:gd name="T63" fmla="*/ 0 h 230"/>
                <a:gd name="T64" fmla="*/ 2 w 484"/>
                <a:gd name="T65" fmla="*/ 0 h 230"/>
                <a:gd name="T66" fmla="*/ 2 w 484"/>
                <a:gd name="T67" fmla="*/ 0 h 230"/>
                <a:gd name="T68" fmla="*/ 2 w 484"/>
                <a:gd name="T69" fmla="*/ 0 h 230"/>
                <a:gd name="T70" fmla="*/ 2 w 484"/>
                <a:gd name="T71" fmla="*/ 0 h 230"/>
                <a:gd name="T72" fmla="*/ 2 w 484"/>
                <a:gd name="T73" fmla="*/ 0 h 230"/>
                <a:gd name="T74" fmla="*/ 2 w 484"/>
                <a:gd name="T75" fmla="*/ 0 h 230"/>
                <a:gd name="T76" fmla="*/ 0 w 484"/>
                <a:gd name="T77" fmla="*/ 1 h 230"/>
                <a:gd name="T78" fmla="*/ 0 w 484"/>
                <a:gd name="T79" fmla="*/ 1 h 230"/>
                <a:gd name="T80" fmla="*/ 0 w 484"/>
                <a:gd name="T81" fmla="*/ 1 h 230"/>
                <a:gd name="T82" fmla="*/ 0 w 484"/>
                <a:gd name="T83" fmla="*/ 1 h 230"/>
                <a:gd name="T84" fmla="*/ 0 w 484"/>
                <a:gd name="T85" fmla="*/ 1 h 230"/>
                <a:gd name="T86" fmla="*/ 0 w 484"/>
                <a:gd name="T87" fmla="*/ 1 h 230"/>
                <a:gd name="T88" fmla="*/ 0 w 484"/>
                <a:gd name="T89" fmla="*/ 1 h 230"/>
                <a:gd name="T90" fmla="*/ 0 w 484"/>
                <a:gd name="T91" fmla="*/ 1 h 230"/>
                <a:gd name="T92" fmla="*/ 0 w 484"/>
                <a:gd name="T93" fmla="*/ 1 h 230"/>
                <a:gd name="T94" fmla="*/ 0 w 484"/>
                <a:gd name="T95" fmla="*/ 1 h 230"/>
                <a:gd name="T96" fmla="*/ 0 w 484"/>
                <a:gd name="T97" fmla="*/ 1 h 230"/>
                <a:gd name="T98" fmla="*/ 0 w 484"/>
                <a:gd name="T99" fmla="*/ 1 h 230"/>
                <a:gd name="T100" fmla="*/ 0 w 484"/>
                <a:gd name="T101" fmla="*/ 1 h 230"/>
                <a:gd name="T102" fmla="*/ 0 w 484"/>
                <a:gd name="T103" fmla="*/ 1 h 230"/>
                <a:gd name="T104" fmla="*/ 1 w 484"/>
                <a:gd name="T105" fmla="*/ 1 h 230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w 484"/>
                <a:gd name="T160" fmla="*/ 0 h 230"/>
                <a:gd name="T161" fmla="*/ 484 w 484"/>
                <a:gd name="T162" fmla="*/ 230 h 230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T159" t="T160" r="T161" b="T162"/>
              <a:pathLst>
                <a:path w="484" h="230">
                  <a:moveTo>
                    <a:pt x="118" y="132"/>
                  </a:moveTo>
                  <a:lnTo>
                    <a:pt x="88" y="82"/>
                  </a:lnTo>
                  <a:lnTo>
                    <a:pt x="85" y="75"/>
                  </a:lnTo>
                  <a:lnTo>
                    <a:pt x="85" y="67"/>
                  </a:lnTo>
                  <a:lnTo>
                    <a:pt x="89" y="60"/>
                  </a:lnTo>
                  <a:lnTo>
                    <a:pt x="95" y="56"/>
                  </a:lnTo>
                  <a:lnTo>
                    <a:pt x="146" y="32"/>
                  </a:lnTo>
                  <a:lnTo>
                    <a:pt x="151" y="31"/>
                  </a:lnTo>
                  <a:lnTo>
                    <a:pt x="155" y="30"/>
                  </a:lnTo>
                  <a:lnTo>
                    <a:pt x="160" y="29"/>
                  </a:lnTo>
                  <a:lnTo>
                    <a:pt x="164" y="28"/>
                  </a:lnTo>
                  <a:lnTo>
                    <a:pt x="170" y="28"/>
                  </a:lnTo>
                  <a:lnTo>
                    <a:pt x="175" y="28"/>
                  </a:lnTo>
                  <a:lnTo>
                    <a:pt x="179" y="28"/>
                  </a:lnTo>
                  <a:lnTo>
                    <a:pt x="184" y="29"/>
                  </a:lnTo>
                  <a:lnTo>
                    <a:pt x="255" y="50"/>
                  </a:lnTo>
                  <a:lnTo>
                    <a:pt x="259" y="51"/>
                  </a:lnTo>
                  <a:lnTo>
                    <a:pt x="264" y="51"/>
                  </a:lnTo>
                  <a:lnTo>
                    <a:pt x="269" y="51"/>
                  </a:lnTo>
                  <a:lnTo>
                    <a:pt x="274" y="51"/>
                  </a:lnTo>
                  <a:lnTo>
                    <a:pt x="279" y="50"/>
                  </a:lnTo>
                  <a:lnTo>
                    <a:pt x="284" y="50"/>
                  </a:lnTo>
                  <a:lnTo>
                    <a:pt x="289" y="48"/>
                  </a:lnTo>
                  <a:lnTo>
                    <a:pt x="292" y="47"/>
                  </a:lnTo>
                  <a:lnTo>
                    <a:pt x="384" y="5"/>
                  </a:lnTo>
                  <a:lnTo>
                    <a:pt x="389" y="4"/>
                  </a:lnTo>
                  <a:lnTo>
                    <a:pt x="394" y="2"/>
                  </a:lnTo>
                  <a:lnTo>
                    <a:pt x="398" y="1"/>
                  </a:lnTo>
                  <a:lnTo>
                    <a:pt x="404" y="1"/>
                  </a:lnTo>
                  <a:lnTo>
                    <a:pt x="408" y="0"/>
                  </a:lnTo>
                  <a:lnTo>
                    <a:pt x="413" y="0"/>
                  </a:lnTo>
                  <a:lnTo>
                    <a:pt x="417" y="0"/>
                  </a:lnTo>
                  <a:lnTo>
                    <a:pt x="422" y="1"/>
                  </a:lnTo>
                  <a:lnTo>
                    <a:pt x="475" y="10"/>
                  </a:lnTo>
                  <a:lnTo>
                    <a:pt x="482" y="12"/>
                  </a:lnTo>
                  <a:lnTo>
                    <a:pt x="484" y="14"/>
                  </a:lnTo>
                  <a:lnTo>
                    <a:pt x="483" y="18"/>
                  </a:lnTo>
                  <a:lnTo>
                    <a:pt x="477" y="22"/>
                  </a:lnTo>
                  <a:lnTo>
                    <a:pt x="70" y="227"/>
                  </a:lnTo>
                  <a:lnTo>
                    <a:pt x="65" y="229"/>
                  </a:lnTo>
                  <a:lnTo>
                    <a:pt x="60" y="230"/>
                  </a:lnTo>
                  <a:lnTo>
                    <a:pt x="56" y="230"/>
                  </a:lnTo>
                  <a:lnTo>
                    <a:pt x="51" y="230"/>
                  </a:lnTo>
                  <a:lnTo>
                    <a:pt x="47" y="230"/>
                  </a:lnTo>
                  <a:lnTo>
                    <a:pt x="42" y="229"/>
                  </a:lnTo>
                  <a:lnTo>
                    <a:pt x="38" y="228"/>
                  </a:lnTo>
                  <a:lnTo>
                    <a:pt x="35" y="227"/>
                  </a:lnTo>
                  <a:lnTo>
                    <a:pt x="7" y="212"/>
                  </a:lnTo>
                  <a:lnTo>
                    <a:pt x="2" y="208"/>
                  </a:lnTo>
                  <a:lnTo>
                    <a:pt x="0" y="203"/>
                  </a:lnTo>
                  <a:lnTo>
                    <a:pt x="2" y="199"/>
                  </a:lnTo>
                  <a:lnTo>
                    <a:pt x="7" y="194"/>
                  </a:lnTo>
                  <a:lnTo>
                    <a:pt x="118" y="132"/>
                  </a:lnTo>
                  <a:close/>
                </a:path>
              </a:pathLst>
            </a:custGeom>
            <a:solidFill>
              <a:srgbClr val="F9F9F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12377" name="Freeform 335"/>
            <p:cNvSpPr>
              <a:spLocks/>
            </p:cNvSpPr>
            <p:nvPr/>
          </p:nvSpPr>
          <p:spPr bwMode="auto">
            <a:xfrm>
              <a:off x="1184" y="3596"/>
              <a:ext cx="43" cy="41"/>
            </a:xfrm>
            <a:custGeom>
              <a:avLst/>
              <a:gdLst>
                <a:gd name="T0" fmla="*/ 0 w 256"/>
                <a:gd name="T1" fmla="*/ 0 h 247"/>
                <a:gd name="T2" fmla="*/ 0 w 256"/>
                <a:gd name="T3" fmla="*/ 0 h 247"/>
                <a:gd name="T4" fmla="*/ 0 w 256"/>
                <a:gd name="T5" fmla="*/ 0 h 247"/>
                <a:gd name="T6" fmla="*/ 0 w 256"/>
                <a:gd name="T7" fmla="*/ 0 h 247"/>
                <a:gd name="T8" fmla="*/ 0 w 256"/>
                <a:gd name="T9" fmla="*/ 0 h 247"/>
                <a:gd name="T10" fmla="*/ 0 w 256"/>
                <a:gd name="T11" fmla="*/ 0 h 247"/>
                <a:gd name="T12" fmla="*/ 0 w 256"/>
                <a:gd name="T13" fmla="*/ 0 h 247"/>
                <a:gd name="T14" fmla="*/ 0 w 256"/>
                <a:gd name="T15" fmla="*/ 0 h 247"/>
                <a:gd name="T16" fmla="*/ 0 w 256"/>
                <a:gd name="T17" fmla="*/ 0 h 247"/>
                <a:gd name="T18" fmla="*/ 1 w 256"/>
                <a:gd name="T19" fmla="*/ 0 h 247"/>
                <a:gd name="T20" fmla="*/ 1 w 256"/>
                <a:gd name="T21" fmla="*/ 0 h 247"/>
                <a:gd name="T22" fmla="*/ 1 w 256"/>
                <a:gd name="T23" fmla="*/ 0 h 247"/>
                <a:gd name="T24" fmla="*/ 1 w 256"/>
                <a:gd name="T25" fmla="*/ 0 h 247"/>
                <a:gd name="T26" fmla="*/ 1 w 256"/>
                <a:gd name="T27" fmla="*/ 0 h 247"/>
                <a:gd name="T28" fmla="*/ 1 w 256"/>
                <a:gd name="T29" fmla="*/ 0 h 247"/>
                <a:gd name="T30" fmla="*/ 1 w 256"/>
                <a:gd name="T31" fmla="*/ 0 h 247"/>
                <a:gd name="T32" fmla="*/ 1 w 256"/>
                <a:gd name="T33" fmla="*/ 0 h 247"/>
                <a:gd name="T34" fmla="*/ 1 w 256"/>
                <a:gd name="T35" fmla="*/ 0 h 247"/>
                <a:gd name="T36" fmla="*/ 1 w 256"/>
                <a:gd name="T37" fmla="*/ 0 h 247"/>
                <a:gd name="T38" fmla="*/ 1 w 256"/>
                <a:gd name="T39" fmla="*/ 0 h 247"/>
                <a:gd name="T40" fmla="*/ 1 w 256"/>
                <a:gd name="T41" fmla="*/ 0 h 247"/>
                <a:gd name="T42" fmla="*/ 1 w 256"/>
                <a:gd name="T43" fmla="*/ 0 h 247"/>
                <a:gd name="T44" fmla="*/ 1 w 256"/>
                <a:gd name="T45" fmla="*/ 0 h 247"/>
                <a:gd name="T46" fmla="*/ 1 w 256"/>
                <a:gd name="T47" fmla="*/ 1 h 247"/>
                <a:gd name="T48" fmla="*/ 1 w 256"/>
                <a:gd name="T49" fmla="*/ 1 h 247"/>
                <a:gd name="T50" fmla="*/ 1 w 256"/>
                <a:gd name="T51" fmla="*/ 1 h 247"/>
                <a:gd name="T52" fmla="*/ 1 w 256"/>
                <a:gd name="T53" fmla="*/ 1 h 247"/>
                <a:gd name="T54" fmla="*/ 1 w 256"/>
                <a:gd name="T55" fmla="*/ 1 h 247"/>
                <a:gd name="T56" fmla="*/ 1 w 256"/>
                <a:gd name="T57" fmla="*/ 1 h 247"/>
                <a:gd name="T58" fmla="*/ 1 w 256"/>
                <a:gd name="T59" fmla="*/ 1 h 247"/>
                <a:gd name="T60" fmla="*/ 1 w 256"/>
                <a:gd name="T61" fmla="*/ 1 h 247"/>
                <a:gd name="T62" fmla="*/ 1 w 256"/>
                <a:gd name="T63" fmla="*/ 1 h 247"/>
                <a:gd name="T64" fmla="*/ 1 w 256"/>
                <a:gd name="T65" fmla="*/ 1 h 247"/>
                <a:gd name="T66" fmla="*/ 1 w 256"/>
                <a:gd name="T67" fmla="*/ 1 h 247"/>
                <a:gd name="T68" fmla="*/ 1 w 256"/>
                <a:gd name="T69" fmla="*/ 0 h 247"/>
                <a:gd name="T70" fmla="*/ 1 w 256"/>
                <a:gd name="T71" fmla="*/ 0 h 247"/>
                <a:gd name="T72" fmla="*/ 0 w 256"/>
                <a:gd name="T73" fmla="*/ 0 h 247"/>
                <a:gd name="T74" fmla="*/ 0 w 256"/>
                <a:gd name="T75" fmla="*/ 0 h 247"/>
                <a:gd name="T76" fmla="*/ 0 w 256"/>
                <a:gd name="T77" fmla="*/ 0 h 247"/>
                <a:gd name="T78" fmla="*/ 0 w 256"/>
                <a:gd name="T79" fmla="*/ 0 h 247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w 256"/>
                <a:gd name="T121" fmla="*/ 0 h 247"/>
                <a:gd name="T122" fmla="*/ 256 w 256"/>
                <a:gd name="T123" fmla="*/ 247 h 247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T120" t="T121" r="T122" b="T123"/>
              <a:pathLst>
                <a:path w="256" h="247">
                  <a:moveTo>
                    <a:pt x="9" y="44"/>
                  </a:moveTo>
                  <a:lnTo>
                    <a:pt x="2" y="42"/>
                  </a:lnTo>
                  <a:lnTo>
                    <a:pt x="0" y="38"/>
                  </a:lnTo>
                  <a:lnTo>
                    <a:pt x="2" y="35"/>
                  </a:lnTo>
                  <a:lnTo>
                    <a:pt x="8" y="32"/>
                  </a:lnTo>
                  <a:lnTo>
                    <a:pt x="71" y="4"/>
                  </a:lnTo>
                  <a:lnTo>
                    <a:pt x="76" y="2"/>
                  </a:lnTo>
                  <a:lnTo>
                    <a:pt x="80" y="1"/>
                  </a:lnTo>
                  <a:lnTo>
                    <a:pt x="85" y="0"/>
                  </a:lnTo>
                  <a:lnTo>
                    <a:pt x="89" y="0"/>
                  </a:lnTo>
                  <a:lnTo>
                    <a:pt x="94" y="0"/>
                  </a:lnTo>
                  <a:lnTo>
                    <a:pt x="98" y="1"/>
                  </a:lnTo>
                  <a:lnTo>
                    <a:pt x="103" y="2"/>
                  </a:lnTo>
                  <a:lnTo>
                    <a:pt x="107" y="4"/>
                  </a:lnTo>
                  <a:lnTo>
                    <a:pt x="155" y="23"/>
                  </a:lnTo>
                  <a:lnTo>
                    <a:pt x="162" y="26"/>
                  </a:lnTo>
                  <a:lnTo>
                    <a:pt x="171" y="33"/>
                  </a:lnTo>
                  <a:lnTo>
                    <a:pt x="178" y="40"/>
                  </a:lnTo>
                  <a:lnTo>
                    <a:pt x="184" y="46"/>
                  </a:lnTo>
                  <a:lnTo>
                    <a:pt x="213" y="98"/>
                  </a:lnTo>
                  <a:lnTo>
                    <a:pt x="218" y="106"/>
                  </a:lnTo>
                  <a:lnTo>
                    <a:pt x="223" y="115"/>
                  </a:lnTo>
                  <a:lnTo>
                    <a:pt x="229" y="124"/>
                  </a:lnTo>
                  <a:lnTo>
                    <a:pt x="234" y="132"/>
                  </a:lnTo>
                  <a:lnTo>
                    <a:pt x="254" y="166"/>
                  </a:lnTo>
                  <a:lnTo>
                    <a:pt x="256" y="172"/>
                  </a:lnTo>
                  <a:lnTo>
                    <a:pt x="256" y="180"/>
                  </a:lnTo>
                  <a:lnTo>
                    <a:pt x="253" y="187"/>
                  </a:lnTo>
                  <a:lnTo>
                    <a:pt x="247" y="193"/>
                  </a:lnTo>
                  <a:lnTo>
                    <a:pt x="153" y="244"/>
                  </a:lnTo>
                  <a:lnTo>
                    <a:pt x="146" y="247"/>
                  </a:lnTo>
                  <a:lnTo>
                    <a:pt x="139" y="245"/>
                  </a:lnTo>
                  <a:lnTo>
                    <a:pt x="134" y="241"/>
                  </a:lnTo>
                  <a:lnTo>
                    <a:pt x="131" y="234"/>
                  </a:lnTo>
                  <a:lnTo>
                    <a:pt x="90" y="83"/>
                  </a:lnTo>
                  <a:lnTo>
                    <a:pt x="87" y="76"/>
                  </a:lnTo>
                  <a:lnTo>
                    <a:pt x="80" y="69"/>
                  </a:lnTo>
                  <a:lnTo>
                    <a:pt x="73" y="63"/>
                  </a:lnTo>
                  <a:lnTo>
                    <a:pt x="65" y="60"/>
                  </a:lnTo>
                  <a:lnTo>
                    <a:pt x="9" y="44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12378" name="Freeform 336"/>
            <p:cNvSpPr>
              <a:spLocks/>
            </p:cNvSpPr>
            <p:nvPr/>
          </p:nvSpPr>
          <p:spPr bwMode="auto">
            <a:xfrm>
              <a:off x="1184" y="3596"/>
              <a:ext cx="27" cy="10"/>
            </a:xfrm>
            <a:custGeom>
              <a:avLst/>
              <a:gdLst>
                <a:gd name="T0" fmla="*/ 0 w 162"/>
                <a:gd name="T1" fmla="*/ 0 h 61"/>
                <a:gd name="T2" fmla="*/ 0 w 162"/>
                <a:gd name="T3" fmla="*/ 0 h 61"/>
                <a:gd name="T4" fmla="*/ 0 w 162"/>
                <a:gd name="T5" fmla="*/ 0 h 61"/>
                <a:gd name="T6" fmla="*/ 0 w 162"/>
                <a:gd name="T7" fmla="*/ 0 h 61"/>
                <a:gd name="T8" fmla="*/ 0 w 162"/>
                <a:gd name="T9" fmla="*/ 0 h 61"/>
                <a:gd name="T10" fmla="*/ 0 w 162"/>
                <a:gd name="T11" fmla="*/ 0 h 61"/>
                <a:gd name="T12" fmla="*/ 0 w 162"/>
                <a:gd name="T13" fmla="*/ 0 h 61"/>
                <a:gd name="T14" fmla="*/ 0 w 162"/>
                <a:gd name="T15" fmla="*/ 0 h 61"/>
                <a:gd name="T16" fmla="*/ 0 w 162"/>
                <a:gd name="T17" fmla="*/ 0 h 61"/>
                <a:gd name="T18" fmla="*/ 0 w 162"/>
                <a:gd name="T19" fmla="*/ 0 h 61"/>
                <a:gd name="T20" fmla="*/ 0 w 162"/>
                <a:gd name="T21" fmla="*/ 0 h 61"/>
                <a:gd name="T22" fmla="*/ 0 w 162"/>
                <a:gd name="T23" fmla="*/ 0 h 61"/>
                <a:gd name="T24" fmla="*/ 0 w 162"/>
                <a:gd name="T25" fmla="*/ 0 h 61"/>
                <a:gd name="T26" fmla="*/ 0 w 162"/>
                <a:gd name="T27" fmla="*/ 0 h 61"/>
                <a:gd name="T28" fmla="*/ 1 w 162"/>
                <a:gd name="T29" fmla="*/ 0 h 61"/>
                <a:gd name="T30" fmla="*/ 1 w 162"/>
                <a:gd name="T31" fmla="*/ 0 h 61"/>
                <a:gd name="T32" fmla="*/ 1 w 162"/>
                <a:gd name="T33" fmla="*/ 0 h 61"/>
                <a:gd name="T34" fmla="*/ 1 w 162"/>
                <a:gd name="T35" fmla="*/ 0 h 61"/>
                <a:gd name="T36" fmla="*/ 1 w 162"/>
                <a:gd name="T37" fmla="*/ 0 h 61"/>
                <a:gd name="T38" fmla="*/ 0 w 162"/>
                <a:gd name="T39" fmla="*/ 0 h 61"/>
                <a:gd name="T40" fmla="*/ 0 w 162"/>
                <a:gd name="T41" fmla="*/ 0 h 61"/>
                <a:gd name="T42" fmla="*/ 0 w 162"/>
                <a:gd name="T43" fmla="*/ 0 h 61"/>
                <a:gd name="T44" fmla="*/ 0 w 162"/>
                <a:gd name="T45" fmla="*/ 0 h 61"/>
                <a:gd name="T46" fmla="*/ 0 w 162"/>
                <a:gd name="T47" fmla="*/ 0 h 61"/>
                <a:gd name="T48" fmla="*/ 0 w 162"/>
                <a:gd name="T49" fmla="*/ 0 h 61"/>
                <a:gd name="T50" fmla="*/ 0 w 162"/>
                <a:gd name="T51" fmla="*/ 0 h 61"/>
                <a:gd name="T52" fmla="*/ 0 w 162"/>
                <a:gd name="T53" fmla="*/ 0 h 61"/>
                <a:gd name="T54" fmla="*/ 0 w 162"/>
                <a:gd name="T55" fmla="*/ 0 h 61"/>
                <a:gd name="T56" fmla="*/ 0 w 162"/>
                <a:gd name="T57" fmla="*/ 0 h 61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162"/>
                <a:gd name="T88" fmla="*/ 0 h 61"/>
                <a:gd name="T89" fmla="*/ 162 w 162"/>
                <a:gd name="T90" fmla="*/ 61 h 61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162" h="61">
                  <a:moveTo>
                    <a:pt x="9" y="44"/>
                  </a:moveTo>
                  <a:lnTo>
                    <a:pt x="2" y="42"/>
                  </a:lnTo>
                  <a:lnTo>
                    <a:pt x="0" y="38"/>
                  </a:lnTo>
                  <a:lnTo>
                    <a:pt x="2" y="35"/>
                  </a:lnTo>
                  <a:lnTo>
                    <a:pt x="8" y="32"/>
                  </a:lnTo>
                  <a:lnTo>
                    <a:pt x="71" y="4"/>
                  </a:lnTo>
                  <a:lnTo>
                    <a:pt x="76" y="2"/>
                  </a:lnTo>
                  <a:lnTo>
                    <a:pt x="80" y="1"/>
                  </a:lnTo>
                  <a:lnTo>
                    <a:pt x="85" y="0"/>
                  </a:lnTo>
                  <a:lnTo>
                    <a:pt x="89" y="0"/>
                  </a:lnTo>
                  <a:lnTo>
                    <a:pt x="94" y="0"/>
                  </a:lnTo>
                  <a:lnTo>
                    <a:pt x="98" y="1"/>
                  </a:lnTo>
                  <a:lnTo>
                    <a:pt x="103" y="2"/>
                  </a:lnTo>
                  <a:lnTo>
                    <a:pt x="107" y="4"/>
                  </a:lnTo>
                  <a:lnTo>
                    <a:pt x="155" y="23"/>
                  </a:lnTo>
                  <a:lnTo>
                    <a:pt x="160" y="26"/>
                  </a:lnTo>
                  <a:lnTo>
                    <a:pt x="162" y="29"/>
                  </a:lnTo>
                  <a:lnTo>
                    <a:pt x="160" y="34"/>
                  </a:lnTo>
                  <a:lnTo>
                    <a:pt x="155" y="37"/>
                  </a:lnTo>
                  <a:lnTo>
                    <a:pt x="103" y="58"/>
                  </a:lnTo>
                  <a:lnTo>
                    <a:pt x="98" y="59"/>
                  </a:lnTo>
                  <a:lnTo>
                    <a:pt x="94" y="60"/>
                  </a:lnTo>
                  <a:lnTo>
                    <a:pt x="89" y="60"/>
                  </a:lnTo>
                  <a:lnTo>
                    <a:pt x="85" y="61"/>
                  </a:lnTo>
                  <a:lnTo>
                    <a:pt x="79" y="61"/>
                  </a:lnTo>
                  <a:lnTo>
                    <a:pt x="74" y="61"/>
                  </a:lnTo>
                  <a:lnTo>
                    <a:pt x="70" y="61"/>
                  </a:lnTo>
                  <a:lnTo>
                    <a:pt x="65" y="60"/>
                  </a:lnTo>
                  <a:lnTo>
                    <a:pt x="9" y="44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12379" name="Freeform 337"/>
            <p:cNvSpPr>
              <a:spLocks/>
            </p:cNvSpPr>
            <p:nvPr/>
          </p:nvSpPr>
          <p:spPr bwMode="auto">
            <a:xfrm>
              <a:off x="1235" y="3575"/>
              <a:ext cx="24" cy="9"/>
            </a:xfrm>
            <a:custGeom>
              <a:avLst/>
              <a:gdLst>
                <a:gd name="T0" fmla="*/ 0 w 144"/>
                <a:gd name="T1" fmla="*/ 0 h 50"/>
                <a:gd name="T2" fmla="*/ 0 w 144"/>
                <a:gd name="T3" fmla="*/ 0 h 50"/>
                <a:gd name="T4" fmla="*/ 0 w 144"/>
                <a:gd name="T5" fmla="*/ 0 h 50"/>
                <a:gd name="T6" fmla="*/ 0 w 144"/>
                <a:gd name="T7" fmla="*/ 0 h 50"/>
                <a:gd name="T8" fmla="*/ 0 w 144"/>
                <a:gd name="T9" fmla="*/ 0 h 50"/>
                <a:gd name="T10" fmla="*/ 0 w 144"/>
                <a:gd name="T11" fmla="*/ 0 h 50"/>
                <a:gd name="T12" fmla="*/ 0 w 144"/>
                <a:gd name="T13" fmla="*/ 0 h 50"/>
                <a:gd name="T14" fmla="*/ 0 w 144"/>
                <a:gd name="T15" fmla="*/ 0 h 50"/>
                <a:gd name="T16" fmla="*/ 0 w 144"/>
                <a:gd name="T17" fmla="*/ 0 h 50"/>
                <a:gd name="T18" fmla="*/ 0 w 144"/>
                <a:gd name="T19" fmla="*/ 0 h 50"/>
                <a:gd name="T20" fmla="*/ 0 w 144"/>
                <a:gd name="T21" fmla="*/ 0 h 50"/>
                <a:gd name="T22" fmla="*/ 0 w 144"/>
                <a:gd name="T23" fmla="*/ 0 h 50"/>
                <a:gd name="T24" fmla="*/ 0 w 144"/>
                <a:gd name="T25" fmla="*/ 0 h 50"/>
                <a:gd name="T26" fmla="*/ 0 w 144"/>
                <a:gd name="T27" fmla="*/ 0 h 50"/>
                <a:gd name="T28" fmla="*/ 1 w 144"/>
                <a:gd name="T29" fmla="*/ 0 h 50"/>
                <a:gd name="T30" fmla="*/ 1 w 144"/>
                <a:gd name="T31" fmla="*/ 0 h 50"/>
                <a:gd name="T32" fmla="*/ 1 w 144"/>
                <a:gd name="T33" fmla="*/ 0 h 50"/>
                <a:gd name="T34" fmla="*/ 1 w 144"/>
                <a:gd name="T35" fmla="*/ 0 h 50"/>
                <a:gd name="T36" fmla="*/ 1 w 144"/>
                <a:gd name="T37" fmla="*/ 0 h 50"/>
                <a:gd name="T38" fmla="*/ 0 w 144"/>
                <a:gd name="T39" fmla="*/ 0 h 50"/>
                <a:gd name="T40" fmla="*/ 0 w 144"/>
                <a:gd name="T41" fmla="*/ 0 h 50"/>
                <a:gd name="T42" fmla="*/ 0 w 144"/>
                <a:gd name="T43" fmla="*/ 0 h 50"/>
                <a:gd name="T44" fmla="*/ 0 w 144"/>
                <a:gd name="T45" fmla="*/ 0 h 50"/>
                <a:gd name="T46" fmla="*/ 0 w 144"/>
                <a:gd name="T47" fmla="*/ 0 h 50"/>
                <a:gd name="T48" fmla="*/ 0 w 144"/>
                <a:gd name="T49" fmla="*/ 0 h 50"/>
                <a:gd name="T50" fmla="*/ 0 w 144"/>
                <a:gd name="T51" fmla="*/ 0 h 50"/>
                <a:gd name="T52" fmla="*/ 0 w 144"/>
                <a:gd name="T53" fmla="*/ 0 h 50"/>
                <a:gd name="T54" fmla="*/ 0 w 144"/>
                <a:gd name="T55" fmla="*/ 0 h 50"/>
                <a:gd name="T56" fmla="*/ 0 w 144"/>
                <a:gd name="T57" fmla="*/ 0 h 5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144"/>
                <a:gd name="T88" fmla="*/ 0 h 50"/>
                <a:gd name="T89" fmla="*/ 144 w 144"/>
                <a:gd name="T90" fmla="*/ 50 h 5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144" h="50">
                  <a:moveTo>
                    <a:pt x="7" y="24"/>
                  </a:moveTo>
                  <a:lnTo>
                    <a:pt x="1" y="27"/>
                  </a:lnTo>
                  <a:lnTo>
                    <a:pt x="0" y="31"/>
                  </a:lnTo>
                  <a:lnTo>
                    <a:pt x="2" y="34"/>
                  </a:lnTo>
                  <a:lnTo>
                    <a:pt x="8" y="36"/>
                  </a:lnTo>
                  <a:lnTo>
                    <a:pt x="51" y="47"/>
                  </a:lnTo>
                  <a:lnTo>
                    <a:pt x="55" y="49"/>
                  </a:lnTo>
                  <a:lnTo>
                    <a:pt x="60" y="50"/>
                  </a:lnTo>
                  <a:lnTo>
                    <a:pt x="64" y="50"/>
                  </a:lnTo>
                  <a:lnTo>
                    <a:pt x="70" y="50"/>
                  </a:lnTo>
                  <a:lnTo>
                    <a:pt x="74" y="49"/>
                  </a:lnTo>
                  <a:lnTo>
                    <a:pt x="79" y="47"/>
                  </a:lnTo>
                  <a:lnTo>
                    <a:pt x="83" y="46"/>
                  </a:lnTo>
                  <a:lnTo>
                    <a:pt x="88" y="45"/>
                  </a:lnTo>
                  <a:lnTo>
                    <a:pt x="136" y="25"/>
                  </a:lnTo>
                  <a:lnTo>
                    <a:pt x="142" y="22"/>
                  </a:lnTo>
                  <a:lnTo>
                    <a:pt x="144" y="18"/>
                  </a:lnTo>
                  <a:lnTo>
                    <a:pt x="142" y="15"/>
                  </a:lnTo>
                  <a:lnTo>
                    <a:pt x="136" y="13"/>
                  </a:lnTo>
                  <a:lnTo>
                    <a:pt x="88" y="1"/>
                  </a:lnTo>
                  <a:lnTo>
                    <a:pt x="83" y="0"/>
                  </a:lnTo>
                  <a:lnTo>
                    <a:pt x="79" y="0"/>
                  </a:lnTo>
                  <a:lnTo>
                    <a:pt x="74" y="0"/>
                  </a:lnTo>
                  <a:lnTo>
                    <a:pt x="70" y="0"/>
                  </a:lnTo>
                  <a:lnTo>
                    <a:pt x="64" y="1"/>
                  </a:lnTo>
                  <a:lnTo>
                    <a:pt x="60" y="2"/>
                  </a:lnTo>
                  <a:lnTo>
                    <a:pt x="55" y="4"/>
                  </a:lnTo>
                  <a:lnTo>
                    <a:pt x="51" y="5"/>
                  </a:lnTo>
                  <a:lnTo>
                    <a:pt x="7" y="24"/>
                  </a:lnTo>
                  <a:close/>
                </a:path>
              </a:pathLst>
            </a:custGeom>
            <a:solidFill>
              <a:srgbClr val="F9F9F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12380" name="Freeform 338"/>
            <p:cNvSpPr>
              <a:spLocks/>
            </p:cNvSpPr>
            <p:nvPr/>
          </p:nvSpPr>
          <p:spPr bwMode="auto">
            <a:xfrm>
              <a:off x="1054" y="3290"/>
              <a:ext cx="224" cy="362"/>
            </a:xfrm>
            <a:custGeom>
              <a:avLst/>
              <a:gdLst>
                <a:gd name="T0" fmla="*/ 0 w 1346"/>
                <a:gd name="T1" fmla="*/ 1 h 2178"/>
                <a:gd name="T2" fmla="*/ 0 w 1346"/>
                <a:gd name="T3" fmla="*/ 1 h 2178"/>
                <a:gd name="T4" fmla="*/ 0 w 1346"/>
                <a:gd name="T5" fmla="*/ 1 h 2178"/>
                <a:gd name="T6" fmla="*/ 0 w 1346"/>
                <a:gd name="T7" fmla="*/ 2 h 2178"/>
                <a:gd name="T8" fmla="*/ 0 w 1346"/>
                <a:gd name="T9" fmla="*/ 9 h 2178"/>
                <a:gd name="T10" fmla="*/ 0 w 1346"/>
                <a:gd name="T11" fmla="*/ 9 h 2178"/>
                <a:gd name="T12" fmla="*/ 0 w 1346"/>
                <a:gd name="T13" fmla="*/ 10 h 2178"/>
                <a:gd name="T14" fmla="*/ 0 w 1346"/>
                <a:gd name="T15" fmla="*/ 10 h 2178"/>
                <a:gd name="T16" fmla="*/ 0 w 1346"/>
                <a:gd name="T17" fmla="*/ 10 h 2178"/>
                <a:gd name="T18" fmla="*/ 3 w 1346"/>
                <a:gd name="T19" fmla="*/ 10 h 2178"/>
                <a:gd name="T20" fmla="*/ 3 w 1346"/>
                <a:gd name="T21" fmla="*/ 10 h 2178"/>
                <a:gd name="T22" fmla="*/ 3 w 1346"/>
                <a:gd name="T23" fmla="*/ 10 h 2178"/>
                <a:gd name="T24" fmla="*/ 3 w 1346"/>
                <a:gd name="T25" fmla="*/ 10 h 2178"/>
                <a:gd name="T26" fmla="*/ 3 w 1346"/>
                <a:gd name="T27" fmla="*/ 10 h 2178"/>
                <a:gd name="T28" fmla="*/ 3 w 1346"/>
                <a:gd name="T29" fmla="*/ 10 h 2178"/>
                <a:gd name="T30" fmla="*/ 4 w 1346"/>
                <a:gd name="T31" fmla="*/ 10 h 2178"/>
                <a:gd name="T32" fmla="*/ 4 w 1346"/>
                <a:gd name="T33" fmla="*/ 9 h 2178"/>
                <a:gd name="T34" fmla="*/ 5 w 1346"/>
                <a:gd name="T35" fmla="*/ 9 h 2178"/>
                <a:gd name="T36" fmla="*/ 5 w 1346"/>
                <a:gd name="T37" fmla="*/ 9 h 2178"/>
                <a:gd name="T38" fmla="*/ 6 w 1346"/>
                <a:gd name="T39" fmla="*/ 9 h 2178"/>
                <a:gd name="T40" fmla="*/ 6 w 1346"/>
                <a:gd name="T41" fmla="*/ 8 h 2178"/>
                <a:gd name="T42" fmla="*/ 6 w 1346"/>
                <a:gd name="T43" fmla="*/ 8 h 2178"/>
                <a:gd name="T44" fmla="*/ 6 w 1346"/>
                <a:gd name="T45" fmla="*/ 8 h 2178"/>
                <a:gd name="T46" fmla="*/ 6 w 1346"/>
                <a:gd name="T47" fmla="*/ 8 h 2178"/>
                <a:gd name="T48" fmla="*/ 6 w 1346"/>
                <a:gd name="T49" fmla="*/ 8 h 2178"/>
                <a:gd name="T50" fmla="*/ 6 w 1346"/>
                <a:gd name="T51" fmla="*/ 1 h 2178"/>
                <a:gd name="T52" fmla="*/ 6 w 1346"/>
                <a:gd name="T53" fmla="*/ 0 h 2178"/>
                <a:gd name="T54" fmla="*/ 6 w 1346"/>
                <a:gd name="T55" fmla="*/ 0 h 2178"/>
                <a:gd name="T56" fmla="*/ 6 w 1346"/>
                <a:gd name="T57" fmla="*/ 0 h 2178"/>
                <a:gd name="T58" fmla="*/ 6 w 1346"/>
                <a:gd name="T59" fmla="*/ 0 h 2178"/>
                <a:gd name="T60" fmla="*/ 3 w 1346"/>
                <a:gd name="T61" fmla="*/ 0 h 2178"/>
                <a:gd name="T62" fmla="*/ 3 w 1346"/>
                <a:gd name="T63" fmla="*/ 0 h 2178"/>
                <a:gd name="T64" fmla="*/ 3 w 1346"/>
                <a:gd name="T65" fmla="*/ 0 h 2178"/>
                <a:gd name="T66" fmla="*/ 3 w 1346"/>
                <a:gd name="T67" fmla="*/ 0 h 2178"/>
                <a:gd name="T68" fmla="*/ 0 w 1346"/>
                <a:gd name="T69" fmla="*/ 1 h 2178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1346"/>
                <a:gd name="T106" fmla="*/ 0 h 2178"/>
                <a:gd name="T107" fmla="*/ 1346 w 1346"/>
                <a:gd name="T108" fmla="*/ 2178 h 2178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1346" h="2178">
                  <a:moveTo>
                    <a:pt x="59" y="276"/>
                  </a:moveTo>
                  <a:lnTo>
                    <a:pt x="46" y="283"/>
                  </a:lnTo>
                  <a:lnTo>
                    <a:pt x="36" y="291"/>
                  </a:lnTo>
                  <a:lnTo>
                    <a:pt x="26" y="301"/>
                  </a:lnTo>
                  <a:lnTo>
                    <a:pt x="17" y="312"/>
                  </a:lnTo>
                  <a:lnTo>
                    <a:pt x="10" y="324"/>
                  </a:lnTo>
                  <a:lnTo>
                    <a:pt x="5" y="338"/>
                  </a:lnTo>
                  <a:lnTo>
                    <a:pt x="1" y="351"/>
                  </a:lnTo>
                  <a:lnTo>
                    <a:pt x="0" y="365"/>
                  </a:lnTo>
                  <a:lnTo>
                    <a:pt x="10" y="2038"/>
                  </a:lnTo>
                  <a:lnTo>
                    <a:pt x="11" y="2052"/>
                  </a:lnTo>
                  <a:lnTo>
                    <a:pt x="16" y="2064"/>
                  </a:lnTo>
                  <a:lnTo>
                    <a:pt x="21" y="2076"/>
                  </a:lnTo>
                  <a:lnTo>
                    <a:pt x="29" y="2086"/>
                  </a:lnTo>
                  <a:lnTo>
                    <a:pt x="40" y="2095"/>
                  </a:lnTo>
                  <a:lnTo>
                    <a:pt x="50" y="2103"/>
                  </a:lnTo>
                  <a:lnTo>
                    <a:pt x="62" y="2108"/>
                  </a:lnTo>
                  <a:lnTo>
                    <a:pt x="76" y="2111"/>
                  </a:lnTo>
                  <a:lnTo>
                    <a:pt x="585" y="2176"/>
                  </a:lnTo>
                  <a:lnTo>
                    <a:pt x="598" y="2178"/>
                  </a:lnTo>
                  <a:lnTo>
                    <a:pt x="613" y="2178"/>
                  </a:lnTo>
                  <a:lnTo>
                    <a:pt x="629" y="2176"/>
                  </a:lnTo>
                  <a:lnTo>
                    <a:pt x="645" y="2174"/>
                  </a:lnTo>
                  <a:lnTo>
                    <a:pt x="659" y="2171"/>
                  </a:lnTo>
                  <a:lnTo>
                    <a:pt x="675" y="2166"/>
                  </a:lnTo>
                  <a:lnTo>
                    <a:pt x="689" y="2162"/>
                  </a:lnTo>
                  <a:lnTo>
                    <a:pt x="701" y="2156"/>
                  </a:lnTo>
                  <a:lnTo>
                    <a:pt x="708" y="2153"/>
                  </a:lnTo>
                  <a:lnTo>
                    <a:pt x="726" y="2143"/>
                  </a:lnTo>
                  <a:lnTo>
                    <a:pt x="755" y="2128"/>
                  </a:lnTo>
                  <a:lnTo>
                    <a:pt x="792" y="2108"/>
                  </a:lnTo>
                  <a:lnTo>
                    <a:pt x="836" y="2085"/>
                  </a:lnTo>
                  <a:lnTo>
                    <a:pt x="886" y="2059"/>
                  </a:lnTo>
                  <a:lnTo>
                    <a:pt x="939" y="2031"/>
                  </a:lnTo>
                  <a:lnTo>
                    <a:pt x="995" y="2003"/>
                  </a:lnTo>
                  <a:lnTo>
                    <a:pt x="1049" y="1975"/>
                  </a:lnTo>
                  <a:lnTo>
                    <a:pt x="1102" y="1947"/>
                  </a:lnTo>
                  <a:lnTo>
                    <a:pt x="1151" y="1921"/>
                  </a:lnTo>
                  <a:lnTo>
                    <a:pt x="1195" y="1897"/>
                  </a:lnTo>
                  <a:lnTo>
                    <a:pt x="1233" y="1878"/>
                  </a:lnTo>
                  <a:lnTo>
                    <a:pt x="1262" y="1864"/>
                  </a:lnTo>
                  <a:lnTo>
                    <a:pt x="1280" y="1854"/>
                  </a:lnTo>
                  <a:lnTo>
                    <a:pt x="1287" y="1850"/>
                  </a:lnTo>
                  <a:lnTo>
                    <a:pt x="1298" y="1842"/>
                  </a:lnTo>
                  <a:lnTo>
                    <a:pt x="1309" y="1833"/>
                  </a:lnTo>
                  <a:lnTo>
                    <a:pt x="1319" y="1822"/>
                  </a:lnTo>
                  <a:lnTo>
                    <a:pt x="1328" y="1810"/>
                  </a:lnTo>
                  <a:lnTo>
                    <a:pt x="1334" y="1797"/>
                  </a:lnTo>
                  <a:lnTo>
                    <a:pt x="1339" y="1784"/>
                  </a:lnTo>
                  <a:lnTo>
                    <a:pt x="1342" y="1770"/>
                  </a:lnTo>
                  <a:lnTo>
                    <a:pt x="1343" y="1757"/>
                  </a:lnTo>
                  <a:lnTo>
                    <a:pt x="1346" y="147"/>
                  </a:lnTo>
                  <a:lnTo>
                    <a:pt x="1344" y="133"/>
                  </a:lnTo>
                  <a:lnTo>
                    <a:pt x="1340" y="121"/>
                  </a:lnTo>
                  <a:lnTo>
                    <a:pt x="1334" y="108"/>
                  </a:lnTo>
                  <a:lnTo>
                    <a:pt x="1326" y="98"/>
                  </a:lnTo>
                  <a:lnTo>
                    <a:pt x="1316" y="89"/>
                  </a:lnTo>
                  <a:lnTo>
                    <a:pt x="1306" y="81"/>
                  </a:lnTo>
                  <a:lnTo>
                    <a:pt x="1294" y="76"/>
                  </a:lnTo>
                  <a:lnTo>
                    <a:pt x="1280" y="72"/>
                  </a:lnTo>
                  <a:lnTo>
                    <a:pt x="782" y="3"/>
                  </a:lnTo>
                  <a:lnTo>
                    <a:pt x="769" y="2"/>
                  </a:lnTo>
                  <a:lnTo>
                    <a:pt x="754" y="0"/>
                  </a:lnTo>
                  <a:lnTo>
                    <a:pt x="738" y="2"/>
                  </a:lnTo>
                  <a:lnTo>
                    <a:pt x="722" y="3"/>
                  </a:lnTo>
                  <a:lnTo>
                    <a:pt x="707" y="6"/>
                  </a:lnTo>
                  <a:lnTo>
                    <a:pt x="691" y="9"/>
                  </a:lnTo>
                  <a:lnTo>
                    <a:pt x="677" y="13"/>
                  </a:lnTo>
                  <a:lnTo>
                    <a:pt x="665" y="17"/>
                  </a:lnTo>
                  <a:lnTo>
                    <a:pt x="59" y="27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12381" name="Freeform 339"/>
            <p:cNvSpPr>
              <a:spLocks/>
            </p:cNvSpPr>
            <p:nvPr/>
          </p:nvSpPr>
          <p:spPr bwMode="auto">
            <a:xfrm>
              <a:off x="1055" y="3291"/>
              <a:ext cx="222" cy="360"/>
            </a:xfrm>
            <a:custGeom>
              <a:avLst/>
              <a:gdLst>
                <a:gd name="T0" fmla="*/ 0 w 1332"/>
                <a:gd name="T1" fmla="*/ 1 h 2163"/>
                <a:gd name="T2" fmla="*/ 0 w 1332"/>
                <a:gd name="T3" fmla="*/ 1 h 2163"/>
                <a:gd name="T4" fmla="*/ 0 w 1332"/>
                <a:gd name="T5" fmla="*/ 1 h 2163"/>
                <a:gd name="T6" fmla="*/ 0 w 1332"/>
                <a:gd name="T7" fmla="*/ 1 h 2163"/>
                <a:gd name="T8" fmla="*/ 0 w 1332"/>
                <a:gd name="T9" fmla="*/ 1 h 2163"/>
                <a:gd name="T10" fmla="*/ 0 w 1332"/>
                <a:gd name="T11" fmla="*/ 1 h 2163"/>
                <a:gd name="T12" fmla="*/ 0 w 1332"/>
                <a:gd name="T13" fmla="*/ 1 h 2163"/>
                <a:gd name="T14" fmla="*/ 0 w 1332"/>
                <a:gd name="T15" fmla="*/ 1 h 2163"/>
                <a:gd name="T16" fmla="*/ 0 w 1332"/>
                <a:gd name="T17" fmla="*/ 2 h 2163"/>
                <a:gd name="T18" fmla="*/ 0 w 1332"/>
                <a:gd name="T19" fmla="*/ 9 h 2163"/>
                <a:gd name="T20" fmla="*/ 0 w 1332"/>
                <a:gd name="T21" fmla="*/ 9 h 2163"/>
                <a:gd name="T22" fmla="*/ 0 w 1332"/>
                <a:gd name="T23" fmla="*/ 9 h 2163"/>
                <a:gd name="T24" fmla="*/ 0 w 1332"/>
                <a:gd name="T25" fmla="*/ 9 h 2163"/>
                <a:gd name="T26" fmla="*/ 0 w 1332"/>
                <a:gd name="T27" fmla="*/ 9 h 2163"/>
                <a:gd name="T28" fmla="*/ 0 w 1332"/>
                <a:gd name="T29" fmla="*/ 10 h 2163"/>
                <a:gd name="T30" fmla="*/ 0 w 1332"/>
                <a:gd name="T31" fmla="*/ 10 h 2163"/>
                <a:gd name="T32" fmla="*/ 0 w 1332"/>
                <a:gd name="T33" fmla="*/ 10 h 2163"/>
                <a:gd name="T34" fmla="*/ 0 w 1332"/>
                <a:gd name="T35" fmla="*/ 10 h 2163"/>
                <a:gd name="T36" fmla="*/ 3 w 1332"/>
                <a:gd name="T37" fmla="*/ 10 h 2163"/>
                <a:gd name="T38" fmla="*/ 3 w 1332"/>
                <a:gd name="T39" fmla="*/ 10 h 2163"/>
                <a:gd name="T40" fmla="*/ 3 w 1332"/>
                <a:gd name="T41" fmla="*/ 10 h 2163"/>
                <a:gd name="T42" fmla="*/ 3 w 1332"/>
                <a:gd name="T43" fmla="*/ 10 h 2163"/>
                <a:gd name="T44" fmla="*/ 3 w 1332"/>
                <a:gd name="T45" fmla="*/ 10 h 2163"/>
                <a:gd name="T46" fmla="*/ 3 w 1332"/>
                <a:gd name="T47" fmla="*/ 10 h 2163"/>
                <a:gd name="T48" fmla="*/ 3 w 1332"/>
                <a:gd name="T49" fmla="*/ 10 h 2163"/>
                <a:gd name="T50" fmla="*/ 3 w 1332"/>
                <a:gd name="T51" fmla="*/ 10 h 2163"/>
                <a:gd name="T52" fmla="*/ 3 w 1332"/>
                <a:gd name="T53" fmla="*/ 10 h 2163"/>
                <a:gd name="T54" fmla="*/ 6 w 1332"/>
                <a:gd name="T55" fmla="*/ 8 h 2163"/>
                <a:gd name="T56" fmla="*/ 6 w 1332"/>
                <a:gd name="T57" fmla="*/ 8 h 2163"/>
                <a:gd name="T58" fmla="*/ 6 w 1332"/>
                <a:gd name="T59" fmla="*/ 8 h 2163"/>
                <a:gd name="T60" fmla="*/ 6 w 1332"/>
                <a:gd name="T61" fmla="*/ 8 h 2163"/>
                <a:gd name="T62" fmla="*/ 6 w 1332"/>
                <a:gd name="T63" fmla="*/ 8 h 2163"/>
                <a:gd name="T64" fmla="*/ 6 w 1332"/>
                <a:gd name="T65" fmla="*/ 8 h 2163"/>
                <a:gd name="T66" fmla="*/ 6 w 1332"/>
                <a:gd name="T67" fmla="*/ 8 h 2163"/>
                <a:gd name="T68" fmla="*/ 6 w 1332"/>
                <a:gd name="T69" fmla="*/ 8 h 2163"/>
                <a:gd name="T70" fmla="*/ 6 w 1332"/>
                <a:gd name="T71" fmla="*/ 8 h 2163"/>
                <a:gd name="T72" fmla="*/ 6 w 1332"/>
                <a:gd name="T73" fmla="*/ 1 h 2163"/>
                <a:gd name="T74" fmla="*/ 6 w 1332"/>
                <a:gd name="T75" fmla="*/ 0 h 2163"/>
                <a:gd name="T76" fmla="*/ 6 w 1332"/>
                <a:gd name="T77" fmla="*/ 0 h 2163"/>
                <a:gd name="T78" fmla="*/ 6 w 1332"/>
                <a:gd name="T79" fmla="*/ 0 h 2163"/>
                <a:gd name="T80" fmla="*/ 6 w 1332"/>
                <a:gd name="T81" fmla="*/ 0 h 2163"/>
                <a:gd name="T82" fmla="*/ 6 w 1332"/>
                <a:gd name="T83" fmla="*/ 0 h 2163"/>
                <a:gd name="T84" fmla="*/ 6 w 1332"/>
                <a:gd name="T85" fmla="*/ 0 h 2163"/>
                <a:gd name="T86" fmla="*/ 6 w 1332"/>
                <a:gd name="T87" fmla="*/ 0 h 2163"/>
                <a:gd name="T88" fmla="*/ 6 w 1332"/>
                <a:gd name="T89" fmla="*/ 0 h 2163"/>
                <a:gd name="T90" fmla="*/ 4 w 1332"/>
                <a:gd name="T91" fmla="*/ 0 h 2163"/>
                <a:gd name="T92" fmla="*/ 3 w 1332"/>
                <a:gd name="T93" fmla="*/ 0 h 2163"/>
                <a:gd name="T94" fmla="*/ 3 w 1332"/>
                <a:gd name="T95" fmla="*/ 0 h 2163"/>
                <a:gd name="T96" fmla="*/ 3 w 1332"/>
                <a:gd name="T97" fmla="*/ 0 h 2163"/>
                <a:gd name="T98" fmla="*/ 3 w 1332"/>
                <a:gd name="T99" fmla="*/ 0 h 2163"/>
                <a:gd name="T100" fmla="*/ 3 w 1332"/>
                <a:gd name="T101" fmla="*/ 0 h 2163"/>
                <a:gd name="T102" fmla="*/ 3 w 1332"/>
                <a:gd name="T103" fmla="*/ 0 h 2163"/>
                <a:gd name="T104" fmla="*/ 3 w 1332"/>
                <a:gd name="T105" fmla="*/ 0 h 2163"/>
                <a:gd name="T106" fmla="*/ 3 w 1332"/>
                <a:gd name="T107" fmla="*/ 0 h 2163"/>
                <a:gd name="T108" fmla="*/ 0 w 1332"/>
                <a:gd name="T109" fmla="*/ 1 h 2163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w 1332"/>
                <a:gd name="T166" fmla="*/ 0 h 2163"/>
                <a:gd name="T167" fmla="*/ 1332 w 1332"/>
                <a:gd name="T168" fmla="*/ 2163 h 2163"/>
              </a:gdLst>
              <a:ahLst/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l="T165" t="T166" r="T167" b="T168"/>
              <a:pathLst>
                <a:path w="1332" h="2163">
                  <a:moveTo>
                    <a:pt x="55" y="274"/>
                  </a:moveTo>
                  <a:lnTo>
                    <a:pt x="44" y="279"/>
                  </a:lnTo>
                  <a:lnTo>
                    <a:pt x="34" y="288"/>
                  </a:lnTo>
                  <a:lnTo>
                    <a:pt x="25" y="297"/>
                  </a:lnTo>
                  <a:lnTo>
                    <a:pt x="16" y="307"/>
                  </a:lnTo>
                  <a:lnTo>
                    <a:pt x="9" y="320"/>
                  </a:lnTo>
                  <a:lnTo>
                    <a:pt x="4" y="331"/>
                  </a:lnTo>
                  <a:lnTo>
                    <a:pt x="1" y="343"/>
                  </a:lnTo>
                  <a:lnTo>
                    <a:pt x="0" y="356"/>
                  </a:lnTo>
                  <a:lnTo>
                    <a:pt x="10" y="2030"/>
                  </a:lnTo>
                  <a:lnTo>
                    <a:pt x="11" y="2042"/>
                  </a:lnTo>
                  <a:lnTo>
                    <a:pt x="14" y="2054"/>
                  </a:lnTo>
                  <a:lnTo>
                    <a:pt x="20" y="2065"/>
                  </a:lnTo>
                  <a:lnTo>
                    <a:pt x="28" y="2074"/>
                  </a:lnTo>
                  <a:lnTo>
                    <a:pt x="36" y="2083"/>
                  </a:lnTo>
                  <a:lnTo>
                    <a:pt x="46" y="2090"/>
                  </a:lnTo>
                  <a:lnTo>
                    <a:pt x="57" y="2094"/>
                  </a:lnTo>
                  <a:lnTo>
                    <a:pt x="69" y="2096"/>
                  </a:lnTo>
                  <a:lnTo>
                    <a:pt x="579" y="2162"/>
                  </a:lnTo>
                  <a:lnTo>
                    <a:pt x="592" y="2163"/>
                  </a:lnTo>
                  <a:lnTo>
                    <a:pt x="606" y="2163"/>
                  </a:lnTo>
                  <a:lnTo>
                    <a:pt x="621" y="2162"/>
                  </a:lnTo>
                  <a:lnTo>
                    <a:pt x="636" y="2159"/>
                  </a:lnTo>
                  <a:lnTo>
                    <a:pt x="651" y="2156"/>
                  </a:lnTo>
                  <a:lnTo>
                    <a:pt x="666" y="2152"/>
                  </a:lnTo>
                  <a:lnTo>
                    <a:pt x="679" y="2147"/>
                  </a:lnTo>
                  <a:lnTo>
                    <a:pt x="691" y="2141"/>
                  </a:lnTo>
                  <a:lnTo>
                    <a:pt x="1277" y="1835"/>
                  </a:lnTo>
                  <a:lnTo>
                    <a:pt x="1287" y="1829"/>
                  </a:lnTo>
                  <a:lnTo>
                    <a:pt x="1297" y="1821"/>
                  </a:lnTo>
                  <a:lnTo>
                    <a:pt x="1306" y="1811"/>
                  </a:lnTo>
                  <a:lnTo>
                    <a:pt x="1314" y="1798"/>
                  </a:lnTo>
                  <a:lnTo>
                    <a:pt x="1321" y="1787"/>
                  </a:lnTo>
                  <a:lnTo>
                    <a:pt x="1325" y="1774"/>
                  </a:lnTo>
                  <a:lnTo>
                    <a:pt x="1328" y="1761"/>
                  </a:lnTo>
                  <a:lnTo>
                    <a:pt x="1330" y="1749"/>
                  </a:lnTo>
                  <a:lnTo>
                    <a:pt x="1332" y="139"/>
                  </a:lnTo>
                  <a:lnTo>
                    <a:pt x="1331" y="126"/>
                  </a:lnTo>
                  <a:lnTo>
                    <a:pt x="1327" y="115"/>
                  </a:lnTo>
                  <a:lnTo>
                    <a:pt x="1322" y="104"/>
                  </a:lnTo>
                  <a:lnTo>
                    <a:pt x="1314" y="95"/>
                  </a:lnTo>
                  <a:lnTo>
                    <a:pt x="1306" y="86"/>
                  </a:lnTo>
                  <a:lnTo>
                    <a:pt x="1296" y="79"/>
                  </a:lnTo>
                  <a:lnTo>
                    <a:pt x="1284" y="75"/>
                  </a:lnTo>
                  <a:lnTo>
                    <a:pt x="1272" y="71"/>
                  </a:lnTo>
                  <a:lnTo>
                    <a:pt x="774" y="1"/>
                  </a:lnTo>
                  <a:lnTo>
                    <a:pt x="761" y="0"/>
                  </a:lnTo>
                  <a:lnTo>
                    <a:pt x="747" y="0"/>
                  </a:lnTo>
                  <a:lnTo>
                    <a:pt x="731" y="0"/>
                  </a:lnTo>
                  <a:lnTo>
                    <a:pt x="717" y="3"/>
                  </a:lnTo>
                  <a:lnTo>
                    <a:pt x="701" y="5"/>
                  </a:lnTo>
                  <a:lnTo>
                    <a:pt x="686" y="8"/>
                  </a:lnTo>
                  <a:lnTo>
                    <a:pt x="673" y="12"/>
                  </a:lnTo>
                  <a:lnTo>
                    <a:pt x="660" y="16"/>
                  </a:lnTo>
                  <a:lnTo>
                    <a:pt x="55" y="27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12382" name="Freeform 340"/>
            <p:cNvSpPr>
              <a:spLocks/>
            </p:cNvSpPr>
            <p:nvPr/>
          </p:nvSpPr>
          <p:spPr bwMode="auto">
            <a:xfrm>
              <a:off x="1163" y="3311"/>
              <a:ext cx="111" cy="334"/>
            </a:xfrm>
            <a:custGeom>
              <a:avLst/>
              <a:gdLst>
                <a:gd name="T0" fmla="*/ 3 w 662"/>
                <a:gd name="T1" fmla="*/ 7 h 2007"/>
                <a:gd name="T2" fmla="*/ 3 w 662"/>
                <a:gd name="T3" fmla="*/ 7 h 2007"/>
                <a:gd name="T4" fmla="*/ 3 w 662"/>
                <a:gd name="T5" fmla="*/ 8 h 2007"/>
                <a:gd name="T6" fmla="*/ 3 w 662"/>
                <a:gd name="T7" fmla="*/ 8 h 2007"/>
                <a:gd name="T8" fmla="*/ 3 w 662"/>
                <a:gd name="T9" fmla="*/ 8 h 2007"/>
                <a:gd name="T10" fmla="*/ 3 w 662"/>
                <a:gd name="T11" fmla="*/ 8 h 2007"/>
                <a:gd name="T12" fmla="*/ 3 w 662"/>
                <a:gd name="T13" fmla="*/ 8 h 2007"/>
                <a:gd name="T14" fmla="*/ 3 w 662"/>
                <a:gd name="T15" fmla="*/ 8 h 2007"/>
                <a:gd name="T16" fmla="*/ 3 w 662"/>
                <a:gd name="T17" fmla="*/ 8 h 2007"/>
                <a:gd name="T18" fmla="*/ 0 w 662"/>
                <a:gd name="T19" fmla="*/ 9 h 2007"/>
                <a:gd name="T20" fmla="*/ 0 w 662"/>
                <a:gd name="T21" fmla="*/ 9 h 2007"/>
                <a:gd name="T22" fmla="*/ 0 w 662"/>
                <a:gd name="T23" fmla="*/ 9 h 2007"/>
                <a:gd name="T24" fmla="*/ 0 w 662"/>
                <a:gd name="T25" fmla="*/ 9 h 2007"/>
                <a:gd name="T26" fmla="*/ 0 w 662"/>
                <a:gd name="T27" fmla="*/ 9 h 2007"/>
                <a:gd name="T28" fmla="*/ 0 w 662"/>
                <a:gd name="T29" fmla="*/ 9 h 2007"/>
                <a:gd name="T30" fmla="*/ 0 w 662"/>
                <a:gd name="T31" fmla="*/ 9 h 2007"/>
                <a:gd name="T32" fmla="*/ 0 w 662"/>
                <a:gd name="T33" fmla="*/ 9 h 2007"/>
                <a:gd name="T34" fmla="*/ 0 w 662"/>
                <a:gd name="T35" fmla="*/ 9 h 2007"/>
                <a:gd name="T36" fmla="*/ 0 w 662"/>
                <a:gd name="T37" fmla="*/ 1 h 2007"/>
                <a:gd name="T38" fmla="*/ 0 w 662"/>
                <a:gd name="T39" fmla="*/ 1 h 2007"/>
                <a:gd name="T40" fmla="*/ 0 w 662"/>
                <a:gd name="T41" fmla="*/ 1 h 2007"/>
                <a:gd name="T42" fmla="*/ 0 w 662"/>
                <a:gd name="T43" fmla="*/ 1 h 2007"/>
                <a:gd name="T44" fmla="*/ 0 w 662"/>
                <a:gd name="T45" fmla="*/ 1 h 2007"/>
                <a:gd name="T46" fmla="*/ 0 w 662"/>
                <a:gd name="T47" fmla="*/ 1 h 2007"/>
                <a:gd name="T48" fmla="*/ 0 w 662"/>
                <a:gd name="T49" fmla="*/ 1 h 2007"/>
                <a:gd name="T50" fmla="*/ 0 w 662"/>
                <a:gd name="T51" fmla="*/ 1 h 2007"/>
                <a:gd name="T52" fmla="*/ 0 w 662"/>
                <a:gd name="T53" fmla="*/ 1 h 2007"/>
                <a:gd name="T54" fmla="*/ 0 w 662"/>
                <a:gd name="T55" fmla="*/ 1 h 2007"/>
                <a:gd name="T56" fmla="*/ 0 w 662"/>
                <a:gd name="T57" fmla="*/ 1 h 2007"/>
                <a:gd name="T58" fmla="*/ 1 w 662"/>
                <a:gd name="T59" fmla="*/ 1 h 2007"/>
                <a:gd name="T60" fmla="*/ 1 w 662"/>
                <a:gd name="T61" fmla="*/ 1 h 2007"/>
                <a:gd name="T62" fmla="*/ 1 w 662"/>
                <a:gd name="T63" fmla="*/ 1 h 2007"/>
                <a:gd name="T64" fmla="*/ 1 w 662"/>
                <a:gd name="T65" fmla="*/ 1 h 2007"/>
                <a:gd name="T66" fmla="*/ 1 w 662"/>
                <a:gd name="T67" fmla="*/ 1 h 2007"/>
                <a:gd name="T68" fmla="*/ 2 w 662"/>
                <a:gd name="T69" fmla="*/ 1 h 2007"/>
                <a:gd name="T70" fmla="*/ 2 w 662"/>
                <a:gd name="T71" fmla="*/ 0 h 2007"/>
                <a:gd name="T72" fmla="*/ 2 w 662"/>
                <a:gd name="T73" fmla="*/ 0 h 2007"/>
                <a:gd name="T74" fmla="*/ 2 w 662"/>
                <a:gd name="T75" fmla="*/ 0 h 2007"/>
                <a:gd name="T76" fmla="*/ 3 w 662"/>
                <a:gd name="T77" fmla="*/ 0 h 2007"/>
                <a:gd name="T78" fmla="*/ 3 w 662"/>
                <a:gd name="T79" fmla="*/ 0 h 2007"/>
                <a:gd name="T80" fmla="*/ 3 w 662"/>
                <a:gd name="T81" fmla="*/ 0 h 2007"/>
                <a:gd name="T82" fmla="*/ 3 w 662"/>
                <a:gd name="T83" fmla="*/ 0 h 2007"/>
                <a:gd name="T84" fmla="*/ 3 w 662"/>
                <a:gd name="T85" fmla="*/ 0 h 2007"/>
                <a:gd name="T86" fmla="*/ 3 w 662"/>
                <a:gd name="T87" fmla="*/ 0 h 2007"/>
                <a:gd name="T88" fmla="*/ 3 w 662"/>
                <a:gd name="T89" fmla="*/ 0 h 2007"/>
                <a:gd name="T90" fmla="*/ 3 w 662"/>
                <a:gd name="T91" fmla="*/ 0 h 2007"/>
                <a:gd name="T92" fmla="*/ 3 w 662"/>
                <a:gd name="T93" fmla="*/ 0 h 2007"/>
                <a:gd name="T94" fmla="*/ 3 w 662"/>
                <a:gd name="T95" fmla="*/ 0 h 2007"/>
                <a:gd name="T96" fmla="*/ 3 w 662"/>
                <a:gd name="T97" fmla="*/ 0 h 2007"/>
                <a:gd name="T98" fmla="*/ 3 w 662"/>
                <a:gd name="T99" fmla="*/ 0 h 2007"/>
                <a:gd name="T100" fmla="*/ 3 w 662"/>
                <a:gd name="T101" fmla="*/ 0 h 2007"/>
                <a:gd name="T102" fmla="*/ 3 w 662"/>
                <a:gd name="T103" fmla="*/ 7 h 2007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w 662"/>
                <a:gd name="T157" fmla="*/ 0 h 2007"/>
                <a:gd name="T158" fmla="*/ 662 w 662"/>
                <a:gd name="T159" fmla="*/ 2007 h 2007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T156" t="T157" r="T158" b="T159"/>
              <a:pathLst>
                <a:path w="662" h="2007">
                  <a:moveTo>
                    <a:pt x="661" y="1629"/>
                  </a:moveTo>
                  <a:lnTo>
                    <a:pt x="660" y="1639"/>
                  </a:lnTo>
                  <a:lnTo>
                    <a:pt x="658" y="1648"/>
                  </a:lnTo>
                  <a:lnTo>
                    <a:pt x="653" y="1658"/>
                  </a:lnTo>
                  <a:lnTo>
                    <a:pt x="649" y="1668"/>
                  </a:lnTo>
                  <a:lnTo>
                    <a:pt x="642" y="1677"/>
                  </a:lnTo>
                  <a:lnTo>
                    <a:pt x="635" y="1685"/>
                  </a:lnTo>
                  <a:lnTo>
                    <a:pt x="627" y="1692"/>
                  </a:lnTo>
                  <a:lnTo>
                    <a:pt x="619" y="1697"/>
                  </a:lnTo>
                  <a:lnTo>
                    <a:pt x="34" y="2003"/>
                  </a:lnTo>
                  <a:lnTo>
                    <a:pt x="28" y="2006"/>
                  </a:lnTo>
                  <a:lnTo>
                    <a:pt x="23" y="2007"/>
                  </a:lnTo>
                  <a:lnTo>
                    <a:pt x="20" y="2007"/>
                  </a:lnTo>
                  <a:lnTo>
                    <a:pt x="17" y="2006"/>
                  </a:lnTo>
                  <a:lnTo>
                    <a:pt x="14" y="2003"/>
                  </a:lnTo>
                  <a:lnTo>
                    <a:pt x="12" y="2000"/>
                  </a:lnTo>
                  <a:lnTo>
                    <a:pt x="11" y="1996"/>
                  </a:lnTo>
                  <a:lnTo>
                    <a:pt x="11" y="1990"/>
                  </a:lnTo>
                  <a:lnTo>
                    <a:pt x="0" y="324"/>
                  </a:lnTo>
                  <a:lnTo>
                    <a:pt x="0" y="315"/>
                  </a:lnTo>
                  <a:lnTo>
                    <a:pt x="3" y="304"/>
                  </a:lnTo>
                  <a:lnTo>
                    <a:pt x="7" y="295"/>
                  </a:lnTo>
                  <a:lnTo>
                    <a:pt x="12" y="286"/>
                  </a:lnTo>
                  <a:lnTo>
                    <a:pt x="18" y="277"/>
                  </a:lnTo>
                  <a:lnTo>
                    <a:pt x="25" y="271"/>
                  </a:lnTo>
                  <a:lnTo>
                    <a:pt x="32" y="264"/>
                  </a:lnTo>
                  <a:lnTo>
                    <a:pt x="40" y="259"/>
                  </a:lnTo>
                  <a:lnTo>
                    <a:pt x="47" y="256"/>
                  </a:lnTo>
                  <a:lnTo>
                    <a:pt x="66" y="248"/>
                  </a:lnTo>
                  <a:lnTo>
                    <a:pt x="96" y="236"/>
                  </a:lnTo>
                  <a:lnTo>
                    <a:pt x="134" y="219"/>
                  </a:lnTo>
                  <a:lnTo>
                    <a:pt x="179" y="200"/>
                  </a:lnTo>
                  <a:lnTo>
                    <a:pt x="229" y="178"/>
                  </a:lnTo>
                  <a:lnTo>
                    <a:pt x="283" y="155"/>
                  </a:lnTo>
                  <a:lnTo>
                    <a:pt x="340" y="131"/>
                  </a:lnTo>
                  <a:lnTo>
                    <a:pt x="395" y="108"/>
                  </a:lnTo>
                  <a:lnTo>
                    <a:pt x="449" y="84"/>
                  </a:lnTo>
                  <a:lnTo>
                    <a:pt x="499" y="63"/>
                  </a:lnTo>
                  <a:lnTo>
                    <a:pt x="544" y="43"/>
                  </a:lnTo>
                  <a:lnTo>
                    <a:pt x="582" y="27"/>
                  </a:lnTo>
                  <a:lnTo>
                    <a:pt x="612" y="14"/>
                  </a:lnTo>
                  <a:lnTo>
                    <a:pt x="631" y="6"/>
                  </a:lnTo>
                  <a:lnTo>
                    <a:pt x="638" y="3"/>
                  </a:lnTo>
                  <a:lnTo>
                    <a:pt x="643" y="1"/>
                  </a:lnTo>
                  <a:lnTo>
                    <a:pt x="649" y="0"/>
                  </a:lnTo>
                  <a:lnTo>
                    <a:pt x="652" y="0"/>
                  </a:lnTo>
                  <a:lnTo>
                    <a:pt x="656" y="2"/>
                  </a:lnTo>
                  <a:lnTo>
                    <a:pt x="659" y="4"/>
                  </a:lnTo>
                  <a:lnTo>
                    <a:pt x="661" y="9"/>
                  </a:lnTo>
                  <a:lnTo>
                    <a:pt x="662" y="13"/>
                  </a:lnTo>
                  <a:lnTo>
                    <a:pt x="662" y="19"/>
                  </a:lnTo>
                  <a:lnTo>
                    <a:pt x="661" y="1629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12383" name="Freeform 341"/>
            <p:cNvSpPr>
              <a:spLocks/>
            </p:cNvSpPr>
            <p:nvPr/>
          </p:nvSpPr>
          <p:spPr bwMode="auto">
            <a:xfrm>
              <a:off x="1068" y="3294"/>
              <a:ext cx="196" cy="56"/>
            </a:xfrm>
            <a:custGeom>
              <a:avLst/>
              <a:gdLst>
                <a:gd name="T0" fmla="*/ 3 w 1178"/>
                <a:gd name="T1" fmla="*/ 0 h 336"/>
                <a:gd name="T2" fmla="*/ 2 w 1178"/>
                <a:gd name="T3" fmla="*/ 0 h 336"/>
                <a:gd name="T4" fmla="*/ 2 w 1178"/>
                <a:gd name="T5" fmla="*/ 0 h 336"/>
                <a:gd name="T6" fmla="*/ 2 w 1178"/>
                <a:gd name="T7" fmla="*/ 0 h 336"/>
                <a:gd name="T8" fmla="*/ 1 w 1178"/>
                <a:gd name="T9" fmla="*/ 1 h 336"/>
                <a:gd name="T10" fmla="*/ 1 w 1178"/>
                <a:gd name="T11" fmla="*/ 1 h 336"/>
                <a:gd name="T12" fmla="*/ 0 w 1178"/>
                <a:gd name="T13" fmla="*/ 1 h 336"/>
                <a:gd name="T14" fmla="*/ 0 w 1178"/>
                <a:gd name="T15" fmla="*/ 1 h 336"/>
                <a:gd name="T16" fmla="*/ 0 w 1178"/>
                <a:gd name="T17" fmla="*/ 1 h 336"/>
                <a:gd name="T18" fmla="*/ 0 w 1178"/>
                <a:gd name="T19" fmla="*/ 1 h 336"/>
                <a:gd name="T20" fmla="*/ 0 w 1178"/>
                <a:gd name="T21" fmla="*/ 1 h 336"/>
                <a:gd name="T22" fmla="*/ 1 w 1178"/>
                <a:gd name="T23" fmla="*/ 1 h 336"/>
                <a:gd name="T24" fmla="*/ 1 w 1178"/>
                <a:gd name="T25" fmla="*/ 1 h 336"/>
                <a:gd name="T26" fmla="*/ 2 w 1178"/>
                <a:gd name="T27" fmla="*/ 2 h 336"/>
                <a:gd name="T28" fmla="*/ 2 w 1178"/>
                <a:gd name="T29" fmla="*/ 2 h 336"/>
                <a:gd name="T30" fmla="*/ 2 w 1178"/>
                <a:gd name="T31" fmla="*/ 2 h 336"/>
                <a:gd name="T32" fmla="*/ 2 w 1178"/>
                <a:gd name="T33" fmla="*/ 2 h 336"/>
                <a:gd name="T34" fmla="*/ 2 w 1178"/>
                <a:gd name="T35" fmla="*/ 2 h 336"/>
                <a:gd name="T36" fmla="*/ 2 w 1178"/>
                <a:gd name="T37" fmla="*/ 2 h 336"/>
                <a:gd name="T38" fmla="*/ 3 w 1178"/>
                <a:gd name="T39" fmla="*/ 2 h 336"/>
                <a:gd name="T40" fmla="*/ 3 w 1178"/>
                <a:gd name="T41" fmla="*/ 2 h 336"/>
                <a:gd name="T42" fmla="*/ 3 w 1178"/>
                <a:gd name="T43" fmla="*/ 1 h 336"/>
                <a:gd name="T44" fmla="*/ 3 w 1178"/>
                <a:gd name="T45" fmla="*/ 1 h 336"/>
                <a:gd name="T46" fmla="*/ 4 w 1178"/>
                <a:gd name="T47" fmla="*/ 1 h 336"/>
                <a:gd name="T48" fmla="*/ 4 w 1178"/>
                <a:gd name="T49" fmla="*/ 1 h 336"/>
                <a:gd name="T50" fmla="*/ 5 w 1178"/>
                <a:gd name="T51" fmla="*/ 1 h 336"/>
                <a:gd name="T52" fmla="*/ 5 w 1178"/>
                <a:gd name="T53" fmla="*/ 0 h 336"/>
                <a:gd name="T54" fmla="*/ 5 w 1178"/>
                <a:gd name="T55" fmla="*/ 0 h 336"/>
                <a:gd name="T56" fmla="*/ 3 w 1178"/>
                <a:gd name="T57" fmla="*/ 0 h 336"/>
                <a:gd name="T58" fmla="*/ 3 w 1178"/>
                <a:gd name="T59" fmla="*/ 0 h 336"/>
                <a:gd name="T60" fmla="*/ 3 w 1178"/>
                <a:gd name="T61" fmla="*/ 0 h 336"/>
                <a:gd name="T62" fmla="*/ 3 w 1178"/>
                <a:gd name="T63" fmla="*/ 0 h 336"/>
                <a:gd name="T64" fmla="*/ 3 w 1178"/>
                <a:gd name="T65" fmla="*/ 0 h 3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1178"/>
                <a:gd name="T100" fmla="*/ 0 h 336"/>
                <a:gd name="T101" fmla="*/ 1178 w 1178"/>
                <a:gd name="T102" fmla="*/ 336 h 3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1178" h="336">
                  <a:moveTo>
                    <a:pt x="591" y="14"/>
                  </a:moveTo>
                  <a:lnTo>
                    <a:pt x="584" y="16"/>
                  </a:lnTo>
                  <a:lnTo>
                    <a:pt x="566" y="24"/>
                  </a:lnTo>
                  <a:lnTo>
                    <a:pt x="539" y="37"/>
                  </a:lnTo>
                  <a:lnTo>
                    <a:pt x="503" y="52"/>
                  </a:lnTo>
                  <a:lnTo>
                    <a:pt x="459" y="70"/>
                  </a:lnTo>
                  <a:lnTo>
                    <a:pt x="412" y="91"/>
                  </a:lnTo>
                  <a:lnTo>
                    <a:pt x="360" y="113"/>
                  </a:lnTo>
                  <a:lnTo>
                    <a:pt x="305" y="136"/>
                  </a:lnTo>
                  <a:lnTo>
                    <a:pt x="251" y="159"/>
                  </a:lnTo>
                  <a:lnTo>
                    <a:pt x="198" y="182"/>
                  </a:lnTo>
                  <a:lnTo>
                    <a:pt x="149" y="203"/>
                  </a:lnTo>
                  <a:lnTo>
                    <a:pt x="103" y="222"/>
                  </a:lnTo>
                  <a:lnTo>
                    <a:pt x="64" y="239"/>
                  </a:lnTo>
                  <a:lnTo>
                    <a:pt x="32" y="253"/>
                  </a:lnTo>
                  <a:lnTo>
                    <a:pt x="11" y="262"/>
                  </a:lnTo>
                  <a:lnTo>
                    <a:pt x="0" y="266"/>
                  </a:lnTo>
                  <a:lnTo>
                    <a:pt x="10" y="267"/>
                  </a:lnTo>
                  <a:lnTo>
                    <a:pt x="29" y="271"/>
                  </a:lnTo>
                  <a:lnTo>
                    <a:pt x="56" y="274"/>
                  </a:lnTo>
                  <a:lnTo>
                    <a:pt x="89" y="279"/>
                  </a:lnTo>
                  <a:lnTo>
                    <a:pt x="127" y="284"/>
                  </a:lnTo>
                  <a:lnTo>
                    <a:pt x="169" y="290"/>
                  </a:lnTo>
                  <a:lnTo>
                    <a:pt x="213" y="295"/>
                  </a:lnTo>
                  <a:lnTo>
                    <a:pt x="257" y="302"/>
                  </a:lnTo>
                  <a:lnTo>
                    <a:pt x="302" y="308"/>
                  </a:lnTo>
                  <a:lnTo>
                    <a:pt x="345" y="315"/>
                  </a:lnTo>
                  <a:lnTo>
                    <a:pt x="384" y="320"/>
                  </a:lnTo>
                  <a:lnTo>
                    <a:pt x="419" y="325"/>
                  </a:lnTo>
                  <a:lnTo>
                    <a:pt x="450" y="329"/>
                  </a:lnTo>
                  <a:lnTo>
                    <a:pt x="473" y="333"/>
                  </a:lnTo>
                  <a:lnTo>
                    <a:pt x="487" y="334"/>
                  </a:lnTo>
                  <a:lnTo>
                    <a:pt x="493" y="335"/>
                  </a:lnTo>
                  <a:lnTo>
                    <a:pt x="504" y="336"/>
                  </a:lnTo>
                  <a:lnTo>
                    <a:pt x="517" y="336"/>
                  </a:lnTo>
                  <a:lnTo>
                    <a:pt x="530" y="335"/>
                  </a:lnTo>
                  <a:lnTo>
                    <a:pt x="545" y="334"/>
                  </a:lnTo>
                  <a:lnTo>
                    <a:pt x="558" y="331"/>
                  </a:lnTo>
                  <a:lnTo>
                    <a:pt x="572" y="329"/>
                  </a:lnTo>
                  <a:lnTo>
                    <a:pt x="584" y="326"/>
                  </a:lnTo>
                  <a:lnTo>
                    <a:pt x="596" y="321"/>
                  </a:lnTo>
                  <a:lnTo>
                    <a:pt x="601" y="319"/>
                  </a:lnTo>
                  <a:lnTo>
                    <a:pt x="617" y="312"/>
                  </a:lnTo>
                  <a:lnTo>
                    <a:pt x="642" y="301"/>
                  </a:lnTo>
                  <a:lnTo>
                    <a:pt x="675" y="288"/>
                  </a:lnTo>
                  <a:lnTo>
                    <a:pt x="713" y="271"/>
                  </a:lnTo>
                  <a:lnTo>
                    <a:pt x="757" y="252"/>
                  </a:lnTo>
                  <a:lnTo>
                    <a:pt x="804" y="231"/>
                  </a:lnTo>
                  <a:lnTo>
                    <a:pt x="854" y="209"/>
                  </a:lnTo>
                  <a:lnTo>
                    <a:pt x="905" y="187"/>
                  </a:lnTo>
                  <a:lnTo>
                    <a:pt x="955" y="165"/>
                  </a:lnTo>
                  <a:lnTo>
                    <a:pt x="1004" y="145"/>
                  </a:lnTo>
                  <a:lnTo>
                    <a:pt x="1049" y="124"/>
                  </a:lnTo>
                  <a:lnTo>
                    <a:pt x="1091" y="106"/>
                  </a:lnTo>
                  <a:lnTo>
                    <a:pt x="1127" y="91"/>
                  </a:lnTo>
                  <a:lnTo>
                    <a:pt x="1157" y="78"/>
                  </a:lnTo>
                  <a:lnTo>
                    <a:pt x="1178" y="69"/>
                  </a:lnTo>
                  <a:lnTo>
                    <a:pt x="694" y="1"/>
                  </a:lnTo>
                  <a:lnTo>
                    <a:pt x="682" y="0"/>
                  </a:lnTo>
                  <a:lnTo>
                    <a:pt x="670" y="0"/>
                  </a:lnTo>
                  <a:lnTo>
                    <a:pt x="657" y="0"/>
                  </a:lnTo>
                  <a:lnTo>
                    <a:pt x="642" y="2"/>
                  </a:lnTo>
                  <a:lnTo>
                    <a:pt x="628" y="4"/>
                  </a:lnTo>
                  <a:lnTo>
                    <a:pt x="615" y="6"/>
                  </a:lnTo>
                  <a:lnTo>
                    <a:pt x="602" y="10"/>
                  </a:lnTo>
                  <a:lnTo>
                    <a:pt x="591" y="14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12384" name="Freeform 342"/>
            <p:cNvSpPr>
              <a:spLocks/>
            </p:cNvSpPr>
            <p:nvPr/>
          </p:nvSpPr>
          <p:spPr bwMode="auto">
            <a:xfrm>
              <a:off x="1059" y="3345"/>
              <a:ext cx="99" cy="303"/>
            </a:xfrm>
            <a:custGeom>
              <a:avLst/>
              <a:gdLst>
                <a:gd name="T0" fmla="*/ 0 w 596"/>
                <a:gd name="T1" fmla="*/ 0 h 1814"/>
                <a:gd name="T2" fmla="*/ 0 w 596"/>
                <a:gd name="T3" fmla="*/ 0 h 1814"/>
                <a:gd name="T4" fmla="*/ 0 w 596"/>
                <a:gd name="T5" fmla="*/ 0 h 1814"/>
                <a:gd name="T6" fmla="*/ 0 w 596"/>
                <a:gd name="T7" fmla="*/ 0 h 1814"/>
                <a:gd name="T8" fmla="*/ 0 w 596"/>
                <a:gd name="T9" fmla="*/ 0 h 1814"/>
                <a:gd name="T10" fmla="*/ 0 w 596"/>
                <a:gd name="T11" fmla="*/ 0 h 1814"/>
                <a:gd name="T12" fmla="*/ 0 w 596"/>
                <a:gd name="T13" fmla="*/ 0 h 1814"/>
                <a:gd name="T14" fmla="*/ 0 w 596"/>
                <a:gd name="T15" fmla="*/ 0 h 1814"/>
                <a:gd name="T16" fmla="*/ 0 w 596"/>
                <a:gd name="T17" fmla="*/ 0 h 1814"/>
                <a:gd name="T18" fmla="*/ 2 w 596"/>
                <a:gd name="T19" fmla="*/ 0 h 1814"/>
                <a:gd name="T20" fmla="*/ 2 w 596"/>
                <a:gd name="T21" fmla="*/ 0 h 1814"/>
                <a:gd name="T22" fmla="*/ 2 w 596"/>
                <a:gd name="T23" fmla="*/ 0 h 1814"/>
                <a:gd name="T24" fmla="*/ 3 w 596"/>
                <a:gd name="T25" fmla="*/ 0 h 1814"/>
                <a:gd name="T26" fmla="*/ 3 w 596"/>
                <a:gd name="T27" fmla="*/ 0 h 1814"/>
                <a:gd name="T28" fmla="*/ 3 w 596"/>
                <a:gd name="T29" fmla="*/ 1 h 1814"/>
                <a:gd name="T30" fmla="*/ 3 w 596"/>
                <a:gd name="T31" fmla="*/ 1 h 1814"/>
                <a:gd name="T32" fmla="*/ 3 w 596"/>
                <a:gd name="T33" fmla="*/ 1 h 1814"/>
                <a:gd name="T34" fmla="*/ 3 w 596"/>
                <a:gd name="T35" fmla="*/ 1 h 1814"/>
                <a:gd name="T36" fmla="*/ 3 w 596"/>
                <a:gd name="T37" fmla="*/ 8 h 1814"/>
                <a:gd name="T38" fmla="*/ 3 w 596"/>
                <a:gd name="T39" fmla="*/ 8 h 1814"/>
                <a:gd name="T40" fmla="*/ 3 w 596"/>
                <a:gd name="T41" fmla="*/ 8 h 1814"/>
                <a:gd name="T42" fmla="*/ 3 w 596"/>
                <a:gd name="T43" fmla="*/ 8 h 1814"/>
                <a:gd name="T44" fmla="*/ 3 w 596"/>
                <a:gd name="T45" fmla="*/ 8 h 1814"/>
                <a:gd name="T46" fmla="*/ 3 w 596"/>
                <a:gd name="T47" fmla="*/ 8 h 1814"/>
                <a:gd name="T48" fmla="*/ 3 w 596"/>
                <a:gd name="T49" fmla="*/ 9 h 1814"/>
                <a:gd name="T50" fmla="*/ 3 w 596"/>
                <a:gd name="T51" fmla="*/ 9 h 1814"/>
                <a:gd name="T52" fmla="*/ 2 w 596"/>
                <a:gd name="T53" fmla="*/ 9 h 1814"/>
                <a:gd name="T54" fmla="*/ 0 w 596"/>
                <a:gd name="T55" fmla="*/ 8 h 1814"/>
                <a:gd name="T56" fmla="*/ 0 w 596"/>
                <a:gd name="T57" fmla="*/ 8 h 1814"/>
                <a:gd name="T58" fmla="*/ 0 w 596"/>
                <a:gd name="T59" fmla="*/ 8 h 1814"/>
                <a:gd name="T60" fmla="*/ 0 w 596"/>
                <a:gd name="T61" fmla="*/ 8 h 1814"/>
                <a:gd name="T62" fmla="*/ 0 w 596"/>
                <a:gd name="T63" fmla="*/ 8 h 1814"/>
                <a:gd name="T64" fmla="*/ 0 w 596"/>
                <a:gd name="T65" fmla="*/ 8 h 1814"/>
                <a:gd name="T66" fmla="*/ 0 w 596"/>
                <a:gd name="T67" fmla="*/ 8 h 1814"/>
                <a:gd name="T68" fmla="*/ 0 w 596"/>
                <a:gd name="T69" fmla="*/ 8 h 1814"/>
                <a:gd name="T70" fmla="*/ 0 w 596"/>
                <a:gd name="T71" fmla="*/ 8 h 1814"/>
                <a:gd name="T72" fmla="*/ 0 w 596"/>
                <a:gd name="T73" fmla="*/ 0 h 1814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w 596"/>
                <a:gd name="T112" fmla="*/ 0 h 1814"/>
                <a:gd name="T113" fmla="*/ 596 w 596"/>
                <a:gd name="T114" fmla="*/ 1814 h 1814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T111" t="T112" r="T113" b="T114"/>
              <a:pathLst>
                <a:path w="596" h="1814">
                  <a:moveTo>
                    <a:pt x="0" y="29"/>
                  </a:moveTo>
                  <a:lnTo>
                    <a:pt x="1" y="22"/>
                  </a:lnTo>
                  <a:lnTo>
                    <a:pt x="2" y="16"/>
                  </a:lnTo>
                  <a:lnTo>
                    <a:pt x="6" y="11"/>
                  </a:lnTo>
                  <a:lnTo>
                    <a:pt x="10" y="6"/>
                  </a:lnTo>
                  <a:lnTo>
                    <a:pt x="16" y="3"/>
                  </a:lnTo>
                  <a:lnTo>
                    <a:pt x="22" y="1"/>
                  </a:lnTo>
                  <a:lnTo>
                    <a:pt x="28" y="0"/>
                  </a:lnTo>
                  <a:lnTo>
                    <a:pt x="35" y="0"/>
                  </a:lnTo>
                  <a:lnTo>
                    <a:pt x="543" y="69"/>
                  </a:lnTo>
                  <a:lnTo>
                    <a:pt x="551" y="72"/>
                  </a:lnTo>
                  <a:lnTo>
                    <a:pt x="559" y="75"/>
                  </a:lnTo>
                  <a:lnTo>
                    <a:pt x="566" y="79"/>
                  </a:lnTo>
                  <a:lnTo>
                    <a:pt x="571" y="86"/>
                  </a:lnTo>
                  <a:lnTo>
                    <a:pt x="577" y="93"/>
                  </a:lnTo>
                  <a:lnTo>
                    <a:pt x="580" y="100"/>
                  </a:lnTo>
                  <a:lnTo>
                    <a:pt x="583" y="109"/>
                  </a:lnTo>
                  <a:lnTo>
                    <a:pt x="584" y="117"/>
                  </a:lnTo>
                  <a:lnTo>
                    <a:pt x="596" y="1783"/>
                  </a:lnTo>
                  <a:lnTo>
                    <a:pt x="595" y="1790"/>
                  </a:lnTo>
                  <a:lnTo>
                    <a:pt x="593" y="1796"/>
                  </a:lnTo>
                  <a:lnTo>
                    <a:pt x="591" y="1802"/>
                  </a:lnTo>
                  <a:lnTo>
                    <a:pt x="586" y="1807"/>
                  </a:lnTo>
                  <a:lnTo>
                    <a:pt x="580" y="1811"/>
                  </a:lnTo>
                  <a:lnTo>
                    <a:pt x="575" y="1813"/>
                  </a:lnTo>
                  <a:lnTo>
                    <a:pt x="568" y="1814"/>
                  </a:lnTo>
                  <a:lnTo>
                    <a:pt x="561" y="1814"/>
                  </a:lnTo>
                  <a:lnTo>
                    <a:pt x="51" y="1749"/>
                  </a:lnTo>
                  <a:lnTo>
                    <a:pt x="43" y="1747"/>
                  </a:lnTo>
                  <a:lnTo>
                    <a:pt x="35" y="1744"/>
                  </a:lnTo>
                  <a:lnTo>
                    <a:pt x="28" y="1739"/>
                  </a:lnTo>
                  <a:lnTo>
                    <a:pt x="22" y="1733"/>
                  </a:lnTo>
                  <a:lnTo>
                    <a:pt x="17" y="1727"/>
                  </a:lnTo>
                  <a:lnTo>
                    <a:pt x="13" y="1719"/>
                  </a:lnTo>
                  <a:lnTo>
                    <a:pt x="10" y="1711"/>
                  </a:lnTo>
                  <a:lnTo>
                    <a:pt x="9" y="1703"/>
                  </a:lnTo>
                  <a:lnTo>
                    <a:pt x="0" y="29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12385" name="Freeform 343"/>
            <p:cNvSpPr>
              <a:spLocks/>
            </p:cNvSpPr>
            <p:nvPr/>
          </p:nvSpPr>
          <p:spPr bwMode="auto">
            <a:xfrm>
              <a:off x="1060" y="3358"/>
              <a:ext cx="28" cy="25"/>
            </a:xfrm>
            <a:custGeom>
              <a:avLst/>
              <a:gdLst>
                <a:gd name="T0" fmla="*/ 1 w 167"/>
                <a:gd name="T1" fmla="*/ 1 h 148"/>
                <a:gd name="T2" fmla="*/ 1 w 167"/>
                <a:gd name="T3" fmla="*/ 0 h 148"/>
                <a:gd name="T4" fmla="*/ 0 w 167"/>
                <a:gd name="T5" fmla="*/ 0 h 148"/>
                <a:gd name="T6" fmla="*/ 0 w 167"/>
                <a:gd name="T7" fmla="*/ 0 h 148"/>
                <a:gd name="T8" fmla="*/ 0 w 167"/>
                <a:gd name="T9" fmla="*/ 1 h 148"/>
                <a:gd name="T10" fmla="*/ 1 w 167"/>
                <a:gd name="T11" fmla="*/ 1 h 14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67"/>
                <a:gd name="T19" fmla="*/ 0 h 148"/>
                <a:gd name="T20" fmla="*/ 167 w 167"/>
                <a:gd name="T21" fmla="*/ 148 h 148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67" h="148">
                  <a:moveTo>
                    <a:pt x="167" y="148"/>
                  </a:moveTo>
                  <a:lnTo>
                    <a:pt x="165" y="24"/>
                  </a:lnTo>
                  <a:lnTo>
                    <a:pt x="5" y="0"/>
                  </a:lnTo>
                  <a:lnTo>
                    <a:pt x="1" y="10"/>
                  </a:lnTo>
                  <a:lnTo>
                    <a:pt x="0" y="126"/>
                  </a:lnTo>
                  <a:lnTo>
                    <a:pt x="167" y="148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12386" name="Freeform 344"/>
            <p:cNvSpPr>
              <a:spLocks/>
            </p:cNvSpPr>
            <p:nvPr/>
          </p:nvSpPr>
          <p:spPr bwMode="auto">
            <a:xfrm>
              <a:off x="1059" y="3360"/>
              <a:ext cx="28" cy="22"/>
            </a:xfrm>
            <a:custGeom>
              <a:avLst/>
              <a:gdLst>
                <a:gd name="T0" fmla="*/ 1 w 166"/>
                <a:gd name="T1" fmla="*/ 1 h 133"/>
                <a:gd name="T2" fmla="*/ 1 w 166"/>
                <a:gd name="T3" fmla="*/ 0 h 133"/>
                <a:gd name="T4" fmla="*/ 1 w 166"/>
                <a:gd name="T5" fmla="*/ 0 h 133"/>
                <a:gd name="T6" fmla="*/ 0 w 166"/>
                <a:gd name="T7" fmla="*/ 0 h 133"/>
                <a:gd name="T8" fmla="*/ 0 w 166"/>
                <a:gd name="T9" fmla="*/ 0 h 133"/>
                <a:gd name="T10" fmla="*/ 0 w 166"/>
                <a:gd name="T11" fmla="*/ 0 h 133"/>
                <a:gd name="T12" fmla="*/ 1 w 166"/>
                <a:gd name="T13" fmla="*/ 1 h 133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66"/>
                <a:gd name="T22" fmla="*/ 0 h 133"/>
                <a:gd name="T23" fmla="*/ 166 w 166"/>
                <a:gd name="T24" fmla="*/ 133 h 133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66" h="133">
                  <a:moveTo>
                    <a:pt x="157" y="133"/>
                  </a:moveTo>
                  <a:lnTo>
                    <a:pt x="166" y="129"/>
                  </a:lnTo>
                  <a:lnTo>
                    <a:pt x="164" y="24"/>
                  </a:lnTo>
                  <a:lnTo>
                    <a:pt x="10" y="0"/>
                  </a:lnTo>
                  <a:lnTo>
                    <a:pt x="0" y="9"/>
                  </a:lnTo>
                  <a:lnTo>
                    <a:pt x="10" y="106"/>
                  </a:lnTo>
                  <a:lnTo>
                    <a:pt x="157" y="133"/>
                  </a:lnTo>
                  <a:close/>
                </a:path>
              </a:pathLst>
            </a:custGeom>
            <a:solidFill>
              <a:srgbClr val="7F7F7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12387" name="Freeform 345"/>
            <p:cNvSpPr>
              <a:spLocks/>
            </p:cNvSpPr>
            <p:nvPr/>
          </p:nvSpPr>
          <p:spPr bwMode="auto">
            <a:xfrm>
              <a:off x="1059" y="3361"/>
              <a:ext cx="26" cy="21"/>
            </a:xfrm>
            <a:custGeom>
              <a:avLst/>
              <a:gdLst>
                <a:gd name="T0" fmla="*/ 1 w 157"/>
                <a:gd name="T1" fmla="*/ 1 h 124"/>
                <a:gd name="T2" fmla="*/ 1 w 157"/>
                <a:gd name="T3" fmla="*/ 0 h 124"/>
                <a:gd name="T4" fmla="*/ 0 w 157"/>
                <a:gd name="T5" fmla="*/ 0 h 124"/>
                <a:gd name="T6" fmla="*/ 0 w 157"/>
                <a:gd name="T7" fmla="*/ 1 h 124"/>
                <a:gd name="T8" fmla="*/ 1 w 157"/>
                <a:gd name="T9" fmla="*/ 1 h 12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57"/>
                <a:gd name="T16" fmla="*/ 0 h 124"/>
                <a:gd name="T17" fmla="*/ 157 w 157"/>
                <a:gd name="T18" fmla="*/ 124 h 12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57" h="124">
                  <a:moveTo>
                    <a:pt x="157" y="124"/>
                  </a:moveTo>
                  <a:lnTo>
                    <a:pt x="155" y="24"/>
                  </a:lnTo>
                  <a:lnTo>
                    <a:pt x="0" y="0"/>
                  </a:lnTo>
                  <a:lnTo>
                    <a:pt x="0" y="104"/>
                  </a:lnTo>
                  <a:lnTo>
                    <a:pt x="157" y="124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12388" name="Freeform 346"/>
            <p:cNvSpPr>
              <a:spLocks/>
            </p:cNvSpPr>
            <p:nvPr/>
          </p:nvSpPr>
          <p:spPr bwMode="auto">
            <a:xfrm>
              <a:off x="1188" y="3358"/>
              <a:ext cx="86" cy="274"/>
            </a:xfrm>
            <a:custGeom>
              <a:avLst/>
              <a:gdLst>
                <a:gd name="T0" fmla="*/ 2 w 513"/>
                <a:gd name="T1" fmla="*/ 6 h 1646"/>
                <a:gd name="T2" fmla="*/ 2 w 513"/>
                <a:gd name="T3" fmla="*/ 0 h 1646"/>
                <a:gd name="T4" fmla="*/ 2 w 513"/>
                <a:gd name="T5" fmla="*/ 0 h 1646"/>
                <a:gd name="T6" fmla="*/ 2 w 513"/>
                <a:gd name="T7" fmla="*/ 0 h 1646"/>
                <a:gd name="T8" fmla="*/ 2 w 513"/>
                <a:gd name="T9" fmla="*/ 1 h 1646"/>
                <a:gd name="T10" fmla="*/ 2 w 513"/>
                <a:gd name="T11" fmla="*/ 1 h 1646"/>
                <a:gd name="T12" fmla="*/ 1 w 513"/>
                <a:gd name="T13" fmla="*/ 1 h 1646"/>
                <a:gd name="T14" fmla="*/ 1 w 513"/>
                <a:gd name="T15" fmla="*/ 1 h 1646"/>
                <a:gd name="T16" fmla="*/ 1 w 513"/>
                <a:gd name="T17" fmla="*/ 2 h 1646"/>
                <a:gd name="T18" fmla="*/ 1 w 513"/>
                <a:gd name="T19" fmla="*/ 2 h 1646"/>
                <a:gd name="T20" fmla="*/ 1 w 513"/>
                <a:gd name="T21" fmla="*/ 2 h 1646"/>
                <a:gd name="T22" fmla="*/ 0 w 513"/>
                <a:gd name="T23" fmla="*/ 3 h 1646"/>
                <a:gd name="T24" fmla="*/ 0 w 513"/>
                <a:gd name="T25" fmla="*/ 3 h 1646"/>
                <a:gd name="T26" fmla="*/ 0 w 513"/>
                <a:gd name="T27" fmla="*/ 4 h 1646"/>
                <a:gd name="T28" fmla="*/ 0 w 513"/>
                <a:gd name="T29" fmla="*/ 4 h 1646"/>
                <a:gd name="T30" fmla="*/ 0 w 513"/>
                <a:gd name="T31" fmla="*/ 4 h 1646"/>
                <a:gd name="T32" fmla="*/ 0 w 513"/>
                <a:gd name="T33" fmla="*/ 5 h 1646"/>
                <a:gd name="T34" fmla="*/ 0 w 513"/>
                <a:gd name="T35" fmla="*/ 5 h 1646"/>
                <a:gd name="T36" fmla="*/ 0 w 513"/>
                <a:gd name="T37" fmla="*/ 6 h 1646"/>
                <a:gd name="T38" fmla="*/ 0 w 513"/>
                <a:gd name="T39" fmla="*/ 6 h 1646"/>
                <a:gd name="T40" fmla="*/ 0 w 513"/>
                <a:gd name="T41" fmla="*/ 7 h 1646"/>
                <a:gd name="T42" fmla="*/ 0 w 513"/>
                <a:gd name="T43" fmla="*/ 8 h 1646"/>
                <a:gd name="T44" fmla="*/ 2 w 513"/>
                <a:gd name="T45" fmla="*/ 6 h 1646"/>
                <a:gd name="T46" fmla="*/ 2 w 513"/>
                <a:gd name="T47" fmla="*/ 6 h 1646"/>
                <a:gd name="T48" fmla="*/ 2 w 513"/>
                <a:gd name="T49" fmla="*/ 6 h 1646"/>
                <a:gd name="T50" fmla="*/ 2 w 513"/>
                <a:gd name="T51" fmla="*/ 6 h 1646"/>
                <a:gd name="T52" fmla="*/ 2 w 513"/>
                <a:gd name="T53" fmla="*/ 6 h 1646"/>
                <a:gd name="T54" fmla="*/ 2 w 513"/>
                <a:gd name="T55" fmla="*/ 6 h 1646"/>
                <a:gd name="T56" fmla="*/ 2 w 513"/>
                <a:gd name="T57" fmla="*/ 6 h 1646"/>
                <a:gd name="T58" fmla="*/ 2 w 513"/>
                <a:gd name="T59" fmla="*/ 6 h 1646"/>
                <a:gd name="T60" fmla="*/ 2 w 513"/>
                <a:gd name="T61" fmla="*/ 6 h 164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w 513"/>
                <a:gd name="T94" fmla="*/ 0 h 1646"/>
                <a:gd name="T95" fmla="*/ 513 w 513"/>
                <a:gd name="T96" fmla="*/ 1646 h 164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T93" t="T94" r="T95" b="T96"/>
              <a:pathLst>
                <a:path w="513" h="1646">
                  <a:moveTo>
                    <a:pt x="512" y="1346"/>
                  </a:moveTo>
                  <a:lnTo>
                    <a:pt x="513" y="0"/>
                  </a:lnTo>
                  <a:lnTo>
                    <a:pt x="457" y="41"/>
                  </a:lnTo>
                  <a:lnTo>
                    <a:pt x="404" y="87"/>
                  </a:lnTo>
                  <a:lnTo>
                    <a:pt x="353" y="138"/>
                  </a:lnTo>
                  <a:lnTo>
                    <a:pt x="305" y="194"/>
                  </a:lnTo>
                  <a:lnTo>
                    <a:pt x="259" y="254"/>
                  </a:lnTo>
                  <a:lnTo>
                    <a:pt x="216" y="320"/>
                  </a:lnTo>
                  <a:lnTo>
                    <a:pt x="178" y="388"/>
                  </a:lnTo>
                  <a:lnTo>
                    <a:pt x="142" y="461"/>
                  </a:lnTo>
                  <a:lnTo>
                    <a:pt x="110" y="538"/>
                  </a:lnTo>
                  <a:lnTo>
                    <a:pt x="82" y="617"/>
                  </a:lnTo>
                  <a:lnTo>
                    <a:pt x="57" y="700"/>
                  </a:lnTo>
                  <a:lnTo>
                    <a:pt x="37" y="785"/>
                  </a:lnTo>
                  <a:lnTo>
                    <a:pt x="21" y="874"/>
                  </a:lnTo>
                  <a:lnTo>
                    <a:pt x="9" y="964"/>
                  </a:lnTo>
                  <a:lnTo>
                    <a:pt x="2" y="1058"/>
                  </a:lnTo>
                  <a:lnTo>
                    <a:pt x="0" y="1152"/>
                  </a:lnTo>
                  <a:lnTo>
                    <a:pt x="1" y="1282"/>
                  </a:lnTo>
                  <a:lnTo>
                    <a:pt x="7" y="1408"/>
                  </a:lnTo>
                  <a:lnTo>
                    <a:pt x="14" y="1529"/>
                  </a:lnTo>
                  <a:lnTo>
                    <a:pt x="27" y="1646"/>
                  </a:lnTo>
                  <a:lnTo>
                    <a:pt x="470" y="1414"/>
                  </a:lnTo>
                  <a:lnTo>
                    <a:pt x="478" y="1409"/>
                  </a:lnTo>
                  <a:lnTo>
                    <a:pt x="486" y="1402"/>
                  </a:lnTo>
                  <a:lnTo>
                    <a:pt x="493" y="1394"/>
                  </a:lnTo>
                  <a:lnTo>
                    <a:pt x="500" y="1385"/>
                  </a:lnTo>
                  <a:lnTo>
                    <a:pt x="504" y="1375"/>
                  </a:lnTo>
                  <a:lnTo>
                    <a:pt x="509" y="1365"/>
                  </a:lnTo>
                  <a:lnTo>
                    <a:pt x="511" y="1356"/>
                  </a:lnTo>
                  <a:lnTo>
                    <a:pt x="512" y="134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12389" name="Freeform 347"/>
            <p:cNvSpPr>
              <a:spLocks/>
            </p:cNvSpPr>
            <p:nvPr/>
          </p:nvSpPr>
          <p:spPr bwMode="auto">
            <a:xfrm>
              <a:off x="1202" y="3559"/>
              <a:ext cx="25" cy="26"/>
            </a:xfrm>
            <a:custGeom>
              <a:avLst/>
              <a:gdLst>
                <a:gd name="T0" fmla="*/ 1 w 154"/>
                <a:gd name="T1" fmla="*/ 1 h 155"/>
                <a:gd name="T2" fmla="*/ 1 w 154"/>
                <a:gd name="T3" fmla="*/ 1 h 155"/>
                <a:gd name="T4" fmla="*/ 1 w 154"/>
                <a:gd name="T5" fmla="*/ 1 h 155"/>
                <a:gd name="T6" fmla="*/ 1 w 154"/>
                <a:gd name="T7" fmla="*/ 0 h 155"/>
                <a:gd name="T8" fmla="*/ 1 w 154"/>
                <a:gd name="T9" fmla="*/ 0 h 155"/>
                <a:gd name="T10" fmla="*/ 1 w 154"/>
                <a:gd name="T11" fmla="*/ 0 h 155"/>
                <a:gd name="T12" fmla="*/ 1 w 154"/>
                <a:gd name="T13" fmla="*/ 0 h 155"/>
                <a:gd name="T14" fmla="*/ 1 w 154"/>
                <a:gd name="T15" fmla="*/ 0 h 155"/>
                <a:gd name="T16" fmla="*/ 1 w 154"/>
                <a:gd name="T17" fmla="*/ 0 h 155"/>
                <a:gd name="T18" fmla="*/ 1 w 154"/>
                <a:gd name="T19" fmla="*/ 0 h 155"/>
                <a:gd name="T20" fmla="*/ 1 w 154"/>
                <a:gd name="T21" fmla="*/ 0 h 155"/>
                <a:gd name="T22" fmla="*/ 1 w 154"/>
                <a:gd name="T23" fmla="*/ 0 h 155"/>
                <a:gd name="T24" fmla="*/ 1 w 154"/>
                <a:gd name="T25" fmla="*/ 0 h 155"/>
                <a:gd name="T26" fmla="*/ 0 w 154"/>
                <a:gd name="T27" fmla="*/ 0 h 155"/>
                <a:gd name="T28" fmla="*/ 0 w 154"/>
                <a:gd name="T29" fmla="*/ 0 h 155"/>
                <a:gd name="T30" fmla="*/ 0 w 154"/>
                <a:gd name="T31" fmla="*/ 0 h 155"/>
                <a:gd name="T32" fmla="*/ 0 w 154"/>
                <a:gd name="T33" fmla="*/ 0 h 155"/>
                <a:gd name="T34" fmla="*/ 0 w 154"/>
                <a:gd name="T35" fmla="*/ 0 h 155"/>
                <a:gd name="T36" fmla="*/ 0 w 154"/>
                <a:gd name="T37" fmla="*/ 0 h 155"/>
                <a:gd name="T38" fmla="*/ 0 w 154"/>
                <a:gd name="T39" fmla="*/ 1 h 155"/>
                <a:gd name="T40" fmla="*/ 0 w 154"/>
                <a:gd name="T41" fmla="*/ 1 h 155"/>
                <a:gd name="T42" fmla="*/ 0 w 154"/>
                <a:gd name="T43" fmla="*/ 1 h 155"/>
                <a:gd name="T44" fmla="*/ 0 w 154"/>
                <a:gd name="T45" fmla="*/ 1 h 155"/>
                <a:gd name="T46" fmla="*/ 0 w 154"/>
                <a:gd name="T47" fmla="*/ 1 h 155"/>
                <a:gd name="T48" fmla="*/ 1 w 154"/>
                <a:gd name="T49" fmla="*/ 1 h 155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154"/>
                <a:gd name="T76" fmla="*/ 0 h 155"/>
                <a:gd name="T77" fmla="*/ 154 w 154"/>
                <a:gd name="T78" fmla="*/ 155 h 155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154" h="155">
                  <a:moveTo>
                    <a:pt x="134" y="104"/>
                  </a:moveTo>
                  <a:lnTo>
                    <a:pt x="141" y="99"/>
                  </a:lnTo>
                  <a:lnTo>
                    <a:pt x="148" y="92"/>
                  </a:lnTo>
                  <a:lnTo>
                    <a:pt x="152" y="85"/>
                  </a:lnTo>
                  <a:lnTo>
                    <a:pt x="154" y="76"/>
                  </a:lnTo>
                  <a:lnTo>
                    <a:pt x="152" y="25"/>
                  </a:lnTo>
                  <a:lnTo>
                    <a:pt x="152" y="17"/>
                  </a:lnTo>
                  <a:lnTo>
                    <a:pt x="151" y="10"/>
                  </a:lnTo>
                  <a:lnTo>
                    <a:pt x="150" y="5"/>
                  </a:lnTo>
                  <a:lnTo>
                    <a:pt x="149" y="1"/>
                  </a:lnTo>
                  <a:lnTo>
                    <a:pt x="146" y="0"/>
                  </a:lnTo>
                  <a:lnTo>
                    <a:pt x="141" y="0"/>
                  </a:lnTo>
                  <a:lnTo>
                    <a:pt x="134" y="2"/>
                  </a:lnTo>
                  <a:lnTo>
                    <a:pt x="128" y="5"/>
                  </a:lnTo>
                  <a:lnTo>
                    <a:pt x="17" y="56"/>
                  </a:lnTo>
                  <a:lnTo>
                    <a:pt x="10" y="61"/>
                  </a:lnTo>
                  <a:lnTo>
                    <a:pt x="5" y="69"/>
                  </a:lnTo>
                  <a:lnTo>
                    <a:pt x="1" y="77"/>
                  </a:lnTo>
                  <a:lnTo>
                    <a:pt x="0" y="85"/>
                  </a:lnTo>
                  <a:lnTo>
                    <a:pt x="0" y="142"/>
                  </a:lnTo>
                  <a:lnTo>
                    <a:pt x="1" y="149"/>
                  </a:lnTo>
                  <a:lnTo>
                    <a:pt x="5" y="154"/>
                  </a:lnTo>
                  <a:lnTo>
                    <a:pt x="10" y="155"/>
                  </a:lnTo>
                  <a:lnTo>
                    <a:pt x="17" y="154"/>
                  </a:lnTo>
                  <a:lnTo>
                    <a:pt x="134" y="104"/>
                  </a:lnTo>
                  <a:close/>
                </a:path>
              </a:pathLst>
            </a:custGeom>
            <a:solidFill>
              <a:srgbClr val="DDDDB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12390" name="Freeform 348"/>
            <p:cNvSpPr>
              <a:spLocks/>
            </p:cNvSpPr>
            <p:nvPr/>
          </p:nvSpPr>
          <p:spPr bwMode="auto">
            <a:xfrm>
              <a:off x="1200" y="3559"/>
              <a:ext cx="26" cy="24"/>
            </a:xfrm>
            <a:custGeom>
              <a:avLst/>
              <a:gdLst>
                <a:gd name="T0" fmla="*/ 1 w 153"/>
                <a:gd name="T1" fmla="*/ 0 h 144"/>
                <a:gd name="T2" fmla="*/ 1 w 153"/>
                <a:gd name="T3" fmla="*/ 0 h 144"/>
                <a:gd name="T4" fmla="*/ 1 w 153"/>
                <a:gd name="T5" fmla="*/ 0 h 144"/>
                <a:gd name="T6" fmla="*/ 1 w 153"/>
                <a:gd name="T7" fmla="*/ 0 h 144"/>
                <a:gd name="T8" fmla="*/ 1 w 153"/>
                <a:gd name="T9" fmla="*/ 0 h 144"/>
                <a:gd name="T10" fmla="*/ 1 w 153"/>
                <a:gd name="T11" fmla="*/ 0 h 144"/>
                <a:gd name="T12" fmla="*/ 1 w 153"/>
                <a:gd name="T13" fmla="*/ 0 h 144"/>
                <a:gd name="T14" fmla="*/ 1 w 153"/>
                <a:gd name="T15" fmla="*/ 0 h 144"/>
                <a:gd name="T16" fmla="*/ 1 w 153"/>
                <a:gd name="T17" fmla="*/ 0 h 144"/>
                <a:gd name="T18" fmla="*/ 1 w 153"/>
                <a:gd name="T19" fmla="*/ 0 h 144"/>
                <a:gd name="T20" fmla="*/ 0 w 153"/>
                <a:gd name="T21" fmla="*/ 0 h 144"/>
                <a:gd name="T22" fmla="*/ 0 w 153"/>
                <a:gd name="T23" fmla="*/ 0 h 144"/>
                <a:gd name="T24" fmla="*/ 0 w 153"/>
                <a:gd name="T25" fmla="*/ 0 h 144"/>
                <a:gd name="T26" fmla="*/ 0 w 153"/>
                <a:gd name="T27" fmla="*/ 0 h 144"/>
                <a:gd name="T28" fmla="*/ 0 w 153"/>
                <a:gd name="T29" fmla="*/ 0 h 144"/>
                <a:gd name="T30" fmla="*/ 0 w 153"/>
                <a:gd name="T31" fmla="*/ 1 h 144"/>
                <a:gd name="T32" fmla="*/ 0 w 153"/>
                <a:gd name="T33" fmla="*/ 1 h 144"/>
                <a:gd name="T34" fmla="*/ 0 w 153"/>
                <a:gd name="T35" fmla="*/ 1 h 144"/>
                <a:gd name="T36" fmla="*/ 0 w 153"/>
                <a:gd name="T37" fmla="*/ 1 h 144"/>
                <a:gd name="T38" fmla="*/ 0 w 153"/>
                <a:gd name="T39" fmla="*/ 1 h 144"/>
                <a:gd name="T40" fmla="*/ 1 w 153"/>
                <a:gd name="T41" fmla="*/ 0 h 144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153"/>
                <a:gd name="T64" fmla="*/ 0 h 144"/>
                <a:gd name="T65" fmla="*/ 153 w 153"/>
                <a:gd name="T66" fmla="*/ 144 h 144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153" h="144">
                  <a:moveTo>
                    <a:pt x="135" y="93"/>
                  </a:moveTo>
                  <a:lnTo>
                    <a:pt x="141" y="88"/>
                  </a:lnTo>
                  <a:lnTo>
                    <a:pt x="147" y="81"/>
                  </a:lnTo>
                  <a:lnTo>
                    <a:pt x="152" y="74"/>
                  </a:lnTo>
                  <a:lnTo>
                    <a:pt x="153" y="66"/>
                  </a:lnTo>
                  <a:lnTo>
                    <a:pt x="153" y="15"/>
                  </a:lnTo>
                  <a:lnTo>
                    <a:pt x="152" y="7"/>
                  </a:lnTo>
                  <a:lnTo>
                    <a:pt x="147" y="3"/>
                  </a:lnTo>
                  <a:lnTo>
                    <a:pt x="141" y="0"/>
                  </a:lnTo>
                  <a:lnTo>
                    <a:pt x="135" y="2"/>
                  </a:lnTo>
                  <a:lnTo>
                    <a:pt x="17" y="48"/>
                  </a:lnTo>
                  <a:lnTo>
                    <a:pt x="10" y="52"/>
                  </a:lnTo>
                  <a:lnTo>
                    <a:pt x="6" y="58"/>
                  </a:lnTo>
                  <a:lnTo>
                    <a:pt x="1" y="66"/>
                  </a:lnTo>
                  <a:lnTo>
                    <a:pt x="0" y="74"/>
                  </a:lnTo>
                  <a:lnTo>
                    <a:pt x="0" y="132"/>
                  </a:lnTo>
                  <a:lnTo>
                    <a:pt x="1" y="139"/>
                  </a:lnTo>
                  <a:lnTo>
                    <a:pt x="6" y="143"/>
                  </a:lnTo>
                  <a:lnTo>
                    <a:pt x="10" y="144"/>
                  </a:lnTo>
                  <a:lnTo>
                    <a:pt x="17" y="143"/>
                  </a:lnTo>
                  <a:lnTo>
                    <a:pt x="135" y="9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12391" name="Freeform 349"/>
            <p:cNvSpPr>
              <a:spLocks/>
            </p:cNvSpPr>
            <p:nvPr/>
          </p:nvSpPr>
          <p:spPr bwMode="auto">
            <a:xfrm>
              <a:off x="1084" y="3356"/>
              <a:ext cx="74" cy="292"/>
            </a:xfrm>
            <a:custGeom>
              <a:avLst/>
              <a:gdLst>
                <a:gd name="T0" fmla="*/ 2 w 445"/>
                <a:gd name="T1" fmla="*/ 8 h 1750"/>
                <a:gd name="T2" fmla="*/ 2 w 445"/>
                <a:gd name="T3" fmla="*/ 8 h 1750"/>
                <a:gd name="T4" fmla="*/ 2 w 445"/>
                <a:gd name="T5" fmla="*/ 8 h 1750"/>
                <a:gd name="T6" fmla="*/ 2 w 445"/>
                <a:gd name="T7" fmla="*/ 8 h 1750"/>
                <a:gd name="T8" fmla="*/ 2 w 445"/>
                <a:gd name="T9" fmla="*/ 8 h 1750"/>
                <a:gd name="T10" fmla="*/ 2 w 445"/>
                <a:gd name="T11" fmla="*/ 0 h 1750"/>
                <a:gd name="T12" fmla="*/ 2 w 445"/>
                <a:gd name="T13" fmla="*/ 0 h 1750"/>
                <a:gd name="T14" fmla="*/ 2 w 445"/>
                <a:gd name="T15" fmla="*/ 0 h 1750"/>
                <a:gd name="T16" fmla="*/ 2 w 445"/>
                <a:gd name="T17" fmla="*/ 0 h 1750"/>
                <a:gd name="T18" fmla="*/ 2 w 445"/>
                <a:gd name="T19" fmla="*/ 0 h 1750"/>
                <a:gd name="T20" fmla="*/ 2 w 445"/>
                <a:gd name="T21" fmla="*/ 0 h 1750"/>
                <a:gd name="T22" fmla="*/ 2 w 445"/>
                <a:gd name="T23" fmla="*/ 0 h 1750"/>
                <a:gd name="T24" fmla="*/ 2 w 445"/>
                <a:gd name="T25" fmla="*/ 0 h 1750"/>
                <a:gd name="T26" fmla="*/ 2 w 445"/>
                <a:gd name="T27" fmla="*/ 0 h 1750"/>
                <a:gd name="T28" fmla="*/ 2 w 445"/>
                <a:gd name="T29" fmla="*/ 0 h 1750"/>
                <a:gd name="T30" fmla="*/ 2 w 445"/>
                <a:gd name="T31" fmla="*/ 0 h 1750"/>
                <a:gd name="T32" fmla="*/ 2 w 445"/>
                <a:gd name="T33" fmla="*/ 0 h 1750"/>
                <a:gd name="T34" fmla="*/ 2 w 445"/>
                <a:gd name="T35" fmla="*/ 0 h 1750"/>
                <a:gd name="T36" fmla="*/ 2 w 445"/>
                <a:gd name="T37" fmla="*/ 0 h 1750"/>
                <a:gd name="T38" fmla="*/ 2 w 445"/>
                <a:gd name="T39" fmla="*/ 0 h 1750"/>
                <a:gd name="T40" fmla="*/ 2 w 445"/>
                <a:gd name="T41" fmla="*/ 0 h 1750"/>
                <a:gd name="T42" fmla="*/ 2 w 445"/>
                <a:gd name="T43" fmla="*/ 0 h 1750"/>
                <a:gd name="T44" fmla="*/ 1 w 445"/>
                <a:gd name="T45" fmla="*/ 0 h 1750"/>
                <a:gd name="T46" fmla="*/ 1 w 445"/>
                <a:gd name="T47" fmla="*/ 0 h 1750"/>
                <a:gd name="T48" fmla="*/ 1 w 445"/>
                <a:gd name="T49" fmla="*/ 1 h 1750"/>
                <a:gd name="T50" fmla="*/ 1 w 445"/>
                <a:gd name="T51" fmla="*/ 1 h 1750"/>
                <a:gd name="T52" fmla="*/ 1 w 445"/>
                <a:gd name="T53" fmla="*/ 1 h 1750"/>
                <a:gd name="T54" fmla="*/ 1 w 445"/>
                <a:gd name="T55" fmla="*/ 1 h 1750"/>
                <a:gd name="T56" fmla="*/ 0 w 445"/>
                <a:gd name="T57" fmla="*/ 2 h 1750"/>
                <a:gd name="T58" fmla="*/ 0 w 445"/>
                <a:gd name="T59" fmla="*/ 2 h 1750"/>
                <a:gd name="T60" fmla="*/ 0 w 445"/>
                <a:gd name="T61" fmla="*/ 2 h 1750"/>
                <a:gd name="T62" fmla="*/ 0 w 445"/>
                <a:gd name="T63" fmla="*/ 3 h 1750"/>
                <a:gd name="T64" fmla="*/ 0 w 445"/>
                <a:gd name="T65" fmla="*/ 3 h 1750"/>
                <a:gd name="T66" fmla="*/ 0 w 445"/>
                <a:gd name="T67" fmla="*/ 3 h 1750"/>
                <a:gd name="T68" fmla="*/ 0 w 445"/>
                <a:gd name="T69" fmla="*/ 4 h 1750"/>
                <a:gd name="T70" fmla="*/ 0 w 445"/>
                <a:gd name="T71" fmla="*/ 4 h 1750"/>
                <a:gd name="T72" fmla="*/ 0 w 445"/>
                <a:gd name="T73" fmla="*/ 5 h 1750"/>
                <a:gd name="T74" fmla="*/ 0 w 445"/>
                <a:gd name="T75" fmla="*/ 5 h 1750"/>
                <a:gd name="T76" fmla="*/ 0 w 445"/>
                <a:gd name="T77" fmla="*/ 6 h 1750"/>
                <a:gd name="T78" fmla="*/ 0 w 445"/>
                <a:gd name="T79" fmla="*/ 7 h 1750"/>
                <a:gd name="T80" fmla="*/ 0 w 445"/>
                <a:gd name="T81" fmla="*/ 7 h 1750"/>
                <a:gd name="T82" fmla="*/ 0 w 445"/>
                <a:gd name="T83" fmla="*/ 8 h 1750"/>
                <a:gd name="T84" fmla="*/ 0 w 445"/>
                <a:gd name="T85" fmla="*/ 8 h 1750"/>
                <a:gd name="T86" fmla="*/ 0 w 445"/>
                <a:gd name="T87" fmla="*/ 8 h 1750"/>
                <a:gd name="T88" fmla="*/ 0 w 445"/>
                <a:gd name="T89" fmla="*/ 8 h 1750"/>
                <a:gd name="T90" fmla="*/ 1 w 445"/>
                <a:gd name="T91" fmla="*/ 8 h 1750"/>
                <a:gd name="T92" fmla="*/ 1 w 445"/>
                <a:gd name="T93" fmla="*/ 8 h 1750"/>
                <a:gd name="T94" fmla="*/ 1 w 445"/>
                <a:gd name="T95" fmla="*/ 8 h 1750"/>
                <a:gd name="T96" fmla="*/ 1 w 445"/>
                <a:gd name="T97" fmla="*/ 8 h 1750"/>
                <a:gd name="T98" fmla="*/ 1 w 445"/>
                <a:gd name="T99" fmla="*/ 8 h 1750"/>
                <a:gd name="T100" fmla="*/ 1 w 445"/>
                <a:gd name="T101" fmla="*/ 8 h 1750"/>
                <a:gd name="T102" fmla="*/ 1 w 445"/>
                <a:gd name="T103" fmla="*/ 8 h 1750"/>
                <a:gd name="T104" fmla="*/ 2 w 445"/>
                <a:gd name="T105" fmla="*/ 8 h 1750"/>
                <a:gd name="T106" fmla="*/ 2 w 445"/>
                <a:gd name="T107" fmla="*/ 8 h 1750"/>
                <a:gd name="T108" fmla="*/ 2 w 445"/>
                <a:gd name="T109" fmla="*/ 8 h 1750"/>
                <a:gd name="T110" fmla="*/ 2 w 445"/>
                <a:gd name="T111" fmla="*/ 8 h 1750"/>
                <a:gd name="T112" fmla="*/ 2 w 445"/>
                <a:gd name="T113" fmla="*/ 8 h 1750"/>
                <a:gd name="T114" fmla="*/ 2 w 445"/>
                <a:gd name="T115" fmla="*/ 8 h 1750"/>
                <a:gd name="T116" fmla="*/ 2 w 445"/>
                <a:gd name="T117" fmla="*/ 8 h 1750"/>
                <a:gd name="T118" fmla="*/ 2 w 445"/>
                <a:gd name="T119" fmla="*/ 8 h 1750"/>
                <a:gd name="T120" fmla="*/ 2 w 445"/>
                <a:gd name="T121" fmla="*/ 8 h 1750"/>
                <a:gd name="T122" fmla="*/ 2 w 445"/>
                <a:gd name="T123" fmla="*/ 8 h 1750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445"/>
                <a:gd name="T187" fmla="*/ 0 h 1750"/>
                <a:gd name="T188" fmla="*/ 445 w 445"/>
                <a:gd name="T189" fmla="*/ 1750 h 1750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445" h="1750">
                  <a:moveTo>
                    <a:pt x="435" y="1743"/>
                  </a:moveTo>
                  <a:lnTo>
                    <a:pt x="440" y="1738"/>
                  </a:lnTo>
                  <a:lnTo>
                    <a:pt x="442" y="1732"/>
                  </a:lnTo>
                  <a:lnTo>
                    <a:pt x="444" y="1726"/>
                  </a:lnTo>
                  <a:lnTo>
                    <a:pt x="445" y="1719"/>
                  </a:lnTo>
                  <a:lnTo>
                    <a:pt x="433" y="53"/>
                  </a:lnTo>
                  <a:lnTo>
                    <a:pt x="432" y="45"/>
                  </a:lnTo>
                  <a:lnTo>
                    <a:pt x="429" y="36"/>
                  </a:lnTo>
                  <a:lnTo>
                    <a:pt x="426" y="29"/>
                  </a:lnTo>
                  <a:lnTo>
                    <a:pt x="420" y="22"/>
                  </a:lnTo>
                  <a:lnTo>
                    <a:pt x="415" y="15"/>
                  </a:lnTo>
                  <a:lnTo>
                    <a:pt x="408" y="11"/>
                  </a:lnTo>
                  <a:lnTo>
                    <a:pt x="400" y="8"/>
                  </a:lnTo>
                  <a:lnTo>
                    <a:pt x="392" y="5"/>
                  </a:lnTo>
                  <a:lnTo>
                    <a:pt x="391" y="5"/>
                  </a:lnTo>
                  <a:lnTo>
                    <a:pt x="387" y="4"/>
                  </a:lnTo>
                  <a:lnTo>
                    <a:pt x="380" y="4"/>
                  </a:lnTo>
                  <a:lnTo>
                    <a:pt x="372" y="3"/>
                  </a:lnTo>
                  <a:lnTo>
                    <a:pt x="364" y="2"/>
                  </a:lnTo>
                  <a:lnTo>
                    <a:pt x="356" y="1"/>
                  </a:lnTo>
                  <a:lnTo>
                    <a:pt x="350" y="1"/>
                  </a:lnTo>
                  <a:lnTo>
                    <a:pt x="346" y="0"/>
                  </a:lnTo>
                  <a:lnTo>
                    <a:pt x="309" y="35"/>
                  </a:lnTo>
                  <a:lnTo>
                    <a:pt x="274" y="74"/>
                  </a:lnTo>
                  <a:lnTo>
                    <a:pt x="239" y="119"/>
                  </a:lnTo>
                  <a:lnTo>
                    <a:pt x="207" y="168"/>
                  </a:lnTo>
                  <a:lnTo>
                    <a:pt x="177" y="222"/>
                  </a:lnTo>
                  <a:lnTo>
                    <a:pt x="148" y="281"/>
                  </a:lnTo>
                  <a:lnTo>
                    <a:pt x="122" y="343"/>
                  </a:lnTo>
                  <a:lnTo>
                    <a:pt x="98" y="408"/>
                  </a:lnTo>
                  <a:lnTo>
                    <a:pt x="76" y="478"/>
                  </a:lnTo>
                  <a:lnTo>
                    <a:pt x="57" y="550"/>
                  </a:lnTo>
                  <a:lnTo>
                    <a:pt x="41" y="625"/>
                  </a:lnTo>
                  <a:lnTo>
                    <a:pt x="26" y="704"/>
                  </a:lnTo>
                  <a:lnTo>
                    <a:pt x="16" y="785"/>
                  </a:lnTo>
                  <a:lnTo>
                    <a:pt x="8" y="867"/>
                  </a:lnTo>
                  <a:lnTo>
                    <a:pt x="3" y="953"/>
                  </a:lnTo>
                  <a:lnTo>
                    <a:pt x="2" y="1039"/>
                  </a:lnTo>
                  <a:lnTo>
                    <a:pt x="0" y="1228"/>
                  </a:lnTo>
                  <a:lnTo>
                    <a:pt x="0" y="1403"/>
                  </a:lnTo>
                  <a:lnTo>
                    <a:pt x="4" y="1559"/>
                  </a:lnTo>
                  <a:lnTo>
                    <a:pt x="15" y="1700"/>
                  </a:lnTo>
                  <a:lnTo>
                    <a:pt x="42" y="1703"/>
                  </a:lnTo>
                  <a:lnTo>
                    <a:pt x="72" y="1708"/>
                  </a:lnTo>
                  <a:lnTo>
                    <a:pt x="103" y="1711"/>
                  </a:lnTo>
                  <a:lnTo>
                    <a:pt x="135" y="1716"/>
                  </a:lnTo>
                  <a:lnTo>
                    <a:pt x="168" y="1720"/>
                  </a:lnTo>
                  <a:lnTo>
                    <a:pt x="200" y="1723"/>
                  </a:lnTo>
                  <a:lnTo>
                    <a:pt x="233" y="1728"/>
                  </a:lnTo>
                  <a:lnTo>
                    <a:pt x="265" y="1731"/>
                  </a:lnTo>
                  <a:lnTo>
                    <a:pt x="294" y="1736"/>
                  </a:lnTo>
                  <a:lnTo>
                    <a:pt x="321" y="1739"/>
                  </a:lnTo>
                  <a:lnTo>
                    <a:pt x="346" y="1743"/>
                  </a:lnTo>
                  <a:lnTo>
                    <a:pt x="367" y="1745"/>
                  </a:lnTo>
                  <a:lnTo>
                    <a:pt x="385" y="1747"/>
                  </a:lnTo>
                  <a:lnTo>
                    <a:pt x="399" y="1749"/>
                  </a:lnTo>
                  <a:lnTo>
                    <a:pt x="407" y="1750"/>
                  </a:lnTo>
                  <a:lnTo>
                    <a:pt x="410" y="1750"/>
                  </a:lnTo>
                  <a:lnTo>
                    <a:pt x="417" y="1750"/>
                  </a:lnTo>
                  <a:lnTo>
                    <a:pt x="424" y="1749"/>
                  </a:lnTo>
                  <a:lnTo>
                    <a:pt x="429" y="1747"/>
                  </a:lnTo>
                  <a:lnTo>
                    <a:pt x="435" y="1743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12392" name="Freeform 350"/>
            <p:cNvSpPr>
              <a:spLocks/>
            </p:cNvSpPr>
            <p:nvPr/>
          </p:nvSpPr>
          <p:spPr bwMode="auto">
            <a:xfrm>
              <a:off x="1065" y="3609"/>
              <a:ext cx="39" cy="28"/>
            </a:xfrm>
            <a:custGeom>
              <a:avLst/>
              <a:gdLst>
                <a:gd name="T0" fmla="*/ 1 w 235"/>
                <a:gd name="T1" fmla="*/ 1 h 172"/>
                <a:gd name="T2" fmla="*/ 1 w 235"/>
                <a:gd name="T3" fmla="*/ 1 h 172"/>
                <a:gd name="T4" fmla="*/ 1 w 235"/>
                <a:gd name="T5" fmla="*/ 1 h 172"/>
                <a:gd name="T6" fmla="*/ 1 w 235"/>
                <a:gd name="T7" fmla="*/ 1 h 172"/>
                <a:gd name="T8" fmla="*/ 1 w 235"/>
                <a:gd name="T9" fmla="*/ 1 h 172"/>
                <a:gd name="T10" fmla="*/ 1 w 235"/>
                <a:gd name="T11" fmla="*/ 0 h 172"/>
                <a:gd name="T12" fmla="*/ 1 w 235"/>
                <a:gd name="T13" fmla="*/ 0 h 172"/>
                <a:gd name="T14" fmla="*/ 1 w 235"/>
                <a:gd name="T15" fmla="*/ 0 h 172"/>
                <a:gd name="T16" fmla="*/ 1 w 235"/>
                <a:gd name="T17" fmla="*/ 0 h 172"/>
                <a:gd name="T18" fmla="*/ 1 w 235"/>
                <a:gd name="T19" fmla="*/ 0 h 172"/>
                <a:gd name="T20" fmla="*/ 0 w 235"/>
                <a:gd name="T21" fmla="*/ 0 h 172"/>
                <a:gd name="T22" fmla="*/ 0 w 235"/>
                <a:gd name="T23" fmla="*/ 0 h 172"/>
                <a:gd name="T24" fmla="*/ 0 w 235"/>
                <a:gd name="T25" fmla="*/ 0 h 172"/>
                <a:gd name="T26" fmla="*/ 0 w 235"/>
                <a:gd name="T27" fmla="*/ 0 h 172"/>
                <a:gd name="T28" fmla="*/ 0 w 235"/>
                <a:gd name="T29" fmla="*/ 0 h 172"/>
                <a:gd name="T30" fmla="*/ 0 w 235"/>
                <a:gd name="T31" fmla="*/ 0 h 172"/>
                <a:gd name="T32" fmla="*/ 0 w 235"/>
                <a:gd name="T33" fmla="*/ 1 h 172"/>
                <a:gd name="T34" fmla="*/ 0 w 235"/>
                <a:gd name="T35" fmla="*/ 1 h 172"/>
                <a:gd name="T36" fmla="*/ 0 w 235"/>
                <a:gd name="T37" fmla="*/ 1 h 172"/>
                <a:gd name="T38" fmla="*/ 0 w 235"/>
                <a:gd name="T39" fmla="*/ 1 h 172"/>
                <a:gd name="T40" fmla="*/ 1 w 235"/>
                <a:gd name="T41" fmla="*/ 1 h 172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235"/>
                <a:gd name="T64" fmla="*/ 0 h 172"/>
                <a:gd name="T65" fmla="*/ 235 w 235"/>
                <a:gd name="T66" fmla="*/ 172 h 172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235" h="172">
                  <a:moveTo>
                    <a:pt x="216" y="172"/>
                  </a:moveTo>
                  <a:lnTo>
                    <a:pt x="223" y="171"/>
                  </a:lnTo>
                  <a:lnTo>
                    <a:pt x="230" y="168"/>
                  </a:lnTo>
                  <a:lnTo>
                    <a:pt x="234" y="162"/>
                  </a:lnTo>
                  <a:lnTo>
                    <a:pt x="235" y="156"/>
                  </a:lnTo>
                  <a:lnTo>
                    <a:pt x="234" y="44"/>
                  </a:lnTo>
                  <a:lnTo>
                    <a:pt x="233" y="36"/>
                  </a:lnTo>
                  <a:lnTo>
                    <a:pt x="228" y="30"/>
                  </a:lnTo>
                  <a:lnTo>
                    <a:pt x="222" y="25"/>
                  </a:lnTo>
                  <a:lnTo>
                    <a:pt x="215" y="22"/>
                  </a:lnTo>
                  <a:lnTo>
                    <a:pt x="20" y="0"/>
                  </a:lnTo>
                  <a:lnTo>
                    <a:pt x="13" y="1"/>
                  </a:lnTo>
                  <a:lnTo>
                    <a:pt x="6" y="5"/>
                  </a:lnTo>
                  <a:lnTo>
                    <a:pt x="1" y="10"/>
                  </a:lnTo>
                  <a:lnTo>
                    <a:pt x="0" y="18"/>
                  </a:lnTo>
                  <a:lnTo>
                    <a:pt x="1" y="126"/>
                  </a:lnTo>
                  <a:lnTo>
                    <a:pt x="3" y="134"/>
                  </a:lnTo>
                  <a:lnTo>
                    <a:pt x="7" y="141"/>
                  </a:lnTo>
                  <a:lnTo>
                    <a:pt x="14" y="147"/>
                  </a:lnTo>
                  <a:lnTo>
                    <a:pt x="22" y="149"/>
                  </a:lnTo>
                  <a:lnTo>
                    <a:pt x="216" y="172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12393" name="Freeform 351"/>
            <p:cNvSpPr>
              <a:spLocks/>
            </p:cNvSpPr>
            <p:nvPr/>
          </p:nvSpPr>
          <p:spPr bwMode="auto">
            <a:xfrm>
              <a:off x="1065" y="3610"/>
              <a:ext cx="37" cy="28"/>
            </a:xfrm>
            <a:custGeom>
              <a:avLst/>
              <a:gdLst>
                <a:gd name="T0" fmla="*/ 1 w 219"/>
                <a:gd name="T1" fmla="*/ 1 h 167"/>
                <a:gd name="T2" fmla="*/ 1 w 219"/>
                <a:gd name="T3" fmla="*/ 0 h 167"/>
                <a:gd name="T4" fmla="*/ 1 w 219"/>
                <a:gd name="T5" fmla="*/ 0 h 167"/>
                <a:gd name="T6" fmla="*/ 1 w 219"/>
                <a:gd name="T7" fmla="*/ 0 h 167"/>
                <a:gd name="T8" fmla="*/ 1 w 219"/>
                <a:gd name="T9" fmla="*/ 0 h 167"/>
                <a:gd name="T10" fmla="*/ 1 w 219"/>
                <a:gd name="T11" fmla="*/ 0 h 167"/>
                <a:gd name="T12" fmla="*/ 0 w 219"/>
                <a:gd name="T13" fmla="*/ 0 h 167"/>
                <a:gd name="T14" fmla="*/ 0 w 219"/>
                <a:gd name="T15" fmla="*/ 0 h 167"/>
                <a:gd name="T16" fmla="*/ 0 w 219"/>
                <a:gd name="T17" fmla="*/ 0 h 167"/>
                <a:gd name="T18" fmla="*/ 0 w 219"/>
                <a:gd name="T19" fmla="*/ 0 h 167"/>
                <a:gd name="T20" fmla="*/ 0 w 219"/>
                <a:gd name="T21" fmla="*/ 0 h 167"/>
                <a:gd name="T22" fmla="*/ 0 w 219"/>
                <a:gd name="T23" fmla="*/ 1 h 167"/>
                <a:gd name="T24" fmla="*/ 0 w 219"/>
                <a:gd name="T25" fmla="*/ 1 h 167"/>
                <a:gd name="T26" fmla="*/ 0 w 219"/>
                <a:gd name="T27" fmla="*/ 1 h 167"/>
                <a:gd name="T28" fmla="*/ 0 w 219"/>
                <a:gd name="T29" fmla="*/ 1 h 167"/>
                <a:gd name="T30" fmla="*/ 0 w 219"/>
                <a:gd name="T31" fmla="*/ 1 h 167"/>
                <a:gd name="T32" fmla="*/ 1 w 219"/>
                <a:gd name="T33" fmla="*/ 1 h 167"/>
                <a:gd name="T34" fmla="*/ 1 w 219"/>
                <a:gd name="T35" fmla="*/ 1 h 167"/>
                <a:gd name="T36" fmla="*/ 1 w 219"/>
                <a:gd name="T37" fmla="*/ 1 h 167"/>
                <a:gd name="T38" fmla="*/ 1 w 219"/>
                <a:gd name="T39" fmla="*/ 1 h 167"/>
                <a:gd name="T40" fmla="*/ 1 w 219"/>
                <a:gd name="T41" fmla="*/ 1 h 167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219"/>
                <a:gd name="T64" fmla="*/ 0 h 167"/>
                <a:gd name="T65" fmla="*/ 219 w 219"/>
                <a:gd name="T66" fmla="*/ 167 h 167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219" h="167">
                  <a:moveTo>
                    <a:pt x="219" y="152"/>
                  </a:moveTo>
                  <a:lnTo>
                    <a:pt x="219" y="41"/>
                  </a:lnTo>
                  <a:lnTo>
                    <a:pt x="218" y="33"/>
                  </a:lnTo>
                  <a:lnTo>
                    <a:pt x="213" y="26"/>
                  </a:lnTo>
                  <a:lnTo>
                    <a:pt x="206" y="22"/>
                  </a:lnTo>
                  <a:lnTo>
                    <a:pt x="199" y="20"/>
                  </a:lnTo>
                  <a:lnTo>
                    <a:pt x="25" y="0"/>
                  </a:lnTo>
                  <a:lnTo>
                    <a:pt x="16" y="3"/>
                  </a:lnTo>
                  <a:lnTo>
                    <a:pt x="8" y="8"/>
                  </a:lnTo>
                  <a:lnTo>
                    <a:pt x="2" y="17"/>
                  </a:lnTo>
                  <a:lnTo>
                    <a:pt x="0" y="26"/>
                  </a:lnTo>
                  <a:lnTo>
                    <a:pt x="1" y="123"/>
                  </a:lnTo>
                  <a:lnTo>
                    <a:pt x="2" y="131"/>
                  </a:lnTo>
                  <a:lnTo>
                    <a:pt x="7" y="138"/>
                  </a:lnTo>
                  <a:lnTo>
                    <a:pt x="13" y="143"/>
                  </a:lnTo>
                  <a:lnTo>
                    <a:pt x="21" y="146"/>
                  </a:lnTo>
                  <a:lnTo>
                    <a:pt x="188" y="167"/>
                  </a:lnTo>
                  <a:lnTo>
                    <a:pt x="197" y="167"/>
                  </a:lnTo>
                  <a:lnTo>
                    <a:pt x="208" y="166"/>
                  </a:lnTo>
                  <a:lnTo>
                    <a:pt x="215" y="161"/>
                  </a:lnTo>
                  <a:lnTo>
                    <a:pt x="219" y="152"/>
                  </a:lnTo>
                  <a:close/>
                </a:path>
              </a:pathLst>
            </a:custGeom>
            <a:solidFill>
              <a:srgbClr val="7F7F7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12394" name="Freeform 352"/>
            <p:cNvSpPr>
              <a:spLocks/>
            </p:cNvSpPr>
            <p:nvPr/>
          </p:nvSpPr>
          <p:spPr bwMode="auto">
            <a:xfrm>
              <a:off x="1065" y="3612"/>
              <a:ext cx="35" cy="26"/>
            </a:xfrm>
            <a:custGeom>
              <a:avLst/>
              <a:gdLst>
                <a:gd name="T0" fmla="*/ 1 w 208"/>
                <a:gd name="T1" fmla="*/ 1 h 159"/>
                <a:gd name="T2" fmla="*/ 1 w 208"/>
                <a:gd name="T3" fmla="*/ 1 h 159"/>
                <a:gd name="T4" fmla="*/ 1 w 208"/>
                <a:gd name="T5" fmla="*/ 1 h 159"/>
                <a:gd name="T6" fmla="*/ 1 w 208"/>
                <a:gd name="T7" fmla="*/ 1 h 159"/>
                <a:gd name="T8" fmla="*/ 1 w 208"/>
                <a:gd name="T9" fmla="*/ 1 h 159"/>
                <a:gd name="T10" fmla="*/ 1 w 208"/>
                <a:gd name="T11" fmla="*/ 0 h 159"/>
                <a:gd name="T12" fmla="*/ 1 w 208"/>
                <a:gd name="T13" fmla="*/ 0 h 159"/>
                <a:gd name="T14" fmla="*/ 1 w 208"/>
                <a:gd name="T15" fmla="*/ 0 h 159"/>
                <a:gd name="T16" fmla="*/ 1 w 208"/>
                <a:gd name="T17" fmla="*/ 0 h 159"/>
                <a:gd name="T18" fmla="*/ 1 w 208"/>
                <a:gd name="T19" fmla="*/ 0 h 159"/>
                <a:gd name="T20" fmla="*/ 0 w 208"/>
                <a:gd name="T21" fmla="*/ 0 h 159"/>
                <a:gd name="T22" fmla="*/ 0 w 208"/>
                <a:gd name="T23" fmla="*/ 0 h 159"/>
                <a:gd name="T24" fmla="*/ 0 w 208"/>
                <a:gd name="T25" fmla="*/ 0 h 159"/>
                <a:gd name="T26" fmla="*/ 0 w 208"/>
                <a:gd name="T27" fmla="*/ 0 h 159"/>
                <a:gd name="T28" fmla="*/ 0 w 208"/>
                <a:gd name="T29" fmla="*/ 0 h 159"/>
                <a:gd name="T30" fmla="*/ 0 w 208"/>
                <a:gd name="T31" fmla="*/ 0 h 159"/>
                <a:gd name="T32" fmla="*/ 0 w 208"/>
                <a:gd name="T33" fmla="*/ 0 h 159"/>
                <a:gd name="T34" fmla="*/ 0 w 208"/>
                <a:gd name="T35" fmla="*/ 0 h 159"/>
                <a:gd name="T36" fmla="*/ 0 w 208"/>
                <a:gd name="T37" fmla="*/ 1 h 159"/>
                <a:gd name="T38" fmla="*/ 0 w 208"/>
                <a:gd name="T39" fmla="*/ 1 h 159"/>
                <a:gd name="T40" fmla="*/ 1 w 208"/>
                <a:gd name="T41" fmla="*/ 1 h 159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208"/>
                <a:gd name="T64" fmla="*/ 0 h 159"/>
                <a:gd name="T65" fmla="*/ 208 w 208"/>
                <a:gd name="T66" fmla="*/ 159 h 159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208" h="159">
                  <a:moveTo>
                    <a:pt x="188" y="159"/>
                  </a:moveTo>
                  <a:lnTo>
                    <a:pt x="196" y="158"/>
                  </a:lnTo>
                  <a:lnTo>
                    <a:pt x="203" y="154"/>
                  </a:lnTo>
                  <a:lnTo>
                    <a:pt x="206" y="149"/>
                  </a:lnTo>
                  <a:lnTo>
                    <a:pt x="208" y="142"/>
                  </a:lnTo>
                  <a:lnTo>
                    <a:pt x="208" y="42"/>
                  </a:lnTo>
                  <a:lnTo>
                    <a:pt x="206" y="34"/>
                  </a:lnTo>
                  <a:lnTo>
                    <a:pt x="202" y="27"/>
                  </a:lnTo>
                  <a:lnTo>
                    <a:pt x="195" y="22"/>
                  </a:lnTo>
                  <a:lnTo>
                    <a:pt x="187" y="19"/>
                  </a:lnTo>
                  <a:lnTo>
                    <a:pt x="19" y="0"/>
                  </a:lnTo>
                  <a:lnTo>
                    <a:pt x="12" y="1"/>
                  </a:lnTo>
                  <a:lnTo>
                    <a:pt x="6" y="5"/>
                  </a:lnTo>
                  <a:lnTo>
                    <a:pt x="1" y="10"/>
                  </a:lnTo>
                  <a:lnTo>
                    <a:pt x="0" y="18"/>
                  </a:lnTo>
                  <a:lnTo>
                    <a:pt x="1" y="115"/>
                  </a:lnTo>
                  <a:lnTo>
                    <a:pt x="2" y="123"/>
                  </a:lnTo>
                  <a:lnTo>
                    <a:pt x="7" y="130"/>
                  </a:lnTo>
                  <a:lnTo>
                    <a:pt x="13" y="135"/>
                  </a:lnTo>
                  <a:lnTo>
                    <a:pt x="21" y="138"/>
                  </a:lnTo>
                  <a:lnTo>
                    <a:pt x="188" y="159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12395" name="Freeform 353"/>
            <p:cNvSpPr>
              <a:spLocks/>
            </p:cNvSpPr>
            <p:nvPr/>
          </p:nvSpPr>
          <p:spPr bwMode="auto">
            <a:xfrm>
              <a:off x="1130" y="3302"/>
              <a:ext cx="124" cy="349"/>
            </a:xfrm>
            <a:custGeom>
              <a:avLst/>
              <a:gdLst>
                <a:gd name="T0" fmla="*/ 0 w 746"/>
                <a:gd name="T1" fmla="*/ 1 h 2092"/>
                <a:gd name="T2" fmla="*/ 3 w 746"/>
                <a:gd name="T3" fmla="*/ 0 h 2092"/>
                <a:gd name="T4" fmla="*/ 3 w 746"/>
                <a:gd name="T5" fmla="*/ 0 h 2092"/>
                <a:gd name="T6" fmla="*/ 0 w 746"/>
                <a:gd name="T7" fmla="*/ 1 h 2092"/>
                <a:gd name="T8" fmla="*/ 0 w 746"/>
                <a:gd name="T9" fmla="*/ 2 h 2092"/>
                <a:gd name="T10" fmla="*/ 0 w 746"/>
                <a:gd name="T11" fmla="*/ 10 h 2092"/>
                <a:gd name="T12" fmla="*/ 0 w 746"/>
                <a:gd name="T13" fmla="*/ 10 h 2092"/>
                <a:gd name="T14" fmla="*/ 0 w 746"/>
                <a:gd name="T15" fmla="*/ 10 h 2092"/>
                <a:gd name="T16" fmla="*/ 0 w 746"/>
                <a:gd name="T17" fmla="*/ 10 h 2092"/>
                <a:gd name="T18" fmla="*/ 0 w 746"/>
                <a:gd name="T19" fmla="*/ 2 h 2092"/>
                <a:gd name="T20" fmla="*/ 0 w 746"/>
                <a:gd name="T21" fmla="*/ 1 h 2092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746"/>
                <a:gd name="T34" fmla="*/ 0 h 2092"/>
                <a:gd name="T35" fmla="*/ 746 w 746"/>
                <a:gd name="T36" fmla="*/ 2092 h 2092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746" h="2092">
                  <a:moveTo>
                    <a:pt x="106" y="290"/>
                  </a:moveTo>
                  <a:lnTo>
                    <a:pt x="746" y="0"/>
                  </a:lnTo>
                  <a:lnTo>
                    <a:pt x="662" y="1"/>
                  </a:lnTo>
                  <a:lnTo>
                    <a:pt x="22" y="274"/>
                  </a:lnTo>
                  <a:lnTo>
                    <a:pt x="0" y="311"/>
                  </a:lnTo>
                  <a:lnTo>
                    <a:pt x="0" y="2052"/>
                  </a:lnTo>
                  <a:lnTo>
                    <a:pt x="17" y="2080"/>
                  </a:lnTo>
                  <a:lnTo>
                    <a:pt x="112" y="2092"/>
                  </a:lnTo>
                  <a:lnTo>
                    <a:pt x="96" y="2071"/>
                  </a:lnTo>
                  <a:lnTo>
                    <a:pt x="85" y="323"/>
                  </a:lnTo>
                  <a:lnTo>
                    <a:pt x="106" y="29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12396" name="Freeform 354"/>
            <p:cNvSpPr>
              <a:spLocks/>
            </p:cNvSpPr>
            <p:nvPr/>
          </p:nvSpPr>
          <p:spPr bwMode="auto">
            <a:xfrm>
              <a:off x="1124" y="3300"/>
              <a:ext cx="130" cy="344"/>
            </a:xfrm>
            <a:custGeom>
              <a:avLst/>
              <a:gdLst>
                <a:gd name="T0" fmla="*/ 3 w 781"/>
                <a:gd name="T1" fmla="*/ 0 h 2066"/>
                <a:gd name="T2" fmla="*/ 4 w 781"/>
                <a:gd name="T3" fmla="*/ 0 h 2066"/>
                <a:gd name="T4" fmla="*/ 3 w 781"/>
                <a:gd name="T5" fmla="*/ 0 h 2066"/>
                <a:gd name="T6" fmla="*/ 0 w 781"/>
                <a:gd name="T7" fmla="*/ 1 h 2066"/>
                <a:gd name="T8" fmla="*/ 0 w 781"/>
                <a:gd name="T9" fmla="*/ 1 h 2066"/>
                <a:gd name="T10" fmla="*/ 0 w 781"/>
                <a:gd name="T11" fmla="*/ 9 h 2066"/>
                <a:gd name="T12" fmla="*/ 0 w 781"/>
                <a:gd name="T13" fmla="*/ 9 h 2066"/>
                <a:gd name="T14" fmla="*/ 0 w 781"/>
                <a:gd name="T15" fmla="*/ 1 h 2066"/>
                <a:gd name="T16" fmla="*/ 0 w 781"/>
                <a:gd name="T17" fmla="*/ 1 h 2066"/>
                <a:gd name="T18" fmla="*/ 3 w 781"/>
                <a:gd name="T19" fmla="*/ 0 h 2066"/>
                <a:gd name="T20" fmla="*/ 3 w 781"/>
                <a:gd name="T21" fmla="*/ 0 h 206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781"/>
                <a:gd name="T34" fmla="*/ 0 h 2066"/>
                <a:gd name="T35" fmla="*/ 781 w 781"/>
                <a:gd name="T36" fmla="*/ 2066 h 206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781" h="2066">
                  <a:moveTo>
                    <a:pt x="758" y="24"/>
                  </a:moveTo>
                  <a:lnTo>
                    <a:pt x="781" y="14"/>
                  </a:lnTo>
                  <a:lnTo>
                    <a:pt x="686" y="0"/>
                  </a:lnTo>
                  <a:lnTo>
                    <a:pt x="23" y="280"/>
                  </a:lnTo>
                  <a:lnTo>
                    <a:pt x="0" y="315"/>
                  </a:lnTo>
                  <a:lnTo>
                    <a:pt x="9" y="2055"/>
                  </a:lnTo>
                  <a:lnTo>
                    <a:pt x="35" y="2066"/>
                  </a:lnTo>
                  <a:lnTo>
                    <a:pt x="35" y="325"/>
                  </a:lnTo>
                  <a:lnTo>
                    <a:pt x="57" y="288"/>
                  </a:lnTo>
                  <a:lnTo>
                    <a:pt x="697" y="15"/>
                  </a:lnTo>
                  <a:lnTo>
                    <a:pt x="758" y="24"/>
                  </a:lnTo>
                  <a:close/>
                </a:path>
              </a:pathLst>
            </a:custGeom>
            <a:solidFill>
              <a:schemeClr val="tx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12397" name="Freeform 355"/>
            <p:cNvSpPr>
              <a:spLocks/>
            </p:cNvSpPr>
            <p:nvPr/>
          </p:nvSpPr>
          <p:spPr bwMode="auto">
            <a:xfrm>
              <a:off x="1126" y="3373"/>
              <a:ext cx="16" cy="27"/>
            </a:xfrm>
            <a:custGeom>
              <a:avLst/>
              <a:gdLst>
                <a:gd name="T0" fmla="*/ 0 w 97"/>
                <a:gd name="T1" fmla="*/ 1 h 162"/>
                <a:gd name="T2" fmla="*/ 0 w 97"/>
                <a:gd name="T3" fmla="*/ 1 h 162"/>
                <a:gd name="T4" fmla="*/ 0 w 97"/>
                <a:gd name="T5" fmla="*/ 0 h 162"/>
                <a:gd name="T6" fmla="*/ 0 w 97"/>
                <a:gd name="T7" fmla="*/ 0 h 162"/>
                <a:gd name="T8" fmla="*/ 0 w 97"/>
                <a:gd name="T9" fmla="*/ 0 h 162"/>
                <a:gd name="T10" fmla="*/ 0 w 97"/>
                <a:gd name="T11" fmla="*/ 1 h 162"/>
                <a:gd name="T12" fmla="*/ 0 w 97"/>
                <a:gd name="T13" fmla="*/ 1 h 16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97"/>
                <a:gd name="T22" fmla="*/ 0 h 162"/>
                <a:gd name="T23" fmla="*/ 97 w 97"/>
                <a:gd name="T24" fmla="*/ 162 h 162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97" h="162">
                  <a:moveTo>
                    <a:pt x="80" y="162"/>
                  </a:moveTo>
                  <a:lnTo>
                    <a:pt x="97" y="151"/>
                  </a:lnTo>
                  <a:lnTo>
                    <a:pt x="96" y="11"/>
                  </a:lnTo>
                  <a:lnTo>
                    <a:pt x="16" y="0"/>
                  </a:lnTo>
                  <a:lnTo>
                    <a:pt x="0" y="11"/>
                  </a:lnTo>
                  <a:lnTo>
                    <a:pt x="17" y="139"/>
                  </a:lnTo>
                  <a:lnTo>
                    <a:pt x="80" y="162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12398" name="Freeform 356"/>
            <p:cNvSpPr>
              <a:spLocks/>
            </p:cNvSpPr>
            <p:nvPr/>
          </p:nvSpPr>
          <p:spPr bwMode="auto">
            <a:xfrm>
              <a:off x="1126" y="3418"/>
              <a:ext cx="16" cy="28"/>
            </a:xfrm>
            <a:custGeom>
              <a:avLst/>
              <a:gdLst>
                <a:gd name="T0" fmla="*/ 0 w 97"/>
                <a:gd name="T1" fmla="*/ 1 h 164"/>
                <a:gd name="T2" fmla="*/ 0 w 97"/>
                <a:gd name="T3" fmla="*/ 1 h 164"/>
                <a:gd name="T4" fmla="*/ 0 w 97"/>
                <a:gd name="T5" fmla="*/ 0 h 164"/>
                <a:gd name="T6" fmla="*/ 0 w 97"/>
                <a:gd name="T7" fmla="*/ 0 h 164"/>
                <a:gd name="T8" fmla="*/ 0 w 97"/>
                <a:gd name="T9" fmla="*/ 0 h 164"/>
                <a:gd name="T10" fmla="*/ 0 w 97"/>
                <a:gd name="T11" fmla="*/ 1 h 164"/>
                <a:gd name="T12" fmla="*/ 0 w 97"/>
                <a:gd name="T13" fmla="*/ 1 h 164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97"/>
                <a:gd name="T22" fmla="*/ 0 h 164"/>
                <a:gd name="T23" fmla="*/ 97 w 97"/>
                <a:gd name="T24" fmla="*/ 164 h 164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97" h="164">
                  <a:moveTo>
                    <a:pt x="80" y="164"/>
                  </a:moveTo>
                  <a:lnTo>
                    <a:pt x="97" y="152"/>
                  </a:lnTo>
                  <a:lnTo>
                    <a:pt x="96" y="12"/>
                  </a:lnTo>
                  <a:lnTo>
                    <a:pt x="17" y="0"/>
                  </a:lnTo>
                  <a:lnTo>
                    <a:pt x="0" y="12"/>
                  </a:lnTo>
                  <a:lnTo>
                    <a:pt x="17" y="141"/>
                  </a:lnTo>
                  <a:lnTo>
                    <a:pt x="80" y="164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12399" name="Freeform 357"/>
            <p:cNvSpPr>
              <a:spLocks/>
            </p:cNvSpPr>
            <p:nvPr/>
          </p:nvSpPr>
          <p:spPr bwMode="auto">
            <a:xfrm>
              <a:off x="1126" y="3464"/>
              <a:ext cx="16" cy="27"/>
            </a:xfrm>
            <a:custGeom>
              <a:avLst/>
              <a:gdLst>
                <a:gd name="T0" fmla="*/ 0 w 98"/>
                <a:gd name="T1" fmla="*/ 1 h 162"/>
                <a:gd name="T2" fmla="*/ 0 w 98"/>
                <a:gd name="T3" fmla="*/ 1 h 162"/>
                <a:gd name="T4" fmla="*/ 0 w 98"/>
                <a:gd name="T5" fmla="*/ 0 h 162"/>
                <a:gd name="T6" fmla="*/ 0 w 98"/>
                <a:gd name="T7" fmla="*/ 0 h 162"/>
                <a:gd name="T8" fmla="*/ 0 w 98"/>
                <a:gd name="T9" fmla="*/ 0 h 162"/>
                <a:gd name="T10" fmla="*/ 0 w 98"/>
                <a:gd name="T11" fmla="*/ 1 h 162"/>
                <a:gd name="T12" fmla="*/ 0 w 98"/>
                <a:gd name="T13" fmla="*/ 1 h 16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98"/>
                <a:gd name="T22" fmla="*/ 0 h 162"/>
                <a:gd name="T23" fmla="*/ 98 w 98"/>
                <a:gd name="T24" fmla="*/ 162 h 162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98" h="162">
                  <a:moveTo>
                    <a:pt x="81" y="162"/>
                  </a:moveTo>
                  <a:lnTo>
                    <a:pt x="98" y="151"/>
                  </a:lnTo>
                  <a:lnTo>
                    <a:pt x="96" y="10"/>
                  </a:lnTo>
                  <a:lnTo>
                    <a:pt x="17" y="0"/>
                  </a:lnTo>
                  <a:lnTo>
                    <a:pt x="0" y="11"/>
                  </a:lnTo>
                  <a:lnTo>
                    <a:pt x="19" y="140"/>
                  </a:lnTo>
                  <a:lnTo>
                    <a:pt x="81" y="162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12400" name="Freeform 358"/>
            <p:cNvSpPr>
              <a:spLocks/>
            </p:cNvSpPr>
            <p:nvPr/>
          </p:nvSpPr>
          <p:spPr bwMode="auto">
            <a:xfrm>
              <a:off x="1127" y="3510"/>
              <a:ext cx="16" cy="27"/>
            </a:xfrm>
            <a:custGeom>
              <a:avLst/>
              <a:gdLst>
                <a:gd name="T0" fmla="*/ 0 w 96"/>
                <a:gd name="T1" fmla="*/ 1 h 163"/>
                <a:gd name="T2" fmla="*/ 1 w 96"/>
                <a:gd name="T3" fmla="*/ 1 h 163"/>
                <a:gd name="T4" fmla="*/ 1 w 96"/>
                <a:gd name="T5" fmla="*/ 0 h 163"/>
                <a:gd name="T6" fmla="*/ 0 w 96"/>
                <a:gd name="T7" fmla="*/ 0 h 163"/>
                <a:gd name="T8" fmla="*/ 0 w 96"/>
                <a:gd name="T9" fmla="*/ 0 h 163"/>
                <a:gd name="T10" fmla="*/ 0 w 96"/>
                <a:gd name="T11" fmla="*/ 1 h 163"/>
                <a:gd name="T12" fmla="*/ 0 w 96"/>
                <a:gd name="T13" fmla="*/ 1 h 163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96"/>
                <a:gd name="T22" fmla="*/ 0 h 163"/>
                <a:gd name="T23" fmla="*/ 96 w 96"/>
                <a:gd name="T24" fmla="*/ 163 h 163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96" h="163">
                  <a:moveTo>
                    <a:pt x="80" y="163"/>
                  </a:moveTo>
                  <a:lnTo>
                    <a:pt x="96" y="152"/>
                  </a:lnTo>
                  <a:lnTo>
                    <a:pt x="96" y="11"/>
                  </a:lnTo>
                  <a:lnTo>
                    <a:pt x="16" y="0"/>
                  </a:lnTo>
                  <a:lnTo>
                    <a:pt x="0" y="11"/>
                  </a:lnTo>
                  <a:lnTo>
                    <a:pt x="17" y="140"/>
                  </a:lnTo>
                  <a:lnTo>
                    <a:pt x="80" y="163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12401" name="Freeform 359"/>
            <p:cNvSpPr>
              <a:spLocks/>
            </p:cNvSpPr>
            <p:nvPr/>
          </p:nvSpPr>
          <p:spPr bwMode="auto">
            <a:xfrm>
              <a:off x="1127" y="3556"/>
              <a:ext cx="16" cy="27"/>
            </a:xfrm>
            <a:custGeom>
              <a:avLst/>
              <a:gdLst>
                <a:gd name="T0" fmla="*/ 0 w 96"/>
                <a:gd name="T1" fmla="*/ 1 h 163"/>
                <a:gd name="T2" fmla="*/ 1 w 96"/>
                <a:gd name="T3" fmla="*/ 1 h 163"/>
                <a:gd name="T4" fmla="*/ 1 w 96"/>
                <a:gd name="T5" fmla="*/ 0 h 163"/>
                <a:gd name="T6" fmla="*/ 0 w 96"/>
                <a:gd name="T7" fmla="*/ 0 h 163"/>
                <a:gd name="T8" fmla="*/ 0 w 96"/>
                <a:gd name="T9" fmla="*/ 0 h 163"/>
                <a:gd name="T10" fmla="*/ 0 w 96"/>
                <a:gd name="T11" fmla="*/ 1 h 163"/>
                <a:gd name="T12" fmla="*/ 0 w 96"/>
                <a:gd name="T13" fmla="*/ 1 h 163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96"/>
                <a:gd name="T22" fmla="*/ 0 h 163"/>
                <a:gd name="T23" fmla="*/ 96 w 96"/>
                <a:gd name="T24" fmla="*/ 163 h 163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96" h="163">
                  <a:moveTo>
                    <a:pt x="80" y="163"/>
                  </a:moveTo>
                  <a:lnTo>
                    <a:pt x="96" y="152"/>
                  </a:lnTo>
                  <a:lnTo>
                    <a:pt x="96" y="12"/>
                  </a:lnTo>
                  <a:lnTo>
                    <a:pt x="16" y="0"/>
                  </a:lnTo>
                  <a:lnTo>
                    <a:pt x="0" y="12"/>
                  </a:lnTo>
                  <a:lnTo>
                    <a:pt x="17" y="141"/>
                  </a:lnTo>
                  <a:lnTo>
                    <a:pt x="80" y="163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12402" name="Freeform 360"/>
            <p:cNvSpPr>
              <a:spLocks/>
            </p:cNvSpPr>
            <p:nvPr/>
          </p:nvSpPr>
          <p:spPr bwMode="auto">
            <a:xfrm>
              <a:off x="1126" y="3375"/>
              <a:ext cx="13" cy="25"/>
            </a:xfrm>
            <a:custGeom>
              <a:avLst/>
              <a:gdLst>
                <a:gd name="T0" fmla="*/ 0 w 80"/>
                <a:gd name="T1" fmla="*/ 1 h 151"/>
                <a:gd name="T2" fmla="*/ 0 w 80"/>
                <a:gd name="T3" fmla="*/ 0 h 151"/>
                <a:gd name="T4" fmla="*/ 0 w 80"/>
                <a:gd name="T5" fmla="*/ 0 h 151"/>
                <a:gd name="T6" fmla="*/ 0 w 80"/>
                <a:gd name="T7" fmla="*/ 1 h 151"/>
                <a:gd name="T8" fmla="*/ 0 w 80"/>
                <a:gd name="T9" fmla="*/ 1 h 15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80"/>
                <a:gd name="T16" fmla="*/ 0 h 151"/>
                <a:gd name="T17" fmla="*/ 80 w 80"/>
                <a:gd name="T18" fmla="*/ 151 h 15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80" h="151">
                  <a:moveTo>
                    <a:pt x="80" y="151"/>
                  </a:moveTo>
                  <a:lnTo>
                    <a:pt x="79" y="11"/>
                  </a:lnTo>
                  <a:lnTo>
                    <a:pt x="0" y="0"/>
                  </a:lnTo>
                  <a:lnTo>
                    <a:pt x="1" y="140"/>
                  </a:lnTo>
                  <a:lnTo>
                    <a:pt x="80" y="151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12403" name="Freeform 361"/>
            <p:cNvSpPr>
              <a:spLocks/>
            </p:cNvSpPr>
            <p:nvPr/>
          </p:nvSpPr>
          <p:spPr bwMode="auto">
            <a:xfrm>
              <a:off x="1126" y="3420"/>
              <a:ext cx="13" cy="26"/>
            </a:xfrm>
            <a:custGeom>
              <a:avLst/>
              <a:gdLst>
                <a:gd name="T0" fmla="*/ 0 w 80"/>
                <a:gd name="T1" fmla="*/ 1 h 152"/>
                <a:gd name="T2" fmla="*/ 0 w 80"/>
                <a:gd name="T3" fmla="*/ 0 h 152"/>
                <a:gd name="T4" fmla="*/ 0 w 80"/>
                <a:gd name="T5" fmla="*/ 0 h 152"/>
                <a:gd name="T6" fmla="*/ 0 w 80"/>
                <a:gd name="T7" fmla="*/ 1 h 152"/>
                <a:gd name="T8" fmla="*/ 0 w 80"/>
                <a:gd name="T9" fmla="*/ 1 h 15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80"/>
                <a:gd name="T16" fmla="*/ 0 h 152"/>
                <a:gd name="T17" fmla="*/ 80 w 80"/>
                <a:gd name="T18" fmla="*/ 152 h 15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80" h="152">
                  <a:moveTo>
                    <a:pt x="80" y="152"/>
                  </a:moveTo>
                  <a:lnTo>
                    <a:pt x="80" y="11"/>
                  </a:lnTo>
                  <a:lnTo>
                    <a:pt x="0" y="0"/>
                  </a:lnTo>
                  <a:lnTo>
                    <a:pt x="1" y="140"/>
                  </a:lnTo>
                  <a:lnTo>
                    <a:pt x="80" y="152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12404" name="Freeform 362"/>
            <p:cNvSpPr>
              <a:spLocks/>
            </p:cNvSpPr>
            <p:nvPr/>
          </p:nvSpPr>
          <p:spPr bwMode="auto">
            <a:xfrm>
              <a:off x="1126" y="3466"/>
              <a:ext cx="14" cy="25"/>
            </a:xfrm>
            <a:custGeom>
              <a:avLst/>
              <a:gdLst>
                <a:gd name="T0" fmla="*/ 0 w 81"/>
                <a:gd name="T1" fmla="*/ 1 h 151"/>
                <a:gd name="T2" fmla="*/ 0 w 81"/>
                <a:gd name="T3" fmla="*/ 0 h 151"/>
                <a:gd name="T4" fmla="*/ 0 w 81"/>
                <a:gd name="T5" fmla="*/ 0 h 151"/>
                <a:gd name="T6" fmla="*/ 0 w 81"/>
                <a:gd name="T7" fmla="*/ 1 h 151"/>
                <a:gd name="T8" fmla="*/ 0 w 81"/>
                <a:gd name="T9" fmla="*/ 1 h 15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81"/>
                <a:gd name="T16" fmla="*/ 0 h 151"/>
                <a:gd name="T17" fmla="*/ 81 w 81"/>
                <a:gd name="T18" fmla="*/ 151 h 15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81" h="151">
                  <a:moveTo>
                    <a:pt x="81" y="151"/>
                  </a:moveTo>
                  <a:lnTo>
                    <a:pt x="81" y="10"/>
                  </a:lnTo>
                  <a:lnTo>
                    <a:pt x="0" y="0"/>
                  </a:lnTo>
                  <a:lnTo>
                    <a:pt x="2" y="141"/>
                  </a:lnTo>
                  <a:lnTo>
                    <a:pt x="81" y="151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12405" name="Freeform 363"/>
            <p:cNvSpPr>
              <a:spLocks/>
            </p:cNvSpPr>
            <p:nvPr/>
          </p:nvSpPr>
          <p:spPr bwMode="auto">
            <a:xfrm>
              <a:off x="1127" y="3512"/>
              <a:ext cx="13" cy="25"/>
            </a:xfrm>
            <a:custGeom>
              <a:avLst/>
              <a:gdLst>
                <a:gd name="T0" fmla="*/ 0 w 80"/>
                <a:gd name="T1" fmla="*/ 1 h 152"/>
                <a:gd name="T2" fmla="*/ 0 w 80"/>
                <a:gd name="T3" fmla="*/ 0 h 152"/>
                <a:gd name="T4" fmla="*/ 0 w 80"/>
                <a:gd name="T5" fmla="*/ 0 h 152"/>
                <a:gd name="T6" fmla="*/ 0 w 80"/>
                <a:gd name="T7" fmla="*/ 1 h 152"/>
                <a:gd name="T8" fmla="*/ 0 w 80"/>
                <a:gd name="T9" fmla="*/ 1 h 15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80"/>
                <a:gd name="T16" fmla="*/ 0 h 152"/>
                <a:gd name="T17" fmla="*/ 80 w 80"/>
                <a:gd name="T18" fmla="*/ 152 h 15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80" h="152">
                  <a:moveTo>
                    <a:pt x="80" y="152"/>
                  </a:moveTo>
                  <a:lnTo>
                    <a:pt x="79" y="11"/>
                  </a:lnTo>
                  <a:lnTo>
                    <a:pt x="0" y="0"/>
                  </a:lnTo>
                  <a:lnTo>
                    <a:pt x="0" y="141"/>
                  </a:lnTo>
                  <a:lnTo>
                    <a:pt x="80" y="152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12406" name="Freeform 364"/>
            <p:cNvSpPr>
              <a:spLocks/>
            </p:cNvSpPr>
            <p:nvPr/>
          </p:nvSpPr>
          <p:spPr bwMode="auto">
            <a:xfrm>
              <a:off x="1127" y="3558"/>
              <a:ext cx="13" cy="25"/>
            </a:xfrm>
            <a:custGeom>
              <a:avLst/>
              <a:gdLst>
                <a:gd name="T0" fmla="*/ 0 w 80"/>
                <a:gd name="T1" fmla="*/ 1 h 151"/>
                <a:gd name="T2" fmla="*/ 0 w 80"/>
                <a:gd name="T3" fmla="*/ 0 h 151"/>
                <a:gd name="T4" fmla="*/ 0 w 80"/>
                <a:gd name="T5" fmla="*/ 0 h 151"/>
                <a:gd name="T6" fmla="*/ 0 w 80"/>
                <a:gd name="T7" fmla="*/ 1 h 151"/>
                <a:gd name="T8" fmla="*/ 0 w 80"/>
                <a:gd name="T9" fmla="*/ 1 h 15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80"/>
                <a:gd name="T16" fmla="*/ 0 h 151"/>
                <a:gd name="T17" fmla="*/ 80 w 80"/>
                <a:gd name="T18" fmla="*/ 151 h 15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80" h="151">
                  <a:moveTo>
                    <a:pt x="80" y="151"/>
                  </a:moveTo>
                  <a:lnTo>
                    <a:pt x="79" y="11"/>
                  </a:lnTo>
                  <a:lnTo>
                    <a:pt x="0" y="0"/>
                  </a:lnTo>
                  <a:lnTo>
                    <a:pt x="0" y="140"/>
                  </a:lnTo>
                  <a:lnTo>
                    <a:pt x="80" y="151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12407" name="Freeform 365"/>
            <p:cNvSpPr>
              <a:spLocks/>
            </p:cNvSpPr>
            <p:nvPr/>
          </p:nvSpPr>
          <p:spPr bwMode="auto">
            <a:xfrm>
              <a:off x="1127" y="3377"/>
              <a:ext cx="11" cy="19"/>
            </a:xfrm>
            <a:custGeom>
              <a:avLst/>
              <a:gdLst>
                <a:gd name="T0" fmla="*/ 0 w 65"/>
                <a:gd name="T1" fmla="*/ 0 h 117"/>
                <a:gd name="T2" fmla="*/ 0 w 65"/>
                <a:gd name="T3" fmla="*/ 0 h 117"/>
                <a:gd name="T4" fmla="*/ 0 w 65"/>
                <a:gd name="T5" fmla="*/ 0 h 117"/>
                <a:gd name="T6" fmla="*/ 0 w 65"/>
                <a:gd name="T7" fmla="*/ 0 h 117"/>
                <a:gd name="T8" fmla="*/ 0 w 65"/>
                <a:gd name="T9" fmla="*/ 0 h 117"/>
                <a:gd name="T10" fmla="*/ 0 w 65"/>
                <a:gd name="T11" fmla="*/ 0 h 117"/>
                <a:gd name="T12" fmla="*/ 0 w 65"/>
                <a:gd name="T13" fmla="*/ 0 h 11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65"/>
                <a:gd name="T22" fmla="*/ 0 h 117"/>
                <a:gd name="T23" fmla="*/ 65 w 65"/>
                <a:gd name="T24" fmla="*/ 117 h 117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65" h="117">
                  <a:moveTo>
                    <a:pt x="65" y="40"/>
                  </a:moveTo>
                  <a:lnTo>
                    <a:pt x="65" y="9"/>
                  </a:lnTo>
                  <a:lnTo>
                    <a:pt x="0" y="0"/>
                  </a:lnTo>
                  <a:lnTo>
                    <a:pt x="1" y="113"/>
                  </a:lnTo>
                  <a:lnTo>
                    <a:pt x="26" y="117"/>
                  </a:lnTo>
                  <a:lnTo>
                    <a:pt x="26" y="30"/>
                  </a:lnTo>
                  <a:lnTo>
                    <a:pt x="65" y="4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12408" name="Freeform 366"/>
            <p:cNvSpPr>
              <a:spLocks/>
            </p:cNvSpPr>
            <p:nvPr/>
          </p:nvSpPr>
          <p:spPr bwMode="auto">
            <a:xfrm>
              <a:off x="1127" y="3423"/>
              <a:ext cx="11" cy="19"/>
            </a:xfrm>
            <a:custGeom>
              <a:avLst/>
              <a:gdLst>
                <a:gd name="T0" fmla="*/ 0 w 65"/>
                <a:gd name="T1" fmla="*/ 0 h 118"/>
                <a:gd name="T2" fmla="*/ 0 w 65"/>
                <a:gd name="T3" fmla="*/ 0 h 118"/>
                <a:gd name="T4" fmla="*/ 0 w 65"/>
                <a:gd name="T5" fmla="*/ 0 h 118"/>
                <a:gd name="T6" fmla="*/ 0 w 65"/>
                <a:gd name="T7" fmla="*/ 0 h 118"/>
                <a:gd name="T8" fmla="*/ 0 w 65"/>
                <a:gd name="T9" fmla="*/ 0 h 118"/>
                <a:gd name="T10" fmla="*/ 0 w 65"/>
                <a:gd name="T11" fmla="*/ 0 h 118"/>
                <a:gd name="T12" fmla="*/ 0 w 65"/>
                <a:gd name="T13" fmla="*/ 0 h 11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65"/>
                <a:gd name="T22" fmla="*/ 0 h 118"/>
                <a:gd name="T23" fmla="*/ 65 w 65"/>
                <a:gd name="T24" fmla="*/ 118 h 118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65" h="118">
                  <a:moveTo>
                    <a:pt x="65" y="42"/>
                  </a:moveTo>
                  <a:lnTo>
                    <a:pt x="65" y="9"/>
                  </a:lnTo>
                  <a:lnTo>
                    <a:pt x="0" y="0"/>
                  </a:lnTo>
                  <a:lnTo>
                    <a:pt x="0" y="115"/>
                  </a:lnTo>
                  <a:lnTo>
                    <a:pt x="25" y="118"/>
                  </a:lnTo>
                  <a:lnTo>
                    <a:pt x="25" y="31"/>
                  </a:lnTo>
                  <a:lnTo>
                    <a:pt x="65" y="42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12409" name="Freeform 367"/>
            <p:cNvSpPr>
              <a:spLocks/>
            </p:cNvSpPr>
            <p:nvPr/>
          </p:nvSpPr>
          <p:spPr bwMode="auto">
            <a:xfrm>
              <a:off x="1128" y="3468"/>
              <a:ext cx="10" cy="20"/>
            </a:xfrm>
            <a:custGeom>
              <a:avLst/>
              <a:gdLst>
                <a:gd name="T0" fmla="*/ 0 w 66"/>
                <a:gd name="T1" fmla="*/ 0 h 119"/>
                <a:gd name="T2" fmla="*/ 0 w 66"/>
                <a:gd name="T3" fmla="*/ 0 h 119"/>
                <a:gd name="T4" fmla="*/ 0 w 66"/>
                <a:gd name="T5" fmla="*/ 0 h 119"/>
                <a:gd name="T6" fmla="*/ 0 w 66"/>
                <a:gd name="T7" fmla="*/ 1 h 119"/>
                <a:gd name="T8" fmla="*/ 0 w 66"/>
                <a:gd name="T9" fmla="*/ 1 h 119"/>
                <a:gd name="T10" fmla="*/ 0 w 66"/>
                <a:gd name="T11" fmla="*/ 0 h 119"/>
                <a:gd name="T12" fmla="*/ 0 w 66"/>
                <a:gd name="T13" fmla="*/ 0 h 119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66"/>
                <a:gd name="T22" fmla="*/ 0 h 119"/>
                <a:gd name="T23" fmla="*/ 66 w 66"/>
                <a:gd name="T24" fmla="*/ 119 h 119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66" h="119">
                  <a:moveTo>
                    <a:pt x="66" y="42"/>
                  </a:moveTo>
                  <a:lnTo>
                    <a:pt x="65" y="9"/>
                  </a:lnTo>
                  <a:lnTo>
                    <a:pt x="0" y="0"/>
                  </a:lnTo>
                  <a:lnTo>
                    <a:pt x="0" y="114"/>
                  </a:lnTo>
                  <a:lnTo>
                    <a:pt x="25" y="119"/>
                  </a:lnTo>
                  <a:lnTo>
                    <a:pt x="25" y="31"/>
                  </a:lnTo>
                  <a:lnTo>
                    <a:pt x="66" y="42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12410" name="Freeform 368"/>
            <p:cNvSpPr>
              <a:spLocks/>
            </p:cNvSpPr>
            <p:nvPr/>
          </p:nvSpPr>
          <p:spPr bwMode="auto">
            <a:xfrm>
              <a:off x="1128" y="3514"/>
              <a:ext cx="11" cy="20"/>
            </a:xfrm>
            <a:custGeom>
              <a:avLst/>
              <a:gdLst>
                <a:gd name="T0" fmla="*/ 0 w 65"/>
                <a:gd name="T1" fmla="*/ 0 h 119"/>
                <a:gd name="T2" fmla="*/ 0 w 65"/>
                <a:gd name="T3" fmla="*/ 0 h 119"/>
                <a:gd name="T4" fmla="*/ 0 w 65"/>
                <a:gd name="T5" fmla="*/ 0 h 119"/>
                <a:gd name="T6" fmla="*/ 0 w 65"/>
                <a:gd name="T7" fmla="*/ 1 h 119"/>
                <a:gd name="T8" fmla="*/ 0 w 65"/>
                <a:gd name="T9" fmla="*/ 1 h 119"/>
                <a:gd name="T10" fmla="*/ 0 w 65"/>
                <a:gd name="T11" fmla="*/ 0 h 119"/>
                <a:gd name="T12" fmla="*/ 0 w 65"/>
                <a:gd name="T13" fmla="*/ 0 h 119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65"/>
                <a:gd name="T22" fmla="*/ 0 h 119"/>
                <a:gd name="T23" fmla="*/ 65 w 65"/>
                <a:gd name="T24" fmla="*/ 119 h 119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65" h="119">
                  <a:moveTo>
                    <a:pt x="65" y="43"/>
                  </a:moveTo>
                  <a:lnTo>
                    <a:pt x="65" y="9"/>
                  </a:lnTo>
                  <a:lnTo>
                    <a:pt x="0" y="0"/>
                  </a:lnTo>
                  <a:lnTo>
                    <a:pt x="1" y="115"/>
                  </a:lnTo>
                  <a:lnTo>
                    <a:pt x="25" y="119"/>
                  </a:lnTo>
                  <a:lnTo>
                    <a:pt x="24" y="32"/>
                  </a:lnTo>
                  <a:lnTo>
                    <a:pt x="65" y="43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12411" name="Freeform 369"/>
            <p:cNvSpPr>
              <a:spLocks/>
            </p:cNvSpPr>
            <p:nvPr/>
          </p:nvSpPr>
          <p:spPr bwMode="auto">
            <a:xfrm>
              <a:off x="1128" y="3560"/>
              <a:ext cx="11" cy="20"/>
            </a:xfrm>
            <a:custGeom>
              <a:avLst/>
              <a:gdLst>
                <a:gd name="T0" fmla="*/ 0 w 65"/>
                <a:gd name="T1" fmla="*/ 0 h 118"/>
                <a:gd name="T2" fmla="*/ 0 w 65"/>
                <a:gd name="T3" fmla="*/ 0 h 118"/>
                <a:gd name="T4" fmla="*/ 0 w 65"/>
                <a:gd name="T5" fmla="*/ 0 h 118"/>
                <a:gd name="T6" fmla="*/ 0 w 65"/>
                <a:gd name="T7" fmla="*/ 1 h 118"/>
                <a:gd name="T8" fmla="*/ 0 w 65"/>
                <a:gd name="T9" fmla="*/ 1 h 118"/>
                <a:gd name="T10" fmla="*/ 0 w 65"/>
                <a:gd name="T11" fmla="*/ 0 h 118"/>
                <a:gd name="T12" fmla="*/ 0 w 65"/>
                <a:gd name="T13" fmla="*/ 0 h 11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65"/>
                <a:gd name="T22" fmla="*/ 0 h 118"/>
                <a:gd name="T23" fmla="*/ 65 w 65"/>
                <a:gd name="T24" fmla="*/ 118 h 118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65" h="118">
                  <a:moveTo>
                    <a:pt x="65" y="42"/>
                  </a:moveTo>
                  <a:lnTo>
                    <a:pt x="65" y="9"/>
                  </a:lnTo>
                  <a:lnTo>
                    <a:pt x="0" y="0"/>
                  </a:lnTo>
                  <a:lnTo>
                    <a:pt x="1" y="115"/>
                  </a:lnTo>
                  <a:lnTo>
                    <a:pt x="26" y="118"/>
                  </a:lnTo>
                  <a:lnTo>
                    <a:pt x="26" y="32"/>
                  </a:lnTo>
                  <a:lnTo>
                    <a:pt x="65" y="42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12412" name="Freeform 370"/>
            <p:cNvSpPr>
              <a:spLocks/>
            </p:cNvSpPr>
            <p:nvPr/>
          </p:nvSpPr>
          <p:spPr bwMode="auto">
            <a:xfrm>
              <a:off x="1132" y="3383"/>
              <a:ext cx="6" cy="15"/>
            </a:xfrm>
            <a:custGeom>
              <a:avLst/>
              <a:gdLst>
                <a:gd name="T0" fmla="*/ 0 w 41"/>
                <a:gd name="T1" fmla="*/ 0 h 93"/>
                <a:gd name="T2" fmla="*/ 0 w 41"/>
                <a:gd name="T3" fmla="*/ 0 h 93"/>
                <a:gd name="T4" fmla="*/ 0 w 41"/>
                <a:gd name="T5" fmla="*/ 0 h 93"/>
                <a:gd name="T6" fmla="*/ 0 w 41"/>
                <a:gd name="T7" fmla="*/ 0 h 93"/>
                <a:gd name="T8" fmla="*/ 0 w 41"/>
                <a:gd name="T9" fmla="*/ 0 h 9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1"/>
                <a:gd name="T16" fmla="*/ 0 h 93"/>
                <a:gd name="T17" fmla="*/ 41 w 41"/>
                <a:gd name="T18" fmla="*/ 93 h 9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1" h="93">
                  <a:moveTo>
                    <a:pt x="41" y="11"/>
                  </a:moveTo>
                  <a:lnTo>
                    <a:pt x="0" y="0"/>
                  </a:lnTo>
                  <a:lnTo>
                    <a:pt x="1" y="87"/>
                  </a:lnTo>
                  <a:lnTo>
                    <a:pt x="41" y="93"/>
                  </a:lnTo>
                  <a:lnTo>
                    <a:pt x="41" y="11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12413" name="Freeform 371"/>
            <p:cNvSpPr>
              <a:spLocks/>
            </p:cNvSpPr>
            <p:nvPr/>
          </p:nvSpPr>
          <p:spPr bwMode="auto">
            <a:xfrm>
              <a:off x="1132" y="3428"/>
              <a:ext cx="7" cy="16"/>
            </a:xfrm>
            <a:custGeom>
              <a:avLst/>
              <a:gdLst>
                <a:gd name="T0" fmla="*/ 0 w 41"/>
                <a:gd name="T1" fmla="*/ 0 h 92"/>
                <a:gd name="T2" fmla="*/ 0 w 41"/>
                <a:gd name="T3" fmla="*/ 0 h 92"/>
                <a:gd name="T4" fmla="*/ 0 w 41"/>
                <a:gd name="T5" fmla="*/ 1 h 92"/>
                <a:gd name="T6" fmla="*/ 0 w 41"/>
                <a:gd name="T7" fmla="*/ 1 h 92"/>
                <a:gd name="T8" fmla="*/ 0 w 41"/>
                <a:gd name="T9" fmla="*/ 0 h 9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1"/>
                <a:gd name="T16" fmla="*/ 0 h 92"/>
                <a:gd name="T17" fmla="*/ 41 w 41"/>
                <a:gd name="T18" fmla="*/ 92 h 9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1" h="92">
                  <a:moveTo>
                    <a:pt x="41" y="11"/>
                  </a:moveTo>
                  <a:lnTo>
                    <a:pt x="0" y="0"/>
                  </a:lnTo>
                  <a:lnTo>
                    <a:pt x="1" y="87"/>
                  </a:lnTo>
                  <a:lnTo>
                    <a:pt x="41" y="92"/>
                  </a:lnTo>
                  <a:lnTo>
                    <a:pt x="41" y="11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12414" name="Freeform 372"/>
            <p:cNvSpPr>
              <a:spLocks/>
            </p:cNvSpPr>
            <p:nvPr/>
          </p:nvSpPr>
          <p:spPr bwMode="auto">
            <a:xfrm>
              <a:off x="1132" y="3474"/>
              <a:ext cx="7" cy="16"/>
            </a:xfrm>
            <a:custGeom>
              <a:avLst/>
              <a:gdLst>
                <a:gd name="T0" fmla="*/ 0 w 39"/>
                <a:gd name="T1" fmla="*/ 0 h 92"/>
                <a:gd name="T2" fmla="*/ 0 w 39"/>
                <a:gd name="T3" fmla="*/ 0 h 92"/>
                <a:gd name="T4" fmla="*/ 0 w 39"/>
                <a:gd name="T5" fmla="*/ 1 h 92"/>
                <a:gd name="T6" fmla="*/ 0 w 39"/>
                <a:gd name="T7" fmla="*/ 1 h 92"/>
                <a:gd name="T8" fmla="*/ 0 w 39"/>
                <a:gd name="T9" fmla="*/ 0 h 9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9"/>
                <a:gd name="T16" fmla="*/ 0 h 92"/>
                <a:gd name="T17" fmla="*/ 39 w 39"/>
                <a:gd name="T18" fmla="*/ 92 h 9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9" h="92">
                  <a:moveTo>
                    <a:pt x="39" y="10"/>
                  </a:moveTo>
                  <a:lnTo>
                    <a:pt x="0" y="0"/>
                  </a:lnTo>
                  <a:lnTo>
                    <a:pt x="0" y="86"/>
                  </a:lnTo>
                  <a:lnTo>
                    <a:pt x="39" y="92"/>
                  </a:lnTo>
                  <a:lnTo>
                    <a:pt x="39" y="1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12415" name="Freeform 373"/>
            <p:cNvSpPr>
              <a:spLocks/>
            </p:cNvSpPr>
            <p:nvPr/>
          </p:nvSpPr>
          <p:spPr bwMode="auto">
            <a:xfrm>
              <a:off x="1132" y="3520"/>
              <a:ext cx="7" cy="16"/>
            </a:xfrm>
            <a:custGeom>
              <a:avLst/>
              <a:gdLst>
                <a:gd name="T0" fmla="*/ 0 w 40"/>
                <a:gd name="T1" fmla="*/ 0 h 94"/>
                <a:gd name="T2" fmla="*/ 0 w 40"/>
                <a:gd name="T3" fmla="*/ 0 h 94"/>
                <a:gd name="T4" fmla="*/ 0 w 40"/>
                <a:gd name="T5" fmla="*/ 1 h 94"/>
                <a:gd name="T6" fmla="*/ 0 w 40"/>
                <a:gd name="T7" fmla="*/ 1 h 94"/>
                <a:gd name="T8" fmla="*/ 0 w 40"/>
                <a:gd name="T9" fmla="*/ 0 h 9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0"/>
                <a:gd name="T16" fmla="*/ 0 h 94"/>
                <a:gd name="T17" fmla="*/ 40 w 40"/>
                <a:gd name="T18" fmla="*/ 94 h 9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0" h="94">
                  <a:moveTo>
                    <a:pt x="39" y="11"/>
                  </a:moveTo>
                  <a:lnTo>
                    <a:pt x="0" y="0"/>
                  </a:lnTo>
                  <a:lnTo>
                    <a:pt x="0" y="88"/>
                  </a:lnTo>
                  <a:lnTo>
                    <a:pt x="40" y="94"/>
                  </a:lnTo>
                  <a:lnTo>
                    <a:pt x="39" y="11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12416" name="Freeform 374"/>
            <p:cNvSpPr>
              <a:spLocks/>
            </p:cNvSpPr>
            <p:nvPr/>
          </p:nvSpPr>
          <p:spPr bwMode="auto">
            <a:xfrm>
              <a:off x="1133" y="3566"/>
              <a:ext cx="6" cy="16"/>
            </a:xfrm>
            <a:custGeom>
              <a:avLst/>
              <a:gdLst>
                <a:gd name="T0" fmla="*/ 0 w 40"/>
                <a:gd name="T1" fmla="*/ 0 h 93"/>
                <a:gd name="T2" fmla="*/ 0 w 40"/>
                <a:gd name="T3" fmla="*/ 0 h 93"/>
                <a:gd name="T4" fmla="*/ 0 w 40"/>
                <a:gd name="T5" fmla="*/ 1 h 93"/>
                <a:gd name="T6" fmla="*/ 0 w 40"/>
                <a:gd name="T7" fmla="*/ 1 h 93"/>
                <a:gd name="T8" fmla="*/ 0 w 40"/>
                <a:gd name="T9" fmla="*/ 0 h 9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0"/>
                <a:gd name="T16" fmla="*/ 0 h 93"/>
                <a:gd name="T17" fmla="*/ 40 w 40"/>
                <a:gd name="T18" fmla="*/ 93 h 9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0" h="93">
                  <a:moveTo>
                    <a:pt x="40" y="11"/>
                  </a:moveTo>
                  <a:lnTo>
                    <a:pt x="0" y="0"/>
                  </a:lnTo>
                  <a:lnTo>
                    <a:pt x="0" y="88"/>
                  </a:lnTo>
                  <a:lnTo>
                    <a:pt x="40" y="93"/>
                  </a:lnTo>
                  <a:lnTo>
                    <a:pt x="40" y="11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12417" name="Freeform 375"/>
            <p:cNvSpPr>
              <a:spLocks/>
            </p:cNvSpPr>
            <p:nvPr/>
          </p:nvSpPr>
          <p:spPr bwMode="auto">
            <a:xfrm>
              <a:off x="1126" y="3588"/>
              <a:ext cx="19" cy="66"/>
            </a:xfrm>
            <a:custGeom>
              <a:avLst/>
              <a:gdLst>
                <a:gd name="T0" fmla="*/ 0 w 115"/>
                <a:gd name="T1" fmla="*/ 0 h 390"/>
                <a:gd name="T2" fmla="*/ 0 w 115"/>
                <a:gd name="T3" fmla="*/ 0 h 390"/>
                <a:gd name="T4" fmla="*/ 0 w 115"/>
                <a:gd name="T5" fmla="*/ 0 h 390"/>
                <a:gd name="T6" fmla="*/ 0 w 115"/>
                <a:gd name="T7" fmla="*/ 0 h 390"/>
                <a:gd name="T8" fmla="*/ 0 w 115"/>
                <a:gd name="T9" fmla="*/ 0 h 390"/>
                <a:gd name="T10" fmla="*/ 0 w 115"/>
                <a:gd name="T11" fmla="*/ 0 h 390"/>
                <a:gd name="T12" fmla="*/ 0 w 115"/>
                <a:gd name="T13" fmla="*/ 0 h 390"/>
                <a:gd name="T14" fmla="*/ 0 w 115"/>
                <a:gd name="T15" fmla="*/ 0 h 390"/>
                <a:gd name="T16" fmla="*/ 0 w 115"/>
                <a:gd name="T17" fmla="*/ 0 h 390"/>
                <a:gd name="T18" fmla="*/ 0 w 115"/>
                <a:gd name="T19" fmla="*/ 0 h 390"/>
                <a:gd name="T20" fmla="*/ 0 w 115"/>
                <a:gd name="T21" fmla="*/ 0 h 390"/>
                <a:gd name="T22" fmla="*/ 0 w 115"/>
                <a:gd name="T23" fmla="*/ 0 h 390"/>
                <a:gd name="T24" fmla="*/ 0 w 115"/>
                <a:gd name="T25" fmla="*/ 0 h 390"/>
                <a:gd name="T26" fmla="*/ 0 w 115"/>
                <a:gd name="T27" fmla="*/ 0 h 390"/>
                <a:gd name="T28" fmla="*/ 0 w 115"/>
                <a:gd name="T29" fmla="*/ 0 h 390"/>
                <a:gd name="T30" fmla="*/ 0 w 115"/>
                <a:gd name="T31" fmla="*/ 0 h 390"/>
                <a:gd name="T32" fmla="*/ 0 w 115"/>
                <a:gd name="T33" fmla="*/ 0 h 390"/>
                <a:gd name="T34" fmla="*/ 0 w 115"/>
                <a:gd name="T35" fmla="*/ 0 h 390"/>
                <a:gd name="T36" fmla="*/ 0 w 115"/>
                <a:gd name="T37" fmla="*/ 2 h 390"/>
                <a:gd name="T38" fmla="*/ 0 w 115"/>
                <a:gd name="T39" fmla="*/ 2 h 390"/>
                <a:gd name="T40" fmla="*/ 0 w 115"/>
                <a:gd name="T41" fmla="*/ 2 h 390"/>
                <a:gd name="T42" fmla="*/ 0 w 115"/>
                <a:gd name="T43" fmla="*/ 2 h 390"/>
                <a:gd name="T44" fmla="*/ 0 w 115"/>
                <a:gd name="T45" fmla="*/ 2 h 390"/>
                <a:gd name="T46" fmla="*/ 0 w 115"/>
                <a:gd name="T47" fmla="*/ 2 h 390"/>
                <a:gd name="T48" fmla="*/ 0 w 115"/>
                <a:gd name="T49" fmla="*/ 2 h 390"/>
                <a:gd name="T50" fmla="*/ 0 w 115"/>
                <a:gd name="T51" fmla="*/ 2 h 390"/>
                <a:gd name="T52" fmla="*/ 0 w 115"/>
                <a:gd name="T53" fmla="*/ 2 h 390"/>
                <a:gd name="T54" fmla="*/ 0 w 115"/>
                <a:gd name="T55" fmla="*/ 2 h 390"/>
                <a:gd name="T56" fmla="*/ 0 w 115"/>
                <a:gd name="T57" fmla="*/ 2 h 390"/>
                <a:gd name="T58" fmla="*/ 0 w 115"/>
                <a:gd name="T59" fmla="*/ 2 h 390"/>
                <a:gd name="T60" fmla="*/ 0 w 115"/>
                <a:gd name="T61" fmla="*/ 2 h 390"/>
                <a:gd name="T62" fmla="*/ 0 w 115"/>
                <a:gd name="T63" fmla="*/ 2 h 390"/>
                <a:gd name="T64" fmla="*/ 0 w 115"/>
                <a:gd name="T65" fmla="*/ 2 h 390"/>
                <a:gd name="T66" fmla="*/ 0 w 115"/>
                <a:gd name="T67" fmla="*/ 2 h 390"/>
                <a:gd name="T68" fmla="*/ 0 w 115"/>
                <a:gd name="T69" fmla="*/ 2 h 390"/>
                <a:gd name="T70" fmla="*/ 0 w 115"/>
                <a:gd name="T71" fmla="*/ 2 h 390"/>
                <a:gd name="T72" fmla="*/ 0 w 115"/>
                <a:gd name="T73" fmla="*/ 0 h 390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w 115"/>
                <a:gd name="T112" fmla="*/ 0 h 390"/>
                <a:gd name="T113" fmla="*/ 115 w 115"/>
                <a:gd name="T114" fmla="*/ 390 h 390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T111" t="T112" r="T113" b="T114"/>
              <a:pathLst>
                <a:path w="115" h="390">
                  <a:moveTo>
                    <a:pt x="114" y="28"/>
                  </a:moveTo>
                  <a:lnTo>
                    <a:pt x="113" y="20"/>
                  </a:lnTo>
                  <a:lnTo>
                    <a:pt x="109" y="13"/>
                  </a:lnTo>
                  <a:lnTo>
                    <a:pt x="102" y="9"/>
                  </a:lnTo>
                  <a:lnTo>
                    <a:pt x="94" y="6"/>
                  </a:lnTo>
                  <a:lnTo>
                    <a:pt x="54" y="0"/>
                  </a:lnTo>
                  <a:lnTo>
                    <a:pt x="50" y="0"/>
                  </a:lnTo>
                  <a:lnTo>
                    <a:pt x="45" y="0"/>
                  </a:lnTo>
                  <a:lnTo>
                    <a:pt x="40" y="0"/>
                  </a:lnTo>
                  <a:lnTo>
                    <a:pt x="35" y="1"/>
                  </a:lnTo>
                  <a:lnTo>
                    <a:pt x="30" y="2"/>
                  </a:lnTo>
                  <a:lnTo>
                    <a:pt x="25" y="3"/>
                  </a:lnTo>
                  <a:lnTo>
                    <a:pt x="21" y="4"/>
                  </a:lnTo>
                  <a:lnTo>
                    <a:pt x="17" y="7"/>
                  </a:lnTo>
                  <a:lnTo>
                    <a:pt x="10" y="11"/>
                  </a:lnTo>
                  <a:lnTo>
                    <a:pt x="5" y="18"/>
                  </a:lnTo>
                  <a:lnTo>
                    <a:pt x="1" y="26"/>
                  </a:lnTo>
                  <a:lnTo>
                    <a:pt x="0" y="35"/>
                  </a:lnTo>
                  <a:lnTo>
                    <a:pt x="1" y="362"/>
                  </a:lnTo>
                  <a:lnTo>
                    <a:pt x="2" y="370"/>
                  </a:lnTo>
                  <a:lnTo>
                    <a:pt x="7" y="377"/>
                  </a:lnTo>
                  <a:lnTo>
                    <a:pt x="14" y="382"/>
                  </a:lnTo>
                  <a:lnTo>
                    <a:pt x="22" y="385"/>
                  </a:lnTo>
                  <a:lnTo>
                    <a:pt x="61" y="390"/>
                  </a:lnTo>
                  <a:lnTo>
                    <a:pt x="66" y="390"/>
                  </a:lnTo>
                  <a:lnTo>
                    <a:pt x="70" y="390"/>
                  </a:lnTo>
                  <a:lnTo>
                    <a:pt x="76" y="390"/>
                  </a:lnTo>
                  <a:lnTo>
                    <a:pt x="80" y="389"/>
                  </a:lnTo>
                  <a:lnTo>
                    <a:pt x="86" y="389"/>
                  </a:lnTo>
                  <a:lnTo>
                    <a:pt x="91" y="388"/>
                  </a:lnTo>
                  <a:lnTo>
                    <a:pt x="95" y="386"/>
                  </a:lnTo>
                  <a:lnTo>
                    <a:pt x="98" y="385"/>
                  </a:lnTo>
                  <a:lnTo>
                    <a:pt x="105" y="379"/>
                  </a:lnTo>
                  <a:lnTo>
                    <a:pt x="111" y="372"/>
                  </a:lnTo>
                  <a:lnTo>
                    <a:pt x="114" y="364"/>
                  </a:lnTo>
                  <a:lnTo>
                    <a:pt x="115" y="355"/>
                  </a:lnTo>
                  <a:lnTo>
                    <a:pt x="114" y="28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12418" name="Freeform 376"/>
            <p:cNvSpPr>
              <a:spLocks/>
            </p:cNvSpPr>
            <p:nvPr/>
          </p:nvSpPr>
          <p:spPr bwMode="auto">
            <a:xfrm>
              <a:off x="1126" y="3591"/>
              <a:ext cx="13" cy="63"/>
            </a:xfrm>
            <a:custGeom>
              <a:avLst/>
              <a:gdLst>
                <a:gd name="T0" fmla="*/ 0 w 80"/>
                <a:gd name="T1" fmla="*/ 2 h 372"/>
                <a:gd name="T2" fmla="*/ 0 w 80"/>
                <a:gd name="T3" fmla="*/ 2 h 372"/>
                <a:gd name="T4" fmla="*/ 0 w 80"/>
                <a:gd name="T5" fmla="*/ 2 h 372"/>
                <a:gd name="T6" fmla="*/ 0 w 80"/>
                <a:gd name="T7" fmla="*/ 2 h 372"/>
                <a:gd name="T8" fmla="*/ 0 w 80"/>
                <a:gd name="T9" fmla="*/ 2 h 372"/>
                <a:gd name="T10" fmla="*/ 0 w 80"/>
                <a:gd name="T11" fmla="*/ 0 h 372"/>
                <a:gd name="T12" fmla="*/ 0 w 80"/>
                <a:gd name="T13" fmla="*/ 0 h 372"/>
                <a:gd name="T14" fmla="*/ 0 w 80"/>
                <a:gd name="T15" fmla="*/ 0 h 372"/>
                <a:gd name="T16" fmla="*/ 0 w 80"/>
                <a:gd name="T17" fmla="*/ 0 h 372"/>
                <a:gd name="T18" fmla="*/ 0 w 80"/>
                <a:gd name="T19" fmla="*/ 0 h 372"/>
                <a:gd name="T20" fmla="*/ 0 w 80"/>
                <a:gd name="T21" fmla="*/ 0 h 372"/>
                <a:gd name="T22" fmla="*/ 0 w 80"/>
                <a:gd name="T23" fmla="*/ 0 h 372"/>
                <a:gd name="T24" fmla="*/ 0 w 80"/>
                <a:gd name="T25" fmla="*/ 0 h 372"/>
                <a:gd name="T26" fmla="*/ 0 w 80"/>
                <a:gd name="T27" fmla="*/ 0 h 372"/>
                <a:gd name="T28" fmla="*/ 0 w 80"/>
                <a:gd name="T29" fmla="*/ 0 h 372"/>
                <a:gd name="T30" fmla="*/ 0 w 80"/>
                <a:gd name="T31" fmla="*/ 2 h 372"/>
                <a:gd name="T32" fmla="*/ 0 w 80"/>
                <a:gd name="T33" fmla="*/ 2 h 372"/>
                <a:gd name="T34" fmla="*/ 0 w 80"/>
                <a:gd name="T35" fmla="*/ 2 h 372"/>
                <a:gd name="T36" fmla="*/ 0 w 80"/>
                <a:gd name="T37" fmla="*/ 2 h 372"/>
                <a:gd name="T38" fmla="*/ 0 w 80"/>
                <a:gd name="T39" fmla="*/ 2 h 372"/>
                <a:gd name="T40" fmla="*/ 0 w 80"/>
                <a:gd name="T41" fmla="*/ 2 h 372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80"/>
                <a:gd name="T64" fmla="*/ 0 h 372"/>
                <a:gd name="T65" fmla="*/ 80 w 80"/>
                <a:gd name="T66" fmla="*/ 372 h 372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80" h="372">
                  <a:moveTo>
                    <a:pt x="61" y="372"/>
                  </a:moveTo>
                  <a:lnTo>
                    <a:pt x="69" y="371"/>
                  </a:lnTo>
                  <a:lnTo>
                    <a:pt x="76" y="369"/>
                  </a:lnTo>
                  <a:lnTo>
                    <a:pt x="79" y="363"/>
                  </a:lnTo>
                  <a:lnTo>
                    <a:pt x="80" y="355"/>
                  </a:lnTo>
                  <a:lnTo>
                    <a:pt x="79" y="28"/>
                  </a:lnTo>
                  <a:lnTo>
                    <a:pt x="78" y="20"/>
                  </a:lnTo>
                  <a:lnTo>
                    <a:pt x="74" y="13"/>
                  </a:lnTo>
                  <a:lnTo>
                    <a:pt x="67" y="8"/>
                  </a:lnTo>
                  <a:lnTo>
                    <a:pt x="59" y="6"/>
                  </a:lnTo>
                  <a:lnTo>
                    <a:pt x="19" y="0"/>
                  </a:lnTo>
                  <a:lnTo>
                    <a:pt x="12" y="0"/>
                  </a:lnTo>
                  <a:lnTo>
                    <a:pt x="5" y="3"/>
                  </a:lnTo>
                  <a:lnTo>
                    <a:pt x="1" y="9"/>
                  </a:lnTo>
                  <a:lnTo>
                    <a:pt x="0" y="17"/>
                  </a:lnTo>
                  <a:lnTo>
                    <a:pt x="1" y="344"/>
                  </a:lnTo>
                  <a:lnTo>
                    <a:pt x="2" y="352"/>
                  </a:lnTo>
                  <a:lnTo>
                    <a:pt x="7" y="359"/>
                  </a:lnTo>
                  <a:lnTo>
                    <a:pt x="14" y="364"/>
                  </a:lnTo>
                  <a:lnTo>
                    <a:pt x="22" y="367"/>
                  </a:lnTo>
                  <a:lnTo>
                    <a:pt x="61" y="372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</p:grpSp>
      <p:grpSp>
        <p:nvGrpSpPr>
          <p:cNvPr id="12347" name="Group 377"/>
          <p:cNvGrpSpPr>
            <a:grpSpLocks/>
          </p:cNvGrpSpPr>
          <p:nvPr/>
        </p:nvGrpSpPr>
        <p:grpSpPr bwMode="auto">
          <a:xfrm>
            <a:off x="7232650" y="5618163"/>
            <a:ext cx="590550" cy="582612"/>
            <a:chOff x="4550" y="3770"/>
            <a:chExt cx="372" cy="367"/>
          </a:xfrm>
        </p:grpSpPr>
        <p:sp>
          <p:nvSpPr>
            <p:cNvPr id="12365" name="Rectangle 378"/>
            <p:cNvSpPr>
              <a:spLocks noChangeArrowheads="1"/>
            </p:cNvSpPr>
            <p:nvPr/>
          </p:nvSpPr>
          <p:spPr bwMode="auto">
            <a:xfrm>
              <a:off x="4553" y="3774"/>
              <a:ext cx="367" cy="303"/>
            </a:xfrm>
            <a:prstGeom prst="rect">
              <a:avLst/>
            </a:prstGeom>
            <a:gradFill rotWithShape="0">
              <a:gsLst>
                <a:gs pos="0">
                  <a:srgbClr val="475E76"/>
                </a:gs>
                <a:gs pos="50000">
                  <a:srgbClr val="99CCFF"/>
                </a:gs>
                <a:gs pos="100000">
                  <a:srgbClr val="475E76"/>
                </a:gs>
              </a:gsLst>
              <a:lin ang="5400000" scaled="1"/>
            </a:gradFill>
            <a:ln w="28575">
              <a:solidFill>
                <a:srgbClr val="5F5F5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sv-SE"/>
            </a:p>
          </p:txBody>
        </p:sp>
        <p:sp>
          <p:nvSpPr>
            <p:cNvPr id="12366" name="Rectangle 379"/>
            <p:cNvSpPr>
              <a:spLocks noChangeArrowheads="1"/>
            </p:cNvSpPr>
            <p:nvPr/>
          </p:nvSpPr>
          <p:spPr bwMode="auto">
            <a:xfrm>
              <a:off x="4668" y="4071"/>
              <a:ext cx="156" cy="47"/>
            </a:xfrm>
            <a:prstGeom prst="rect">
              <a:avLst/>
            </a:prstGeom>
            <a:solidFill>
              <a:srgbClr val="5F5F5F"/>
            </a:solidFill>
            <a:ln w="9525">
              <a:solidFill>
                <a:srgbClr val="5F5F5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sv-SE"/>
            </a:p>
          </p:txBody>
        </p:sp>
        <p:sp>
          <p:nvSpPr>
            <p:cNvPr id="12367" name="Rectangle 380"/>
            <p:cNvSpPr>
              <a:spLocks noChangeArrowheads="1"/>
            </p:cNvSpPr>
            <p:nvPr/>
          </p:nvSpPr>
          <p:spPr bwMode="auto">
            <a:xfrm>
              <a:off x="4553" y="3770"/>
              <a:ext cx="369" cy="310"/>
            </a:xfrm>
            <a:prstGeom prst="rect">
              <a:avLst/>
            </a:prstGeom>
            <a:noFill/>
            <a:ln w="28575">
              <a:solidFill>
                <a:schemeClr val="accent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sv-SE"/>
            </a:p>
          </p:txBody>
        </p:sp>
        <p:pic>
          <p:nvPicPr>
            <p:cNvPr id="12368" name="Picture 381" descr="video1"/>
            <p:cNvPicPr>
              <a:picLocks noChangeAspect="1" noChangeArrowheads="1"/>
            </p:cNvPicPr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4550" y="3787"/>
              <a:ext cx="363" cy="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2369" name="Line 382"/>
            <p:cNvSpPr>
              <a:spLocks noChangeShapeType="1"/>
            </p:cNvSpPr>
            <p:nvPr/>
          </p:nvSpPr>
          <p:spPr bwMode="auto">
            <a:xfrm>
              <a:off x="4579" y="4136"/>
              <a:ext cx="325" cy="1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</p:grpSp>
      <p:grpSp>
        <p:nvGrpSpPr>
          <p:cNvPr id="12348" name="Group 383"/>
          <p:cNvGrpSpPr>
            <a:grpSpLocks/>
          </p:cNvGrpSpPr>
          <p:nvPr/>
        </p:nvGrpSpPr>
        <p:grpSpPr bwMode="auto">
          <a:xfrm>
            <a:off x="1125538" y="3190875"/>
            <a:ext cx="365125" cy="403225"/>
            <a:chOff x="557" y="2482"/>
            <a:chExt cx="270" cy="262"/>
          </a:xfrm>
        </p:grpSpPr>
        <p:sp>
          <p:nvSpPr>
            <p:cNvPr id="12362" name="Rectangle 384"/>
            <p:cNvSpPr>
              <a:spLocks noChangeArrowheads="1"/>
            </p:cNvSpPr>
            <p:nvPr/>
          </p:nvSpPr>
          <p:spPr bwMode="auto">
            <a:xfrm>
              <a:off x="628" y="2680"/>
              <a:ext cx="114" cy="47"/>
            </a:xfrm>
            <a:prstGeom prst="rect">
              <a:avLst/>
            </a:prstGeom>
            <a:solidFill>
              <a:srgbClr val="5F5F5F"/>
            </a:solidFill>
            <a:ln w="9525">
              <a:solidFill>
                <a:srgbClr val="5F5F5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sv-SE"/>
            </a:p>
          </p:txBody>
        </p:sp>
        <p:sp>
          <p:nvSpPr>
            <p:cNvPr id="12363" name="Rectangle 385"/>
            <p:cNvSpPr>
              <a:spLocks noChangeArrowheads="1"/>
            </p:cNvSpPr>
            <p:nvPr/>
          </p:nvSpPr>
          <p:spPr bwMode="auto">
            <a:xfrm>
              <a:off x="557" y="2482"/>
              <a:ext cx="270" cy="207"/>
            </a:xfrm>
            <a:prstGeom prst="rect">
              <a:avLst/>
            </a:prstGeom>
            <a:solidFill>
              <a:schemeClr val="folHlink"/>
            </a:solidFill>
            <a:ln w="28575">
              <a:solidFill>
                <a:srgbClr val="4D4D4D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sv-SE"/>
            </a:p>
          </p:txBody>
        </p:sp>
        <p:sp>
          <p:nvSpPr>
            <p:cNvPr id="12364" name="Line 386"/>
            <p:cNvSpPr>
              <a:spLocks noChangeShapeType="1"/>
            </p:cNvSpPr>
            <p:nvPr/>
          </p:nvSpPr>
          <p:spPr bwMode="auto">
            <a:xfrm>
              <a:off x="568" y="2743"/>
              <a:ext cx="238" cy="1"/>
            </a:xfrm>
            <a:prstGeom prst="line">
              <a:avLst/>
            </a:prstGeom>
            <a:noFill/>
            <a:ln w="57150">
              <a:solidFill>
                <a:srgbClr val="5F5F5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</p:grpSp>
      <p:grpSp>
        <p:nvGrpSpPr>
          <p:cNvPr id="12349" name="Group 387"/>
          <p:cNvGrpSpPr>
            <a:grpSpLocks/>
          </p:cNvGrpSpPr>
          <p:nvPr/>
        </p:nvGrpSpPr>
        <p:grpSpPr bwMode="auto">
          <a:xfrm>
            <a:off x="5684838" y="5235575"/>
            <a:ext cx="365125" cy="403225"/>
            <a:chOff x="557" y="2482"/>
            <a:chExt cx="270" cy="262"/>
          </a:xfrm>
        </p:grpSpPr>
        <p:sp>
          <p:nvSpPr>
            <p:cNvPr id="12359" name="Rectangle 388"/>
            <p:cNvSpPr>
              <a:spLocks noChangeArrowheads="1"/>
            </p:cNvSpPr>
            <p:nvPr/>
          </p:nvSpPr>
          <p:spPr bwMode="auto">
            <a:xfrm>
              <a:off x="628" y="2680"/>
              <a:ext cx="114" cy="47"/>
            </a:xfrm>
            <a:prstGeom prst="rect">
              <a:avLst/>
            </a:prstGeom>
            <a:solidFill>
              <a:srgbClr val="5F5F5F"/>
            </a:solidFill>
            <a:ln w="9525">
              <a:solidFill>
                <a:srgbClr val="5F5F5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sv-SE"/>
            </a:p>
          </p:txBody>
        </p:sp>
        <p:sp>
          <p:nvSpPr>
            <p:cNvPr id="12360" name="Rectangle 389"/>
            <p:cNvSpPr>
              <a:spLocks noChangeArrowheads="1"/>
            </p:cNvSpPr>
            <p:nvPr/>
          </p:nvSpPr>
          <p:spPr bwMode="auto">
            <a:xfrm>
              <a:off x="557" y="2482"/>
              <a:ext cx="270" cy="207"/>
            </a:xfrm>
            <a:prstGeom prst="rect">
              <a:avLst/>
            </a:prstGeom>
            <a:solidFill>
              <a:schemeClr val="folHlink"/>
            </a:solidFill>
            <a:ln w="28575">
              <a:solidFill>
                <a:srgbClr val="4D4D4D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sv-SE"/>
            </a:p>
          </p:txBody>
        </p:sp>
        <p:sp>
          <p:nvSpPr>
            <p:cNvPr id="12361" name="Line 390"/>
            <p:cNvSpPr>
              <a:spLocks noChangeShapeType="1"/>
            </p:cNvSpPr>
            <p:nvPr/>
          </p:nvSpPr>
          <p:spPr bwMode="auto">
            <a:xfrm>
              <a:off x="568" y="2743"/>
              <a:ext cx="238" cy="1"/>
            </a:xfrm>
            <a:prstGeom prst="line">
              <a:avLst/>
            </a:prstGeom>
            <a:noFill/>
            <a:ln w="57150">
              <a:solidFill>
                <a:srgbClr val="5F5F5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</p:grpSp>
      <p:grpSp>
        <p:nvGrpSpPr>
          <p:cNvPr id="12350" name="Group 391"/>
          <p:cNvGrpSpPr>
            <a:grpSpLocks/>
          </p:cNvGrpSpPr>
          <p:nvPr/>
        </p:nvGrpSpPr>
        <p:grpSpPr bwMode="auto">
          <a:xfrm>
            <a:off x="6396038" y="5248275"/>
            <a:ext cx="365125" cy="403225"/>
            <a:chOff x="557" y="2482"/>
            <a:chExt cx="270" cy="262"/>
          </a:xfrm>
        </p:grpSpPr>
        <p:sp>
          <p:nvSpPr>
            <p:cNvPr id="12356" name="Rectangle 392"/>
            <p:cNvSpPr>
              <a:spLocks noChangeArrowheads="1"/>
            </p:cNvSpPr>
            <p:nvPr/>
          </p:nvSpPr>
          <p:spPr bwMode="auto">
            <a:xfrm>
              <a:off x="628" y="2680"/>
              <a:ext cx="114" cy="47"/>
            </a:xfrm>
            <a:prstGeom prst="rect">
              <a:avLst/>
            </a:prstGeom>
            <a:solidFill>
              <a:srgbClr val="5F5F5F"/>
            </a:solidFill>
            <a:ln w="9525">
              <a:solidFill>
                <a:srgbClr val="5F5F5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sv-SE"/>
            </a:p>
          </p:txBody>
        </p:sp>
        <p:sp>
          <p:nvSpPr>
            <p:cNvPr id="12357" name="Rectangle 393"/>
            <p:cNvSpPr>
              <a:spLocks noChangeArrowheads="1"/>
            </p:cNvSpPr>
            <p:nvPr/>
          </p:nvSpPr>
          <p:spPr bwMode="auto">
            <a:xfrm>
              <a:off x="557" y="2482"/>
              <a:ext cx="270" cy="207"/>
            </a:xfrm>
            <a:prstGeom prst="rect">
              <a:avLst/>
            </a:prstGeom>
            <a:solidFill>
              <a:schemeClr val="folHlink"/>
            </a:solidFill>
            <a:ln w="28575">
              <a:solidFill>
                <a:srgbClr val="4D4D4D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sv-SE"/>
            </a:p>
          </p:txBody>
        </p:sp>
        <p:sp>
          <p:nvSpPr>
            <p:cNvPr id="12358" name="Line 394"/>
            <p:cNvSpPr>
              <a:spLocks noChangeShapeType="1"/>
            </p:cNvSpPr>
            <p:nvPr/>
          </p:nvSpPr>
          <p:spPr bwMode="auto">
            <a:xfrm>
              <a:off x="568" y="2743"/>
              <a:ext cx="238" cy="1"/>
            </a:xfrm>
            <a:prstGeom prst="line">
              <a:avLst/>
            </a:prstGeom>
            <a:noFill/>
            <a:ln w="57150">
              <a:solidFill>
                <a:srgbClr val="5F5F5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</p:grpSp>
      <p:grpSp>
        <p:nvGrpSpPr>
          <p:cNvPr id="12351" name="Group 395"/>
          <p:cNvGrpSpPr>
            <a:grpSpLocks/>
          </p:cNvGrpSpPr>
          <p:nvPr/>
        </p:nvGrpSpPr>
        <p:grpSpPr bwMode="auto">
          <a:xfrm>
            <a:off x="6675438" y="5616575"/>
            <a:ext cx="365125" cy="403225"/>
            <a:chOff x="557" y="2482"/>
            <a:chExt cx="270" cy="262"/>
          </a:xfrm>
        </p:grpSpPr>
        <p:sp>
          <p:nvSpPr>
            <p:cNvPr id="12353" name="Rectangle 396"/>
            <p:cNvSpPr>
              <a:spLocks noChangeArrowheads="1"/>
            </p:cNvSpPr>
            <p:nvPr/>
          </p:nvSpPr>
          <p:spPr bwMode="auto">
            <a:xfrm>
              <a:off x="628" y="2680"/>
              <a:ext cx="114" cy="47"/>
            </a:xfrm>
            <a:prstGeom prst="rect">
              <a:avLst/>
            </a:prstGeom>
            <a:solidFill>
              <a:srgbClr val="5F5F5F"/>
            </a:solidFill>
            <a:ln w="9525">
              <a:solidFill>
                <a:srgbClr val="5F5F5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sv-SE"/>
            </a:p>
          </p:txBody>
        </p:sp>
        <p:sp>
          <p:nvSpPr>
            <p:cNvPr id="12354" name="Rectangle 397"/>
            <p:cNvSpPr>
              <a:spLocks noChangeArrowheads="1"/>
            </p:cNvSpPr>
            <p:nvPr/>
          </p:nvSpPr>
          <p:spPr bwMode="auto">
            <a:xfrm>
              <a:off x="557" y="2482"/>
              <a:ext cx="270" cy="207"/>
            </a:xfrm>
            <a:prstGeom prst="rect">
              <a:avLst/>
            </a:prstGeom>
            <a:solidFill>
              <a:schemeClr val="folHlink"/>
            </a:solidFill>
            <a:ln w="28575">
              <a:solidFill>
                <a:srgbClr val="4D4D4D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sv-SE"/>
            </a:p>
          </p:txBody>
        </p:sp>
        <p:sp>
          <p:nvSpPr>
            <p:cNvPr id="12355" name="Line 398"/>
            <p:cNvSpPr>
              <a:spLocks noChangeShapeType="1"/>
            </p:cNvSpPr>
            <p:nvPr/>
          </p:nvSpPr>
          <p:spPr bwMode="auto">
            <a:xfrm>
              <a:off x="568" y="2743"/>
              <a:ext cx="238" cy="1"/>
            </a:xfrm>
            <a:prstGeom prst="line">
              <a:avLst/>
            </a:prstGeom>
            <a:noFill/>
            <a:ln w="57150">
              <a:solidFill>
                <a:srgbClr val="5F5F5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</p:grpSp>
      <p:sp>
        <p:nvSpPr>
          <p:cNvPr id="290191" name="Text Box 399"/>
          <p:cNvSpPr txBox="1">
            <a:spLocks noChangeArrowheads="1"/>
          </p:cNvSpPr>
          <p:nvPr/>
        </p:nvSpPr>
        <p:spPr bwMode="auto">
          <a:xfrm>
            <a:off x="5173663" y="4068763"/>
            <a:ext cx="122237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sz="2000">
                <a:solidFill>
                  <a:schemeClr val="accent2"/>
                </a:solidFill>
                <a:latin typeface="Comic Sans MS" pitchFamily="66" charset="0"/>
              </a:rPr>
              <a:t>request/</a:t>
            </a:r>
          </a:p>
          <a:p>
            <a:pPr algn="ctr" eaLnBrk="0" hangingPunct="0"/>
            <a:r>
              <a:rPr lang="en-US" sz="2000">
                <a:solidFill>
                  <a:schemeClr val="accent2"/>
                </a:solidFill>
                <a:latin typeface="Comic Sans MS" pitchFamily="66" charset="0"/>
              </a:rPr>
              <a:t>reply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8810241"/>
      </p:ext>
    </p:extLst>
  </p:cSld>
  <p:clrMapOvr>
    <a:masterClrMapping/>
  </p:clrMapOvr>
  <p:transition>
    <p:cover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8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898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898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8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898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898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8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898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898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8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898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898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8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898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898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84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8984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8984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000"/>
                            </p:stCondLst>
                            <p:childTnLst>
                              <p:par>
                                <p:cTn id="4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2901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9849" grpId="0" build="p" autoUpdateAnimBg="0"/>
      <p:bldP spid="290191" grpId="0" autoUpdateAnimBg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6" name="Rectangle 2"/>
          <p:cNvSpPr>
            <a:spLocks noGrp="1" noChangeArrowheads="1"/>
          </p:cNvSpPr>
          <p:nvPr>
            <p:ph type="title"/>
          </p:nvPr>
        </p:nvSpPr>
        <p:spPr>
          <a:xfrm>
            <a:off x="177800" y="215900"/>
            <a:ext cx="8585200" cy="965200"/>
          </a:xfrm>
        </p:spPr>
        <p:txBody>
          <a:bodyPr/>
          <a:lstStyle/>
          <a:p>
            <a:r>
              <a:rPr lang="en-US" smtClean="0"/>
              <a:t>RSVP: resource reservation protocol</a:t>
            </a:r>
          </a:p>
        </p:txBody>
      </p:sp>
      <p:sp>
        <p:nvSpPr>
          <p:cNvPr id="84997" name="Rectangle 3"/>
          <p:cNvSpPr>
            <a:spLocks noGrp="1" noChangeArrowheads="1"/>
          </p:cNvSpPr>
          <p:nvPr>
            <p:ph idx="1"/>
          </p:nvPr>
        </p:nvSpPr>
        <p:spPr>
          <a:xfrm>
            <a:off x="0" y="1001713"/>
            <a:ext cx="9144000" cy="5856287"/>
          </a:xfrm>
          <a:solidFill>
            <a:schemeClr val="accent1">
              <a:lumMod val="40000"/>
              <a:lumOff val="60000"/>
            </a:schemeClr>
          </a:solidFill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000" dirty="0" smtClean="0">
                <a:solidFill>
                  <a:srgbClr val="FF0000"/>
                </a:solidFill>
              </a:rPr>
              <a:t>RSVP</a:t>
            </a:r>
            <a:r>
              <a:rPr lang="en-US" sz="2000" dirty="0" smtClean="0"/>
              <a:t>: a leading candidate for signaling protocol </a:t>
            </a:r>
          </a:p>
          <a:p>
            <a:pPr lvl="1">
              <a:lnSpc>
                <a:spcPct val="90000"/>
              </a:lnSpc>
            </a:pPr>
            <a:r>
              <a:rPr lang="en-US" sz="1800" dirty="0" smtClean="0"/>
              <a:t>allows reservations for bandwidth in multicast trees</a:t>
            </a:r>
          </a:p>
          <a:p>
            <a:pPr lvl="1">
              <a:lnSpc>
                <a:spcPct val="90000"/>
              </a:lnSpc>
            </a:pPr>
            <a:r>
              <a:rPr lang="en-US" sz="1800" dirty="0" smtClean="0"/>
              <a:t>is receiver-oriented (the receiver of a </a:t>
            </a:r>
          </a:p>
          <a:p>
            <a:pPr lvl="2">
              <a:lnSpc>
                <a:spcPct val="90000"/>
              </a:lnSpc>
              <a:buFontTx/>
              <a:buNone/>
            </a:pPr>
            <a:r>
              <a:rPr lang="en-US" sz="1800" dirty="0" smtClean="0"/>
              <a:t>data flow initiates and maintains the </a:t>
            </a:r>
          </a:p>
          <a:p>
            <a:pPr lvl="2">
              <a:lnSpc>
                <a:spcPct val="90000"/>
              </a:lnSpc>
              <a:buFontTx/>
              <a:buNone/>
            </a:pPr>
            <a:r>
              <a:rPr lang="en-US" sz="1800" dirty="0" smtClean="0"/>
              <a:t>resource reservation for the flow). </a:t>
            </a:r>
          </a:p>
          <a:p>
            <a:pPr lvl="1">
              <a:lnSpc>
                <a:spcPct val="90000"/>
              </a:lnSpc>
            </a:pPr>
            <a:r>
              <a:rPr lang="sv-SE" dirty="0" err="1" smtClean="0"/>
              <a:t>Maintains</a:t>
            </a:r>
            <a:r>
              <a:rPr lang="sv-SE" dirty="0" smtClean="0"/>
              <a:t> </a:t>
            </a:r>
            <a:r>
              <a:rPr lang="sv-SE" dirty="0" smtClean="0">
                <a:solidFill>
                  <a:srgbClr val="FF0000"/>
                </a:solidFill>
              </a:rPr>
              <a:t>soft-</a:t>
            </a:r>
            <a:r>
              <a:rPr lang="sv-SE" dirty="0" err="1" smtClean="0">
                <a:solidFill>
                  <a:srgbClr val="FF0000"/>
                </a:solidFill>
              </a:rPr>
              <a:t>state</a:t>
            </a:r>
            <a:r>
              <a:rPr lang="sv-SE" dirty="0" smtClean="0">
                <a:solidFill>
                  <a:srgbClr val="FF0000"/>
                </a:solidFill>
              </a:rPr>
              <a:t> </a:t>
            </a:r>
          </a:p>
          <a:p>
            <a:pPr lvl="2">
              <a:lnSpc>
                <a:spcPct val="90000"/>
              </a:lnSpc>
            </a:pPr>
            <a:r>
              <a:rPr lang="sv-SE" sz="1800" dirty="0" smtClean="0">
                <a:solidFill>
                  <a:srgbClr val="FF0000"/>
                </a:solidFill>
              </a:rPr>
              <a:t>receivers </a:t>
            </a:r>
            <a:r>
              <a:rPr lang="sv-SE" sz="1800" dirty="0" err="1" smtClean="0">
                <a:solidFill>
                  <a:srgbClr val="FF0000"/>
                </a:solidFill>
              </a:rPr>
              <a:t>renew</a:t>
            </a:r>
            <a:r>
              <a:rPr lang="sv-SE" sz="1800" dirty="0" smtClean="0">
                <a:solidFill>
                  <a:srgbClr val="FF0000"/>
                </a:solidFill>
              </a:rPr>
              <a:t> </a:t>
            </a:r>
            <a:r>
              <a:rPr lang="sv-SE" sz="1800" dirty="0" err="1" smtClean="0">
                <a:solidFill>
                  <a:srgbClr val="FF0000"/>
                </a:solidFill>
              </a:rPr>
              <a:t>interest</a:t>
            </a:r>
            <a:r>
              <a:rPr lang="sv-SE" sz="1800" dirty="0" smtClean="0">
                <a:solidFill>
                  <a:srgbClr val="FF0000"/>
                </a:solidFill>
              </a:rPr>
              <a:t> </a:t>
            </a:r>
            <a:r>
              <a:rPr lang="sv-SE" sz="1800" dirty="0" err="1" smtClean="0">
                <a:solidFill>
                  <a:srgbClr val="FF0000"/>
                </a:solidFill>
              </a:rPr>
              <a:t>regularly</a:t>
            </a:r>
            <a:endParaRPr lang="en-US" sz="1800" dirty="0" smtClean="0">
              <a:solidFill>
                <a:srgbClr val="FF0000"/>
              </a:solidFill>
            </a:endParaRPr>
          </a:p>
          <a:p>
            <a:pPr lvl="1">
              <a:lnSpc>
                <a:spcPct val="90000"/>
              </a:lnSpc>
            </a:pPr>
            <a:r>
              <a:rPr lang="en-US" sz="1800" dirty="0" smtClean="0">
                <a:solidFill>
                  <a:srgbClr val="FF0000"/>
                </a:solidFill>
              </a:rPr>
              <a:t>does not</a:t>
            </a:r>
            <a:r>
              <a:rPr lang="en-US" sz="1800" dirty="0" smtClean="0"/>
              <a:t> specify how the network </a:t>
            </a:r>
          </a:p>
          <a:p>
            <a:pPr lvl="2">
              <a:lnSpc>
                <a:spcPct val="90000"/>
              </a:lnSpc>
              <a:buFontTx/>
              <a:buNone/>
            </a:pPr>
            <a:r>
              <a:rPr lang="en-US" sz="1800" dirty="0" smtClean="0"/>
              <a:t>provides the reserved bandwidth, only </a:t>
            </a:r>
          </a:p>
          <a:p>
            <a:pPr lvl="2">
              <a:lnSpc>
                <a:spcPct val="90000"/>
              </a:lnSpc>
              <a:buFontTx/>
              <a:buNone/>
            </a:pPr>
            <a:r>
              <a:rPr lang="en-US" sz="1800" dirty="0" smtClean="0"/>
              <a:t>allows the applications to reserve it.</a:t>
            </a:r>
          </a:p>
          <a:p>
            <a:pPr lvl="1">
              <a:lnSpc>
                <a:spcPct val="90000"/>
              </a:lnSpc>
            </a:pPr>
            <a:r>
              <a:rPr lang="en-US" sz="1800" dirty="0" smtClean="0">
                <a:solidFill>
                  <a:srgbClr val="FF0000"/>
                </a:solidFill>
              </a:rPr>
              <a:t>is not</a:t>
            </a:r>
            <a:r>
              <a:rPr lang="en-US" sz="1800" dirty="0" smtClean="0"/>
              <a:t> a routing protocol; it depends on </a:t>
            </a:r>
          </a:p>
          <a:p>
            <a:pPr lvl="2">
              <a:lnSpc>
                <a:spcPct val="90000"/>
              </a:lnSpc>
              <a:buFontTx/>
              <a:buNone/>
            </a:pPr>
            <a:r>
              <a:rPr lang="en-US" sz="1800" dirty="0" smtClean="0"/>
              <a:t>an underlying routing protocol to </a:t>
            </a:r>
          </a:p>
          <a:p>
            <a:pPr lvl="2">
              <a:lnSpc>
                <a:spcPct val="90000"/>
              </a:lnSpc>
              <a:buFontTx/>
              <a:buNone/>
            </a:pPr>
            <a:r>
              <a:rPr lang="en-US" sz="1800" dirty="0" smtClean="0"/>
              <a:t>determine the routes for the flows; when a route changes, </a:t>
            </a:r>
          </a:p>
          <a:p>
            <a:pPr lvl="2">
              <a:lnSpc>
                <a:spcPct val="90000"/>
              </a:lnSpc>
              <a:buFontTx/>
              <a:buNone/>
            </a:pPr>
            <a:r>
              <a:rPr lang="en-US" sz="1800" dirty="0" smtClean="0"/>
              <a:t>RSVP re-reserves resources.</a:t>
            </a:r>
          </a:p>
          <a:p>
            <a:pPr lvl="1">
              <a:lnSpc>
                <a:spcPct val="90000"/>
              </a:lnSpc>
            </a:pPr>
            <a:r>
              <a:rPr lang="en-US" sz="1800" dirty="0" smtClean="0">
                <a:solidFill>
                  <a:srgbClr val="FF0000"/>
                </a:solidFill>
              </a:rPr>
              <a:t>does not</a:t>
            </a:r>
            <a:r>
              <a:rPr lang="en-US" sz="1800" dirty="0" smtClean="0"/>
              <a:t> define the admission test, but it assumes that the  routers perform such a test and that RSVP can interact with the test</a:t>
            </a:r>
            <a:r>
              <a:rPr lang="en-US" dirty="0" smtClean="0"/>
              <a:t>.</a:t>
            </a:r>
          </a:p>
          <a:p>
            <a:pPr lvl="1">
              <a:lnSpc>
                <a:spcPct val="90000"/>
              </a:lnSpc>
            </a:pPr>
            <a:endParaRPr lang="en-US" dirty="0" smtClean="0"/>
          </a:p>
        </p:txBody>
      </p:sp>
      <p:sp>
        <p:nvSpPr>
          <p:cNvPr id="8499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B0024FD-5B46-4FE1-8A67-3E8F546E8C4B}" type="slidenum">
              <a:rPr lang="en-US" smtClean="0"/>
              <a:pPr/>
              <a:t>22</a:t>
            </a:fld>
            <a:endParaRPr lang="en-US" smtClean="0"/>
          </a:p>
        </p:txBody>
      </p:sp>
      <p:pic>
        <p:nvPicPr>
          <p:cNvPr id="84998" name="Picture 4" descr="6-3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84825" y="1758950"/>
            <a:ext cx="3559175" cy="269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Rectangle 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ln w="15875">
            <a:solidFill>
              <a:schemeClr val="tx1"/>
            </a:solidFill>
          </a:ln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v-SE" sz="1800" b="0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36030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2" name="Rectangle 2"/>
          <p:cNvSpPr>
            <a:spLocks noGrp="1" noChangeArrowheads="1"/>
          </p:cNvSpPr>
          <p:nvPr>
            <p:ph type="title"/>
          </p:nvPr>
        </p:nvSpPr>
        <p:spPr>
          <a:xfrm>
            <a:off x="395536" y="116632"/>
            <a:ext cx="8219256" cy="576064"/>
          </a:xfrm>
        </p:spPr>
        <p:txBody>
          <a:bodyPr/>
          <a:lstStyle/>
          <a:p>
            <a:r>
              <a:rPr lang="en-US" sz="3200" dirty="0" smtClean="0"/>
              <a:t>Back to Internet bandwidth guarantee support: alternatively?</a:t>
            </a:r>
          </a:p>
        </p:txBody>
      </p:sp>
      <p:sp>
        <p:nvSpPr>
          <p:cNvPr id="89093" name="Rectangle 3"/>
          <p:cNvSpPr>
            <a:spLocks noGrp="1" noChangeArrowheads="1"/>
          </p:cNvSpPr>
          <p:nvPr>
            <p:ph idx="1"/>
          </p:nvPr>
        </p:nvSpPr>
        <p:spPr>
          <a:xfrm>
            <a:off x="539552" y="1052737"/>
            <a:ext cx="7772400" cy="4968552"/>
          </a:xfrm>
        </p:spPr>
        <p:txBody>
          <a:bodyPr/>
          <a:lstStyle/>
          <a:p>
            <a:pPr>
              <a:buFont typeface="ZapfDingbats"/>
              <a:buNone/>
            </a:pPr>
            <a:r>
              <a:rPr lang="en-US" dirty="0" smtClean="0">
                <a:solidFill>
                  <a:srgbClr val="FF0000"/>
                </a:solidFill>
              </a:rPr>
              <a:t>Concerns with </a:t>
            </a:r>
            <a:r>
              <a:rPr lang="en-US" dirty="0" err="1" smtClean="0">
                <a:solidFill>
                  <a:srgbClr val="FF0000"/>
                </a:solidFill>
              </a:rPr>
              <a:t>Intserv</a:t>
            </a:r>
            <a:r>
              <a:rPr lang="en-US" dirty="0" smtClean="0">
                <a:solidFill>
                  <a:srgbClr val="FF0000"/>
                </a:solidFill>
              </a:rPr>
              <a:t>: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Scalability: </a:t>
            </a:r>
            <a:r>
              <a:rPr lang="en-US" dirty="0" smtClean="0"/>
              <a:t>signaling, maintaining per-flow router state  difficult with large number of flows </a:t>
            </a:r>
          </a:p>
          <a:p>
            <a:pPr>
              <a:buFont typeface="ZapfDingbats"/>
              <a:buNone/>
            </a:pPr>
            <a:endParaRPr lang="en-US" dirty="0" smtClean="0">
              <a:solidFill>
                <a:schemeClr val="accent2"/>
              </a:solidFill>
            </a:endParaRPr>
          </a:p>
          <a:p>
            <a:pPr>
              <a:buFont typeface="ZapfDingbats"/>
              <a:buNone/>
            </a:pPr>
            <a:r>
              <a:rPr lang="en-US" dirty="0" err="1" smtClean="0">
                <a:solidFill>
                  <a:srgbClr val="FF0000"/>
                </a:solidFill>
              </a:rPr>
              <a:t>Diffserv</a:t>
            </a:r>
            <a:r>
              <a:rPr lang="en-US" dirty="0" smtClean="0">
                <a:solidFill>
                  <a:srgbClr val="FF0000"/>
                </a:solidFill>
              </a:rPr>
              <a:t> approach: </a:t>
            </a:r>
          </a:p>
          <a:p>
            <a:r>
              <a:rPr lang="en-US" dirty="0" smtClean="0"/>
              <a:t>provide </a:t>
            </a:r>
            <a:r>
              <a:rPr lang="en-US" dirty="0" smtClean="0"/>
              <a:t>functional components to build service classes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Network core: stateless</a:t>
            </a:r>
            <a:r>
              <a:rPr lang="en-US" dirty="0" smtClean="0"/>
              <a:t>, simple</a:t>
            </a:r>
          </a:p>
          <a:p>
            <a:pPr lvl="1"/>
            <a:r>
              <a:rPr lang="en-US" dirty="0" smtClean="0"/>
              <a:t>Combine flows into </a:t>
            </a:r>
            <a:r>
              <a:rPr lang="en-US" dirty="0" smtClean="0">
                <a:solidFill>
                  <a:srgbClr val="FF0000"/>
                </a:solidFill>
              </a:rPr>
              <a:t>aggregated flows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Classification, shaping, admission at the network edge</a:t>
            </a:r>
          </a:p>
          <a:p>
            <a:endParaRPr lang="en-US" dirty="0" smtClean="0"/>
          </a:p>
        </p:txBody>
      </p:sp>
      <p:sp>
        <p:nvSpPr>
          <p:cNvPr id="8909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CC25980-8C36-4E6F-A203-8FFBAA8AFBCF}" type="slidenum">
              <a:rPr lang="en-US" smtClean="0"/>
              <a:pPr/>
              <a:t>23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762921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9" name="Rectangle 254"/>
          <p:cNvSpPr>
            <a:spLocks noGrp="1" noChangeArrowheads="1"/>
          </p:cNvSpPr>
          <p:nvPr>
            <p:ph type="title"/>
          </p:nvPr>
        </p:nvSpPr>
        <p:spPr>
          <a:xfrm>
            <a:off x="457200" y="304800"/>
            <a:ext cx="8229600" cy="685800"/>
          </a:xfrm>
        </p:spPr>
        <p:txBody>
          <a:bodyPr/>
          <a:lstStyle/>
          <a:p>
            <a:r>
              <a:rPr lang="en-US" smtClean="0"/>
              <a:t>Diffserv Architecture</a:t>
            </a:r>
            <a:endParaRPr lang="en-US" sz="2800" smtClean="0">
              <a:solidFill>
                <a:srgbClr val="3333FF"/>
              </a:solidFill>
            </a:endParaRPr>
          </a:p>
        </p:txBody>
      </p:sp>
      <p:sp>
        <p:nvSpPr>
          <p:cNvPr id="9011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3A9D2C5-8D5C-4155-90BE-7A40A1DCC4B8}" type="slidenum">
              <a:rPr lang="en-US" smtClean="0"/>
              <a:pPr/>
              <a:t>24</a:t>
            </a:fld>
            <a:endParaRPr lang="en-US" smtClean="0"/>
          </a:p>
        </p:txBody>
      </p:sp>
      <p:sp>
        <p:nvSpPr>
          <p:cNvPr id="90116" name="Text Box 2"/>
          <p:cNvSpPr txBox="1">
            <a:spLocks noChangeArrowheads="1"/>
          </p:cNvSpPr>
          <p:nvPr/>
        </p:nvSpPr>
        <p:spPr bwMode="auto">
          <a:xfrm>
            <a:off x="246063" y="1319213"/>
            <a:ext cx="4070350" cy="144962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marL="280988" indent="-280988" eaLnBrk="0" hangingPunct="0">
              <a:lnSpc>
                <a:spcPct val="90000"/>
              </a:lnSpc>
              <a:spcBef>
                <a:spcPct val="50000"/>
              </a:spcBef>
            </a:pPr>
            <a:r>
              <a:rPr lang="en-US" u="sng" dirty="0">
                <a:solidFill>
                  <a:schemeClr val="accent2"/>
                </a:solidFill>
              </a:rPr>
              <a:t>Edge router:</a:t>
            </a:r>
          </a:p>
          <a:p>
            <a:pPr marL="280988" indent="-280988" eaLnBrk="0" hangingPunct="0">
              <a:lnSpc>
                <a:spcPct val="60000"/>
              </a:lnSpc>
              <a:spcBef>
                <a:spcPct val="50000"/>
              </a:spcBef>
              <a:buClr>
                <a:schemeClr val="accent2"/>
              </a:buClr>
              <a:buSzPct val="85000"/>
              <a:buFont typeface="Wingdings" pitchFamily="2" charset="2"/>
              <a:buChar char="q"/>
            </a:pPr>
            <a:r>
              <a:rPr lang="en-US" sz="2000" dirty="0">
                <a:solidFill>
                  <a:schemeClr val="accent2"/>
                </a:solidFill>
              </a:rPr>
              <a:t>per-flow</a:t>
            </a:r>
            <a:r>
              <a:rPr lang="en-US" sz="2000" dirty="0">
                <a:solidFill>
                  <a:schemeClr val="tx2"/>
                </a:solidFill>
              </a:rPr>
              <a:t> traffic management</a:t>
            </a:r>
          </a:p>
          <a:p>
            <a:pPr marL="280988" indent="-280988" eaLnBrk="0" hangingPunct="0">
              <a:spcBef>
                <a:spcPct val="50000"/>
              </a:spcBef>
              <a:buClr>
                <a:schemeClr val="accent2"/>
              </a:buClr>
              <a:buSzPct val="85000"/>
              <a:buFont typeface="Wingdings" pitchFamily="2" charset="2"/>
              <a:buChar char="q"/>
            </a:pPr>
            <a:r>
              <a:rPr lang="en-US" sz="2000" dirty="0">
                <a:solidFill>
                  <a:schemeClr val="tx2"/>
                </a:solidFill>
              </a:rPr>
              <a:t>marks packets as </a:t>
            </a:r>
            <a:r>
              <a:rPr lang="en-US" sz="2000" dirty="0">
                <a:solidFill>
                  <a:srgbClr val="00CC00"/>
                </a:solidFill>
              </a:rPr>
              <a:t>in-profile</a:t>
            </a:r>
            <a:r>
              <a:rPr lang="en-US" sz="2000" dirty="0">
                <a:solidFill>
                  <a:schemeClr val="tx2"/>
                </a:solidFill>
              </a:rPr>
              <a:t> and </a:t>
            </a:r>
            <a:r>
              <a:rPr lang="en-US" sz="2000" dirty="0">
                <a:solidFill>
                  <a:srgbClr val="FF0000"/>
                </a:solidFill>
              </a:rPr>
              <a:t>out-profile</a:t>
            </a:r>
            <a:r>
              <a:rPr lang="en-US" sz="2000" dirty="0">
                <a:solidFill>
                  <a:schemeClr val="tx2"/>
                </a:solidFill>
              </a:rPr>
              <a:t> </a:t>
            </a:r>
          </a:p>
        </p:txBody>
      </p:sp>
      <p:sp>
        <p:nvSpPr>
          <p:cNvPr id="90117" name="Text Box 3"/>
          <p:cNvSpPr txBox="1">
            <a:spLocks noChangeArrowheads="1"/>
          </p:cNvSpPr>
          <p:nvPr/>
        </p:nvSpPr>
        <p:spPr bwMode="auto">
          <a:xfrm>
            <a:off x="379413" y="3883025"/>
            <a:ext cx="4341812" cy="252412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marL="280988" indent="-280988" eaLnBrk="0" hangingPunct="0">
              <a:spcBef>
                <a:spcPct val="50000"/>
              </a:spcBef>
            </a:pPr>
            <a:r>
              <a:rPr lang="en-US" u="sng" dirty="0">
                <a:solidFill>
                  <a:srgbClr val="FF0000"/>
                </a:solidFill>
              </a:rPr>
              <a:t>Core router:</a:t>
            </a:r>
          </a:p>
          <a:p>
            <a:pPr marL="280988" indent="-280988" eaLnBrk="0" hangingPunct="0">
              <a:spcBef>
                <a:spcPct val="50000"/>
              </a:spcBef>
              <a:buClr>
                <a:schemeClr val="accent2"/>
              </a:buClr>
              <a:buSzPct val="85000"/>
              <a:buFont typeface="Wingdings" pitchFamily="2" charset="2"/>
              <a:buChar char="q"/>
            </a:pPr>
            <a:r>
              <a:rPr lang="en-US" sz="2000" dirty="0">
                <a:solidFill>
                  <a:srgbClr val="FF0000"/>
                </a:solidFill>
              </a:rPr>
              <a:t>per class</a:t>
            </a:r>
            <a:r>
              <a:rPr lang="en-US" sz="2000" dirty="0">
                <a:solidFill>
                  <a:schemeClr val="tx2"/>
                </a:solidFill>
              </a:rPr>
              <a:t> traffic management</a:t>
            </a:r>
          </a:p>
          <a:p>
            <a:pPr marL="280988" indent="-280988" eaLnBrk="0" hangingPunct="0">
              <a:lnSpc>
                <a:spcPct val="80000"/>
              </a:lnSpc>
              <a:spcBef>
                <a:spcPct val="50000"/>
              </a:spcBef>
              <a:buClr>
                <a:schemeClr val="accent2"/>
              </a:buClr>
              <a:buSzPct val="85000"/>
              <a:buFont typeface="Wingdings" pitchFamily="2" charset="2"/>
              <a:buChar char="q"/>
            </a:pPr>
            <a:r>
              <a:rPr lang="en-US" sz="2000" dirty="0">
                <a:solidFill>
                  <a:schemeClr val="tx2"/>
                </a:solidFill>
              </a:rPr>
              <a:t> buffering and scheduling based on </a:t>
            </a:r>
            <a:r>
              <a:rPr lang="en-US" sz="2000" dirty="0">
                <a:solidFill>
                  <a:srgbClr val="FF0000"/>
                </a:solidFill>
              </a:rPr>
              <a:t>marking </a:t>
            </a:r>
            <a:r>
              <a:rPr lang="en-US" sz="2000" dirty="0"/>
              <a:t>at edge</a:t>
            </a:r>
          </a:p>
          <a:p>
            <a:pPr marL="280988" indent="-280988" eaLnBrk="0" hangingPunct="0">
              <a:lnSpc>
                <a:spcPct val="70000"/>
              </a:lnSpc>
              <a:spcBef>
                <a:spcPct val="50000"/>
              </a:spcBef>
              <a:buClr>
                <a:schemeClr val="accent2"/>
              </a:buClr>
              <a:buSzPct val="85000"/>
              <a:buFont typeface="Wingdings" pitchFamily="2" charset="2"/>
              <a:buChar char="q"/>
            </a:pPr>
            <a:r>
              <a:rPr lang="en-US" sz="2000" dirty="0"/>
              <a:t> preference given to </a:t>
            </a:r>
            <a:r>
              <a:rPr lang="en-US" sz="2000" dirty="0">
                <a:solidFill>
                  <a:srgbClr val="00CC00"/>
                </a:solidFill>
              </a:rPr>
              <a:t>in-profile </a:t>
            </a:r>
            <a:r>
              <a:rPr lang="en-US" sz="2000" dirty="0"/>
              <a:t>packets</a:t>
            </a:r>
          </a:p>
          <a:p>
            <a:pPr marL="280988" indent="-280988" eaLnBrk="0" hangingPunct="0">
              <a:lnSpc>
                <a:spcPct val="70000"/>
              </a:lnSpc>
              <a:spcBef>
                <a:spcPct val="50000"/>
              </a:spcBef>
              <a:buClr>
                <a:schemeClr val="accent2"/>
              </a:buClr>
              <a:buSzPct val="85000"/>
              <a:buFont typeface="Wingdings" pitchFamily="2" charset="2"/>
              <a:buChar char="q"/>
            </a:pPr>
            <a:endParaRPr lang="en-US" sz="2000" dirty="0">
              <a:solidFill>
                <a:schemeClr val="tx2"/>
              </a:solidFill>
              <a:latin typeface="Comic Sans MS" pitchFamily="66" charset="0"/>
            </a:endParaRPr>
          </a:p>
        </p:txBody>
      </p:sp>
      <p:grpSp>
        <p:nvGrpSpPr>
          <p:cNvPr id="90118" name="Group 4"/>
          <p:cNvGrpSpPr>
            <a:grpSpLocks/>
          </p:cNvGrpSpPr>
          <p:nvPr/>
        </p:nvGrpSpPr>
        <p:grpSpPr bwMode="auto">
          <a:xfrm>
            <a:off x="4313238" y="2647950"/>
            <a:ext cx="4691062" cy="3203575"/>
            <a:chOff x="2603" y="1673"/>
            <a:chExt cx="2955" cy="2018"/>
          </a:xfrm>
        </p:grpSpPr>
        <p:sp>
          <p:nvSpPr>
            <p:cNvPr id="90200" name="Line 5"/>
            <p:cNvSpPr>
              <a:spLocks noChangeShapeType="1"/>
            </p:cNvSpPr>
            <p:nvPr/>
          </p:nvSpPr>
          <p:spPr bwMode="auto">
            <a:xfrm flipV="1">
              <a:off x="5040" y="3552"/>
              <a:ext cx="298" cy="35"/>
            </a:xfrm>
            <a:prstGeom prst="line">
              <a:avLst/>
            </a:prstGeom>
            <a:noFill/>
            <a:ln w="38100">
              <a:solidFill>
                <a:srgbClr val="808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grpSp>
          <p:nvGrpSpPr>
            <p:cNvPr id="90201" name="Group 6"/>
            <p:cNvGrpSpPr>
              <a:grpSpLocks/>
            </p:cNvGrpSpPr>
            <p:nvPr/>
          </p:nvGrpSpPr>
          <p:grpSpPr bwMode="auto">
            <a:xfrm>
              <a:off x="2603" y="1673"/>
              <a:ext cx="2607" cy="1975"/>
              <a:chOff x="2603" y="1673"/>
              <a:chExt cx="2607" cy="1975"/>
            </a:xfrm>
          </p:grpSpPr>
          <p:sp>
            <p:nvSpPr>
              <p:cNvPr id="90203" name="Freeform 7"/>
              <p:cNvSpPr>
                <a:spLocks/>
              </p:cNvSpPr>
              <p:nvPr/>
            </p:nvSpPr>
            <p:spPr bwMode="auto">
              <a:xfrm>
                <a:off x="4223" y="2803"/>
                <a:ext cx="948" cy="845"/>
              </a:xfrm>
              <a:custGeom>
                <a:avLst/>
                <a:gdLst>
                  <a:gd name="T0" fmla="*/ 2 w 2135"/>
                  <a:gd name="T1" fmla="*/ 85 h 1662"/>
                  <a:gd name="T2" fmla="*/ 9 w 2135"/>
                  <a:gd name="T3" fmla="*/ 10 h 1662"/>
                  <a:gd name="T4" fmla="*/ 58 w 2135"/>
                  <a:gd name="T5" fmla="*/ 26 h 1662"/>
                  <a:gd name="T6" fmla="*/ 106 w 2135"/>
                  <a:gd name="T7" fmla="*/ 13 h 1662"/>
                  <a:gd name="T8" fmla="*/ 175 w 2135"/>
                  <a:gd name="T9" fmla="*/ 53 h 1662"/>
                  <a:gd name="T10" fmla="*/ 176 w 2135"/>
                  <a:gd name="T11" fmla="*/ 150 h 1662"/>
                  <a:gd name="T12" fmla="*/ 139 w 2135"/>
                  <a:gd name="T13" fmla="*/ 210 h 1662"/>
                  <a:gd name="T14" fmla="*/ 71 w 2135"/>
                  <a:gd name="T15" fmla="*/ 199 h 1662"/>
                  <a:gd name="T16" fmla="*/ 44 w 2135"/>
                  <a:gd name="T17" fmla="*/ 167 h 1662"/>
                  <a:gd name="T18" fmla="*/ 16 w 2135"/>
                  <a:gd name="T19" fmla="*/ 140 h 1662"/>
                  <a:gd name="T20" fmla="*/ 2 w 2135"/>
                  <a:gd name="T21" fmla="*/ 85 h 1662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2135"/>
                  <a:gd name="T34" fmla="*/ 0 h 1662"/>
                  <a:gd name="T35" fmla="*/ 2135 w 2135"/>
                  <a:gd name="T36" fmla="*/ 1662 h 1662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2135" h="1662">
                    <a:moveTo>
                      <a:pt x="27" y="652"/>
                    </a:moveTo>
                    <a:cubicBezTo>
                      <a:pt x="14" y="487"/>
                      <a:pt x="0" y="152"/>
                      <a:pt x="105" y="76"/>
                    </a:cubicBezTo>
                    <a:cubicBezTo>
                      <a:pt x="210" y="0"/>
                      <a:pt x="473" y="192"/>
                      <a:pt x="657" y="196"/>
                    </a:cubicBezTo>
                    <a:cubicBezTo>
                      <a:pt x="841" y="200"/>
                      <a:pt x="985" y="65"/>
                      <a:pt x="1209" y="100"/>
                    </a:cubicBezTo>
                    <a:cubicBezTo>
                      <a:pt x="1433" y="135"/>
                      <a:pt x="1867" y="232"/>
                      <a:pt x="2001" y="406"/>
                    </a:cubicBezTo>
                    <a:cubicBezTo>
                      <a:pt x="2135" y="580"/>
                      <a:pt x="2083" y="945"/>
                      <a:pt x="2013" y="1144"/>
                    </a:cubicBezTo>
                    <a:cubicBezTo>
                      <a:pt x="1943" y="1343"/>
                      <a:pt x="1781" y="1538"/>
                      <a:pt x="1581" y="1600"/>
                    </a:cubicBezTo>
                    <a:cubicBezTo>
                      <a:pt x="1381" y="1662"/>
                      <a:pt x="993" y="1571"/>
                      <a:pt x="813" y="1516"/>
                    </a:cubicBezTo>
                    <a:cubicBezTo>
                      <a:pt x="633" y="1461"/>
                      <a:pt x="606" y="1345"/>
                      <a:pt x="501" y="1270"/>
                    </a:cubicBezTo>
                    <a:cubicBezTo>
                      <a:pt x="396" y="1195"/>
                      <a:pt x="262" y="1169"/>
                      <a:pt x="183" y="1066"/>
                    </a:cubicBezTo>
                    <a:cubicBezTo>
                      <a:pt x="104" y="963"/>
                      <a:pt x="25" y="819"/>
                      <a:pt x="27" y="652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90204" name="Freeform 8"/>
              <p:cNvSpPr>
                <a:spLocks/>
              </p:cNvSpPr>
              <p:nvPr/>
            </p:nvSpPr>
            <p:spPr bwMode="auto">
              <a:xfrm>
                <a:off x="4254" y="1781"/>
                <a:ext cx="734" cy="986"/>
              </a:xfrm>
              <a:custGeom>
                <a:avLst/>
                <a:gdLst>
                  <a:gd name="T0" fmla="*/ 44 w 1292"/>
                  <a:gd name="T1" fmla="*/ 3 h 1255"/>
                  <a:gd name="T2" fmla="*/ 6 w 1292"/>
                  <a:gd name="T3" fmla="*/ 76 h 1255"/>
                  <a:gd name="T4" fmla="*/ 5 w 1292"/>
                  <a:gd name="T5" fmla="*/ 254 h 1255"/>
                  <a:gd name="T6" fmla="*/ 10 w 1292"/>
                  <a:gd name="T7" fmla="*/ 401 h 1255"/>
                  <a:gd name="T8" fmla="*/ 45 w 1292"/>
                  <a:gd name="T9" fmla="*/ 422 h 1255"/>
                  <a:gd name="T10" fmla="*/ 119 w 1292"/>
                  <a:gd name="T11" fmla="*/ 548 h 1255"/>
                  <a:gd name="T12" fmla="*/ 182 w 1292"/>
                  <a:gd name="T13" fmla="*/ 600 h 1255"/>
                  <a:gd name="T14" fmla="*/ 220 w 1292"/>
                  <a:gd name="T15" fmla="*/ 495 h 1255"/>
                  <a:gd name="T16" fmla="*/ 233 w 1292"/>
                  <a:gd name="T17" fmla="*/ 216 h 1255"/>
                  <a:gd name="T18" fmla="*/ 221 w 1292"/>
                  <a:gd name="T19" fmla="*/ 102 h 1255"/>
                  <a:gd name="T20" fmla="*/ 137 w 1292"/>
                  <a:gd name="T21" fmla="*/ 56 h 1255"/>
                  <a:gd name="T22" fmla="*/ 44 w 1292"/>
                  <a:gd name="T23" fmla="*/ 3 h 1255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w 1292"/>
                  <a:gd name="T37" fmla="*/ 0 h 1255"/>
                  <a:gd name="T38" fmla="*/ 1292 w 1292"/>
                  <a:gd name="T39" fmla="*/ 1255 h 1255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T36" t="T37" r="T38" b="T39"/>
                <a:pathLst>
                  <a:path w="1292" h="1255">
                    <a:moveTo>
                      <a:pt x="239" y="7"/>
                    </a:moveTo>
                    <a:cubicBezTo>
                      <a:pt x="120" y="14"/>
                      <a:pt x="70" y="71"/>
                      <a:pt x="35" y="157"/>
                    </a:cubicBezTo>
                    <a:cubicBezTo>
                      <a:pt x="0" y="243"/>
                      <a:pt x="26" y="411"/>
                      <a:pt x="29" y="523"/>
                    </a:cubicBezTo>
                    <a:cubicBezTo>
                      <a:pt x="32" y="635"/>
                      <a:pt x="17" y="771"/>
                      <a:pt x="53" y="829"/>
                    </a:cubicBezTo>
                    <a:cubicBezTo>
                      <a:pt x="89" y="887"/>
                      <a:pt x="146" y="821"/>
                      <a:pt x="245" y="871"/>
                    </a:cubicBezTo>
                    <a:cubicBezTo>
                      <a:pt x="344" y="921"/>
                      <a:pt x="522" y="1068"/>
                      <a:pt x="647" y="1129"/>
                    </a:cubicBezTo>
                    <a:cubicBezTo>
                      <a:pt x="772" y="1190"/>
                      <a:pt x="903" y="1255"/>
                      <a:pt x="995" y="1237"/>
                    </a:cubicBezTo>
                    <a:cubicBezTo>
                      <a:pt x="1087" y="1219"/>
                      <a:pt x="1153" y="1153"/>
                      <a:pt x="1199" y="1021"/>
                    </a:cubicBezTo>
                    <a:cubicBezTo>
                      <a:pt x="1245" y="889"/>
                      <a:pt x="1270" y="580"/>
                      <a:pt x="1271" y="445"/>
                    </a:cubicBezTo>
                    <a:cubicBezTo>
                      <a:pt x="1272" y="310"/>
                      <a:pt x="1292" y="266"/>
                      <a:pt x="1205" y="211"/>
                    </a:cubicBezTo>
                    <a:cubicBezTo>
                      <a:pt x="1118" y="156"/>
                      <a:pt x="908" y="150"/>
                      <a:pt x="749" y="115"/>
                    </a:cubicBezTo>
                    <a:cubicBezTo>
                      <a:pt x="590" y="80"/>
                      <a:pt x="358" y="0"/>
                      <a:pt x="239" y="7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90205" name="Freeform 9"/>
              <p:cNvSpPr>
                <a:spLocks/>
              </p:cNvSpPr>
              <p:nvPr/>
            </p:nvSpPr>
            <p:spPr bwMode="auto">
              <a:xfrm>
                <a:off x="3106" y="1819"/>
                <a:ext cx="979" cy="1128"/>
              </a:xfrm>
              <a:custGeom>
                <a:avLst/>
                <a:gdLst>
                  <a:gd name="T0" fmla="*/ 215 w 1340"/>
                  <a:gd name="T1" fmla="*/ 36 h 1191"/>
                  <a:gd name="T2" fmla="*/ 32 w 1340"/>
                  <a:gd name="T3" fmla="*/ 51 h 1191"/>
                  <a:gd name="T4" fmla="*/ 23 w 1340"/>
                  <a:gd name="T5" fmla="*/ 342 h 1191"/>
                  <a:gd name="T6" fmla="*/ 11 w 1340"/>
                  <a:gd name="T7" fmla="*/ 612 h 1191"/>
                  <a:gd name="T8" fmla="*/ 44 w 1340"/>
                  <a:gd name="T9" fmla="*/ 739 h 1191"/>
                  <a:gd name="T10" fmla="*/ 210 w 1340"/>
                  <a:gd name="T11" fmla="*/ 744 h 1191"/>
                  <a:gd name="T12" fmla="*/ 250 w 1340"/>
                  <a:gd name="T13" fmla="*/ 958 h 1191"/>
                  <a:gd name="T14" fmla="*/ 481 w 1340"/>
                  <a:gd name="T15" fmla="*/ 933 h 1191"/>
                  <a:gd name="T16" fmla="*/ 498 w 1340"/>
                  <a:gd name="T17" fmla="*/ 484 h 1191"/>
                  <a:gd name="T18" fmla="*/ 470 w 1340"/>
                  <a:gd name="T19" fmla="*/ 291 h 1191"/>
                  <a:gd name="T20" fmla="*/ 296 w 1340"/>
                  <a:gd name="T21" fmla="*/ 245 h 1191"/>
                  <a:gd name="T22" fmla="*/ 215 w 1340"/>
                  <a:gd name="T23" fmla="*/ 36 h 1191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w 1340"/>
                  <a:gd name="T37" fmla="*/ 0 h 1191"/>
                  <a:gd name="T38" fmla="*/ 1340 w 1340"/>
                  <a:gd name="T39" fmla="*/ 1191 h 1191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T36" t="T37" r="T38" b="T39"/>
                <a:pathLst>
                  <a:path w="1340" h="1191">
                    <a:moveTo>
                      <a:pt x="550" y="42"/>
                    </a:moveTo>
                    <a:cubicBezTo>
                      <a:pt x="437" y="4"/>
                      <a:pt x="164" y="0"/>
                      <a:pt x="82" y="60"/>
                    </a:cubicBezTo>
                    <a:cubicBezTo>
                      <a:pt x="0" y="120"/>
                      <a:pt x="67" y="292"/>
                      <a:pt x="58" y="402"/>
                    </a:cubicBezTo>
                    <a:cubicBezTo>
                      <a:pt x="49" y="512"/>
                      <a:pt x="19" y="642"/>
                      <a:pt x="28" y="720"/>
                    </a:cubicBezTo>
                    <a:cubicBezTo>
                      <a:pt x="37" y="798"/>
                      <a:pt x="27" y="844"/>
                      <a:pt x="112" y="870"/>
                    </a:cubicBezTo>
                    <a:cubicBezTo>
                      <a:pt x="197" y="896"/>
                      <a:pt x="450" y="833"/>
                      <a:pt x="538" y="876"/>
                    </a:cubicBezTo>
                    <a:cubicBezTo>
                      <a:pt x="626" y="919"/>
                      <a:pt x="524" y="1091"/>
                      <a:pt x="640" y="1128"/>
                    </a:cubicBezTo>
                    <a:cubicBezTo>
                      <a:pt x="756" y="1165"/>
                      <a:pt x="1128" y="1191"/>
                      <a:pt x="1234" y="1098"/>
                    </a:cubicBezTo>
                    <a:cubicBezTo>
                      <a:pt x="1340" y="1005"/>
                      <a:pt x="1281" y="696"/>
                      <a:pt x="1276" y="570"/>
                    </a:cubicBezTo>
                    <a:cubicBezTo>
                      <a:pt x="1271" y="444"/>
                      <a:pt x="1290" y="389"/>
                      <a:pt x="1204" y="342"/>
                    </a:cubicBezTo>
                    <a:cubicBezTo>
                      <a:pt x="1118" y="295"/>
                      <a:pt x="868" y="338"/>
                      <a:pt x="760" y="288"/>
                    </a:cubicBezTo>
                    <a:cubicBezTo>
                      <a:pt x="652" y="238"/>
                      <a:pt x="663" y="80"/>
                      <a:pt x="550" y="42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pic>
            <p:nvPicPr>
              <p:cNvPr id="90206" name="Picture 10" descr="ws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2603" y="2551"/>
                <a:ext cx="231" cy="235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90207" name="Line 11"/>
              <p:cNvSpPr>
                <a:spLocks noChangeShapeType="1"/>
              </p:cNvSpPr>
              <p:nvPr/>
            </p:nvSpPr>
            <p:spPr bwMode="auto">
              <a:xfrm>
                <a:off x="4712" y="2697"/>
                <a:ext cx="0" cy="169"/>
              </a:xfrm>
              <a:prstGeom prst="line">
                <a:avLst/>
              </a:prstGeom>
              <a:noFill/>
              <a:ln w="38100">
                <a:solidFill>
                  <a:srgbClr val="808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grpSp>
            <p:nvGrpSpPr>
              <p:cNvPr id="90208" name="Group 12"/>
              <p:cNvGrpSpPr>
                <a:grpSpLocks/>
              </p:cNvGrpSpPr>
              <p:nvPr/>
            </p:nvGrpSpPr>
            <p:grpSpPr bwMode="auto">
              <a:xfrm>
                <a:off x="3068" y="2587"/>
                <a:ext cx="217" cy="101"/>
                <a:chOff x="3600" y="219"/>
                <a:chExt cx="360" cy="175"/>
              </a:xfrm>
            </p:grpSpPr>
            <p:sp>
              <p:nvSpPr>
                <p:cNvPr id="90436" name="Oval 13"/>
                <p:cNvSpPr>
                  <a:spLocks noChangeArrowheads="1"/>
                </p:cNvSpPr>
                <p:nvPr/>
              </p:nvSpPr>
              <p:spPr bwMode="auto">
                <a:xfrm>
                  <a:off x="3603" y="297"/>
                  <a:ext cx="357" cy="97"/>
                </a:xfrm>
                <a:prstGeom prst="ellipse">
                  <a:avLst/>
                </a:prstGeom>
                <a:solidFill>
                  <a:srgbClr val="0000FF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 algn="ctr" eaLnBrk="0" hangingPunct="0"/>
                  <a:endParaRPr lang="sv-SE"/>
                </a:p>
              </p:txBody>
            </p:sp>
            <p:sp>
              <p:nvSpPr>
                <p:cNvPr id="90437" name="Line 14"/>
                <p:cNvSpPr>
                  <a:spLocks noChangeShapeType="1"/>
                </p:cNvSpPr>
                <p:nvPr/>
              </p:nvSpPr>
              <p:spPr bwMode="auto">
                <a:xfrm>
                  <a:off x="3603" y="289"/>
                  <a:ext cx="0" cy="6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90438" name="Line 15"/>
                <p:cNvSpPr>
                  <a:spLocks noChangeShapeType="1"/>
                </p:cNvSpPr>
                <p:nvPr/>
              </p:nvSpPr>
              <p:spPr bwMode="auto">
                <a:xfrm>
                  <a:off x="3960" y="289"/>
                  <a:ext cx="0" cy="6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90439" name="Rectangle 16"/>
                <p:cNvSpPr>
                  <a:spLocks noChangeArrowheads="1"/>
                </p:cNvSpPr>
                <p:nvPr/>
              </p:nvSpPr>
              <p:spPr bwMode="auto">
                <a:xfrm>
                  <a:off x="3603" y="289"/>
                  <a:ext cx="354" cy="59"/>
                </a:xfrm>
                <a:prstGeom prst="rect">
                  <a:avLst/>
                </a:prstGeom>
                <a:solidFill>
                  <a:srgbClr val="0000FF"/>
                </a:solidFill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 eaLnBrk="0" hangingPunct="0"/>
                  <a:endParaRPr lang="fr-FR"/>
                </a:p>
              </p:txBody>
            </p:sp>
            <p:sp>
              <p:nvSpPr>
                <p:cNvPr id="90440" name="Oval 17"/>
                <p:cNvSpPr>
                  <a:spLocks noChangeArrowheads="1"/>
                </p:cNvSpPr>
                <p:nvPr/>
              </p:nvSpPr>
              <p:spPr bwMode="auto">
                <a:xfrm>
                  <a:off x="3600" y="219"/>
                  <a:ext cx="357" cy="113"/>
                </a:xfrm>
                <a:prstGeom prst="ellipse">
                  <a:avLst/>
                </a:prstGeom>
                <a:solidFill>
                  <a:srgbClr val="0000FF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 algn="ctr" eaLnBrk="0" hangingPunct="0"/>
                  <a:endParaRPr lang="sv-SE"/>
                </a:p>
              </p:txBody>
            </p:sp>
            <p:grpSp>
              <p:nvGrpSpPr>
                <p:cNvPr id="90441" name="Group 18"/>
                <p:cNvGrpSpPr>
                  <a:grpSpLocks/>
                </p:cNvGrpSpPr>
                <p:nvPr/>
              </p:nvGrpSpPr>
              <p:grpSpPr bwMode="auto">
                <a:xfrm>
                  <a:off x="3686" y="244"/>
                  <a:ext cx="177" cy="66"/>
                  <a:chOff x="2848" y="848"/>
                  <a:chExt cx="140" cy="98"/>
                </a:xfrm>
              </p:grpSpPr>
              <p:sp>
                <p:nvSpPr>
                  <p:cNvPr id="90446" name="Line 19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2848" y="848"/>
                    <a:ext cx="50" cy="2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sv-SE"/>
                  </a:p>
                </p:txBody>
              </p:sp>
              <p:sp>
                <p:nvSpPr>
                  <p:cNvPr id="90447" name="Line 20"/>
                  <p:cNvSpPr>
                    <a:spLocks noChangeShapeType="1"/>
                  </p:cNvSpPr>
                  <p:nvPr/>
                </p:nvSpPr>
                <p:spPr bwMode="auto">
                  <a:xfrm>
                    <a:off x="2944" y="946"/>
                    <a:ext cx="44" cy="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sv-SE"/>
                  </a:p>
                </p:txBody>
              </p:sp>
              <p:sp>
                <p:nvSpPr>
                  <p:cNvPr id="90448" name="Line 21"/>
                  <p:cNvSpPr>
                    <a:spLocks noChangeShapeType="1"/>
                  </p:cNvSpPr>
                  <p:nvPr/>
                </p:nvSpPr>
                <p:spPr bwMode="auto">
                  <a:xfrm>
                    <a:off x="2894" y="850"/>
                    <a:ext cx="52" cy="96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sv-SE"/>
                  </a:p>
                </p:txBody>
              </p:sp>
            </p:grpSp>
            <p:grpSp>
              <p:nvGrpSpPr>
                <p:cNvPr id="90442" name="Group 22"/>
                <p:cNvGrpSpPr>
                  <a:grpSpLocks/>
                </p:cNvGrpSpPr>
                <p:nvPr/>
              </p:nvGrpSpPr>
              <p:grpSpPr bwMode="auto">
                <a:xfrm flipV="1">
                  <a:off x="3686" y="243"/>
                  <a:ext cx="177" cy="66"/>
                  <a:chOff x="2848" y="848"/>
                  <a:chExt cx="140" cy="98"/>
                </a:xfrm>
              </p:grpSpPr>
              <p:sp>
                <p:nvSpPr>
                  <p:cNvPr id="90443" name="Line 23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2848" y="848"/>
                    <a:ext cx="50" cy="2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sv-SE"/>
                  </a:p>
                </p:txBody>
              </p:sp>
              <p:sp>
                <p:nvSpPr>
                  <p:cNvPr id="90444" name="Line 24"/>
                  <p:cNvSpPr>
                    <a:spLocks noChangeShapeType="1"/>
                  </p:cNvSpPr>
                  <p:nvPr/>
                </p:nvSpPr>
                <p:spPr bwMode="auto">
                  <a:xfrm>
                    <a:off x="2944" y="946"/>
                    <a:ext cx="44" cy="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sv-SE"/>
                  </a:p>
                </p:txBody>
              </p:sp>
              <p:sp>
                <p:nvSpPr>
                  <p:cNvPr id="90445" name="Line 25"/>
                  <p:cNvSpPr>
                    <a:spLocks noChangeShapeType="1"/>
                  </p:cNvSpPr>
                  <p:nvPr/>
                </p:nvSpPr>
                <p:spPr bwMode="auto">
                  <a:xfrm>
                    <a:off x="2894" y="850"/>
                    <a:ext cx="52" cy="96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sv-SE"/>
                  </a:p>
                </p:txBody>
              </p:sp>
            </p:grpSp>
          </p:grpSp>
          <p:sp>
            <p:nvSpPr>
              <p:cNvPr id="90209" name="Line 26"/>
              <p:cNvSpPr>
                <a:spLocks noChangeShapeType="1"/>
              </p:cNvSpPr>
              <p:nvPr/>
            </p:nvSpPr>
            <p:spPr bwMode="auto">
              <a:xfrm flipV="1">
                <a:off x="3232" y="2386"/>
                <a:ext cx="132" cy="201"/>
              </a:xfrm>
              <a:prstGeom prst="line">
                <a:avLst/>
              </a:prstGeom>
              <a:noFill/>
              <a:ln w="38100">
                <a:solidFill>
                  <a:srgbClr val="808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90210" name="Line 27"/>
              <p:cNvSpPr>
                <a:spLocks noChangeShapeType="1"/>
              </p:cNvSpPr>
              <p:nvPr/>
            </p:nvSpPr>
            <p:spPr bwMode="auto">
              <a:xfrm flipV="1">
                <a:off x="3860" y="2184"/>
                <a:ext cx="66" cy="167"/>
              </a:xfrm>
              <a:prstGeom prst="line">
                <a:avLst/>
              </a:prstGeom>
              <a:noFill/>
              <a:ln w="38100">
                <a:solidFill>
                  <a:srgbClr val="808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90211" name="Line 28"/>
              <p:cNvSpPr>
                <a:spLocks noChangeShapeType="1"/>
              </p:cNvSpPr>
              <p:nvPr/>
            </p:nvSpPr>
            <p:spPr bwMode="auto">
              <a:xfrm>
                <a:off x="3860" y="2419"/>
                <a:ext cx="66" cy="202"/>
              </a:xfrm>
              <a:prstGeom prst="line">
                <a:avLst/>
              </a:prstGeom>
              <a:noFill/>
              <a:ln w="38100">
                <a:solidFill>
                  <a:srgbClr val="808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90212" name="Line 29"/>
              <p:cNvSpPr>
                <a:spLocks noChangeShapeType="1"/>
              </p:cNvSpPr>
              <p:nvPr/>
            </p:nvSpPr>
            <p:spPr bwMode="auto">
              <a:xfrm>
                <a:off x="3265" y="2116"/>
                <a:ext cx="99" cy="235"/>
              </a:xfrm>
              <a:prstGeom prst="line">
                <a:avLst/>
              </a:prstGeom>
              <a:noFill/>
              <a:ln w="38100">
                <a:solidFill>
                  <a:srgbClr val="808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pic>
            <p:nvPicPr>
              <p:cNvPr id="90213" name="Picture 30" descr="ws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2603" y="2185"/>
                <a:ext cx="231" cy="236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</p:pic>
          <p:grpSp>
            <p:nvGrpSpPr>
              <p:cNvPr id="90214" name="Group 31"/>
              <p:cNvGrpSpPr>
                <a:grpSpLocks/>
              </p:cNvGrpSpPr>
              <p:nvPr/>
            </p:nvGrpSpPr>
            <p:grpSpPr bwMode="auto">
              <a:xfrm>
                <a:off x="4591" y="2627"/>
                <a:ext cx="216" cy="103"/>
                <a:chOff x="3600" y="219"/>
                <a:chExt cx="360" cy="175"/>
              </a:xfrm>
            </p:grpSpPr>
            <p:sp>
              <p:nvSpPr>
                <p:cNvPr id="90423" name="Oval 32"/>
                <p:cNvSpPr>
                  <a:spLocks noChangeArrowheads="1"/>
                </p:cNvSpPr>
                <p:nvPr/>
              </p:nvSpPr>
              <p:spPr bwMode="auto">
                <a:xfrm>
                  <a:off x="3603" y="297"/>
                  <a:ext cx="357" cy="97"/>
                </a:xfrm>
                <a:prstGeom prst="ellipse">
                  <a:avLst/>
                </a:prstGeom>
                <a:solidFill>
                  <a:srgbClr val="FF0000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 algn="ctr" eaLnBrk="0" hangingPunct="0"/>
                  <a:endParaRPr lang="sv-SE"/>
                </a:p>
              </p:txBody>
            </p:sp>
            <p:sp>
              <p:nvSpPr>
                <p:cNvPr id="90424" name="Line 33"/>
                <p:cNvSpPr>
                  <a:spLocks noChangeShapeType="1"/>
                </p:cNvSpPr>
                <p:nvPr/>
              </p:nvSpPr>
              <p:spPr bwMode="auto">
                <a:xfrm>
                  <a:off x="3603" y="289"/>
                  <a:ext cx="0" cy="6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90425" name="Line 34"/>
                <p:cNvSpPr>
                  <a:spLocks noChangeShapeType="1"/>
                </p:cNvSpPr>
                <p:nvPr/>
              </p:nvSpPr>
              <p:spPr bwMode="auto">
                <a:xfrm>
                  <a:off x="3960" y="289"/>
                  <a:ext cx="0" cy="6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90426" name="Rectangle 35"/>
                <p:cNvSpPr>
                  <a:spLocks noChangeArrowheads="1"/>
                </p:cNvSpPr>
                <p:nvPr/>
              </p:nvSpPr>
              <p:spPr bwMode="auto">
                <a:xfrm>
                  <a:off x="3603" y="289"/>
                  <a:ext cx="354" cy="59"/>
                </a:xfrm>
                <a:prstGeom prst="rect">
                  <a:avLst/>
                </a:prstGeom>
                <a:solidFill>
                  <a:srgbClr val="FF0000"/>
                </a:solidFill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 eaLnBrk="0" hangingPunct="0"/>
                  <a:endParaRPr lang="fr-FR"/>
                </a:p>
              </p:txBody>
            </p:sp>
            <p:sp>
              <p:nvSpPr>
                <p:cNvPr id="90427" name="Oval 36"/>
                <p:cNvSpPr>
                  <a:spLocks noChangeArrowheads="1"/>
                </p:cNvSpPr>
                <p:nvPr/>
              </p:nvSpPr>
              <p:spPr bwMode="auto">
                <a:xfrm>
                  <a:off x="3600" y="219"/>
                  <a:ext cx="357" cy="113"/>
                </a:xfrm>
                <a:prstGeom prst="ellipse">
                  <a:avLst/>
                </a:prstGeom>
                <a:solidFill>
                  <a:srgbClr val="FF0000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 algn="ctr" eaLnBrk="0" hangingPunct="0"/>
                  <a:endParaRPr lang="sv-SE"/>
                </a:p>
              </p:txBody>
            </p:sp>
            <p:grpSp>
              <p:nvGrpSpPr>
                <p:cNvPr id="90428" name="Group 37"/>
                <p:cNvGrpSpPr>
                  <a:grpSpLocks/>
                </p:cNvGrpSpPr>
                <p:nvPr/>
              </p:nvGrpSpPr>
              <p:grpSpPr bwMode="auto">
                <a:xfrm>
                  <a:off x="3686" y="244"/>
                  <a:ext cx="177" cy="66"/>
                  <a:chOff x="2848" y="848"/>
                  <a:chExt cx="140" cy="98"/>
                </a:xfrm>
              </p:grpSpPr>
              <p:sp>
                <p:nvSpPr>
                  <p:cNvPr id="90433" name="Line 38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2848" y="848"/>
                    <a:ext cx="50" cy="2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sv-SE"/>
                  </a:p>
                </p:txBody>
              </p:sp>
              <p:sp>
                <p:nvSpPr>
                  <p:cNvPr id="90434" name="Line 39"/>
                  <p:cNvSpPr>
                    <a:spLocks noChangeShapeType="1"/>
                  </p:cNvSpPr>
                  <p:nvPr/>
                </p:nvSpPr>
                <p:spPr bwMode="auto">
                  <a:xfrm>
                    <a:off x="2944" y="946"/>
                    <a:ext cx="44" cy="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sv-SE"/>
                  </a:p>
                </p:txBody>
              </p:sp>
              <p:sp>
                <p:nvSpPr>
                  <p:cNvPr id="90435" name="Line 40"/>
                  <p:cNvSpPr>
                    <a:spLocks noChangeShapeType="1"/>
                  </p:cNvSpPr>
                  <p:nvPr/>
                </p:nvSpPr>
                <p:spPr bwMode="auto">
                  <a:xfrm>
                    <a:off x="2894" y="850"/>
                    <a:ext cx="52" cy="96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sv-SE"/>
                  </a:p>
                </p:txBody>
              </p:sp>
            </p:grpSp>
            <p:grpSp>
              <p:nvGrpSpPr>
                <p:cNvPr id="90429" name="Group 41"/>
                <p:cNvGrpSpPr>
                  <a:grpSpLocks/>
                </p:cNvGrpSpPr>
                <p:nvPr/>
              </p:nvGrpSpPr>
              <p:grpSpPr bwMode="auto">
                <a:xfrm flipV="1">
                  <a:off x="3686" y="243"/>
                  <a:ext cx="177" cy="66"/>
                  <a:chOff x="2848" y="848"/>
                  <a:chExt cx="140" cy="98"/>
                </a:xfrm>
              </p:grpSpPr>
              <p:sp>
                <p:nvSpPr>
                  <p:cNvPr id="90430" name="Line 42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2848" y="848"/>
                    <a:ext cx="50" cy="2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sv-SE"/>
                  </a:p>
                </p:txBody>
              </p:sp>
              <p:sp>
                <p:nvSpPr>
                  <p:cNvPr id="90431" name="Line 43"/>
                  <p:cNvSpPr>
                    <a:spLocks noChangeShapeType="1"/>
                  </p:cNvSpPr>
                  <p:nvPr/>
                </p:nvSpPr>
                <p:spPr bwMode="auto">
                  <a:xfrm>
                    <a:off x="2944" y="946"/>
                    <a:ext cx="44" cy="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sv-SE"/>
                  </a:p>
                </p:txBody>
              </p:sp>
              <p:sp>
                <p:nvSpPr>
                  <p:cNvPr id="90432" name="Line 44"/>
                  <p:cNvSpPr>
                    <a:spLocks noChangeShapeType="1"/>
                  </p:cNvSpPr>
                  <p:nvPr/>
                </p:nvSpPr>
                <p:spPr bwMode="auto">
                  <a:xfrm>
                    <a:off x="2894" y="850"/>
                    <a:ext cx="52" cy="96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sv-SE"/>
                  </a:p>
                </p:txBody>
              </p:sp>
            </p:grpSp>
          </p:grpSp>
          <p:grpSp>
            <p:nvGrpSpPr>
              <p:cNvPr id="90215" name="Group 45"/>
              <p:cNvGrpSpPr>
                <a:grpSpLocks/>
              </p:cNvGrpSpPr>
              <p:nvPr/>
            </p:nvGrpSpPr>
            <p:grpSpPr bwMode="auto">
              <a:xfrm>
                <a:off x="4621" y="2838"/>
                <a:ext cx="218" cy="104"/>
                <a:chOff x="3600" y="219"/>
                <a:chExt cx="360" cy="175"/>
              </a:xfrm>
            </p:grpSpPr>
            <p:sp>
              <p:nvSpPr>
                <p:cNvPr id="90410" name="Oval 46"/>
                <p:cNvSpPr>
                  <a:spLocks noChangeArrowheads="1"/>
                </p:cNvSpPr>
                <p:nvPr/>
              </p:nvSpPr>
              <p:spPr bwMode="auto">
                <a:xfrm>
                  <a:off x="3603" y="297"/>
                  <a:ext cx="357" cy="97"/>
                </a:xfrm>
                <a:prstGeom prst="ellipse">
                  <a:avLst/>
                </a:prstGeom>
                <a:solidFill>
                  <a:srgbClr val="FF0000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 algn="ctr" eaLnBrk="0" hangingPunct="0"/>
                  <a:endParaRPr lang="sv-SE"/>
                </a:p>
              </p:txBody>
            </p:sp>
            <p:sp>
              <p:nvSpPr>
                <p:cNvPr id="90411" name="Line 47"/>
                <p:cNvSpPr>
                  <a:spLocks noChangeShapeType="1"/>
                </p:cNvSpPr>
                <p:nvPr/>
              </p:nvSpPr>
              <p:spPr bwMode="auto">
                <a:xfrm>
                  <a:off x="3603" y="289"/>
                  <a:ext cx="0" cy="6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90412" name="Line 48"/>
                <p:cNvSpPr>
                  <a:spLocks noChangeShapeType="1"/>
                </p:cNvSpPr>
                <p:nvPr/>
              </p:nvSpPr>
              <p:spPr bwMode="auto">
                <a:xfrm>
                  <a:off x="3960" y="289"/>
                  <a:ext cx="0" cy="6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90413" name="Rectangle 49"/>
                <p:cNvSpPr>
                  <a:spLocks noChangeArrowheads="1"/>
                </p:cNvSpPr>
                <p:nvPr/>
              </p:nvSpPr>
              <p:spPr bwMode="auto">
                <a:xfrm>
                  <a:off x="3603" y="289"/>
                  <a:ext cx="354" cy="59"/>
                </a:xfrm>
                <a:prstGeom prst="rect">
                  <a:avLst/>
                </a:prstGeom>
                <a:solidFill>
                  <a:srgbClr val="FF0000"/>
                </a:solidFill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 eaLnBrk="0" hangingPunct="0"/>
                  <a:endParaRPr lang="fr-FR"/>
                </a:p>
              </p:txBody>
            </p:sp>
            <p:sp>
              <p:nvSpPr>
                <p:cNvPr id="90414" name="Oval 50"/>
                <p:cNvSpPr>
                  <a:spLocks noChangeArrowheads="1"/>
                </p:cNvSpPr>
                <p:nvPr/>
              </p:nvSpPr>
              <p:spPr bwMode="auto">
                <a:xfrm>
                  <a:off x="3600" y="219"/>
                  <a:ext cx="357" cy="113"/>
                </a:xfrm>
                <a:prstGeom prst="ellipse">
                  <a:avLst/>
                </a:prstGeom>
                <a:solidFill>
                  <a:srgbClr val="FF0000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 algn="ctr" eaLnBrk="0" hangingPunct="0"/>
                  <a:endParaRPr lang="sv-SE"/>
                </a:p>
              </p:txBody>
            </p:sp>
            <p:grpSp>
              <p:nvGrpSpPr>
                <p:cNvPr id="90415" name="Group 51"/>
                <p:cNvGrpSpPr>
                  <a:grpSpLocks/>
                </p:cNvGrpSpPr>
                <p:nvPr/>
              </p:nvGrpSpPr>
              <p:grpSpPr bwMode="auto">
                <a:xfrm>
                  <a:off x="3686" y="244"/>
                  <a:ext cx="177" cy="66"/>
                  <a:chOff x="2848" y="848"/>
                  <a:chExt cx="140" cy="98"/>
                </a:xfrm>
              </p:grpSpPr>
              <p:sp>
                <p:nvSpPr>
                  <p:cNvPr id="90420" name="Line 52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2848" y="848"/>
                    <a:ext cx="50" cy="2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sv-SE"/>
                  </a:p>
                </p:txBody>
              </p:sp>
              <p:sp>
                <p:nvSpPr>
                  <p:cNvPr id="90421" name="Line 53"/>
                  <p:cNvSpPr>
                    <a:spLocks noChangeShapeType="1"/>
                  </p:cNvSpPr>
                  <p:nvPr/>
                </p:nvSpPr>
                <p:spPr bwMode="auto">
                  <a:xfrm>
                    <a:off x="2944" y="946"/>
                    <a:ext cx="44" cy="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sv-SE"/>
                  </a:p>
                </p:txBody>
              </p:sp>
              <p:sp>
                <p:nvSpPr>
                  <p:cNvPr id="90422" name="Line 54"/>
                  <p:cNvSpPr>
                    <a:spLocks noChangeShapeType="1"/>
                  </p:cNvSpPr>
                  <p:nvPr/>
                </p:nvSpPr>
                <p:spPr bwMode="auto">
                  <a:xfrm>
                    <a:off x="2894" y="850"/>
                    <a:ext cx="52" cy="96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sv-SE"/>
                  </a:p>
                </p:txBody>
              </p:sp>
            </p:grpSp>
            <p:grpSp>
              <p:nvGrpSpPr>
                <p:cNvPr id="90416" name="Group 55"/>
                <p:cNvGrpSpPr>
                  <a:grpSpLocks/>
                </p:cNvGrpSpPr>
                <p:nvPr/>
              </p:nvGrpSpPr>
              <p:grpSpPr bwMode="auto">
                <a:xfrm flipV="1">
                  <a:off x="3686" y="243"/>
                  <a:ext cx="177" cy="66"/>
                  <a:chOff x="2848" y="848"/>
                  <a:chExt cx="140" cy="98"/>
                </a:xfrm>
              </p:grpSpPr>
              <p:sp>
                <p:nvSpPr>
                  <p:cNvPr id="90417" name="Line 56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2848" y="848"/>
                    <a:ext cx="50" cy="2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sv-SE"/>
                  </a:p>
                </p:txBody>
              </p:sp>
              <p:sp>
                <p:nvSpPr>
                  <p:cNvPr id="90418" name="Line 57"/>
                  <p:cNvSpPr>
                    <a:spLocks noChangeShapeType="1"/>
                  </p:cNvSpPr>
                  <p:nvPr/>
                </p:nvSpPr>
                <p:spPr bwMode="auto">
                  <a:xfrm>
                    <a:off x="2944" y="946"/>
                    <a:ext cx="44" cy="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sv-SE"/>
                  </a:p>
                </p:txBody>
              </p:sp>
              <p:sp>
                <p:nvSpPr>
                  <p:cNvPr id="90419" name="Line 58"/>
                  <p:cNvSpPr>
                    <a:spLocks noChangeShapeType="1"/>
                  </p:cNvSpPr>
                  <p:nvPr/>
                </p:nvSpPr>
                <p:spPr bwMode="auto">
                  <a:xfrm>
                    <a:off x="2894" y="850"/>
                    <a:ext cx="52" cy="96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sv-SE"/>
                  </a:p>
                </p:txBody>
              </p:sp>
            </p:grpSp>
          </p:grpSp>
          <p:grpSp>
            <p:nvGrpSpPr>
              <p:cNvPr id="90216" name="Group 59"/>
              <p:cNvGrpSpPr>
                <a:grpSpLocks/>
              </p:cNvGrpSpPr>
              <p:nvPr/>
            </p:nvGrpSpPr>
            <p:grpSpPr bwMode="auto">
              <a:xfrm>
                <a:off x="4865" y="3507"/>
                <a:ext cx="218" cy="101"/>
                <a:chOff x="3600" y="219"/>
                <a:chExt cx="360" cy="175"/>
              </a:xfrm>
            </p:grpSpPr>
            <p:sp>
              <p:nvSpPr>
                <p:cNvPr id="90397" name="Oval 60"/>
                <p:cNvSpPr>
                  <a:spLocks noChangeArrowheads="1"/>
                </p:cNvSpPr>
                <p:nvPr/>
              </p:nvSpPr>
              <p:spPr bwMode="auto">
                <a:xfrm>
                  <a:off x="3603" y="297"/>
                  <a:ext cx="357" cy="97"/>
                </a:xfrm>
                <a:prstGeom prst="ellipse">
                  <a:avLst/>
                </a:prstGeom>
                <a:solidFill>
                  <a:srgbClr val="0000FF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 algn="ctr" eaLnBrk="0" hangingPunct="0"/>
                  <a:endParaRPr lang="sv-SE"/>
                </a:p>
              </p:txBody>
            </p:sp>
            <p:sp>
              <p:nvSpPr>
                <p:cNvPr id="90398" name="Line 61"/>
                <p:cNvSpPr>
                  <a:spLocks noChangeShapeType="1"/>
                </p:cNvSpPr>
                <p:nvPr/>
              </p:nvSpPr>
              <p:spPr bwMode="auto">
                <a:xfrm>
                  <a:off x="3603" y="289"/>
                  <a:ext cx="0" cy="6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90399" name="Line 62"/>
                <p:cNvSpPr>
                  <a:spLocks noChangeShapeType="1"/>
                </p:cNvSpPr>
                <p:nvPr/>
              </p:nvSpPr>
              <p:spPr bwMode="auto">
                <a:xfrm>
                  <a:off x="3960" y="289"/>
                  <a:ext cx="0" cy="6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90400" name="Rectangle 63"/>
                <p:cNvSpPr>
                  <a:spLocks noChangeArrowheads="1"/>
                </p:cNvSpPr>
                <p:nvPr/>
              </p:nvSpPr>
              <p:spPr bwMode="auto">
                <a:xfrm>
                  <a:off x="3603" y="289"/>
                  <a:ext cx="354" cy="59"/>
                </a:xfrm>
                <a:prstGeom prst="rect">
                  <a:avLst/>
                </a:prstGeom>
                <a:solidFill>
                  <a:srgbClr val="0000FF"/>
                </a:solidFill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 eaLnBrk="0" hangingPunct="0"/>
                  <a:endParaRPr lang="fr-FR"/>
                </a:p>
              </p:txBody>
            </p:sp>
            <p:sp>
              <p:nvSpPr>
                <p:cNvPr id="90401" name="Oval 64"/>
                <p:cNvSpPr>
                  <a:spLocks noChangeArrowheads="1"/>
                </p:cNvSpPr>
                <p:nvPr/>
              </p:nvSpPr>
              <p:spPr bwMode="auto">
                <a:xfrm>
                  <a:off x="3600" y="219"/>
                  <a:ext cx="357" cy="113"/>
                </a:xfrm>
                <a:prstGeom prst="ellipse">
                  <a:avLst/>
                </a:prstGeom>
                <a:solidFill>
                  <a:srgbClr val="0000FF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 algn="ctr" eaLnBrk="0" hangingPunct="0"/>
                  <a:endParaRPr lang="sv-SE"/>
                </a:p>
              </p:txBody>
            </p:sp>
            <p:grpSp>
              <p:nvGrpSpPr>
                <p:cNvPr id="90402" name="Group 65"/>
                <p:cNvGrpSpPr>
                  <a:grpSpLocks/>
                </p:cNvGrpSpPr>
                <p:nvPr/>
              </p:nvGrpSpPr>
              <p:grpSpPr bwMode="auto">
                <a:xfrm>
                  <a:off x="3686" y="244"/>
                  <a:ext cx="177" cy="66"/>
                  <a:chOff x="2848" y="848"/>
                  <a:chExt cx="140" cy="98"/>
                </a:xfrm>
              </p:grpSpPr>
              <p:sp>
                <p:nvSpPr>
                  <p:cNvPr id="90407" name="Line 66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2848" y="848"/>
                    <a:ext cx="50" cy="2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sv-SE"/>
                  </a:p>
                </p:txBody>
              </p:sp>
              <p:sp>
                <p:nvSpPr>
                  <p:cNvPr id="90408" name="Line 67"/>
                  <p:cNvSpPr>
                    <a:spLocks noChangeShapeType="1"/>
                  </p:cNvSpPr>
                  <p:nvPr/>
                </p:nvSpPr>
                <p:spPr bwMode="auto">
                  <a:xfrm>
                    <a:off x="2944" y="946"/>
                    <a:ext cx="44" cy="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sv-SE"/>
                  </a:p>
                </p:txBody>
              </p:sp>
              <p:sp>
                <p:nvSpPr>
                  <p:cNvPr id="90409" name="Line 68"/>
                  <p:cNvSpPr>
                    <a:spLocks noChangeShapeType="1"/>
                  </p:cNvSpPr>
                  <p:nvPr/>
                </p:nvSpPr>
                <p:spPr bwMode="auto">
                  <a:xfrm>
                    <a:off x="2894" y="850"/>
                    <a:ext cx="52" cy="96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sv-SE"/>
                  </a:p>
                </p:txBody>
              </p:sp>
            </p:grpSp>
            <p:grpSp>
              <p:nvGrpSpPr>
                <p:cNvPr id="90403" name="Group 69"/>
                <p:cNvGrpSpPr>
                  <a:grpSpLocks/>
                </p:cNvGrpSpPr>
                <p:nvPr/>
              </p:nvGrpSpPr>
              <p:grpSpPr bwMode="auto">
                <a:xfrm flipV="1">
                  <a:off x="3686" y="243"/>
                  <a:ext cx="177" cy="66"/>
                  <a:chOff x="2848" y="848"/>
                  <a:chExt cx="140" cy="98"/>
                </a:xfrm>
              </p:grpSpPr>
              <p:sp>
                <p:nvSpPr>
                  <p:cNvPr id="90404" name="Line 70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2848" y="848"/>
                    <a:ext cx="50" cy="2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sv-SE"/>
                  </a:p>
                </p:txBody>
              </p:sp>
              <p:sp>
                <p:nvSpPr>
                  <p:cNvPr id="90405" name="Line 71"/>
                  <p:cNvSpPr>
                    <a:spLocks noChangeShapeType="1"/>
                  </p:cNvSpPr>
                  <p:nvPr/>
                </p:nvSpPr>
                <p:spPr bwMode="auto">
                  <a:xfrm>
                    <a:off x="2944" y="946"/>
                    <a:ext cx="44" cy="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sv-SE"/>
                  </a:p>
                </p:txBody>
              </p:sp>
              <p:sp>
                <p:nvSpPr>
                  <p:cNvPr id="90406" name="Line 72"/>
                  <p:cNvSpPr>
                    <a:spLocks noChangeShapeType="1"/>
                  </p:cNvSpPr>
                  <p:nvPr/>
                </p:nvSpPr>
                <p:spPr bwMode="auto">
                  <a:xfrm>
                    <a:off x="2894" y="850"/>
                    <a:ext cx="52" cy="96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sv-SE"/>
                  </a:p>
                </p:txBody>
              </p:sp>
            </p:grpSp>
          </p:grpSp>
          <p:sp>
            <p:nvSpPr>
              <p:cNvPr id="90217" name="Line 73"/>
              <p:cNvSpPr>
                <a:spLocks noChangeShapeType="1"/>
              </p:cNvSpPr>
              <p:nvPr/>
            </p:nvSpPr>
            <p:spPr bwMode="auto">
              <a:xfrm>
                <a:off x="4040" y="2133"/>
                <a:ext cx="264" cy="0"/>
              </a:xfrm>
              <a:prstGeom prst="line">
                <a:avLst/>
              </a:prstGeom>
              <a:noFill/>
              <a:ln w="38100">
                <a:solidFill>
                  <a:srgbClr val="808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grpSp>
            <p:nvGrpSpPr>
              <p:cNvPr id="90218" name="Group 74"/>
              <p:cNvGrpSpPr>
                <a:grpSpLocks/>
              </p:cNvGrpSpPr>
              <p:nvPr/>
            </p:nvGrpSpPr>
            <p:grpSpPr bwMode="auto">
              <a:xfrm>
                <a:off x="4193" y="2098"/>
                <a:ext cx="217" cy="105"/>
                <a:chOff x="3600" y="219"/>
                <a:chExt cx="360" cy="175"/>
              </a:xfrm>
            </p:grpSpPr>
            <p:sp>
              <p:nvSpPr>
                <p:cNvPr id="90384" name="Oval 75"/>
                <p:cNvSpPr>
                  <a:spLocks noChangeArrowheads="1"/>
                </p:cNvSpPr>
                <p:nvPr/>
              </p:nvSpPr>
              <p:spPr bwMode="auto">
                <a:xfrm>
                  <a:off x="3603" y="297"/>
                  <a:ext cx="357" cy="97"/>
                </a:xfrm>
                <a:prstGeom prst="ellipse">
                  <a:avLst/>
                </a:prstGeom>
                <a:solidFill>
                  <a:srgbClr val="FF0000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 algn="ctr" eaLnBrk="0" hangingPunct="0"/>
                  <a:endParaRPr lang="sv-SE"/>
                </a:p>
              </p:txBody>
            </p:sp>
            <p:sp>
              <p:nvSpPr>
                <p:cNvPr id="90385" name="Line 76"/>
                <p:cNvSpPr>
                  <a:spLocks noChangeShapeType="1"/>
                </p:cNvSpPr>
                <p:nvPr/>
              </p:nvSpPr>
              <p:spPr bwMode="auto">
                <a:xfrm>
                  <a:off x="3603" y="289"/>
                  <a:ext cx="0" cy="6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90386" name="Line 77"/>
                <p:cNvSpPr>
                  <a:spLocks noChangeShapeType="1"/>
                </p:cNvSpPr>
                <p:nvPr/>
              </p:nvSpPr>
              <p:spPr bwMode="auto">
                <a:xfrm>
                  <a:off x="3960" y="289"/>
                  <a:ext cx="0" cy="6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90387" name="Rectangle 78"/>
                <p:cNvSpPr>
                  <a:spLocks noChangeArrowheads="1"/>
                </p:cNvSpPr>
                <p:nvPr/>
              </p:nvSpPr>
              <p:spPr bwMode="auto">
                <a:xfrm>
                  <a:off x="3603" y="289"/>
                  <a:ext cx="354" cy="59"/>
                </a:xfrm>
                <a:prstGeom prst="rect">
                  <a:avLst/>
                </a:prstGeom>
                <a:solidFill>
                  <a:srgbClr val="FF0000"/>
                </a:solidFill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 eaLnBrk="0" hangingPunct="0"/>
                  <a:endParaRPr lang="fr-FR"/>
                </a:p>
              </p:txBody>
            </p:sp>
            <p:sp>
              <p:nvSpPr>
                <p:cNvPr id="90388" name="Oval 79"/>
                <p:cNvSpPr>
                  <a:spLocks noChangeArrowheads="1"/>
                </p:cNvSpPr>
                <p:nvPr/>
              </p:nvSpPr>
              <p:spPr bwMode="auto">
                <a:xfrm>
                  <a:off x="3600" y="219"/>
                  <a:ext cx="357" cy="113"/>
                </a:xfrm>
                <a:prstGeom prst="ellipse">
                  <a:avLst/>
                </a:prstGeom>
                <a:solidFill>
                  <a:srgbClr val="FF0000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 algn="ctr" eaLnBrk="0" hangingPunct="0"/>
                  <a:endParaRPr lang="sv-SE"/>
                </a:p>
              </p:txBody>
            </p:sp>
            <p:grpSp>
              <p:nvGrpSpPr>
                <p:cNvPr id="90389" name="Group 80"/>
                <p:cNvGrpSpPr>
                  <a:grpSpLocks/>
                </p:cNvGrpSpPr>
                <p:nvPr/>
              </p:nvGrpSpPr>
              <p:grpSpPr bwMode="auto">
                <a:xfrm>
                  <a:off x="3686" y="244"/>
                  <a:ext cx="177" cy="66"/>
                  <a:chOff x="2848" y="848"/>
                  <a:chExt cx="140" cy="98"/>
                </a:xfrm>
              </p:grpSpPr>
              <p:sp>
                <p:nvSpPr>
                  <p:cNvPr id="90394" name="Line 81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2848" y="848"/>
                    <a:ext cx="50" cy="2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sv-SE"/>
                  </a:p>
                </p:txBody>
              </p:sp>
              <p:sp>
                <p:nvSpPr>
                  <p:cNvPr id="90395" name="Line 82"/>
                  <p:cNvSpPr>
                    <a:spLocks noChangeShapeType="1"/>
                  </p:cNvSpPr>
                  <p:nvPr/>
                </p:nvSpPr>
                <p:spPr bwMode="auto">
                  <a:xfrm>
                    <a:off x="2944" y="946"/>
                    <a:ext cx="44" cy="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sv-SE"/>
                  </a:p>
                </p:txBody>
              </p:sp>
              <p:sp>
                <p:nvSpPr>
                  <p:cNvPr id="90396" name="Line 83"/>
                  <p:cNvSpPr>
                    <a:spLocks noChangeShapeType="1"/>
                  </p:cNvSpPr>
                  <p:nvPr/>
                </p:nvSpPr>
                <p:spPr bwMode="auto">
                  <a:xfrm>
                    <a:off x="2894" y="850"/>
                    <a:ext cx="52" cy="96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sv-SE"/>
                  </a:p>
                </p:txBody>
              </p:sp>
            </p:grpSp>
            <p:grpSp>
              <p:nvGrpSpPr>
                <p:cNvPr id="90390" name="Group 84"/>
                <p:cNvGrpSpPr>
                  <a:grpSpLocks/>
                </p:cNvGrpSpPr>
                <p:nvPr/>
              </p:nvGrpSpPr>
              <p:grpSpPr bwMode="auto">
                <a:xfrm flipV="1">
                  <a:off x="3686" y="243"/>
                  <a:ext cx="177" cy="66"/>
                  <a:chOff x="2848" y="848"/>
                  <a:chExt cx="140" cy="98"/>
                </a:xfrm>
              </p:grpSpPr>
              <p:sp>
                <p:nvSpPr>
                  <p:cNvPr id="90391" name="Line 85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2848" y="848"/>
                    <a:ext cx="50" cy="2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sv-SE"/>
                  </a:p>
                </p:txBody>
              </p:sp>
              <p:sp>
                <p:nvSpPr>
                  <p:cNvPr id="90392" name="Line 86"/>
                  <p:cNvSpPr>
                    <a:spLocks noChangeShapeType="1"/>
                  </p:cNvSpPr>
                  <p:nvPr/>
                </p:nvSpPr>
                <p:spPr bwMode="auto">
                  <a:xfrm>
                    <a:off x="2944" y="946"/>
                    <a:ext cx="44" cy="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sv-SE"/>
                  </a:p>
                </p:txBody>
              </p:sp>
              <p:sp>
                <p:nvSpPr>
                  <p:cNvPr id="90393" name="Line 87"/>
                  <p:cNvSpPr>
                    <a:spLocks noChangeShapeType="1"/>
                  </p:cNvSpPr>
                  <p:nvPr/>
                </p:nvSpPr>
                <p:spPr bwMode="auto">
                  <a:xfrm>
                    <a:off x="2894" y="850"/>
                    <a:ext cx="52" cy="96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sv-SE"/>
                  </a:p>
                </p:txBody>
              </p:sp>
            </p:grpSp>
          </p:grpSp>
          <p:grpSp>
            <p:nvGrpSpPr>
              <p:cNvPr id="90219" name="Group 88"/>
              <p:cNvGrpSpPr>
                <a:grpSpLocks/>
              </p:cNvGrpSpPr>
              <p:nvPr/>
            </p:nvGrpSpPr>
            <p:grpSpPr bwMode="auto">
              <a:xfrm>
                <a:off x="3101" y="2050"/>
                <a:ext cx="217" cy="100"/>
                <a:chOff x="3600" y="219"/>
                <a:chExt cx="360" cy="175"/>
              </a:xfrm>
            </p:grpSpPr>
            <p:sp>
              <p:nvSpPr>
                <p:cNvPr id="90371" name="Oval 89"/>
                <p:cNvSpPr>
                  <a:spLocks noChangeArrowheads="1"/>
                </p:cNvSpPr>
                <p:nvPr/>
              </p:nvSpPr>
              <p:spPr bwMode="auto">
                <a:xfrm>
                  <a:off x="3603" y="297"/>
                  <a:ext cx="357" cy="97"/>
                </a:xfrm>
                <a:prstGeom prst="ellipse">
                  <a:avLst/>
                </a:prstGeom>
                <a:solidFill>
                  <a:srgbClr val="0000FF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 algn="ctr" eaLnBrk="0" hangingPunct="0"/>
                  <a:endParaRPr lang="sv-SE"/>
                </a:p>
              </p:txBody>
            </p:sp>
            <p:sp>
              <p:nvSpPr>
                <p:cNvPr id="90372" name="Line 90"/>
                <p:cNvSpPr>
                  <a:spLocks noChangeShapeType="1"/>
                </p:cNvSpPr>
                <p:nvPr/>
              </p:nvSpPr>
              <p:spPr bwMode="auto">
                <a:xfrm>
                  <a:off x="3603" y="289"/>
                  <a:ext cx="0" cy="6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90373" name="Line 91"/>
                <p:cNvSpPr>
                  <a:spLocks noChangeShapeType="1"/>
                </p:cNvSpPr>
                <p:nvPr/>
              </p:nvSpPr>
              <p:spPr bwMode="auto">
                <a:xfrm>
                  <a:off x="3960" y="289"/>
                  <a:ext cx="0" cy="6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90374" name="Rectangle 92"/>
                <p:cNvSpPr>
                  <a:spLocks noChangeArrowheads="1"/>
                </p:cNvSpPr>
                <p:nvPr/>
              </p:nvSpPr>
              <p:spPr bwMode="auto">
                <a:xfrm>
                  <a:off x="3603" y="289"/>
                  <a:ext cx="354" cy="59"/>
                </a:xfrm>
                <a:prstGeom prst="rect">
                  <a:avLst/>
                </a:prstGeom>
                <a:solidFill>
                  <a:srgbClr val="0000FF"/>
                </a:solidFill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 eaLnBrk="0" hangingPunct="0"/>
                  <a:endParaRPr lang="fr-FR"/>
                </a:p>
              </p:txBody>
            </p:sp>
            <p:sp>
              <p:nvSpPr>
                <p:cNvPr id="90375" name="Oval 93"/>
                <p:cNvSpPr>
                  <a:spLocks noChangeArrowheads="1"/>
                </p:cNvSpPr>
                <p:nvPr/>
              </p:nvSpPr>
              <p:spPr bwMode="auto">
                <a:xfrm>
                  <a:off x="3600" y="219"/>
                  <a:ext cx="357" cy="113"/>
                </a:xfrm>
                <a:prstGeom prst="ellipse">
                  <a:avLst/>
                </a:prstGeom>
                <a:solidFill>
                  <a:srgbClr val="0000FF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 algn="ctr" eaLnBrk="0" hangingPunct="0"/>
                  <a:endParaRPr lang="sv-SE"/>
                </a:p>
              </p:txBody>
            </p:sp>
            <p:grpSp>
              <p:nvGrpSpPr>
                <p:cNvPr id="90376" name="Group 94"/>
                <p:cNvGrpSpPr>
                  <a:grpSpLocks/>
                </p:cNvGrpSpPr>
                <p:nvPr/>
              </p:nvGrpSpPr>
              <p:grpSpPr bwMode="auto">
                <a:xfrm>
                  <a:off x="3686" y="244"/>
                  <a:ext cx="177" cy="66"/>
                  <a:chOff x="2848" y="848"/>
                  <a:chExt cx="140" cy="98"/>
                </a:xfrm>
              </p:grpSpPr>
              <p:sp>
                <p:nvSpPr>
                  <p:cNvPr id="90381" name="Line 95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2848" y="848"/>
                    <a:ext cx="50" cy="2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sv-SE"/>
                  </a:p>
                </p:txBody>
              </p:sp>
              <p:sp>
                <p:nvSpPr>
                  <p:cNvPr id="90382" name="Line 96"/>
                  <p:cNvSpPr>
                    <a:spLocks noChangeShapeType="1"/>
                  </p:cNvSpPr>
                  <p:nvPr/>
                </p:nvSpPr>
                <p:spPr bwMode="auto">
                  <a:xfrm>
                    <a:off x="2944" y="946"/>
                    <a:ext cx="44" cy="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sv-SE"/>
                  </a:p>
                </p:txBody>
              </p:sp>
              <p:sp>
                <p:nvSpPr>
                  <p:cNvPr id="90383" name="Line 97"/>
                  <p:cNvSpPr>
                    <a:spLocks noChangeShapeType="1"/>
                  </p:cNvSpPr>
                  <p:nvPr/>
                </p:nvSpPr>
                <p:spPr bwMode="auto">
                  <a:xfrm>
                    <a:off x="2894" y="850"/>
                    <a:ext cx="52" cy="96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sv-SE"/>
                  </a:p>
                </p:txBody>
              </p:sp>
            </p:grpSp>
            <p:grpSp>
              <p:nvGrpSpPr>
                <p:cNvPr id="90377" name="Group 98"/>
                <p:cNvGrpSpPr>
                  <a:grpSpLocks/>
                </p:cNvGrpSpPr>
                <p:nvPr/>
              </p:nvGrpSpPr>
              <p:grpSpPr bwMode="auto">
                <a:xfrm flipV="1">
                  <a:off x="3686" y="243"/>
                  <a:ext cx="177" cy="66"/>
                  <a:chOff x="2848" y="848"/>
                  <a:chExt cx="140" cy="98"/>
                </a:xfrm>
              </p:grpSpPr>
              <p:sp>
                <p:nvSpPr>
                  <p:cNvPr id="90378" name="Line 99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2848" y="848"/>
                    <a:ext cx="50" cy="2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sv-SE"/>
                  </a:p>
                </p:txBody>
              </p:sp>
              <p:sp>
                <p:nvSpPr>
                  <p:cNvPr id="90379" name="Line 100"/>
                  <p:cNvSpPr>
                    <a:spLocks noChangeShapeType="1"/>
                  </p:cNvSpPr>
                  <p:nvPr/>
                </p:nvSpPr>
                <p:spPr bwMode="auto">
                  <a:xfrm>
                    <a:off x="2944" y="946"/>
                    <a:ext cx="44" cy="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sv-SE"/>
                  </a:p>
                </p:txBody>
              </p:sp>
              <p:sp>
                <p:nvSpPr>
                  <p:cNvPr id="90380" name="Line 101"/>
                  <p:cNvSpPr>
                    <a:spLocks noChangeShapeType="1"/>
                  </p:cNvSpPr>
                  <p:nvPr/>
                </p:nvSpPr>
                <p:spPr bwMode="auto">
                  <a:xfrm>
                    <a:off x="2894" y="850"/>
                    <a:ext cx="52" cy="96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sv-SE"/>
                  </a:p>
                </p:txBody>
              </p:sp>
            </p:grpSp>
          </p:grpSp>
          <p:grpSp>
            <p:nvGrpSpPr>
              <p:cNvPr id="90220" name="Group 102"/>
              <p:cNvGrpSpPr>
                <a:grpSpLocks/>
              </p:cNvGrpSpPr>
              <p:nvPr/>
            </p:nvGrpSpPr>
            <p:grpSpPr bwMode="auto">
              <a:xfrm>
                <a:off x="3893" y="2587"/>
                <a:ext cx="217" cy="103"/>
                <a:chOff x="3600" y="219"/>
                <a:chExt cx="360" cy="175"/>
              </a:xfrm>
            </p:grpSpPr>
            <p:sp>
              <p:nvSpPr>
                <p:cNvPr id="90358" name="Oval 103"/>
                <p:cNvSpPr>
                  <a:spLocks noChangeArrowheads="1"/>
                </p:cNvSpPr>
                <p:nvPr/>
              </p:nvSpPr>
              <p:spPr bwMode="auto">
                <a:xfrm>
                  <a:off x="3603" y="297"/>
                  <a:ext cx="357" cy="97"/>
                </a:xfrm>
                <a:prstGeom prst="ellipse">
                  <a:avLst/>
                </a:prstGeom>
                <a:solidFill>
                  <a:srgbClr val="FF0000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 algn="ctr" eaLnBrk="0" hangingPunct="0"/>
                  <a:endParaRPr lang="sv-SE"/>
                </a:p>
              </p:txBody>
            </p:sp>
            <p:sp>
              <p:nvSpPr>
                <p:cNvPr id="90359" name="Line 104"/>
                <p:cNvSpPr>
                  <a:spLocks noChangeShapeType="1"/>
                </p:cNvSpPr>
                <p:nvPr/>
              </p:nvSpPr>
              <p:spPr bwMode="auto">
                <a:xfrm>
                  <a:off x="3603" y="289"/>
                  <a:ext cx="0" cy="6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90360" name="Line 105"/>
                <p:cNvSpPr>
                  <a:spLocks noChangeShapeType="1"/>
                </p:cNvSpPr>
                <p:nvPr/>
              </p:nvSpPr>
              <p:spPr bwMode="auto">
                <a:xfrm>
                  <a:off x="3960" y="289"/>
                  <a:ext cx="0" cy="6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90361" name="Rectangle 106"/>
                <p:cNvSpPr>
                  <a:spLocks noChangeArrowheads="1"/>
                </p:cNvSpPr>
                <p:nvPr/>
              </p:nvSpPr>
              <p:spPr bwMode="auto">
                <a:xfrm>
                  <a:off x="3603" y="289"/>
                  <a:ext cx="354" cy="59"/>
                </a:xfrm>
                <a:prstGeom prst="rect">
                  <a:avLst/>
                </a:prstGeom>
                <a:solidFill>
                  <a:srgbClr val="FF0000"/>
                </a:solidFill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 eaLnBrk="0" hangingPunct="0"/>
                  <a:endParaRPr lang="fr-FR"/>
                </a:p>
              </p:txBody>
            </p:sp>
            <p:sp>
              <p:nvSpPr>
                <p:cNvPr id="90362" name="Oval 107"/>
                <p:cNvSpPr>
                  <a:spLocks noChangeArrowheads="1"/>
                </p:cNvSpPr>
                <p:nvPr/>
              </p:nvSpPr>
              <p:spPr bwMode="auto">
                <a:xfrm>
                  <a:off x="3600" y="219"/>
                  <a:ext cx="357" cy="113"/>
                </a:xfrm>
                <a:prstGeom prst="ellipse">
                  <a:avLst/>
                </a:prstGeom>
                <a:solidFill>
                  <a:srgbClr val="FF0000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 algn="ctr" eaLnBrk="0" hangingPunct="0"/>
                  <a:endParaRPr lang="sv-SE"/>
                </a:p>
              </p:txBody>
            </p:sp>
            <p:grpSp>
              <p:nvGrpSpPr>
                <p:cNvPr id="90363" name="Group 108"/>
                <p:cNvGrpSpPr>
                  <a:grpSpLocks/>
                </p:cNvGrpSpPr>
                <p:nvPr/>
              </p:nvGrpSpPr>
              <p:grpSpPr bwMode="auto">
                <a:xfrm>
                  <a:off x="3686" y="244"/>
                  <a:ext cx="177" cy="66"/>
                  <a:chOff x="2848" y="848"/>
                  <a:chExt cx="140" cy="98"/>
                </a:xfrm>
              </p:grpSpPr>
              <p:sp>
                <p:nvSpPr>
                  <p:cNvPr id="90368" name="Line 109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2848" y="848"/>
                    <a:ext cx="50" cy="2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sv-SE"/>
                  </a:p>
                </p:txBody>
              </p:sp>
              <p:sp>
                <p:nvSpPr>
                  <p:cNvPr id="90369" name="Line 110"/>
                  <p:cNvSpPr>
                    <a:spLocks noChangeShapeType="1"/>
                  </p:cNvSpPr>
                  <p:nvPr/>
                </p:nvSpPr>
                <p:spPr bwMode="auto">
                  <a:xfrm>
                    <a:off x="2944" y="946"/>
                    <a:ext cx="44" cy="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sv-SE"/>
                  </a:p>
                </p:txBody>
              </p:sp>
              <p:sp>
                <p:nvSpPr>
                  <p:cNvPr id="90370" name="Line 111"/>
                  <p:cNvSpPr>
                    <a:spLocks noChangeShapeType="1"/>
                  </p:cNvSpPr>
                  <p:nvPr/>
                </p:nvSpPr>
                <p:spPr bwMode="auto">
                  <a:xfrm>
                    <a:off x="2894" y="850"/>
                    <a:ext cx="52" cy="96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sv-SE"/>
                  </a:p>
                </p:txBody>
              </p:sp>
            </p:grpSp>
            <p:grpSp>
              <p:nvGrpSpPr>
                <p:cNvPr id="90364" name="Group 112"/>
                <p:cNvGrpSpPr>
                  <a:grpSpLocks/>
                </p:cNvGrpSpPr>
                <p:nvPr/>
              </p:nvGrpSpPr>
              <p:grpSpPr bwMode="auto">
                <a:xfrm flipV="1">
                  <a:off x="3686" y="243"/>
                  <a:ext cx="177" cy="66"/>
                  <a:chOff x="2848" y="848"/>
                  <a:chExt cx="140" cy="98"/>
                </a:xfrm>
              </p:grpSpPr>
              <p:sp>
                <p:nvSpPr>
                  <p:cNvPr id="90365" name="Line 113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2848" y="848"/>
                    <a:ext cx="50" cy="2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sv-SE"/>
                  </a:p>
                </p:txBody>
              </p:sp>
              <p:sp>
                <p:nvSpPr>
                  <p:cNvPr id="90366" name="Line 114"/>
                  <p:cNvSpPr>
                    <a:spLocks noChangeShapeType="1"/>
                  </p:cNvSpPr>
                  <p:nvPr/>
                </p:nvSpPr>
                <p:spPr bwMode="auto">
                  <a:xfrm>
                    <a:off x="2944" y="946"/>
                    <a:ext cx="44" cy="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sv-SE"/>
                  </a:p>
                </p:txBody>
              </p:sp>
              <p:sp>
                <p:nvSpPr>
                  <p:cNvPr id="90367" name="Line 115"/>
                  <p:cNvSpPr>
                    <a:spLocks noChangeShapeType="1"/>
                  </p:cNvSpPr>
                  <p:nvPr/>
                </p:nvSpPr>
                <p:spPr bwMode="auto">
                  <a:xfrm>
                    <a:off x="2894" y="850"/>
                    <a:ext cx="52" cy="96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sv-SE"/>
                  </a:p>
                </p:txBody>
              </p:sp>
            </p:grpSp>
          </p:grpSp>
          <p:grpSp>
            <p:nvGrpSpPr>
              <p:cNvPr id="90221" name="Group 116"/>
              <p:cNvGrpSpPr>
                <a:grpSpLocks/>
              </p:cNvGrpSpPr>
              <p:nvPr/>
            </p:nvGrpSpPr>
            <p:grpSpPr bwMode="auto">
              <a:xfrm>
                <a:off x="3893" y="2082"/>
                <a:ext cx="217" cy="105"/>
                <a:chOff x="3600" y="219"/>
                <a:chExt cx="360" cy="175"/>
              </a:xfrm>
            </p:grpSpPr>
            <p:sp>
              <p:nvSpPr>
                <p:cNvPr id="90345" name="Oval 117"/>
                <p:cNvSpPr>
                  <a:spLocks noChangeArrowheads="1"/>
                </p:cNvSpPr>
                <p:nvPr/>
              </p:nvSpPr>
              <p:spPr bwMode="auto">
                <a:xfrm>
                  <a:off x="3603" y="297"/>
                  <a:ext cx="357" cy="97"/>
                </a:xfrm>
                <a:prstGeom prst="ellipse">
                  <a:avLst/>
                </a:prstGeom>
                <a:solidFill>
                  <a:srgbClr val="FF0000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 algn="ctr" eaLnBrk="0" hangingPunct="0"/>
                  <a:endParaRPr lang="sv-SE"/>
                </a:p>
              </p:txBody>
            </p:sp>
            <p:sp>
              <p:nvSpPr>
                <p:cNvPr id="90346" name="Line 118"/>
                <p:cNvSpPr>
                  <a:spLocks noChangeShapeType="1"/>
                </p:cNvSpPr>
                <p:nvPr/>
              </p:nvSpPr>
              <p:spPr bwMode="auto">
                <a:xfrm>
                  <a:off x="3603" y="289"/>
                  <a:ext cx="0" cy="6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90347" name="Line 119"/>
                <p:cNvSpPr>
                  <a:spLocks noChangeShapeType="1"/>
                </p:cNvSpPr>
                <p:nvPr/>
              </p:nvSpPr>
              <p:spPr bwMode="auto">
                <a:xfrm>
                  <a:off x="3960" y="289"/>
                  <a:ext cx="0" cy="6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90348" name="Rectangle 120"/>
                <p:cNvSpPr>
                  <a:spLocks noChangeArrowheads="1"/>
                </p:cNvSpPr>
                <p:nvPr/>
              </p:nvSpPr>
              <p:spPr bwMode="auto">
                <a:xfrm>
                  <a:off x="3603" y="289"/>
                  <a:ext cx="354" cy="59"/>
                </a:xfrm>
                <a:prstGeom prst="rect">
                  <a:avLst/>
                </a:prstGeom>
                <a:solidFill>
                  <a:srgbClr val="FF0000"/>
                </a:solidFill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 eaLnBrk="0" hangingPunct="0"/>
                  <a:endParaRPr lang="fr-FR"/>
                </a:p>
              </p:txBody>
            </p:sp>
            <p:sp>
              <p:nvSpPr>
                <p:cNvPr id="90349" name="Oval 121"/>
                <p:cNvSpPr>
                  <a:spLocks noChangeArrowheads="1"/>
                </p:cNvSpPr>
                <p:nvPr/>
              </p:nvSpPr>
              <p:spPr bwMode="auto">
                <a:xfrm>
                  <a:off x="3600" y="219"/>
                  <a:ext cx="357" cy="113"/>
                </a:xfrm>
                <a:prstGeom prst="ellipse">
                  <a:avLst/>
                </a:prstGeom>
                <a:solidFill>
                  <a:srgbClr val="FF0000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 algn="ctr" eaLnBrk="0" hangingPunct="0"/>
                  <a:endParaRPr lang="sv-SE"/>
                </a:p>
              </p:txBody>
            </p:sp>
            <p:grpSp>
              <p:nvGrpSpPr>
                <p:cNvPr id="90350" name="Group 122"/>
                <p:cNvGrpSpPr>
                  <a:grpSpLocks/>
                </p:cNvGrpSpPr>
                <p:nvPr/>
              </p:nvGrpSpPr>
              <p:grpSpPr bwMode="auto">
                <a:xfrm>
                  <a:off x="3686" y="244"/>
                  <a:ext cx="177" cy="66"/>
                  <a:chOff x="2848" y="848"/>
                  <a:chExt cx="140" cy="98"/>
                </a:xfrm>
              </p:grpSpPr>
              <p:sp>
                <p:nvSpPr>
                  <p:cNvPr id="90355" name="Line 123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2848" y="848"/>
                    <a:ext cx="50" cy="2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sv-SE"/>
                  </a:p>
                </p:txBody>
              </p:sp>
              <p:sp>
                <p:nvSpPr>
                  <p:cNvPr id="90356" name="Line 124"/>
                  <p:cNvSpPr>
                    <a:spLocks noChangeShapeType="1"/>
                  </p:cNvSpPr>
                  <p:nvPr/>
                </p:nvSpPr>
                <p:spPr bwMode="auto">
                  <a:xfrm>
                    <a:off x="2944" y="946"/>
                    <a:ext cx="44" cy="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sv-SE"/>
                  </a:p>
                </p:txBody>
              </p:sp>
              <p:sp>
                <p:nvSpPr>
                  <p:cNvPr id="90357" name="Line 125"/>
                  <p:cNvSpPr>
                    <a:spLocks noChangeShapeType="1"/>
                  </p:cNvSpPr>
                  <p:nvPr/>
                </p:nvSpPr>
                <p:spPr bwMode="auto">
                  <a:xfrm>
                    <a:off x="2894" y="850"/>
                    <a:ext cx="52" cy="96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sv-SE"/>
                  </a:p>
                </p:txBody>
              </p:sp>
            </p:grpSp>
            <p:grpSp>
              <p:nvGrpSpPr>
                <p:cNvPr id="90351" name="Group 126"/>
                <p:cNvGrpSpPr>
                  <a:grpSpLocks/>
                </p:cNvGrpSpPr>
                <p:nvPr/>
              </p:nvGrpSpPr>
              <p:grpSpPr bwMode="auto">
                <a:xfrm flipV="1">
                  <a:off x="3686" y="243"/>
                  <a:ext cx="177" cy="66"/>
                  <a:chOff x="2848" y="848"/>
                  <a:chExt cx="140" cy="98"/>
                </a:xfrm>
              </p:grpSpPr>
              <p:sp>
                <p:nvSpPr>
                  <p:cNvPr id="90352" name="Line 127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2848" y="848"/>
                    <a:ext cx="50" cy="2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sv-SE"/>
                  </a:p>
                </p:txBody>
              </p:sp>
              <p:sp>
                <p:nvSpPr>
                  <p:cNvPr id="90353" name="Line 128"/>
                  <p:cNvSpPr>
                    <a:spLocks noChangeShapeType="1"/>
                  </p:cNvSpPr>
                  <p:nvPr/>
                </p:nvSpPr>
                <p:spPr bwMode="auto">
                  <a:xfrm>
                    <a:off x="2944" y="946"/>
                    <a:ext cx="44" cy="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sv-SE"/>
                  </a:p>
                </p:txBody>
              </p:sp>
              <p:sp>
                <p:nvSpPr>
                  <p:cNvPr id="90354" name="Line 129"/>
                  <p:cNvSpPr>
                    <a:spLocks noChangeShapeType="1"/>
                  </p:cNvSpPr>
                  <p:nvPr/>
                </p:nvSpPr>
                <p:spPr bwMode="auto">
                  <a:xfrm>
                    <a:off x="2894" y="850"/>
                    <a:ext cx="52" cy="96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sv-SE"/>
                  </a:p>
                </p:txBody>
              </p:sp>
            </p:grpSp>
          </p:grpSp>
          <p:grpSp>
            <p:nvGrpSpPr>
              <p:cNvPr id="90222" name="Group 130"/>
              <p:cNvGrpSpPr>
                <a:grpSpLocks/>
              </p:cNvGrpSpPr>
              <p:nvPr/>
            </p:nvGrpSpPr>
            <p:grpSpPr bwMode="auto">
              <a:xfrm>
                <a:off x="4896" y="2133"/>
                <a:ext cx="217" cy="104"/>
                <a:chOff x="3600" y="219"/>
                <a:chExt cx="360" cy="175"/>
              </a:xfrm>
            </p:grpSpPr>
            <p:sp>
              <p:nvSpPr>
                <p:cNvPr id="90332" name="Oval 131"/>
                <p:cNvSpPr>
                  <a:spLocks noChangeArrowheads="1"/>
                </p:cNvSpPr>
                <p:nvPr/>
              </p:nvSpPr>
              <p:spPr bwMode="auto">
                <a:xfrm>
                  <a:off x="3603" y="297"/>
                  <a:ext cx="357" cy="97"/>
                </a:xfrm>
                <a:prstGeom prst="ellipse">
                  <a:avLst/>
                </a:prstGeom>
                <a:solidFill>
                  <a:srgbClr val="FF0000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 algn="ctr" eaLnBrk="0" hangingPunct="0"/>
                  <a:endParaRPr lang="sv-SE"/>
                </a:p>
              </p:txBody>
            </p:sp>
            <p:sp>
              <p:nvSpPr>
                <p:cNvPr id="90333" name="Line 132"/>
                <p:cNvSpPr>
                  <a:spLocks noChangeShapeType="1"/>
                </p:cNvSpPr>
                <p:nvPr/>
              </p:nvSpPr>
              <p:spPr bwMode="auto">
                <a:xfrm>
                  <a:off x="3603" y="289"/>
                  <a:ext cx="0" cy="6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90334" name="Line 133"/>
                <p:cNvSpPr>
                  <a:spLocks noChangeShapeType="1"/>
                </p:cNvSpPr>
                <p:nvPr/>
              </p:nvSpPr>
              <p:spPr bwMode="auto">
                <a:xfrm>
                  <a:off x="3960" y="289"/>
                  <a:ext cx="0" cy="6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90335" name="Rectangle 134"/>
                <p:cNvSpPr>
                  <a:spLocks noChangeArrowheads="1"/>
                </p:cNvSpPr>
                <p:nvPr/>
              </p:nvSpPr>
              <p:spPr bwMode="auto">
                <a:xfrm>
                  <a:off x="3603" y="289"/>
                  <a:ext cx="354" cy="59"/>
                </a:xfrm>
                <a:prstGeom prst="rect">
                  <a:avLst/>
                </a:prstGeom>
                <a:solidFill>
                  <a:srgbClr val="FF0000"/>
                </a:solidFill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 eaLnBrk="0" hangingPunct="0"/>
                  <a:endParaRPr lang="fr-FR"/>
                </a:p>
              </p:txBody>
            </p:sp>
            <p:sp>
              <p:nvSpPr>
                <p:cNvPr id="90336" name="Oval 135"/>
                <p:cNvSpPr>
                  <a:spLocks noChangeArrowheads="1"/>
                </p:cNvSpPr>
                <p:nvPr/>
              </p:nvSpPr>
              <p:spPr bwMode="auto">
                <a:xfrm>
                  <a:off x="3600" y="219"/>
                  <a:ext cx="357" cy="113"/>
                </a:xfrm>
                <a:prstGeom prst="ellipse">
                  <a:avLst/>
                </a:prstGeom>
                <a:solidFill>
                  <a:srgbClr val="FF0000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 algn="ctr" eaLnBrk="0" hangingPunct="0"/>
                  <a:endParaRPr lang="sv-SE"/>
                </a:p>
              </p:txBody>
            </p:sp>
            <p:grpSp>
              <p:nvGrpSpPr>
                <p:cNvPr id="90337" name="Group 136"/>
                <p:cNvGrpSpPr>
                  <a:grpSpLocks/>
                </p:cNvGrpSpPr>
                <p:nvPr/>
              </p:nvGrpSpPr>
              <p:grpSpPr bwMode="auto">
                <a:xfrm>
                  <a:off x="3686" y="244"/>
                  <a:ext cx="177" cy="66"/>
                  <a:chOff x="2848" y="848"/>
                  <a:chExt cx="140" cy="98"/>
                </a:xfrm>
              </p:grpSpPr>
              <p:sp>
                <p:nvSpPr>
                  <p:cNvPr id="90342" name="Line 137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2848" y="848"/>
                    <a:ext cx="50" cy="2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sv-SE"/>
                  </a:p>
                </p:txBody>
              </p:sp>
              <p:sp>
                <p:nvSpPr>
                  <p:cNvPr id="90343" name="Line 138"/>
                  <p:cNvSpPr>
                    <a:spLocks noChangeShapeType="1"/>
                  </p:cNvSpPr>
                  <p:nvPr/>
                </p:nvSpPr>
                <p:spPr bwMode="auto">
                  <a:xfrm>
                    <a:off x="2944" y="946"/>
                    <a:ext cx="44" cy="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sv-SE"/>
                  </a:p>
                </p:txBody>
              </p:sp>
              <p:sp>
                <p:nvSpPr>
                  <p:cNvPr id="90344" name="Line 139"/>
                  <p:cNvSpPr>
                    <a:spLocks noChangeShapeType="1"/>
                  </p:cNvSpPr>
                  <p:nvPr/>
                </p:nvSpPr>
                <p:spPr bwMode="auto">
                  <a:xfrm>
                    <a:off x="2894" y="850"/>
                    <a:ext cx="52" cy="96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sv-SE"/>
                  </a:p>
                </p:txBody>
              </p:sp>
            </p:grpSp>
            <p:grpSp>
              <p:nvGrpSpPr>
                <p:cNvPr id="90338" name="Group 140"/>
                <p:cNvGrpSpPr>
                  <a:grpSpLocks/>
                </p:cNvGrpSpPr>
                <p:nvPr/>
              </p:nvGrpSpPr>
              <p:grpSpPr bwMode="auto">
                <a:xfrm flipV="1">
                  <a:off x="3686" y="243"/>
                  <a:ext cx="177" cy="66"/>
                  <a:chOff x="2848" y="848"/>
                  <a:chExt cx="140" cy="98"/>
                </a:xfrm>
              </p:grpSpPr>
              <p:sp>
                <p:nvSpPr>
                  <p:cNvPr id="90339" name="Line 141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2848" y="848"/>
                    <a:ext cx="50" cy="2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sv-SE"/>
                  </a:p>
                </p:txBody>
              </p:sp>
              <p:sp>
                <p:nvSpPr>
                  <p:cNvPr id="90340" name="Line 142"/>
                  <p:cNvSpPr>
                    <a:spLocks noChangeShapeType="1"/>
                  </p:cNvSpPr>
                  <p:nvPr/>
                </p:nvSpPr>
                <p:spPr bwMode="auto">
                  <a:xfrm>
                    <a:off x="2944" y="946"/>
                    <a:ext cx="44" cy="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sv-SE"/>
                  </a:p>
                </p:txBody>
              </p:sp>
              <p:sp>
                <p:nvSpPr>
                  <p:cNvPr id="90341" name="Line 143"/>
                  <p:cNvSpPr>
                    <a:spLocks noChangeShapeType="1"/>
                  </p:cNvSpPr>
                  <p:nvPr/>
                </p:nvSpPr>
                <p:spPr bwMode="auto">
                  <a:xfrm>
                    <a:off x="2894" y="850"/>
                    <a:ext cx="52" cy="96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sv-SE"/>
                  </a:p>
                </p:txBody>
              </p:sp>
            </p:grpSp>
          </p:grpSp>
          <p:sp>
            <p:nvSpPr>
              <p:cNvPr id="90223" name="Line 144"/>
              <p:cNvSpPr>
                <a:spLocks noChangeShapeType="1"/>
              </p:cNvSpPr>
              <p:nvPr/>
            </p:nvSpPr>
            <p:spPr bwMode="auto">
              <a:xfrm>
                <a:off x="3530" y="2386"/>
                <a:ext cx="165" cy="0"/>
              </a:xfrm>
              <a:prstGeom prst="line">
                <a:avLst/>
              </a:prstGeom>
              <a:noFill/>
              <a:ln w="38100">
                <a:solidFill>
                  <a:srgbClr val="808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grpSp>
            <p:nvGrpSpPr>
              <p:cNvPr id="90224" name="Group 145"/>
              <p:cNvGrpSpPr>
                <a:grpSpLocks/>
              </p:cNvGrpSpPr>
              <p:nvPr/>
            </p:nvGrpSpPr>
            <p:grpSpPr bwMode="auto">
              <a:xfrm>
                <a:off x="3332" y="2318"/>
                <a:ext cx="217" cy="104"/>
                <a:chOff x="3600" y="219"/>
                <a:chExt cx="360" cy="175"/>
              </a:xfrm>
            </p:grpSpPr>
            <p:sp>
              <p:nvSpPr>
                <p:cNvPr id="90319" name="Oval 146"/>
                <p:cNvSpPr>
                  <a:spLocks noChangeArrowheads="1"/>
                </p:cNvSpPr>
                <p:nvPr/>
              </p:nvSpPr>
              <p:spPr bwMode="auto">
                <a:xfrm>
                  <a:off x="3603" y="297"/>
                  <a:ext cx="357" cy="97"/>
                </a:xfrm>
                <a:prstGeom prst="ellipse">
                  <a:avLst/>
                </a:prstGeom>
                <a:solidFill>
                  <a:srgbClr val="FF0000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 algn="ctr" eaLnBrk="0" hangingPunct="0"/>
                  <a:endParaRPr lang="sv-SE"/>
                </a:p>
              </p:txBody>
            </p:sp>
            <p:sp>
              <p:nvSpPr>
                <p:cNvPr id="90320" name="Line 147"/>
                <p:cNvSpPr>
                  <a:spLocks noChangeShapeType="1"/>
                </p:cNvSpPr>
                <p:nvPr/>
              </p:nvSpPr>
              <p:spPr bwMode="auto">
                <a:xfrm>
                  <a:off x="3603" y="289"/>
                  <a:ext cx="0" cy="6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90321" name="Line 148"/>
                <p:cNvSpPr>
                  <a:spLocks noChangeShapeType="1"/>
                </p:cNvSpPr>
                <p:nvPr/>
              </p:nvSpPr>
              <p:spPr bwMode="auto">
                <a:xfrm>
                  <a:off x="3960" y="289"/>
                  <a:ext cx="0" cy="6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90322" name="Rectangle 149"/>
                <p:cNvSpPr>
                  <a:spLocks noChangeArrowheads="1"/>
                </p:cNvSpPr>
                <p:nvPr/>
              </p:nvSpPr>
              <p:spPr bwMode="auto">
                <a:xfrm>
                  <a:off x="3603" y="289"/>
                  <a:ext cx="354" cy="59"/>
                </a:xfrm>
                <a:prstGeom prst="rect">
                  <a:avLst/>
                </a:prstGeom>
                <a:solidFill>
                  <a:srgbClr val="FF0000"/>
                </a:solidFill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 eaLnBrk="0" hangingPunct="0"/>
                  <a:endParaRPr lang="fr-FR"/>
                </a:p>
              </p:txBody>
            </p:sp>
            <p:sp>
              <p:nvSpPr>
                <p:cNvPr id="90323" name="Oval 150"/>
                <p:cNvSpPr>
                  <a:spLocks noChangeArrowheads="1"/>
                </p:cNvSpPr>
                <p:nvPr/>
              </p:nvSpPr>
              <p:spPr bwMode="auto">
                <a:xfrm>
                  <a:off x="3600" y="219"/>
                  <a:ext cx="357" cy="113"/>
                </a:xfrm>
                <a:prstGeom prst="ellipse">
                  <a:avLst/>
                </a:prstGeom>
                <a:solidFill>
                  <a:srgbClr val="FF0000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 algn="ctr" eaLnBrk="0" hangingPunct="0"/>
                  <a:endParaRPr lang="sv-SE"/>
                </a:p>
              </p:txBody>
            </p:sp>
            <p:grpSp>
              <p:nvGrpSpPr>
                <p:cNvPr id="90324" name="Group 151"/>
                <p:cNvGrpSpPr>
                  <a:grpSpLocks/>
                </p:cNvGrpSpPr>
                <p:nvPr/>
              </p:nvGrpSpPr>
              <p:grpSpPr bwMode="auto">
                <a:xfrm>
                  <a:off x="3686" y="244"/>
                  <a:ext cx="177" cy="66"/>
                  <a:chOff x="2848" y="848"/>
                  <a:chExt cx="140" cy="98"/>
                </a:xfrm>
              </p:grpSpPr>
              <p:sp>
                <p:nvSpPr>
                  <p:cNvPr id="90329" name="Line 152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2848" y="848"/>
                    <a:ext cx="50" cy="2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sv-SE"/>
                  </a:p>
                </p:txBody>
              </p:sp>
              <p:sp>
                <p:nvSpPr>
                  <p:cNvPr id="90330" name="Line 153"/>
                  <p:cNvSpPr>
                    <a:spLocks noChangeShapeType="1"/>
                  </p:cNvSpPr>
                  <p:nvPr/>
                </p:nvSpPr>
                <p:spPr bwMode="auto">
                  <a:xfrm>
                    <a:off x="2944" y="946"/>
                    <a:ext cx="44" cy="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sv-SE"/>
                  </a:p>
                </p:txBody>
              </p:sp>
              <p:sp>
                <p:nvSpPr>
                  <p:cNvPr id="90331" name="Line 154"/>
                  <p:cNvSpPr>
                    <a:spLocks noChangeShapeType="1"/>
                  </p:cNvSpPr>
                  <p:nvPr/>
                </p:nvSpPr>
                <p:spPr bwMode="auto">
                  <a:xfrm>
                    <a:off x="2894" y="850"/>
                    <a:ext cx="52" cy="96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sv-SE"/>
                  </a:p>
                </p:txBody>
              </p:sp>
            </p:grpSp>
            <p:grpSp>
              <p:nvGrpSpPr>
                <p:cNvPr id="90325" name="Group 155"/>
                <p:cNvGrpSpPr>
                  <a:grpSpLocks/>
                </p:cNvGrpSpPr>
                <p:nvPr/>
              </p:nvGrpSpPr>
              <p:grpSpPr bwMode="auto">
                <a:xfrm flipV="1">
                  <a:off x="3686" y="243"/>
                  <a:ext cx="177" cy="66"/>
                  <a:chOff x="2848" y="848"/>
                  <a:chExt cx="140" cy="98"/>
                </a:xfrm>
              </p:grpSpPr>
              <p:sp>
                <p:nvSpPr>
                  <p:cNvPr id="90326" name="Line 156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2848" y="848"/>
                    <a:ext cx="50" cy="2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sv-SE"/>
                  </a:p>
                </p:txBody>
              </p:sp>
              <p:sp>
                <p:nvSpPr>
                  <p:cNvPr id="90327" name="Line 157"/>
                  <p:cNvSpPr>
                    <a:spLocks noChangeShapeType="1"/>
                  </p:cNvSpPr>
                  <p:nvPr/>
                </p:nvSpPr>
                <p:spPr bwMode="auto">
                  <a:xfrm>
                    <a:off x="2944" y="946"/>
                    <a:ext cx="44" cy="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sv-SE"/>
                  </a:p>
                </p:txBody>
              </p:sp>
              <p:sp>
                <p:nvSpPr>
                  <p:cNvPr id="90328" name="Line 158"/>
                  <p:cNvSpPr>
                    <a:spLocks noChangeShapeType="1"/>
                  </p:cNvSpPr>
                  <p:nvPr/>
                </p:nvSpPr>
                <p:spPr bwMode="auto">
                  <a:xfrm>
                    <a:off x="2894" y="850"/>
                    <a:ext cx="52" cy="96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sv-SE"/>
                  </a:p>
                </p:txBody>
              </p:sp>
            </p:grpSp>
          </p:grpSp>
          <p:grpSp>
            <p:nvGrpSpPr>
              <p:cNvPr id="90225" name="Group 159"/>
              <p:cNvGrpSpPr>
                <a:grpSpLocks/>
              </p:cNvGrpSpPr>
              <p:nvPr/>
            </p:nvGrpSpPr>
            <p:grpSpPr bwMode="auto">
              <a:xfrm>
                <a:off x="3662" y="2318"/>
                <a:ext cx="217" cy="104"/>
                <a:chOff x="3600" y="219"/>
                <a:chExt cx="360" cy="175"/>
              </a:xfrm>
            </p:grpSpPr>
            <p:sp>
              <p:nvSpPr>
                <p:cNvPr id="90306" name="Oval 160"/>
                <p:cNvSpPr>
                  <a:spLocks noChangeArrowheads="1"/>
                </p:cNvSpPr>
                <p:nvPr/>
              </p:nvSpPr>
              <p:spPr bwMode="auto">
                <a:xfrm>
                  <a:off x="3603" y="297"/>
                  <a:ext cx="357" cy="97"/>
                </a:xfrm>
                <a:prstGeom prst="ellipse">
                  <a:avLst/>
                </a:prstGeom>
                <a:solidFill>
                  <a:srgbClr val="FF0000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 algn="ctr" eaLnBrk="0" hangingPunct="0"/>
                  <a:endParaRPr lang="sv-SE"/>
                </a:p>
              </p:txBody>
            </p:sp>
            <p:sp>
              <p:nvSpPr>
                <p:cNvPr id="90307" name="Line 161"/>
                <p:cNvSpPr>
                  <a:spLocks noChangeShapeType="1"/>
                </p:cNvSpPr>
                <p:nvPr/>
              </p:nvSpPr>
              <p:spPr bwMode="auto">
                <a:xfrm>
                  <a:off x="3603" y="289"/>
                  <a:ext cx="0" cy="6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90308" name="Line 162"/>
                <p:cNvSpPr>
                  <a:spLocks noChangeShapeType="1"/>
                </p:cNvSpPr>
                <p:nvPr/>
              </p:nvSpPr>
              <p:spPr bwMode="auto">
                <a:xfrm>
                  <a:off x="3960" y="289"/>
                  <a:ext cx="0" cy="6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90309" name="Rectangle 163"/>
                <p:cNvSpPr>
                  <a:spLocks noChangeArrowheads="1"/>
                </p:cNvSpPr>
                <p:nvPr/>
              </p:nvSpPr>
              <p:spPr bwMode="auto">
                <a:xfrm>
                  <a:off x="3603" y="289"/>
                  <a:ext cx="354" cy="59"/>
                </a:xfrm>
                <a:prstGeom prst="rect">
                  <a:avLst/>
                </a:prstGeom>
                <a:solidFill>
                  <a:srgbClr val="FF0000"/>
                </a:solidFill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 eaLnBrk="0" hangingPunct="0"/>
                  <a:endParaRPr lang="fr-FR"/>
                </a:p>
              </p:txBody>
            </p:sp>
            <p:sp>
              <p:nvSpPr>
                <p:cNvPr id="90310" name="Oval 164"/>
                <p:cNvSpPr>
                  <a:spLocks noChangeArrowheads="1"/>
                </p:cNvSpPr>
                <p:nvPr/>
              </p:nvSpPr>
              <p:spPr bwMode="auto">
                <a:xfrm>
                  <a:off x="3600" y="219"/>
                  <a:ext cx="357" cy="113"/>
                </a:xfrm>
                <a:prstGeom prst="ellipse">
                  <a:avLst/>
                </a:prstGeom>
                <a:solidFill>
                  <a:srgbClr val="FF0000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 algn="ctr" eaLnBrk="0" hangingPunct="0"/>
                  <a:endParaRPr lang="sv-SE"/>
                </a:p>
              </p:txBody>
            </p:sp>
            <p:grpSp>
              <p:nvGrpSpPr>
                <p:cNvPr id="90311" name="Group 165"/>
                <p:cNvGrpSpPr>
                  <a:grpSpLocks/>
                </p:cNvGrpSpPr>
                <p:nvPr/>
              </p:nvGrpSpPr>
              <p:grpSpPr bwMode="auto">
                <a:xfrm>
                  <a:off x="3686" y="244"/>
                  <a:ext cx="177" cy="66"/>
                  <a:chOff x="2848" y="848"/>
                  <a:chExt cx="140" cy="98"/>
                </a:xfrm>
              </p:grpSpPr>
              <p:sp>
                <p:nvSpPr>
                  <p:cNvPr id="90316" name="Line 166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2848" y="848"/>
                    <a:ext cx="50" cy="2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sv-SE"/>
                  </a:p>
                </p:txBody>
              </p:sp>
              <p:sp>
                <p:nvSpPr>
                  <p:cNvPr id="90317" name="Line 167"/>
                  <p:cNvSpPr>
                    <a:spLocks noChangeShapeType="1"/>
                  </p:cNvSpPr>
                  <p:nvPr/>
                </p:nvSpPr>
                <p:spPr bwMode="auto">
                  <a:xfrm>
                    <a:off x="2944" y="946"/>
                    <a:ext cx="44" cy="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sv-SE"/>
                  </a:p>
                </p:txBody>
              </p:sp>
              <p:sp>
                <p:nvSpPr>
                  <p:cNvPr id="90318" name="Line 168"/>
                  <p:cNvSpPr>
                    <a:spLocks noChangeShapeType="1"/>
                  </p:cNvSpPr>
                  <p:nvPr/>
                </p:nvSpPr>
                <p:spPr bwMode="auto">
                  <a:xfrm>
                    <a:off x="2894" y="850"/>
                    <a:ext cx="52" cy="96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sv-SE"/>
                  </a:p>
                </p:txBody>
              </p:sp>
            </p:grpSp>
            <p:grpSp>
              <p:nvGrpSpPr>
                <p:cNvPr id="90312" name="Group 169"/>
                <p:cNvGrpSpPr>
                  <a:grpSpLocks/>
                </p:cNvGrpSpPr>
                <p:nvPr/>
              </p:nvGrpSpPr>
              <p:grpSpPr bwMode="auto">
                <a:xfrm flipV="1">
                  <a:off x="3686" y="243"/>
                  <a:ext cx="177" cy="66"/>
                  <a:chOff x="2848" y="848"/>
                  <a:chExt cx="140" cy="98"/>
                </a:xfrm>
              </p:grpSpPr>
              <p:sp>
                <p:nvSpPr>
                  <p:cNvPr id="90313" name="Line 170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2848" y="848"/>
                    <a:ext cx="50" cy="2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sv-SE"/>
                  </a:p>
                </p:txBody>
              </p:sp>
              <p:sp>
                <p:nvSpPr>
                  <p:cNvPr id="90314" name="Line 171"/>
                  <p:cNvSpPr>
                    <a:spLocks noChangeShapeType="1"/>
                  </p:cNvSpPr>
                  <p:nvPr/>
                </p:nvSpPr>
                <p:spPr bwMode="auto">
                  <a:xfrm>
                    <a:off x="2944" y="946"/>
                    <a:ext cx="44" cy="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sv-SE"/>
                  </a:p>
                </p:txBody>
              </p:sp>
              <p:sp>
                <p:nvSpPr>
                  <p:cNvPr id="90315" name="Line 172"/>
                  <p:cNvSpPr>
                    <a:spLocks noChangeShapeType="1"/>
                  </p:cNvSpPr>
                  <p:nvPr/>
                </p:nvSpPr>
                <p:spPr bwMode="auto">
                  <a:xfrm>
                    <a:off x="2894" y="850"/>
                    <a:ext cx="52" cy="96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sv-SE"/>
                  </a:p>
                </p:txBody>
              </p:sp>
            </p:grpSp>
          </p:grpSp>
          <p:pic>
            <p:nvPicPr>
              <p:cNvPr id="90226" name="Picture 173" descr="ws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2603" y="1673"/>
                <a:ext cx="231" cy="235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90227" name="Line 174"/>
              <p:cNvSpPr>
                <a:spLocks noChangeShapeType="1"/>
              </p:cNvSpPr>
              <p:nvPr/>
            </p:nvSpPr>
            <p:spPr bwMode="auto">
              <a:xfrm flipH="1">
                <a:off x="2949" y="2112"/>
                <a:ext cx="157" cy="0"/>
              </a:xfrm>
              <a:prstGeom prst="line">
                <a:avLst/>
              </a:prstGeom>
              <a:noFill/>
              <a:ln w="38100">
                <a:solidFill>
                  <a:srgbClr val="808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90228" name="Line 175"/>
              <p:cNvSpPr>
                <a:spLocks noChangeShapeType="1"/>
              </p:cNvSpPr>
              <p:nvPr/>
            </p:nvSpPr>
            <p:spPr bwMode="auto">
              <a:xfrm>
                <a:off x="2949" y="1819"/>
                <a:ext cx="0" cy="512"/>
              </a:xfrm>
              <a:prstGeom prst="line">
                <a:avLst/>
              </a:prstGeom>
              <a:noFill/>
              <a:ln w="38100">
                <a:solidFill>
                  <a:srgbClr val="808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90229" name="Line 176"/>
              <p:cNvSpPr>
                <a:spLocks noChangeShapeType="1"/>
              </p:cNvSpPr>
              <p:nvPr/>
            </p:nvSpPr>
            <p:spPr bwMode="auto">
              <a:xfrm flipH="1">
                <a:off x="2792" y="1819"/>
                <a:ext cx="157" cy="0"/>
              </a:xfrm>
              <a:prstGeom prst="line">
                <a:avLst/>
              </a:prstGeom>
              <a:noFill/>
              <a:ln w="38100">
                <a:solidFill>
                  <a:srgbClr val="808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90230" name="Line 177"/>
              <p:cNvSpPr>
                <a:spLocks noChangeShapeType="1"/>
              </p:cNvSpPr>
              <p:nvPr/>
            </p:nvSpPr>
            <p:spPr bwMode="auto">
              <a:xfrm>
                <a:off x="2949" y="2331"/>
                <a:ext cx="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90231" name="Line 178"/>
              <p:cNvSpPr>
                <a:spLocks noChangeShapeType="1"/>
              </p:cNvSpPr>
              <p:nvPr/>
            </p:nvSpPr>
            <p:spPr bwMode="auto">
              <a:xfrm flipH="1">
                <a:off x="2792" y="2331"/>
                <a:ext cx="157" cy="0"/>
              </a:xfrm>
              <a:prstGeom prst="line">
                <a:avLst/>
              </a:prstGeom>
              <a:noFill/>
              <a:ln w="38100">
                <a:solidFill>
                  <a:srgbClr val="808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90232" name="Line 179"/>
              <p:cNvSpPr>
                <a:spLocks noChangeShapeType="1"/>
              </p:cNvSpPr>
              <p:nvPr/>
            </p:nvSpPr>
            <p:spPr bwMode="auto">
              <a:xfrm flipH="1">
                <a:off x="2949" y="2624"/>
                <a:ext cx="125" cy="0"/>
              </a:xfrm>
              <a:prstGeom prst="line">
                <a:avLst/>
              </a:prstGeom>
              <a:noFill/>
              <a:ln w="38100">
                <a:solidFill>
                  <a:srgbClr val="808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90233" name="Line 180"/>
              <p:cNvSpPr>
                <a:spLocks noChangeShapeType="1"/>
              </p:cNvSpPr>
              <p:nvPr/>
            </p:nvSpPr>
            <p:spPr bwMode="auto">
              <a:xfrm>
                <a:off x="2949" y="2624"/>
                <a:ext cx="0" cy="110"/>
              </a:xfrm>
              <a:prstGeom prst="line">
                <a:avLst/>
              </a:prstGeom>
              <a:noFill/>
              <a:ln w="38100">
                <a:solidFill>
                  <a:srgbClr val="808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90234" name="Line 181"/>
              <p:cNvSpPr>
                <a:spLocks noChangeShapeType="1"/>
              </p:cNvSpPr>
              <p:nvPr/>
            </p:nvSpPr>
            <p:spPr bwMode="auto">
              <a:xfrm flipH="1">
                <a:off x="2792" y="2734"/>
                <a:ext cx="157" cy="0"/>
              </a:xfrm>
              <a:prstGeom prst="line">
                <a:avLst/>
              </a:prstGeom>
              <a:noFill/>
              <a:ln w="38100">
                <a:solidFill>
                  <a:srgbClr val="808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grpSp>
            <p:nvGrpSpPr>
              <p:cNvPr id="90235" name="Group 182"/>
              <p:cNvGrpSpPr>
                <a:grpSpLocks/>
              </p:cNvGrpSpPr>
              <p:nvPr/>
            </p:nvGrpSpPr>
            <p:grpSpPr bwMode="auto">
              <a:xfrm>
                <a:off x="4237" y="3282"/>
                <a:ext cx="217" cy="105"/>
                <a:chOff x="3600" y="219"/>
                <a:chExt cx="360" cy="175"/>
              </a:xfrm>
            </p:grpSpPr>
            <p:sp>
              <p:nvSpPr>
                <p:cNvPr id="90293" name="Oval 183"/>
                <p:cNvSpPr>
                  <a:spLocks noChangeArrowheads="1"/>
                </p:cNvSpPr>
                <p:nvPr/>
              </p:nvSpPr>
              <p:spPr bwMode="auto">
                <a:xfrm>
                  <a:off x="3603" y="297"/>
                  <a:ext cx="357" cy="97"/>
                </a:xfrm>
                <a:prstGeom prst="ellipse">
                  <a:avLst/>
                </a:prstGeom>
                <a:solidFill>
                  <a:srgbClr val="FF0000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 algn="ctr" eaLnBrk="0" hangingPunct="0"/>
                  <a:endParaRPr lang="sv-SE"/>
                </a:p>
              </p:txBody>
            </p:sp>
            <p:sp>
              <p:nvSpPr>
                <p:cNvPr id="90294" name="Line 184"/>
                <p:cNvSpPr>
                  <a:spLocks noChangeShapeType="1"/>
                </p:cNvSpPr>
                <p:nvPr/>
              </p:nvSpPr>
              <p:spPr bwMode="auto">
                <a:xfrm>
                  <a:off x="3603" y="289"/>
                  <a:ext cx="0" cy="6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90295" name="Line 185"/>
                <p:cNvSpPr>
                  <a:spLocks noChangeShapeType="1"/>
                </p:cNvSpPr>
                <p:nvPr/>
              </p:nvSpPr>
              <p:spPr bwMode="auto">
                <a:xfrm>
                  <a:off x="3960" y="289"/>
                  <a:ext cx="0" cy="6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90296" name="Rectangle 186"/>
                <p:cNvSpPr>
                  <a:spLocks noChangeArrowheads="1"/>
                </p:cNvSpPr>
                <p:nvPr/>
              </p:nvSpPr>
              <p:spPr bwMode="auto">
                <a:xfrm>
                  <a:off x="3603" y="289"/>
                  <a:ext cx="354" cy="59"/>
                </a:xfrm>
                <a:prstGeom prst="rect">
                  <a:avLst/>
                </a:prstGeom>
                <a:solidFill>
                  <a:srgbClr val="FF0000"/>
                </a:solidFill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 eaLnBrk="0" hangingPunct="0"/>
                  <a:endParaRPr lang="fr-FR"/>
                </a:p>
              </p:txBody>
            </p:sp>
            <p:sp>
              <p:nvSpPr>
                <p:cNvPr id="90297" name="Oval 187"/>
                <p:cNvSpPr>
                  <a:spLocks noChangeArrowheads="1"/>
                </p:cNvSpPr>
                <p:nvPr/>
              </p:nvSpPr>
              <p:spPr bwMode="auto">
                <a:xfrm>
                  <a:off x="3600" y="219"/>
                  <a:ext cx="357" cy="113"/>
                </a:xfrm>
                <a:prstGeom prst="ellipse">
                  <a:avLst/>
                </a:prstGeom>
                <a:solidFill>
                  <a:srgbClr val="FF0000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 algn="ctr" eaLnBrk="0" hangingPunct="0"/>
                  <a:endParaRPr lang="sv-SE"/>
                </a:p>
              </p:txBody>
            </p:sp>
            <p:grpSp>
              <p:nvGrpSpPr>
                <p:cNvPr id="90298" name="Group 188"/>
                <p:cNvGrpSpPr>
                  <a:grpSpLocks/>
                </p:cNvGrpSpPr>
                <p:nvPr/>
              </p:nvGrpSpPr>
              <p:grpSpPr bwMode="auto">
                <a:xfrm>
                  <a:off x="3686" y="244"/>
                  <a:ext cx="177" cy="66"/>
                  <a:chOff x="2848" y="848"/>
                  <a:chExt cx="140" cy="98"/>
                </a:xfrm>
              </p:grpSpPr>
              <p:sp>
                <p:nvSpPr>
                  <p:cNvPr id="90303" name="Line 189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2848" y="848"/>
                    <a:ext cx="50" cy="2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sv-SE"/>
                  </a:p>
                </p:txBody>
              </p:sp>
              <p:sp>
                <p:nvSpPr>
                  <p:cNvPr id="90304" name="Line 190"/>
                  <p:cNvSpPr>
                    <a:spLocks noChangeShapeType="1"/>
                  </p:cNvSpPr>
                  <p:nvPr/>
                </p:nvSpPr>
                <p:spPr bwMode="auto">
                  <a:xfrm>
                    <a:off x="2944" y="946"/>
                    <a:ext cx="44" cy="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sv-SE"/>
                  </a:p>
                </p:txBody>
              </p:sp>
              <p:sp>
                <p:nvSpPr>
                  <p:cNvPr id="90305" name="Line 191"/>
                  <p:cNvSpPr>
                    <a:spLocks noChangeShapeType="1"/>
                  </p:cNvSpPr>
                  <p:nvPr/>
                </p:nvSpPr>
                <p:spPr bwMode="auto">
                  <a:xfrm>
                    <a:off x="2894" y="850"/>
                    <a:ext cx="52" cy="96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sv-SE"/>
                  </a:p>
                </p:txBody>
              </p:sp>
            </p:grpSp>
            <p:grpSp>
              <p:nvGrpSpPr>
                <p:cNvPr id="90299" name="Group 192"/>
                <p:cNvGrpSpPr>
                  <a:grpSpLocks/>
                </p:cNvGrpSpPr>
                <p:nvPr/>
              </p:nvGrpSpPr>
              <p:grpSpPr bwMode="auto">
                <a:xfrm flipV="1">
                  <a:off x="3686" y="243"/>
                  <a:ext cx="177" cy="66"/>
                  <a:chOff x="2848" y="848"/>
                  <a:chExt cx="140" cy="98"/>
                </a:xfrm>
              </p:grpSpPr>
              <p:sp>
                <p:nvSpPr>
                  <p:cNvPr id="90300" name="Line 193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2848" y="848"/>
                    <a:ext cx="50" cy="2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sv-SE"/>
                  </a:p>
                </p:txBody>
              </p:sp>
              <p:sp>
                <p:nvSpPr>
                  <p:cNvPr id="90301" name="Line 194"/>
                  <p:cNvSpPr>
                    <a:spLocks noChangeShapeType="1"/>
                  </p:cNvSpPr>
                  <p:nvPr/>
                </p:nvSpPr>
                <p:spPr bwMode="auto">
                  <a:xfrm>
                    <a:off x="2944" y="946"/>
                    <a:ext cx="44" cy="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sv-SE"/>
                  </a:p>
                </p:txBody>
              </p:sp>
              <p:sp>
                <p:nvSpPr>
                  <p:cNvPr id="90302" name="Line 195"/>
                  <p:cNvSpPr>
                    <a:spLocks noChangeShapeType="1"/>
                  </p:cNvSpPr>
                  <p:nvPr/>
                </p:nvSpPr>
                <p:spPr bwMode="auto">
                  <a:xfrm>
                    <a:off x="2894" y="850"/>
                    <a:ext cx="52" cy="96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sv-SE"/>
                  </a:p>
                </p:txBody>
              </p:sp>
            </p:grpSp>
          </p:grpSp>
          <p:grpSp>
            <p:nvGrpSpPr>
              <p:cNvPr id="90236" name="Group 196"/>
              <p:cNvGrpSpPr>
                <a:grpSpLocks/>
              </p:cNvGrpSpPr>
              <p:nvPr/>
            </p:nvGrpSpPr>
            <p:grpSpPr bwMode="auto">
              <a:xfrm>
                <a:off x="4519" y="2112"/>
                <a:ext cx="217" cy="104"/>
                <a:chOff x="3600" y="219"/>
                <a:chExt cx="360" cy="175"/>
              </a:xfrm>
            </p:grpSpPr>
            <p:sp>
              <p:nvSpPr>
                <p:cNvPr id="90280" name="Oval 197"/>
                <p:cNvSpPr>
                  <a:spLocks noChangeArrowheads="1"/>
                </p:cNvSpPr>
                <p:nvPr/>
              </p:nvSpPr>
              <p:spPr bwMode="auto">
                <a:xfrm>
                  <a:off x="3603" y="297"/>
                  <a:ext cx="357" cy="97"/>
                </a:xfrm>
                <a:prstGeom prst="ellipse">
                  <a:avLst/>
                </a:prstGeom>
                <a:solidFill>
                  <a:srgbClr val="FF0000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 algn="ctr" eaLnBrk="0" hangingPunct="0"/>
                  <a:endParaRPr lang="sv-SE"/>
                </a:p>
              </p:txBody>
            </p:sp>
            <p:sp>
              <p:nvSpPr>
                <p:cNvPr id="90281" name="Line 198"/>
                <p:cNvSpPr>
                  <a:spLocks noChangeShapeType="1"/>
                </p:cNvSpPr>
                <p:nvPr/>
              </p:nvSpPr>
              <p:spPr bwMode="auto">
                <a:xfrm>
                  <a:off x="3603" y="289"/>
                  <a:ext cx="0" cy="6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90282" name="Line 199"/>
                <p:cNvSpPr>
                  <a:spLocks noChangeShapeType="1"/>
                </p:cNvSpPr>
                <p:nvPr/>
              </p:nvSpPr>
              <p:spPr bwMode="auto">
                <a:xfrm>
                  <a:off x="3960" y="289"/>
                  <a:ext cx="0" cy="6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90283" name="Rectangle 200"/>
                <p:cNvSpPr>
                  <a:spLocks noChangeArrowheads="1"/>
                </p:cNvSpPr>
                <p:nvPr/>
              </p:nvSpPr>
              <p:spPr bwMode="auto">
                <a:xfrm>
                  <a:off x="3603" y="289"/>
                  <a:ext cx="354" cy="59"/>
                </a:xfrm>
                <a:prstGeom prst="rect">
                  <a:avLst/>
                </a:prstGeom>
                <a:solidFill>
                  <a:srgbClr val="FF0000"/>
                </a:solidFill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 eaLnBrk="0" hangingPunct="0"/>
                  <a:endParaRPr lang="fr-FR"/>
                </a:p>
              </p:txBody>
            </p:sp>
            <p:sp>
              <p:nvSpPr>
                <p:cNvPr id="90284" name="Oval 201"/>
                <p:cNvSpPr>
                  <a:spLocks noChangeArrowheads="1"/>
                </p:cNvSpPr>
                <p:nvPr/>
              </p:nvSpPr>
              <p:spPr bwMode="auto">
                <a:xfrm>
                  <a:off x="3600" y="219"/>
                  <a:ext cx="357" cy="113"/>
                </a:xfrm>
                <a:prstGeom prst="ellipse">
                  <a:avLst/>
                </a:prstGeom>
                <a:solidFill>
                  <a:srgbClr val="FF0000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 algn="ctr" eaLnBrk="0" hangingPunct="0"/>
                  <a:endParaRPr lang="sv-SE"/>
                </a:p>
              </p:txBody>
            </p:sp>
            <p:grpSp>
              <p:nvGrpSpPr>
                <p:cNvPr id="90285" name="Group 202"/>
                <p:cNvGrpSpPr>
                  <a:grpSpLocks/>
                </p:cNvGrpSpPr>
                <p:nvPr/>
              </p:nvGrpSpPr>
              <p:grpSpPr bwMode="auto">
                <a:xfrm>
                  <a:off x="3686" y="244"/>
                  <a:ext cx="177" cy="66"/>
                  <a:chOff x="2848" y="848"/>
                  <a:chExt cx="140" cy="98"/>
                </a:xfrm>
              </p:grpSpPr>
              <p:sp>
                <p:nvSpPr>
                  <p:cNvPr id="90290" name="Line 203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2848" y="848"/>
                    <a:ext cx="50" cy="2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sv-SE"/>
                  </a:p>
                </p:txBody>
              </p:sp>
              <p:sp>
                <p:nvSpPr>
                  <p:cNvPr id="90291" name="Line 204"/>
                  <p:cNvSpPr>
                    <a:spLocks noChangeShapeType="1"/>
                  </p:cNvSpPr>
                  <p:nvPr/>
                </p:nvSpPr>
                <p:spPr bwMode="auto">
                  <a:xfrm>
                    <a:off x="2944" y="946"/>
                    <a:ext cx="44" cy="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sv-SE"/>
                  </a:p>
                </p:txBody>
              </p:sp>
              <p:sp>
                <p:nvSpPr>
                  <p:cNvPr id="90292" name="Line 205"/>
                  <p:cNvSpPr>
                    <a:spLocks noChangeShapeType="1"/>
                  </p:cNvSpPr>
                  <p:nvPr/>
                </p:nvSpPr>
                <p:spPr bwMode="auto">
                  <a:xfrm>
                    <a:off x="2894" y="850"/>
                    <a:ext cx="52" cy="96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sv-SE"/>
                  </a:p>
                </p:txBody>
              </p:sp>
            </p:grpSp>
            <p:grpSp>
              <p:nvGrpSpPr>
                <p:cNvPr id="90286" name="Group 206"/>
                <p:cNvGrpSpPr>
                  <a:grpSpLocks/>
                </p:cNvGrpSpPr>
                <p:nvPr/>
              </p:nvGrpSpPr>
              <p:grpSpPr bwMode="auto">
                <a:xfrm flipV="1">
                  <a:off x="3686" y="243"/>
                  <a:ext cx="177" cy="66"/>
                  <a:chOff x="2848" y="848"/>
                  <a:chExt cx="140" cy="98"/>
                </a:xfrm>
              </p:grpSpPr>
              <p:sp>
                <p:nvSpPr>
                  <p:cNvPr id="90287" name="Line 207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2848" y="848"/>
                    <a:ext cx="50" cy="2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sv-SE"/>
                  </a:p>
                </p:txBody>
              </p:sp>
              <p:sp>
                <p:nvSpPr>
                  <p:cNvPr id="90288" name="Line 208"/>
                  <p:cNvSpPr>
                    <a:spLocks noChangeShapeType="1"/>
                  </p:cNvSpPr>
                  <p:nvPr/>
                </p:nvSpPr>
                <p:spPr bwMode="auto">
                  <a:xfrm>
                    <a:off x="2944" y="946"/>
                    <a:ext cx="44" cy="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sv-SE"/>
                  </a:p>
                </p:txBody>
              </p:sp>
              <p:sp>
                <p:nvSpPr>
                  <p:cNvPr id="90289" name="Line 209"/>
                  <p:cNvSpPr>
                    <a:spLocks noChangeShapeType="1"/>
                  </p:cNvSpPr>
                  <p:nvPr/>
                </p:nvSpPr>
                <p:spPr bwMode="auto">
                  <a:xfrm>
                    <a:off x="2894" y="850"/>
                    <a:ext cx="52" cy="96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sv-SE"/>
                  </a:p>
                </p:txBody>
              </p:sp>
            </p:grpSp>
          </p:grpSp>
          <p:grpSp>
            <p:nvGrpSpPr>
              <p:cNvPr id="90237" name="Group 210"/>
              <p:cNvGrpSpPr>
                <a:grpSpLocks/>
              </p:cNvGrpSpPr>
              <p:nvPr/>
            </p:nvGrpSpPr>
            <p:grpSpPr bwMode="auto">
              <a:xfrm>
                <a:off x="4551" y="1819"/>
                <a:ext cx="217" cy="105"/>
                <a:chOff x="3600" y="219"/>
                <a:chExt cx="360" cy="175"/>
              </a:xfrm>
            </p:grpSpPr>
            <p:sp>
              <p:nvSpPr>
                <p:cNvPr id="90267" name="Oval 211"/>
                <p:cNvSpPr>
                  <a:spLocks noChangeArrowheads="1"/>
                </p:cNvSpPr>
                <p:nvPr/>
              </p:nvSpPr>
              <p:spPr bwMode="auto">
                <a:xfrm>
                  <a:off x="3603" y="297"/>
                  <a:ext cx="357" cy="97"/>
                </a:xfrm>
                <a:prstGeom prst="ellipse">
                  <a:avLst/>
                </a:prstGeom>
                <a:solidFill>
                  <a:srgbClr val="FF0000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 algn="ctr" eaLnBrk="0" hangingPunct="0"/>
                  <a:endParaRPr lang="sv-SE"/>
                </a:p>
              </p:txBody>
            </p:sp>
            <p:sp>
              <p:nvSpPr>
                <p:cNvPr id="90268" name="Line 212"/>
                <p:cNvSpPr>
                  <a:spLocks noChangeShapeType="1"/>
                </p:cNvSpPr>
                <p:nvPr/>
              </p:nvSpPr>
              <p:spPr bwMode="auto">
                <a:xfrm>
                  <a:off x="3603" y="289"/>
                  <a:ext cx="0" cy="6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90269" name="Line 213"/>
                <p:cNvSpPr>
                  <a:spLocks noChangeShapeType="1"/>
                </p:cNvSpPr>
                <p:nvPr/>
              </p:nvSpPr>
              <p:spPr bwMode="auto">
                <a:xfrm>
                  <a:off x="3960" y="289"/>
                  <a:ext cx="0" cy="6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90270" name="Rectangle 214"/>
                <p:cNvSpPr>
                  <a:spLocks noChangeArrowheads="1"/>
                </p:cNvSpPr>
                <p:nvPr/>
              </p:nvSpPr>
              <p:spPr bwMode="auto">
                <a:xfrm>
                  <a:off x="3603" y="289"/>
                  <a:ext cx="354" cy="59"/>
                </a:xfrm>
                <a:prstGeom prst="rect">
                  <a:avLst/>
                </a:prstGeom>
                <a:solidFill>
                  <a:srgbClr val="FF0000"/>
                </a:solidFill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 eaLnBrk="0" hangingPunct="0"/>
                  <a:endParaRPr lang="fr-FR"/>
                </a:p>
              </p:txBody>
            </p:sp>
            <p:sp>
              <p:nvSpPr>
                <p:cNvPr id="90271" name="Oval 215"/>
                <p:cNvSpPr>
                  <a:spLocks noChangeArrowheads="1"/>
                </p:cNvSpPr>
                <p:nvPr/>
              </p:nvSpPr>
              <p:spPr bwMode="auto">
                <a:xfrm>
                  <a:off x="3600" y="219"/>
                  <a:ext cx="357" cy="113"/>
                </a:xfrm>
                <a:prstGeom prst="ellipse">
                  <a:avLst/>
                </a:prstGeom>
                <a:solidFill>
                  <a:srgbClr val="FF0000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 algn="ctr" eaLnBrk="0" hangingPunct="0"/>
                  <a:endParaRPr lang="sv-SE"/>
                </a:p>
              </p:txBody>
            </p:sp>
            <p:grpSp>
              <p:nvGrpSpPr>
                <p:cNvPr id="90272" name="Group 216"/>
                <p:cNvGrpSpPr>
                  <a:grpSpLocks/>
                </p:cNvGrpSpPr>
                <p:nvPr/>
              </p:nvGrpSpPr>
              <p:grpSpPr bwMode="auto">
                <a:xfrm>
                  <a:off x="3686" y="244"/>
                  <a:ext cx="177" cy="66"/>
                  <a:chOff x="2848" y="848"/>
                  <a:chExt cx="140" cy="98"/>
                </a:xfrm>
              </p:grpSpPr>
              <p:sp>
                <p:nvSpPr>
                  <p:cNvPr id="90277" name="Line 217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2848" y="848"/>
                    <a:ext cx="50" cy="2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sv-SE"/>
                  </a:p>
                </p:txBody>
              </p:sp>
              <p:sp>
                <p:nvSpPr>
                  <p:cNvPr id="90278" name="Line 218"/>
                  <p:cNvSpPr>
                    <a:spLocks noChangeShapeType="1"/>
                  </p:cNvSpPr>
                  <p:nvPr/>
                </p:nvSpPr>
                <p:spPr bwMode="auto">
                  <a:xfrm>
                    <a:off x="2944" y="946"/>
                    <a:ext cx="44" cy="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sv-SE"/>
                  </a:p>
                </p:txBody>
              </p:sp>
              <p:sp>
                <p:nvSpPr>
                  <p:cNvPr id="90279" name="Line 219"/>
                  <p:cNvSpPr>
                    <a:spLocks noChangeShapeType="1"/>
                  </p:cNvSpPr>
                  <p:nvPr/>
                </p:nvSpPr>
                <p:spPr bwMode="auto">
                  <a:xfrm>
                    <a:off x="2894" y="850"/>
                    <a:ext cx="52" cy="96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sv-SE"/>
                  </a:p>
                </p:txBody>
              </p:sp>
            </p:grpSp>
            <p:grpSp>
              <p:nvGrpSpPr>
                <p:cNvPr id="90273" name="Group 220"/>
                <p:cNvGrpSpPr>
                  <a:grpSpLocks/>
                </p:cNvGrpSpPr>
                <p:nvPr/>
              </p:nvGrpSpPr>
              <p:grpSpPr bwMode="auto">
                <a:xfrm flipV="1">
                  <a:off x="3686" y="243"/>
                  <a:ext cx="177" cy="66"/>
                  <a:chOff x="2848" y="848"/>
                  <a:chExt cx="140" cy="98"/>
                </a:xfrm>
              </p:grpSpPr>
              <p:sp>
                <p:nvSpPr>
                  <p:cNvPr id="90274" name="Line 221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2848" y="848"/>
                    <a:ext cx="50" cy="2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sv-SE"/>
                  </a:p>
                </p:txBody>
              </p:sp>
              <p:sp>
                <p:nvSpPr>
                  <p:cNvPr id="90275" name="Line 222"/>
                  <p:cNvSpPr>
                    <a:spLocks noChangeShapeType="1"/>
                  </p:cNvSpPr>
                  <p:nvPr/>
                </p:nvSpPr>
                <p:spPr bwMode="auto">
                  <a:xfrm>
                    <a:off x="2944" y="946"/>
                    <a:ext cx="44" cy="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sv-SE"/>
                  </a:p>
                </p:txBody>
              </p:sp>
              <p:sp>
                <p:nvSpPr>
                  <p:cNvPr id="90276" name="Line 223"/>
                  <p:cNvSpPr>
                    <a:spLocks noChangeShapeType="1"/>
                  </p:cNvSpPr>
                  <p:nvPr/>
                </p:nvSpPr>
                <p:spPr bwMode="auto">
                  <a:xfrm>
                    <a:off x="2894" y="850"/>
                    <a:ext cx="52" cy="96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sv-SE"/>
                  </a:p>
                </p:txBody>
              </p:sp>
            </p:grpSp>
          </p:grpSp>
          <p:grpSp>
            <p:nvGrpSpPr>
              <p:cNvPr id="90238" name="Group 224"/>
              <p:cNvGrpSpPr>
                <a:grpSpLocks/>
              </p:cNvGrpSpPr>
              <p:nvPr/>
            </p:nvGrpSpPr>
            <p:grpSpPr bwMode="auto">
              <a:xfrm>
                <a:off x="4645" y="3209"/>
                <a:ext cx="217" cy="105"/>
                <a:chOff x="3600" y="219"/>
                <a:chExt cx="360" cy="175"/>
              </a:xfrm>
            </p:grpSpPr>
            <p:sp>
              <p:nvSpPr>
                <p:cNvPr id="90254" name="Oval 225"/>
                <p:cNvSpPr>
                  <a:spLocks noChangeArrowheads="1"/>
                </p:cNvSpPr>
                <p:nvPr/>
              </p:nvSpPr>
              <p:spPr bwMode="auto">
                <a:xfrm>
                  <a:off x="3603" y="297"/>
                  <a:ext cx="357" cy="97"/>
                </a:xfrm>
                <a:prstGeom prst="ellipse">
                  <a:avLst/>
                </a:prstGeom>
                <a:solidFill>
                  <a:srgbClr val="FF0000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 algn="ctr" eaLnBrk="0" hangingPunct="0"/>
                  <a:endParaRPr lang="sv-SE"/>
                </a:p>
              </p:txBody>
            </p:sp>
            <p:sp>
              <p:nvSpPr>
                <p:cNvPr id="90255" name="Line 226"/>
                <p:cNvSpPr>
                  <a:spLocks noChangeShapeType="1"/>
                </p:cNvSpPr>
                <p:nvPr/>
              </p:nvSpPr>
              <p:spPr bwMode="auto">
                <a:xfrm>
                  <a:off x="3603" y="289"/>
                  <a:ext cx="0" cy="6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90256" name="Line 227"/>
                <p:cNvSpPr>
                  <a:spLocks noChangeShapeType="1"/>
                </p:cNvSpPr>
                <p:nvPr/>
              </p:nvSpPr>
              <p:spPr bwMode="auto">
                <a:xfrm>
                  <a:off x="3960" y="289"/>
                  <a:ext cx="0" cy="6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90257" name="Rectangle 228"/>
                <p:cNvSpPr>
                  <a:spLocks noChangeArrowheads="1"/>
                </p:cNvSpPr>
                <p:nvPr/>
              </p:nvSpPr>
              <p:spPr bwMode="auto">
                <a:xfrm>
                  <a:off x="3603" y="289"/>
                  <a:ext cx="354" cy="59"/>
                </a:xfrm>
                <a:prstGeom prst="rect">
                  <a:avLst/>
                </a:prstGeom>
                <a:solidFill>
                  <a:srgbClr val="FF0000"/>
                </a:solidFill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 eaLnBrk="0" hangingPunct="0"/>
                  <a:endParaRPr lang="fr-FR"/>
                </a:p>
              </p:txBody>
            </p:sp>
            <p:sp>
              <p:nvSpPr>
                <p:cNvPr id="90258" name="Oval 229"/>
                <p:cNvSpPr>
                  <a:spLocks noChangeArrowheads="1"/>
                </p:cNvSpPr>
                <p:nvPr/>
              </p:nvSpPr>
              <p:spPr bwMode="auto">
                <a:xfrm>
                  <a:off x="3600" y="219"/>
                  <a:ext cx="357" cy="113"/>
                </a:xfrm>
                <a:prstGeom prst="ellipse">
                  <a:avLst/>
                </a:prstGeom>
                <a:solidFill>
                  <a:srgbClr val="FF0000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 algn="ctr" eaLnBrk="0" hangingPunct="0"/>
                  <a:endParaRPr lang="sv-SE"/>
                </a:p>
              </p:txBody>
            </p:sp>
            <p:grpSp>
              <p:nvGrpSpPr>
                <p:cNvPr id="90259" name="Group 230"/>
                <p:cNvGrpSpPr>
                  <a:grpSpLocks/>
                </p:cNvGrpSpPr>
                <p:nvPr/>
              </p:nvGrpSpPr>
              <p:grpSpPr bwMode="auto">
                <a:xfrm>
                  <a:off x="3686" y="244"/>
                  <a:ext cx="177" cy="66"/>
                  <a:chOff x="2848" y="848"/>
                  <a:chExt cx="140" cy="98"/>
                </a:xfrm>
              </p:grpSpPr>
              <p:sp>
                <p:nvSpPr>
                  <p:cNvPr id="90264" name="Line 231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2848" y="848"/>
                    <a:ext cx="50" cy="2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sv-SE"/>
                  </a:p>
                </p:txBody>
              </p:sp>
              <p:sp>
                <p:nvSpPr>
                  <p:cNvPr id="90265" name="Line 232"/>
                  <p:cNvSpPr>
                    <a:spLocks noChangeShapeType="1"/>
                  </p:cNvSpPr>
                  <p:nvPr/>
                </p:nvSpPr>
                <p:spPr bwMode="auto">
                  <a:xfrm>
                    <a:off x="2944" y="946"/>
                    <a:ext cx="44" cy="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sv-SE"/>
                  </a:p>
                </p:txBody>
              </p:sp>
              <p:sp>
                <p:nvSpPr>
                  <p:cNvPr id="90266" name="Line 233"/>
                  <p:cNvSpPr>
                    <a:spLocks noChangeShapeType="1"/>
                  </p:cNvSpPr>
                  <p:nvPr/>
                </p:nvSpPr>
                <p:spPr bwMode="auto">
                  <a:xfrm>
                    <a:off x="2894" y="850"/>
                    <a:ext cx="52" cy="96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sv-SE"/>
                  </a:p>
                </p:txBody>
              </p:sp>
            </p:grpSp>
            <p:grpSp>
              <p:nvGrpSpPr>
                <p:cNvPr id="90260" name="Group 234"/>
                <p:cNvGrpSpPr>
                  <a:grpSpLocks/>
                </p:cNvGrpSpPr>
                <p:nvPr/>
              </p:nvGrpSpPr>
              <p:grpSpPr bwMode="auto">
                <a:xfrm flipV="1">
                  <a:off x="3686" y="243"/>
                  <a:ext cx="177" cy="66"/>
                  <a:chOff x="2848" y="848"/>
                  <a:chExt cx="140" cy="98"/>
                </a:xfrm>
              </p:grpSpPr>
              <p:sp>
                <p:nvSpPr>
                  <p:cNvPr id="90261" name="Line 235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2848" y="848"/>
                    <a:ext cx="50" cy="2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sv-SE"/>
                  </a:p>
                </p:txBody>
              </p:sp>
              <p:sp>
                <p:nvSpPr>
                  <p:cNvPr id="90262" name="Line 236"/>
                  <p:cNvSpPr>
                    <a:spLocks noChangeShapeType="1"/>
                  </p:cNvSpPr>
                  <p:nvPr/>
                </p:nvSpPr>
                <p:spPr bwMode="auto">
                  <a:xfrm>
                    <a:off x="2944" y="946"/>
                    <a:ext cx="44" cy="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sv-SE"/>
                  </a:p>
                </p:txBody>
              </p:sp>
              <p:sp>
                <p:nvSpPr>
                  <p:cNvPr id="90263" name="Line 237"/>
                  <p:cNvSpPr>
                    <a:spLocks noChangeShapeType="1"/>
                  </p:cNvSpPr>
                  <p:nvPr/>
                </p:nvSpPr>
                <p:spPr bwMode="auto">
                  <a:xfrm>
                    <a:off x="2894" y="850"/>
                    <a:ext cx="52" cy="96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sv-SE"/>
                  </a:p>
                </p:txBody>
              </p:sp>
            </p:grpSp>
          </p:grpSp>
          <p:sp>
            <p:nvSpPr>
              <p:cNvPr id="90239" name="Line 238"/>
              <p:cNvSpPr>
                <a:spLocks noChangeShapeType="1"/>
              </p:cNvSpPr>
              <p:nvPr/>
            </p:nvSpPr>
            <p:spPr bwMode="auto">
              <a:xfrm flipV="1">
                <a:off x="4394" y="1893"/>
                <a:ext cx="188" cy="219"/>
              </a:xfrm>
              <a:prstGeom prst="line">
                <a:avLst/>
              </a:prstGeom>
              <a:noFill/>
              <a:ln w="38100">
                <a:solidFill>
                  <a:srgbClr val="808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90240" name="Line 239"/>
              <p:cNvSpPr>
                <a:spLocks noChangeShapeType="1"/>
              </p:cNvSpPr>
              <p:nvPr/>
            </p:nvSpPr>
            <p:spPr bwMode="auto">
              <a:xfrm>
                <a:off x="4645" y="1893"/>
                <a:ext cx="0" cy="256"/>
              </a:xfrm>
              <a:prstGeom prst="line">
                <a:avLst/>
              </a:prstGeom>
              <a:noFill/>
              <a:ln w="38100">
                <a:solidFill>
                  <a:srgbClr val="808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90241" name="Line 240"/>
              <p:cNvSpPr>
                <a:spLocks noChangeShapeType="1"/>
              </p:cNvSpPr>
              <p:nvPr/>
            </p:nvSpPr>
            <p:spPr bwMode="auto">
              <a:xfrm>
                <a:off x="4394" y="2149"/>
                <a:ext cx="125" cy="0"/>
              </a:xfrm>
              <a:prstGeom prst="line">
                <a:avLst/>
              </a:prstGeom>
              <a:noFill/>
              <a:ln w="38100">
                <a:solidFill>
                  <a:srgbClr val="808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90242" name="Line 241"/>
              <p:cNvSpPr>
                <a:spLocks noChangeShapeType="1"/>
              </p:cNvSpPr>
              <p:nvPr/>
            </p:nvSpPr>
            <p:spPr bwMode="auto">
              <a:xfrm>
                <a:off x="4739" y="2149"/>
                <a:ext cx="189" cy="36"/>
              </a:xfrm>
              <a:prstGeom prst="line">
                <a:avLst/>
              </a:prstGeom>
              <a:noFill/>
              <a:ln w="38100">
                <a:solidFill>
                  <a:srgbClr val="808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90243" name="Line 242"/>
              <p:cNvSpPr>
                <a:spLocks noChangeShapeType="1"/>
              </p:cNvSpPr>
              <p:nvPr/>
            </p:nvSpPr>
            <p:spPr bwMode="auto">
              <a:xfrm>
                <a:off x="4645" y="2222"/>
                <a:ext cx="63" cy="402"/>
              </a:xfrm>
              <a:prstGeom prst="line">
                <a:avLst/>
              </a:prstGeom>
              <a:noFill/>
              <a:ln w="38100">
                <a:solidFill>
                  <a:srgbClr val="808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90244" name="Line 243"/>
              <p:cNvSpPr>
                <a:spLocks noChangeShapeType="1"/>
              </p:cNvSpPr>
              <p:nvPr/>
            </p:nvSpPr>
            <p:spPr bwMode="auto">
              <a:xfrm>
                <a:off x="4739" y="2917"/>
                <a:ext cx="0" cy="329"/>
              </a:xfrm>
              <a:prstGeom prst="line">
                <a:avLst/>
              </a:prstGeom>
              <a:noFill/>
              <a:ln w="38100">
                <a:solidFill>
                  <a:srgbClr val="808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90245" name="Line 244"/>
              <p:cNvSpPr>
                <a:spLocks noChangeShapeType="1"/>
              </p:cNvSpPr>
              <p:nvPr/>
            </p:nvSpPr>
            <p:spPr bwMode="auto">
              <a:xfrm flipH="1">
                <a:off x="4456" y="3282"/>
                <a:ext cx="189" cy="37"/>
              </a:xfrm>
              <a:prstGeom prst="line">
                <a:avLst/>
              </a:prstGeom>
              <a:noFill/>
              <a:ln w="38100">
                <a:solidFill>
                  <a:srgbClr val="808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90246" name="Line 245"/>
              <p:cNvSpPr>
                <a:spLocks noChangeShapeType="1"/>
              </p:cNvSpPr>
              <p:nvPr/>
            </p:nvSpPr>
            <p:spPr bwMode="auto">
              <a:xfrm>
                <a:off x="4739" y="3282"/>
                <a:ext cx="157" cy="256"/>
              </a:xfrm>
              <a:prstGeom prst="line">
                <a:avLst/>
              </a:prstGeom>
              <a:noFill/>
              <a:ln w="38100">
                <a:solidFill>
                  <a:srgbClr val="808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90247" name="Line 246"/>
              <p:cNvSpPr>
                <a:spLocks noChangeShapeType="1"/>
              </p:cNvSpPr>
              <p:nvPr/>
            </p:nvSpPr>
            <p:spPr bwMode="auto">
              <a:xfrm>
                <a:off x="4394" y="2149"/>
                <a:ext cx="282" cy="512"/>
              </a:xfrm>
              <a:prstGeom prst="line">
                <a:avLst/>
              </a:prstGeom>
              <a:noFill/>
              <a:ln w="38100">
                <a:solidFill>
                  <a:srgbClr val="808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90248" name="Line 247"/>
              <p:cNvSpPr>
                <a:spLocks noChangeShapeType="1"/>
              </p:cNvSpPr>
              <p:nvPr/>
            </p:nvSpPr>
            <p:spPr bwMode="auto">
              <a:xfrm flipH="1">
                <a:off x="3795" y="2688"/>
                <a:ext cx="189" cy="329"/>
              </a:xfrm>
              <a:prstGeom prst="line">
                <a:avLst/>
              </a:prstGeom>
              <a:noFill/>
              <a:ln w="38100">
                <a:solidFill>
                  <a:srgbClr val="808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90249" name="Line 248"/>
              <p:cNvSpPr>
                <a:spLocks noChangeShapeType="1"/>
              </p:cNvSpPr>
              <p:nvPr/>
            </p:nvSpPr>
            <p:spPr bwMode="auto">
              <a:xfrm>
                <a:off x="3999" y="2686"/>
                <a:ext cx="94" cy="329"/>
              </a:xfrm>
              <a:prstGeom prst="line">
                <a:avLst/>
              </a:prstGeom>
              <a:noFill/>
              <a:ln w="38100">
                <a:solidFill>
                  <a:srgbClr val="808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90250" name="Line 249"/>
              <p:cNvSpPr>
                <a:spLocks noChangeShapeType="1"/>
              </p:cNvSpPr>
              <p:nvPr/>
            </p:nvSpPr>
            <p:spPr bwMode="auto">
              <a:xfrm flipV="1">
                <a:off x="5116" y="1893"/>
                <a:ext cx="94" cy="292"/>
              </a:xfrm>
              <a:prstGeom prst="line">
                <a:avLst/>
              </a:prstGeom>
              <a:noFill/>
              <a:ln w="38100">
                <a:solidFill>
                  <a:srgbClr val="808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90251" name="Line 250"/>
              <p:cNvSpPr>
                <a:spLocks noChangeShapeType="1"/>
              </p:cNvSpPr>
              <p:nvPr/>
            </p:nvSpPr>
            <p:spPr bwMode="auto">
              <a:xfrm>
                <a:off x="5116" y="2185"/>
                <a:ext cx="94" cy="293"/>
              </a:xfrm>
              <a:prstGeom prst="line">
                <a:avLst/>
              </a:prstGeom>
              <a:noFill/>
              <a:ln w="38100">
                <a:solidFill>
                  <a:srgbClr val="808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90252" name="Line 251"/>
              <p:cNvSpPr>
                <a:spLocks noChangeShapeType="1"/>
              </p:cNvSpPr>
              <p:nvPr/>
            </p:nvSpPr>
            <p:spPr bwMode="auto">
              <a:xfrm flipH="1" flipV="1">
                <a:off x="4425" y="1673"/>
                <a:ext cx="220" cy="146"/>
              </a:xfrm>
              <a:prstGeom prst="line">
                <a:avLst/>
              </a:prstGeom>
              <a:noFill/>
              <a:ln w="38100">
                <a:solidFill>
                  <a:srgbClr val="808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90253" name="Line 252"/>
              <p:cNvSpPr>
                <a:spLocks noChangeShapeType="1"/>
              </p:cNvSpPr>
              <p:nvPr/>
            </p:nvSpPr>
            <p:spPr bwMode="auto">
              <a:xfrm flipV="1">
                <a:off x="4645" y="1673"/>
                <a:ext cx="220" cy="146"/>
              </a:xfrm>
              <a:prstGeom prst="line">
                <a:avLst/>
              </a:prstGeom>
              <a:noFill/>
              <a:ln w="38100">
                <a:solidFill>
                  <a:srgbClr val="808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</p:grpSp>
        <p:pic>
          <p:nvPicPr>
            <p:cNvPr id="90202" name="Picture 253" descr="ws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5328" y="3456"/>
              <a:ext cx="230" cy="235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90120" name="Group 255"/>
          <p:cNvGrpSpPr>
            <a:grpSpLocks/>
          </p:cNvGrpSpPr>
          <p:nvPr/>
        </p:nvGrpSpPr>
        <p:grpSpPr bwMode="auto">
          <a:xfrm>
            <a:off x="2289175" y="1452563"/>
            <a:ext cx="501650" cy="233362"/>
            <a:chOff x="3600" y="219"/>
            <a:chExt cx="360" cy="175"/>
          </a:xfrm>
        </p:grpSpPr>
        <p:sp>
          <p:nvSpPr>
            <p:cNvPr id="90187" name="Oval 256"/>
            <p:cNvSpPr>
              <a:spLocks noChangeArrowheads="1"/>
            </p:cNvSpPr>
            <p:nvPr/>
          </p:nvSpPr>
          <p:spPr bwMode="auto">
            <a:xfrm>
              <a:off x="3603" y="297"/>
              <a:ext cx="357" cy="97"/>
            </a:xfrm>
            <a:prstGeom prst="ellipse">
              <a:avLst/>
            </a:prstGeom>
            <a:solidFill>
              <a:srgbClr val="0000FF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sv-SE"/>
            </a:p>
          </p:txBody>
        </p:sp>
        <p:sp>
          <p:nvSpPr>
            <p:cNvPr id="90188" name="Line 257"/>
            <p:cNvSpPr>
              <a:spLocks noChangeShapeType="1"/>
            </p:cNvSpPr>
            <p:nvPr/>
          </p:nvSpPr>
          <p:spPr bwMode="auto">
            <a:xfrm>
              <a:off x="3603" y="289"/>
              <a:ext cx="0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90189" name="Line 258"/>
            <p:cNvSpPr>
              <a:spLocks noChangeShapeType="1"/>
            </p:cNvSpPr>
            <p:nvPr/>
          </p:nvSpPr>
          <p:spPr bwMode="auto">
            <a:xfrm>
              <a:off x="3960" y="289"/>
              <a:ext cx="0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90190" name="Rectangle 259"/>
            <p:cNvSpPr>
              <a:spLocks noChangeArrowheads="1"/>
            </p:cNvSpPr>
            <p:nvPr/>
          </p:nvSpPr>
          <p:spPr bwMode="auto">
            <a:xfrm>
              <a:off x="3603" y="289"/>
              <a:ext cx="354" cy="59"/>
            </a:xfrm>
            <a:prstGeom prst="rect">
              <a:avLst/>
            </a:prstGeom>
            <a:solidFill>
              <a:srgbClr val="0000FF"/>
            </a:solidFill>
            <a:ln w="127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fr-FR"/>
            </a:p>
          </p:txBody>
        </p:sp>
        <p:sp>
          <p:nvSpPr>
            <p:cNvPr id="90191" name="Oval 260"/>
            <p:cNvSpPr>
              <a:spLocks noChangeArrowheads="1"/>
            </p:cNvSpPr>
            <p:nvPr/>
          </p:nvSpPr>
          <p:spPr bwMode="auto">
            <a:xfrm>
              <a:off x="3600" y="219"/>
              <a:ext cx="357" cy="113"/>
            </a:xfrm>
            <a:prstGeom prst="ellipse">
              <a:avLst/>
            </a:prstGeom>
            <a:solidFill>
              <a:srgbClr val="0000FF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sv-SE"/>
            </a:p>
          </p:txBody>
        </p:sp>
        <p:grpSp>
          <p:nvGrpSpPr>
            <p:cNvPr id="90192" name="Group 261"/>
            <p:cNvGrpSpPr>
              <a:grpSpLocks/>
            </p:cNvGrpSpPr>
            <p:nvPr/>
          </p:nvGrpSpPr>
          <p:grpSpPr bwMode="auto">
            <a:xfrm>
              <a:off x="3686" y="244"/>
              <a:ext cx="177" cy="66"/>
              <a:chOff x="2848" y="848"/>
              <a:chExt cx="140" cy="98"/>
            </a:xfrm>
          </p:grpSpPr>
          <p:sp>
            <p:nvSpPr>
              <p:cNvPr id="90197" name="Line 262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90198" name="Line 263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90199" name="Line 264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</p:grpSp>
        <p:grpSp>
          <p:nvGrpSpPr>
            <p:cNvPr id="90193" name="Group 265"/>
            <p:cNvGrpSpPr>
              <a:grpSpLocks/>
            </p:cNvGrpSpPr>
            <p:nvPr/>
          </p:nvGrpSpPr>
          <p:grpSpPr bwMode="auto">
            <a:xfrm flipV="1">
              <a:off x="3686" y="243"/>
              <a:ext cx="177" cy="66"/>
              <a:chOff x="2848" y="848"/>
              <a:chExt cx="140" cy="98"/>
            </a:xfrm>
          </p:grpSpPr>
          <p:sp>
            <p:nvSpPr>
              <p:cNvPr id="90194" name="Line 266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90195" name="Line 267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90196" name="Line 268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</p:grpSp>
      </p:grpSp>
      <p:grpSp>
        <p:nvGrpSpPr>
          <p:cNvPr id="90121" name="Group 269"/>
          <p:cNvGrpSpPr>
            <a:grpSpLocks/>
          </p:cNvGrpSpPr>
          <p:nvPr/>
        </p:nvGrpSpPr>
        <p:grpSpPr bwMode="auto">
          <a:xfrm>
            <a:off x="2401888" y="4005263"/>
            <a:ext cx="501650" cy="233362"/>
            <a:chOff x="3600" y="219"/>
            <a:chExt cx="360" cy="175"/>
          </a:xfrm>
        </p:grpSpPr>
        <p:sp>
          <p:nvSpPr>
            <p:cNvPr id="90174" name="Oval 270"/>
            <p:cNvSpPr>
              <a:spLocks noChangeArrowheads="1"/>
            </p:cNvSpPr>
            <p:nvPr/>
          </p:nvSpPr>
          <p:spPr bwMode="auto">
            <a:xfrm>
              <a:off x="3603" y="297"/>
              <a:ext cx="357" cy="97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sv-SE"/>
            </a:p>
          </p:txBody>
        </p:sp>
        <p:sp>
          <p:nvSpPr>
            <p:cNvPr id="90175" name="Line 271"/>
            <p:cNvSpPr>
              <a:spLocks noChangeShapeType="1"/>
            </p:cNvSpPr>
            <p:nvPr/>
          </p:nvSpPr>
          <p:spPr bwMode="auto">
            <a:xfrm>
              <a:off x="3603" y="289"/>
              <a:ext cx="0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90176" name="Line 272"/>
            <p:cNvSpPr>
              <a:spLocks noChangeShapeType="1"/>
            </p:cNvSpPr>
            <p:nvPr/>
          </p:nvSpPr>
          <p:spPr bwMode="auto">
            <a:xfrm>
              <a:off x="3960" y="289"/>
              <a:ext cx="0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90177" name="Rectangle 273"/>
            <p:cNvSpPr>
              <a:spLocks noChangeArrowheads="1"/>
            </p:cNvSpPr>
            <p:nvPr/>
          </p:nvSpPr>
          <p:spPr bwMode="auto">
            <a:xfrm>
              <a:off x="3603" y="289"/>
              <a:ext cx="354" cy="59"/>
            </a:xfrm>
            <a:prstGeom prst="rect">
              <a:avLst/>
            </a:prstGeom>
            <a:solidFill>
              <a:srgbClr val="FF0000"/>
            </a:solidFill>
            <a:ln w="127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fr-FR"/>
            </a:p>
          </p:txBody>
        </p:sp>
        <p:sp>
          <p:nvSpPr>
            <p:cNvPr id="90178" name="Oval 274"/>
            <p:cNvSpPr>
              <a:spLocks noChangeArrowheads="1"/>
            </p:cNvSpPr>
            <p:nvPr/>
          </p:nvSpPr>
          <p:spPr bwMode="auto">
            <a:xfrm>
              <a:off x="3600" y="219"/>
              <a:ext cx="357" cy="113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sv-SE"/>
            </a:p>
          </p:txBody>
        </p:sp>
        <p:grpSp>
          <p:nvGrpSpPr>
            <p:cNvPr id="90179" name="Group 275"/>
            <p:cNvGrpSpPr>
              <a:grpSpLocks/>
            </p:cNvGrpSpPr>
            <p:nvPr/>
          </p:nvGrpSpPr>
          <p:grpSpPr bwMode="auto">
            <a:xfrm>
              <a:off x="3686" y="244"/>
              <a:ext cx="177" cy="66"/>
              <a:chOff x="2848" y="848"/>
              <a:chExt cx="140" cy="98"/>
            </a:xfrm>
          </p:grpSpPr>
          <p:sp>
            <p:nvSpPr>
              <p:cNvPr id="90184" name="Line 276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90185" name="Line 277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90186" name="Line 278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</p:grpSp>
        <p:grpSp>
          <p:nvGrpSpPr>
            <p:cNvPr id="90180" name="Group 279"/>
            <p:cNvGrpSpPr>
              <a:grpSpLocks/>
            </p:cNvGrpSpPr>
            <p:nvPr/>
          </p:nvGrpSpPr>
          <p:grpSpPr bwMode="auto">
            <a:xfrm flipV="1">
              <a:off x="3686" y="243"/>
              <a:ext cx="177" cy="66"/>
              <a:chOff x="2848" y="848"/>
              <a:chExt cx="140" cy="98"/>
            </a:xfrm>
          </p:grpSpPr>
          <p:sp>
            <p:nvSpPr>
              <p:cNvPr id="90181" name="Line 280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90182" name="Line 281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90183" name="Line 282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</p:grpSp>
      </p:grpSp>
      <p:grpSp>
        <p:nvGrpSpPr>
          <p:cNvPr id="94310" name="Group 283"/>
          <p:cNvGrpSpPr>
            <a:grpSpLocks/>
          </p:cNvGrpSpPr>
          <p:nvPr/>
        </p:nvGrpSpPr>
        <p:grpSpPr bwMode="auto">
          <a:xfrm>
            <a:off x="5819775" y="1516063"/>
            <a:ext cx="3124200" cy="2362200"/>
            <a:chOff x="3552" y="1104"/>
            <a:chExt cx="1968" cy="1488"/>
          </a:xfrm>
        </p:grpSpPr>
        <p:sp>
          <p:nvSpPr>
            <p:cNvPr id="90154" name="AutoShape 284"/>
            <p:cNvSpPr>
              <a:spLocks noChangeArrowheads="1"/>
            </p:cNvSpPr>
            <p:nvPr/>
          </p:nvSpPr>
          <p:spPr bwMode="auto">
            <a:xfrm>
              <a:off x="3552" y="1104"/>
              <a:ext cx="1968" cy="1488"/>
            </a:xfrm>
            <a:prstGeom prst="wedgeEllipseCallout">
              <a:avLst>
                <a:gd name="adj1" fmla="val -27745"/>
                <a:gd name="adj2" fmla="val 61292"/>
              </a:avLst>
            </a:prstGeom>
            <a:solidFill>
              <a:srgbClr val="FFCCFF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fr-FR">
                <a:solidFill>
                  <a:schemeClr val="accent2"/>
                </a:solidFill>
                <a:latin typeface="Comic Sans MS" pitchFamily="66" charset="0"/>
              </a:endParaRPr>
            </a:p>
          </p:txBody>
        </p:sp>
        <p:sp>
          <p:nvSpPr>
            <p:cNvPr id="90155" name="Oval 285"/>
            <p:cNvSpPr>
              <a:spLocks noChangeArrowheads="1"/>
            </p:cNvSpPr>
            <p:nvPr/>
          </p:nvSpPr>
          <p:spPr bwMode="auto">
            <a:xfrm>
              <a:off x="4933" y="1834"/>
              <a:ext cx="203" cy="182"/>
            </a:xfrm>
            <a:prstGeom prst="ellipse">
              <a:avLst/>
            </a:prstGeom>
            <a:solidFill>
              <a:schemeClr val="hlink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sv-SE"/>
            </a:p>
          </p:txBody>
        </p:sp>
        <p:grpSp>
          <p:nvGrpSpPr>
            <p:cNvPr id="90156" name="Group 286"/>
            <p:cNvGrpSpPr>
              <a:grpSpLocks/>
            </p:cNvGrpSpPr>
            <p:nvPr/>
          </p:nvGrpSpPr>
          <p:grpSpPr bwMode="auto">
            <a:xfrm>
              <a:off x="3804" y="1536"/>
              <a:ext cx="948" cy="288"/>
              <a:chOff x="4080" y="1536"/>
              <a:chExt cx="948" cy="288"/>
            </a:xfrm>
          </p:grpSpPr>
          <p:sp>
            <p:nvSpPr>
              <p:cNvPr id="90167" name="Line 287"/>
              <p:cNvSpPr>
                <a:spLocks noChangeShapeType="1"/>
              </p:cNvSpPr>
              <p:nvPr/>
            </p:nvSpPr>
            <p:spPr bwMode="auto">
              <a:xfrm>
                <a:off x="4489" y="1568"/>
                <a:ext cx="539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90168" name="Line 288"/>
              <p:cNvSpPr>
                <a:spLocks noChangeShapeType="1"/>
              </p:cNvSpPr>
              <p:nvPr/>
            </p:nvSpPr>
            <p:spPr bwMode="auto">
              <a:xfrm>
                <a:off x="5028" y="1568"/>
                <a:ext cx="0" cy="208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90169" name="Line 289"/>
              <p:cNvSpPr>
                <a:spLocks noChangeShapeType="1"/>
              </p:cNvSpPr>
              <p:nvPr/>
            </p:nvSpPr>
            <p:spPr bwMode="auto">
              <a:xfrm flipH="1">
                <a:off x="4489" y="1776"/>
                <a:ext cx="539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90170" name="Line 290"/>
              <p:cNvSpPr>
                <a:spLocks noChangeShapeType="1"/>
              </p:cNvSpPr>
              <p:nvPr/>
            </p:nvSpPr>
            <p:spPr bwMode="auto">
              <a:xfrm flipH="1">
                <a:off x="4608" y="1584"/>
                <a:ext cx="0" cy="192"/>
              </a:xfrm>
              <a:prstGeom prst="line">
                <a:avLst/>
              </a:prstGeom>
              <a:noFill/>
              <a:ln w="38100">
                <a:solidFill>
                  <a:srgbClr val="33CC33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90171" name="Line 291"/>
              <p:cNvSpPr>
                <a:spLocks noChangeShapeType="1"/>
              </p:cNvSpPr>
              <p:nvPr/>
            </p:nvSpPr>
            <p:spPr bwMode="auto">
              <a:xfrm flipH="1">
                <a:off x="4896" y="1584"/>
                <a:ext cx="0" cy="192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90172" name="Line 292"/>
              <p:cNvSpPr>
                <a:spLocks noChangeShapeType="1"/>
              </p:cNvSpPr>
              <p:nvPr/>
            </p:nvSpPr>
            <p:spPr bwMode="auto">
              <a:xfrm>
                <a:off x="4128" y="1536"/>
                <a:ext cx="336" cy="110"/>
              </a:xfrm>
              <a:prstGeom prst="line">
                <a:avLst/>
              </a:prstGeom>
              <a:noFill/>
              <a:ln w="38100">
                <a:solidFill>
                  <a:srgbClr val="33CC33"/>
                </a:solidFill>
                <a:round/>
                <a:headEnd/>
                <a:tailEnd type="triangle" w="sm" len="med"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90173" name="Line 293"/>
              <p:cNvSpPr>
                <a:spLocks noChangeShapeType="1"/>
              </p:cNvSpPr>
              <p:nvPr/>
            </p:nvSpPr>
            <p:spPr bwMode="auto">
              <a:xfrm flipV="1">
                <a:off x="4080" y="1724"/>
                <a:ext cx="359" cy="100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/>
                <a:tailEnd type="triangle" w="sm" len="med"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</p:grpSp>
        <p:sp>
          <p:nvSpPr>
            <p:cNvPr id="90157" name="Text Box 294"/>
            <p:cNvSpPr txBox="1">
              <a:spLocks noChangeArrowheads="1"/>
            </p:cNvSpPr>
            <p:nvPr/>
          </p:nvSpPr>
          <p:spPr bwMode="auto">
            <a:xfrm>
              <a:off x="4128" y="1160"/>
              <a:ext cx="1047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>
                  <a:solidFill>
                    <a:srgbClr val="FF0000"/>
                  </a:solidFill>
                  <a:latin typeface="Comic Sans MS" pitchFamily="66" charset="0"/>
                </a:rPr>
                <a:t>scheduling</a:t>
              </a:r>
              <a:endParaRPr lang="en-US" sz="1600">
                <a:solidFill>
                  <a:schemeClr val="accent2"/>
                </a:solidFill>
                <a:latin typeface="Comic Sans MS" pitchFamily="66" charset="0"/>
              </a:endParaRPr>
            </a:p>
          </p:txBody>
        </p:sp>
        <p:grpSp>
          <p:nvGrpSpPr>
            <p:cNvPr id="90158" name="Group 295"/>
            <p:cNvGrpSpPr>
              <a:grpSpLocks/>
            </p:cNvGrpSpPr>
            <p:nvPr/>
          </p:nvGrpSpPr>
          <p:grpSpPr bwMode="auto">
            <a:xfrm>
              <a:off x="4224" y="2096"/>
              <a:ext cx="539" cy="208"/>
              <a:chOff x="4464" y="2000"/>
              <a:chExt cx="539" cy="208"/>
            </a:xfrm>
          </p:grpSpPr>
          <p:sp>
            <p:nvSpPr>
              <p:cNvPr id="90164" name="Line 296"/>
              <p:cNvSpPr>
                <a:spLocks noChangeShapeType="1"/>
              </p:cNvSpPr>
              <p:nvPr/>
            </p:nvSpPr>
            <p:spPr bwMode="auto">
              <a:xfrm>
                <a:off x="4464" y="2000"/>
                <a:ext cx="539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90165" name="Line 297"/>
              <p:cNvSpPr>
                <a:spLocks noChangeShapeType="1"/>
              </p:cNvSpPr>
              <p:nvPr/>
            </p:nvSpPr>
            <p:spPr bwMode="auto">
              <a:xfrm>
                <a:off x="5003" y="2000"/>
                <a:ext cx="0" cy="208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90166" name="Line 298"/>
              <p:cNvSpPr>
                <a:spLocks noChangeShapeType="1"/>
              </p:cNvSpPr>
              <p:nvPr/>
            </p:nvSpPr>
            <p:spPr bwMode="auto">
              <a:xfrm flipH="1">
                <a:off x="4464" y="2208"/>
                <a:ext cx="539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</p:grpSp>
        <p:sp>
          <p:nvSpPr>
            <p:cNvPr id="90159" name="Text Box 299"/>
            <p:cNvSpPr txBox="1">
              <a:spLocks noChangeArrowheads="1"/>
            </p:cNvSpPr>
            <p:nvPr/>
          </p:nvSpPr>
          <p:spPr bwMode="auto">
            <a:xfrm>
              <a:off x="4416" y="1536"/>
              <a:ext cx="188" cy="404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3600" b="1"/>
                <a:t>.</a:t>
              </a:r>
              <a:endParaRPr lang="en-US">
                <a:solidFill>
                  <a:schemeClr val="accent2"/>
                </a:solidFill>
              </a:endParaRPr>
            </a:p>
          </p:txBody>
        </p:sp>
        <p:sp>
          <p:nvSpPr>
            <p:cNvPr id="90160" name="Text Box 300"/>
            <p:cNvSpPr txBox="1">
              <a:spLocks noChangeArrowheads="1"/>
            </p:cNvSpPr>
            <p:nvPr/>
          </p:nvSpPr>
          <p:spPr bwMode="auto">
            <a:xfrm>
              <a:off x="4416" y="1632"/>
              <a:ext cx="188" cy="404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3600" b="1"/>
                <a:t>.</a:t>
              </a:r>
              <a:endParaRPr lang="en-US">
                <a:solidFill>
                  <a:schemeClr val="accent2"/>
                </a:solidFill>
              </a:endParaRPr>
            </a:p>
          </p:txBody>
        </p:sp>
        <p:sp>
          <p:nvSpPr>
            <p:cNvPr id="90161" name="Text Box 301"/>
            <p:cNvSpPr txBox="1">
              <a:spLocks noChangeArrowheads="1"/>
            </p:cNvSpPr>
            <p:nvPr/>
          </p:nvSpPr>
          <p:spPr bwMode="auto">
            <a:xfrm>
              <a:off x="4416" y="1728"/>
              <a:ext cx="188" cy="404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3600" b="1"/>
                <a:t>.</a:t>
              </a:r>
              <a:endParaRPr lang="en-US">
                <a:solidFill>
                  <a:schemeClr val="accent2"/>
                </a:solidFill>
              </a:endParaRPr>
            </a:p>
          </p:txBody>
        </p:sp>
        <p:sp>
          <p:nvSpPr>
            <p:cNvPr id="90162" name="Line 302"/>
            <p:cNvSpPr>
              <a:spLocks noChangeShapeType="1"/>
            </p:cNvSpPr>
            <p:nvPr/>
          </p:nvSpPr>
          <p:spPr bwMode="auto">
            <a:xfrm>
              <a:off x="5184" y="1920"/>
              <a:ext cx="240" cy="0"/>
            </a:xfrm>
            <a:prstGeom prst="line">
              <a:avLst/>
            </a:prstGeom>
            <a:noFill/>
            <a:ln w="38100">
              <a:solidFill>
                <a:schemeClr val="bg2"/>
              </a:solidFill>
              <a:round/>
              <a:headEnd type="none" w="sm" len="sm"/>
              <a:tailEnd type="triangle" w="sm" len="sm"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90163" name="Line 303"/>
            <p:cNvSpPr>
              <a:spLocks noChangeShapeType="1"/>
            </p:cNvSpPr>
            <p:nvPr/>
          </p:nvSpPr>
          <p:spPr bwMode="auto">
            <a:xfrm>
              <a:off x="4752" y="1728"/>
              <a:ext cx="192" cy="144"/>
            </a:xfrm>
            <a:prstGeom prst="line">
              <a:avLst/>
            </a:prstGeom>
            <a:noFill/>
            <a:ln w="38100">
              <a:solidFill>
                <a:schemeClr val="bg2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sv-SE"/>
            </a:p>
          </p:txBody>
        </p:sp>
      </p:grpSp>
      <p:grpSp>
        <p:nvGrpSpPr>
          <p:cNvPr id="94314" name="Group 304"/>
          <p:cNvGrpSpPr>
            <a:grpSpLocks/>
          </p:cNvGrpSpPr>
          <p:nvPr/>
        </p:nvGrpSpPr>
        <p:grpSpPr bwMode="auto">
          <a:xfrm>
            <a:off x="5210175" y="1439863"/>
            <a:ext cx="2590800" cy="2286000"/>
            <a:chOff x="3120" y="480"/>
            <a:chExt cx="1632" cy="1440"/>
          </a:xfrm>
        </p:grpSpPr>
        <p:sp>
          <p:nvSpPr>
            <p:cNvPr id="90124" name="AutoShape 305"/>
            <p:cNvSpPr>
              <a:spLocks noChangeArrowheads="1"/>
            </p:cNvSpPr>
            <p:nvPr/>
          </p:nvSpPr>
          <p:spPr bwMode="auto">
            <a:xfrm>
              <a:off x="3120" y="528"/>
              <a:ext cx="1632" cy="1392"/>
            </a:xfrm>
            <a:prstGeom prst="wedgeRoundRectCallout">
              <a:avLst>
                <a:gd name="adj1" fmla="val -44912"/>
                <a:gd name="adj2" fmla="val 69972"/>
                <a:gd name="adj3" fmla="val 16667"/>
              </a:avLst>
            </a:prstGeom>
            <a:solidFill>
              <a:srgbClr val="DDDDDD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fr-FR">
                <a:solidFill>
                  <a:schemeClr val="accent2"/>
                </a:solidFill>
                <a:latin typeface="Comic Sans MS" pitchFamily="66" charset="0"/>
              </a:endParaRPr>
            </a:p>
          </p:txBody>
        </p:sp>
        <p:sp>
          <p:nvSpPr>
            <p:cNvPr id="90125" name="Oval 306"/>
            <p:cNvSpPr>
              <a:spLocks noChangeArrowheads="1"/>
            </p:cNvSpPr>
            <p:nvPr/>
          </p:nvSpPr>
          <p:spPr bwMode="auto">
            <a:xfrm>
              <a:off x="3796" y="1466"/>
              <a:ext cx="137" cy="105"/>
            </a:xfrm>
            <a:prstGeom prst="ellipse">
              <a:avLst/>
            </a:prstGeom>
            <a:solidFill>
              <a:schemeClr val="accent2"/>
            </a:solidFill>
            <a:ln w="12700">
              <a:noFill/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 eaLnBrk="0" hangingPunct="0"/>
              <a:endParaRPr lang="sv-SE"/>
            </a:p>
          </p:txBody>
        </p:sp>
        <p:grpSp>
          <p:nvGrpSpPr>
            <p:cNvPr id="90126" name="Group 307"/>
            <p:cNvGrpSpPr>
              <a:grpSpLocks/>
            </p:cNvGrpSpPr>
            <p:nvPr/>
          </p:nvGrpSpPr>
          <p:grpSpPr bwMode="auto">
            <a:xfrm>
              <a:off x="3248" y="1519"/>
              <a:ext cx="515" cy="113"/>
              <a:chOff x="3248" y="1519"/>
              <a:chExt cx="515" cy="113"/>
            </a:xfrm>
          </p:grpSpPr>
          <p:sp>
            <p:nvSpPr>
              <p:cNvPr id="90150" name="Line 308"/>
              <p:cNvSpPr>
                <a:spLocks noChangeShapeType="1"/>
              </p:cNvSpPr>
              <p:nvPr/>
            </p:nvSpPr>
            <p:spPr bwMode="auto">
              <a:xfrm>
                <a:off x="3248" y="1519"/>
                <a:ext cx="515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 type="none" w="sm" len="sm"/>
                <a:tailEnd type="triangle" w="sm" len="sm"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grpSp>
            <p:nvGrpSpPr>
              <p:cNvPr id="90151" name="Group 309"/>
              <p:cNvGrpSpPr>
                <a:grpSpLocks/>
              </p:cNvGrpSpPr>
              <p:nvPr/>
            </p:nvGrpSpPr>
            <p:grpSpPr bwMode="auto">
              <a:xfrm>
                <a:off x="3259" y="1558"/>
                <a:ext cx="389" cy="74"/>
                <a:chOff x="3282" y="1414"/>
                <a:chExt cx="275" cy="52"/>
              </a:xfrm>
            </p:grpSpPr>
            <p:sp>
              <p:nvSpPr>
                <p:cNvPr id="90152" name="Rectangle 310"/>
                <p:cNvSpPr>
                  <a:spLocks noChangeArrowheads="1"/>
                </p:cNvSpPr>
                <p:nvPr/>
              </p:nvSpPr>
              <p:spPr bwMode="auto">
                <a:xfrm>
                  <a:off x="3282" y="1414"/>
                  <a:ext cx="103" cy="52"/>
                </a:xfrm>
                <a:prstGeom prst="rect">
                  <a:avLst/>
                </a:prstGeom>
                <a:solidFill>
                  <a:schemeClr val="bg2"/>
                </a:solidFill>
                <a:ln w="12700">
                  <a:solidFill>
                    <a:schemeClr val="bg2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pPr algn="ctr" eaLnBrk="0" hangingPunct="0"/>
                  <a:endParaRPr lang="sv-SE"/>
                </a:p>
              </p:txBody>
            </p:sp>
            <p:sp>
              <p:nvSpPr>
                <p:cNvPr id="90153" name="Rectangle 311"/>
                <p:cNvSpPr>
                  <a:spLocks noChangeArrowheads="1"/>
                </p:cNvSpPr>
                <p:nvPr/>
              </p:nvSpPr>
              <p:spPr bwMode="auto">
                <a:xfrm>
                  <a:off x="3454" y="1414"/>
                  <a:ext cx="103" cy="52"/>
                </a:xfrm>
                <a:prstGeom prst="rect">
                  <a:avLst/>
                </a:prstGeom>
                <a:solidFill>
                  <a:schemeClr val="bg2"/>
                </a:solidFill>
                <a:ln w="12700">
                  <a:solidFill>
                    <a:schemeClr val="bg2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pPr algn="ctr" eaLnBrk="0" hangingPunct="0"/>
                  <a:endParaRPr lang="sv-SE"/>
                </a:p>
              </p:txBody>
            </p:sp>
          </p:grpSp>
        </p:grpSp>
        <p:grpSp>
          <p:nvGrpSpPr>
            <p:cNvPr id="90127" name="Group 312"/>
            <p:cNvGrpSpPr>
              <a:grpSpLocks/>
            </p:cNvGrpSpPr>
            <p:nvPr/>
          </p:nvGrpSpPr>
          <p:grpSpPr bwMode="auto">
            <a:xfrm>
              <a:off x="3936" y="1571"/>
              <a:ext cx="624" cy="205"/>
              <a:chOff x="3936" y="1571"/>
              <a:chExt cx="624" cy="205"/>
            </a:xfrm>
          </p:grpSpPr>
          <p:grpSp>
            <p:nvGrpSpPr>
              <p:cNvPr id="90145" name="Group 313"/>
              <p:cNvGrpSpPr>
                <a:grpSpLocks/>
              </p:cNvGrpSpPr>
              <p:nvPr/>
            </p:nvGrpSpPr>
            <p:grpSpPr bwMode="auto">
              <a:xfrm>
                <a:off x="3936" y="1676"/>
                <a:ext cx="576" cy="100"/>
                <a:chOff x="4002" y="1676"/>
                <a:chExt cx="446" cy="52"/>
              </a:xfrm>
            </p:grpSpPr>
            <p:sp>
              <p:nvSpPr>
                <p:cNvPr id="90147" name="Rectangle 314"/>
                <p:cNvSpPr>
                  <a:spLocks noChangeArrowheads="1"/>
                </p:cNvSpPr>
                <p:nvPr/>
              </p:nvSpPr>
              <p:spPr bwMode="auto">
                <a:xfrm>
                  <a:off x="4345" y="1676"/>
                  <a:ext cx="103" cy="52"/>
                </a:xfrm>
                <a:prstGeom prst="rect">
                  <a:avLst/>
                </a:prstGeom>
                <a:solidFill>
                  <a:srgbClr val="FF0000"/>
                </a:solidFill>
                <a:ln w="12700">
                  <a:noFill/>
                  <a:miter lim="800000"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pPr algn="ctr" eaLnBrk="0" hangingPunct="0"/>
                  <a:endParaRPr lang="sv-SE"/>
                </a:p>
              </p:txBody>
            </p:sp>
            <p:sp>
              <p:nvSpPr>
                <p:cNvPr id="90148" name="Rectangle 315"/>
                <p:cNvSpPr>
                  <a:spLocks noChangeArrowheads="1"/>
                </p:cNvSpPr>
                <p:nvPr/>
              </p:nvSpPr>
              <p:spPr bwMode="auto">
                <a:xfrm>
                  <a:off x="4174" y="1676"/>
                  <a:ext cx="102" cy="52"/>
                </a:xfrm>
                <a:prstGeom prst="rect">
                  <a:avLst/>
                </a:prstGeom>
                <a:solidFill>
                  <a:srgbClr val="FF0000"/>
                </a:solidFill>
                <a:ln w="12700">
                  <a:noFill/>
                  <a:miter lim="800000"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pPr algn="ctr" eaLnBrk="0" hangingPunct="0"/>
                  <a:endParaRPr lang="sv-SE"/>
                </a:p>
              </p:txBody>
            </p:sp>
            <p:sp>
              <p:nvSpPr>
                <p:cNvPr id="90149" name="Rectangle 316"/>
                <p:cNvSpPr>
                  <a:spLocks noChangeArrowheads="1"/>
                </p:cNvSpPr>
                <p:nvPr/>
              </p:nvSpPr>
              <p:spPr bwMode="auto">
                <a:xfrm>
                  <a:off x="4002" y="1676"/>
                  <a:ext cx="103" cy="52"/>
                </a:xfrm>
                <a:prstGeom prst="rect">
                  <a:avLst/>
                </a:prstGeom>
                <a:solidFill>
                  <a:srgbClr val="FF0000"/>
                </a:solidFill>
                <a:ln w="12700">
                  <a:noFill/>
                  <a:miter lim="800000"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pPr algn="ctr" eaLnBrk="0" hangingPunct="0"/>
                  <a:endParaRPr lang="sv-SE"/>
                </a:p>
              </p:txBody>
            </p:sp>
          </p:grpSp>
          <p:sp>
            <p:nvSpPr>
              <p:cNvPr id="90146" name="Line 317"/>
              <p:cNvSpPr>
                <a:spLocks noChangeShapeType="1"/>
              </p:cNvSpPr>
              <p:nvPr/>
            </p:nvSpPr>
            <p:spPr bwMode="auto">
              <a:xfrm>
                <a:off x="4002" y="1571"/>
                <a:ext cx="558" cy="61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 type="none" w="sm" len="sm"/>
                <a:tailEnd type="triangle" w="sm" len="sm"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</p:grpSp>
        <p:grpSp>
          <p:nvGrpSpPr>
            <p:cNvPr id="90128" name="Group 318"/>
            <p:cNvGrpSpPr>
              <a:grpSpLocks/>
            </p:cNvGrpSpPr>
            <p:nvPr/>
          </p:nvGrpSpPr>
          <p:grpSpPr bwMode="auto">
            <a:xfrm>
              <a:off x="4002" y="1296"/>
              <a:ext cx="558" cy="223"/>
              <a:chOff x="4002" y="1296"/>
              <a:chExt cx="558" cy="223"/>
            </a:xfrm>
          </p:grpSpPr>
          <p:grpSp>
            <p:nvGrpSpPr>
              <p:cNvPr id="90141" name="Group 319"/>
              <p:cNvGrpSpPr>
                <a:grpSpLocks/>
              </p:cNvGrpSpPr>
              <p:nvPr/>
            </p:nvGrpSpPr>
            <p:grpSpPr bwMode="auto">
              <a:xfrm>
                <a:off x="4139" y="1296"/>
                <a:ext cx="421" cy="96"/>
                <a:chOff x="4139" y="1388"/>
                <a:chExt cx="275" cy="52"/>
              </a:xfrm>
            </p:grpSpPr>
            <p:sp>
              <p:nvSpPr>
                <p:cNvPr id="90143" name="Rectangle 320"/>
                <p:cNvSpPr>
                  <a:spLocks noChangeArrowheads="1"/>
                </p:cNvSpPr>
                <p:nvPr/>
              </p:nvSpPr>
              <p:spPr bwMode="auto">
                <a:xfrm>
                  <a:off x="4139" y="1388"/>
                  <a:ext cx="103" cy="52"/>
                </a:xfrm>
                <a:prstGeom prst="rect">
                  <a:avLst/>
                </a:prstGeom>
                <a:solidFill>
                  <a:srgbClr val="33CC33"/>
                </a:solidFill>
                <a:ln w="12700">
                  <a:noFill/>
                  <a:miter lim="800000"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pPr algn="ctr" eaLnBrk="0" hangingPunct="0"/>
                  <a:endParaRPr lang="sv-SE"/>
                </a:p>
              </p:txBody>
            </p:sp>
            <p:sp>
              <p:nvSpPr>
                <p:cNvPr id="90144" name="Rectangle 321"/>
                <p:cNvSpPr>
                  <a:spLocks noChangeArrowheads="1"/>
                </p:cNvSpPr>
                <p:nvPr/>
              </p:nvSpPr>
              <p:spPr bwMode="auto">
                <a:xfrm>
                  <a:off x="4311" y="1388"/>
                  <a:ext cx="103" cy="52"/>
                </a:xfrm>
                <a:prstGeom prst="rect">
                  <a:avLst/>
                </a:prstGeom>
                <a:solidFill>
                  <a:srgbClr val="33CC33"/>
                </a:solidFill>
                <a:ln w="12700">
                  <a:noFill/>
                  <a:miter lim="800000"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pPr algn="ctr" eaLnBrk="0" hangingPunct="0"/>
                  <a:endParaRPr lang="sv-SE"/>
                </a:p>
              </p:txBody>
            </p:sp>
          </p:grpSp>
          <p:sp>
            <p:nvSpPr>
              <p:cNvPr id="90142" name="Line 322"/>
              <p:cNvSpPr>
                <a:spLocks noChangeShapeType="1"/>
              </p:cNvSpPr>
              <p:nvPr/>
            </p:nvSpPr>
            <p:spPr bwMode="auto">
              <a:xfrm flipV="1">
                <a:off x="4002" y="1440"/>
                <a:ext cx="558" cy="79"/>
              </a:xfrm>
              <a:prstGeom prst="line">
                <a:avLst/>
              </a:prstGeom>
              <a:noFill/>
              <a:ln w="38100">
                <a:solidFill>
                  <a:srgbClr val="33CC33"/>
                </a:solidFill>
                <a:round/>
                <a:headEnd type="none" w="sm" len="sm"/>
                <a:tailEnd type="triangle" w="sm" len="sm"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</p:grpSp>
        <p:grpSp>
          <p:nvGrpSpPr>
            <p:cNvPr id="90129" name="Group 323"/>
            <p:cNvGrpSpPr>
              <a:grpSpLocks/>
            </p:cNvGrpSpPr>
            <p:nvPr/>
          </p:nvGrpSpPr>
          <p:grpSpPr bwMode="auto">
            <a:xfrm>
              <a:off x="3504" y="576"/>
              <a:ext cx="464" cy="820"/>
              <a:chOff x="3504" y="576"/>
              <a:chExt cx="464" cy="820"/>
            </a:xfrm>
          </p:grpSpPr>
          <p:sp>
            <p:nvSpPr>
              <p:cNvPr id="90131" name="Line 324"/>
              <p:cNvSpPr>
                <a:spLocks noChangeShapeType="1"/>
              </p:cNvSpPr>
              <p:nvPr/>
            </p:nvSpPr>
            <p:spPr bwMode="auto">
              <a:xfrm>
                <a:off x="3763" y="1160"/>
                <a:ext cx="0" cy="23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90132" name="Line 325"/>
              <p:cNvSpPr>
                <a:spLocks noChangeShapeType="1"/>
              </p:cNvSpPr>
              <p:nvPr/>
            </p:nvSpPr>
            <p:spPr bwMode="auto">
              <a:xfrm>
                <a:off x="3763" y="1396"/>
                <a:ext cx="205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90133" name="Line 326"/>
              <p:cNvSpPr>
                <a:spLocks noChangeShapeType="1"/>
              </p:cNvSpPr>
              <p:nvPr/>
            </p:nvSpPr>
            <p:spPr bwMode="auto">
              <a:xfrm flipV="1">
                <a:off x="3968" y="1034"/>
                <a:ext cx="0" cy="36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90134" name="Oval 327"/>
              <p:cNvSpPr>
                <a:spLocks noChangeArrowheads="1"/>
              </p:cNvSpPr>
              <p:nvPr/>
            </p:nvSpPr>
            <p:spPr bwMode="auto">
              <a:xfrm>
                <a:off x="3831" y="1134"/>
                <a:ext cx="69" cy="52"/>
              </a:xfrm>
              <a:prstGeom prst="ellipse">
                <a:avLst/>
              </a:prstGeom>
              <a:solidFill>
                <a:srgbClr val="33CC33"/>
              </a:solidFill>
              <a:ln w="12700">
                <a:noFill/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 algn="ctr" eaLnBrk="0" hangingPunct="0"/>
                <a:endParaRPr lang="fr-FR">
                  <a:solidFill>
                    <a:srgbClr val="008000"/>
                  </a:solidFill>
                </a:endParaRPr>
              </a:p>
            </p:txBody>
          </p:sp>
          <p:sp>
            <p:nvSpPr>
              <p:cNvPr id="90135" name="Oval 328"/>
              <p:cNvSpPr>
                <a:spLocks noChangeArrowheads="1"/>
              </p:cNvSpPr>
              <p:nvPr/>
            </p:nvSpPr>
            <p:spPr bwMode="auto">
              <a:xfrm>
                <a:off x="3831" y="1213"/>
                <a:ext cx="69" cy="52"/>
              </a:xfrm>
              <a:prstGeom prst="ellipse">
                <a:avLst/>
              </a:prstGeom>
              <a:solidFill>
                <a:srgbClr val="33CC33"/>
              </a:solidFill>
              <a:ln w="12700">
                <a:noFill/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 algn="ctr" eaLnBrk="0" hangingPunct="0"/>
                <a:endParaRPr lang="fr-FR">
                  <a:solidFill>
                    <a:srgbClr val="008000"/>
                  </a:solidFill>
                </a:endParaRPr>
              </a:p>
            </p:txBody>
          </p:sp>
          <p:sp>
            <p:nvSpPr>
              <p:cNvPr id="90136" name="Oval 329"/>
              <p:cNvSpPr>
                <a:spLocks noChangeArrowheads="1"/>
              </p:cNvSpPr>
              <p:nvPr/>
            </p:nvSpPr>
            <p:spPr bwMode="auto">
              <a:xfrm>
                <a:off x="3831" y="1317"/>
                <a:ext cx="69" cy="53"/>
              </a:xfrm>
              <a:prstGeom prst="ellipse">
                <a:avLst/>
              </a:prstGeom>
              <a:solidFill>
                <a:srgbClr val="33CC33"/>
              </a:solidFill>
              <a:ln w="12700">
                <a:noFill/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 algn="ctr" eaLnBrk="0" hangingPunct="0"/>
                <a:endParaRPr lang="fr-FR">
                  <a:solidFill>
                    <a:srgbClr val="008000"/>
                  </a:solidFill>
                </a:endParaRPr>
              </a:p>
            </p:txBody>
          </p:sp>
          <p:sp>
            <p:nvSpPr>
              <p:cNvPr id="90137" name="Line 330"/>
              <p:cNvSpPr>
                <a:spLocks noChangeShapeType="1"/>
              </p:cNvSpPr>
              <p:nvPr/>
            </p:nvSpPr>
            <p:spPr bwMode="auto">
              <a:xfrm flipV="1">
                <a:off x="3763" y="1029"/>
                <a:ext cx="0" cy="131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90138" name="AutoShape 331"/>
              <p:cNvSpPr>
                <a:spLocks noChangeArrowheads="1"/>
              </p:cNvSpPr>
              <p:nvPr/>
            </p:nvSpPr>
            <p:spPr bwMode="auto">
              <a:xfrm>
                <a:off x="3796" y="846"/>
                <a:ext cx="137" cy="209"/>
              </a:xfrm>
              <a:prstGeom prst="downArrow">
                <a:avLst>
                  <a:gd name="adj1" fmla="val 50000"/>
                  <a:gd name="adj2" fmla="val 38139"/>
                </a:avLst>
              </a:prstGeom>
              <a:solidFill>
                <a:srgbClr val="33CC33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/>
                <a:endParaRPr lang="sv-SE"/>
              </a:p>
            </p:txBody>
          </p:sp>
          <p:sp>
            <p:nvSpPr>
              <p:cNvPr id="90139" name="Text Box 332"/>
              <p:cNvSpPr txBox="1">
                <a:spLocks noChangeArrowheads="1"/>
              </p:cNvSpPr>
              <p:nvPr/>
            </p:nvSpPr>
            <p:spPr bwMode="auto">
              <a:xfrm>
                <a:off x="3744" y="576"/>
                <a:ext cx="208" cy="288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sm" len="sm"/>
                <a:tailEnd type="none" w="sm" len="sm"/>
              </a:ln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en-US" b="1" i="1">
                    <a:solidFill>
                      <a:srgbClr val="33CC33"/>
                    </a:solidFill>
                    <a:latin typeface="Comic Sans MS" pitchFamily="66" charset="0"/>
                  </a:rPr>
                  <a:t>r</a:t>
                </a:r>
                <a:endParaRPr lang="en-US">
                  <a:solidFill>
                    <a:schemeClr val="accent2"/>
                  </a:solidFill>
                </a:endParaRPr>
              </a:p>
            </p:txBody>
          </p:sp>
          <p:sp>
            <p:nvSpPr>
              <p:cNvPr id="90140" name="Text Box 333"/>
              <p:cNvSpPr txBox="1">
                <a:spLocks noChangeArrowheads="1"/>
              </p:cNvSpPr>
              <p:nvPr/>
            </p:nvSpPr>
            <p:spPr bwMode="auto">
              <a:xfrm>
                <a:off x="3504" y="1056"/>
                <a:ext cx="230" cy="288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sm" len="sm"/>
                <a:tailEnd type="none" w="sm" len="sm"/>
              </a:ln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en-US" b="1" i="1">
                    <a:solidFill>
                      <a:srgbClr val="33CC33"/>
                    </a:solidFill>
                    <a:latin typeface="Comic Sans MS" pitchFamily="66" charset="0"/>
                  </a:rPr>
                  <a:t>b</a:t>
                </a:r>
                <a:endParaRPr lang="en-US">
                  <a:solidFill>
                    <a:schemeClr val="accent2"/>
                  </a:solidFill>
                </a:endParaRPr>
              </a:p>
            </p:txBody>
          </p:sp>
        </p:grpSp>
        <p:sp>
          <p:nvSpPr>
            <p:cNvPr id="90130" name="Text Box 334"/>
            <p:cNvSpPr txBox="1">
              <a:spLocks noChangeArrowheads="1"/>
            </p:cNvSpPr>
            <p:nvPr/>
          </p:nvSpPr>
          <p:spPr bwMode="auto">
            <a:xfrm>
              <a:off x="3936" y="480"/>
              <a:ext cx="816" cy="288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>
                  <a:solidFill>
                    <a:schemeClr val="accent2"/>
                  </a:solidFill>
                  <a:latin typeface="Comic Sans MS" pitchFamily="66" charset="0"/>
                </a:rPr>
                <a:t>marking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8081086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431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4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943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9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888D5F7-6041-4677-8937-39CF83B73F72}" type="slidenum">
              <a:rPr lang="en-US" smtClean="0"/>
              <a:pPr/>
              <a:t>25</a:t>
            </a:fld>
            <a:endParaRPr lang="en-US" dirty="0" smtClean="0"/>
          </a:p>
        </p:txBody>
      </p:sp>
      <p:sp>
        <p:nvSpPr>
          <p:cNvPr id="91140" name="Rectangle 2"/>
          <p:cNvSpPr>
            <a:spLocks noChangeArrowheads="1"/>
          </p:cNvSpPr>
          <p:nvPr/>
        </p:nvSpPr>
        <p:spPr bwMode="auto">
          <a:xfrm>
            <a:off x="447675" y="236538"/>
            <a:ext cx="7772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en-US" sz="3600" u="sng" dirty="0">
                <a:solidFill>
                  <a:schemeClr val="accent2"/>
                </a:solidFill>
                <a:latin typeface="Comic Sans MS" pitchFamily="66" charset="0"/>
              </a:rPr>
              <a:t>Edge-router Packet Marking</a:t>
            </a:r>
            <a:r>
              <a:rPr lang="en-US" sz="2800" u="sng" dirty="0">
                <a:solidFill>
                  <a:schemeClr val="accent2"/>
                </a:solidFill>
                <a:latin typeface="Comic Sans MS" pitchFamily="66" charset="0"/>
              </a:rPr>
              <a:t> </a:t>
            </a:r>
          </a:p>
        </p:txBody>
      </p:sp>
      <p:sp>
        <p:nvSpPr>
          <p:cNvPr id="91141" name="Rectangle 3"/>
          <p:cNvSpPr>
            <a:spLocks noChangeArrowheads="1"/>
          </p:cNvSpPr>
          <p:nvPr/>
        </p:nvSpPr>
        <p:spPr bwMode="auto">
          <a:xfrm>
            <a:off x="719138" y="4606925"/>
            <a:ext cx="8229600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>
              <a:spcBef>
                <a:spcPct val="20000"/>
              </a:spcBef>
              <a:buClr>
                <a:schemeClr val="accent2"/>
              </a:buClr>
              <a:buSzPct val="85000"/>
            </a:pPr>
            <a:r>
              <a:rPr lang="en-US" sz="2000" dirty="0">
                <a:solidFill>
                  <a:srgbClr val="0066CC"/>
                </a:solidFill>
                <a:latin typeface="Comic Sans MS" pitchFamily="66" charset="0"/>
              </a:rPr>
              <a:t>class-based marking:</a:t>
            </a:r>
            <a:r>
              <a:rPr lang="en-US" sz="2000" dirty="0">
                <a:solidFill>
                  <a:schemeClr val="tx2"/>
                </a:solidFill>
                <a:latin typeface="Comic Sans MS" pitchFamily="66" charset="0"/>
              </a:rPr>
              <a:t> packets of different classes marked differently</a:t>
            </a:r>
          </a:p>
          <a:p>
            <a:pPr eaLnBrk="0" hangingPunct="0">
              <a:spcBef>
                <a:spcPct val="20000"/>
              </a:spcBef>
              <a:buClr>
                <a:schemeClr val="accent2"/>
              </a:buClr>
              <a:buSzPct val="85000"/>
            </a:pPr>
            <a:r>
              <a:rPr lang="en-US" sz="2000" dirty="0" smtClean="0">
                <a:latin typeface="Comic Sans MS" pitchFamily="66" charset="0"/>
              </a:rPr>
              <a:t>Packet </a:t>
            </a:r>
            <a:r>
              <a:rPr lang="en-US" sz="2000" dirty="0">
                <a:latin typeface="Comic Sans MS" pitchFamily="66" charset="0"/>
              </a:rPr>
              <a:t>is marked in the Type of Service (TOS) in IPv4, and Traffic Class in IPv6</a:t>
            </a:r>
          </a:p>
          <a:p>
            <a:pPr marL="342900" indent="-34290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ZapfDingbats"/>
              <a:buChar char="r"/>
            </a:pPr>
            <a:endParaRPr lang="en-US" sz="2000" dirty="0">
              <a:solidFill>
                <a:schemeClr val="accent2"/>
              </a:solidFill>
              <a:latin typeface="Garamond" pitchFamily="18" charset="0"/>
            </a:endParaRPr>
          </a:p>
        </p:txBody>
      </p:sp>
      <p:sp>
        <p:nvSpPr>
          <p:cNvPr id="91142" name="Rectangle 4"/>
          <p:cNvSpPr>
            <a:spLocks noChangeArrowheads="1"/>
          </p:cNvSpPr>
          <p:nvPr/>
        </p:nvSpPr>
        <p:spPr bwMode="auto">
          <a:xfrm>
            <a:off x="557213" y="1095375"/>
            <a:ext cx="80010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accent2"/>
                </a:solidFill>
                <a:latin typeface="Comic Sans MS" pitchFamily="66" charset="0"/>
              </a:rPr>
              <a:t>profile: </a:t>
            </a:r>
            <a:r>
              <a:rPr lang="en-US" sz="2000" dirty="0">
                <a:solidFill>
                  <a:schemeClr val="tx2"/>
                </a:solidFill>
                <a:latin typeface="Comic Sans MS" pitchFamily="66" charset="0"/>
              </a:rPr>
              <a:t>pre-negotiated</a:t>
            </a:r>
            <a:r>
              <a:rPr lang="en-US" sz="2000" dirty="0">
                <a:solidFill>
                  <a:schemeClr val="accent2"/>
                </a:solidFill>
                <a:latin typeface="Comic Sans MS" pitchFamily="66" charset="0"/>
              </a:rPr>
              <a:t> </a:t>
            </a:r>
            <a:r>
              <a:rPr lang="en-US" sz="2000" dirty="0">
                <a:solidFill>
                  <a:schemeClr val="tx2"/>
                </a:solidFill>
                <a:latin typeface="Comic Sans MS" pitchFamily="66" charset="0"/>
              </a:rPr>
              <a:t>rate A, bucket size B</a:t>
            </a:r>
            <a:endParaRPr lang="en-US" sz="2000" dirty="0">
              <a:solidFill>
                <a:schemeClr val="accent2"/>
              </a:solidFill>
              <a:latin typeface="Comic Sans MS" pitchFamily="66" charset="0"/>
            </a:endParaRPr>
          </a:p>
          <a:p>
            <a:pPr marL="342900" indent="-34290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2"/>
                </a:solidFill>
                <a:latin typeface="Comic Sans MS" pitchFamily="66" charset="0"/>
              </a:rPr>
              <a:t>packet marking at edge based on </a:t>
            </a:r>
            <a:r>
              <a:rPr lang="en-US" sz="2000" dirty="0">
                <a:solidFill>
                  <a:srgbClr val="3333FF"/>
                </a:solidFill>
                <a:latin typeface="Comic Sans MS" pitchFamily="66" charset="0"/>
              </a:rPr>
              <a:t>per-flow</a:t>
            </a:r>
            <a:r>
              <a:rPr lang="en-US" sz="2000" dirty="0">
                <a:solidFill>
                  <a:schemeClr val="tx2"/>
                </a:solidFill>
                <a:latin typeface="Comic Sans MS" pitchFamily="66" charset="0"/>
              </a:rPr>
              <a:t> profile</a:t>
            </a:r>
            <a:endParaRPr lang="en-US" sz="2000" dirty="0">
              <a:solidFill>
                <a:schemeClr val="accent2"/>
              </a:solidFill>
              <a:latin typeface="Comic Sans MS" pitchFamily="66" charset="0"/>
            </a:endParaRPr>
          </a:p>
        </p:txBody>
      </p:sp>
      <p:sp>
        <p:nvSpPr>
          <p:cNvPr id="91143" name="Text Box 5"/>
          <p:cNvSpPr txBox="1">
            <a:spLocks noChangeArrowheads="1"/>
          </p:cNvSpPr>
          <p:nvPr/>
        </p:nvSpPr>
        <p:spPr bwMode="auto">
          <a:xfrm>
            <a:off x="603250" y="4133850"/>
            <a:ext cx="449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dirty="0">
                <a:solidFill>
                  <a:schemeClr val="accent2"/>
                </a:solidFill>
                <a:latin typeface="Comic Sans MS" pitchFamily="66" charset="0"/>
              </a:rPr>
              <a:t>Possible usage of marking:</a:t>
            </a:r>
          </a:p>
        </p:txBody>
      </p:sp>
      <p:sp>
        <p:nvSpPr>
          <p:cNvPr id="91144" name="Text Box 6"/>
          <p:cNvSpPr txBox="1">
            <a:spLocks noChangeArrowheads="1"/>
          </p:cNvSpPr>
          <p:nvPr/>
        </p:nvSpPr>
        <p:spPr bwMode="auto">
          <a:xfrm>
            <a:off x="2782888" y="3573463"/>
            <a:ext cx="2133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>
                <a:solidFill>
                  <a:schemeClr val="tx2"/>
                </a:solidFill>
                <a:latin typeface="Comic Sans MS" pitchFamily="66" charset="0"/>
              </a:rPr>
              <a:t>User packets</a:t>
            </a:r>
            <a:endParaRPr lang="en-US" sz="2000">
              <a:solidFill>
                <a:schemeClr val="accent2"/>
              </a:solidFill>
              <a:latin typeface="Comic Sans MS" pitchFamily="66" charset="0"/>
            </a:endParaRPr>
          </a:p>
        </p:txBody>
      </p:sp>
      <p:grpSp>
        <p:nvGrpSpPr>
          <p:cNvPr id="91145" name="Group 7"/>
          <p:cNvGrpSpPr>
            <a:grpSpLocks/>
          </p:cNvGrpSpPr>
          <p:nvPr/>
        </p:nvGrpSpPr>
        <p:grpSpPr bwMode="auto">
          <a:xfrm>
            <a:off x="4527550" y="1889125"/>
            <a:ext cx="2667000" cy="2514600"/>
            <a:chOff x="2352" y="1680"/>
            <a:chExt cx="1680" cy="1584"/>
          </a:xfrm>
        </p:grpSpPr>
        <p:sp>
          <p:nvSpPr>
            <p:cNvPr id="91146" name="Rectangle 8"/>
            <p:cNvSpPr>
              <a:spLocks noChangeArrowheads="1"/>
            </p:cNvSpPr>
            <p:nvPr/>
          </p:nvSpPr>
          <p:spPr bwMode="auto">
            <a:xfrm>
              <a:off x="3600" y="2640"/>
              <a:ext cx="144" cy="96"/>
            </a:xfrm>
            <a:prstGeom prst="rect">
              <a:avLst/>
            </a:prstGeom>
            <a:solidFill>
              <a:srgbClr val="00CC00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 eaLnBrk="0" hangingPunct="0"/>
              <a:endParaRPr lang="sv-SE"/>
            </a:p>
          </p:txBody>
        </p:sp>
        <p:sp>
          <p:nvSpPr>
            <p:cNvPr id="91147" name="Rectangle 9"/>
            <p:cNvSpPr>
              <a:spLocks noChangeArrowheads="1"/>
            </p:cNvSpPr>
            <p:nvPr/>
          </p:nvSpPr>
          <p:spPr bwMode="auto">
            <a:xfrm>
              <a:off x="3840" y="2640"/>
              <a:ext cx="144" cy="96"/>
            </a:xfrm>
            <a:prstGeom prst="rect">
              <a:avLst/>
            </a:prstGeom>
            <a:solidFill>
              <a:srgbClr val="00CC00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 eaLnBrk="0" hangingPunct="0"/>
              <a:endParaRPr lang="sv-SE"/>
            </a:p>
          </p:txBody>
        </p:sp>
        <p:sp>
          <p:nvSpPr>
            <p:cNvPr id="91148" name="Rectangle 10"/>
            <p:cNvSpPr>
              <a:spLocks noChangeArrowheads="1"/>
            </p:cNvSpPr>
            <p:nvPr/>
          </p:nvSpPr>
          <p:spPr bwMode="auto">
            <a:xfrm>
              <a:off x="3888" y="3168"/>
              <a:ext cx="144" cy="96"/>
            </a:xfrm>
            <a:prstGeom prst="rect">
              <a:avLst/>
            </a:prstGeom>
            <a:solidFill>
              <a:srgbClr val="FF0000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 eaLnBrk="0" hangingPunct="0"/>
              <a:endParaRPr lang="sv-SE"/>
            </a:p>
          </p:txBody>
        </p:sp>
        <p:sp>
          <p:nvSpPr>
            <p:cNvPr id="91149" name="Rectangle 11"/>
            <p:cNvSpPr>
              <a:spLocks noChangeArrowheads="1"/>
            </p:cNvSpPr>
            <p:nvPr/>
          </p:nvSpPr>
          <p:spPr bwMode="auto">
            <a:xfrm>
              <a:off x="3648" y="3168"/>
              <a:ext cx="144" cy="96"/>
            </a:xfrm>
            <a:prstGeom prst="rect">
              <a:avLst/>
            </a:prstGeom>
            <a:solidFill>
              <a:srgbClr val="FF0000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 eaLnBrk="0" hangingPunct="0"/>
              <a:endParaRPr lang="sv-SE"/>
            </a:p>
          </p:txBody>
        </p:sp>
        <p:sp>
          <p:nvSpPr>
            <p:cNvPr id="91150" name="Rectangle 12"/>
            <p:cNvSpPr>
              <a:spLocks noChangeArrowheads="1"/>
            </p:cNvSpPr>
            <p:nvPr/>
          </p:nvSpPr>
          <p:spPr bwMode="auto">
            <a:xfrm>
              <a:off x="3408" y="3168"/>
              <a:ext cx="144" cy="96"/>
            </a:xfrm>
            <a:prstGeom prst="rect">
              <a:avLst/>
            </a:prstGeom>
            <a:solidFill>
              <a:srgbClr val="FF0000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 eaLnBrk="0" hangingPunct="0"/>
              <a:endParaRPr lang="sv-SE"/>
            </a:p>
          </p:txBody>
        </p:sp>
        <p:sp>
          <p:nvSpPr>
            <p:cNvPr id="91151" name="Line 13"/>
            <p:cNvSpPr>
              <a:spLocks noChangeShapeType="1"/>
            </p:cNvSpPr>
            <p:nvPr/>
          </p:nvSpPr>
          <p:spPr bwMode="auto">
            <a:xfrm>
              <a:off x="3072" y="2256"/>
              <a:ext cx="0" cy="43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91152" name="Line 14"/>
            <p:cNvSpPr>
              <a:spLocks noChangeShapeType="1"/>
            </p:cNvSpPr>
            <p:nvPr/>
          </p:nvSpPr>
          <p:spPr bwMode="auto">
            <a:xfrm>
              <a:off x="3072" y="2688"/>
              <a:ext cx="28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91153" name="Line 15"/>
            <p:cNvSpPr>
              <a:spLocks noChangeShapeType="1"/>
            </p:cNvSpPr>
            <p:nvPr/>
          </p:nvSpPr>
          <p:spPr bwMode="auto">
            <a:xfrm flipV="1">
              <a:off x="3360" y="2256"/>
              <a:ext cx="0" cy="43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91154" name="Oval 16"/>
            <p:cNvSpPr>
              <a:spLocks noChangeArrowheads="1"/>
            </p:cNvSpPr>
            <p:nvPr/>
          </p:nvSpPr>
          <p:spPr bwMode="auto">
            <a:xfrm>
              <a:off x="3120" y="2784"/>
              <a:ext cx="192" cy="192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 eaLnBrk="0" hangingPunct="0"/>
              <a:endParaRPr lang="sv-SE"/>
            </a:p>
          </p:txBody>
        </p:sp>
        <p:sp>
          <p:nvSpPr>
            <p:cNvPr id="91155" name="Line 17"/>
            <p:cNvSpPr>
              <a:spLocks noChangeShapeType="1"/>
            </p:cNvSpPr>
            <p:nvPr/>
          </p:nvSpPr>
          <p:spPr bwMode="auto">
            <a:xfrm>
              <a:off x="2352" y="2880"/>
              <a:ext cx="72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triangle" w="sm" len="sm"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91156" name="Rectangle 18"/>
            <p:cNvSpPr>
              <a:spLocks noChangeArrowheads="1"/>
            </p:cNvSpPr>
            <p:nvPr/>
          </p:nvSpPr>
          <p:spPr bwMode="auto">
            <a:xfrm>
              <a:off x="2400" y="2688"/>
              <a:ext cx="144" cy="9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 eaLnBrk="0" hangingPunct="0"/>
              <a:endParaRPr lang="sv-SE"/>
            </a:p>
          </p:txBody>
        </p:sp>
        <p:sp>
          <p:nvSpPr>
            <p:cNvPr id="91157" name="Rectangle 19"/>
            <p:cNvSpPr>
              <a:spLocks noChangeArrowheads="1"/>
            </p:cNvSpPr>
            <p:nvPr/>
          </p:nvSpPr>
          <p:spPr bwMode="auto">
            <a:xfrm>
              <a:off x="2640" y="2688"/>
              <a:ext cx="144" cy="9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 eaLnBrk="0" hangingPunct="0"/>
              <a:endParaRPr lang="sv-SE"/>
            </a:p>
          </p:txBody>
        </p:sp>
        <p:sp>
          <p:nvSpPr>
            <p:cNvPr id="91158" name="Oval 20"/>
            <p:cNvSpPr>
              <a:spLocks noChangeArrowheads="1"/>
            </p:cNvSpPr>
            <p:nvPr/>
          </p:nvSpPr>
          <p:spPr bwMode="auto">
            <a:xfrm>
              <a:off x="3168" y="2208"/>
              <a:ext cx="96" cy="96"/>
            </a:xfrm>
            <a:prstGeom prst="ellipse">
              <a:avLst/>
            </a:prstGeom>
            <a:solidFill>
              <a:srgbClr val="00CC00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 eaLnBrk="0" hangingPunct="0"/>
              <a:endParaRPr lang="fr-FR">
                <a:solidFill>
                  <a:srgbClr val="008000"/>
                </a:solidFill>
              </a:endParaRPr>
            </a:p>
          </p:txBody>
        </p:sp>
        <p:sp>
          <p:nvSpPr>
            <p:cNvPr id="91159" name="Oval 21"/>
            <p:cNvSpPr>
              <a:spLocks noChangeArrowheads="1"/>
            </p:cNvSpPr>
            <p:nvPr/>
          </p:nvSpPr>
          <p:spPr bwMode="auto">
            <a:xfrm>
              <a:off x="3168" y="2352"/>
              <a:ext cx="96" cy="96"/>
            </a:xfrm>
            <a:prstGeom prst="ellipse">
              <a:avLst/>
            </a:prstGeom>
            <a:solidFill>
              <a:srgbClr val="00CC00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 eaLnBrk="0" hangingPunct="0"/>
              <a:endParaRPr lang="fr-FR">
                <a:solidFill>
                  <a:srgbClr val="008000"/>
                </a:solidFill>
              </a:endParaRPr>
            </a:p>
          </p:txBody>
        </p:sp>
        <p:sp>
          <p:nvSpPr>
            <p:cNvPr id="91160" name="Oval 22"/>
            <p:cNvSpPr>
              <a:spLocks noChangeArrowheads="1"/>
            </p:cNvSpPr>
            <p:nvPr/>
          </p:nvSpPr>
          <p:spPr bwMode="auto">
            <a:xfrm>
              <a:off x="3168" y="2544"/>
              <a:ext cx="96" cy="96"/>
            </a:xfrm>
            <a:prstGeom prst="ellipse">
              <a:avLst/>
            </a:prstGeom>
            <a:solidFill>
              <a:srgbClr val="00CC00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 eaLnBrk="0" hangingPunct="0"/>
              <a:endParaRPr lang="fr-FR">
                <a:solidFill>
                  <a:srgbClr val="008000"/>
                </a:solidFill>
              </a:endParaRPr>
            </a:p>
          </p:txBody>
        </p:sp>
        <p:sp>
          <p:nvSpPr>
            <p:cNvPr id="91161" name="Line 23"/>
            <p:cNvSpPr>
              <a:spLocks noChangeShapeType="1"/>
            </p:cNvSpPr>
            <p:nvPr/>
          </p:nvSpPr>
          <p:spPr bwMode="auto">
            <a:xfrm flipV="1">
              <a:off x="3072" y="2016"/>
              <a:ext cx="0" cy="24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91162" name="Line 24"/>
            <p:cNvSpPr>
              <a:spLocks noChangeShapeType="1"/>
            </p:cNvSpPr>
            <p:nvPr/>
          </p:nvSpPr>
          <p:spPr bwMode="auto">
            <a:xfrm flipV="1">
              <a:off x="3360" y="2016"/>
              <a:ext cx="0" cy="24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91163" name="Text Box 25"/>
            <p:cNvSpPr txBox="1">
              <a:spLocks noChangeArrowheads="1"/>
            </p:cNvSpPr>
            <p:nvPr/>
          </p:nvSpPr>
          <p:spPr bwMode="auto">
            <a:xfrm>
              <a:off x="2352" y="1776"/>
              <a:ext cx="720" cy="250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2000">
                  <a:solidFill>
                    <a:schemeClr val="tx2"/>
                  </a:solidFill>
                  <a:latin typeface="Comic Sans MS" pitchFamily="66" charset="0"/>
                </a:rPr>
                <a:t>Rate A</a:t>
              </a:r>
              <a:endParaRPr lang="en-US">
                <a:solidFill>
                  <a:schemeClr val="accent2"/>
                </a:solidFill>
              </a:endParaRPr>
            </a:p>
          </p:txBody>
        </p:sp>
        <p:sp>
          <p:nvSpPr>
            <p:cNvPr id="91164" name="Line 26"/>
            <p:cNvSpPr>
              <a:spLocks noChangeShapeType="1"/>
            </p:cNvSpPr>
            <p:nvPr/>
          </p:nvSpPr>
          <p:spPr bwMode="auto">
            <a:xfrm>
              <a:off x="3408" y="2976"/>
              <a:ext cx="624" cy="144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 type="none" w="sm" len="sm"/>
              <a:tailEnd type="triangle" w="sm" len="sm"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91165" name="Line 27"/>
            <p:cNvSpPr>
              <a:spLocks noChangeShapeType="1"/>
            </p:cNvSpPr>
            <p:nvPr/>
          </p:nvSpPr>
          <p:spPr bwMode="auto">
            <a:xfrm flipV="1">
              <a:off x="3408" y="2784"/>
              <a:ext cx="624" cy="96"/>
            </a:xfrm>
            <a:prstGeom prst="line">
              <a:avLst/>
            </a:prstGeom>
            <a:noFill/>
            <a:ln w="25400">
              <a:solidFill>
                <a:srgbClr val="008000"/>
              </a:solidFill>
              <a:round/>
              <a:headEnd type="none" w="sm" len="sm"/>
              <a:tailEnd type="triangle" w="sm" len="sm"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91166" name="AutoShape 28"/>
            <p:cNvSpPr>
              <a:spLocks noChangeArrowheads="1"/>
            </p:cNvSpPr>
            <p:nvPr/>
          </p:nvSpPr>
          <p:spPr bwMode="auto">
            <a:xfrm>
              <a:off x="3120" y="1680"/>
              <a:ext cx="192" cy="384"/>
            </a:xfrm>
            <a:prstGeom prst="downArrow">
              <a:avLst>
                <a:gd name="adj1" fmla="val 50000"/>
                <a:gd name="adj2" fmla="val 50000"/>
              </a:avLst>
            </a:prstGeom>
            <a:solidFill>
              <a:srgbClr val="00CC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sv-SE"/>
            </a:p>
          </p:txBody>
        </p:sp>
        <p:sp>
          <p:nvSpPr>
            <p:cNvPr id="91167" name="Line 29"/>
            <p:cNvSpPr>
              <a:spLocks noChangeShapeType="1"/>
            </p:cNvSpPr>
            <p:nvPr/>
          </p:nvSpPr>
          <p:spPr bwMode="auto">
            <a:xfrm>
              <a:off x="2976" y="2120"/>
              <a:ext cx="48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91168" name="Text Box 30"/>
            <p:cNvSpPr txBox="1">
              <a:spLocks noChangeArrowheads="1"/>
            </p:cNvSpPr>
            <p:nvPr/>
          </p:nvSpPr>
          <p:spPr bwMode="auto">
            <a:xfrm>
              <a:off x="2640" y="2256"/>
              <a:ext cx="217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/>
              <a:r>
                <a:rPr lang="en-US" sz="2000">
                  <a:solidFill>
                    <a:schemeClr val="tx2"/>
                  </a:solidFill>
                  <a:latin typeface="Comic Sans MS" pitchFamily="66" charset="0"/>
                </a:rPr>
                <a:t>B</a:t>
              </a:r>
            </a:p>
          </p:txBody>
        </p:sp>
        <p:sp>
          <p:nvSpPr>
            <p:cNvPr id="91169" name="Line 31"/>
            <p:cNvSpPr>
              <a:spLocks noChangeShapeType="1"/>
            </p:cNvSpPr>
            <p:nvPr/>
          </p:nvSpPr>
          <p:spPr bwMode="auto">
            <a:xfrm>
              <a:off x="2976" y="2160"/>
              <a:ext cx="0" cy="52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arrow" w="med" len="med"/>
              <a:tailEnd type="arrow" w="med" len="med"/>
            </a:ln>
          </p:spPr>
          <p:txBody>
            <a:bodyPr wrap="none" anchor="ctr"/>
            <a:lstStyle/>
            <a:p>
              <a:endParaRPr lang="sv-SE"/>
            </a:p>
          </p:txBody>
        </p:sp>
      </p:grpSp>
    </p:spTree>
    <p:extLst>
      <p:ext uri="{BB962C8B-B14F-4D97-AF65-F5344CB8AC3E}">
        <p14:creationId xmlns:p14="http://schemas.microsoft.com/office/powerpoint/2010/main" val="2609249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DiffServ Core Functions</a:t>
            </a:r>
          </a:p>
        </p:txBody>
      </p:sp>
      <p:sp>
        <p:nvSpPr>
          <p:cNvPr id="9318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Forwarding</a:t>
            </a:r>
            <a:r>
              <a:rPr lang="en-US" dirty="0" smtClean="0"/>
              <a:t>: according to “Per-Hop-Behavior” (PHB) specified for the particular packet class; PHB is strictly </a:t>
            </a:r>
            <a:r>
              <a:rPr lang="en-US" dirty="0" smtClean="0">
                <a:solidFill>
                  <a:schemeClr val="accent2"/>
                </a:solidFill>
              </a:rPr>
              <a:t>based on classification marking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PHB </a:t>
            </a:r>
            <a:r>
              <a:rPr lang="en-US" dirty="0" smtClean="0">
                <a:solidFill>
                  <a:srgbClr val="FF0000"/>
                </a:solidFill>
              </a:rPr>
              <a:t>does not</a:t>
            </a:r>
            <a:r>
              <a:rPr lang="en-US" dirty="0" smtClean="0"/>
              <a:t> specify what mechanisms to use to ensure required PHB performance behavior</a:t>
            </a:r>
          </a:p>
          <a:p>
            <a:pPr lvl="1"/>
            <a:r>
              <a:rPr lang="en-US" dirty="0" smtClean="0"/>
              <a:t>Examples: </a:t>
            </a:r>
          </a:p>
          <a:p>
            <a:pPr lvl="2"/>
            <a:r>
              <a:rPr lang="en-US" sz="1800" dirty="0" smtClean="0"/>
              <a:t>Class A gets x% of outgoing link bandwidth over time intervals of a specified length</a:t>
            </a:r>
          </a:p>
          <a:p>
            <a:pPr lvl="2"/>
            <a:r>
              <a:rPr lang="en-US" sz="1800" dirty="0" smtClean="0"/>
              <a:t>Class A packets leave before packets from class B</a:t>
            </a:r>
          </a:p>
          <a:p>
            <a:pPr lvl="2"/>
            <a:endParaRPr lang="en-US" sz="1800" dirty="0" smtClean="0"/>
          </a:p>
          <a:p>
            <a:r>
              <a:rPr lang="en-US" dirty="0">
                <a:solidFill>
                  <a:srgbClr val="FF0000"/>
                </a:solidFill>
              </a:rPr>
              <a:t>A</a:t>
            </a:r>
            <a:r>
              <a:rPr lang="en-US" dirty="0" smtClean="0">
                <a:solidFill>
                  <a:srgbClr val="FF0000"/>
                </a:solidFill>
              </a:rPr>
              <a:t>dvantage</a:t>
            </a:r>
            <a:r>
              <a:rPr lang="en-US" dirty="0" smtClean="0"/>
              <a:t>:</a:t>
            </a:r>
          </a:p>
          <a:p>
            <a:pPr algn="ctr">
              <a:buFont typeface="ZapfDingbats"/>
              <a:buNone/>
            </a:pPr>
            <a:r>
              <a:rPr lang="en-US" dirty="0" smtClean="0"/>
              <a:t>No state info to be maintained by routers</a:t>
            </a:r>
          </a:p>
        </p:txBody>
      </p:sp>
      <p:sp>
        <p:nvSpPr>
          <p:cNvPr id="9318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2545BC6-AB60-46AE-8023-F390967CA2AE}" type="slidenum">
              <a:rPr lang="en-US" smtClean="0"/>
              <a:pPr/>
              <a:t>26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4543443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Roadmap - Summary</a:t>
            </a:r>
          </a:p>
        </p:txBody>
      </p:sp>
      <p:sp>
        <p:nvSpPr>
          <p:cNvPr id="18435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B0524B-4689-4349-8A61-994FB85E9567}" type="slidenum">
              <a:rPr lang="en-US" smtClean="0"/>
              <a:pPr/>
              <a:t>27</a:t>
            </a:fld>
            <a:endParaRPr lang="en-US" dirty="0" smtClean="0"/>
          </a:p>
        </p:txBody>
      </p:sp>
      <p:sp>
        <p:nvSpPr>
          <p:cNvPr id="3" name="Rectangle 2"/>
          <p:cNvSpPr/>
          <p:nvPr/>
        </p:nvSpPr>
        <p:spPr>
          <a:xfrm flipH="1">
            <a:off x="613083" y="1268759"/>
            <a:ext cx="45719" cy="4412847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35842" name="Picture 2" descr="https://encrypted-tbn3.gstatic.com/images?q=tbn:ANd9GcSm49ArgnEZDebR1_E8OcRMSerzCqMJyxU0bjHyAGPiUYacOr9hJA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3346" y="4221089"/>
            <a:ext cx="279474" cy="2794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ctangle 4"/>
          <p:cNvSpPr txBox="1">
            <a:spLocks noChangeArrowheads="1"/>
          </p:cNvSpPr>
          <p:nvPr/>
        </p:nvSpPr>
        <p:spPr bwMode="auto">
          <a:xfrm>
            <a:off x="752820" y="1268759"/>
            <a:ext cx="7799724" cy="376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/>
            <a:endParaRPr lang="en-US" sz="2000" dirty="0" smtClean="0"/>
          </a:p>
        </p:txBody>
      </p:sp>
      <p:sp>
        <p:nvSpPr>
          <p:cNvPr id="8" name="Rectangle 4"/>
          <p:cNvSpPr txBox="1">
            <a:spLocks noChangeArrowheads="1"/>
          </p:cNvSpPr>
          <p:nvPr/>
        </p:nvSpPr>
        <p:spPr bwMode="auto">
          <a:xfrm>
            <a:off x="845104" y="1255063"/>
            <a:ext cx="7344816" cy="2952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</a:pPr>
            <a:r>
              <a:rPr lang="en-US" sz="1600" b="1" dirty="0" smtClean="0">
                <a:solidFill>
                  <a:schemeClr val="bg1">
                    <a:lumMod val="50000"/>
                  </a:schemeClr>
                </a:solidFill>
              </a:rPr>
              <a:t>Improving </a:t>
            </a:r>
            <a:r>
              <a:rPr lang="en-US" sz="1600" b="1" dirty="0" smtClean="0">
                <a:solidFill>
                  <a:schemeClr val="bg1">
                    <a:lumMod val="50000"/>
                  </a:schemeClr>
                </a:solidFill>
              </a:rPr>
              <a:t>timing guarantees in Networks </a:t>
            </a:r>
            <a:r>
              <a:rPr lang="en-US" sz="1600" dirty="0" smtClean="0">
                <a:solidFill>
                  <a:schemeClr val="bg1">
                    <a:lumMod val="50000"/>
                  </a:schemeClr>
                </a:solidFill>
              </a:rPr>
              <a:t>(also related with congestion-control)</a:t>
            </a:r>
          </a:p>
          <a:p>
            <a:pPr lvl="1">
              <a:lnSpc>
                <a:spcPct val="90000"/>
              </a:lnSpc>
            </a:pPr>
            <a:r>
              <a:rPr lang="en-US" sz="1600" dirty="0" smtClean="0">
                <a:solidFill>
                  <a:schemeClr val="bg1">
                    <a:lumMod val="50000"/>
                  </a:schemeClr>
                </a:solidFill>
              </a:rPr>
              <a:t>Packet scheduling and policing </a:t>
            </a:r>
          </a:p>
          <a:p>
            <a:pPr>
              <a:lnSpc>
                <a:spcPct val="90000"/>
              </a:lnSpc>
            </a:pPr>
            <a:r>
              <a:rPr lang="en-US" sz="1600" b="1" dirty="0" smtClean="0">
                <a:solidFill>
                  <a:schemeClr val="bg1">
                    <a:lumMod val="50000"/>
                  </a:schemeClr>
                </a:solidFill>
              </a:rPr>
              <a:t>Two generally different approaches</a:t>
            </a:r>
          </a:p>
          <a:p>
            <a:pPr lvl="1">
              <a:lnSpc>
                <a:spcPct val="90000"/>
              </a:lnSpc>
            </a:pPr>
            <a:r>
              <a:rPr lang="en-US" sz="1600" dirty="0" smtClean="0">
                <a:solidFill>
                  <a:schemeClr val="bg1">
                    <a:lumMod val="50000"/>
                  </a:schemeClr>
                </a:solidFill>
              </a:rPr>
              <a:t>The  VC (ATM) approach (incl. material from </a:t>
            </a:r>
            <a:r>
              <a:rPr lang="en-US" sz="1600" dirty="0" err="1" smtClean="0">
                <a:solidFill>
                  <a:schemeClr val="bg1">
                    <a:lumMod val="50000"/>
                  </a:schemeClr>
                </a:solidFill>
              </a:rPr>
              <a:t>Ch</a:t>
            </a:r>
            <a:r>
              <a:rPr lang="en-US" sz="1600" dirty="0" smtClean="0">
                <a:solidFill>
                  <a:schemeClr val="bg1">
                    <a:lumMod val="50000"/>
                  </a:schemeClr>
                </a:solidFill>
              </a:rPr>
              <a:t> 3, 4, 5)</a:t>
            </a:r>
          </a:p>
          <a:p>
            <a:pPr lvl="1">
              <a:lnSpc>
                <a:spcPct val="90000"/>
              </a:lnSpc>
            </a:pPr>
            <a:r>
              <a:rPr lang="en-US" sz="1600" dirty="0" smtClean="0">
                <a:solidFill>
                  <a:schemeClr val="bg1">
                    <a:lumMod val="50000"/>
                  </a:schemeClr>
                </a:solidFill>
              </a:rPr>
              <a:t>Internet approaches in discussion: </a:t>
            </a:r>
            <a:r>
              <a:rPr lang="en-US" sz="1600" dirty="0" err="1" smtClean="0">
                <a:solidFill>
                  <a:schemeClr val="bg1">
                    <a:lumMod val="50000"/>
                  </a:schemeClr>
                </a:solidFill>
              </a:rPr>
              <a:t>Int-serv</a:t>
            </a:r>
            <a:r>
              <a:rPr lang="en-US" sz="1600" dirty="0" smtClean="0">
                <a:solidFill>
                  <a:schemeClr val="bg1">
                    <a:lumMod val="50000"/>
                  </a:schemeClr>
                </a:solidFill>
              </a:rPr>
              <a:t> + RSVP, Diff-</a:t>
            </a:r>
            <a:r>
              <a:rPr lang="en-US" sz="1600" dirty="0" err="1" smtClean="0">
                <a:solidFill>
                  <a:schemeClr val="bg1">
                    <a:lumMod val="50000"/>
                  </a:schemeClr>
                </a:solidFill>
              </a:rPr>
              <a:t>serv</a:t>
            </a:r>
            <a:endParaRPr lang="en-US" sz="1600" dirty="0" smtClean="0">
              <a:solidFill>
                <a:schemeClr val="bg1">
                  <a:lumMod val="50000"/>
                </a:schemeClr>
              </a:solidFill>
            </a:endParaRPr>
          </a:p>
          <a:p>
            <a:pPr lvl="1">
              <a:lnSpc>
                <a:spcPct val="90000"/>
              </a:lnSpc>
            </a:pPr>
            <a:endParaRPr lang="en-US" sz="2000" dirty="0"/>
          </a:p>
        </p:txBody>
      </p:sp>
      <p:sp>
        <p:nvSpPr>
          <p:cNvPr id="2" name="Rectangle 1"/>
          <p:cNvSpPr/>
          <p:nvPr/>
        </p:nvSpPr>
        <p:spPr>
          <a:xfrm>
            <a:off x="845104" y="3102990"/>
            <a:ext cx="7801458" cy="329320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sv-SE" sz="2000" dirty="0">
                <a:solidFill>
                  <a:prstClr val="black"/>
                </a:solidFill>
              </a:rPr>
              <a:t>Internet </a:t>
            </a:r>
            <a:r>
              <a:rPr lang="sv-SE" sz="2000" dirty="0" err="1">
                <a:solidFill>
                  <a:prstClr val="black"/>
                </a:solidFill>
              </a:rPr>
              <a:t>core</a:t>
            </a:r>
            <a:r>
              <a:rPr lang="sv-SE" sz="2000" dirty="0">
                <a:solidFill>
                  <a:prstClr val="black"/>
                </a:solidFill>
              </a:rPr>
              <a:t> and transport </a:t>
            </a:r>
            <a:r>
              <a:rPr lang="sv-SE" sz="2000" dirty="0" err="1">
                <a:solidFill>
                  <a:prstClr val="black"/>
                </a:solidFill>
              </a:rPr>
              <a:t>protocols</a:t>
            </a:r>
            <a:r>
              <a:rPr lang="sv-SE" sz="2000" dirty="0">
                <a:solidFill>
                  <a:prstClr val="black"/>
                </a:solidFill>
              </a:rPr>
              <a:t> do not </a:t>
            </a:r>
            <a:r>
              <a:rPr lang="sv-SE" sz="2000" dirty="0" err="1">
                <a:solidFill>
                  <a:prstClr val="black"/>
                </a:solidFill>
              </a:rPr>
              <a:t>provide</a:t>
            </a:r>
            <a:r>
              <a:rPr lang="sv-SE" sz="2000" dirty="0">
                <a:solidFill>
                  <a:prstClr val="black"/>
                </a:solidFill>
              </a:rPr>
              <a:t> </a:t>
            </a:r>
            <a:r>
              <a:rPr lang="sv-SE" sz="2000" dirty="0" err="1">
                <a:solidFill>
                  <a:prstClr val="black"/>
                </a:solidFill>
              </a:rPr>
              <a:t>guarantees</a:t>
            </a:r>
            <a:r>
              <a:rPr lang="sv-SE" sz="2000" dirty="0">
                <a:solidFill>
                  <a:prstClr val="black"/>
                </a:solidFill>
              </a:rPr>
              <a:t> for multimedia streaming </a:t>
            </a:r>
            <a:r>
              <a:rPr lang="sv-SE" sz="2000" dirty="0" err="1">
                <a:solidFill>
                  <a:prstClr val="black"/>
                </a:solidFill>
              </a:rPr>
              <a:t>traffic</a:t>
            </a:r>
            <a:endParaRPr lang="sv-SE" sz="2000" dirty="0">
              <a:solidFill>
                <a:prstClr val="black"/>
              </a:solidFill>
            </a:endParaRP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sv-SE" sz="2000" dirty="0" err="1">
                <a:solidFill>
                  <a:prstClr val="black"/>
                </a:solidFill>
              </a:rPr>
              <a:t>Applications</a:t>
            </a:r>
            <a:r>
              <a:rPr lang="sv-SE" sz="2000" dirty="0">
                <a:solidFill>
                  <a:prstClr val="black"/>
                </a:solidFill>
              </a:rPr>
              <a:t> </a:t>
            </a:r>
            <a:r>
              <a:rPr lang="sv-SE" sz="2000" dirty="0" err="1">
                <a:solidFill>
                  <a:prstClr val="black"/>
                </a:solidFill>
              </a:rPr>
              <a:t>take</a:t>
            </a:r>
            <a:r>
              <a:rPr lang="sv-SE" sz="2000" dirty="0">
                <a:solidFill>
                  <a:prstClr val="black"/>
                </a:solidFill>
              </a:rPr>
              <a:t> </a:t>
            </a:r>
            <a:r>
              <a:rPr lang="sv-SE" sz="2000" dirty="0" err="1">
                <a:solidFill>
                  <a:prstClr val="black"/>
                </a:solidFill>
              </a:rPr>
              <a:t>matters</a:t>
            </a:r>
            <a:r>
              <a:rPr lang="sv-SE" sz="2000" dirty="0">
                <a:solidFill>
                  <a:prstClr val="black"/>
                </a:solidFill>
              </a:rPr>
              <a:t> </a:t>
            </a:r>
            <a:r>
              <a:rPr lang="sv-SE" sz="2000" dirty="0" err="1">
                <a:solidFill>
                  <a:prstClr val="black"/>
                </a:solidFill>
              </a:rPr>
              <a:t>into</a:t>
            </a:r>
            <a:r>
              <a:rPr lang="sv-SE" sz="2000" dirty="0">
                <a:solidFill>
                  <a:prstClr val="black"/>
                </a:solidFill>
              </a:rPr>
              <a:t> </a:t>
            </a:r>
            <a:r>
              <a:rPr lang="sv-SE" sz="2000" dirty="0" err="1">
                <a:solidFill>
                  <a:prstClr val="black"/>
                </a:solidFill>
              </a:rPr>
              <a:t>own</a:t>
            </a:r>
            <a:r>
              <a:rPr lang="sv-SE" sz="2000" dirty="0">
                <a:solidFill>
                  <a:prstClr val="black"/>
                </a:solidFill>
              </a:rPr>
              <a:t> </a:t>
            </a:r>
            <a:r>
              <a:rPr lang="sv-SE" sz="2000" dirty="0" smtClean="0">
                <a:solidFill>
                  <a:prstClr val="black"/>
                </a:solidFill>
              </a:rPr>
              <a:t>hands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sv-SE" dirty="0" err="1" smtClean="0">
                <a:solidFill>
                  <a:prstClr val="black"/>
                </a:solidFill>
              </a:rPr>
              <a:t>interesting</a:t>
            </a:r>
            <a:r>
              <a:rPr lang="sv-SE" dirty="0" smtClean="0">
                <a:solidFill>
                  <a:prstClr val="black"/>
                </a:solidFill>
              </a:rPr>
              <a:t> </a:t>
            </a:r>
            <a:r>
              <a:rPr lang="sv-SE" dirty="0" err="1">
                <a:solidFill>
                  <a:prstClr val="black"/>
                </a:solidFill>
              </a:rPr>
              <a:t>evolving</a:t>
            </a:r>
            <a:r>
              <a:rPr lang="sv-SE" dirty="0">
                <a:solidFill>
                  <a:prstClr val="black"/>
                </a:solidFill>
              </a:rPr>
              <a:t> </a:t>
            </a:r>
            <a:r>
              <a:rPr lang="sv-SE" dirty="0" err="1">
                <a:solidFill>
                  <a:prstClr val="black"/>
                </a:solidFill>
              </a:rPr>
              <a:t>methods</a:t>
            </a:r>
            <a:endParaRPr lang="sv-SE" dirty="0">
              <a:solidFill>
                <a:prstClr val="black"/>
              </a:solidFill>
            </a:endParaRP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sv-SE" sz="2000" dirty="0">
                <a:solidFill>
                  <a:prstClr val="black"/>
                </a:solidFill>
              </a:rPr>
              <a:t>Another </a:t>
            </a:r>
            <a:r>
              <a:rPr lang="sv-SE" sz="2000" dirty="0" err="1">
                <a:solidFill>
                  <a:prstClr val="black"/>
                </a:solidFill>
              </a:rPr>
              <a:t>type</a:t>
            </a:r>
            <a:r>
              <a:rPr lang="sv-SE" sz="2000" dirty="0">
                <a:solidFill>
                  <a:prstClr val="black"/>
                </a:solidFill>
              </a:rPr>
              <a:t> </a:t>
            </a:r>
            <a:r>
              <a:rPr lang="sv-SE" sz="2000" dirty="0" err="1">
                <a:solidFill>
                  <a:prstClr val="black"/>
                </a:solidFill>
              </a:rPr>
              <a:t>of</a:t>
            </a:r>
            <a:r>
              <a:rPr lang="sv-SE" sz="2000" dirty="0">
                <a:solidFill>
                  <a:prstClr val="black"/>
                </a:solidFill>
              </a:rPr>
              <a:t> service at the </a:t>
            </a:r>
            <a:r>
              <a:rPr lang="sv-SE" sz="2000" dirty="0" err="1">
                <a:solidFill>
                  <a:prstClr val="black"/>
                </a:solidFill>
              </a:rPr>
              <a:t>core</a:t>
            </a:r>
            <a:r>
              <a:rPr lang="sv-SE" sz="2000" dirty="0">
                <a:solidFill>
                  <a:prstClr val="black"/>
                </a:solidFill>
              </a:rPr>
              <a:t> (VC-like) </a:t>
            </a:r>
            <a:r>
              <a:rPr lang="sv-SE" sz="2000" dirty="0" err="1">
                <a:solidFill>
                  <a:prstClr val="black"/>
                </a:solidFill>
              </a:rPr>
              <a:t>would</a:t>
            </a:r>
            <a:r>
              <a:rPr lang="sv-SE" sz="2000" dirty="0">
                <a:solidFill>
                  <a:prstClr val="black"/>
                </a:solidFill>
              </a:rPr>
              <a:t> </a:t>
            </a:r>
            <a:r>
              <a:rPr lang="sv-SE" sz="2000" dirty="0" err="1">
                <a:solidFill>
                  <a:prstClr val="black"/>
                </a:solidFill>
              </a:rPr>
              <a:t>imply</a:t>
            </a:r>
            <a:r>
              <a:rPr lang="sv-SE" sz="2000" dirty="0">
                <a:solidFill>
                  <a:prstClr val="black"/>
                </a:solidFill>
              </a:rPr>
              <a:t> a different situation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sv-SE" dirty="0" err="1">
                <a:solidFill>
                  <a:prstClr val="black"/>
                </a:solidFill>
              </a:rPr>
              <a:t>But</a:t>
            </a:r>
            <a:r>
              <a:rPr lang="sv-SE" dirty="0">
                <a:solidFill>
                  <a:prstClr val="black"/>
                </a:solidFill>
              </a:rPr>
              <a:t> </a:t>
            </a:r>
            <a:r>
              <a:rPr lang="sv-SE" dirty="0" err="1">
                <a:solidFill>
                  <a:prstClr val="black"/>
                </a:solidFill>
              </a:rPr>
              <a:t>then</a:t>
            </a:r>
            <a:r>
              <a:rPr lang="sv-SE" dirty="0">
                <a:solidFill>
                  <a:prstClr val="black"/>
                </a:solidFill>
              </a:rPr>
              <a:t> the Internet </a:t>
            </a:r>
            <a:r>
              <a:rPr lang="sv-SE" dirty="0" err="1">
                <a:solidFill>
                  <a:prstClr val="black"/>
                </a:solidFill>
              </a:rPr>
              <a:t>core</a:t>
            </a:r>
            <a:r>
              <a:rPr lang="sv-SE" dirty="0">
                <a:solidFill>
                  <a:prstClr val="black"/>
                </a:solidFill>
              </a:rPr>
              <a:t> </a:t>
            </a:r>
            <a:r>
              <a:rPr lang="sv-SE" dirty="0" err="1">
                <a:solidFill>
                  <a:prstClr val="black"/>
                </a:solidFill>
              </a:rPr>
              <a:t>would</a:t>
            </a:r>
            <a:r>
              <a:rPr lang="sv-SE" dirty="0">
                <a:solidFill>
                  <a:prstClr val="black"/>
                </a:solidFill>
              </a:rPr>
              <a:t> be </a:t>
            </a:r>
            <a:r>
              <a:rPr lang="sv-SE" dirty="0" smtClean="0">
                <a:solidFill>
                  <a:prstClr val="black"/>
                </a:solidFill>
              </a:rPr>
              <a:t>different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dirty="0" err="1" smtClean="0">
                <a:solidFill>
                  <a:prstClr val="black"/>
                </a:solidFill>
              </a:rPr>
              <a:t>Traffic</a:t>
            </a:r>
            <a:r>
              <a:rPr lang="sv-SE" dirty="0" smtClean="0">
                <a:solidFill>
                  <a:prstClr val="black"/>
                </a:solidFill>
              </a:rPr>
              <a:t> </a:t>
            </a:r>
            <a:r>
              <a:rPr lang="sv-SE" dirty="0" err="1" smtClean="0">
                <a:solidFill>
                  <a:prstClr val="black"/>
                </a:solidFill>
              </a:rPr>
              <a:t>engineering</a:t>
            </a:r>
            <a:r>
              <a:rPr lang="sv-SE" dirty="0" smtClean="0">
                <a:solidFill>
                  <a:prstClr val="black"/>
                </a:solidFill>
              </a:rPr>
              <a:t>, </a:t>
            </a:r>
            <a:r>
              <a:rPr lang="sv-SE" dirty="0" err="1" smtClean="0">
                <a:solidFill>
                  <a:prstClr val="black"/>
                </a:solidFill>
              </a:rPr>
              <a:t>Intserv</a:t>
            </a:r>
            <a:r>
              <a:rPr lang="sv-SE" dirty="0" smtClean="0">
                <a:solidFill>
                  <a:prstClr val="black"/>
                </a:solidFill>
              </a:rPr>
              <a:t> &amp; </a:t>
            </a:r>
            <a:r>
              <a:rPr lang="sv-SE" dirty="0" err="1" smtClean="0">
                <a:solidFill>
                  <a:prstClr val="black"/>
                </a:solidFill>
              </a:rPr>
              <a:t>Diffserv</a:t>
            </a:r>
            <a:r>
              <a:rPr lang="sv-SE" dirty="0" smtClean="0">
                <a:solidFill>
                  <a:prstClr val="black"/>
                </a:solidFill>
              </a:rPr>
              <a:t> </a:t>
            </a:r>
            <a:r>
              <a:rPr lang="sv-SE" dirty="0" err="1" smtClean="0">
                <a:solidFill>
                  <a:prstClr val="black"/>
                </a:solidFill>
              </a:rPr>
              <a:t>approaches</a:t>
            </a:r>
            <a:r>
              <a:rPr lang="sv-SE" dirty="0" smtClean="0">
                <a:solidFill>
                  <a:prstClr val="black"/>
                </a:solidFill>
              </a:rPr>
              <a:t> to </a:t>
            </a:r>
            <a:r>
              <a:rPr lang="sv-SE" dirty="0" err="1" smtClean="0">
                <a:solidFill>
                  <a:prstClr val="black"/>
                </a:solidFill>
              </a:rPr>
              <a:t>provide</a:t>
            </a:r>
            <a:r>
              <a:rPr lang="sv-SE" dirty="0" smtClean="0">
                <a:solidFill>
                  <a:prstClr val="black"/>
                </a:solidFill>
              </a:rPr>
              <a:t> </a:t>
            </a:r>
            <a:r>
              <a:rPr lang="sv-SE" dirty="0" err="1" smtClean="0">
                <a:solidFill>
                  <a:prstClr val="black"/>
                </a:solidFill>
              </a:rPr>
              <a:t>some</a:t>
            </a:r>
            <a:r>
              <a:rPr lang="sv-SE" dirty="0" smtClean="0">
                <a:solidFill>
                  <a:prstClr val="black"/>
                </a:solidFill>
              </a:rPr>
              <a:t> alternatives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dirty="0" smtClean="0">
                <a:solidFill>
                  <a:prstClr val="black"/>
                </a:solidFill>
              </a:rPr>
              <a:t>Internet-</a:t>
            </a:r>
            <a:r>
              <a:rPr lang="sv-SE" dirty="0" err="1" smtClean="0">
                <a:solidFill>
                  <a:prstClr val="black"/>
                </a:solidFill>
              </a:rPr>
              <a:t>of</a:t>
            </a:r>
            <a:r>
              <a:rPr lang="sv-SE" dirty="0" smtClean="0">
                <a:solidFill>
                  <a:prstClr val="black"/>
                </a:solidFill>
              </a:rPr>
              <a:t>-</a:t>
            </a:r>
            <a:r>
              <a:rPr lang="sv-SE" dirty="0" err="1">
                <a:solidFill>
                  <a:prstClr val="black"/>
                </a:solidFill>
              </a:rPr>
              <a:t>T</a:t>
            </a:r>
            <a:r>
              <a:rPr lang="sv-SE" dirty="0" err="1" smtClean="0">
                <a:solidFill>
                  <a:prstClr val="black"/>
                </a:solidFill>
              </a:rPr>
              <a:t>hings</a:t>
            </a:r>
            <a:r>
              <a:rPr lang="sv-SE" dirty="0" smtClean="0">
                <a:solidFill>
                  <a:prstClr val="black"/>
                </a:solidFill>
              </a:rPr>
              <a:t> in evolution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sv-SE" dirty="0" err="1" smtClean="0">
                <a:solidFill>
                  <a:prstClr val="black"/>
                </a:solidFill>
              </a:rPr>
              <a:t>even</a:t>
            </a:r>
            <a:r>
              <a:rPr lang="sv-SE" dirty="0" smtClean="0">
                <a:solidFill>
                  <a:prstClr val="black"/>
                </a:solidFill>
              </a:rPr>
              <a:t> </a:t>
            </a:r>
            <a:r>
              <a:rPr lang="sv-SE" dirty="0" err="1" smtClean="0">
                <a:solidFill>
                  <a:prstClr val="black"/>
                </a:solidFill>
              </a:rPr>
              <a:t>more</a:t>
            </a:r>
            <a:r>
              <a:rPr lang="sv-SE" dirty="0" smtClean="0">
                <a:solidFill>
                  <a:prstClr val="black"/>
                </a:solidFill>
              </a:rPr>
              <a:t> </a:t>
            </a:r>
            <a:r>
              <a:rPr lang="sv-SE" dirty="0" err="1" smtClean="0">
                <a:solidFill>
                  <a:prstClr val="black"/>
                </a:solidFill>
              </a:rPr>
              <a:t>types</a:t>
            </a:r>
            <a:r>
              <a:rPr lang="sv-SE" dirty="0" smtClean="0">
                <a:solidFill>
                  <a:prstClr val="black"/>
                </a:solidFill>
              </a:rPr>
              <a:t> </a:t>
            </a:r>
            <a:r>
              <a:rPr lang="sv-SE" dirty="0" err="1" smtClean="0">
                <a:solidFill>
                  <a:prstClr val="black"/>
                </a:solidFill>
              </a:rPr>
              <a:t>of</a:t>
            </a:r>
            <a:r>
              <a:rPr lang="sv-SE" dirty="0" smtClean="0">
                <a:solidFill>
                  <a:prstClr val="black"/>
                </a:solidFill>
              </a:rPr>
              <a:t> </a:t>
            </a:r>
            <a:r>
              <a:rPr lang="sv-SE" dirty="0" err="1" smtClean="0">
                <a:solidFill>
                  <a:prstClr val="black"/>
                </a:solidFill>
              </a:rPr>
              <a:t>traffic</a:t>
            </a:r>
            <a:r>
              <a:rPr lang="sv-SE" dirty="0" smtClean="0">
                <a:solidFill>
                  <a:prstClr val="black"/>
                </a:solidFill>
              </a:rPr>
              <a:t>…</a:t>
            </a:r>
          </a:p>
        </p:txBody>
      </p:sp>
      <p:pic>
        <p:nvPicPr>
          <p:cNvPr id="5123" name="Picture 3" descr="C:\Users\ptrianta.NET\AppData\Local\Microsoft\Windows\Temporary Internet Files\Content.IE5\PUCT662B\MP900427670[1]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7128474" y="5260987"/>
            <a:ext cx="1925226" cy="12829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8656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800" y="214086"/>
            <a:ext cx="7772400" cy="1143000"/>
          </a:xfrm>
        </p:spPr>
        <p:txBody>
          <a:bodyPr/>
          <a:lstStyle/>
          <a:p>
            <a:r>
              <a:rPr lang="sv-SE" dirty="0" smtClean="0"/>
              <a:t>Reading list, </a:t>
            </a:r>
            <a:r>
              <a:rPr lang="sv-SE" dirty="0" err="1" smtClean="0"/>
              <a:t>review</a:t>
            </a:r>
            <a:r>
              <a:rPr lang="sv-SE" dirty="0" smtClean="0"/>
              <a:t> </a:t>
            </a:r>
            <a:r>
              <a:rPr lang="sv-SE" dirty="0" err="1" smtClean="0"/>
              <a:t>questions</a:t>
            </a:r>
            <a:r>
              <a:rPr lang="sv-SE" dirty="0" smtClean="0"/>
              <a:t>, </a:t>
            </a:r>
            <a:r>
              <a:rPr lang="sv-SE" dirty="0" err="1" smtClean="0"/>
              <a:t>further</a:t>
            </a:r>
            <a:r>
              <a:rPr lang="sv-SE" dirty="0" smtClean="0"/>
              <a:t> </a:t>
            </a:r>
            <a:r>
              <a:rPr lang="sv-SE" dirty="0" err="1" smtClean="0"/>
              <a:t>study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600200"/>
            <a:ext cx="2790371" cy="4648200"/>
          </a:xfrm>
        </p:spPr>
        <p:txBody>
          <a:bodyPr/>
          <a:lstStyle/>
          <a:p>
            <a:r>
              <a:rPr lang="sv-SE" dirty="0" err="1" smtClean="0"/>
              <a:t>Chapter</a:t>
            </a:r>
            <a:r>
              <a:rPr lang="sv-SE" dirty="0" smtClean="0"/>
              <a:t> </a:t>
            </a:r>
            <a:r>
              <a:rPr lang="sv-SE" dirty="0" smtClean="0"/>
              <a:t>7.5</a:t>
            </a:r>
            <a:endParaRPr lang="sv-SE" dirty="0" smtClean="0"/>
          </a:p>
          <a:p>
            <a:r>
              <a:rPr lang="sv-SE" dirty="0" smtClean="0"/>
              <a:t>3.6.2</a:t>
            </a:r>
          </a:p>
          <a:p>
            <a:r>
              <a:rPr lang="sv-SE" dirty="0" smtClean="0"/>
              <a:t>5.5.1</a:t>
            </a:r>
          </a:p>
          <a:p>
            <a:endParaRPr lang="sv-SE" dirty="0" smtClean="0"/>
          </a:p>
          <a:p>
            <a:r>
              <a:rPr lang="sv-SE" dirty="0" smtClean="0"/>
              <a:t>R7: 5, 6, 7, 8, 12,  14, 17 </a:t>
            </a:r>
          </a:p>
          <a:p>
            <a:endParaRPr lang="sv-SE" dirty="0" smtClean="0"/>
          </a:p>
          <a:p>
            <a:endParaRPr lang="sv-SE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91880" y="980728"/>
            <a:ext cx="5506976" cy="4896544"/>
          </a:xfrm>
        </p:spPr>
        <p:txBody>
          <a:bodyPr/>
          <a:lstStyle/>
          <a:p>
            <a:r>
              <a:rPr lang="en-US" sz="1600" dirty="0" err="1" smtClean="0">
                <a:latin typeface="Arial Narrow" panose="020B0606020202030204" pitchFamily="34" charset="0"/>
              </a:rPr>
              <a:t>Upkar</a:t>
            </a:r>
            <a:r>
              <a:rPr lang="en-US" sz="1600" dirty="0" smtClean="0">
                <a:latin typeface="Arial Narrow" panose="020B0606020202030204" pitchFamily="34" charset="0"/>
              </a:rPr>
              <a:t> </a:t>
            </a:r>
            <a:r>
              <a:rPr lang="en-US" sz="1600" dirty="0" err="1">
                <a:latin typeface="Arial Narrow" panose="020B0606020202030204" pitchFamily="34" charset="0"/>
              </a:rPr>
              <a:t>Varshney</a:t>
            </a:r>
            <a:r>
              <a:rPr lang="en-US" sz="1600" dirty="0">
                <a:latin typeface="Arial Narrow" panose="020B0606020202030204" pitchFamily="34" charset="0"/>
              </a:rPr>
              <a:t>, Andy Snow, Matt </a:t>
            </a:r>
            <a:r>
              <a:rPr lang="en-US" sz="1600" dirty="0" err="1">
                <a:latin typeface="Arial Narrow" panose="020B0606020202030204" pitchFamily="34" charset="0"/>
              </a:rPr>
              <a:t>McGivern</a:t>
            </a:r>
            <a:r>
              <a:rPr lang="en-US" sz="1600" dirty="0">
                <a:latin typeface="Arial Narrow" panose="020B0606020202030204" pitchFamily="34" charset="0"/>
              </a:rPr>
              <a:t>, and Christi Howard. 2002. Voice over IP. </a:t>
            </a:r>
            <a:r>
              <a:rPr lang="en-US" sz="1600" dirty="0" err="1">
                <a:latin typeface="Arial Narrow" panose="020B0606020202030204" pitchFamily="34" charset="0"/>
              </a:rPr>
              <a:t>Commun</a:t>
            </a:r>
            <a:r>
              <a:rPr lang="en-US" sz="1600" dirty="0">
                <a:latin typeface="Arial Narrow" panose="020B0606020202030204" pitchFamily="34" charset="0"/>
              </a:rPr>
              <a:t>. ACM 45, 1 (January 2002), </a:t>
            </a:r>
            <a:r>
              <a:rPr lang="en-US" sz="1600" dirty="0" smtClean="0">
                <a:latin typeface="Arial Narrow" panose="020B0606020202030204" pitchFamily="34" charset="0"/>
              </a:rPr>
              <a:t>89-96. DOI=10.1145/502269.502271 </a:t>
            </a:r>
          </a:p>
          <a:p>
            <a:r>
              <a:rPr lang="sv-SE" sz="1600" dirty="0" smtClean="0">
                <a:latin typeface="Arial Narrow" panose="020B0606020202030204" pitchFamily="34" charset="0"/>
              </a:rPr>
              <a:t>Jussi </a:t>
            </a:r>
            <a:r>
              <a:rPr lang="sv-SE" sz="1600" dirty="0" err="1">
                <a:latin typeface="Arial Narrow" panose="020B0606020202030204" pitchFamily="34" charset="0"/>
              </a:rPr>
              <a:t>Kangasharju</a:t>
            </a:r>
            <a:r>
              <a:rPr lang="sv-SE" sz="1600" dirty="0">
                <a:latin typeface="Arial Narrow" panose="020B0606020202030204" pitchFamily="34" charset="0"/>
              </a:rPr>
              <a:t>, James Roberts, Keith W. Ross, </a:t>
            </a:r>
            <a:r>
              <a:rPr lang="sv-SE" sz="1600" dirty="0" err="1">
                <a:latin typeface="Arial Narrow" panose="020B0606020202030204" pitchFamily="34" charset="0"/>
              </a:rPr>
              <a:t>Object</a:t>
            </a:r>
            <a:r>
              <a:rPr lang="sv-SE" sz="1600" dirty="0">
                <a:latin typeface="Arial Narrow" panose="020B0606020202030204" pitchFamily="34" charset="0"/>
              </a:rPr>
              <a:t> </a:t>
            </a:r>
            <a:r>
              <a:rPr lang="sv-SE" sz="1600" dirty="0" err="1">
                <a:latin typeface="Arial Narrow" panose="020B0606020202030204" pitchFamily="34" charset="0"/>
              </a:rPr>
              <a:t>replication</a:t>
            </a:r>
            <a:r>
              <a:rPr lang="sv-SE" sz="1600" dirty="0">
                <a:latin typeface="Arial Narrow" panose="020B0606020202030204" pitchFamily="34" charset="0"/>
              </a:rPr>
              <a:t> </a:t>
            </a:r>
            <a:r>
              <a:rPr lang="sv-SE" sz="1600" dirty="0" err="1">
                <a:latin typeface="Arial Narrow" panose="020B0606020202030204" pitchFamily="34" charset="0"/>
              </a:rPr>
              <a:t>strategies</a:t>
            </a:r>
            <a:r>
              <a:rPr lang="sv-SE" sz="1600" dirty="0">
                <a:latin typeface="Arial Narrow" panose="020B0606020202030204" pitchFamily="34" charset="0"/>
              </a:rPr>
              <a:t> in </a:t>
            </a:r>
            <a:r>
              <a:rPr lang="sv-SE" sz="1600" dirty="0" err="1">
                <a:latin typeface="Arial Narrow" panose="020B0606020202030204" pitchFamily="34" charset="0"/>
              </a:rPr>
              <a:t>content</a:t>
            </a:r>
            <a:r>
              <a:rPr lang="sv-SE" sz="1600" dirty="0">
                <a:latin typeface="Arial Narrow" panose="020B0606020202030204" pitchFamily="34" charset="0"/>
              </a:rPr>
              <a:t> distribution </a:t>
            </a:r>
            <a:r>
              <a:rPr lang="sv-SE" sz="1600" dirty="0" err="1">
                <a:latin typeface="Arial Narrow" panose="020B0606020202030204" pitchFamily="34" charset="0"/>
              </a:rPr>
              <a:t>networks</a:t>
            </a:r>
            <a:r>
              <a:rPr lang="sv-SE" sz="1600" dirty="0">
                <a:latin typeface="Arial Narrow" panose="020B0606020202030204" pitchFamily="34" charset="0"/>
              </a:rPr>
              <a:t>, Computer Communications, </a:t>
            </a:r>
            <a:r>
              <a:rPr lang="sv-SE" sz="1600" dirty="0" err="1">
                <a:latin typeface="Arial Narrow" panose="020B0606020202030204" pitchFamily="34" charset="0"/>
              </a:rPr>
              <a:t>Volume</a:t>
            </a:r>
            <a:r>
              <a:rPr lang="sv-SE" sz="1600" dirty="0">
                <a:latin typeface="Arial Narrow" panose="020B0606020202030204" pitchFamily="34" charset="0"/>
              </a:rPr>
              <a:t> 25, </a:t>
            </a:r>
            <a:r>
              <a:rPr lang="sv-SE" sz="1600" dirty="0" err="1">
                <a:latin typeface="Arial Narrow" panose="020B0606020202030204" pitchFamily="34" charset="0"/>
              </a:rPr>
              <a:t>Issue</a:t>
            </a:r>
            <a:r>
              <a:rPr lang="sv-SE" sz="1600" dirty="0">
                <a:latin typeface="Arial Narrow" panose="020B0606020202030204" pitchFamily="34" charset="0"/>
              </a:rPr>
              <a:t> 4, 1 </a:t>
            </a:r>
            <a:r>
              <a:rPr lang="sv-SE" sz="1600" dirty="0" err="1">
                <a:latin typeface="Arial Narrow" panose="020B0606020202030204" pitchFamily="34" charset="0"/>
              </a:rPr>
              <a:t>March</a:t>
            </a:r>
            <a:r>
              <a:rPr lang="sv-SE" sz="1600" dirty="0">
                <a:latin typeface="Arial Narrow" panose="020B0606020202030204" pitchFamily="34" charset="0"/>
              </a:rPr>
              <a:t> 2002, Pages 376-383, ISSN 0140-3664, http://dx.doi.org/10.1016/S0140-3664(01)00409-1. </a:t>
            </a:r>
            <a:endParaRPr lang="sv-SE" sz="1600" dirty="0" smtClean="0">
              <a:latin typeface="Arial Narrow" panose="020B0606020202030204" pitchFamily="34" charset="0"/>
            </a:endParaRPr>
          </a:p>
          <a:p>
            <a:r>
              <a:rPr lang="en-US" sz="1600" dirty="0">
                <a:latin typeface="Arial Narrow" panose="020B0606020202030204" pitchFamily="34" charset="0"/>
              </a:rPr>
              <a:t>K.L Johnson, J.F Carr, M.S Day, M.F </a:t>
            </a:r>
            <a:r>
              <a:rPr lang="en-US" sz="1600" dirty="0" err="1">
                <a:latin typeface="Arial Narrow" panose="020B0606020202030204" pitchFamily="34" charset="0"/>
              </a:rPr>
              <a:t>Kaashoek</a:t>
            </a:r>
            <a:r>
              <a:rPr lang="en-US" sz="1600" dirty="0">
                <a:latin typeface="Arial Narrow" panose="020B0606020202030204" pitchFamily="34" charset="0"/>
              </a:rPr>
              <a:t>, The measured performance of content distribution networks, Computer Communications, Volume 24, Issue 2, 1 February 2001, Pages 202-206, ISSN 0140-3664, http://dx.doi.org/10.1016/S0140-3664(00)00315-7. </a:t>
            </a:r>
            <a:endParaRPr lang="en-US" sz="1600" dirty="0" smtClean="0">
              <a:latin typeface="Arial Narrow" panose="020B0606020202030204" pitchFamily="34" charset="0"/>
            </a:endParaRPr>
          </a:p>
          <a:p>
            <a:r>
              <a:rPr lang="sv-SE" sz="1600" dirty="0">
                <a:solidFill>
                  <a:srgbClr val="000000"/>
                </a:solidFill>
                <a:latin typeface="Arial Narrow" panose="020B0606020202030204" pitchFamily="34" charset="0"/>
              </a:rPr>
              <a:t>Eddie Kohler, Mark </a:t>
            </a:r>
            <a:r>
              <a:rPr lang="sv-SE" sz="1600" dirty="0" err="1">
                <a:solidFill>
                  <a:srgbClr val="000000"/>
                </a:solidFill>
                <a:latin typeface="Arial Narrow" panose="020B0606020202030204" pitchFamily="34" charset="0"/>
              </a:rPr>
              <a:t>Handley</a:t>
            </a:r>
            <a:r>
              <a:rPr lang="sv-SE" sz="1600" dirty="0">
                <a:solidFill>
                  <a:srgbClr val="000000"/>
                </a:solidFill>
                <a:latin typeface="Arial Narrow" panose="020B0606020202030204" pitchFamily="34" charset="0"/>
              </a:rPr>
              <a:t>, and Sally Floyd. 2006. Designing DCCP: </a:t>
            </a:r>
            <a:r>
              <a:rPr lang="sv-SE" sz="1600" dirty="0" err="1">
                <a:solidFill>
                  <a:srgbClr val="000000"/>
                </a:solidFill>
                <a:latin typeface="Arial Narrow" panose="020B0606020202030204" pitchFamily="34" charset="0"/>
              </a:rPr>
              <a:t>congestion</a:t>
            </a:r>
            <a:r>
              <a:rPr lang="sv-SE" sz="1600" dirty="0">
                <a:solidFill>
                  <a:srgbClr val="000000"/>
                </a:solidFill>
                <a:latin typeface="Arial Narrow" panose="020B0606020202030204" pitchFamily="34" charset="0"/>
              </a:rPr>
              <a:t> </a:t>
            </a:r>
            <a:r>
              <a:rPr lang="sv-SE" sz="1600" dirty="0" err="1">
                <a:solidFill>
                  <a:srgbClr val="000000"/>
                </a:solidFill>
                <a:latin typeface="Arial Narrow" panose="020B0606020202030204" pitchFamily="34" charset="0"/>
              </a:rPr>
              <a:t>control</a:t>
            </a:r>
            <a:r>
              <a:rPr lang="sv-SE" sz="1600" dirty="0">
                <a:solidFill>
                  <a:srgbClr val="000000"/>
                </a:solidFill>
                <a:latin typeface="Arial Narrow" panose="020B0606020202030204" pitchFamily="34" charset="0"/>
              </a:rPr>
              <a:t> </a:t>
            </a:r>
            <a:r>
              <a:rPr lang="sv-SE" sz="1600" dirty="0" err="1">
                <a:solidFill>
                  <a:srgbClr val="000000"/>
                </a:solidFill>
                <a:latin typeface="Arial Narrow" panose="020B0606020202030204" pitchFamily="34" charset="0"/>
              </a:rPr>
              <a:t>without</a:t>
            </a:r>
            <a:r>
              <a:rPr lang="sv-SE" sz="1600" dirty="0">
                <a:solidFill>
                  <a:srgbClr val="000000"/>
                </a:solidFill>
                <a:latin typeface="Arial Narrow" panose="020B0606020202030204" pitchFamily="34" charset="0"/>
              </a:rPr>
              <a:t> </a:t>
            </a:r>
            <a:r>
              <a:rPr lang="sv-SE" sz="1600" dirty="0" err="1">
                <a:solidFill>
                  <a:srgbClr val="000000"/>
                </a:solidFill>
                <a:latin typeface="Arial Narrow" panose="020B0606020202030204" pitchFamily="34" charset="0"/>
              </a:rPr>
              <a:t>reliability</a:t>
            </a:r>
            <a:r>
              <a:rPr lang="sv-SE" sz="1600" dirty="0">
                <a:solidFill>
                  <a:srgbClr val="000000"/>
                </a:solidFill>
                <a:latin typeface="Arial Narrow" panose="020B0606020202030204" pitchFamily="34" charset="0"/>
              </a:rPr>
              <a:t>. </a:t>
            </a:r>
            <a:r>
              <a:rPr lang="sv-SE" sz="1600" i="1" dirty="0">
                <a:solidFill>
                  <a:srgbClr val="000000"/>
                </a:solidFill>
                <a:latin typeface="Arial Narrow" panose="020B0606020202030204" pitchFamily="34" charset="0"/>
              </a:rPr>
              <a:t>SIGCOMM </a:t>
            </a:r>
            <a:r>
              <a:rPr lang="sv-SE" sz="1600" i="1" dirty="0" err="1">
                <a:solidFill>
                  <a:srgbClr val="000000"/>
                </a:solidFill>
                <a:latin typeface="Arial Narrow" panose="020B0606020202030204" pitchFamily="34" charset="0"/>
              </a:rPr>
              <a:t>Comput</a:t>
            </a:r>
            <a:r>
              <a:rPr lang="sv-SE" sz="1600" i="1" dirty="0">
                <a:solidFill>
                  <a:srgbClr val="000000"/>
                </a:solidFill>
                <a:latin typeface="Arial Narrow" panose="020B0606020202030204" pitchFamily="34" charset="0"/>
              </a:rPr>
              <a:t>. </a:t>
            </a:r>
            <a:r>
              <a:rPr lang="sv-SE" sz="1600" i="1" dirty="0" err="1">
                <a:solidFill>
                  <a:srgbClr val="000000"/>
                </a:solidFill>
                <a:latin typeface="Arial Narrow" panose="020B0606020202030204" pitchFamily="34" charset="0"/>
              </a:rPr>
              <a:t>Commun</a:t>
            </a:r>
            <a:r>
              <a:rPr lang="sv-SE" sz="1600" i="1" dirty="0">
                <a:solidFill>
                  <a:srgbClr val="000000"/>
                </a:solidFill>
                <a:latin typeface="Arial Narrow" panose="020B0606020202030204" pitchFamily="34" charset="0"/>
              </a:rPr>
              <a:t>. Rev.</a:t>
            </a:r>
            <a:r>
              <a:rPr lang="sv-SE" sz="1600" dirty="0">
                <a:solidFill>
                  <a:srgbClr val="000000"/>
                </a:solidFill>
                <a:latin typeface="Arial Narrow" panose="020B0606020202030204" pitchFamily="34" charset="0"/>
              </a:rPr>
              <a:t> 36, 4 (August 2006), 27-38. DOI=10.1145/1151659.1159918 http://doi.acm.org/10.1145/1151659.1159918</a:t>
            </a:r>
            <a:endParaRPr lang="en-US" sz="1600" dirty="0" smtClean="0">
              <a:latin typeface="Arial Narrow" panose="020B0606020202030204" pitchFamily="34" charset="0"/>
            </a:endParaRPr>
          </a:p>
          <a:p>
            <a:endParaRPr lang="sv-SE" sz="1600" dirty="0">
              <a:latin typeface="Arial Narrow" panose="020B060602020203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>
                <a:solidFill>
                  <a:srgbClr val="000000"/>
                </a:solidFill>
              </a:rPr>
              <a:t>7-</a:t>
            </a:r>
            <a:fld id="{E38602A8-3B70-469C-AE9B-C0F2DFB7B061}" type="slidenum">
              <a:rPr lang="en-US" smtClean="0">
                <a:solidFill>
                  <a:srgbClr val="000000"/>
                </a:solidFill>
              </a:rPr>
              <a:pPr/>
              <a:t>28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8991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052736"/>
            <a:ext cx="7772400" cy="4346578"/>
          </a:xfrm>
          <a:solidFill>
            <a:schemeClr val="accent2">
              <a:lumMod val="40000"/>
              <a:lumOff val="60000"/>
            </a:schemeClr>
          </a:solidFill>
        </p:spPr>
        <p:txBody>
          <a:bodyPr/>
          <a:lstStyle/>
          <a:p>
            <a:pPr algn="ctr"/>
            <a:r>
              <a:rPr lang="sv-SE" dirty="0" smtClean="0"/>
              <a:t>Extra </a:t>
            </a:r>
            <a:r>
              <a:rPr lang="sv-SE" dirty="0" err="1" smtClean="0"/>
              <a:t>slides</a:t>
            </a:r>
            <a:r>
              <a:rPr lang="sv-SE" dirty="0" smtClean="0"/>
              <a:t>/</a:t>
            </a:r>
            <a:r>
              <a:rPr lang="sv-SE" dirty="0" err="1" smtClean="0"/>
              <a:t>notes</a:t>
            </a:r>
            <a:r>
              <a:rPr lang="sv-SE" dirty="0" smtClean="0"/>
              <a:t> for </a:t>
            </a:r>
            <a:r>
              <a:rPr lang="sv-SE" dirty="0" err="1" smtClean="0"/>
              <a:t>further</a:t>
            </a:r>
            <a:r>
              <a:rPr lang="sv-SE" dirty="0" smtClean="0"/>
              <a:t> </a:t>
            </a:r>
            <a:r>
              <a:rPr lang="sv-SE" dirty="0" err="1" smtClean="0"/>
              <a:t>study</a:t>
            </a:r>
            <a:endParaRPr lang="sv-S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5572125" y="6486525"/>
            <a:ext cx="2895600" cy="4572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 dirty="0">
              <a:latin typeface="Times New Roman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095885D-23C5-4CFC-A345-516D8DF75650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3534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Let’s hit the road again</a:t>
            </a:r>
            <a:r>
              <a:rPr lang="en-US" dirty="0" smtClean="0">
                <a:sym typeface="Wingdings" panose="05000000000000000000" pitchFamily="2" charset="2"/>
              </a:rPr>
              <a:t>: R</a:t>
            </a:r>
            <a:r>
              <a:rPr lang="en-US" dirty="0" smtClean="0"/>
              <a:t>oadmap</a:t>
            </a:r>
            <a:endParaRPr lang="en-US" dirty="0" smtClean="0"/>
          </a:p>
        </p:txBody>
      </p:sp>
      <p:sp>
        <p:nvSpPr>
          <p:cNvPr id="18435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3a-</a:t>
            </a:r>
            <a:fld id="{F2B0524B-4689-4349-8A61-994FB85E9567}" type="slidenum">
              <a:rPr lang="en-US" smtClean="0"/>
              <a:pPr/>
              <a:t>3</a:t>
            </a:fld>
            <a:endParaRPr lang="en-US" smtClean="0"/>
          </a:p>
        </p:txBody>
      </p:sp>
      <p:pic>
        <p:nvPicPr>
          <p:cNvPr id="5123" name="Picture 3" descr="C:\Users\ptrianta.NET\AppData\Local\Microsoft\Windows\Temporary Internet Files\Content.IE5\PUCT662B\MP900427670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7011456" y="627267"/>
            <a:ext cx="1925226" cy="12829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2"/>
          <p:cNvSpPr/>
          <p:nvPr/>
        </p:nvSpPr>
        <p:spPr>
          <a:xfrm flipH="1">
            <a:off x="613083" y="1268759"/>
            <a:ext cx="45719" cy="4412847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35842" name="Picture 2" descr="https://encrypted-tbn3.gstatic.com/images?q=tbn:ANd9GcSm49ArgnEZDebR1_E8OcRMSerzCqMJyxU0bjHyAGPiUYacOr9hJA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3346" y="1910250"/>
            <a:ext cx="279474" cy="2794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ctangle 4"/>
          <p:cNvSpPr txBox="1">
            <a:spLocks noChangeArrowheads="1"/>
          </p:cNvSpPr>
          <p:nvPr/>
        </p:nvSpPr>
        <p:spPr bwMode="auto">
          <a:xfrm>
            <a:off x="732716" y="1916832"/>
            <a:ext cx="7799724" cy="376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/>
            <a:endParaRPr lang="en-US" sz="2000" dirty="0" smtClean="0"/>
          </a:p>
        </p:txBody>
      </p:sp>
      <p:sp>
        <p:nvSpPr>
          <p:cNvPr id="8" name="Rectangle 4"/>
          <p:cNvSpPr txBox="1">
            <a:spLocks noChangeArrowheads="1"/>
          </p:cNvSpPr>
          <p:nvPr/>
        </p:nvSpPr>
        <p:spPr bwMode="auto">
          <a:xfrm>
            <a:off x="825143" y="1268759"/>
            <a:ext cx="6402312" cy="44128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>
              <a:lnSpc>
                <a:spcPct val="90000"/>
              </a:lnSpc>
            </a:pPr>
            <a:endParaRPr lang="en-US" sz="2000" dirty="0"/>
          </a:p>
          <a:p>
            <a:pPr>
              <a:lnSpc>
                <a:spcPct val="90000"/>
              </a:lnSpc>
            </a:pPr>
            <a:r>
              <a:rPr lang="en-US" sz="2000" b="1" dirty="0"/>
              <a:t>Improving timing guarantees in Networks </a:t>
            </a:r>
            <a:r>
              <a:rPr lang="en-US" sz="2000" dirty="0"/>
              <a:t>(also related with congestion-control)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Packet scheduling and policing </a:t>
            </a:r>
          </a:p>
          <a:p>
            <a:pPr lvl="1">
              <a:lnSpc>
                <a:spcPct val="90000"/>
              </a:lnSpc>
            </a:pPr>
            <a:endParaRPr lang="en-US" sz="2000" dirty="0"/>
          </a:p>
          <a:p>
            <a:pPr>
              <a:lnSpc>
                <a:spcPct val="90000"/>
              </a:lnSpc>
            </a:pPr>
            <a:r>
              <a:rPr lang="en-US" sz="2000" b="1" dirty="0">
                <a:solidFill>
                  <a:schemeClr val="bg1">
                    <a:lumMod val="50000"/>
                  </a:schemeClr>
                </a:solidFill>
              </a:rPr>
              <a:t>Two generally different approaches</a:t>
            </a:r>
          </a:p>
          <a:p>
            <a:pPr lvl="1">
              <a:lnSpc>
                <a:spcPct val="90000"/>
              </a:lnSpc>
            </a:pPr>
            <a:r>
              <a:rPr lang="en-US" sz="2000" dirty="0">
                <a:solidFill>
                  <a:schemeClr val="bg1">
                    <a:lumMod val="50000"/>
                  </a:schemeClr>
                </a:solidFill>
              </a:rPr>
              <a:t>The  VC (ATM) approach (incl. material from </a:t>
            </a:r>
            <a:r>
              <a:rPr lang="en-US" sz="2000" dirty="0" err="1">
                <a:solidFill>
                  <a:schemeClr val="bg1">
                    <a:lumMod val="50000"/>
                  </a:schemeClr>
                </a:solidFill>
              </a:rPr>
              <a:t>Ch</a:t>
            </a:r>
            <a:r>
              <a:rPr lang="en-US" sz="20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</a:rPr>
              <a:t>3, 5</a:t>
            </a:r>
            <a:r>
              <a:rPr lang="en-US" sz="2000" dirty="0">
                <a:solidFill>
                  <a:schemeClr val="bg1">
                    <a:lumMod val="50000"/>
                  </a:schemeClr>
                </a:solidFill>
              </a:rPr>
              <a:t>)</a:t>
            </a:r>
          </a:p>
          <a:p>
            <a:pPr lvl="1">
              <a:lnSpc>
                <a:spcPct val="90000"/>
              </a:lnSpc>
            </a:pPr>
            <a:r>
              <a:rPr lang="en-US" sz="2000" dirty="0">
                <a:solidFill>
                  <a:schemeClr val="bg1">
                    <a:lumMod val="50000"/>
                  </a:schemeClr>
                </a:solidFill>
              </a:rPr>
              <a:t>Internet 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</a:rPr>
              <a:t>approaches in 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</a:rPr>
              <a:t>discussion/evolution: </a:t>
            </a:r>
            <a:r>
              <a:rPr lang="en-US" sz="2000" dirty="0" err="1">
                <a:solidFill>
                  <a:schemeClr val="bg1">
                    <a:lumMod val="50000"/>
                  </a:schemeClr>
                </a:solidFill>
              </a:rPr>
              <a:t>Int-serv</a:t>
            </a:r>
            <a:r>
              <a:rPr lang="en-US" sz="2000" dirty="0">
                <a:solidFill>
                  <a:schemeClr val="bg1">
                    <a:lumMod val="50000"/>
                  </a:schemeClr>
                </a:solidFill>
              </a:rPr>
              <a:t> + RSVP, 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</a:rPr>
              <a:t>Diff-</a:t>
            </a:r>
            <a:r>
              <a:rPr lang="en-US" sz="2000" dirty="0" err="1" smtClean="0">
                <a:solidFill>
                  <a:schemeClr val="bg1">
                    <a:lumMod val="50000"/>
                  </a:schemeClr>
                </a:solidFill>
              </a:rPr>
              <a:t>serv</a:t>
            </a: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656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Token bucket + WFQ…</a:t>
            </a:r>
          </a:p>
        </p:txBody>
      </p:sp>
      <p:sp>
        <p:nvSpPr>
          <p:cNvPr id="68613" name="Rectangle 3"/>
          <p:cNvSpPr>
            <a:spLocks noGrp="1" noChangeArrowheads="1"/>
          </p:cNvSpPr>
          <p:nvPr>
            <p:ph idx="1"/>
          </p:nvPr>
        </p:nvSpPr>
        <p:spPr>
          <a:xfrm>
            <a:off x="620713" y="1044575"/>
            <a:ext cx="7772400" cy="1808361"/>
          </a:xfrm>
        </p:spPr>
        <p:txBody>
          <a:bodyPr/>
          <a:lstStyle/>
          <a:p>
            <a:pPr>
              <a:lnSpc>
                <a:spcPct val="90000"/>
              </a:lnSpc>
              <a:buFont typeface="ZapfDingbats"/>
              <a:buNone/>
            </a:pPr>
            <a:r>
              <a:rPr lang="en-US" sz="2000" smtClean="0"/>
              <a:t>…can be combined to provide upper bound on packet delay in queue: </a:t>
            </a:r>
          </a:p>
          <a:p>
            <a:pPr>
              <a:lnSpc>
                <a:spcPct val="90000"/>
              </a:lnSpc>
            </a:pPr>
            <a:r>
              <a:rPr lang="en-US" sz="2000" smtClean="0"/>
              <a:t>b</a:t>
            </a:r>
            <a:r>
              <a:rPr lang="en-US" sz="2000" b="1" baseline="-25000" smtClean="0"/>
              <a:t>i</a:t>
            </a:r>
            <a:r>
              <a:rPr lang="en-US" sz="2000" smtClean="0"/>
              <a:t> packets in queue, packets are serviced at a rate of at least R · w</a:t>
            </a:r>
            <a:r>
              <a:rPr lang="en-US" sz="2000" b="1" baseline="-25000" smtClean="0"/>
              <a:t>i</a:t>
            </a:r>
            <a:r>
              <a:rPr lang="en-US" sz="2000" smtClean="0"/>
              <a:t>/</a:t>
            </a:r>
            <a:r>
              <a:rPr lang="en-US" sz="2000" smtClean="0">
                <a:sym typeface="Symbol" pitchFamily="18" charset="2"/>
              </a:rPr>
              <a:t></a:t>
            </a:r>
            <a:r>
              <a:rPr lang="en-US" sz="2000" smtClean="0"/>
              <a:t> (wj) packets per second, then the time until the last packet is transmitted is at most</a:t>
            </a:r>
          </a:p>
          <a:p>
            <a:pPr algn="ctr">
              <a:lnSpc>
                <a:spcPct val="90000"/>
              </a:lnSpc>
              <a:buFont typeface="ZapfDingbats"/>
              <a:buNone/>
            </a:pPr>
            <a:r>
              <a:rPr lang="en-US" sz="2000" smtClean="0"/>
              <a:t>b</a:t>
            </a:r>
            <a:r>
              <a:rPr lang="en-US" sz="2000" b="1" baseline="-25000" smtClean="0"/>
              <a:t>i</a:t>
            </a:r>
            <a:r>
              <a:rPr lang="en-US" sz="2000" smtClean="0"/>
              <a:t> /(R · w</a:t>
            </a:r>
            <a:r>
              <a:rPr lang="en-US" sz="2000" b="1" baseline="-25000" smtClean="0"/>
              <a:t>i</a:t>
            </a:r>
            <a:r>
              <a:rPr lang="en-US" sz="2000" smtClean="0"/>
              <a:t>/</a:t>
            </a:r>
            <a:r>
              <a:rPr lang="en-US" sz="2000" smtClean="0">
                <a:sym typeface="Symbol" pitchFamily="18" charset="2"/>
              </a:rPr>
              <a:t></a:t>
            </a:r>
            <a:r>
              <a:rPr lang="en-US" sz="2000" smtClean="0"/>
              <a:t> (wj))</a:t>
            </a:r>
          </a:p>
        </p:txBody>
      </p:sp>
      <p:sp>
        <p:nvSpPr>
          <p:cNvPr id="6861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BCACFBE-989A-46A3-BBCE-3FB1CB75947C}" type="slidenum">
              <a:rPr lang="en-US" smtClean="0"/>
              <a:pPr/>
              <a:t>30</a:t>
            </a:fld>
            <a:endParaRPr lang="en-US" smtClean="0"/>
          </a:p>
        </p:txBody>
      </p:sp>
      <p:pic>
        <p:nvPicPr>
          <p:cNvPr id="68614" name="Picture 4" descr="668 WFQ_and_toke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78100" y="3140968"/>
            <a:ext cx="5257800" cy="3097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118042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2" name="Rectangle 2"/>
          <p:cNvSpPr>
            <a:spLocks noGrp="1" noChangeArrowheads="1"/>
          </p:cNvSpPr>
          <p:nvPr>
            <p:ph type="title"/>
          </p:nvPr>
        </p:nvSpPr>
        <p:spPr>
          <a:xfrm>
            <a:off x="514350" y="152400"/>
            <a:ext cx="7991475" cy="612304"/>
          </a:xfrm>
        </p:spPr>
        <p:txBody>
          <a:bodyPr/>
          <a:lstStyle/>
          <a:p>
            <a:r>
              <a:rPr lang="en-US" sz="2800" dirty="0" smtClean="0"/>
              <a:t>ATM ABR congestion control</a:t>
            </a:r>
          </a:p>
        </p:txBody>
      </p:sp>
      <p:sp>
        <p:nvSpPr>
          <p:cNvPr id="78853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495300" y="3575050"/>
            <a:ext cx="8048625" cy="2797175"/>
          </a:xfrm>
        </p:spPr>
        <p:txBody>
          <a:bodyPr/>
          <a:lstStyle/>
          <a:p>
            <a:pPr>
              <a:lnSpc>
                <a:spcPct val="90000"/>
              </a:lnSpc>
              <a:buFont typeface="ZapfDingbats"/>
              <a:buNone/>
            </a:pPr>
            <a:r>
              <a:rPr lang="en-US" sz="2000" dirty="0" smtClean="0">
                <a:solidFill>
                  <a:srgbClr val="FF0000"/>
                </a:solidFill>
              </a:rPr>
              <a:t>RM (resource management) cells:</a:t>
            </a:r>
            <a:endParaRPr lang="en-US" sz="2000" dirty="0" smtClean="0"/>
          </a:p>
          <a:p>
            <a:pPr>
              <a:lnSpc>
                <a:spcPct val="90000"/>
              </a:lnSpc>
            </a:pPr>
            <a:r>
              <a:rPr lang="en-US" sz="1800" dirty="0" smtClean="0"/>
              <a:t>interspersed with data cells</a:t>
            </a:r>
          </a:p>
          <a:p>
            <a:pPr>
              <a:lnSpc>
                <a:spcPct val="90000"/>
              </a:lnSpc>
            </a:pPr>
            <a:r>
              <a:rPr lang="en-US" sz="1800" dirty="0" smtClean="0"/>
              <a:t>bits in RM cell set by switches (“</a:t>
            </a:r>
            <a:r>
              <a:rPr lang="en-US" sz="1800" i="1" dirty="0" smtClean="0"/>
              <a:t>network-assisted”</a:t>
            </a:r>
            <a:r>
              <a:rPr lang="en-US" sz="1800" dirty="0" smtClean="0"/>
              <a:t>) </a:t>
            </a:r>
          </a:p>
          <a:p>
            <a:pPr lvl="1">
              <a:lnSpc>
                <a:spcPct val="90000"/>
              </a:lnSpc>
            </a:pPr>
            <a:r>
              <a:rPr lang="en-US" sz="1800" dirty="0" smtClean="0">
                <a:solidFill>
                  <a:schemeClr val="accent2"/>
                </a:solidFill>
              </a:rPr>
              <a:t>NI bit:</a:t>
            </a:r>
            <a:r>
              <a:rPr lang="en-US" sz="1800" dirty="0" smtClean="0"/>
              <a:t> no increase in rate (mild congestion)</a:t>
            </a:r>
          </a:p>
          <a:p>
            <a:pPr lvl="1">
              <a:lnSpc>
                <a:spcPct val="90000"/>
              </a:lnSpc>
            </a:pPr>
            <a:r>
              <a:rPr lang="en-US" sz="1800" dirty="0" smtClean="0">
                <a:solidFill>
                  <a:schemeClr val="accent2"/>
                </a:solidFill>
              </a:rPr>
              <a:t>CI bit:</a:t>
            </a:r>
            <a:r>
              <a:rPr lang="en-US" sz="1800" dirty="0" smtClean="0"/>
              <a:t> congestion indication</a:t>
            </a:r>
            <a:r>
              <a:rPr lang="en-US" sz="1600" dirty="0" smtClean="0"/>
              <a:t> two-byte ER (explicit rate) field in RM cell</a:t>
            </a:r>
          </a:p>
          <a:p>
            <a:pPr lvl="1">
              <a:lnSpc>
                <a:spcPct val="90000"/>
              </a:lnSpc>
            </a:pPr>
            <a:r>
              <a:rPr lang="en-US" sz="1600" dirty="0" smtClean="0"/>
              <a:t>congested switch may lower ER value in cell</a:t>
            </a:r>
          </a:p>
          <a:p>
            <a:pPr lvl="1">
              <a:lnSpc>
                <a:spcPct val="90000"/>
              </a:lnSpc>
            </a:pPr>
            <a:r>
              <a:rPr lang="en-US" sz="1600" dirty="0" smtClean="0"/>
              <a:t>sender’ send rate thus minimum supportable rate on path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294967295"/>
          </p:nvPr>
        </p:nvSpPr>
        <p:spPr>
          <a:xfrm>
            <a:off x="5572125" y="6486525"/>
            <a:ext cx="2895600" cy="4572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Multimedia+ATM;QoS, Congestion ctrl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78851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D0A9C93-DB4F-422E-8E68-76A4B05C0993}" type="slidenum">
              <a:rPr lang="en-US" smtClean="0"/>
              <a:pPr/>
              <a:t>31</a:t>
            </a:fld>
            <a:endParaRPr lang="en-US" smtClean="0"/>
          </a:p>
        </p:txBody>
      </p:sp>
      <p:pic>
        <p:nvPicPr>
          <p:cNvPr id="78854" name="Picture 4" descr="congestion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00400" y="1016000"/>
            <a:ext cx="5943600" cy="2428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8855" name="Rectangle 5"/>
          <p:cNvSpPr>
            <a:spLocks noChangeArrowheads="1"/>
          </p:cNvSpPr>
          <p:nvPr/>
        </p:nvSpPr>
        <p:spPr bwMode="auto">
          <a:xfrm>
            <a:off x="0" y="950913"/>
            <a:ext cx="4152900" cy="269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ZapfDingbats"/>
              <a:buNone/>
            </a:pPr>
            <a:r>
              <a:rPr lang="en-US" sz="2000" dirty="0">
                <a:solidFill>
                  <a:srgbClr val="FF0000"/>
                </a:solidFill>
                <a:latin typeface="Comic Sans MS" pitchFamily="66" charset="0"/>
              </a:rPr>
              <a:t>ABR: available bit rate:</a:t>
            </a:r>
            <a:endParaRPr lang="en-US" sz="2000" dirty="0">
              <a:latin typeface="Comic Sans MS" pitchFamily="66" charset="0"/>
            </a:endParaRPr>
          </a:p>
          <a:p>
            <a:pPr marL="342900" indent="-34290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ZapfDingbats"/>
              <a:buChar char="r"/>
            </a:pPr>
            <a:r>
              <a:rPr lang="en-US" sz="1800" dirty="0">
                <a:latin typeface="Comic Sans MS" pitchFamily="66" charset="0"/>
              </a:rPr>
              <a:t>“elastic service” </a:t>
            </a:r>
          </a:p>
          <a:p>
            <a:pPr marL="342900" indent="-34290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ZapfDingbats"/>
              <a:buChar char="r"/>
            </a:pPr>
            <a:r>
              <a:rPr lang="en-US" sz="1800" dirty="0">
                <a:latin typeface="Comic Sans MS" pitchFamily="66" charset="0"/>
              </a:rPr>
              <a:t>if  path “</a:t>
            </a:r>
            <a:r>
              <a:rPr lang="en-US" sz="1800" dirty="0" err="1">
                <a:latin typeface="Comic Sans MS" pitchFamily="66" charset="0"/>
              </a:rPr>
              <a:t>underloaded</a:t>
            </a:r>
            <a:r>
              <a:rPr lang="en-US" sz="1800" dirty="0">
                <a:latin typeface="Comic Sans MS" pitchFamily="66" charset="0"/>
              </a:rPr>
              <a:t>”: </a:t>
            </a:r>
          </a:p>
          <a:p>
            <a:pPr marL="742950" lvl="1" indent="-285750" eaLnBrk="0" hangingPunct="0">
              <a:spcBef>
                <a:spcPct val="20000"/>
              </a:spcBef>
              <a:buClr>
                <a:schemeClr val="accent2"/>
              </a:buClr>
              <a:buSzPct val="75000"/>
              <a:buFont typeface="ZapfDingbats"/>
              <a:buChar char="m"/>
            </a:pPr>
            <a:r>
              <a:rPr lang="en-US" sz="1800" dirty="0">
                <a:latin typeface="Comic Sans MS" pitchFamily="66" charset="0"/>
              </a:rPr>
              <a:t>sender should use available bandwidth</a:t>
            </a:r>
          </a:p>
          <a:p>
            <a:pPr marL="342900" indent="-34290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ZapfDingbats"/>
              <a:buChar char="r"/>
            </a:pPr>
            <a:r>
              <a:rPr lang="en-US" sz="1800" dirty="0">
                <a:latin typeface="Comic Sans MS" pitchFamily="66" charset="0"/>
              </a:rPr>
              <a:t>if  path congested: </a:t>
            </a:r>
          </a:p>
          <a:p>
            <a:pPr marL="742950" lvl="1" indent="-285750" eaLnBrk="0" hangingPunct="0">
              <a:spcBef>
                <a:spcPct val="20000"/>
              </a:spcBef>
              <a:buClr>
                <a:schemeClr val="accent2"/>
              </a:buClr>
              <a:buSzPct val="75000"/>
              <a:buFont typeface="ZapfDingbats"/>
              <a:buChar char="m"/>
            </a:pPr>
            <a:r>
              <a:rPr lang="en-US" sz="1800" dirty="0">
                <a:latin typeface="Comic Sans MS" pitchFamily="66" charset="0"/>
              </a:rPr>
              <a:t>sender throttled to minimum guaranteed rate</a:t>
            </a:r>
          </a:p>
        </p:txBody>
      </p:sp>
    </p:spTree>
    <p:extLst>
      <p:ext uri="{BB962C8B-B14F-4D97-AF65-F5344CB8AC3E}">
        <p14:creationId xmlns:p14="http://schemas.microsoft.com/office/powerpoint/2010/main" val="2540398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6" name="Rectangle 2"/>
          <p:cNvSpPr>
            <a:spLocks noGrp="1" noChangeArrowheads="1"/>
          </p:cNvSpPr>
          <p:nvPr>
            <p:ph type="title"/>
          </p:nvPr>
        </p:nvSpPr>
        <p:spPr>
          <a:xfrm>
            <a:off x="482600" y="215900"/>
            <a:ext cx="8216900" cy="674688"/>
          </a:xfrm>
          <a:noFill/>
        </p:spPr>
        <p:txBody>
          <a:bodyPr lIns="92075" tIns="46038" rIns="92075" bIns="46038"/>
          <a:lstStyle/>
          <a:p>
            <a:r>
              <a:rPr lang="sv-SE" smtClean="0"/>
              <a:t>Traffic Shaping and Policing in ATM</a:t>
            </a:r>
          </a:p>
        </p:txBody>
      </p:sp>
      <p:sp>
        <p:nvSpPr>
          <p:cNvPr id="79877" name="Rectangle 3"/>
          <p:cNvSpPr>
            <a:spLocks noGrp="1" noChangeArrowheads="1"/>
          </p:cNvSpPr>
          <p:nvPr>
            <p:ph idx="1"/>
          </p:nvPr>
        </p:nvSpPr>
        <p:spPr>
          <a:xfrm>
            <a:off x="0" y="889000"/>
            <a:ext cx="4335463" cy="4772248"/>
          </a:xfrm>
        </p:spPr>
        <p:txBody>
          <a:bodyPr lIns="92075" tIns="46038" rIns="92075" bIns="46038"/>
          <a:lstStyle/>
          <a:p>
            <a:pPr>
              <a:lnSpc>
                <a:spcPct val="90000"/>
              </a:lnSpc>
              <a:buFont typeface="ZapfDingbats"/>
              <a:buNone/>
            </a:pPr>
            <a:r>
              <a:rPr lang="sv-SE" sz="2000" dirty="0" err="1" smtClean="0"/>
              <a:t>Enforce</a:t>
            </a:r>
            <a:r>
              <a:rPr lang="sv-SE" sz="2000" dirty="0" smtClean="0"/>
              <a:t> the </a:t>
            </a:r>
            <a:r>
              <a:rPr lang="sv-SE" sz="2000" dirty="0" err="1" smtClean="0"/>
              <a:t>QoS</a:t>
            </a:r>
            <a:r>
              <a:rPr lang="sv-SE" sz="2000" dirty="0" smtClean="0"/>
              <a:t> parameters: check </a:t>
            </a:r>
            <a:r>
              <a:rPr lang="sv-SE" sz="2000" dirty="0" err="1" smtClean="0"/>
              <a:t>if</a:t>
            </a:r>
            <a:r>
              <a:rPr lang="sv-SE" sz="2000" dirty="0" smtClean="0"/>
              <a:t> </a:t>
            </a:r>
            <a:r>
              <a:rPr lang="sv-SE" sz="2000" i="1" dirty="0" smtClean="0">
                <a:solidFill>
                  <a:schemeClr val="accent2"/>
                </a:solidFill>
              </a:rPr>
              <a:t>Peak Cell Rate</a:t>
            </a:r>
            <a:r>
              <a:rPr lang="sv-SE" sz="2000" i="1" dirty="0" smtClean="0"/>
              <a:t> (PCR)  </a:t>
            </a:r>
            <a:r>
              <a:rPr lang="sv-SE" sz="2000" dirty="0" smtClean="0"/>
              <a:t>and </a:t>
            </a:r>
            <a:r>
              <a:rPr lang="sv-SE" sz="2000" i="1" dirty="0" smtClean="0">
                <a:solidFill>
                  <a:schemeClr val="accent2"/>
                </a:solidFill>
              </a:rPr>
              <a:t>Cell </a:t>
            </a:r>
            <a:r>
              <a:rPr lang="sv-SE" sz="2000" i="1" dirty="0" err="1" smtClean="0">
                <a:solidFill>
                  <a:schemeClr val="accent2"/>
                </a:solidFill>
              </a:rPr>
              <a:t>Delay</a:t>
            </a:r>
            <a:r>
              <a:rPr lang="sv-SE" sz="2000" i="1" dirty="0" smtClean="0">
                <a:solidFill>
                  <a:schemeClr val="accent2"/>
                </a:solidFill>
              </a:rPr>
              <a:t> Variation</a:t>
            </a:r>
            <a:r>
              <a:rPr lang="sv-SE" sz="2000" i="1" dirty="0" smtClean="0"/>
              <a:t> </a:t>
            </a:r>
            <a:r>
              <a:rPr lang="sv-SE" sz="2000" dirty="0" smtClean="0"/>
              <a:t>(CDVT)</a:t>
            </a:r>
            <a:r>
              <a:rPr lang="sv-SE" sz="2000" i="1" dirty="0" smtClean="0"/>
              <a:t> </a:t>
            </a:r>
            <a:r>
              <a:rPr lang="sv-SE" sz="2000" dirty="0" err="1" smtClean="0"/>
              <a:t>are</a:t>
            </a:r>
            <a:r>
              <a:rPr lang="sv-SE" sz="2000" dirty="0" smtClean="0"/>
              <a:t> </a:t>
            </a:r>
            <a:r>
              <a:rPr lang="sv-SE" sz="2000" dirty="0" err="1" smtClean="0"/>
              <a:t>within</a:t>
            </a:r>
            <a:r>
              <a:rPr lang="sv-SE" sz="2000" dirty="0" smtClean="0"/>
              <a:t> the </a:t>
            </a:r>
            <a:r>
              <a:rPr lang="sv-SE" sz="2000" dirty="0" err="1" smtClean="0"/>
              <a:t>negotiated</a:t>
            </a:r>
            <a:r>
              <a:rPr lang="sv-SE" sz="2000" dirty="0" smtClean="0"/>
              <a:t> limits:</a:t>
            </a:r>
          </a:p>
          <a:p>
            <a:pPr>
              <a:lnSpc>
                <a:spcPct val="90000"/>
              </a:lnSpc>
              <a:buFont typeface="ZapfDingbats"/>
              <a:buNone/>
            </a:pPr>
            <a:r>
              <a:rPr lang="sv-SE" sz="2000" dirty="0" err="1" smtClean="0">
                <a:solidFill>
                  <a:srgbClr val="FF0000"/>
                </a:solidFill>
              </a:rPr>
              <a:t>Generic</a:t>
            </a:r>
            <a:r>
              <a:rPr lang="sv-SE" sz="2000" dirty="0" smtClean="0">
                <a:solidFill>
                  <a:srgbClr val="FF0000"/>
                </a:solidFill>
              </a:rPr>
              <a:t> Cell Rate </a:t>
            </a:r>
            <a:r>
              <a:rPr lang="sv-SE" sz="2000" dirty="0" err="1" smtClean="0">
                <a:solidFill>
                  <a:srgbClr val="FF0000"/>
                </a:solidFill>
              </a:rPr>
              <a:t>Algo</a:t>
            </a:r>
            <a:r>
              <a:rPr lang="sv-SE" sz="2000" b="1" dirty="0" smtClean="0"/>
              <a:t>: </a:t>
            </a:r>
            <a:r>
              <a:rPr lang="sv-SE" sz="2000" dirty="0" err="1" smtClean="0"/>
              <a:t>introduce</a:t>
            </a:r>
            <a:r>
              <a:rPr lang="sv-SE" sz="2000" dirty="0" smtClean="0"/>
              <a:t>: </a:t>
            </a:r>
          </a:p>
          <a:p>
            <a:pPr>
              <a:lnSpc>
                <a:spcPct val="90000"/>
              </a:lnSpc>
              <a:buFont typeface="ZapfDingbats"/>
              <a:buNone/>
            </a:pPr>
            <a:r>
              <a:rPr lang="sv-SE" sz="2000" dirty="0" err="1" smtClean="0">
                <a:solidFill>
                  <a:schemeClr val="accent2"/>
                </a:solidFill>
              </a:rPr>
              <a:t>expected</a:t>
            </a:r>
            <a:r>
              <a:rPr lang="sv-SE" sz="2000" dirty="0" smtClean="0">
                <a:solidFill>
                  <a:schemeClr val="accent2"/>
                </a:solidFill>
              </a:rPr>
              <a:t> </a:t>
            </a:r>
            <a:r>
              <a:rPr lang="sv-SE" sz="2000" dirty="0" err="1" smtClean="0">
                <a:solidFill>
                  <a:schemeClr val="accent2"/>
                </a:solidFill>
              </a:rPr>
              <a:t>next</a:t>
            </a:r>
            <a:r>
              <a:rPr lang="sv-SE" sz="2000" dirty="0" smtClean="0">
                <a:solidFill>
                  <a:schemeClr val="accent2"/>
                </a:solidFill>
              </a:rPr>
              <a:t> </a:t>
            </a:r>
            <a:r>
              <a:rPr lang="sv-SE" sz="2000" dirty="0" err="1" smtClean="0">
                <a:solidFill>
                  <a:schemeClr val="accent2"/>
                </a:solidFill>
              </a:rPr>
              <a:t>time</a:t>
            </a:r>
            <a:r>
              <a:rPr lang="sv-SE" sz="2000" dirty="0" smtClean="0"/>
              <a:t> for a </a:t>
            </a:r>
            <a:r>
              <a:rPr lang="sv-SE" sz="2000" dirty="0" err="1" smtClean="0"/>
              <a:t>successive</a:t>
            </a:r>
            <a:r>
              <a:rPr lang="sv-SE" sz="2000" dirty="0" smtClean="0"/>
              <a:t> cell, </a:t>
            </a:r>
            <a:r>
              <a:rPr lang="sv-SE" sz="2000" dirty="0" err="1" smtClean="0"/>
              <a:t>based</a:t>
            </a:r>
            <a:r>
              <a:rPr lang="sv-SE" sz="2000" dirty="0" smtClean="0"/>
              <a:t> on T = 1/PCR </a:t>
            </a:r>
          </a:p>
          <a:p>
            <a:pPr>
              <a:lnSpc>
                <a:spcPct val="90000"/>
              </a:lnSpc>
              <a:buFont typeface="ZapfDingbats"/>
              <a:buNone/>
            </a:pPr>
            <a:r>
              <a:rPr lang="sv-SE" sz="2000" dirty="0" err="1" smtClean="0">
                <a:solidFill>
                  <a:schemeClr val="accent2"/>
                </a:solidFill>
              </a:rPr>
              <a:t>border</a:t>
            </a:r>
            <a:r>
              <a:rPr lang="sv-SE" sz="2000" dirty="0" smtClean="0">
                <a:solidFill>
                  <a:schemeClr val="accent2"/>
                </a:solidFill>
              </a:rPr>
              <a:t> </a:t>
            </a:r>
            <a:r>
              <a:rPr lang="sv-SE" sz="2000" dirty="0" err="1" smtClean="0">
                <a:solidFill>
                  <a:schemeClr val="accent2"/>
                </a:solidFill>
              </a:rPr>
              <a:t>time</a:t>
            </a:r>
            <a:r>
              <a:rPr lang="sv-SE" sz="2000" dirty="0" smtClean="0"/>
              <a:t> L ( = CDVT)  &lt; T in </a:t>
            </a:r>
            <a:r>
              <a:rPr lang="sv-SE" sz="2000" dirty="0" err="1" smtClean="0"/>
              <a:t>which</a:t>
            </a:r>
            <a:r>
              <a:rPr lang="sv-SE" sz="2000" dirty="0" smtClean="0"/>
              <a:t> </a:t>
            </a:r>
            <a:r>
              <a:rPr lang="sv-SE" sz="2000" dirty="0" err="1" smtClean="0"/>
              <a:t>next</a:t>
            </a:r>
            <a:r>
              <a:rPr lang="sv-SE" sz="2000" dirty="0" smtClean="0"/>
              <a:t> transmission </a:t>
            </a:r>
            <a:r>
              <a:rPr lang="sv-SE" sz="2000" dirty="0" err="1" smtClean="0"/>
              <a:t>may</a:t>
            </a:r>
            <a:r>
              <a:rPr lang="sv-SE" sz="2000" dirty="0" smtClean="0"/>
              <a:t> start (</a:t>
            </a:r>
            <a:r>
              <a:rPr lang="sv-SE" sz="2000" dirty="0" err="1" smtClean="0"/>
              <a:t>but</a:t>
            </a:r>
            <a:r>
              <a:rPr lang="sv-SE" sz="2000" dirty="0" smtClean="0"/>
              <a:t> never </a:t>
            </a:r>
            <a:r>
              <a:rPr lang="sv-SE" sz="2000" dirty="0" err="1" smtClean="0"/>
              <a:t>before</a:t>
            </a:r>
            <a:r>
              <a:rPr lang="sv-SE" sz="2000" dirty="0" smtClean="0"/>
              <a:t> T-L)</a:t>
            </a:r>
          </a:p>
          <a:p>
            <a:pPr>
              <a:lnSpc>
                <a:spcPct val="90000"/>
              </a:lnSpc>
              <a:buFont typeface="ZapfDingbats"/>
              <a:buNone/>
            </a:pPr>
            <a:endParaRPr lang="sv-SE" sz="2000" dirty="0" smtClean="0">
              <a:solidFill>
                <a:schemeClr val="accent2"/>
              </a:solidFill>
            </a:endParaRPr>
          </a:p>
          <a:p>
            <a:pPr>
              <a:lnSpc>
                <a:spcPct val="90000"/>
              </a:lnSpc>
              <a:buFont typeface="ZapfDingbats"/>
              <a:buNone/>
            </a:pPr>
            <a:r>
              <a:rPr lang="sv-SE" sz="2000" dirty="0" smtClean="0">
                <a:solidFill>
                  <a:schemeClr val="accent2"/>
                </a:solidFill>
              </a:rPr>
              <a:t>A </a:t>
            </a:r>
            <a:r>
              <a:rPr lang="sv-SE" sz="2000" dirty="0" err="1" smtClean="0">
                <a:solidFill>
                  <a:schemeClr val="accent2"/>
                </a:solidFill>
              </a:rPr>
              <a:t>nonconforming</a:t>
            </a:r>
            <a:r>
              <a:rPr lang="sv-SE" sz="2000" dirty="0" smtClean="0">
                <a:solidFill>
                  <a:schemeClr val="accent2"/>
                </a:solidFill>
              </a:rPr>
              <a:t> cell</a:t>
            </a:r>
            <a:r>
              <a:rPr lang="sv-SE" sz="2000" dirty="0" smtClean="0"/>
              <a:t> </a:t>
            </a:r>
            <a:r>
              <a:rPr lang="sv-SE" sz="2000" dirty="0" err="1" smtClean="0"/>
              <a:t>may</a:t>
            </a:r>
            <a:r>
              <a:rPr lang="sv-SE" sz="2000" dirty="0" smtClean="0"/>
              <a:t> be </a:t>
            </a:r>
            <a:r>
              <a:rPr lang="sv-SE" sz="2000" dirty="0" err="1" smtClean="0"/>
              <a:t>discarded</a:t>
            </a:r>
            <a:r>
              <a:rPr lang="sv-SE" sz="2000" dirty="0" smtClean="0"/>
              <a:t>, or </a:t>
            </a:r>
            <a:r>
              <a:rPr lang="sv-SE" sz="2000" dirty="0" err="1" smtClean="0"/>
              <a:t>its</a:t>
            </a:r>
            <a:r>
              <a:rPr lang="sv-SE" sz="2000" dirty="0" smtClean="0"/>
              <a:t> </a:t>
            </a:r>
            <a:r>
              <a:rPr lang="sv-SE" sz="2000" i="1" dirty="0" smtClean="0"/>
              <a:t>Cell Loss </a:t>
            </a:r>
            <a:r>
              <a:rPr lang="sv-SE" sz="2000" i="1" dirty="0" err="1" smtClean="0"/>
              <a:t>Priority</a:t>
            </a:r>
            <a:r>
              <a:rPr lang="sv-SE" sz="2000" i="1" dirty="0" smtClean="0"/>
              <a:t> </a:t>
            </a:r>
            <a:r>
              <a:rPr lang="sv-SE" sz="2000" dirty="0" smtClean="0"/>
              <a:t>bit be set, so it </a:t>
            </a:r>
            <a:r>
              <a:rPr lang="sv-SE" sz="2000" dirty="0" err="1" smtClean="0"/>
              <a:t>may</a:t>
            </a:r>
            <a:r>
              <a:rPr lang="sv-SE" sz="2000" dirty="0" smtClean="0"/>
              <a:t> be </a:t>
            </a:r>
            <a:r>
              <a:rPr lang="sv-SE" sz="2000" dirty="0" err="1" smtClean="0"/>
              <a:t>discarded</a:t>
            </a:r>
            <a:r>
              <a:rPr lang="sv-SE" sz="2000" dirty="0" smtClean="0"/>
              <a:t> in </a:t>
            </a:r>
            <a:r>
              <a:rPr lang="sv-SE" sz="2000" dirty="0" err="1" smtClean="0"/>
              <a:t>case</a:t>
            </a:r>
            <a:r>
              <a:rPr lang="sv-SE" sz="2000" dirty="0" smtClean="0"/>
              <a:t> </a:t>
            </a:r>
            <a:r>
              <a:rPr lang="sv-SE" sz="2000" dirty="0" err="1" smtClean="0"/>
              <a:t>of</a:t>
            </a:r>
            <a:r>
              <a:rPr lang="sv-SE" sz="2000" dirty="0" smtClean="0"/>
              <a:t> </a:t>
            </a:r>
            <a:r>
              <a:rPr lang="sv-SE" sz="2000" dirty="0" err="1" smtClean="0"/>
              <a:t>congestion</a:t>
            </a:r>
            <a:endParaRPr lang="sv-SE" sz="2000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5572125" y="6486525"/>
            <a:ext cx="2895600" cy="4572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Multimedia+ATM;QoS, Congestion ctrl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7987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4057EC2-BFF6-4A30-A57A-51F5491DE8A6}" type="slidenum">
              <a:rPr lang="en-US" smtClean="0"/>
              <a:pPr/>
              <a:t>32</a:t>
            </a:fld>
            <a:endParaRPr lang="en-US" smtClean="0"/>
          </a:p>
        </p:txBody>
      </p:sp>
      <p:pic>
        <p:nvPicPr>
          <p:cNvPr id="79878" name="Picture 4" descr="5-7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095750" y="836613"/>
            <a:ext cx="5048250" cy="6021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519711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900" name="Rectangle 2"/>
          <p:cNvSpPr>
            <a:spLocks noGrp="1" noChangeArrowheads="1"/>
          </p:cNvSpPr>
          <p:nvPr>
            <p:ph type="title"/>
          </p:nvPr>
        </p:nvSpPr>
        <p:spPr>
          <a:xfrm>
            <a:off x="265113" y="215900"/>
            <a:ext cx="7989887" cy="604218"/>
          </a:xfrm>
        </p:spPr>
        <p:txBody>
          <a:bodyPr/>
          <a:lstStyle/>
          <a:p>
            <a:r>
              <a:rPr lang="sv-SE" sz="3200" dirty="0" smtClean="0"/>
              <a:t>ATM Adaptation (Transport) </a:t>
            </a:r>
            <a:r>
              <a:rPr lang="sv-SE" sz="3200" dirty="0" err="1" smtClean="0"/>
              <a:t>Layer</a:t>
            </a:r>
            <a:r>
              <a:rPr lang="sv-SE" sz="3200" dirty="0" smtClean="0"/>
              <a:t>: AAL</a:t>
            </a:r>
          </a:p>
        </p:txBody>
      </p:sp>
      <p:sp>
        <p:nvSpPr>
          <p:cNvPr id="190467" name="Rectangle 3"/>
          <p:cNvSpPr>
            <a:spLocks noGrp="1" noChangeArrowheads="1"/>
          </p:cNvSpPr>
          <p:nvPr>
            <p:ph idx="1"/>
          </p:nvPr>
        </p:nvSpPr>
        <p:spPr>
          <a:xfrm>
            <a:off x="61118" y="3356992"/>
            <a:ext cx="8843963" cy="1831926"/>
          </a:xfrm>
        </p:spPr>
        <p:txBody>
          <a:bodyPr/>
          <a:lstStyle/>
          <a:p>
            <a:r>
              <a:rPr lang="sv-SE" sz="2400" dirty="0" smtClean="0"/>
              <a:t>”</a:t>
            </a:r>
            <a:r>
              <a:rPr lang="sv-SE" sz="2400" dirty="0" err="1" smtClean="0"/>
              <a:t>suitability</a:t>
            </a:r>
            <a:r>
              <a:rPr lang="sv-SE" sz="2400" dirty="0" smtClean="0"/>
              <a:t>” has not </a:t>
            </a:r>
            <a:r>
              <a:rPr lang="sv-SE" sz="2400" dirty="0" err="1" smtClean="0"/>
              <a:t>been</a:t>
            </a:r>
            <a:r>
              <a:rPr lang="sv-SE" sz="2400" dirty="0" smtClean="0"/>
              <a:t> </a:t>
            </a:r>
            <a:r>
              <a:rPr lang="sv-SE" sz="2400" dirty="0" err="1" smtClean="0"/>
              <a:t>very</a:t>
            </a:r>
            <a:r>
              <a:rPr lang="sv-SE" sz="2400" dirty="0" smtClean="0"/>
              <a:t> </a:t>
            </a:r>
            <a:r>
              <a:rPr lang="sv-SE" sz="2400" dirty="0" err="1" smtClean="0"/>
              <a:t>successful</a:t>
            </a:r>
            <a:endParaRPr lang="sv-SE" sz="2400" dirty="0" smtClean="0"/>
          </a:p>
          <a:p>
            <a:r>
              <a:rPr lang="sv-SE" sz="2400" dirty="0" smtClean="0"/>
              <a:t>computer science </a:t>
            </a:r>
            <a:r>
              <a:rPr lang="sv-SE" sz="2400" dirty="0" err="1" smtClean="0"/>
              <a:t>community</a:t>
            </a:r>
            <a:r>
              <a:rPr lang="sv-SE" sz="2400" dirty="0" smtClean="0"/>
              <a:t> </a:t>
            </a:r>
            <a:r>
              <a:rPr lang="sv-SE" sz="2400" dirty="0" err="1" smtClean="0"/>
              <a:t>introduced</a:t>
            </a:r>
            <a:r>
              <a:rPr lang="sv-SE" sz="2400" dirty="0" smtClean="0"/>
              <a:t> AAL5, (simple, </a:t>
            </a:r>
            <a:r>
              <a:rPr lang="sv-SE" sz="2400" dirty="0" err="1" smtClean="0"/>
              <a:t>elementary</a:t>
            </a:r>
            <a:r>
              <a:rPr lang="sv-SE" sz="2400" dirty="0" smtClean="0"/>
              <a:t> </a:t>
            </a:r>
            <a:r>
              <a:rPr lang="sv-SE" sz="2400" dirty="0" err="1" smtClean="0"/>
              <a:t>protocol</a:t>
            </a:r>
            <a:r>
              <a:rPr lang="sv-SE" sz="2400" dirty="0" smtClean="0"/>
              <a:t>),  </a:t>
            </a:r>
            <a:r>
              <a:rPr lang="sv-SE" sz="2400" dirty="0" err="1" smtClean="0"/>
              <a:t>to</a:t>
            </a:r>
            <a:r>
              <a:rPr lang="sv-SE" sz="2400" dirty="0" smtClean="0"/>
              <a:t> make the </a:t>
            </a:r>
            <a:r>
              <a:rPr lang="sv-SE" sz="2400" dirty="0" err="1" smtClean="0"/>
              <a:t>whole</a:t>
            </a:r>
            <a:r>
              <a:rPr lang="sv-SE" sz="2400" dirty="0" smtClean="0"/>
              <a:t> ATM  stack </a:t>
            </a:r>
            <a:r>
              <a:rPr lang="sv-SE" sz="2400" dirty="0" err="1" smtClean="0"/>
              <a:t>usable</a:t>
            </a:r>
            <a:r>
              <a:rPr lang="sv-SE" sz="2400" dirty="0" smtClean="0"/>
              <a:t> as </a:t>
            </a:r>
            <a:r>
              <a:rPr lang="sv-SE" sz="2400" dirty="0" err="1" smtClean="0"/>
              <a:t>switching</a:t>
            </a:r>
            <a:r>
              <a:rPr lang="sv-SE" sz="2400" dirty="0" smtClean="0"/>
              <a:t> </a:t>
            </a:r>
            <a:r>
              <a:rPr lang="sv-SE" sz="2400" dirty="0" err="1" smtClean="0"/>
              <a:t>technology</a:t>
            </a:r>
            <a:r>
              <a:rPr lang="sv-SE" sz="2400" dirty="0" smtClean="0"/>
              <a:t> for data </a:t>
            </a:r>
            <a:r>
              <a:rPr lang="sv-SE" sz="2400" dirty="0" err="1" smtClean="0"/>
              <a:t>communication</a:t>
            </a:r>
            <a:r>
              <a:rPr lang="sv-SE" sz="2400" dirty="0" smtClean="0"/>
              <a:t> under IP!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5572125" y="6486525"/>
            <a:ext cx="2895600" cy="4572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Multimedia+ATM;QoS, Congestion ctrl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8089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D65B921-6606-4FD9-9723-B6FE745E52EC}" type="slidenum">
              <a:rPr lang="en-US" smtClean="0"/>
              <a:pPr/>
              <a:t>33</a:t>
            </a:fld>
            <a:endParaRPr lang="en-US" smtClean="0"/>
          </a:p>
        </p:txBody>
      </p:sp>
      <p:sp>
        <p:nvSpPr>
          <p:cNvPr id="80902" name="Rectangle 4"/>
          <p:cNvSpPr>
            <a:spLocks noChangeArrowheads="1"/>
          </p:cNvSpPr>
          <p:nvPr/>
        </p:nvSpPr>
        <p:spPr bwMode="auto">
          <a:xfrm>
            <a:off x="0" y="1052513"/>
            <a:ext cx="8966200" cy="1982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ZapfDingbats"/>
              <a:buNone/>
            </a:pPr>
            <a:r>
              <a:rPr lang="sv-SE" b="1">
                <a:latin typeface="Comic Sans MS" pitchFamily="66" charset="0"/>
              </a:rPr>
              <a:t>Basic idea: </a:t>
            </a:r>
            <a:r>
              <a:rPr lang="sv-SE">
                <a:latin typeface="Comic Sans MS" pitchFamily="66" charset="0"/>
              </a:rPr>
              <a:t>cell-based VCs need to be ”complemented ”to be </a:t>
            </a:r>
            <a:r>
              <a:rPr lang="sv-SE">
                <a:solidFill>
                  <a:schemeClr val="accent2"/>
                </a:solidFill>
                <a:latin typeface="Comic Sans MS" pitchFamily="66" charset="0"/>
              </a:rPr>
              <a:t>supportive for  applications</a:t>
            </a:r>
            <a:r>
              <a:rPr lang="sv-SE">
                <a:latin typeface="Comic Sans MS" pitchFamily="66" charset="0"/>
              </a:rPr>
              <a:t>. </a:t>
            </a:r>
          </a:p>
          <a:p>
            <a:pPr marL="342900" indent="-34290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ZapfDingbats"/>
              <a:buChar char="r"/>
            </a:pPr>
            <a:r>
              <a:rPr lang="sv-SE">
                <a:latin typeface="Comic Sans MS" pitchFamily="66" charset="0"/>
              </a:rPr>
              <a:t>Several ATM Adaptation Layer (AALx) protocols defined, suitable for different classes of applications</a:t>
            </a:r>
          </a:p>
          <a:p>
            <a:pPr marL="742950" lvl="1" indent="-28575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ZapfDingbats"/>
              <a:buChar char="r"/>
            </a:pPr>
            <a:r>
              <a:rPr lang="sv-SE" sz="1800">
                <a:latin typeface="Comic Sans MS" pitchFamily="66" charset="0"/>
              </a:rPr>
              <a:t>AAL1: for CBR (Constant Bit Rate) services, e.g. circuit emulation</a:t>
            </a:r>
          </a:p>
          <a:p>
            <a:pPr marL="742950" lvl="1" indent="-28575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ZapfDingbats"/>
              <a:buChar char="r"/>
            </a:pPr>
            <a:r>
              <a:rPr lang="sv-SE" sz="1800">
                <a:latin typeface="Comic Sans MS" pitchFamily="66" charset="0"/>
              </a:rPr>
              <a:t>AAL2: for VBR (Variable Bit Rate) services, e.g., MPEG video</a:t>
            </a:r>
          </a:p>
          <a:p>
            <a:pPr marL="742950" lvl="1" indent="-28575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ZapfDingbats"/>
              <a:buChar char="r"/>
            </a:pPr>
            <a:r>
              <a:rPr lang="sv-SE" sz="1800">
                <a:latin typeface="Comic Sans MS" pitchFamily="66" charset="0"/>
              </a:rPr>
              <a:t>.....</a:t>
            </a:r>
          </a:p>
        </p:txBody>
      </p:sp>
      <p:pic>
        <p:nvPicPr>
          <p:cNvPr id="80903" name="Picture 5" descr="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31875" y="5421313"/>
            <a:ext cx="542925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5115916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04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04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0467" grpId="0" build="p" autoUpdateAnimBg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4000" dirty="0" smtClean="0">
                <a:ea typeface="ＭＳ Ｐゴシック" charset="0"/>
                <a:cs typeface="+mj-cs"/>
              </a:rPr>
              <a:t>Network support for multimedia</a:t>
            </a:r>
            <a:endParaRPr lang="en-US" sz="4000" dirty="0">
              <a:ea typeface="ＭＳ Ｐゴシック" charset="0"/>
              <a:cs typeface="+mj-cs"/>
            </a:endParaRPr>
          </a:p>
        </p:txBody>
      </p:sp>
      <p:sp>
        <p:nvSpPr>
          <p:cNvPr id="144387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2400" i="1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9pPr>
          </a:lstStyle>
          <a:p>
            <a:r>
              <a:rPr lang="en-US" sz="1200" i="0">
                <a:solidFill>
                  <a:srgbClr val="000000"/>
                </a:solidFill>
                <a:latin typeface="Arial" pitchFamily="34" charset="0"/>
              </a:rPr>
              <a:t>7-</a:t>
            </a:r>
            <a:fld id="{5D83EFE1-DDAD-4BC9-A908-9B20C6D02435}" type="slidenum">
              <a:rPr lang="en-US" sz="1200" i="0">
                <a:solidFill>
                  <a:srgbClr val="000000"/>
                </a:solidFill>
                <a:latin typeface="Arial" pitchFamily="34" charset="0"/>
              </a:rPr>
              <a:pPr/>
              <a:t>34</a:t>
            </a:fld>
            <a:endParaRPr lang="en-US" sz="1200" i="0">
              <a:solidFill>
                <a:srgbClr val="000000"/>
              </a:solidFill>
              <a:latin typeface="Arial" pitchFamily="34" charset="0"/>
            </a:endParaRPr>
          </a:p>
        </p:txBody>
      </p:sp>
      <p:pic>
        <p:nvPicPr>
          <p:cNvPr id="144389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7175" y="1871663"/>
            <a:ext cx="8561388" cy="3417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01607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300" name="Rectangle 2"/>
          <p:cNvSpPr>
            <a:spLocks noGrp="1" noChangeArrowheads="1"/>
          </p:cNvSpPr>
          <p:nvPr>
            <p:ph type="title"/>
          </p:nvPr>
        </p:nvSpPr>
        <p:spPr>
          <a:xfrm>
            <a:off x="395536" y="116632"/>
            <a:ext cx="8219256" cy="576064"/>
          </a:xfrm>
        </p:spPr>
        <p:txBody>
          <a:bodyPr/>
          <a:lstStyle/>
          <a:p>
            <a:r>
              <a:rPr lang="en-US" sz="3200" dirty="0" smtClean="0"/>
              <a:t>Improving timing/bandwidth  guarantees  in Networks</a:t>
            </a:r>
          </a:p>
        </p:txBody>
      </p:sp>
      <p:sp>
        <p:nvSpPr>
          <p:cNvPr id="55301" name="Rectangle 3"/>
          <p:cNvSpPr>
            <a:spLocks noGrp="1" noChangeArrowheads="1"/>
          </p:cNvSpPr>
          <p:nvPr>
            <p:ph idx="1"/>
          </p:nvPr>
        </p:nvSpPr>
        <p:spPr>
          <a:xfrm>
            <a:off x="179512" y="872715"/>
            <a:ext cx="6047631" cy="3384377"/>
          </a:xfrm>
        </p:spPr>
        <p:txBody>
          <a:bodyPr/>
          <a:lstStyle/>
          <a:p>
            <a:r>
              <a:rPr lang="en-US" sz="2000" dirty="0"/>
              <a:t>a</a:t>
            </a:r>
            <a:r>
              <a:rPr lang="en-US" sz="2000" dirty="0" smtClean="0"/>
              <a:t>ka Quality of Service  (</a:t>
            </a:r>
            <a:r>
              <a:rPr lang="en-US" sz="2000" dirty="0" err="1" smtClean="0"/>
              <a:t>QoS</a:t>
            </a:r>
            <a:r>
              <a:rPr lang="en-US" sz="2000" dirty="0" smtClean="0"/>
              <a:t>):  agreement on </a:t>
            </a:r>
          </a:p>
          <a:p>
            <a:pPr lvl="1"/>
            <a:r>
              <a:rPr lang="en-US" sz="1600" dirty="0" smtClean="0"/>
              <a:t>Traffic </a:t>
            </a:r>
            <a:r>
              <a:rPr lang="en-US" sz="1600" dirty="0"/>
              <a:t>characteristics (packet rate, sizes, …)</a:t>
            </a:r>
          </a:p>
          <a:p>
            <a:pPr lvl="1"/>
            <a:r>
              <a:rPr lang="en-US" sz="1600" dirty="0"/>
              <a:t>Network service guarantees (delay, jitter, loss rate, …)</a:t>
            </a:r>
          </a:p>
          <a:p>
            <a:endParaRPr lang="en-US" sz="2000" dirty="0" smtClean="0"/>
          </a:p>
          <a:p>
            <a:r>
              <a:rPr lang="en-US" sz="2000" dirty="0" smtClean="0"/>
              <a:t>model for resource sharing and congestion  studies: </a:t>
            </a:r>
            <a:r>
              <a:rPr lang="sv-SE" sz="2000" dirty="0" err="1"/>
              <a:t>q</a:t>
            </a:r>
            <a:r>
              <a:rPr lang="sv-SE" sz="2000" dirty="0" err="1" smtClean="0"/>
              <a:t>uestions</a:t>
            </a:r>
            <a:r>
              <a:rPr lang="sv-SE" sz="2000" dirty="0" smtClean="0"/>
              <a:t>/principles for </a:t>
            </a:r>
            <a:r>
              <a:rPr lang="sv-SE" sz="2000" dirty="0" err="1" smtClean="0"/>
              <a:t>QoS</a:t>
            </a:r>
            <a:endParaRPr lang="en-US" sz="2000" dirty="0" smtClean="0"/>
          </a:p>
          <a:p>
            <a:pPr lvl="1"/>
            <a:r>
              <a:rPr lang="sv-SE" sz="1800" dirty="0" err="1" smtClean="0"/>
              <a:t>Distinguish</a:t>
            </a:r>
            <a:r>
              <a:rPr lang="sv-SE" sz="1800" dirty="0" smtClean="0"/>
              <a:t> </a:t>
            </a:r>
            <a:r>
              <a:rPr lang="sv-SE" sz="1800" dirty="0" err="1" smtClean="0"/>
              <a:t>traffic</a:t>
            </a:r>
            <a:r>
              <a:rPr lang="sv-SE" sz="1800" dirty="0" smtClean="0"/>
              <a:t>?</a:t>
            </a:r>
          </a:p>
          <a:p>
            <a:pPr lvl="1"/>
            <a:r>
              <a:rPr lang="sv-SE" sz="1800" dirty="0" smtClean="0"/>
              <a:t>Control </a:t>
            </a:r>
            <a:r>
              <a:rPr lang="sv-SE" sz="1800" dirty="0" err="1" smtClean="0"/>
              <a:t>offered</a:t>
            </a:r>
            <a:r>
              <a:rPr lang="sv-SE" sz="1800" dirty="0" smtClean="0"/>
              <a:t> </a:t>
            </a:r>
            <a:r>
              <a:rPr lang="sv-SE" sz="1800" dirty="0" err="1" smtClean="0"/>
              <a:t>load</a:t>
            </a:r>
            <a:r>
              <a:rPr lang="sv-SE" sz="1800" dirty="0" smtClean="0"/>
              <a:t>? (</a:t>
            </a:r>
            <a:r>
              <a:rPr lang="sv-SE" sz="1800" dirty="0" err="1" smtClean="0"/>
              <a:t>isolate</a:t>
            </a:r>
            <a:r>
              <a:rPr lang="sv-SE" sz="1800" dirty="0" smtClean="0"/>
              <a:t> different ”</a:t>
            </a:r>
            <a:r>
              <a:rPr lang="sv-SE" sz="1800" dirty="0" err="1" smtClean="0"/>
              <a:t>streams</a:t>
            </a:r>
            <a:r>
              <a:rPr lang="sv-SE" sz="1800" dirty="0" smtClean="0"/>
              <a:t>”?)</a:t>
            </a:r>
          </a:p>
          <a:p>
            <a:pPr lvl="1"/>
            <a:r>
              <a:rPr lang="sv-SE" sz="1800" dirty="0" smtClean="0"/>
              <a:t>Resources?  (</a:t>
            </a:r>
            <a:r>
              <a:rPr lang="sv-SE" sz="1800" dirty="0" err="1" smtClean="0"/>
              <a:t>utilization</a:t>
            </a:r>
            <a:r>
              <a:rPr lang="sv-SE" sz="1800" dirty="0" smtClean="0"/>
              <a:t>)</a:t>
            </a:r>
          </a:p>
          <a:p>
            <a:pPr lvl="1"/>
            <a:r>
              <a:rPr lang="sv-SE" sz="1800" dirty="0" smtClean="0"/>
              <a:t>Control </a:t>
            </a:r>
            <a:r>
              <a:rPr lang="sv-SE" sz="1800" dirty="0" err="1" smtClean="0"/>
              <a:t>acceptance</a:t>
            </a:r>
            <a:r>
              <a:rPr lang="sv-SE" sz="1800" dirty="0" smtClean="0"/>
              <a:t> </a:t>
            </a:r>
            <a:r>
              <a:rPr lang="sv-SE" sz="1800" dirty="0" err="1" smtClean="0"/>
              <a:t>of</a:t>
            </a:r>
            <a:r>
              <a:rPr lang="sv-SE" sz="1800" dirty="0" smtClean="0"/>
              <a:t> new sessions?</a:t>
            </a:r>
            <a:endParaRPr lang="en-US" sz="1800" dirty="0" smtClean="0"/>
          </a:p>
        </p:txBody>
      </p:sp>
      <p:sp>
        <p:nvSpPr>
          <p:cNvPr id="5529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26BE7B4-E9F2-4569-8896-F2C2497666AA}" type="slidenum">
              <a:rPr lang="en-US" smtClean="0"/>
              <a:pPr/>
              <a:t>4</a:t>
            </a:fld>
            <a:endParaRPr lang="en-US" smtClean="0"/>
          </a:p>
        </p:txBody>
      </p:sp>
      <p:pic>
        <p:nvPicPr>
          <p:cNvPr id="55302" name="Picture 5" descr="652 Audio and FTP App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91680" y="4437112"/>
            <a:ext cx="4895503" cy="20203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5940152" y="2564904"/>
            <a:ext cx="3275856" cy="201622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285750" indent="-285750" eaLnBrk="0" hangingPunct="0">
              <a:spcBef>
                <a:spcPct val="20000"/>
              </a:spcBef>
              <a:buClr>
                <a:schemeClr val="accent2"/>
              </a:buClr>
              <a:buSzPct val="75000"/>
              <a:buFont typeface="ZapfDingbats" pitchFamily="82" charset="2"/>
              <a:buChar char="m"/>
              <a:defRPr/>
            </a:pPr>
            <a:r>
              <a:rPr lang="en-US" kern="0" dirty="0">
                <a:latin typeface="+mn-lt"/>
                <a:cs typeface="+mn-cs"/>
              </a:rPr>
              <a:t>Packet </a:t>
            </a:r>
            <a:r>
              <a:rPr lang="en-US" kern="0" dirty="0" smtClean="0"/>
              <a:t>classification &amp; scheduling (bandwidth allocation)</a:t>
            </a:r>
            <a:r>
              <a:rPr lang="en-US" kern="0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n </a:t>
            </a:r>
            <a:r>
              <a:rPr lang="en-US" kern="0" dirty="0">
                <a:solidFill>
                  <a:schemeClr val="bg2">
                    <a:lumMod val="60000"/>
                    <a:lumOff val="40000"/>
                  </a:schemeClr>
                </a:solidFill>
              </a:rPr>
              <a:t>control </a:t>
            </a:r>
            <a:endParaRPr lang="en-US" kern="0" dirty="0">
              <a:latin typeface="+mn-lt"/>
              <a:cs typeface="+mn-cs"/>
            </a:endParaRPr>
          </a:p>
          <a:p>
            <a:pPr marL="285750" indent="-285750" eaLnBrk="0" hangingPunct="0">
              <a:spcBef>
                <a:spcPct val="20000"/>
              </a:spcBef>
              <a:buClr>
                <a:schemeClr val="accent2"/>
              </a:buClr>
              <a:buSzPct val="75000"/>
              <a:buFont typeface="ZapfDingbats" pitchFamily="82" charset="2"/>
              <a:buChar char="m"/>
              <a:defRPr/>
            </a:pPr>
            <a:r>
              <a:rPr lang="en-US" kern="0" dirty="0">
                <a:latin typeface="+mn-lt"/>
                <a:cs typeface="+mn-cs"/>
              </a:rPr>
              <a:t>Traffic </a:t>
            </a:r>
            <a:r>
              <a:rPr lang="en-US" kern="0" dirty="0" smtClean="0">
                <a:latin typeface="+mn-lt"/>
                <a:cs typeface="+mn-cs"/>
              </a:rPr>
              <a:t>shaping/policing (enforce contract terms)</a:t>
            </a:r>
          </a:p>
          <a:p>
            <a:pPr marL="285750" indent="-285750" eaLnBrk="0" hangingPunct="0">
              <a:spcBef>
                <a:spcPct val="20000"/>
              </a:spcBef>
              <a:buClr>
                <a:schemeClr val="accent2"/>
              </a:buClr>
              <a:buSzPct val="75000"/>
              <a:buFont typeface="ZapfDingbats" pitchFamily="82" charset="2"/>
              <a:buChar char="m"/>
              <a:defRPr/>
            </a:pPr>
            <a:r>
              <a:rPr lang="en-US" kern="0" dirty="0" smtClean="0"/>
              <a:t>Admission control </a:t>
            </a:r>
            <a:r>
              <a:rPr lang="en-US" kern="0" dirty="0" smtClean="0">
                <a:solidFill>
                  <a:schemeClr val="bg2">
                    <a:lumMod val="60000"/>
                    <a:lumOff val="40000"/>
                  </a:schemeClr>
                </a:solidFill>
                <a:latin typeface="+mn-lt"/>
                <a:cs typeface="+mn-cs"/>
              </a:rPr>
              <a:t>will not study methods here)</a:t>
            </a:r>
            <a:endParaRPr lang="en-US" kern="0" dirty="0">
              <a:solidFill>
                <a:schemeClr val="bg2">
                  <a:lumMod val="60000"/>
                  <a:lumOff val="40000"/>
                </a:schemeClr>
              </a:solidFill>
              <a:latin typeface="+mn-lt"/>
              <a:cs typeface="+mn-cs"/>
            </a:endParaRPr>
          </a:p>
          <a:p>
            <a:pPr marL="742950" lvl="1" indent="-285750" eaLnBrk="0" hangingPunct="0">
              <a:spcBef>
                <a:spcPct val="20000"/>
              </a:spcBef>
              <a:buClr>
                <a:schemeClr val="accent2"/>
              </a:buClr>
              <a:buSzPct val="75000"/>
              <a:buFont typeface="ZapfDingbats" pitchFamily="82" charset="2"/>
              <a:buChar char="m"/>
              <a:defRPr/>
            </a:pPr>
            <a:endParaRPr lang="en-US" sz="2000" kern="0" dirty="0">
              <a:latin typeface="+mn-lt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54366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609600"/>
          </a:xfrm>
        </p:spPr>
        <p:txBody>
          <a:bodyPr/>
          <a:lstStyle/>
          <a:p>
            <a:r>
              <a:rPr lang="en-US" dirty="0" smtClean="0"/>
              <a:t>Where does this go in?</a:t>
            </a:r>
          </a:p>
        </p:txBody>
      </p:sp>
      <p:pic>
        <p:nvPicPr>
          <p:cNvPr id="59395" name="Picture 4" descr="461 swtch component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85900" y="2900363"/>
            <a:ext cx="6399213" cy="3525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9396" name="Rectangle 3"/>
          <p:cNvSpPr>
            <a:spLocks noChangeArrowheads="1"/>
          </p:cNvSpPr>
          <p:nvPr/>
        </p:nvSpPr>
        <p:spPr bwMode="auto">
          <a:xfrm>
            <a:off x="2286000" y="1331913"/>
            <a:ext cx="4572000" cy="1089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81000" indent="-381000" algn="ctr" eaLnBrk="0" hangingPunct="0">
              <a:lnSpc>
                <a:spcPct val="90000"/>
              </a:lnSpc>
              <a:buFont typeface="ZapfDingbats"/>
              <a:buNone/>
            </a:pPr>
            <a:r>
              <a:rPr lang="en-US" dirty="0">
                <a:solidFill>
                  <a:srgbClr val="FF0000"/>
                </a:solidFill>
              </a:rPr>
              <a:t>Scheduling</a:t>
            </a:r>
            <a:r>
              <a:rPr lang="en-US" dirty="0"/>
              <a:t> = choosing the next packet for transmission on a link </a:t>
            </a:r>
            <a:r>
              <a:rPr lang="en-US" dirty="0">
                <a:solidFill>
                  <a:schemeClr val="accent2"/>
                </a:solidFill>
              </a:rPr>
              <a:t>(= allocate bandwidth</a:t>
            </a:r>
            <a:r>
              <a:rPr lang="en-US" dirty="0"/>
              <a:t>) </a:t>
            </a:r>
          </a:p>
        </p:txBody>
      </p:sp>
    </p:spTree>
    <p:extLst>
      <p:ext uri="{BB962C8B-B14F-4D97-AF65-F5344CB8AC3E}">
        <p14:creationId xmlns:p14="http://schemas.microsoft.com/office/powerpoint/2010/main" val="8298387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93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2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Packet </a:t>
            </a:r>
            <a:r>
              <a:rPr lang="en-US" dirty="0" smtClean="0"/>
              <a:t>Scheduling: </a:t>
            </a:r>
            <a:r>
              <a:rPr lang="en-US" dirty="0" smtClean="0"/>
              <a:t>FIFO </a:t>
            </a:r>
          </a:p>
        </p:txBody>
      </p:sp>
      <p:sp>
        <p:nvSpPr>
          <p:cNvPr id="60421" name="Rectangle 3"/>
          <p:cNvSpPr>
            <a:spLocks noGrp="1" noChangeArrowheads="1"/>
          </p:cNvSpPr>
          <p:nvPr>
            <p:ph idx="1"/>
          </p:nvPr>
        </p:nvSpPr>
        <p:spPr>
          <a:xfrm>
            <a:off x="546100" y="1052736"/>
            <a:ext cx="7772400" cy="1368152"/>
          </a:xfrm>
        </p:spPr>
        <p:txBody>
          <a:bodyPr/>
          <a:lstStyle/>
          <a:p>
            <a:pPr marL="381000" indent="-381000">
              <a:lnSpc>
                <a:spcPct val="90000"/>
              </a:lnSpc>
              <a:buFont typeface="ZapfDingbats"/>
              <a:buNone/>
            </a:pPr>
            <a:endParaRPr lang="en-US" sz="2000" smtClean="0">
              <a:solidFill>
                <a:srgbClr val="FF0000"/>
              </a:solidFill>
            </a:endParaRPr>
          </a:p>
          <a:p>
            <a:pPr marL="381000" indent="-381000">
              <a:lnSpc>
                <a:spcPct val="90000"/>
              </a:lnSpc>
              <a:buFont typeface="ZapfDingbats"/>
              <a:buNone/>
            </a:pPr>
            <a:r>
              <a:rPr lang="en-US" sz="2000" smtClean="0">
                <a:solidFill>
                  <a:srgbClr val="FF0000"/>
                </a:solidFill>
              </a:rPr>
              <a:t>FIFO</a:t>
            </a:r>
            <a:r>
              <a:rPr lang="en-US" sz="2000" smtClean="0"/>
              <a:t>: in order of arrival to the queue</a:t>
            </a:r>
          </a:p>
          <a:p>
            <a:pPr marL="800100" lvl="1" indent="-342900">
              <a:lnSpc>
                <a:spcPct val="90000"/>
              </a:lnSpc>
              <a:buFont typeface="ZapfDingbats"/>
              <a:buChar char="r"/>
            </a:pPr>
            <a:r>
              <a:rPr lang="en-US" sz="1800" smtClean="0"/>
              <a:t> if buffer full: a </a:t>
            </a:r>
            <a:r>
              <a:rPr lang="en-US" sz="1800" smtClean="0">
                <a:solidFill>
                  <a:schemeClr val="accent2"/>
                </a:solidFill>
              </a:rPr>
              <a:t>discard policy</a:t>
            </a:r>
            <a:r>
              <a:rPr lang="en-US" sz="1800" smtClean="0"/>
              <a:t> determines which packet to discard among the arrival and those already queued</a:t>
            </a:r>
          </a:p>
        </p:txBody>
      </p:sp>
      <p:sp>
        <p:nvSpPr>
          <p:cNvPr id="6041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9503CFC-D901-4A87-B4BB-DEE7EE16BA02}" type="slidenum">
              <a:rPr lang="en-US" smtClean="0"/>
              <a:pPr/>
              <a:t>6</a:t>
            </a:fld>
            <a:endParaRPr lang="en-US" smtClean="0"/>
          </a:p>
        </p:txBody>
      </p:sp>
      <p:pic>
        <p:nvPicPr>
          <p:cNvPr id="60422" name="Picture 4" descr="661 FIF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52588" y="3429000"/>
            <a:ext cx="5559425" cy="1933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12459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Packet Scheduling: </a:t>
            </a:r>
            <a:r>
              <a:rPr lang="en-US" sz="3200" dirty="0" smtClean="0"/>
              <a:t>Weighted Fair Queueing</a:t>
            </a:r>
          </a:p>
        </p:txBody>
      </p:sp>
      <p:sp>
        <p:nvSpPr>
          <p:cNvPr id="62469" name="Rectangle 3"/>
          <p:cNvSpPr>
            <a:spLocks noGrp="1" noChangeArrowheads="1"/>
          </p:cNvSpPr>
          <p:nvPr>
            <p:ph idx="1"/>
          </p:nvPr>
        </p:nvSpPr>
        <p:spPr>
          <a:xfrm>
            <a:off x="533400" y="1339851"/>
            <a:ext cx="8348663" cy="1225054"/>
          </a:xfrm>
        </p:spPr>
        <p:txBody>
          <a:bodyPr/>
          <a:lstStyle/>
          <a:p>
            <a:pPr marL="457200" indent="-457200">
              <a:lnSpc>
                <a:spcPct val="90000"/>
              </a:lnSpc>
              <a:buFont typeface="ZapfDingbats"/>
              <a:buNone/>
            </a:pPr>
            <a:r>
              <a:rPr lang="en-US" sz="2000" dirty="0" smtClean="0">
                <a:solidFill>
                  <a:srgbClr val="FF0000"/>
                </a:solidFill>
              </a:rPr>
              <a:t>Weighted Fair Queuing</a:t>
            </a:r>
            <a:r>
              <a:rPr lang="en-US" sz="2000" dirty="0" smtClean="0"/>
              <a:t>: generalized </a:t>
            </a:r>
            <a:r>
              <a:rPr lang="en-US" sz="2000" dirty="0" smtClean="0">
                <a:solidFill>
                  <a:srgbClr val="FF0000"/>
                </a:solidFill>
              </a:rPr>
              <a:t>Round Robin</a:t>
            </a:r>
            <a:r>
              <a:rPr lang="en-US" sz="2000" dirty="0" smtClean="0"/>
              <a:t>, including priorities (weights) </a:t>
            </a:r>
          </a:p>
          <a:p>
            <a:pPr marL="838200" lvl="1" indent="-381000">
              <a:lnSpc>
                <a:spcPct val="90000"/>
              </a:lnSpc>
            </a:pPr>
            <a:r>
              <a:rPr lang="en-US" sz="1800" dirty="0" smtClean="0"/>
              <a:t>provide each class with a differentiated amount of service</a:t>
            </a:r>
          </a:p>
          <a:p>
            <a:pPr marL="838200" lvl="1" indent="-381000">
              <a:lnSpc>
                <a:spcPct val="90000"/>
              </a:lnSpc>
            </a:pPr>
            <a:r>
              <a:rPr lang="en-US" sz="1800" dirty="0" smtClean="0"/>
              <a:t>class </a:t>
            </a:r>
            <a:r>
              <a:rPr lang="en-US" sz="1800" dirty="0" err="1" smtClean="0"/>
              <a:t>i</a:t>
            </a:r>
            <a:r>
              <a:rPr lang="en-US" sz="1800" dirty="0" smtClean="0"/>
              <a:t> receives a fraction of service </a:t>
            </a:r>
            <a:r>
              <a:rPr lang="en-US" sz="1800" dirty="0" err="1" smtClean="0"/>
              <a:t>w</a:t>
            </a:r>
            <a:r>
              <a:rPr lang="en-US" sz="1800" b="1" baseline="-25000" dirty="0" err="1" smtClean="0"/>
              <a:t>i</a:t>
            </a:r>
            <a:r>
              <a:rPr lang="en-US" sz="1800" dirty="0" smtClean="0"/>
              <a:t>/</a:t>
            </a:r>
            <a:r>
              <a:rPr lang="en-US" sz="1800" dirty="0" smtClean="0">
                <a:sym typeface="Symbol" pitchFamily="18" charset="2"/>
              </a:rPr>
              <a:t></a:t>
            </a:r>
            <a:r>
              <a:rPr lang="en-US" sz="1800" dirty="0" smtClean="0"/>
              <a:t>(</a:t>
            </a:r>
            <a:r>
              <a:rPr lang="en-US" sz="1800" dirty="0" err="1" smtClean="0"/>
              <a:t>w</a:t>
            </a:r>
            <a:r>
              <a:rPr lang="en-US" sz="1800" b="1" baseline="-25000" dirty="0" err="1" smtClean="0"/>
              <a:t>j</a:t>
            </a:r>
            <a:r>
              <a:rPr lang="en-US" sz="1800" dirty="0" smtClean="0"/>
              <a:t>)</a:t>
            </a:r>
          </a:p>
          <a:p>
            <a:pPr marL="838200" lvl="1" indent="-381000">
              <a:lnSpc>
                <a:spcPct val="90000"/>
              </a:lnSpc>
            </a:pPr>
            <a:endParaRPr lang="en-US" sz="1800" dirty="0" smtClean="0"/>
          </a:p>
          <a:p>
            <a:pPr marL="838200" lvl="1" indent="-381000">
              <a:lnSpc>
                <a:spcPct val="90000"/>
              </a:lnSpc>
            </a:pPr>
            <a:endParaRPr lang="en-US" sz="1800" dirty="0" smtClean="0"/>
          </a:p>
          <a:p>
            <a:pPr marL="838200" lvl="1" indent="-381000">
              <a:lnSpc>
                <a:spcPct val="90000"/>
              </a:lnSpc>
            </a:pPr>
            <a:endParaRPr lang="en-US" sz="1800" dirty="0" smtClean="0"/>
          </a:p>
          <a:p>
            <a:pPr marL="838200" lvl="1" indent="-381000">
              <a:lnSpc>
                <a:spcPct val="90000"/>
              </a:lnSpc>
            </a:pPr>
            <a:endParaRPr lang="en-US" sz="1800" dirty="0" smtClean="0"/>
          </a:p>
          <a:p>
            <a:pPr marL="838200" lvl="1" indent="-381000">
              <a:lnSpc>
                <a:spcPct val="90000"/>
              </a:lnSpc>
            </a:pPr>
            <a:endParaRPr lang="en-US" sz="1800" dirty="0" smtClean="0"/>
          </a:p>
          <a:p>
            <a:pPr marL="838200" lvl="1" indent="-381000">
              <a:lnSpc>
                <a:spcPct val="90000"/>
              </a:lnSpc>
            </a:pPr>
            <a:endParaRPr lang="en-US" sz="1800" dirty="0" smtClean="0"/>
          </a:p>
          <a:p>
            <a:pPr marL="838200" lvl="1" indent="-381000">
              <a:lnSpc>
                <a:spcPct val="90000"/>
              </a:lnSpc>
            </a:pPr>
            <a:endParaRPr lang="en-US" sz="1800" dirty="0" smtClean="0"/>
          </a:p>
          <a:p>
            <a:pPr marL="838200" lvl="1" indent="-381000">
              <a:lnSpc>
                <a:spcPct val="90000"/>
              </a:lnSpc>
            </a:pPr>
            <a:endParaRPr lang="en-US" sz="1800" dirty="0" smtClean="0"/>
          </a:p>
          <a:p>
            <a:pPr marL="838200" lvl="1" indent="-381000">
              <a:lnSpc>
                <a:spcPct val="90000"/>
              </a:lnSpc>
            </a:pPr>
            <a:endParaRPr lang="en-US" sz="1800" dirty="0" smtClean="0"/>
          </a:p>
          <a:p>
            <a:pPr marL="838200" lvl="1" indent="-381000">
              <a:lnSpc>
                <a:spcPct val="90000"/>
              </a:lnSpc>
            </a:pPr>
            <a:endParaRPr lang="en-US" sz="1800" dirty="0" smtClean="0"/>
          </a:p>
          <a:p>
            <a:pPr marL="457200" indent="-457200">
              <a:lnSpc>
                <a:spcPct val="90000"/>
              </a:lnSpc>
            </a:pPr>
            <a:r>
              <a:rPr lang="en-US" sz="2000" dirty="0" smtClean="0"/>
              <a:t>More </a:t>
            </a:r>
            <a:r>
              <a:rPr lang="en-US" sz="2000" dirty="0" smtClean="0"/>
              <a:t>on packet scheduling: work-conserving policies, delays, …</a:t>
            </a:r>
          </a:p>
          <a:p>
            <a:pPr marL="457200" indent="-457200">
              <a:lnSpc>
                <a:spcPct val="90000"/>
              </a:lnSpc>
            </a:pPr>
            <a:endParaRPr lang="en-US" sz="2000" dirty="0" smtClean="0"/>
          </a:p>
        </p:txBody>
      </p:sp>
      <p:sp>
        <p:nvSpPr>
          <p:cNvPr id="6246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DF00C29-9414-494A-B09B-F79E776828F7}" type="slidenum">
              <a:rPr lang="en-US" smtClean="0"/>
              <a:pPr/>
              <a:t>7</a:t>
            </a:fld>
            <a:endParaRPr lang="en-US" smtClean="0"/>
          </a:p>
        </p:txBody>
      </p:sp>
      <p:pic>
        <p:nvPicPr>
          <p:cNvPr id="62470" name="Picture 4" descr="666 WFQ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8175" y="2763838"/>
            <a:ext cx="8007350" cy="2554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691736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2" name="Rectangle 2"/>
          <p:cNvSpPr>
            <a:spLocks noGrp="1" noChangeArrowheads="1"/>
          </p:cNvSpPr>
          <p:nvPr>
            <p:ph type="title"/>
          </p:nvPr>
        </p:nvSpPr>
        <p:spPr>
          <a:xfrm>
            <a:off x="462372" y="116632"/>
            <a:ext cx="8219256" cy="576064"/>
          </a:xfrm>
        </p:spPr>
        <p:txBody>
          <a:bodyPr/>
          <a:lstStyle/>
          <a:p>
            <a:r>
              <a:rPr lang="en-US" dirty="0" smtClean="0"/>
              <a:t>Policing Mechanisms</a:t>
            </a:r>
          </a:p>
        </p:txBody>
      </p:sp>
      <p:sp>
        <p:nvSpPr>
          <p:cNvPr id="63493" name="Rectangle 3"/>
          <p:cNvSpPr>
            <a:spLocks noGrp="1" noChangeArrowheads="1"/>
          </p:cNvSpPr>
          <p:nvPr>
            <p:ph idx="1"/>
          </p:nvPr>
        </p:nvSpPr>
        <p:spPr>
          <a:xfrm>
            <a:off x="533400" y="1189038"/>
            <a:ext cx="7772400" cy="5022850"/>
          </a:xfrm>
        </p:spPr>
        <p:txBody>
          <a:bodyPr/>
          <a:lstStyle/>
          <a:p>
            <a:pPr>
              <a:buFont typeface="ZapfDingbats"/>
              <a:buNone/>
            </a:pPr>
            <a:r>
              <a:rPr lang="sv-SE" b="1" dirty="0" err="1" smtClean="0">
                <a:solidFill>
                  <a:srgbClr val="FF0000"/>
                </a:solidFill>
              </a:rPr>
              <a:t>Idea</a:t>
            </a:r>
            <a:r>
              <a:rPr lang="sv-SE" b="1" dirty="0" smtClean="0">
                <a:solidFill>
                  <a:srgbClr val="FF0000"/>
                </a:solidFill>
              </a:rPr>
              <a:t>:</a:t>
            </a:r>
            <a:r>
              <a:rPr lang="sv-SE" b="1" dirty="0" smtClean="0"/>
              <a:t> </a:t>
            </a:r>
            <a:r>
              <a:rPr lang="sv-SE" i="1" dirty="0" err="1" smtClean="0"/>
              <a:t>shape</a:t>
            </a:r>
            <a:r>
              <a:rPr lang="sv-SE" i="1" dirty="0" smtClean="0"/>
              <a:t> </a:t>
            </a:r>
            <a:r>
              <a:rPr lang="sv-SE" dirty="0" smtClean="0"/>
              <a:t>the packet </a:t>
            </a:r>
            <a:r>
              <a:rPr lang="sv-SE" dirty="0" err="1" smtClean="0"/>
              <a:t>traffic</a:t>
            </a:r>
            <a:r>
              <a:rPr lang="sv-SE" dirty="0" smtClean="0"/>
              <a:t> (the </a:t>
            </a:r>
            <a:r>
              <a:rPr lang="sv-SE" dirty="0" err="1" smtClean="0"/>
              <a:t>network</a:t>
            </a:r>
            <a:r>
              <a:rPr lang="sv-SE" dirty="0" smtClean="0"/>
              <a:t> provider </a:t>
            </a:r>
            <a:r>
              <a:rPr lang="sv-SE" dirty="0" err="1" smtClean="0"/>
              <a:t>does</a:t>
            </a:r>
            <a:r>
              <a:rPr lang="sv-SE" dirty="0" smtClean="0"/>
              <a:t> </a:t>
            </a:r>
            <a:r>
              <a:rPr lang="sv-SE" i="1" dirty="0" err="1" smtClean="0"/>
              <a:t>traffic</a:t>
            </a:r>
            <a:r>
              <a:rPr lang="sv-SE" i="1" dirty="0" smtClean="0"/>
              <a:t> </a:t>
            </a:r>
            <a:r>
              <a:rPr lang="sv-SE" i="1" dirty="0" err="1" smtClean="0"/>
              <a:t>policing</a:t>
            </a:r>
            <a:r>
              <a:rPr lang="sv-SE" i="1" dirty="0" smtClean="0"/>
              <a:t>, </a:t>
            </a:r>
            <a:r>
              <a:rPr lang="sv-SE" dirty="0" err="1" smtClean="0"/>
              <a:t>ie</a:t>
            </a:r>
            <a:r>
              <a:rPr lang="sv-SE" dirty="0" smtClean="0"/>
              <a:t> monitors/</a:t>
            </a:r>
            <a:r>
              <a:rPr lang="sv-SE" dirty="0" err="1" smtClean="0"/>
              <a:t>enforces</a:t>
            </a:r>
            <a:r>
              <a:rPr lang="sv-SE" dirty="0" smtClean="0"/>
              <a:t> the ”</a:t>
            </a:r>
            <a:r>
              <a:rPr lang="sv-SE" dirty="0" err="1" smtClean="0"/>
              <a:t>shape</a:t>
            </a:r>
            <a:r>
              <a:rPr lang="sv-SE" dirty="0" smtClean="0"/>
              <a:t>” </a:t>
            </a:r>
            <a:r>
              <a:rPr lang="sv-SE" dirty="0" err="1" smtClean="0"/>
              <a:t>agreed</a:t>
            </a:r>
            <a:r>
              <a:rPr lang="sv-SE" dirty="0" smtClean="0"/>
              <a:t>). 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Traffic shaping</a:t>
            </a:r>
            <a:r>
              <a:rPr lang="en-US" dirty="0" smtClean="0"/>
              <a:t>, to limit transmission rates: </a:t>
            </a:r>
          </a:p>
          <a:p>
            <a:pPr lvl="1"/>
            <a:r>
              <a:rPr lang="en-US" dirty="0" smtClean="0"/>
              <a:t>(Long term) </a:t>
            </a:r>
            <a:r>
              <a:rPr lang="en-US" b="1" dirty="0" smtClean="0">
                <a:solidFill>
                  <a:srgbClr val="FF0000"/>
                </a:solidFill>
              </a:rPr>
              <a:t>Average Rate</a:t>
            </a:r>
            <a:r>
              <a:rPr lang="en-US" dirty="0" smtClean="0"/>
              <a:t> (e.g.100 </a:t>
            </a:r>
            <a:r>
              <a:rPr lang="en-US" dirty="0" err="1" smtClean="0"/>
              <a:t>pkts</a:t>
            </a:r>
            <a:r>
              <a:rPr lang="en-US" dirty="0" smtClean="0"/>
              <a:t>/sec or 6000 packets per min), crucial aspect is the interval length</a:t>
            </a:r>
          </a:p>
          <a:p>
            <a:pPr lvl="1"/>
            <a:r>
              <a:rPr lang="en-US" b="1" dirty="0" smtClean="0">
                <a:solidFill>
                  <a:srgbClr val="FF0000"/>
                </a:solidFill>
              </a:rPr>
              <a:t>Peak Rate</a:t>
            </a:r>
            <a:r>
              <a:rPr lang="en-US" dirty="0" smtClean="0"/>
              <a:t>: e.g.1500 </a:t>
            </a:r>
            <a:r>
              <a:rPr lang="en-US" dirty="0" err="1" smtClean="0"/>
              <a:t>pkts</a:t>
            </a:r>
            <a:r>
              <a:rPr lang="en-US" dirty="0" smtClean="0"/>
              <a:t>/sec </a:t>
            </a:r>
            <a:r>
              <a:rPr lang="en-US" dirty="0"/>
              <a:t>p</a:t>
            </a:r>
            <a:r>
              <a:rPr lang="en-US" dirty="0" smtClean="0"/>
              <a:t>eak</a:t>
            </a:r>
          </a:p>
          <a:p>
            <a:pPr lvl="1"/>
            <a:r>
              <a:rPr lang="en-US" dirty="0" smtClean="0"/>
              <a:t>(Max.)</a:t>
            </a:r>
            <a:r>
              <a:rPr lang="en-US" b="1" dirty="0" smtClean="0"/>
              <a:t> </a:t>
            </a:r>
            <a:r>
              <a:rPr lang="en-US" b="1" dirty="0" smtClean="0">
                <a:solidFill>
                  <a:srgbClr val="FF0000"/>
                </a:solidFill>
              </a:rPr>
              <a:t>Burst Size</a:t>
            </a:r>
            <a:r>
              <a:rPr lang="en-US" dirty="0" smtClean="0"/>
              <a:t>: Max. number of packets sent consecutively, </a:t>
            </a:r>
            <a:r>
              <a:rPr lang="en-US" dirty="0" err="1" smtClean="0"/>
              <a:t>ie</a:t>
            </a:r>
            <a:r>
              <a:rPr lang="en-US" dirty="0" smtClean="0"/>
              <a:t> over a very short period of time</a:t>
            </a:r>
          </a:p>
          <a:p>
            <a:pPr lvl="1"/>
            <a:endParaRPr lang="en-US" dirty="0" smtClean="0"/>
          </a:p>
        </p:txBody>
      </p:sp>
      <p:sp>
        <p:nvSpPr>
          <p:cNvPr id="6349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EA17ACC-ABED-4859-85F8-F761875AC466}" type="slidenum">
              <a:rPr lang="en-US" smtClean="0"/>
              <a:pPr/>
              <a:t>8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532671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6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228600"/>
            <a:ext cx="7772400" cy="536104"/>
          </a:xfrm>
          <a:noFill/>
        </p:spPr>
        <p:txBody>
          <a:bodyPr lIns="92075" tIns="46038" rIns="92075" bIns="46038"/>
          <a:lstStyle/>
          <a:p>
            <a:r>
              <a:rPr lang="sv-SE" sz="2800" dirty="0" err="1" smtClean="0"/>
              <a:t>Policing</a:t>
            </a:r>
            <a:r>
              <a:rPr lang="sv-SE" sz="2800" dirty="0" smtClean="0"/>
              <a:t> </a:t>
            </a:r>
            <a:r>
              <a:rPr lang="sv-SE" sz="2800" dirty="0" err="1" smtClean="0"/>
              <a:t>Mechanisms</a:t>
            </a:r>
            <a:r>
              <a:rPr lang="sv-SE" sz="2800" dirty="0" smtClean="0"/>
              <a:t>: Pure </a:t>
            </a:r>
            <a:r>
              <a:rPr lang="sv-SE" sz="2800" i="1" dirty="0" err="1" smtClean="0"/>
              <a:t>Leaky</a:t>
            </a:r>
            <a:r>
              <a:rPr lang="sv-SE" sz="2800" i="1" dirty="0" smtClean="0"/>
              <a:t> </a:t>
            </a:r>
            <a:r>
              <a:rPr lang="sv-SE" sz="2800" i="1" dirty="0" err="1" smtClean="0"/>
              <a:t>Bucket</a:t>
            </a:r>
            <a:endParaRPr lang="sv-SE" sz="2800" i="1" dirty="0" smtClean="0"/>
          </a:p>
        </p:txBody>
      </p:sp>
      <p:sp>
        <p:nvSpPr>
          <p:cNvPr id="64517" name="Rectangle 3"/>
          <p:cNvSpPr>
            <a:spLocks noGrp="1" noChangeArrowheads="1"/>
          </p:cNvSpPr>
          <p:nvPr>
            <p:ph idx="1"/>
          </p:nvPr>
        </p:nvSpPr>
        <p:spPr>
          <a:xfrm>
            <a:off x="533400" y="1063625"/>
            <a:ext cx="8223250" cy="781199"/>
          </a:xfrm>
        </p:spPr>
        <p:txBody>
          <a:bodyPr lIns="92075" tIns="46038" rIns="92075" bIns="46038"/>
          <a:lstStyle/>
          <a:p>
            <a:pPr>
              <a:buFont typeface="ZapfDingbats"/>
              <a:buNone/>
            </a:pPr>
            <a:r>
              <a:rPr lang="sv-SE" sz="2400" b="1" dirty="0" err="1" smtClean="0">
                <a:solidFill>
                  <a:srgbClr val="FF0000"/>
                </a:solidFill>
              </a:rPr>
              <a:t>Idea</a:t>
            </a:r>
            <a:r>
              <a:rPr lang="sv-SE" sz="2400" b="1" dirty="0" smtClean="0"/>
              <a:t>: </a:t>
            </a:r>
            <a:r>
              <a:rPr lang="sv-SE" sz="2400" dirty="0" err="1" smtClean="0"/>
              <a:t>eliminates</a:t>
            </a:r>
            <a:r>
              <a:rPr lang="sv-SE" sz="2400" dirty="0" smtClean="0"/>
              <a:t> </a:t>
            </a:r>
            <a:r>
              <a:rPr lang="sv-SE" sz="2400" dirty="0" err="1" smtClean="0"/>
              <a:t>bursts</a:t>
            </a:r>
            <a:r>
              <a:rPr lang="sv-SE" sz="2400" dirty="0" smtClean="0"/>
              <a:t> </a:t>
            </a:r>
            <a:r>
              <a:rPr lang="sv-SE" sz="2400" dirty="0" err="1" smtClean="0"/>
              <a:t>completely</a:t>
            </a:r>
            <a:r>
              <a:rPr lang="sv-SE" sz="2400" dirty="0" smtClean="0"/>
              <a:t>; </a:t>
            </a:r>
            <a:r>
              <a:rPr lang="sv-SE" sz="2400" dirty="0" err="1" smtClean="0"/>
              <a:t>may</a:t>
            </a:r>
            <a:r>
              <a:rPr lang="sv-SE" sz="2400" dirty="0" smtClean="0"/>
              <a:t> cause </a:t>
            </a:r>
            <a:r>
              <a:rPr lang="sv-SE" sz="2400" dirty="0" err="1" smtClean="0"/>
              <a:t>unnecessary</a:t>
            </a:r>
            <a:r>
              <a:rPr lang="sv-SE" sz="2400" dirty="0" smtClean="0"/>
              <a:t> packet </a:t>
            </a:r>
            <a:r>
              <a:rPr lang="sv-SE" sz="2400" dirty="0" err="1" smtClean="0"/>
              <a:t>losses</a:t>
            </a:r>
            <a:endParaRPr lang="sv-SE" sz="2400" dirty="0" smtClean="0"/>
          </a:p>
        </p:txBody>
      </p:sp>
      <p:sp>
        <p:nvSpPr>
          <p:cNvPr id="6451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D66C729-E9B6-4CE5-8F55-DCF166E5F413}" type="slidenum">
              <a:rPr lang="en-US" smtClean="0"/>
              <a:pPr/>
              <a:t>9</a:t>
            </a:fld>
            <a:endParaRPr lang="en-US" smtClean="0"/>
          </a:p>
        </p:txBody>
      </p:sp>
      <p:pic>
        <p:nvPicPr>
          <p:cNvPr id="64518" name="Picture 4" descr="5-2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19672" y="2113132"/>
            <a:ext cx="5976664" cy="42990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02588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14782</TotalTime>
  <Words>2142</Words>
  <Application>Microsoft Office PowerPoint</Application>
  <PresentationFormat>On-screen Show (4:3)</PresentationFormat>
  <Paragraphs>372</Paragraphs>
  <Slides>34</Slides>
  <Notes>5</Notes>
  <HiddenSlides>3</HiddenSlides>
  <MMClips>0</MMClips>
  <ScaleCrop>false</ScaleCrop>
  <HeadingPairs>
    <vt:vector size="8" baseType="variant">
      <vt:variant>
        <vt:lpstr>Fonts Used</vt:lpstr>
      </vt:variant>
      <vt:variant>
        <vt:i4>12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48" baseType="lpstr">
      <vt:lpstr>MS PGothic</vt:lpstr>
      <vt:lpstr>MS PGothic</vt:lpstr>
      <vt:lpstr>Arial</vt:lpstr>
      <vt:lpstr>Arial Narrow</vt:lpstr>
      <vt:lpstr>Calibri</vt:lpstr>
      <vt:lpstr>Comic Sans MS</vt:lpstr>
      <vt:lpstr>Garamond</vt:lpstr>
      <vt:lpstr>Helvetica</vt:lpstr>
      <vt:lpstr>Symbol</vt:lpstr>
      <vt:lpstr>Times New Roman</vt:lpstr>
      <vt:lpstr>Wingdings</vt:lpstr>
      <vt:lpstr>ZapfDingbats</vt:lpstr>
      <vt:lpstr>Office Theme</vt:lpstr>
      <vt:lpstr>Clip</vt:lpstr>
      <vt:lpstr>Course on Computer Communication and Networks   Lecture 14 Part A Chapter 7.5: Network support for multimedia  </vt:lpstr>
      <vt:lpstr>Recall: multimedia networking</vt:lpstr>
      <vt:lpstr>Let’s hit the road again: Roadmap</vt:lpstr>
      <vt:lpstr>Improving timing/bandwidth  guarantees  in Networks</vt:lpstr>
      <vt:lpstr>Where does this go in?</vt:lpstr>
      <vt:lpstr>Packet Scheduling: FIFO </vt:lpstr>
      <vt:lpstr>Packet Scheduling: Weighted Fair Queueing</vt:lpstr>
      <vt:lpstr>Policing Mechanisms</vt:lpstr>
      <vt:lpstr>Policing Mechanisms: Pure Leaky Bucket</vt:lpstr>
      <vt:lpstr>Policing Mechanisms:LeakyToken Bucket</vt:lpstr>
      <vt:lpstr>Policing Mechanisms: token bucket</vt:lpstr>
      <vt:lpstr>Policing: the effect of buckets</vt:lpstr>
      <vt:lpstr>Roadmap</vt:lpstr>
      <vt:lpstr>Virtual Circuit example: ATM: Asynchronous Transfer Mode nets</vt:lpstr>
      <vt:lpstr>Recall: switching fabrics</vt:lpstr>
      <vt:lpstr>ATM cell (small packet)</vt:lpstr>
      <vt:lpstr>Example VC technology ATM Network service models:</vt:lpstr>
      <vt:lpstr>ATM Bit Rate Services</vt:lpstr>
      <vt:lpstr>ATM (VC) Congestion Control</vt:lpstr>
      <vt:lpstr>Roadmap</vt:lpstr>
      <vt:lpstr>Intserv: QoS guarantee scenario</vt:lpstr>
      <vt:lpstr>RSVP: resource reservation protocol</vt:lpstr>
      <vt:lpstr>Back to Internet bandwidth guarantee support: alternatively?</vt:lpstr>
      <vt:lpstr>Diffserv Architecture</vt:lpstr>
      <vt:lpstr>PowerPoint Presentation</vt:lpstr>
      <vt:lpstr>DiffServ Core Functions</vt:lpstr>
      <vt:lpstr>Roadmap - Summary</vt:lpstr>
      <vt:lpstr>Reading list, review questions, further study</vt:lpstr>
      <vt:lpstr>Extra slides/notes for further study</vt:lpstr>
      <vt:lpstr>Token bucket + WFQ…</vt:lpstr>
      <vt:lpstr>ATM ABR congestion control</vt:lpstr>
      <vt:lpstr>Traffic Shaping and Policing in ATM</vt:lpstr>
      <vt:lpstr>ATM Adaptation (Transport) Layer: AAL</vt:lpstr>
      <vt:lpstr>Network support for multimedia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Course Computer Communications Study Period 2, 2012</dc:title>
  <dc:creator>Marina Papatriantafilou</dc:creator>
  <cp:lastModifiedBy>Marina Papatriantafilou</cp:lastModifiedBy>
  <cp:revision>590</cp:revision>
  <cp:lastPrinted>2015-01-28T21:49:37Z</cp:lastPrinted>
  <dcterms:created xsi:type="dcterms:W3CDTF">2012-10-29T16:37:44Z</dcterms:created>
  <dcterms:modified xsi:type="dcterms:W3CDTF">2016-03-01T21:41:57Z</dcterms:modified>
</cp:coreProperties>
</file>