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3" r:id="rId2"/>
    <p:sldMasterId id="2147483659" r:id="rId3"/>
  </p:sldMasterIdLst>
  <p:notesMasterIdLst>
    <p:notesMasterId r:id="rId109"/>
  </p:notesMasterIdLst>
  <p:sldIdLst>
    <p:sldId id="290" r:id="rId4"/>
    <p:sldId id="301" r:id="rId5"/>
    <p:sldId id="302" r:id="rId6"/>
    <p:sldId id="304" r:id="rId7"/>
    <p:sldId id="318" r:id="rId8"/>
    <p:sldId id="447" r:id="rId9"/>
    <p:sldId id="306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6" r:id="rId36"/>
    <p:sldId id="477" r:id="rId37"/>
    <p:sldId id="478" r:id="rId38"/>
    <p:sldId id="474" r:id="rId39"/>
    <p:sldId id="479" r:id="rId40"/>
    <p:sldId id="334" r:id="rId41"/>
    <p:sldId id="337" r:id="rId42"/>
    <p:sldId id="338" r:id="rId43"/>
    <p:sldId id="339" r:id="rId44"/>
    <p:sldId id="335" r:id="rId45"/>
    <p:sldId id="340" r:id="rId46"/>
    <p:sldId id="482" r:id="rId47"/>
    <p:sldId id="421" r:id="rId48"/>
    <p:sldId id="483" r:id="rId49"/>
    <p:sldId id="425" r:id="rId50"/>
    <p:sldId id="484" r:id="rId51"/>
    <p:sldId id="485" r:id="rId52"/>
    <p:sldId id="486" r:id="rId53"/>
    <p:sldId id="494" r:id="rId54"/>
    <p:sldId id="488" r:id="rId55"/>
    <p:sldId id="496" r:id="rId56"/>
    <p:sldId id="493" r:id="rId57"/>
    <p:sldId id="489" r:id="rId58"/>
    <p:sldId id="490" r:id="rId59"/>
    <p:sldId id="491" r:id="rId60"/>
    <p:sldId id="495" r:id="rId61"/>
    <p:sldId id="497" r:id="rId62"/>
    <p:sldId id="492" r:id="rId63"/>
    <p:sldId id="498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7" r:id="rId72"/>
    <p:sldId id="508" r:id="rId73"/>
    <p:sldId id="509" r:id="rId74"/>
    <p:sldId id="510" r:id="rId75"/>
    <p:sldId id="511" r:id="rId76"/>
    <p:sldId id="512" r:id="rId77"/>
    <p:sldId id="544" r:id="rId78"/>
    <p:sldId id="441" r:id="rId79"/>
    <p:sldId id="513" r:id="rId80"/>
    <p:sldId id="514" r:id="rId81"/>
    <p:sldId id="515" r:id="rId82"/>
    <p:sldId id="516" r:id="rId83"/>
    <p:sldId id="517" r:id="rId84"/>
    <p:sldId id="518" r:id="rId85"/>
    <p:sldId id="519" r:id="rId86"/>
    <p:sldId id="520" r:id="rId87"/>
    <p:sldId id="521" r:id="rId88"/>
    <p:sldId id="522" r:id="rId89"/>
    <p:sldId id="523" r:id="rId90"/>
    <p:sldId id="524" r:id="rId91"/>
    <p:sldId id="525" r:id="rId92"/>
    <p:sldId id="526" r:id="rId93"/>
    <p:sldId id="527" r:id="rId94"/>
    <p:sldId id="528" r:id="rId95"/>
    <p:sldId id="529" r:id="rId96"/>
    <p:sldId id="530" r:id="rId97"/>
    <p:sldId id="531" r:id="rId98"/>
    <p:sldId id="532" r:id="rId99"/>
    <p:sldId id="533" r:id="rId100"/>
    <p:sldId id="534" r:id="rId101"/>
    <p:sldId id="535" r:id="rId102"/>
    <p:sldId id="536" r:id="rId103"/>
    <p:sldId id="537" r:id="rId104"/>
    <p:sldId id="538" r:id="rId105"/>
    <p:sldId id="539" r:id="rId106"/>
    <p:sldId id="540" r:id="rId107"/>
    <p:sldId id="543" r:id="rId108"/>
  </p:sldIdLst>
  <p:sldSz cx="13004800" cy="8128000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FF"/>
    <a:srgbClr val="AEE8BC"/>
    <a:srgbClr val="375999"/>
    <a:srgbClr val="DFEECE"/>
    <a:srgbClr val="CF7843"/>
    <a:srgbClr val="E1AD4F"/>
    <a:srgbClr val="719150"/>
    <a:srgbClr val="458281"/>
    <a:srgbClr val="466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71" d="100"/>
          <a:sy n="71" d="100"/>
        </p:scale>
        <p:origin x="972" y="66"/>
      </p:cViewPr>
      <p:guideLst>
        <p:guide orient="horz" pos="2560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ableStyles" Target="tableStyle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Haxl performance vs. FXL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FXL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Sheet1!$A$37:$A$61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Sheet1!$B$37:$B$61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Haxl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Sheet1!$A$37:$A$61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Sheet1!$C$37:$C$61</c:f>
              <c:numCache>
                <c:formatCode>General</c:formatCode>
                <c:ptCount val="25"/>
                <c:pt idx="0">
                  <c:v>0.71210715219174003</c:v>
                </c:pt>
                <c:pt idx="1">
                  <c:v>0.84195329535764796</c:v>
                </c:pt>
                <c:pt idx="2">
                  <c:v>0.85365760903198096</c:v>
                </c:pt>
                <c:pt idx="3">
                  <c:v>1.0411374892984999</c:v>
                </c:pt>
                <c:pt idx="4">
                  <c:v>1.1525769529586101</c:v>
                </c:pt>
                <c:pt idx="5">
                  <c:v>1.22245386428422</c:v>
                </c:pt>
                <c:pt idx="6">
                  <c:v>1.22526738664206</c:v>
                </c:pt>
                <c:pt idx="7">
                  <c:v>1.2446057047363801</c:v>
                </c:pt>
                <c:pt idx="8">
                  <c:v>1.27720377861771</c:v>
                </c:pt>
                <c:pt idx="9">
                  <c:v>1.2859173035466001</c:v>
                </c:pt>
                <c:pt idx="10">
                  <c:v>1.3213499584519299</c:v>
                </c:pt>
                <c:pt idx="11">
                  <c:v>1.3637936716510399</c:v>
                </c:pt>
                <c:pt idx="12">
                  <c:v>1.3771987017068801</c:v>
                </c:pt>
                <c:pt idx="13">
                  <c:v>1.4428562834462699</c:v>
                </c:pt>
                <c:pt idx="14">
                  <c:v>1.45189232842614</c:v>
                </c:pt>
                <c:pt idx="15">
                  <c:v>1.4658522237910401</c:v>
                </c:pt>
                <c:pt idx="16">
                  <c:v>1.5106767261673699</c:v>
                </c:pt>
                <c:pt idx="17">
                  <c:v>1.52146681367248</c:v>
                </c:pt>
                <c:pt idx="18">
                  <c:v>1.5570561177217299</c:v>
                </c:pt>
                <c:pt idx="19">
                  <c:v>1.6212607314081799</c:v>
                </c:pt>
                <c:pt idx="20">
                  <c:v>2.0544984874749299</c:v>
                </c:pt>
                <c:pt idx="21">
                  <c:v>2.1384705686526999</c:v>
                </c:pt>
                <c:pt idx="22">
                  <c:v>2.47777555896793</c:v>
                </c:pt>
                <c:pt idx="23">
                  <c:v>2.9154295776997898</c:v>
                </c:pt>
                <c:pt idx="24">
                  <c:v>3.31961892137452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22291008"/>
        <c:axId val="1167363504"/>
      </c:barChart>
      <c:catAx>
        <c:axId val="122229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Request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363504"/>
        <c:crosses val="autoZero"/>
        <c:auto val="1"/>
        <c:lblAlgn val="ctr"/>
        <c:lblOffset val="100"/>
        <c:noMultiLvlLbl val="0"/>
      </c:catAx>
      <c:valAx>
        <c:axId val="116736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29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0E1E0-0CB4-1649-8164-0B9CCDC5E0ED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D980-B585-574E-A40D-6418E1AC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7105-E44C-46B1-AC56-6CA4BC512EA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5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Unlike in monadic bind, the applicative operator can evaluate both of its arguments.</a:t>
            </a:r>
          </a:p>
          <a:p>
            <a:endParaRPr lang="en-GB" dirty="0" smtClean="0"/>
          </a:p>
          <a:p>
            <a:r>
              <a:rPr lang="en-GB" dirty="0" smtClean="0"/>
              <a:t>The result</a:t>
            </a:r>
            <a:r>
              <a:rPr lang="en-GB" baseline="0" dirty="0" smtClean="0"/>
              <a:t> of the whole expression depends on whether the left or right arguments were blocked</a:t>
            </a:r>
          </a:p>
          <a:p>
            <a:r>
              <a:rPr lang="en-GB" baseline="0" dirty="0" smtClean="0"/>
              <a:t>If both are Done, then the result is Done.</a:t>
            </a:r>
          </a:p>
          <a:p>
            <a:r>
              <a:rPr lang="en-GB" baseline="0" dirty="0" smtClean="0"/>
              <a:t>If the right or the left are Blocked, then the whole computation is Blocked, and we construct the continuation appropriately.</a:t>
            </a:r>
          </a:p>
          <a:p>
            <a:r>
              <a:rPr lang="en-GB" baseline="0" dirty="0" smtClean="0"/>
              <a:t>If *both* the left and right are Blocked then the computation is Blocked, and we combine the sets of blocked requests from both sides.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final case is how a computation can be blocked on multiple things: when both branches of &lt;*&gt; are Blocked, then the computation is blocked on multiple data-fetches.</a:t>
            </a:r>
          </a:p>
          <a:p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is the key idea in our approach, so I want to emphasize it: Applicative gives us the ability to explore multiple branches of a computation.  So by using Applicative rather than Monad to structure our code, we can explore more of the computation to find blocked requests and hence perform them concurrently.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7400" y="1943100"/>
            <a:ext cx="11430000" cy="378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612900"/>
            <a:ext cx="5632450" cy="595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612900"/>
            <a:ext cx="5632450" cy="595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7533452"/>
            <a:ext cx="3034453" cy="432741"/>
          </a:xfrm>
          <a:prstGeom prst="rect">
            <a:avLst/>
          </a:prstGeom>
        </p:spPr>
        <p:txBody>
          <a:bodyPr/>
          <a:lstStyle/>
          <a:p>
            <a:fld id="{8003ACCF-2097-48B8-B5E6-D022165BB886}" type="datetimeFigureOut">
              <a:rPr lang="en-US" smtClean="0"/>
              <a:pPr/>
              <a:t>4/28/2016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7533452"/>
            <a:ext cx="4118187" cy="43274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7533452"/>
            <a:ext cx="3034453" cy="432741"/>
          </a:xfrm>
          <a:prstGeom prst="rect">
            <a:avLst/>
          </a:prstGeom>
        </p:spPr>
        <p:txBody>
          <a:bodyPr/>
          <a:lstStyle/>
          <a:p>
            <a:fld id="{E8967A2D-EAA5-4201-B9B3-2E5D63BD91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rgbClr val="375999"/>
          </a:solidFill>
          <a:ln w="203200" cap="flat" cmpd="sng" algn="ctr">
            <a:solidFill>
              <a:srgbClr val="6B84B5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943100"/>
            <a:ext cx="11430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Medium" pitchFamily="-65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6448425"/>
            <a:ext cx="114173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Vista Sans OT Reg" pitchFamily="-65" charset="0"/>
              </a:rPr>
              <a:t>Click to edit Master text styles</a:t>
            </a:r>
          </a:p>
          <a:p>
            <a:pPr lvl="1"/>
            <a:r>
              <a:rPr lang="en-US" dirty="0">
                <a:sym typeface="Vista Sans OT Reg" pitchFamily="-65" charset="0"/>
              </a:rPr>
              <a:t>Second level</a:t>
            </a:r>
          </a:p>
          <a:p>
            <a:pPr lvl="2"/>
            <a:r>
              <a:rPr lang="en-US" dirty="0">
                <a:sym typeface="Vista Sans OT Reg" pitchFamily="-65" charset="0"/>
              </a:rPr>
              <a:t>Third </a:t>
            </a:r>
            <a:r>
              <a:rPr lang="en-US" dirty="0" smtClean="0">
                <a:sym typeface="Vista Sans OT Reg" pitchFamily="-65" charset="0"/>
              </a:rPr>
              <a:t>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3" y="695325"/>
            <a:ext cx="1663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Vista Sans OT Medium" pitchFamily="-65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9pPr>
    </p:titleStyle>
    <p:bodyStyle>
      <a:lvl1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1pPr>
      <a:lvl2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2pPr>
      <a:lvl3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3pPr>
      <a:lvl4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4pPr>
      <a:lvl5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5pPr>
      <a:lvl6pPr marL="4572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6pPr>
      <a:lvl7pPr marL="9144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7pPr>
      <a:lvl8pPr marL="13716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8pPr>
      <a:lvl9pPr marL="18288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rgbClr val="375999"/>
          </a:solidFill>
          <a:ln w="203200" cap="flat" cmpd="sng" algn="ctr">
            <a:solidFill>
              <a:srgbClr val="6B84B5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943100"/>
            <a:ext cx="11430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Medium" pitchFamily="-65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Vista Sans OT Medium" pitchFamily="-65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9pPr>
    </p:titleStyle>
    <p:bodyStyle>
      <a:lvl1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1pPr>
      <a:lvl2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2pPr>
      <a:lvl3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3pPr>
      <a:lvl4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4pPr>
      <a:lvl5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chemeClr val="bg1"/>
          </a:solidFill>
          <a:ln w="203200" cap="flat" cmpd="sng" algn="ctr">
            <a:solidFill>
              <a:srgbClr val="FFFFFF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47700"/>
            <a:ext cx="114173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Medium" pitchFamily="-65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612900"/>
            <a:ext cx="11417300" cy="595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Reg" pitchFamily="-65" charset="0"/>
              </a:rPr>
              <a:t>Click to edit Master text styles</a:t>
            </a:r>
          </a:p>
          <a:p>
            <a:pPr lvl="1"/>
            <a:r>
              <a:rPr lang="en-US">
                <a:sym typeface="Vista Sans OT Reg" pitchFamily="-65" charset="0"/>
              </a:rPr>
              <a:t>Second level</a:t>
            </a:r>
          </a:p>
          <a:p>
            <a:pPr lvl="2"/>
            <a:r>
              <a:rPr lang="en-US">
                <a:sym typeface="Vista Sans OT Reg" pitchFamily="-65" charset="0"/>
              </a:rPr>
              <a:t>Third level</a:t>
            </a:r>
          </a:p>
          <a:p>
            <a:pPr lvl="3"/>
            <a:r>
              <a:rPr lang="en-US">
                <a:sym typeface="Vista Sans OT Reg" pitchFamily="-65" charset="0"/>
              </a:rPr>
              <a:t>Fourth level</a:t>
            </a:r>
          </a:p>
          <a:p>
            <a:pPr lvl="4"/>
            <a:r>
              <a:rPr lang="en-US">
                <a:sym typeface="Vista Sans OT Reg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Vista Sans OT Medium" pitchFamily="-65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9pPr>
    </p:titleStyle>
    <p:bodyStyle>
      <a:lvl1pPr marL="214313" indent="-214313" algn="l" rtl="0" fontAlgn="base">
        <a:lnSpc>
          <a:spcPct val="110000"/>
        </a:lnSpc>
        <a:spcBef>
          <a:spcPts val="1700"/>
        </a:spcBef>
        <a:spcAft>
          <a:spcPct val="0"/>
        </a:spcAft>
        <a:buClr>
          <a:srgbClr val="415995"/>
        </a:buClr>
        <a:buSzPct val="64000"/>
        <a:buFont typeface="Lucida Grande" pitchFamily="-65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1pPr>
      <a:lvl2pPr marL="479425" indent="-23812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64000"/>
        <a:buFont typeface="Lucida Grande" pitchFamily="-65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2pPr>
      <a:lvl3pPr marL="695325" indent="-17462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54000"/>
        <a:buFont typeface="Lucida Grande" pitchFamily="-65" charset="0"/>
        <a:buChar char="▪"/>
        <a:defRPr sz="26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3pPr>
      <a:lvl4pPr marL="928688" indent="-17938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4pPr>
      <a:lvl5pPr marL="11588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5pPr>
      <a:lvl6pPr marL="16160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6pPr>
      <a:lvl7pPr marL="20732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7pPr>
      <a:lvl8pPr marL="25304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8pPr>
      <a:lvl9pPr marL="29876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Parallel Functional Programming</a:t>
            </a:r>
            <a:br>
              <a:rPr lang="en-US" dirty="0" smtClean="0"/>
            </a:br>
            <a:r>
              <a:rPr lang="en-US" sz="5200" dirty="0" smtClean="0">
                <a:solidFill>
                  <a:srgbClr val="AFBEE3"/>
                </a:solidFill>
              </a:rPr>
              <a:t>at Scale, at Facebook</a:t>
            </a:r>
            <a:endParaRPr lang="en-US" sz="5200" dirty="0">
              <a:solidFill>
                <a:srgbClr val="AFBEE3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GB" dirty="0" smtClean="0"/>
              <a:t>Simon Marlow</a:t>
            </a:r>
          </a:p>
          <a:p>
            <a:r>
              <a:rPr lang="en-GB" dirty="0" smtClean="0"/>
              <a:t>May 2015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751632"/>
            <a:ext cx="11417300" cy="660400"/>
          </a:xfrm>
        </p:spPr>
        <p:txBody>
          <a:bodyPr/>
          <a:lstStyle/>
          <a:p>
            <a:r>
              <a:rPr lang="en-US" sz="4800" dirty="0" smtClean="0"/>
              <a:t>Sigma :: Content -&gt; Bool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831752"/>
            <a:ext cx="11417300" cy="5737448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Sigma classifies tens of billions of actions per day</a:t>
            </a:r>
          </a:p>
          <a:p>
            <a:pPr lvl="2"/>
            <a:r>
              <a:rPr lang="en-US" dirty="0" smtClean="0"/>
              <a:t>Facebook + Instagram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Sigma is a </a:t>
            </a:r>
            <a:r>
              <a:rPr lang="en-US" i="1" dirty="0" smtClean="0"/>
              <a:t>rule engine</a:t>
            </a:r>
          </a:p>
          <a:p>
            <a:pPr lvl="2"/>
            <a:r>
              <a:rPr lang="en-US" dirty="0" smtClean="0"/>
              <a:t>For each action type, evaluate a set of rules</a:t>
            </a:r>
          </a:p>
          <a:p>
            <a:pPr lvl="2"/>
            <a:r>
              <a:rPr lang="en-US" dirty="0" smtClean="0"/>
              <a:t>Rules can block or take other action</a:t>
            </a:r>
          </a:p>
          <a:p>
            <a:pPr lvl="2"/>
            <a:r>
              <a:rPr lang="en-US" dirty="0" smtClean="0"/>
              <a:t>Manual + machine learned rules</a:t>
            </a:r>
          </a:p>
          <a:p>
            <a:pPr lvl="2"/>
            <a:r>
              <a:rPr lang="en-US" dirty="0" smtClean="0"/>
              <a:t>Rules can be updated live</a:t>
            </a:r>
          </a:p>
          <a:p>
            <a:pPr lvl="2"/>
            <a:endParaRPr lang="en-US" dirty="0"/>
          </a:p>
          <a:p>
            <a:pPr lvl="1"/>
            <a:r>
              <a:rPr lang="en-GB" dirty="0"/>
              <a:t>Highly effective at eliminating spam, malware, malicious URLs, etc.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faster we can get new rules into production, the more spam we catch before people see it, the faster we stop viral malware, etc.</a:t>
            </a:r>
          </a:p>
          <a:p>
            <a:r>
              <a:rPr lang="en-GB" dirty="0" smtClean="0"/>
              <a:t>(Not </a:t>
            </a:r>
            <a:r>
              <a:rPr lang="en-GB" dirty="0"/>
              <a:t>all changes need </a:t>
            </a:r>
            <a:r>
              <a:rPr lang="en-GB" dirty="0" smtClean="0"/>
              <a:t>immediate deployment: </a:t>
            </a:r>
            <a:r>
              <a:rPr lang="en-GB" dirty="0"/>
              <a:t>code review is the </a:t>
            </a:r>
            <a:r>
              <a:rPr lang="en-GB" dirty="0" smtClean="0"/>
              <a:t>norm)</a:t>
            </a:r>
          </a:p>
          <a:p>
            <a:r>
              <a:rPr lang="en-GB" dirty="0" smtClean="0"/>
              <a:t>“Code in the repo is what is running in production”</a:t>
            </a:r>
            <a:endParaRPr lang="en-GB" dirty="0"/>
          </a:p>
          <a:p>
            <a:endParaRPr lang="en-GB" dirty="0"/>
          </a:p>
          <a:p>
            <a:r>
              <a:rPr lang="en-GB" dirty="0"/>
              <a:t>Deployment typically on the order of a few minutes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deploy new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831752"/>
            <a:ext cx="11417300" cy="5737448"/>
          </a:xfrm>
        </p:spPr>
        <p:txBody>
          <a:bodyPr/>
          <a:lstStyle/>
          <a:p>
            <a:r>
              <a:rPr lang="en-GB" dirty="0"/>
              <a:t>Haskell has an optimising compiler, runs native code</a:t>
            </a:r>
          </a:p>
          <a:p>
            <a:r>
              <a:rPr lang="en-GB" dirty="0"/>
              <a:t>Haskell code needs to be compiled and distributed to </a:t>
            </a:r>
            <a:r>
              <a:rPr lang="en-GB" dirty="0" smtClean="0"/>
              <a:t>servers</a:t>
            </a:r>
          </a:p>
          <a:p>
            <a:r>
              <a:rPr lang="en-GB" dirty="0" smtClean="0"/>
              <a:t>Servers need to start running the new code somehow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Restarting the process doesn’t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Takes a while to start up</a:t>
            </a:r>
          </a:p>
          <a:p>
            <a:r>
              <a:rPr lang="en-GB" dirty="0" smtClean="0"/>
              <a:t>Caches would be cold</a:t>
            </a:r>
          </a:p>
          <a:p>
            <a:r>
              <a:rPr lang="en-GB" dirty="0" smtClean="0"/>
              <a:t>A rolling restart would take </a:t>
            </a:r>
            <a:r>
              <a:rPr lang="en-GB" smtClean="0"/>
              <a:t>too long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25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478064" y="2191792"/>
            <a:ext cx="3384376" cy="1296144"/>
          </a:xfrm>
          <a:prstGeom prst="rect">
            <a:avLst/>
          </a:prstGeom>
          <a:solidFill>
            <a:srgbClr val="D6672A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Sigma (C++)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66809" y="5329569"/>
            <a:ext cx="3384376" cy="1292832"/>
          </a:xfrm>
          <a:prstGeom prst="rect">
            <a:avLst/>
          </a:prstGeom>
          <a:solidFill>
            <a:srgbClr val="D6672A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Data Sources (C++)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478064" y="3929920"/>
            <a:ext cx="3384376" cy="44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/>
              <a:t>Client Code (Haskell)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78064" y="3473176"/>
            <a:ext cx="3384376" cy="459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/>
              <a:t>Execution layer (Haskell)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66809" y="4371803"/>
            <a:ext cx="3384376" cy="456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err="1" smtClean="0"/>
              <a:t>Haxl</a:t>
            </a:r>
            <a:r>
              <a:rPr lang="en-GB" sz="1600" dirty="0" smtClean="0"/>
              <a:t> framework, libraries (Haskell)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58429" y="4828549"/>
            <a:ext cx="3384376" cy="494396"/>
          </a:xfrm>
          <a:prstGeom prst="rect">
            <a:avLst/>
          </a:prstGeom>
          <a:solidFill>
            <a:srgbClr val="865EB2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err="1" smtClean="0"/>
              <a:t>Haxl</a:t>
            </a:r>
            <a:r>
              <a:rPr lang="en-GB" sz="1600" dirty="0" smtClean="0"/>
              <a:t> Data Sources (Haskell/C++)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8302600" y="3929920"/>
            <a:ext cx="3384376" cy="44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/>
              <a:t>New Client Code (Haskell)</a:t>
            </a:r>
            <a:endParaRPr lang="en-US" sz="1600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6873696" y="3942643"/>
            <a:ext cx="1416260" cy="379811"/>
          </a:xfrm>
          <a:prstGeom prst="lef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idea</a:t>
            </a:r>
          </a:p>
          <a:p>
            <a:pPr lvl="1"/>
            <a:r>
              <a:rPr lang="en-GB" dirty="0" smtClean="0"/>
              <a:t>load the new code directly into the running process</a:t>
            </a:r>
          </a:p>
          <a:p>
            <a:pPr lvl="2"/>
            <a:r>
              <a:rPr lang="en-GB" dirty="0" smtClean="0"/>
              <a:t>needs a dynamic linker</a:t>
            </a:r>
          </a:p>
          <a:p>
            <a:pPr lvl="1"/>
            <a:r>
              <a:rPr lang="en-GB" dirty="0" smtClean="0"/>
              <a:t>Start taking requests using the new code</a:t>
            </a:r>
          </a:p>
          <a:p>
            <a:pPr lvl="1"/>
            <a:r>
              <a:rPr lang="en-GB" dirty="0" smtClean="0"/>
              <a:t>When all requests running on the old code have finished, remove it from the process</a:t>
            </a:r>
          </a:p>
          <a:p>
            <a:pPr lvl="1"/>
            <a:endParaRPr lang="en-GB" dirty="0"/>
          </a:p>
          <a:p>
            <a:r>
              <a:rPr lang="en-GB" dirty="0" smtClean="0"/>
              <a:t>GHC’s runtime has a built-in linker</a:t>
            </a:r>
          </a:p>
          <a:p>
            <a:r>
              <a:rPr lang="en-GB" dirty="0" smtClean="0"/>
              <a:t>We added support for unloading objects with GC integration</a:t>
            </a:r>
          </a:p>
        </p:txBody>
      </p:sp>
    </p:spTree>
    <p:extLst>
      <p:ext uri="{BB962C8B-B14F-4D97-AF65-F5344CB8AC3E}">
        <p14:creationId xmlns:p14="http://schemas.microsoft.com/office/powerpoint/2010/main" val="19170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2" y="1119554"/>
            <a:ext cx="11430000" cy="3784600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04513"/>
              </p:ext>
            </p:extLst>
          </p:nvPr>
        </p:nvGraphicFramePr>
        <p:xfrm>
          <a:off x="2974008" y="3919984"/>
          <a:ext cx="727280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Haxl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 Team, past and present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375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Jonathan Coens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Bartosz Nitka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Aaron Roth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Kubo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Kováč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Katie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Ots</a:t>
                      </a:r>
                      <a:endParaRPr lang="en-GB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Jon Purdy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kern="0" dirty="0" smtClean="0">
                          <a:solidFill>
                            <a:schemeClr val="tx1"/>
                          </a:solidFill>
                        </a:rPr>
                        <a:t>Zejun Wu</a:t>
                      </a:r>
                    </a:p>
                    <a:p>
                      <a:r>
                        <a:rPr lang="en-GB" sz="2800" kern="0" dirty="0" smtClean="0">
                          <a:solidFill>
                            <a:schemeClr val="tx1"/>
                          </a:solidFill>
                        </a:rPr>
                        <a:t>Jake Lengyel</a:t>
                      </a:r>
                    </a:p>
                    <a:p>
                      <a:r>
                        <a:rPr lang="en-GB" sz="2800" kern="0" dirty="0" smtClean="0">
                          <a:solidFill>
                            <a:schemeClr val="tx1"/>
                          </a:solidFill>
                        </a:rPr>
                        <a:t>Andrew Farmer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Louis Brandy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Noam Zilberstein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Simon Marlow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define rules?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Fanatics are spamming their friends with posts about Functional Programming!</a:t>
            </a:r>
          </a:p>
          <a:p>
            <a:endParaRPr lang="en-US" dirty="0" smtClean="0"/>
          </a:p>
          <a:p>
            <a:r>
              <a:rPr lang="en-US" dirty="0" smtClean="0"/>
              <a:t>Let’s fix it!</a:t>
            </a:r>
          </a:p>
        </p:txBody>
      </p:sp>
    </p:spTree>
    <p:extLst>
      <p:ext uri="{BB962C8B-B14F-4D97-AF65-F5344CB8AC3E}">
        <p14:creationId xmlns:p14="http://schemas.microsoft.com/office/powerpoint/2010/main" val="5602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rule that says</a:t>
            </a:r>
          </a:p>
          <a:p>
            <a:pPr lvl="1"/>
            <a:r>
              <a:rPr lang="en-US" dirty="0" smtClean="0"/>
              <a:t>If the person is posting </a:t>
            </a:r>
            <a:r>
              <a:rPr lang="en-US" dirty="0"/>
              <a:t>about Functional Programming</a:t>
            </a:r>
          </a:p>
          <a:p>
            <a:pPr lvl="1"/>
            <a:r>
              <a:rPr lang="en-US" dirty="0" smtClean="0"/>
              <a:t>And they have &gt;100 friends</a:t>
            </a:r>
          </a:p>
          <a:p>
            <a:pPr lvl="1"/>
            <a:r>
              <a:rPr lang="en-US" dirty="0" smtClean="0"/>
              <a:t>And more than half of their friends like C++</a:t>
            </a:r>
          </a:p>
          <a:p>
            <a:pPr lvl="1"/>
            <a:r>
              <a:rPr lang="en-US" dirty="0" smtClean="0"/>
              <a:t>Then block, else allow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166696" y="658362"/>
            <a:ext cx="2664296" cy="837676"/>
          </a:xfrm>
          <a:prstGeom prst="wedgeRoundRectCallout">
            <a:avLst>
              <a:gd name="adj1" fmla="val -67676"/>
              <a:gd name="adj2" fmla="val 148386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Need info about the content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9814768" y="3487936"/>
            <a:ext cx="2664296" cy="837676"/>
          </a:xfrm>
          <a:prstGeom prst="wedgeRoundRectCallout">
            <a:avLst>
              <a:gd name="adj1" fmla="val -206813"/>
              <a:gd name="adj2" fmla="val -97960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Need to fetch the friend list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022680" y="4591050"/>
            <a:ext cx="2664296" cy="837676"/>
          </a:xfrm>
          <a:prstGeom prst="wedgeRoundRectCallout">
            <a:avLst>
              <a:gd name="adj1" fmla="val -130752"/>
              <a:gd name="adj2" fmla="val -117137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Need info about each friend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1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87400" y="2119784"/>
            <a:ext cx="10225136" cy="10895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Bool</a:t>
            </a:r>
          </a:p>
          <a:p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7400" y="647700"/>
            <a:ext cx="11417300" cy="660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+mj-lt"/>
                <a:ea typeface="+mj-ea"/>
                <a:cs typeface="+mj-cs"/>
                <a:sym typeface="Vista Sans OT Medium" pitchFamily="-65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Our rule, in Haskell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7400" y="3487936"/>
            <a:ext cx="11417300" cy="4081264"/>
          </a:xfrm>
          <a:prstGeom prst="rect">
            <a:avLst/>
          </a:prstGeom>
        </p:spPr>
        <p:txBody>
          <a:bodyPr/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r>
              <a:rPr lang="en-GB" kern="0" dirty="0" err="1" smtClean="0">
                <a:solidFill>
                  <a:srgbClr val="000000"/>
                </a:solidFill>
              </a:rPr>
              <a:t>Haxl</a:t>
            </a:r>
            <a:r>
              <a:rPr lang="en-GB" kern="0" dirty="0" smtClean="0">
                <a:solidFill>
                  <a:srgbClr val="000000"/>
                </a:solidFill>
              </a:rPr>
              <a:t> is a monad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“</a:t>
            </a:r>
            <a:r>
              <a:rPr lang="en-GB" kern="0" dirty="0" err="1" smtClean="0">
                <a:solidFill>
                  <a:srgbClr val="000000"/>
                </a:solidFill>
              </a:rPr>
              <a:t>Haxl</a:t>
            </a:r>
            <a:r>
              <a:rPr lang="en-GB" kern="0" dirty="0" smtClean="0">
                <a:solidFill>
                  <a:srgbClr val="000000"/>
                </a:solidFill>
              </a:rPr>
              <a:t> Bool” is the type of a computation that may: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do data-fetching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consult input data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maybe throw exceptions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finally, return a Bool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87400" y="1621186"/>
            <a:ext cx="10225136" cy="20867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Bool</a:t>
            </a:r>
          </a:p>
          <a:p>
            <a:r>
              <a:rPr lang="en-US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US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endParaRPr lang="en-GB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where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strContains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“Functional 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Programming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 &lt;$&gt; </a:t>
            </a:r>
            <a:r>
              <a:rPr lang="en-GB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postContent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7400" y="647700"/>
            <a:ext cx="11417300" cy="660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+mj-lt"/>
                <a:ea typeface="+mj-ea"/>
                <a:cs typeface="+mj-cs"/>
                <a:sym typeface="Vista Sans OT Medium" pitchFamily="-65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Our rule, in Haskell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7400" y="4640064"/>
            <a:ext cx="11417300" cy="2929136"/>
          </a:xfrm>
          <a:prstGeom prst="rect">
            <a:avLst/>
          </a:prstGeom>
        </p:spPr>
        <p:txBody>
          <a:bodyPr/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pPr lvl="1"/>
            <a:r>
              <a:rPr lang="en-GB" kern="0" dirty="0" err="1" smtClean="0">
                <a:solidFill>
                  <a:srgbClr val="000000"/>
                </a:solidFill>
              </a:rPr>
              <a:t>postContent</a:t>
            </a:r>
            <a:r>
              <a:rPr lang="en-GB" kern="0" dirty="0" smtClean="0">
                <a:solidFill>
                  <a:srgbClr val="000000"/>
                </a:solidFill>
              </a:rPr>
              <a:t> is part of the input (say)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17824" y="5360144"/>
            <a:ext cx="4392488" cy="424732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postContent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5053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87400" y="1729711"/>
            <a:ext cx="10225136" cy="241912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Bool</a:t>
            </a:r>
          </a:p>
          <a:p>
            <a:r>
              <a:rPr lang="en-US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US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.&amp;&amp;</a:t>
            </a:r>
          </a:p>
          <a:p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numFriends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.&gt; 100 </a:t>
            </a:r>
            <a:endParaRPr lang="en-GB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endParaRPr lang="en-US" sz="2400" dirty="0">
              <a:solidFill>
                <a:srgbClr val="777777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strContains</a:t>
            </a:r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“Functional Programming” &lt;$&gt; </a:t>
            </a:r>
            <a:r>
              <a:rPr lang="en-GB" sz="2400" dirty="0" err="1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postContent</a:t>
            </a:r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2400" dirty="0">
              <a:solidFill>
                <a:srgbClr val="777777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7400" y="647700"/>
            <a:ext cx="11417300" cy="660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+mj-lt"/>
                <a:ea typeface="+mj-ea"/>
                <a:cs typeface="+mj-cs"/>
                <a:sym typeface="Vista Sans OT Medium" pitchFamily="-65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Our rule, in Haskell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7400" y="5792192"/>
            <a:ext cx="11417300" cy="1777008"/>
          </a:xfrm>
          <a:prstGeom prst="rect">
            <a:avLst/>
          </a:prstGeom>
        </p:spPr>
        <p:txBody>
          <a:bodyPr/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23504" y="4681398"/>
            <a:ext cx="8352928" cy="1089529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(.&amp;&amp;) ::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Bool -&gt;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Bool -&gt;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Bool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(.&gt;)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:: Ord a =&gt;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a -&gt;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a -&gt;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</a:p>
          <a:p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numFriends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99563" y="1781927"/>
            <a:ext cx="10225136" cy="441351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Bool</a:t>
            </a:r>
          </a:p>
          <a:p>
            <a:r>
              <a:rPr lang="en-US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US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GB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.&amp;&amp;</a:t>
            </a:r>
            <a:endParaRPr lang="en-GB" sz="2400" dirty="0">
              <a:solidFill>
                <a:srgbClr val="777777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err="1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numFriends</a:t>
            </a:r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.&gt; 100 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.&amp;&amp;</a:t>
            </a:r>
          </a:p>
          <a:p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friendsLikeCPlusPlus</a:t>
            </a:r>
            <a:endParaRPr lang="en-GB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endParaRPr lang="en-US" sz="2400" dirty="0">
              <a:solidFill>
                <a:srgbClr val="777777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US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dirty="0" err="1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strContains</a:t>
            </a:r>
            <a:r>
              <a:rPr lang="en-US" sz="2400" dirty="0" smtClean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“Functional Programming” &lt;$&gt; </a:t>
            </a:r>
            <a:r>
              <a:rPr lang="en-GB" sz="2400" dirty="0" err="1">
                <a:solidFill>
                  <a:srgbClr val="77777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postContent</a:t>
            </a:r>
            <a:endParaRPr lang="en-GB" sz="2400" dirty="0" smtClean="0">
              <a:solidFill>
                <a:srgbClr val="777777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solidFill>
                <a:srgbClr val="777777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friendsLikeCPlusPlus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= do</a:t>
            </a:r>
          </a:p>
          <a:p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 friends &lt;-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getFriends</a:t>
            </a:r>
            <a:endParaRPr lang="en-GB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cppFriends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filterM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likesCPlusPlus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friends</a:t>
            </a:r>
          </a:p>
          <a:p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  return (length </a:t>
            </a:r>
            <a:r>
              <a:rPr lang="en-GB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cppFriends</a:t>
            </a:r>
            <a:r>
              <a:rPr lang="en-GB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&gt;= length friends `div` 2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7400" y="647700"/>
            <a:ext cx="11417300" cy="660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+mj-lt"/>
                <a:ea typeface="+mj-ea"/>
                <a:cs typeface="+mj-cs"/>
                <a:sym typeface="Vista Sans OT Medium" pitchFamily="-65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Our rule, in Haskell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7400" y="5792192"/>
            <a:ext cx="11417300" cy="1777008"/>
          </a:xfrm>
          <a:prstGeom prst="rect">
            <a:avLst/>
          </a:prstGeom>
        </p:spPr>
        <p:txBody>
          <a:bodyPr/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language is Haskell + libraries</a:t>
            </a:r>
          </a:p>
          <a:p>
            <a:pPr lvl="1"/>
            <a:r>
              <a:rPr lang="en-GB" dirty="0" smtClean="0"/>
              <a:t>Embedded Domain-Specific Language (EDSL)</a:t>
            </a:r>
          </a:p>
          <a:p>
            <a:pPr lvl="1"/>
            <a:r>
              <a:rPr lang="en-GB" dirty="0" smtClean="0"/>
              <a:t>Users </a:t>
            </a:r>
            <a:r>
              <a:rPr lang="en-GB" dirty="0"/>
              <a:t>can pick up a Haskell book and learn about </a:t>
            </a:r>
            <a:r>
              <a:rPr lang="en-GB" dirty="0" smtClean="0"/>
              <a:t>it</a:t>
            </a:r>
          </a:p>
          <a:p>
            <a:pPr lvl="1"/>
            <a:r>
              <a:rPr lang="en-GB" dirty="0" err="1" smtClean="0"/>
              <a:t>Tradeoff</a:t>
            </a:r>
            <a:r>
              <a:rPr lang="en-GB" dirty="0" smtClean="0"/>
              <a:t>: not exactly the syntax we might have chosen, but we get to take advantage of existing tooling, documentation etc.</a:t>
            </a:r>
            <a:endParaRPr lang="en-GB" dirty="0"/>
          </a:p>
          <a:p>
            <a:r>
              <a:rPr lang="en-GB" dirty="0" smtClean="0"/>
              <a:t>Focus on expressing functionality concisely, avoid operational details</a:t>
            </a:r>
          </a:p>
          <a:p>
            <a:r>
              <a:rPr lang="en-GB" dirty="0" smtClean="0"/>
              <a:t>“pure” semantics</a:t>
            </a:r>
          </a:p>
          <a:p>
            <a:pPr lvl="1"/>
            <a:r>
              <a:rPr lang="en-GB" dirty="0" smtClean="0"/>
              <a:t>no side effects – easy to reason about</a:t>
            </a:r>
          </a:p>
          <a:p>
            <a:pPr lvl="1"/>
            <a:r>
              <a:rPr lang="en-GB" dirty="0" smtClean="0"/>
              <a:t>scope for automatic optimisation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are data + computation</a:t>
            </a:r>
          </a:p>
          <a:p>
            <a:r>
              <a:rPr lang="en-US" dirty="0" smtClean="0"/>
              <a:t>Fetching </a:t>
            </a:r>
            <a:r>
              <a:rPr lang="en-US" dirty="0"/>
              <a:t>remote </a:t>
            </a:r>
            <a:r>
              <a:rPr lang="en-US" dirty="0" smtClean="0"/>
              <a:t>data can </a:t>
            </a:r>
            <a:r>
              <a:rPr lang="en-US" dirty="0"/>
              <a:t>be slow</a:t>
            </a:r>
          </a:p>
          <a:p>
            <a:r>
              <a:rPr lang="en-US" dirty="0" smtClean="0"/>
              <a:t>Latency </a:t>
            </a:r>
            <a:r>
              <a:rPr lang="en-US" dirty="0"/>
              <a:t>is important!</a:t>
            </a:r>
          </a:p>
          <a:p>
            <a:pPr lvl="1"/>
            <a:r>
              <a:rPr lang="en-US" dirty="0"/>
              <a:t>We’re on the clock: the user is </a:t>
            </a:r>
            <a:r>
              <a:rPr lang="en-US" dirty="0" smtClean="0"/>
              <a:t>waiting</a:t>
            </a:r>
          </a:p>
          <a:p>
            <a:pPr lvl="1"/>
            <a:endParaRPr lang="en-GB" dirty="0"/>
          </a:p>
          <a:p>
            <a:r>
              <a:rPr lang="en-GB" dirty="0" smtClean="0"/>
              <a:t>So what about efficiency?</a:t>
            </a:r>
          </a:p>
        </p:txBody>
      </p:sp>
    </p:spTree>
    <p:extLst>
      <p:ext uri="{BB962C8B-B14F-4D97-AF65-F5344CB8AC3E}">
        <p14:creationId xmlns:p14="http://schemas.microsoft.com/office/powerpoint/2010/main" val="6955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1.squarespace.com/static/507ac36be4b066c1cdd6d40e/t/51727721e4b08db7106f331e/1366456099170/Facebook-Lulea-Node-Po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319584"/>
            <a:ext cx="9937104" cy="73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Fetching data efficiently </a:t>
            </a:r>
            <a:br>
              <a:rPr lang="en-GB" dirty="0" smtClean="0"/>
            </a:br>
            <a:r>
              <a:rPr lang="en-GB" dirty="0" smtClean="0"/>
              <a:t>is all that matters.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sz="3600" dirty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Fetch only the data you need to make a decision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Fetch data concurrently whenever possible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Let’s deal with (1) first.</a:t>
            </a:r>
          </a:p>
        </p:txBody>
      </p:sp>
    </p:spTree>
    <p:extLst>
      <p:ext uri="{BB962C8B-B14F-4D97-AF65-F5344CB8AC3E}">
        <p14:creationId xmlns:p14="http://schemas.microsoft.com/office/powerpoint/2010/main" val="3955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rule that says</a:t>
            </a:r>
          </a:p>
          <a:p>
            <a:pPr lvl="1"/>
            <a:r>
              <a:rPr lang="en-US" dirty="0" smtClean="0"/>
              <a:t>If the person is posting </a:t>
            </a:r>
            <a:r>
              <a:rPr lang="en-US" dirty="0"/>
              <a:t>about Functional Programming</a:t>
            </a:r>
          </a:p>
          <a:p>
            <a:pPr lvl="1"/>
            <a:r>
              <a:rPr lang="en-US" dirty="0" smtClean="0"/>
              <a:t>And they have &gt;100 friends</a:t>
            </a:r>
          </a:p>
          <a:p>
            <a:pPr lvl="1"/>
            <a:r>
              <a:rPr lang="en-US" dirty="0" smtClean="0"/>
              <a:t>And more than half of their friends like C++</a:t>
            </a:r>
          </a:p>
          <a:p>
            <a:pPr lvl="1"/>
            <a:r>
              <a:rPr lang="en-US" dirty="0" smtClean="0"/>
              <a:t>Then block, else allow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US" dirty="0"/>
              <a:t>Avoid slow checks if fast </a:t>
            </a:r>
            <a:r>
              <a:rPr lang="en-US" dirty="0" smtClean="0"/>
              <a:t>checks </a:t>
            </a:r>
            <a:r>
              <a:rPr lang="en-US" dirty="0"/>
              <a:t>already determine the answer</a:t>
            </a:r>
          </a:p>
          <a:p>
            <a:pPr lvl="1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785598" y="1376934"/>
            <a:ext cx="2664296" cy="469916"/>
          </a:xfrm>
          <a:prstGeom prst="wedgeRoundRectCallout">
            <a:avLst>
              <a:gd name="adj1" fmla="val -67676"/>
              <a:gd name="adj2" fmla="val 148386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Fast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9785598" y="3127896"/>
            <a:ext cx="2664296" cy="469916"/>
          </a:xfrm>
          <a:prstGeom prst="wedgeRoundRectCallout">
            <a:avLst>
              <a:gd name="adj1" fmla="val -216553"/>
              <a:gd name="adj2" fmla="val -66405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Slow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382720" y="4121134"/>
            <a:ext cx="2664296" cy="469916"/>
          </a:xfrm>
          <a:prstGeom prst="wedgeRoundRectCallout">
            <a:avLst>
              <a:gd name="adj1" fmla="val -112200"/>
              <a:gd name="adj2" fmla="val -77694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Very slow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55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99563" y="1781927"/>
            <a:ext cx="10225136" cy="441351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Bool</a:t>
            </a:r>
          </a:p>
          <a:p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fpSpammer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.&amp;&amp;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numFriends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.&gt; 100 .&amp;&amp;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friendsLikeCPlusPlus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where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talkingAboutFP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strContains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“Functional Programming” &lt;$&gt;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postContent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friendsLikeCPlusPlus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= do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friends &lt;-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getFriends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cppFriends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filterM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likesCPlusPlus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friends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   return (length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cppFriends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&gt;= length friends `div` 2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7400" y="647700"/>
            <a:ext cx="11417300" cy="660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+mj-lt"/>
                <a:ea typeface="+mj-ea"/>
                <a:cs typeface="+mj-cs"/>
                <a:sym typeface="Vista Sans OT Medium" pitchFamily="-65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Vista Sans OT Medium" pitchFamily="-65" charset="0"/>
                <a:ea typeface="ヒラギノ角ゴ ProN W6" pitchFamily="-65" charset="-128"/>
                <a:cs typeface="ヒラギノ角ゴ ProN W6" pitchFamily="-65" charset="-128"/>
                <a:sym typeface="Vista Sans OT Medium" pitchFamily="-65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.&amp;&amp; is short-cutting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7400" y="6440264"/>
            <a:ext cx="11417300" cy="1128936"/>
          </a:xfrm>
          <a:prstGeom prst="rect">
            <a:avLst/>
          </a:prstGeom>
        </p:spPr>
        <p:txBody>
          <a:bodyPr/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pPr lvl="1"/>
            <a:r>
              <a:rPr lang="en-GB" kern="0" dirty="0" smtClean="0">
                <a:solidFill>
                  <a:srgbClr val="000000"/>
                </a:solidFill>
              </a:rPr>
              <a:t>Programmer is responsible for getting the order right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(tooling helps with this)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142360" y="2569285"/>
            <a:ext cx="4326830" cy="86409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(.&amp;&amp; )= liftA2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 (&amp;&amp;)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Vista Sans OT Reg" pitchFamily="-65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7078464" y="2047776"/>
            <a:ext cx="2880320" cy="1940909"/>
          </a:xfrm>
          <a:prstGeom prst="line">
            <a:avLst/>
          </a:prstGeom>
          <a:solidFill>
            <a:srgbClr val="F0C423"/>
          </a:solidFill>
          <a:ln w="69850" cap="flat" cmpd="sng" algn="ctr">
            <a:solidFill>
              <a:srgbClr val="FF00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222480" y="2047776"/>
            <a:ext cx="2232248" cy="1656184"/>
          </a:xfrm>
          <a:prstGeom prst="line">
            <a:avLst/>
          </a:prstGeom>
          <a:solidFill>
            <a:srgbClr val="F0C423"/>
          </a:solidFill>
          <a:ln w="69850" cap="flat" cmpd="sng" algn="ctr">
            <a:solidFill>
              <a:srgbClr val="FF0000">
                <a:alpha val="44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27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 independent data-fetch requests must be executed concurrently and/or batched</a:t>
            </a:r>
          </a:p>
          <a:p>
            <a:r>
              <a:rPr lang="en-GB" dirty="0" smtClean="0"/>
              <a:t>Traditional languages and frameworks make the programmer deal with this</a:t>
            </a:r>
          </a:p>
          <a:p>
            <a:pPr lvl="1"/>
            <a:r>
              <a:rPr lang="en-GB" dirty="0" smtClean="0"/>
              <a:t>threads, futures/promises, </a:t>
            </a:r>
            <a:r>
              <a:rPr lang="en-GB" dirty="0" err="1" smtClean="0"/>
              <a:t>async</a:t>
            </a:r>
            <a:r>
              <a:rPr lang="en-GB" dirty="0" smtClean="0"/>
              <a:t>, </a:t>
            </a:r>
            <a:r>
              <a:rPr lang="en-GB" dirty="0" err="1" smtClean="0"/>
              <a:t>callbacks</a:t>
            </a:r>
            <a:r>
              <a:rPr lang="en-GB" dirty="0" smtClean="0"/>
              <a:t>, etc.</a:t>
            </a:r>
          </a:p>
          <a:p>
            <a:pPr lvl="1"/>
            <a:r>
              <a:rPr lang="en-GB" dirty="0" smtClean="0"/>
              <a:t>Hard to get right</a:t>
            </a:r>
          </a:p>
          <a:p>
            <a:pPr lvl="1"/>
            <a:r>
              <a:rPr lang="en-GB" dirty="0" smtClean="0"/>
              <a:t>Our users don’t care</a:t>
            </a:r>
          </a:p>
          <a:p>
            <a:pPr lvl="1"/>
            <a:r>
              <a:rPr lang="en-GB" dirty="0" smtClean="0"/>
              <a:t>Clutters the code</a:t>
            </a:r>
          </a:p>
          <a:p>
            <a:pPr lvl="1"/>
            <a:r>
              <a:rPr lang="en-GB" dirty="0" smtClean="0"/>
              <a:t>Hard to refactor later</a:t>
            </a:r>
          </a:p>
        </p:txBody>
      </p:sp>
    </p:spTree>
    <p:extLst>
      <p:ext uri="{BB962C8B-B14F-4D97-AF65-F5344CB8AC3E}">
        <p14:creationId xmlns:p14="http://schemas.microsoft.com/office/powerpoint/2010/main" val="3939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Haxl’s</a:t>
            </a:r>
            <a:r>
              <a:rPr lang="en-GB" dirty="0" smtClean="0"/>
              <a:t>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Because our language has no side effects, the framework can handle concurrency automatically</a:t>
            </a:r>
            <a:endParaRPr lang="en-US" dirty="0"/>
          </a:p>
          <a:p>
            <a:r>
              <a:rPr lang="en-GB" dirty="0" smtClean="0"/>
              <a:t>We can exploit concurrency as far as data dependencies allow</a:t>
            </a:r>
          </a:p>
          <a:p>
            <a:r>
              <a:rPr lang="en-GB" dirty="0" smtClean="0"/>
              <a:t>The programmer doesn’t need to think about 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0432" y="4501628"/>
            <a:ext cx="8059473" cy="142192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friendsLikeCPlusPlus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= do</a:t>
            </a: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friends &lt;-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getFriends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cppFriends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filterM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likesCPlusPlus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friends</a:t>
            </a: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102800" y="4064000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getFriends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678516" y="5283578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likesCPlusPlus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940180" y="5432152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likesCPlusPlus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201844" y="5602655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likesCPlusPlus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463508" y="5778117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likesCPlusPlus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0721852" y="5942814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likesCPlusPlus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0714790" y="4726349"/>
            <a:ext cx="506501" cy="557229"/>
          </a:xfrm>
          <a:prstGeom prst="down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37904" y="1831752"/>
            <a:ext cx="9649072" cy="142192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b = do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fa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fb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(length (intersect fa fb))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054128" y="3942978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friendsOf</a:t>
            </a:r>
            <a:r>
              <a:rPr lang="en-GB" dirty="0" smtClean="0"/>
              <a:t> 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18424" y="3942978"/>
            <a:ext cx="1656184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 smtClean="0"/>
              <a:t>friendsOf</a:t>
            </a:r>
            <a:r>
              <a:rPr lang="en-GB" dirty="0" smtClean="0"/>
              <a:t>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990232" y="5774685"/>
            <a:ext cx="2448272" cy="648072"/>
          </a:xfrm>
          <a:prstGeom prst="rect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length (intersect ...)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 bwMode="auto">
          <a:xfrm>
            <a:off x="4882220" y="4591050"/>
            <a:ext cx="1332148" cy="1183635"/>
          </a:xfrm>
          <a:prstGeom prst="straightConnector1">
            <a:avLst/>
          </a:prstGeom>
          <a:solidFill>
            <a:srgbClr val="F0C423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496050" y="4601654"/>
            <a:ext cx="1158478" cy="1173031"/>
          </a:xfrm>
          <a:prstGeom prst="straightConnector1">
            <a:avLst/>
          </a:prstGeom>
          <a:solidFill>
            <a:srgbClr val="F0C423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191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</a:t>
            </a:r>
            <a:r>
              <a:rPr lang="en-GB" dirty="0" err="1" smtClean="0"/>
              <a:t>Haxl</a:t>
            </a:r>
            <a:r>
              <a:rPr lang="en-GB" dirty="0" smtClean="0"/>
              <a:t>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Haxl</a:t>
            </a:r>
            <a:r>
              <a:rPr lang="en-GB" dirty="0" smtClean="0"/>
              <a:t> is a Monad</a:t>
            </a:r>
          </a:p>
          <a:p>
            <a:r>
              <a:rPr lang="en-GB" dirty="0" smtClean="0"/>
              <a:t>The implementation of (&gt;&gt;=) will allow the computation to block, waiting for data.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64134" y="4574778"/>
            <a:ext cx="9505056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Result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= Done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| Blocked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BlockedRequest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newtype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::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 (Result a)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356622" y="4267329"/>
            <a:ext cx="2016224" cy="1021556"/>
          </a:xfrm>
          <a:prstGeom prst="wedgeRoundRectCallout">
            <a:avLst>
              <a:gd name="adj1" fmla="val -169800"/>
              <a:gd name="adj2" fmla="val 41144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smtClean="0"/>
              <a:t>Done indicates that we have finished</a:t>
            </a:r>
            <a:endParaRPr lang="en-US" sz="200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9101038" y="4339158"/>
            <a:ext cx="3240360" cy="1021556"/>
          </a:xfrm>
          <a:prstGeom prst="wedgeRoundRectCallout">
            <a:avLst>
              <a:gd name="adj1" fmla="val -130817"/>
              <a:gd name="adj2" fmla="val 53140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smtClean="0"/>
              <a:t>Blocked indicates that the computation requires this data.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256825" y="5392323"/>
            <a:ext cx="2016224" cy="715089"/>
          </a:xfrm>
          <a:prstGeom prst="wedgeRoundRectCallout">
            <a:avLst>
              <a:gd name="adj1" fmla="val -177849"/>
              <a:gd name="adj2" fmla="val 50414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err="1" smtClean="0"/>
              <a:t>Haxl</a:t>
            </a:r>
            <a:r>
              <a:rPr lang="en-GB" sz="2000" dirty="0" smtClean="0"/>
              <a:t> may need to do IO</a:t>
            </a:r>
            <a:endParaRPr lang="en-US" sz="2000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782320" y="4064000"/>
            <a:ext cx="2016224" cy="1021556"/>
          </a:xfrm>
          <a:prstGeom prst="wedgeRoundRectCallout">
            <a:avLst>
              <a:gd name="adj1" fmla="val -166527"/>
              <a:gd name="adj2" fmla="val 23611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smtClean="0"/>
              <a:t>This is the result of a computation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8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Monad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9832" y="1612900"/>
            <a:ext cx="9505056" cy="304698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instance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Monad 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return a =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return (Done a)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m &gt;&gt;= k =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$ do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r &lt;- m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case r of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Done a       -&gt;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(k a)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Blocked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c -&gt; return (Blocked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(c &gt;&gt;= k))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160064" y="5648176"/>
            <a:ext cx="4518799" cy="715089"/>
          </a:xfrm>
          <a:prstGeom prst="wedgeRoundRectCallout">
            <a:avLst>
              <a:gd name="adj1" fmla="val 18389"/>
              <a:gd name="adj2" fmla="val -204186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smtClean="0"/>
              <a:t>If m blocks with continuation c, the continuation for m &gt;&gt;= k is c &gt;&gt;= k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49872" y="1975768"/>
            <a:ext cx="5904656" cy="504056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749872" y="2688640"/>
            <a:ext cx="8424936" cy="1971247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74" y="906317"/>
            <a:ext cx="7117586" cy="62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far we can only block on </a:t>
            </a:r>
            <a:r>
              <a:rPr lang="en-GB" i="1" dirty="0" smtClean="0"/>
              <a:t>one</a:t>
            </a:r>
            <a:r>
              <a:rPr lang="en-GB" dirty="0" smtClean="0"/>
              <a:t> data-fetch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Our example will block on the first </a:t>
            </a:r>
            <a:r>
              <a:rPr lang="en-GB" dirty="0" err="1" smtClean="0"/>
              <a:t>friendsOf</a:t>
            </a:r>
            <a:r>
              <a:rPr lang="en-GB" dirty="0" smtClean="0"/>
              <a:t> request: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How do we allow the Monad to collect multiple data-fetches, so we can execute them concurrently?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1821880" y="2191792"/>
            <a:ext cx="9649072" cy="142192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b = do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fa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fb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(length (intersect fa fb))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8052775" y="2545211"/>
            <a:ext cx="4518799" cy="408623"/>
          </a:xfrm>
          <a:prstGeom prst="wedgeRoundRectCallout">
            <a:avLst>
              <a:gd name="adj1" fmla="val -112852"/>
              <a:gd name="adj2" fmla="val 5890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smtClean="0"/>
              <a:t>blocks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32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First, rewrite to use </a:t>
            </a:r>
            <a:r>
              <a:rPr lang="en-GB" i="1" dirty="0"/>
              <a:t>Applicative </a:t>
            </a:r>
            <a:r>
              <a:rPr lang="en-GB" dirty="0"/>
              <a:t>operators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Applicative is a weaker version of Monad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When we use Applicative, </a:t>
            </a:r>
            <a:r>
              <a:rPr lang="en-GB" dirty="0" err="1" smtClean="0"/>
              <a:t>Haxl</a:t>
            </a:r>
            <a:r>
              <a:rPr lang="en-GB" dirty="0" smtClean="0"/>
              <a:t> can collect multiple data fetches and execute them concurrently.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33848" y="1975768"/>
            <a:ext cx="9639406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b =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length &lt;$&gt; (intersect &lt;$&gt;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&lt;*&gt;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33848" y="3631952"/>
            <a:ext cx="9639406" cy="241912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Applicative 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pure  ::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-&gt; f a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(&lt;*&gt;) ::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 (a -&gt; b) -&gt; f a -&gt; f b</a:t>
            </a:r>
          </a:p>
          <a:p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Monad m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::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-&gt; m a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(&gt;&gt;=)  ::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a -&gt; (a -&gt; m b) -&gt; m b </a:t>
            </a:r>
          </a:p>
        </p:txBody>
      </p:sp>
    </p:spTree>
    <p:extLst>
      <p:ext uri="{BB962C8B-B14F-4D97-AF65-F5344CB8AC3E}">
        <p14:creationId xmlns:p14="http://schemas.microsoft.com/office/powerpoint/2010/main" val="7938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Applicative instance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85776" y="3055888"/>
            <a:ext cx="1152128" cy="576064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245816" y="3919984"/>
            <a:ext cx="7416824" cy="36004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245816" y="4225139"/>
            <a:ext cx="8856984" cy="36004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245816" y="4519759"/>
            <a:ext cx="9793088" cy="36004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245816" y="4841155"/>
            <a:ext cx="10225136" cy="36004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400" y="1612900"/>
            <a:ext cx="11417300" cy="5956300"/>
          </a:xfrm>
        </p:spPr>
        <p:txBody>
          <a:bodyPr/>
          <a:lstStyle/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&lt;*&gt; allows both arguments to block waiting for data</a:t>
            </a:r>
          </a:p>
          <a:p>
            <a:r>
              <a:rPr lang="en-GB" dirty="0" smtClean="0"/>
              <a:t>&lt;*&gt; can be nested, letting us collect an arbitrary number of data fetches to execute concurrently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18189" y="1759744"/>
            <a:ext cx="12355722" cy="34778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instance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Applicative </a:t>
            </a:r>
            <a:r>
              <a:rPr lang="en-US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pure = return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 &lt;*&gt;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f' &lt;- f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x' &lt;- x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f',x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')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(Done g,        Done y       ) -&gt; return (Done (g y))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(Done g,        Blocked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c ) -&gt; return (Blocked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(g &lt;$&gt; c))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(Blocked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c,  Done y       ) -&gt; return (Blocked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(c &lt;*&gt; return y))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(Blocked br1 c, Blocked br2 d) -&gt; return (Blocked (br1 &lt;&gt; br2) (c &lt;*&gt; d))</a:t>
            </a:r>
          </a:p>
        </p:txBody>
      </p:sp>
    </p:spTree>
    <p:extLst>
      <p:ext uri="{BB962C8B-B14F-4D97-AF65-F5344CB8AC3E}">
        <p14:creationId xmlns:p14="http://schemas.microsoft.com/office/powerpoint/2010/main" val="41555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</a:t>
            </a:r>
          </a:p>
          <a:p>
            <a:endParaRPr lang="en-GB" dirty="0"/>
          </a:p>
          <a:p>
            <a:r>
              <a:rPr lang="en-GB" dirty="0" smtClean="0"/>
              <a:t>We can run a </a:t>
            </a:r>
            <a:r>
              <a:rPr lang="en-GB" dirty="0" err="1" smtClean="0"/>
              <a:t>Haxl</a:t>
            </a:r>
            <a:r>
              <a:rPr lang="en-GB" dirty="0" smtClean="0"/>
              <a:t> computation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37904" y="2335808"/>
            <a:ext cx="828092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fetch ::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BlockedRequest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IO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37904" y="3734609"/>
            <a:ext cx="8280920" cy="304698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runHaxl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:: 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-&gt; IO a</a:t>
            </a: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runHaxl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h) = do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r &lt;- h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case r of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Done a -&gt; return 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Blocked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cont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-&gt; do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fetch 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toList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runHaxl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438504" y="675764"/>
            <a:ext cx="4014743" cy="1021556"/>
          </a:xfrm>
          <a:prstGeom prst="wedgeRoundRectCallout">
            <a:avLst>
              <a:gd name="adj1" fmla="val -161713"/>
              <a:gd name="adj2" fmla="val 122846"/>
              <a:gd name="adj3" fmla="val 1666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Here is where the actual concurrency and/or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batching happens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83382" y="1612900"/>
            <a:ext cx="12025336" cy="563231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(intersect &lt;$&gt;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 &lt;*&gt;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&gt;&gt;= return . intersect) &lt;*&gt;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(Blocked [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x] (get (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x)) &gt;&gt;= return . intersect)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&lt;*&gt;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(Blocked [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x] (get (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 &gt;&gt;= return . intersect))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&lt;*&gt;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(Blocked [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x]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(get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&gt;&gt;=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. intersect))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&lt;*&gt;  Blocked [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y] (get (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y))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Blocked [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((get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 &gt;&gt;= return . intersect) &lt;*&gt; get (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y))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57984" y="3703960"/>
            <a:ext cx="5688632" cy="757130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(&lt;$&gt;) =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fmap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Vista Sans OT Reg" pitchFamily="-65" charset="0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fmap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 f m = m &gt;&gt;= return . f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5430" y="4252714"/>
            <a:ext cx="11161240" cy="1089529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friendsOf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UserId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UserId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Vista Sans OT Reg" pitchFamily="-65" charset="0"/>
            </a:endParaRP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friendsOf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 x = 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Haxl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 (return (Blocked [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FriendsOf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 x] (get (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FriendsOf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Vista Sans OT Reg" pitchFamily="-65" charset="0"/>
              </a:rPr>
              <a:t> x))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flipV="1">
            <a:off x="2613968" y="5939898"/>
            <a:ext cx="6552728" cy="72008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613968" y="3631952"/>
            <a:ext cx="6552728" cy="72008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 flipH="1">
            <a:off x="5062240" y="823640"/>
            <a:ext cx="1224136" cy="1296144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3838104" y="2103381"/>
            <a:ext cx="1224136" cy="1296144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062240" y="2086978"/>
            <a:ext cx="864096" cy="1328950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endCxn id="12" idx="0"/>
          </p:cNvCxnSpPr>
          <p:nvPr/>
        </p:nvCxnSpPr>
        <p:spPr bwMode="auto">
          <a:xfrm>
            <a:off x="6286376" y="823640"/>
            <a:ext cx="1872208" cy="2564783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550072" y="3415928"/>
            <a:ext cx="576064" cy="576064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38304" y="3415928"/>
            <a:ext cx="576064" cy="576064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870552" y="3388423"/>
            <a:ext cx="576064" cy="576064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542" y="528174"/>
            <a:ext cx="75693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&lt;*&gt;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5932" y="4640861"/>
            <a:ext cx="75693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&lt;*&gt;</a:t>
            </a:r>
            <a:endParaRPr lang="en-US" sz="3600" dirty="0"/>
          </a:p>
        </p:txBody>
      </p:sp>
      <p:cxnSp>
        <p:nvCxnSpPr>
          <p:cNvPr id="16" name="Straight Connector 15"/>
          <p:cNvCxnSpPr>
            <a:stCxn id="10" idx="4"/>
            <a:endCxn id="19" idx="0"/>
          </p:cNvCxnSpPr>
          <p:nvPr/>
        </p:nvCxnSpPr>
        <p:spPr bwMode="auto">
          <a:xfrm>
            <a:off x="3838104" y="3991992"/>
            <a:ext cx="0" cy="1728192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550072" y="5720184"/>
            <a:ext cx="576064" cy="576064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926336" y="3991992"/>
            <a:ext cx="0" cy="720080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926336" y="4712072"/>
            <a:ext cx="720080" cy="1008112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206257" y="4712072"/>
            <a:ext cx="720079" cy="1008112"/>
          </a:xfrm>
          <a:prstGeom prst="line">
            <a:avLst/>
          </a:prstGeom>
          <a:solidFill>
            <a:srgbClr val="F0C42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4916827" y="5720184"/>
            <a:ext cx="576064" cy="576064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323666" y="5720184"/>
            <a:ext cx="576064" cy="576064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1798" y="1943912"/>
            <a:ext cx="75693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&lt;*&gt;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890829" y="4298600"/>
            <a:ext cx="78258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&gt;&gt;=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5979060" y="3957198"/>
            <a:ext cx="78258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&gt;&gt;=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9534853" y="3427890"/>
            <a:ext cx="148149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Round 1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534853" y="5735836"/>
            <a:ext cx="148149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Round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(Some) Concurrency for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Applicative is a standard class in Haskell</a:t>
            </a:r>
          </a:p>
          <a:p>
            <a:r>
              <a:rPr lang="en-GB" dirty="0" smtClean="0"/>
              <a:t>Lots of library functions are already defined using it</a:t>
            </a:r>
          </a:p>
          <a:p>
            <a:r>
              <a:rPr lang="en-GB" dirty="0" smtClean="0"/>
              <a:t>These work concurrently when used with </a:t>
            </a:r>
            <a:r>
              <a:rPr lang="en-GB" dirty="0" err="1" smtClean="0"/>
              <a:t>Haxl</a:t>
            </a:r>
            <a:endParaRPr lang="en-GB" dirty="0" smtClean="0"/>
          </a:p>
          <a:p>
            <a:r>
              <a:rPr lang="en-GB" dirty="0" smtClean="0"/>
              <a:t>e.g.</a:t>
            </a:r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93888" y="4046286"/>
            <a:ext cx="9001000" cy="10895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sequence :: </a:t>
            </a:r>
            <a:r>
              <a:rPr lang="en-GB" sz="2400" dirty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Monad m =&gt; [m a] -&gt; m [a]</a:t>
            </a:r>
          </a:p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mapM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::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Monad m =&gt; (a -&gt; b) -&gt; m [a] -&gt; m [b]</a:t>
            </a:r>
          </a:p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filterM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:: </a:t>
            </a:r>
            <a:r>
              <a:rPr lang="en-GB" sz="2400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Monad m =&gt; (a -&gt; m Bool) -&gt; [a] -&gt; m [a]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64651" y="5864200"/>
            <a:ext cx="8059473" cy="142192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friendsLikeCPlusPlus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friends &lt;-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getFriends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cppFriends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filterM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likesCPlusPlus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friends</a:t>
            </a:r>
          </a:p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Haxl</a:t>
            </a:r>
            <a:r>
              <a:rPr lang="en-GB" dirty="0" smtClean="0"/>
              <a:t> is a general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... to the problem of scheduling I/O</a:t>
            </a:r>
          </a:p>
          <a:p>
            <a:r>
              <a:rPr lang="en-GB" dirty="0" smtClean="0"/>
              <a:t>it’s useful anywhere that needs to do I/O and doesn’t want to express concurrency explicitly.</a:t>
            </a:r>
          </a:p>
          <a:p>
            <a:r>
              <a:rPr lang="en-GB" dirty="0" smtClean="0"/>
              <a:t>Other examples:</a:t>
            </a:r>
          </a:p>
          <a:p>
            <a:pPr lvl="1"/>
            <a:r>
              <a:rPr lang="en-GB" dirty="0" smtClean="0"/>
              <a:t>a blog engine</a:t>
            </a:r>
          </a:p>
          <a:p>
            <a:pPr lvl="1"/>
            <a:r>
              <a:rPr lang="en-GB" dirty="0" smtClean="0"/>
              <a:t>a build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</a:t>
            </a:r>
            <a:r>
              <a:rPr lang="en-GB" i="1" dirty="0" smtClean="0"/>
              <a:t>implicit </a:t>
            </a:r>
            <a:r>
              <a:rPr lang="en-GB" dirty="0" smtClean="0"/>
              <a:t>parallelism?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Tradeoff</a:t>
            </a:r>
            <a:r>
              <a:rPr lang="en-GB" dirty="0" smtClean="0"/>
              <a:t> between granularity and parallelism</a:t>
            </a:r>
          </a:p>
          <a:p>
            <a:pPr lvl="1"/>
            <a:r>
              <a:rPr lang="en-GB" dirty="0" smtClean="0"/>
              <a:t>Lots of fine-grained parallelism, but difficult to exploit</a:t>
            </a:r>
          </a:p>
          <a:p>
            <a:pPr lvl="1"/>
            <a:r>
              <a:rPr lang="en-GB" dirty="0" smtClean="0"/>
              <a:t>hard to distinguish between fine and coarse automatically</a:t>
            </a:r>
          </a:p>
          <a:p>
            <a:r>
              <a:rPr lang="en-GB" dirty="0" smtClean="0"/>
              <a:t>So we’re usually happy with either</a:t>
            </a:r>
          </a:p>
          <a:p>
            <a:pPr lvl="1"/>
            <a:r>
              <a:rPr lang="en-GB" dirty="0" smtClean="0"/>
              <a:t>simple annotations</a:t>
            </a:r>
          </a:p>
          <a:p>
            <a:pPr lvl="1"/>
            <a:r>
              <a:rPr lang="en-GB" dirty="0" smtClean="0"/>
              <a:t>automatic parallelism over restricted domains (vectorisation)</a:t>
            </a:r>
          </a:p>
          <a:p>
            <a:pPr lvl="1"/>
            <a:r>
              <a:rPr lang="en-GB" dirty="0" smtClean="0"/>
              <a:t>explicit dataflow (par Monad)</a:t>
            </a:r>
          </a:p>
        </p:txBody>
      </p:sp>
    </p:spTree>
    <p:extLst>
      <p:ext uri="{BB962C8B-B14F-4D97-AF65-F5344CB8AC3E}">
        <p14:creationId xmlns:p14="http://schemas.microsoft.com/office/powerpoint/2010/main" val="38247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Right now there are thousands of multicore machines running Haskell 24/7 at Facebook</a:t>
            </a:r>
          </a:p>
          <a:p>
            <a:r>
              <a:rPr lang="en-GB" dirty="0" smtClean="0"/>
              <a:t>Haskell is a key part of the anti-abuse infrastructure</a:t>
            </a:r>
          </a:p>
          <a:p>
            <a:r>
              <a:rPr lang="en-GB" dirty="0" smtClean="0"/>
              <a:t>Using a novel kind of implicit parallelism (the </a:t>
            </a:r>
            <a:r>
              <a:rPr lang="en-GB" dirty="0" err="1" smtClean="0"/>
              <a:t>Haxl</a:t>
            </a:r>
            <a:r>
              <a:rPr lang="en-GB" dirty="0" smtClean="0"/>
              <a:t> monad)</a:t>
            </a:r>
          </a:p>
          <a:p>
            <a:r>
              <a:rPr lang="en-GB" dirty="0"/>
              <a:t>This </a:t>
            </a:r>
            <a:r>
              <a:rPr lang="en-GB" dirty="0" smtClean="0"/>
              <a:t>talk</a:t>
            </a:r>
          </a:p>
          <a:p>
            <a:pPr marL="755650" lvl="1" indent="-514350">
              <a:buFont typeface="+mj-lt"/>
              <a:buAutoNum type="arabicPeriod"/>
            </a:pPr>
            <a:r>
              <a:rPr lang="en-GB" dirty="0" smtClean="0"/>
              <a:t>The problem</a:t>
            </a:r>
          </a:p>
          <a:p>
            <a:pPr marL="971550" lvl="2" indent="-514350"/>
            <a:r>
              <a:rPr lang="en-GB" dirty="0" smtClean="0"/>
              <a:t>Abuse </a:t>
            </a:r>
            <a:r>
              <a:rPr lang="en-GB" dirty="0"/>
              <a:t>detection &amp; </a:t>
            </a:r>
            <a:r>
              <a:rPr lang="en-GB" dirty="0" smtClean="0"/>
              <a:t>remediation</a:t>
            </a:r>
          </a:p>
          <a:p>
            <a:pPr marL="971550" lvl="2" indent="-514350"/>
            <a:r>
              <a:rPr lang="en-GB" dirty="0" smtClean="0"/>
              <a:t>Why </a:t>
            </a:r>
            <a:r>
              <a:rPr lang="en-GB" dirty="0"/>
              <a:t>(and how) Haskell</a:t>
            </a:r>
            <a:r>
              <a:rPr lang="en-GB" dirty="0" smtClean="0"/>
              <a:t>?</a:t>
            </a:r>
          </a:p>
          <a:p>
            <a:pPr marL="755650" lvl="1" indent="-514350">
              <a:buFont typeface="+mj-lt"/>
              <a:buAutoNum type="arabicPeriod"/>
            </a:pPr>
            <a:r>
              <a:rPr lang="en-GB" dirty="0" smtClean="0"/>
              <a:t>Applicative do-notation</a:t>
            </a:r>
            <a:endParaRPr lang="en-GB" dirty="0"/>
          </a:p>
          <a:p>
            <a:pPr marL="755650" lvl="1" indent="-514350">
              <a:buFont typeface="+mj-lt"/>
              <a:buAutoNum type="arabicPeriod"/>
            </a:pPr>
            <a:r>
              <a:rPr lang="en-GB" dirty="0" smtClean="0"/>
              <a:t>Experience: tales </a:t>
            </a:r>
            <a:r>
              <a:rPr lang="en-GB" dirty="0"/>
              <a:t>from the </a:t>
            </a:r>
            <a:r>
              <a:rPr lang="en-GB" dirty="0" smtClean="0"/>
              <a:t>trenches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6" y="463600"/>
            <a:ext cx="11289636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11691664" cy="660400"/>
          </a:xfrm>
        </p:spPr>
        <p:txBody>
          <a:bodyPr/>
          <a:lstStyle/>
          <a:p>
            <a:r>
              <a:rPr lang="en-GB" dirty="0"/>
              <a:t>Remote data-fetching changes the equation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Parallelism between data-fetches is all exploitable</a:t>
            </a:r>
            <a:r>
              <a:rPr lang="en-GB" dirty="0"/>
              <a:t>, because it’s </a:t>
            </a:r>
            <a:r>
              <a:rPr lang="en-GB" dirty="0" smtClean="0"/>
              <a:t>coarse-grained</a:t>
            </a:r>
          </a:p>
          <a:p>
            <a:r>
              <a:rPr lang="en-GB" dirty="0" smtClean="0"/>
              <a:t>So we can make it as implicit as we like</a:t>
            </a:r>
          </a:p>
          <a:p>
            <a:endParaRPr lang="en-GB" dirty="0"/>
          </a:p>
          <a:p>
            <a:r>
              <a:rPr lang="en-GB" dirty="0" smtClean="0"/>
              <a:t>(we have to wave hands slightly about data-fetching not being strictly pure)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implicit is </a:t>
            </a:r>
            <a:r>
              <a:rPr lang="en-GB" dirty="0" err="1" smtClean="0"/>
              <a:t>Haxl</a:t>
            </a:r>
            <a:r>
              <a:rPr lang="en-GB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had to use &lt;*&gt; to get parallelism: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When we use &gt;&gt;= (or the “do” syntactic sugar) we get sequential execution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93888" y="2263800"/>
            <a:ext cx="9433048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blog :: </a:t>
            </a:r>
            <a:r>
              <a:rPr lang="en-GB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GB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blog =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renderPage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&lt;$&gt; 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leftPane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&lt;*&gt;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mainPane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55590" y="5000104"/>
            <a:ext cx="8280920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getAllPostsInfo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US" sz="24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Haxl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PostInfo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getAllPostsInfo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ids &lt;-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getPostIds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mapM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getPostInfo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ids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Haxl</a:t>
            </a:r>
            <a:r>
              <a:rPr lang="en-GB" dirty="0"/>
              <a:t> is semi-implicit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control parallelism using Applicative vs. Monad constructs</a:t>
            </a:r>
          </a:p>
          <a:p>
            <a:r>
              <a:rPr lang="en-GB" dirty="0" smtClean="0"/>
              <a:t>However, these are part of the computational fabric</a:t>
            </a:r>
          </a:p>
          <a:p>
            <a:pPr lvl="1"/>
            <a:r>
              <a:rPr lang="en-GB" dirty="0" smtClean="0"/>
              <a:t>we normally use Applicative and Monad interchangeably when both are available</a:t>
            </a:r>
          </a:p>
          <a:p>
            <a:pPr lvl="1"/>
            <a:r>
              <a:rPr lang="en-GB" dirty="0" smtClean="0"/>
              <a:t>For </a:t>
            </a:r>
            <a:r>
              <a:rPr lang="en-GB" dirty="0" err="1" smtClean="0"/>
              <a:t>Haxl</a:t>
            </a:r>
            <a:r>
              <a:rPr lang="en-GB" dirty="0" smtClean="0"/>
              <a:t> we want Applicative to be used “when possible”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mapM</a:t>
            </a:r>
            <a:r>
              <a:rPr lang="en-GB" dirty="0" smtClean="0"/>
              <a:t> (= traverse), </a:t>
            </a:r>
            <a:r>
              <a:rPr lang="en-GB" dirty="0" err="1" smtClean="0"/>
              <a:t>filterM</a:t>
            </a:r>
            <a:r>
              <a:rPr lang="en-GB" dirty="0" smtClean="0"/>
              <a:t>, etc.</a:t>
            </a:r>
          </a:p>
          <a:p>
            <a:endParaRPr lang="en-GB" dirty="0" smtClean="0"/>
          </a:p>
          <a:p>
            <a:r>
              <a:rPr lang="en-GB" dirty="0" smtClean="0"/>
              <a:t>Defaulting things to Applicative when possible is a kind of implicit parallelism.</a:t>
            </a:r>
          </a:p>
          <a:p>
            <a:r>
              <a:rPr lang="en-GB" dirty="0" smtClean="0"/>
              <a:t>There’s a ubiquitous way we can do this...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our earlier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behave the same: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Data dependencies tell us we can translate one into the other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33848" y="2315038"/>
            <a:ext cx="9649072" cy="142192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b = do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fa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fb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(length (intersect fa fb))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43514" y="4212485"/>
            <a:ext cx="9639406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b =</a:t>
            </a: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length &lt;$&gt; (intersect &lt;$&gt;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&lt;*&gt;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b)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158584" y="5576168"/>
            <a:ext cx="1944216" cy="929616"/>
          </a:xfrm>
          <a:prstGeom prst="wedgeRoundRectCallout">
            <a:avLst>
              <a:gd name="adj1" fmla="val -140684"/>
              <a:gd name="adj2" fmla="val -115316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/>
              <a:t>This is the version we want to run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022680" y="2684261"/>
            <a:ext cx="1944216" cy="929616"/>
          </a:xfrm>
          <a:prstGeom prst="wedgeRoundRectCallout">
            <a:avLst>
              <a:gd name="adj1" fmla="val -149235"/>
              <a:gd name="adj2" fmla="val -13618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/>
              <a:t>This is the version we want to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Translating do-syntax to Applicative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779526" y="1612900"/>
            <a:ext cx="9433048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do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fx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fy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(length (intersect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fx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fy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45052" y="4910751"/>
            <a:ext cx="10657184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numCommonFriends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length &lt;$&gt; (intersect &lt;$&gt;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&lt;*&gt;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friendsOf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y)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817460" y="3182560"/>
            <a:ext cx="3312368" cy="1736244"/>
          </a:xfrm>
          <a:prstGeom prst="down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automatically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5" y="201612"/>
            <a:ext cx="10115550" cy="7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don’t have to represent parallelism explicitly with &lt;*&gt;</a:t>
            </a:r>
          </a:p>
          <a:p>
            <a:r>
              <a:rPr lang="en-GB" dirty="0" smtClean="0"/>
              <a:t>Just write a sequence of statements</a:t>
            </a:r>
          </a:p>
          <a:p>
            <a:r>
              <a:rPr lang="en-GB" dirty="0" smtClean="0"/>
              <a:t>Compiler analyses the dependencies and extracts the maximum parallelism by transforming the sequence using &lt;*&gt; where possible</a:t>
            </a:r>
          </a:p>
          <a:p>
            <a:r>
              <a:rPr lang="en-GB" dirty="0" smtClean="0"/>
              <a:t>We don’t have to think about dependencies</a:t>
            </a:r>
          </a:p>
          <a:p>
            <a:r>
              <a:rPr lang="en-GB" dirty="0" smtClean="0"/>
              <a:t>We cannot miss any opportunities accidentally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with a simple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79526" y="2282726"/>
            <a:ext cx="9433048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(x1,x2)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1821880" y="3499396"/>
            <a:ext cx="3312368" cy="1150888"/>
          </a:xfrm>
          <a:prstGeom prst="down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Standard Haskell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desugaring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79526" y="4650284"/>
            <a:ext cx="3354722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&gt;&gt;= \x1 -&gt;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 &gt;&gt;= \x2 -&gt;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(x1,x2)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6718424" y="3499396"/>
            <a:ext cx="3312368" cy="1150888"/>
          </a:xfrm>
          <a:prstGeom prst="down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ApplicativeDo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76070" y="4666625"/>
            <a:ext cx="3354722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(,) &lt;$&gt; A &lt;*&gt; B</a:t>
            </a:r>
          </a:p>
        </p:txBody>
      </p:sp>
      <p:sp>
        <p:nvSpPr>
          <p:cNvPr id="10" name="Left-Right Arrow 9"/>
          <p:cNvSpPr/>
          <p:nvPr/>
        </p:nvSpPr>
        <p:spPr bwMode="auto">
          <a:xfrm>
            <a:off x="5134248" y="4598311"/>
            <a:ext cx="1541822" cy="637341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equivalent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14368" y="5504160"/>
            <a:ext cx="4530367" cy="2308324"/>
          </a:xfrm>
          <a:prstGeom prst="rect">
            <a:avLst/>
          </a:prstGeom>
          <a:solidFill>
            <a:srgbClr val="AEE8BC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 &lt;$&gt; ma = ma &gt;&gt;= \a -&gt;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return (f a)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mf &lt;*&gt; ma = mf &gt;&gt;= \f -&gt;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ma &gt;&gt;= \a -&gt;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return (f a)</a:t>
            </a:r>
          </a:p>
        </p:txBody>
      </p:sp>
    </p:spTree>
    <p:extLst>
      <p:ext uri="{BB962C8B-B14F-4D97-AF65-F5344CB8AC3E}">
        <p14:creationId xmlns:p14="http://schemas.microsoft.com/office/powerpoint/2010/main" val="15713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Dependencies prevent &lt;*&gt;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3703960"/>
            <a:ext cx="11417300" cy="3865240"/>
          </a:xfrm>
        </p:spPr>
        <p:txBody>
          <a:bodyPr/>
          <a:lstStyle/>
          <a:p>
            <a:r>
              <a:rPr lang="en-GB" dirty="0" smtClean="0"/>
              <a:t>Now we cannot use &lt;*&gt;, because B depends on x1</a:t>
            </a:r>
          </a:p>
          <a:p>
            <a:r>
              <a:rPr lang="en-GB" dirty="0" smtClean="0"/>
              <a:t>This is the essence of the difference between Applicative and Monad: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we want to use </a:t>
            </a:r>
            <a:r>
              <a:rPr lang="en-US" dirty="0" smtClean="0"/>
              <a:t>Applicative when </a:t>
            </a:r>
            <a:r>
              <a:rPr lang="en-US" i="1" dirty="0" smtClean="0"/>
              <a:t>possible</a:t>
            </a:r>
            <a:r>
              <a:rPr lang="en-US" dirty="0" smtClean="0"/>
              <a:t> but Monad when </a:t>
            </a:r>
            <a:r>
              <a:rPr lang="en-US" i="1" dirty="0" smtClean="0"/>
              <a:t>necessary.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779526" y="2282726"/>
            <a:ext cx="9433048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(x1,x2)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383482" y="5216128"/>
            <a:ext cx="10225136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(&lt;*&gt;) :: Applicative f =&gt; f (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-&gt; b) -&gt; f a        -&gt;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 b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(&gt;&gt;=) :: Monad f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=&gt;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 a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-&gt; (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f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b)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 b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Abuse detection &amp; remediation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Mixing it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about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79526" y="2282726"/>
            <a:ext cx="9433048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x4 &lt;- D[x2]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(x3,x4)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037794" y="4987078"/>
            <a:ext cx="936104" cy="86409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33938" y="4987078"/>
            <a:ext cx="936104" cy="86409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74408" y="5000104"/>
            <a:ext cx="936104" cy="86409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870552" y="5000104"/>
            <a:ext cx="936104" cy="86409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7829968">
            <a:off x="4109697" y="3023235"/>
            <a:ext cx="2971998" cy="3444946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7829968">
            <a:off x="5491058" y="3048185"/>
            <a:ext cx="2971998" cy="3444946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430392" y="4843062"/>
            <a:ext cx="0" cy="2016224"/>
          </a:xfrm>
          <a:prstGeom prst="line">
            <a:avLst/>
          </a:prstGeom>
          <a:solidFill>
            <a:srgbClr val="F0C423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48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1880" y="1560404"/>
            <a:ext cx="9433048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x4 &lt;- D[x2]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(x3,x4)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4486176" y="3499396"/>
            <a:ext cx="3312368" cy="1150888"/>
          </a:xfrm>
          <a:prstGeom prst="down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ApplicativeDo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1880" y="4650284"/>
            <a:ext cx="9433048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((,)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&lt;$&gt; A &lt;*&gt; B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&gt;&gt;= \(x1,x2) -&gt;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(,)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&lt;$&gt; C[x1] &lt;*&gt; D[x2]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is that the best translation?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But we only have dependencies A-&gt;C and B-&gt;D, so why not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443536" y="1920705"/>
            <a:ext cx="594569" cy="54291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3536" y="3212098"/>
            <a:ext cx="594569" cy="516385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05590" y="1920705"/>
            <a:ext cx="526996" cy="542916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58184" y="3212098"/>
            <a:ext cx="546410" cy="516385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51269" y="2463621"/>
            <a:ext cx="641157" cy="616790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(,)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" name="Straight Arrow Connector 10"/>
          <p:cNvCxnSpPr>
            <a:stCxn id="4" idx="6"/>
            <a:endCxn id="9" idx="1"/>
          </p:cNvCxnSpPr>
          <p:nvPr/>
        </p:nvCxnSpPr>
        <p:spPr bwMode="auto">
          <a:xfrm>
            <a:off x="2038105" y="2192163"/>
            <a:ext cx="1007059" cy="361785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5" idx="6"/>
            <a:endCxn id="9" idx="3"/>
          </p:cNvCxnSpPr>
          <p:nvPr/>
        </p:nvCxnSpPr>
        <p:spPr bwMode="auto">
          <a:xfrm flipV="1">
            <a:off x="2038105" y="2990084"/>
            <a:ext cx="1007059" cy="480207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9" idx="7"/>
            <a:endCxn id="6" idx="2"/>
          </p:cNvCxnSpPr>
          <p:nvPr/>
        </p:nvCxnSpPr>
        <p:spPr bwMode="auto">
          <a:xfrm flipV="1">
            <a:off x="3498531" y="2192163"/>
            <a:ext cx="1007059" cy="361785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9" idx="5"/>
            <a:endCxn id="7" idx="2"/>
          </p:cNvCxnSpPr>
          <p:nvPr/>
        </p:nvCxnSpPr>
        <p:spPr bwMode="auto">
          <a:xfrm>
            <a:off x="3498531" y="2990084"/>
            <a:ext cx="1059653" cy="480207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6" idx="6"/>
          </p:cNvCxnSpPr>
          <p:nvPr/>
        </p:nvCxnSpPr>
        <p:spPr bwMode="auto">
          <a:xfrm>
            <a:off x="5032586" y="2192163"/>
            <a:ext cx="913164" cy="361785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7" idx="6"/>
          </p:cNvCxnSpPr>
          <p:nvPr/>
        </p:nvCxnSpPr>
        <p:spPr bwMode="auto">
          <a:xfrm flipV="1">
            <a:off x="5104594" y="2936395"/>
            <a:ext cx="841156" cy="533896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015332" y="2577477"/>
            <a:ext cx="7889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443536" y="5360144"/>
            <a:ext cx="5360795" cy="1807778"/>
            <a:chOff x="1443536" y="5360144"/>
            <a:chExt cx="5360795" cy="1807778"/>
          </a:xfrm>
        </p:grpSpPr>
        <p:sp>
          <p:nvSpPr>
            <p:cNvPr id="65" name="Oval 64"/>
            <p:cNvSpPr/>
            <p:nvPr/>
          </p:nvSpPr>
          <p:spPr bwMode="auto">
            <a:xfrm>
              <a:off x="1443536" y="5360144"/>
              <a:ext cx="594569" cy="542916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443536" y="6651537"/>
              <a:ext cx="594569" cy="516385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505590" y="5360144"/>
              <a:ext cx="526996" cy="542916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558184" y="6651537"/>
              <a:ext cx="546410" cy="516385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cxnSp>
          <p:nvCxnSpPr>
            <p:cNvPr id="70" name="Straight Arrow Connector 69"/>
            <p:cNvCxnSpPr>
              <a:stCxn id="65" idx="6"/>
              <a:endCxn id="67" idx="2"/>
            </p:cNvCxnSpPr>
            <p:nvPr/>
          </p:nvCxnSpPr>
          <p:spPr bwMode="auto">
            <a:xfrm>
              <a:off x="2038105" y="5631602"/>
              <a:ext cx="2467485" cy="0"/>
            </a:xfrm>
            <a:prstGeom prst="straightConnector1">
              <a:avLst/>
            </a:prstGeom>
            <a:solidFill>
              <a:srgbClr val="F0C423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66" idx="6"/>
              <a:endCxn id="68" idx="2"/>
            </p:cNvCxnSpPr>
            <p:nvPr/>
          </p:nvCxnSpPr>
          <p:spPr bwMode="auto">
            <a:xfrm>
              <a:off x="2038105" y="6909730"/>
              <a:ext cx="2520079" cy="0"/>
            </a:xfrm>
            <a:prstGeom prst="straightConnector1">
              <a:avLst/>
            </a:prstGeom>
            <a:solidFill>
              <a:srgbClr val="F0C423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>
              <a:stCxn id="67" idx="6"/>
            </p:cNvCxnSpPr>
            <p:nvPr/>
          </p:nvCxnSpPr>
          <p:spPr bwMode="auto">
            <a:xfrm>
              <a:off x="5032586" y="5631602"/>
              <a:ext cx="913164" cy="361785"/>
            </a:xfrm>
            <a:prstGeom prst="straightConnector1">
              <a:avLst/>
            </a:prstGeom>
            <a:solidFill>
              <a:srgbClr val="F0C423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>
              <a:stCxn id="68" idx="6"/>
            </p:cNvCxnSpPr>
            <p:nvPr/>
          </p:nvCxnSpPr>
          <p:spPr bwMode="auto">
            <a:xfrm flipV="1">
              <a:off x="5104594" y="6375834"/>
              <a:ext cx="841156" cy="533896"/>
            </a:xfrm>
            <a:prstGeom prst="straightConnector1">
              <a:avLst/>
            </a:prstGeom>
            <a:solidFill>
              <a:srgbClr val="F0C423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6015332" y="6016916"/>
              <a:ext cx="78899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result</a:t>
              </a:r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8609058" y="2452827"/>
            <a:ext cx="271901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(A | </a:t>
            </a:r>
            <a:r>
              <a:rPr lang="en-GB" sz="3600" dirty="0"/>
              <a:t>B</a:t>
            </a:r>
            <a:r>
              <a:rPr lang="en-GB" sz="3600" dirty="0" smtClean="0"/>
              <a:t>) ; (C | D)</a:t>
            </a:r>
            <a:endParaRPr lang="en-US" sz="3600" dirty="0"/>
          </a:p>
        </p:txBody>
      </p:sp>
      <p:sp>
        <p:nvSpPr>
          <p:cNvPr id="82" name="TextBox 81"/>
          <p:cNvSpPr txBox="1"/>
          <p:nvPr/>
        </p:nvSpPr>
        <p:spPr>
          <a:xfrm>
            <a:off x="8606806" y="5892266"/>
            <a:ext cx="270298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(A ; C) | (B ; 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18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 a simple parallel cost mode</a:t>
            </a:r>
            <a:r>
              <a:rPr lang="en-US" dirty="0" smtClean="0"/>
              <a:t>l</a:t>
            </a:r>
          </a:p>
          <a:p>
            <a:pPr lvl="1"/>
            <a:r>
              <a:rPr lang="en-GB" dirty="0" smtClean="0"/>
              <a:t>“|”  =  “max”</a:t>
            </a:r>
          </a:p>
          <a:p>
            <a:pPr lvl="1"/>
            <a:r>
              <a:rPr lang="en-GB" dirty="0" smtClean="0"/>
              <a:t>“;”  =  “+”</a:t>
            </a:r>
          </a:p>
          <a:p>
            <a:pPr lvl="1"/>
            <a:endParaRPr lang="en-GB" dirty="0"/>
          </a:p>
          <a:p>
            <a:r>
              <a:rPr lang="en-GB" dirty="0" smtClean="0"/>
              <a:t>e.g. take A = 2, B = 1, C = 1, D = 2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17824" y="5000104"/>
            <a:ext cx="496321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(A | B) ; (C | D)          cost: 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17824" y="5792192"/>
            <a:ext cx="494718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(A ; C) | (B ; D)          cost: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4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0" name="Rectangle 79"/>
          <p:cNvSpPr/>
          <p:nvPr/>
        </p:nvSpPr>
        <p:spPr bwMode="auto">
          <a:xfrm>
            <a:off x="5350273" y="5135136"/>
            <a:ext cx="5983392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(,) &lt;$&gt; (A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\x1 -&gt; C[x1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&lt;*&gt;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(B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\x2 -&gt; D[x2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01800" y="2455780"/>
            <a:ext cx="271901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(A | B) ; (C | D)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350272" y="2410381"/>
            <a:ext cx="5983393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((,)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&lt;$&gt; A &lt;*&gt; B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&gt;&gt;= \(x1,x2) -&gt;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(,)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&lt;$&gt; C[x1] &lt;*&gt; D[x2]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7640" y="5218236"/>
            <a:ext cx="270298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(A ; C) | (B ; 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24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5801172"/>
            <a:ext cx="11417300" cy="1768028"/>
          </a:xfrm>
        </p:spPr>
        <p:txBody>
          <a:bodyPr/>
          <a:lstStyle/>
          <a:p>
            <a:r>
              <a:rPr lang="en-GB" dirty="0" smtClean="0"/>
              <a:t>This is not semantically equivalent to the original</a:t>
            </a:r>
          </a:p>
          <a:p>
            <a:r>
              <a:rPr lang="en-GB" dirty="0" smtClean="0"/>
              <a:t>Effects would take place in the order A,C,B,D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1880" y="1560404"/>
            <a:ext cx="9433048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x4 &lt;- D[x2]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(x3,x4)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4486176" y="3499396"/>
            <a:ext cx="3312368" cy="1150888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NO!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1880" y="4650284"/>
            <a:ext cx="9433048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(,) &lt;$&gt; (A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\x1 -&gt; C[x1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&lt;*&gt;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(B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\x2 -&gt; D[x2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do we really care about ordering?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Haxl</a:t>
            </a:r>
            <a:r>
              <a:rPr lang="en-GB" dirty="0" smtClean="0"/>
              <a:t> doesn’t – or at least, there are no effects to observe</a:t>
            </a:r>
          </a:p>
          <a:p>
            <a:r>
              <a:rPr lang="en-GB" dirty="0" smtClean="0"/>
              <a:t>But we do want exceptions to be deterministic: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B and C throw exceptions, I always want B’s exception.</a:t>
            </a:r>
          </a:p>
          <a:p>
            <a:r>
              <a:rPr lang="en-GB" dirty="0" smtClean="0"/>
              <a:t>Reordering to A,C,B,D would break this.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17824" y="3199904"/>
            <a:ext cx="9433048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x4 &lt;- D[x2]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(x3,x4)</a:t>
            </a:r>
          </a:p>
        </p:txBody>
      </p:sp>
    </p:spTree>
    <p:extLst>
      <p:ext uri="{BB962C8B-B14F-4D97-AF65-F5344CB8AC3E}">
        <p14:creationId xmlns:p14="http://schemas.microsoft.com/office/powerpoint/2010/main" val="1165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Preserving equivalence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means </a:t>
            </a:r>
            <a:r>
              <a:rPr lang="en-GB" dirty="0" err="1" smtClean="0"/>
              <a:t>ApplicativeDo</a:t>
            </a:r>
            <a:r>
              <a:rPr lang="en-GB" dirty="0" smtClean="0"/>
              <a:t> works with any Monad/Applicative that satisfies the laws.</a:t>
            </a:r>
          </a:p>
          <a:p>
            <a:r>
              <a:rPr lang="en-GB" dirty="0" smtClean="0"/>
              <a:t>If we reordered things, it would only work on commutative Monads.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optimal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Choices: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90538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5856" y="1612900"/>
            <a:ext cx="9433048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y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z &lt;- C[x]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(y + z)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10312" y="0"/>
            <a:ext cx="3637289" cy="2971998"/>
            <a:chOff x="3873223" y="3259709"/>
            <a:chExt cx="3637289" cy="2971998"/>
          </a:xfrm>
        </p:grpSpPr>
        <p:sp>
          <p:nvSpPr>
            <p:cNvPr id="5" name="Oval 4"/>
            <p:cNvSpPr/>
            <p:nvPr/>
          </p:nvSpPr>
          <p:spPr bwMode="auto">
            <a:xfrm>
              <a:off x="4037794" y="4987078"/>
              <a:ext cx="936104" cy="864096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333938" y="4987078"/>
              <a:ext cx="936104" cy="864096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74408" y="5000104"/>
              <a:ext cx="936104" cy="864096"/>
            </a:xfrm>
            <a:prstGeom prst="ellipse">
              <a:avLst/>
            </a:prstGeom>
            <a:solidFill>
              <a:srgbClr val="F0C423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 rot="7829968">
              <a:off x="4109697" y="3023235"/>
              <a:ext cx="2971998" cy="3444946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26443"/>
              </p:ext>
            </p:extLst>
          </p:nvPr>
        </p:nvGraphicFramePr>
        <p:xfrm>
          <a:off x="2469952" y="4371748"/>
          <a:ext cx="7704855" cy="145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62835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A=0, B=2, C=1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A=1, B=2, C=0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(A | B) ; C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 ; (B | C)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</a:p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</a:p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6095804" y="5097406"/>
            <a:ext cx="453150" cy="405774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652974" y="5097406"/>
            <a:ext cx="453150" cy="405774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38654" y="5380808"/>
            <a:ext cx="453150" cy="405774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698258" y="5402206"/>
            <a:ext cx="453150" cy="405774"/>
          </a:xfrm>
          <a:prstGeom prst="rect">
            <a:avLst/>
          </a:prstGeom>
          <a:solidFill>
            <a:schemeClr val="bg1">
              <a:lumMod val="9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don’t know the costs at compile time.</a:t>
            </a:r>
          </a:p>
          <a:p>
            <a:r>
              <a:rPr lang="en-GB" dirty="0" smtClean="0"/>
              <a:t>Therefore, be conservative.</a:t>
            </a:r>
          </a:p>
          <a:p>
            <a:r>
              <a:rPr lang="en-GB" dirty="0" smtClean="0"/>
              <a:t>Our goal: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(there may be multiple valid solutions)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02565" y="3631952"/>
            <a:ext cx="5586970" cy="24252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/>
              <a:t>Choose a translation that is optimal when all statements have equal cost.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70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spam and other types of abuse</a:t>
            </a:r>
          </a:p>
          <a:p>
            <a:pPr lvl="1"/>
            <a:r>
              <a:rPr lang="en-GB" dirty="0" smtClean="0"/>
              <a:t>Malware attacks, credential stealing</a:t>
            </a:r>
          </a:p>
          <a:p>
            <a:pPr lvl="1"/>
            <a:r>
              <a:rPr lang="en-GB" dirty="0" smtClean="0"/>
              <a:t>Sites that trick users into liking/sharing things or divulging passwords</a:t>
            </a:r>
          </a:p>
          <a:p>
            <a:pPr lvl="1"/>
            <a:r>
              <a:rPr lang="en-GB" dirty="0" smtClean="0"/>
              <a:t>Fake accounts that spam people and pages</a:t>
            </a:r>
          </a:p>
          <a:p>
            <a:r>
              <a:rPr lang="en-GB" dirty="0" smtClean="0"/>
              <a:t>Spammers can use automation and viral attacks</a:t>
            </a:r>
          </a:p>
          <a:p>
            <a:r>
              <a:rPr lang="en-GB" dirty="0" smtClean="0"/>
              <a:t>Want to catch as much as possible in a completely automated way</a:t>
            </a:r>
          </a:p>
          <a:p>
            <a:r>
              <a:rPr lang="en-GB" dirty="0"/>
              <a:t>S</a:t>
            </a:r>
            <a:r>
              <a:rPr lang="en-GB" dirty="0" smtClean="0"/>
              <a:t>quash attacks quickly and safely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855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Refinement: use “join”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Better: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1880" y="1560404"/>
            <a:ext cx="9433048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x4 &lt;- D[x2]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(x3,x4)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4486176" y="3499396"/>
            <a:ext cx="3312368" cy="1150888"/>
          </a:xfrm>
          <a:prstGeom prst="down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ApplicativeDo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1880" y="4650284"/>
            <a:ext cx="9433048" cy="75713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((,)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&lt;$&gt; A &lt;*&gt; B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&gt;&gt;= \(x1,x2) -&gt;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(,)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&lt;$&gt; C[x1] &lt;*&gt; D[x2]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1880" y="6656288"/>
            <a:ext cx="9433048" cy="42473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join ((\x1 x2 -&gt; (,) C[x1] &lt;*&gt; D[x2]) &lt;$&gt; A &lt;*&gt; B)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34248" y="5616352"/>
            <a:ext cx="6120680" cy="830997"/>
          </a:xfrm>
          <a:prstGeom prst="rect">
            <a:avLst/>
          </a:prstGeom>
          <a:solidFill>
            <a:srgbClr val="AEE8BC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 :: Monad m =&gt; m (m a) -&gt; m a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 m = m &gt;&gt;= id</a:t>
            </a:r>
          </a:p>
        </p:txBody>
      </p:sp>
    </p:spTree>
    <p:extLst>
      <p:ext uri="{BB962C8B-B14F-4D97-AF65-F5344CB8AC3E}">
        <p14:creationId xmlns:p14="http://schemas.microsoft.com/office/powerpoint/2010/main" val="42655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stages:</a:t>
            </a:r>
          </a:p>
          <a:p>
            <a:pPr lvl="1"/>
            <a:endParaRPr lang="en-GB" i="1" dirty="0"/>
          </a:p>
          <a:p>
            <a:pPr lvl="1"/>
            <a:endParaRPr lang="en-GB" i="1" dirty="0" smtClean="0"/>
          </a:p>
          <a:p>
            <a:pPr lvl="1"/>
            <a:endParaRPr lang="en-GB" i="1" dirty="0"/>
          </a:p>
          <a:p>
            <a:pPr lvl="1"/>
            <a:endParaRPr lang="en-US" i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414168" y="2047776"/>
            <a:ext cx="3456384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(x2,x3)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475479" y="4640062"/>
            <a:ext cx="6996518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  |  { x3 &lt;- C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5462425" y="3793314"/>
            <a:ext cx="1022628" cy="670871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3009" y="3922236"/>
            <a:ext cx="17377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rearrangement</a:t>
            </a:r>
            <a:endParaRPr lang="en-US" i="1" dirty="0"/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5462424" y="5277606"/>
            <a:ext cx="1022628" cy="670871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8384" y="5418989"/>
            <a:ext cx="13340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desugaring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533999" y="6155685"/>
            <a:ext cx="4879478" cy="10895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(\x2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x3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 (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x2,x3))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&lt;$&gt;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(A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\x1 -&gt;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B[x1])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&lt;*&gt;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with a list of statements</a:t>
            </a:r>
          </a:p>
          <a:p>
            <a:r>
              <a:rPr lang="en-GB" dirty="0" smtClean="0"/>
              <a:t>Introduce “parallel blocks” </a:t>
            </a:r>
          </a:p>
          <a:p>
            <a:r>
              <a:rPr lang="en-GB" dirty="0" smtClean="0"/>
              <a:t>Meaning: just flatten the list</a:t>
            </a:r>
          </a:p>
          <a:p>
            <a:r>
              <a:rPr lang="en-GB" dirty="0" smtClean="0"/>
              <a:t>A parallel block will turn into an applicative expression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70352" y="1612900"/>
            <a:ext cx="3888432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{ </a:t>
            </a: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; ... ; </a:t>
            </a:r>
            <a:r>
              <a:rPr lang="en-US" sz="24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70352" y="2263800"/>
            <a:ext cx="3888432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( </a:t>
            </a: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24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... | </a:t>
            </a: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24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30192" y="4496048"/>
            <a:ext cx="3456384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(x2,x3)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91503" y="7088334"/>
            <a:ext cx="6996518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  |  { x3 &lt;- C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5678449" y="6241586"/>
            <a:ext cx="1022628" cy="670871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033" y="6370508"/>
            <a:ext cx="17377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rearrangement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02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introduce parallel blocks?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612900"/>
            <a:ext cx="6435080" cy="5956300"/>
          </a:xfrm>
        </p:spPr>
        <p:txBody>
          <a:bodyPr/>
          <a:lstStyle/>
          <a:p>
            <a:r>
              <a:rPr lang="en-GB" dirty="0" smtClean="0"/>
              <a:t>Take the sequence without the final return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desugaring</a:t>
            </a:r>
            <a:r>
              <a:rPr lang="en-GB" dirty="0" smtClean="0"/>
              <a:t> will put it back later)</a:t>
            </a:r>
          </a:p>
          <a:p>
            <a:endParaRPr lang="en-GB" dirty="0"/>
          </a:p>
          <a:p>
            <a:r>
              <a:rPr lang="en-GB" dirty="0" smtClean="0"/>
              <a:t>Split the sequence into </a:t>
            </a:r>
            <a:r>
              <a:rPr lang="en-GB" i="1" dirty="0" smtClean="0"/>
              <a:t>segments</a:t>
            </a:r>
          </a:p>
          <a:p>
            <a:r>
              <a:rPr lang="en-GB" dirty="0" smtClean="0"/>
              <a:t>Place a segment boundary between two statements when there are no dependencies that cross the boundary</a:t>
            </a:r>
          </a:p>
          <a:p>
            <a:r>
              <a:rPr lang="en-GB" dirty="0" smtClean="0"/>
              <a:t>Make a parallel block from the segments; apply recursively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546516" y="1612900"/>
            <a:ext cx="3456384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2400" dirty="0" smtClean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(x2,x3)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546516" y="4136008"/>
            <a:ext cx="3456384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2400" dirty="0" smtClean="0">
                <a:solidFill>
                  <a:schemeClr val="bg1">
                    <a:lumMod val="9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(x2,x3)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798544" y="4943926"/>
            <a:ext cx="2952328" cy="0"/>
          </a:xfrm>
          <a:prstGeom prst="line">
            <a:avLst/>
          </a:prstGeom>
          <a:solidFill>
            <a:srgbClr val="F0C423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Arc 7"/>
          <p:cNvSpPr/>
          <p:nvPr/>
        </p:nvSpPr>
        <p:spPr bwMode="auto">
          <a:xfrm>
            <a:off x="9598744" y="4339022"/>
            <a:ext cx="864096" cy="504056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18424" y="6513586"/>
            <a:ext cx="5990332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rearrange 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rearrange { x3 &lt;- C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there are no segments?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612900"/>
            <a:ext cx="6003032" cy="5956300"/>
          </a:xfrm>
        </p:spPr>
        <p:txBody>
          <a:bodyPr/>
          <a:lstStyle/>
          <a:p>
            <a:r>
              <a:rPr lang="en-GB" dirty="0" smtClean="0"/>
              <a:t>If it’s a single statement: we’re done</a:t>
            </a:r>
          </a:p>
          <a:p>
            <a:r>
              <a:rPr lang="en-GB" dirty="0" smtClean="0"/>
              <a:t>Otherwise we need a “;” somewhere</a:t>
            </a:r>
          </a:p>
          <a:p>
            <a:r>
              <a:rPr lang="en-GB" dirty="0" smtClean="0"/>
              <a:t>In this case we have no choice:</a:t>
            </a:r>
          </a:p>
          <a:p>
            <a:endParaRPr lang="en-GB" dirty="0" smtClean="0"/>
          </a:p>
          <a:p>
            <a:r>
              <a:rPr lang="en-GB" dirty="0" smtClean="0"/>
              <a:t>(we’ll do a more complex example shortly)</a:t>
            </a:r>
            <a:endParaRPr lang="en-US" dirty="0" smtClean="0"/>
          </a:p>
          <a:p>
            <a:r>
              <a:rPr lang="en-GB" dirty="0" smtClean="0"/>
              <a:t>Result of rearrangement: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6810464" y="3055888"/>
            <a:ext cx="5990332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rearrange 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 { x1 &lt;- A; x2 &lt;- B[x1]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10464" y="1580932"/>
            <a:ext cx="5990332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rearrange { x3 &lt;- C }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{ x3 &lt;- C 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78064" y="6368256"/>
            <a:ext cx="6624736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 | { x3 &lt;- C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Next, </a:t>
            </a:r>
            <a:r>
              <a:rPr lang="en-GB" dirty="0" err="1" smtClean="0"/>
              <a:t>desugar</a:t>
            </a:r>
            <a:r>
              <a:rPr lang="en-GB" dirty="0" smtClean="0"/>
              <a:t> to get an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desugaring</a:t>
            </a:r>
            <a:r>
              <a:rPr lang="en-GB" dirty="0" smtClean="0"/>
              <a:t> a parallel block yields an Applicative expression: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47478" y="2119784"/>
            <a:ext cx="10297144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 | { x3 &lt;- C }) (x2,x3)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150472" y="3271912"/>
            <a:ext cx="2304256" cy="715089"/>
          </a:xfrm>
          <a:prstGeom prst="wedgeRoundRectCallout">
            <a:avLst>
              <a:gd name="adj1" fmla="val 81020"/>
              <a:gd name="adj2" fmla="val -153940"/>
              <a:gd name="adj3" fmla="val 16667"/>
            </a:avLst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The expression from “return”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50142" y="5177936"/>
            <a:ext cx="10297144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(\x2 x3 -&gt; (x2,x3))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&lt;$&gt;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 x2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&lt;*&gt;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 x3 &lt;- C } x3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119784"/>
            <a:ext cx="11417300" cy="5449416"/>
          </a:xfrm>
        </p:spPr>
        <p:txBody>
          <a:bodyPr/>
          <a:lstStyle/>
          <a:p>
            <a:r>
              <a:rPr lang="en-GB" dirty="0" smtClean="0"/>
              <a:t>First, deal with this: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Next: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7864" y="630540"/>
            <a:ext cx="10297144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(\x2 x3 -&gt; (x2,x3))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&lt;$&gt;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 x1 &lt;- A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x2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&lt;- B[x1] } x2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&lt;*&gt;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 x3 &lt;- C } x3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50440" y="2839864"/>
            <a:ext cx="10297144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 x3 &lt;- C } x3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=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50440" y="4928096"/>
            <a:ext cx="10297144" cy="1938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{ x1 &lt;- A; x2 &lt;- B[x1] } x2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= 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&gt;&gt;= \x1 -&gt;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desugar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 x2 &lt;- B[x1] } x2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A &gt;&gt;= \x1 -&gt;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B[x1]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45247" y="3558253"/>
            <a:ext cx="10297144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(\x2 x3 -&gt; (x2,x3))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&lt;$&gt; (A &gt;&gt;= \x1 -&gt; B[x1])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&lt;*&gt; C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30192" y="973068"/>
            <a:ext cx="3456384" cy="156966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x1 &lt;- A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x2 &lt;- B[x1]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x3 &lt;- C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(x2,x3)</a:t>
            </a: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5847069" y="2718607"/>
            <a:ext cx="1022628" cy="670871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more complex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Rearrange:</a:t>
            </a:r>
          </a:p>
          <a:p>
            <a:pPr lvl="1"/>
            <a:r>
              <a:rPr lang="en-GB" dirty="0" smtClean="0"/>
              <a:t>There are no segments</a:t>
            </a:r>
          </a:p>
          <a:p>
            <a:pPr lvl="1"/>
            <a:r>
              <a:rPr lang="en-GB" dirty="0" smtClean="0"/>
              <a:t>We have to insert “;” somewhere</a:t>
            </a:r>
          </a:p>
          <a:p>
            <a:pPr lvl="1"/>
            <a:r>
              <a:rPr lang="en-GB" dirty="0" smtClean="0"/>
              <a:t>And end up with the optimal result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57984" y="2191792"/>
            <a:ext cx="4752528" cy="20867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x1 &lt;- A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x2 &lt;- B[x1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x3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x4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D[x3]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x5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E[x1,x4]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(x2,x4,x5)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flipH="1">
            <a:off x="2911064" y="2406402"/>
            <a:ext cx="792088" cy="36004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2902000" y="3055888"/>
            <a:ext cx="759698" cy="317744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flipH="1">
            <a:off x="2902000" y="3373632"/>
            <a:ext cx="759698" cy="30480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flipH="1">
            <a:off x="2561784" y="2406401"/>
            <a:ext cx="1099810" cy="1290787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optimal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evaluate all possibilities:</a:t>
            </a:r>
          </a:p>
          <a:p>
            <a:pPr lvl="1"/>
            <a:r>
              <a:rPr lang="en-GB" dirty="0" smtClean="0"/>
              <a:t>Starting with </a:t>
            </a:r>
          </a:p>
          <a:p>
            <a:pPr lvl="1"/>
            <a:r>
              <a:rPr lang="en-GB" dirty="0" smtClean="0"/>
              <a:t>For each </a:t>
            </a:r>
            <a:r>
              <a:rPr lang="en-GB" dirty="0" err="1" smtClean="0"/>
              <a:t>i</a:t>
            </a:r>
            <a:r>
              <a:rPr lang="en-GB" dirty="0" smtClean="0"/>
              <a:t> in 2..n, compute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Evaluate with parallel cost model, with “|” = “max” and “;” = “+”</a:t>
            </a:r>
          </a:p>
          <a:p>
            <a:pPr lvl="1"/>
            <a:r>
              <a:rPr lang="en-GB" dirty="0" smtClean="0"/>
              <a:t>Every statement costs 1</a:t>
            </a:r>
          </a:p>
          <a:p>
            <a:pPr lvl="1"/>
            <a:r>
              <a:rPr lang="en-GB" dirty="0" smtClean="0"/>
              <a:t>Pick the cheapest!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3694088" y="2295762"/>
            <a:ext cx="3096344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; ... ; </a:t>
            </a:r>
            <a:r>
              <a:rPr lang="en-US" sz="24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09912" y="3471167"/>
            <a:ext cx="9937104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rearrange { </a:t>
            </a: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; ... ; </a:t>
            </a:r>
            <a:r>
              <a:rPr lang="en-US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i-1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 ; rearrange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sz="24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... ; </a:t>
            </a:r>
            <a:r>
              <a:rPr lang="en-US" sz="24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4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pulse.coreatcu.com/wp-content/uploads/2014/10/fb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12" y="334392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12" y="3343920"/>
            <a:ext cx="1527944" cy="1527944"/>
          </a:xfrm>
          <a:prstGeom prst="rect">
            <a:avLst/>
          </a:prstGeom>
        </p:spPr>
      </p:pic>
      <p:sp>
        <p:nvSpPr>
          <p:cNvPr id="4" name="Flowchart: Magnetic Disk 3"/>
          <p:cNvSpPr/>
          <p:nvPr/>
        </p:nvSpPr>
        <p:spPr bwMode="auto">
          <a:xfrm>
            <a:off x="9094688" y="3211736"/>
            <a:ext cx="1368152" cy="179231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622080" y="3847976"/>
            <a:ext cx="1972332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122356" y="3877390"/>
            <a:ext cx="1972332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246" y="5648176"/>
            <a:ext cx="34772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write pipeline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93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9832" y="2407816"/>
            <a:ext cx="4752528" cy="20867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x1 &lt;- A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x2 &lt;- B[x1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x3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x4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D[x3]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x5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E[x1,x4]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(x2,x4,x5)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flipH="1">
            <a:off x="1542912" y="2622426"/>
            <a:ext cx="792088" cy="36004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1533848" y="3271912"/>
            <a:ext cx="759698" cy="317744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flipH="1">
            <a:off x="1533848" y="3589656"/>
            <a:ext cx="759698" cy="30480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flipH="1">
            <a:off x="1193632" y="2622425"/>
            <a:ext cx="1099810" cy="1290787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49872" y="2767856"/>
            <a:ext cx="4890147" cy="34589"/>
          </a:xfrm>
          <a:prstGeom prst="line">
            <a:avLst/>
          </a:prstGeom>
          <a:solidFill>
            <a:srgbClr val="F0C423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640019" y="2571613"/>
            <a:ext cx="504691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; (B|{C;D;E})  (cost 4)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9832" y="2407816"/>
            <a:ext cx="4752528" cy="20867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x1 &lt;- A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x2 &lt;- B[x1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x3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x4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D[x3]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x5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E[x1,x4]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(x2,x4,x5)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flipH="1">
            <a:off x="1542912" y="2622426"/>
            <a:ext cx="792088" cy="36004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1533848" y="3271912"/>
            <a:ext cx="759698" cy="317744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flipH="1">
            <a:off x="1533848" y="3589656"/>
            <a:ext cx="759698" cy="30480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flipH="1">
            <a:off x="1193632" y="2622425"/>
            <a:ext cx="1099810" cy="1290787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41265" y="3112724"/>
            <a:ext cx="4890147" cy="34589"/>
          </a:xfrm>
          <a:prstGeom prst="line">
            <a:avLst/>
          </a:prstGeom>
          <a:solidFill>
            <a:srgbClr val="F0C423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631412" y="2916480"/>
            <a:ext cx="504691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A;B ; C;D;E    (cost 5)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9832" y="2407816"/>
            <a:ext cx="4752528" cy="20867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x1 &lt;- A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x2 &lt;- B[x1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x3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x4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D[x3]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x5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E[x1,x4]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(x2,x4,x5)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flipH="1">
            <a:off x="1542912" y="2622426"/>
            <a:ext cx="792088" cy="36004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1533848" y="3271912"/>
            <a:ext cx="759698" cy="317744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flipH="1">
            <a:off x="1533848" y="3589656"/>
            <a:ext cx="759698" cy="30480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flipH="1">
            <a:off x="1193632" y="2622425"/>
            <a:ext cx="1099810" cy="1290787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41265" y="3427835"/>
            <a:ext cx="4890147" cy="34589"/>
          </a:xfrm>
          <a:prstGeom prst="line">
            <a:avLst/>
          </a:prstGeom>
          <a:solidFill>
            <a:srgbClr val="F0C423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637836" y="3214296"/>
            <a:ext cx="504691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({A;B}|C) ; D;E    (cost 4)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9832" y="2407816"/>
            <a:ext cx="4752528" cy="20867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x1 &lt;- A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x2 &lt;- B[x1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x3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x4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D[x3]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x5 &lt;-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E[x1,x4]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(x2,x4,x5)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Arc 4"/>
          <p:cNvSpPr/>
          <p:nvPr/>
        </p:nvSpPr>
        <p:spPr bwMode="auto">
          <a:xfrm flipH="1">
            <a:off x="1542912" y="2622426"/>
            <a:ext cx="792088" cy="36004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1533848" y="3271912"/>
            <a:ext cx="759698" cy="317744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Arc 6"/>
          <p:cNvSpPr/>
          <p:nvPr/>
        </p:nvSpPr>
        <p:spPr bwMode="auto">
          <a:xfrm flipH="1">
            <a:off x="1533848" y="3589656"/>
            <a:ext cx="759698" cy="304800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flipH="1">
            <a:off x="1193632" y="2622425"/>
            <a:ext cx="1099810" cy="1290787"/>
          </a:xfrm>
          <a:prstGeom prst="arc">
            <a:avLst>
              <a:gd name="adj1" fmla="val 16200000"/>
              <a:gd name="adj2" fmla="val 530835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43537" y="3739920"/>
            <a:ext cx="4890147" cy="34589"/>
          </a:xfrm>
          <a:prstGeom prst="line">
            <a:avLst/>
          </a:prstGeom>
          <a:solidFill>
            <a:srgbClr val="F0C423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633684" y="3526381"/>
            <a:ext cx="504691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({A;B}|{C;D}) ; E   (cost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Explosion 2 8"/>
          <p:cNvSpPr/>
          <p:nvPr/>
        </p:nvSpPr>
        <p:spPr bwMode="auto">
          <a:xfrm>
            <a:off x="5422280" y="4809605"/>
            <a:ext cx="6048672" cy="1656184"/>
          </a:xfrm>
          <a:prstGeom prst="irregularSeal2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We have a winner!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</a:t>
            </a:r>
            <a:r>
              <a:rPr lang="en-GB" dirty="0" err="1" smtClean="0"/>
              <a:t>desugaring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83482" y="2479824"/>
            <a:ext cx="10225136" cy="142192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join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(\(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x1,x2)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x4 -&gt;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E[x1,x4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\x5 -&gt; pure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(x2,x4,x5))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&lt;$&gt;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(A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\x1 -&gt; B[x1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\x2 -&gt;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return (x1,x2))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&lt;*&gt;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(C &gt;&gt;=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\x3 -&gt; D[x3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endParaRPr lang="en-GB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Exhaustive search is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3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“segments” part of the algorithm cuts down the search space</a:t>
            </a:r>
          </a:p>
          <a:p>
            <a:pPr lvl="1"/>
            <a:r>
              <a:rPr lang="en-GB" dirty="0" smtClean="0"/>
              <a:t>(in the paper we have a proof that it doesn’t affect optimality)</a:t>
            </a:r>
          </a:p>
          <a:p>
            <a:r>
              <a:rPr lang="en-GB" dirty="0" smtClean="0"/>
              <a:t>There are other tricks to cut down the search space</a:t>
            </a:r>
          </a:p>
          <a:p>
            <a:r>
              <a:rPr lang="en-GB" dirty="0" smtClean="0"/>
              <a:t>... but in practice we use a heuristic instead of the full </a:t>
            </a:r>
            <a:r>
              <a:rPr lang="en-GB" i="1" dirty="0"/>
              <a:t>O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30000" dirty="0"/>
              <a:t>3</a:t>
            </a:r>
            <a:r>
              <a:rPr lang="en-GB" dirty="0" smtClean="0"/>
              <a:t>) search</a:t>
            </a:r>
          </a:p>
          <a:p>
            <a:pPr lvl="1"/>
            <a:r>
              <a:rPr lang="en-GB" dirty="0" smtClean="0"/>
              <a:t>heuristic is worse in 1.4% of cases</a:t>
            </a:r>
          </a:p>
          <a:p>
            <a:endParaRPr lang="en-GB" dirty="0"/>
          </a:p>
          <a:p>
            <a:r>
              <a:rPr lang="en-GB" dirty="0" smtClean="0"/>
              <a:t>Full </a:t>
            </a:r>
            <a:r>
              <a:rPr lang="en-GB" dirty="0"/>
              <a:t>details in the paper, “Translating Haskell’s do-notation into Applicative operations” (under submission)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transform is being used across our codebase at Facebook</a:t>
            </a:r>
          </a:p>
          <a:p>
            <a:r>
              <a:rPr lang="en-GB" dirty="0" smtClean="0"/>
              <a:t>Users typically don’t worry about concurrency</a:t>
            </a:r>
          </a:p>
          <a:p>
            <a:r>
              <a:rPr lang="en-GB" dirty="0" smtClean="0"/>
              <a:t>There are a few pitfalls:</a:t>
            </a:r>
          </a:p>
          <a:p>
            <a:pPr lvl="1"/>
            <a:r>
              <a:rPr lang="en-GB" dirty="0" smtClean="0"/>
              <a:t>explicit use of &gt;&gt;=</a:t>
            </a:r>
          </a:p>
          <a:p>
            <a:pPr lvl="1"/>
            <a:r>
              <a:rPr lang="en-GB" dirty="0" smtClean="0"/>
              <a:t>“shortcut” functions that take </a:t>
            </a:r>
            <a:r>
              <a:rPr lang="en-GB" dirty="0" err="1" smtClean="0"/>
              <a:t>Haxl</a:t>
            </a:r>
            <a:r>
              <a:rPr lang="en-GB" dirty="0" smtClean="0"/>
              <a:t> computations as arguments can break things</a:t>
            </a:r>
          </a:p>
          <a:p>
            <a:pPr lvl="2"/>
            <a:r>
              <a:rPr lang="en-GB" dirty="0" smtClean="0"/>
              <a:t>we want all the </a:t>
            </a:r>
            <a:r>
              <a:rPr lang="en-GB" dirty="0" err="1" smtClean="0"/>
              <a:t>Haxl</a:t>
            </a:r>
            <a:r>
              <a:rPr lang="en-GB" dirty="0" smtClean="0"/>
              <a:t> computations visible in the same do-block</a:t>
            </a:r>
          </a:p>
        </p:txBody>
      </p:sp>
    </p:spTree>
    <p:extLst>
      <p:ext uri="{BB962C8B-B14F-4D97-AF65-F5344CB8AC3E}">
        <p14:creationId xmlns:p14="http://schemas.microsoft.com/office/powerpoint/2010/main" val="33218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1943100"/>
            <a:ext cx="11430000" cy="3784600"/>
          </a:xfrm>
          <a:ln/>
        </p:spPr>
        <p:txBody>
          <a:bodyPr/>
          <a:lstStyle/>
          <a:p>
            <a:r>
              <a:rPr lang="en-US" dirty="0" err="1" smtClean="0"/>
              <a:t>Haxl</a:t>
            </a:r>
            <a:r>
              <a:rPr lang="en-US" dirty="0" smtClean="0"/>
              <a:t> project: </a:t>
            </a:r>
            <a:r>
              <a:rPr lang="en-US" dirty="0" smtClean="0">
                <a:solidFill>
                  <a:srgbClr val="AFBEE3"/>
                </a:solidFill>
              </a:rPr>
              <a:t>experience</a:t>
            </a:r>
            <a:endParaRPr lang="en-US" dirty="0">
              <a:solidFill>
                <a:srgbClr val="AFBE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Haxl</a:t>
            </a:r>
            <a:r>
              <a:rPr lang="en-GB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had an existing system and home-grown DSL, called FXL, and lots of code written in it</a:t>
            </a:r>
          </a:p>
          <a:p>
            <a:r>
              <a:rPr lang="en-GB" dirty="0" smtClean="0"/>
              <a:t>Started April 2013</a:t>
            </a:r>
          </a:p>
          <a:p>
            <a:r>
              <a:rPr lang="en-GB" dirty="0" smtClean="0"/>
              <a:t>By July 2015 we had deleted all the FXL code and replaced it with Haskell, and trained our engineers to use Haskell.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Existing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hundreds of thousands of lines of existing FXL code</a:t>
            </a:r>
          </a:p>
          <a:p>
            <a:r>
              <a:rPr lang="en-GB" dirty="0" smtClean="0"/>
              <a:t>Impractical and error-prone to translate code by hand</a:t>
            </a:r>
          </a:p>
          <a:p>
            <a:r>
              <a:rPr lang="en-GB" dirty="0" smtClean="0"/>
              <a:t>Wrote a tool to do the migration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Source code still FXL (during the migration), run the tool each time the code changes.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461840" y="4208016"/>
            <a:ext cx="2952328" cy="1728192"/>
          </a:xfrm>
          <a:prstGeom prst="round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 smtClean="0"/>
              <a:t>FXL Code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8374608" y="4208016"/>
            <a:ext cx="2952328" cy="1728192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 smtClean="0"/>
              <a:t>Haskell Code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4414168" y="4784080"/>
            <a:ext cx="3960440" cy="576064"/>
          </a:xfrm>
          <a:prstGeom prst="rightArrow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8264" y="4586464"/>
            <a:ext cx="24526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Automatic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pulse.coreatcu.com/wp-content/uploads/2014/10/fb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18" y="21917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18" y="2191792"/>
            <a:ext cx="1527944" cy="1527944"/>
          </a:xfrm>
          <a:prstGeom prst="rect">
            <a:avLst/>
          </a:prstGeom>
        </p:spPr>
      </p:pic>
      <p:sp>
        <p:nvSpPr>
          <p:cNvPr id="4" name="Flowchart: Magnetic Disk 3"/>
          <p:cNvSpPr/>
          <p:nvPr/>
        </p:nvSpPr>
        <p:spPr bwMode="auto">
          <a:xfrm>
            <a:off x="9299394" y="2059608"/>
            <a:ext cx="1368152" cy="179231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826786" y="2695848"/>
            <a:ext cx="1972332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10312" y="5144120"/>
            <a:ext cx="1616750" cy="1874873"/>
          </a:xfrm>
          <a:prstGeom prst="roundRect">
            <a:avLst/>
          </a:prstGeom>
          <a:solidFill>
            <a:srgbClr val="9AD9E2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400" dirty="0" smtClean="0"/>
              <a:t>Evil?</a:t>
            </a:r>
            <a:endParaRPr lang="en-GB" sz="4400" dirty="0"/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5608704" y="4179901"/>
            <a:ext cx="1424385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6130483" y="4164124"/>
            <a:ext cx="1424385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4169" y="4261113"/>
            <a:ext cx="80310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Yes!</a:t>
            </a:r>
            <a:endParaRPr lang="en-US" sz="2800" dirty="0"/>
          </a:p>
        </p:txBody>
      </p:sp>
      <p:pic>
        <p:nvPicPr>
          <p:cNvPr id="17" name="Picture 8" descr="You can't post this because it has a blocked link. The content you're trying to share includes a link that's been blocked for being spammy or unsafe. http://snopes.com/images/template/snopes.gif For more information, visit the Help Center. If you think you're seeing this by mistake, please let us know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0" y="4194711"/>
            <a:ext cx="5332727" cy="25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Migrating </a:t>
            </a:r>
            <a:r>
              <a:rPr lang="en-GB" dirty="0" smtClean="0"/>
              <a:t>running code to Haskell</a:t>
            </a:r>
            <a:endParaRPr lang="en-US" dirty="0"/>
          </a:p>
        </p:txBody>
      </p:sp>
      <p:pic>
        <p:nvPicPr>
          <p:cNvPr id="12290" name="Picture 2" descr="https://phabricatorfiles.fb.com/file/data/yh4cxthngor76ytjsypf/PHID-FILE-twzsmgylu5dz2qrd36za/change-whee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52" y="2119784"/>
            <a:ext cx="78829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Migrating running code to 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612900"/>
            <a:ext cx="10035480" cy="5956300"/>
          </a:xfrm>
        </p:spPr>
        <p:txBody>
          <a:bodyPr/>
          <a:lstStyle/>
          <a:p>
            <a:r>
              <a:rPr lang="en-GB" dirty="0"/>
              <a:t>hundreds of different requests (one for each write action)</a:t>
            </a:r>
          </a:p>
          <a:p>
            <a:r>
              <a:rPr lang="en-GB" dirty="0"/>
              <a:t>had to ensure that each one:</a:t>
            </a:r>
          </a:p>
          <a:p>
            <a:pPr lvl="1"/>
            <a:r>
              <a:rPr lang="en-GB" dirty="0"/>
              <a:t>performed well enough</a:t>
            </a:r>
          </a:p>
          <a:p>
            <a:pPr lvl="1"/>
            <a:r>
              <a:rPr lang="en-GB" dirty="0"/>
              <a:t>gave </a:t>
            </a:r>
            <a:r>
              <a:rPr lang="en-GB" dirty="0" smtClean="0"/>
              <a:t>exactly the </a:t>
            </a:r>
            <a:r>
              <a:rPr lang="en-GB" dirty="0"/>
              <a:t>same </a:t>
            </a:r>
            <a:r>
              <a:rPr lang="en-GB" dirty="0" smtClean="0"/>
              <a:t>answers</a:t>
            </a:r>
          </a:p>
          <a:p>
            <a:pPr lvl="2"/>
            <a:r>
              <a:rPr lang="en-GB" dirty="0" smtClean="0"/>
              <a:t>(otherwise we introduce false positives/negatives)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7400" y="5072112"/>
            <a:ext cx="11417300" cy="264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r>
              <a:rPr lang="en-GB" dirty="0">
                <a:solidFill>
                  <a:srgbClr val="000000"/>
                </a:solidFill>
              </a:rPr>
              <a:t>As each request type is ready, we want to switch it over to running on Haskell in production</a:t>
            </a:r>
          </a:p>
        </p:txBody>
      </p:sp>
    </p:spTree>
    <p:extLst>
      <p:ext uri="{BB962C8B-B14F-4D97-AF65-F5344CB8AC3E}">
        <p14:creationId xmlns:p14="http://schemas.microsoft.com/office/powerpoint/2010/main" val="7277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37" y="2063750"/>
            <a:ext cx="87725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At scale, the edge cases happen all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73808" y="2159124"/>
            <a:ext cx="8811344" cy="5410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14313" indent="-214313" algn="l" rtl="0" fontAlgn="base">
              <a:lnSpc>
                <a:spcPct val="110000"/>
              </a:lnSpc>
              <a:spcBef>
                <a:spcPts val="1700"/>
              </a:spcBef>
              <a:spcAft>
                <a:spcPct val="0"/>
              </a:spcAft>
              <a:buClr>
                <a:srgbClr val="415995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1pPr>
            <a:lvl2pPr marL="479425" indent="-2381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64000"/>
              <a:buFont typeface="Lucida Grande" pitchFamily="-65" charset="0"/>
              <a:buChar char="▪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2pPr>
            <a:lvl3pPr marL="695325" indent="-174625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5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3pPr>
            <a:lvl4pPr marL="928688" indent="-17938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4pPr>
            <a:lvl5pPr marL="11588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5pPr>
            <a:lvl6pPr marL="16160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6pPr>
            <a:lvl7pPr marL="20732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7pPr>
            <a:lvl8pPr marL="25304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8pPr>
            <a:lvl9pPr marL="2987675" indent="-160338" algn="l" rtl="0" fontAlgn="base">
              <a:lnSpc>
                <a:spcPct val="110000"/>
              </a:lnSpc>
              <a:spcBef>
                <a:spcPts val="1400"/>
              </a:spcBef>
              <a:spcAft>
                <a:spcPct val="0"/>
              </a:spcAft>
              <a:buClr>
                <a:srgbClr val="888888"/>
              </a:buClr>
              <a:buSzPct val="44000"/>
              <a:buFont typeface="Lucida Grande" pitchFamily="-65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Vista Sans OT Reg" pitchFamily="-65" charset="0"/>
              </a:defRPr>
            </a:lvl9pPr>
          </a:lstStyle>
          <a:p>
            <a:r>
              <a:rPr lang="en-GB" kern="0" dirty="0" smtClean="0">
                <a:solidFill>
                  <a:srgbClr val="000000"/>
                </a:solidFill>
              </a:rPr>
              <a:t>Invalid Unicode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Invalid arguments to primitives &amp; library functions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Exception behaviour, values of exceptions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Is “</a:t>
            </a:r>
            <a:r>
              <a:rPr lang="en-GB" kern="0" dirty="0" err="1" smtClean="0">
                <a:solidFill>
                  <a:srgbClr val="000000"/>
                </a:solidFill>
              </a:rPr>
              <a:t>NaN</a:t>
            </a:r>
            <a:r>
              <a:rPr lang="en-GB" kern="0" dirty="0" smtClean="0">
                <a:solidFill>
                  <a:srgbClr val="000000"/>
                </a:solidFill>
              </a:rPr>
              <a:t>” a valid number in JSON?  What about “infinity”?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Floating-point: 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round 0.5</a:t>
            </a:r>
          </a:p>
          <a:p>
            <a:pPr lvl="1"/>
            <a:r>
              <a:rPr lang="en-GB" kern="0" dirty="0" smtClean="0">
                <a:solidFill>
                  <a:srgbClr val="000000"/>
                </a:solidFill>
              </a:rPr>
              <a:t>printing floating-point values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divide-by-zero throws in FXL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semantics of \s in regex with Unicode</a:t>
            </a:r>
          </a:p>
          <a:p>
            <a:r>
              <a:rPr lang="en-GB" kern="0" dirty="0" smtClean="0">
                <a:solidFill>
                  <a:srgbClr val="000000"/>
                </a:solidFill>
              </a:rPr>
              <a:t>etc. etc. 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Migrating the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975768"/>
            <a:ext cx="6075040" cy="5593432"/>
          </a:xfrm>
        </p:spPr>
        <p:txBody>
          <a:bodyPr/>
          <a:lstStyle/>
          <a:p>
            <a:r>
              <a:rPr lang="en-GB" dirty="0" smtClean="0"/>
              <a:t>Dozens of FXL users in multiple geographical locations</a:t>
            </a:r>
          </a:p>
          <a:p>
            <a:r>
              <a:rPr lang="en-GB" dirty="0" smtClean="0"/>
              <a:t>Wrote a lot of teaching material</a:t>
            </a:r>
          </a:p>
          <a:p>
            <a:r>
              <a:rPr lang="en-GB" dirty="0" smtClean="0"/>
              <a:t>Ran multi-day hands-on workshops</a:t>
            </a:r>
          </a:p>
          <a:p>
            <a:r>
              <a:rPr lang="en-GB" dirty="0" smtClean="0"/>
              <a:t>Created internal Facebook group for questions (“</a:t>
            </a:r>
            <a:r>
              <a:rPr lang="en-GB" dirty="0" err="1" smtClean="0"/>
              <a:t>Haxl</a:t>
            </a:r>
            <a:r>
              <a:rPr lang="en-GB" dirty="0" smtClean="0"/>
              <a:t> Therapy”)</a:t>
            </a:r>
          </a:p>
          <a:p>
            <a:r>
              <a:rPr lang="en-GB" dirty="0" err="1" smtClean="0"/>
              <a:t>Haxl</a:t>
            </a:r>
            <a:r>
              <a:rPr lang="en-GB" dirty="0" smtClean="0"/>
              <a:t> team helped with code reviews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496" y="2940103"/>
            <a:ext cx="5126236" cy="36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users cope with the switch?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Still committing happily</a:t>
            </a:r>
          </a:p>
          <a:p>
            <a:r>
              <a:rPr lang="en-GB" dirty="0" smtClean="0"/>
              <a:t>Some struggles with do-notation vs. </a:t>
            </a:r>
            <a:r>
              <a:rPr lang="en-GB" dirty="0" err="1" smtClean="0"/>
              <a:t>fmap</a:t>
            </a:r>
            <a:r>
              <a:rPr lang="en-GB" dirty="0" smtClean="0"/>
              <a:t>, &lt;$&gt;, =&lt;&lt;</a:t>
            </a:r>
          </a:p>
          <a:p>
            <a:pPr lvl="1"/>
            <a:r>
              <a:rPr lang="en-GB" dirty="0" smtClean="0"/>
              <a:t>“How do I convert a </a:t>
            </a:r>
            <a:r>
              <a:rPr lang="en-GB" dirty="0" err="1" smtClean="0"/>
              <a:t>Haxl</a:t>
            </a:r>
            <a:r>
              <a:rPr lang="en-GB" dirty="0" smtClean="0"/>
              <a:t> t to t?”</a:t>
            </a:r>
          </a:p>
          <a:p>
            <a:r>
              <a:rPr lang="en-GB" dirty="0" smtClean="0"/>
              <a:t>Users started embracing the new features</a:t>
            </a:r>
          </a:p>
          <a:p>
            <a:pPr lvl="1"/>
            <a:r>
              <a:rPr lang="en-GB" dirty="0" smtClean="0"/>
              <a:t>Started building abstractions, adding types, creating tests</a:t>
            </a:r>
          </a:p>
          <a:p>
            <a:r>
              <a:rPr lang="en-GB" dirty="0" smtClean="0"/>
              <a:t>Unblocks some large-scale rewrites and redesigns of subsystems</a:t>
            </a:r>
          </a:p>
        </p:txBody>
      </p:sp>
    </p:spTree>
    <p:extLst>
      <p:ext uri="{BB962C8B-B14F-4D97-AF65-F5344CB8AC3E}">
        <p14:creationId xmlns:p14="http://schemas.microsoft.com/office/powerpoint/2010/main" val="24947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</a:t>
            </a:r>
            <a:r>
              <a:rPr lang="en-GB" i="1" dirty="0" smtClean="0"/>
              <a:t>work</a:t>
            </a:r>
            <a:r>
              <a:rPr lang="en-GB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399704"/>
            <a:ext cx="11417300" cy="6408712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Is it stable enough?</a:t>
            </a:r>
          </a:p>
          <a:p>
            <a:pPr lvl="1"/>
            <a:r>
              <a:rPr lang="en-GB" dirty="0"/>
              <a:t>Is performance good enough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Did we have to hack the compiler?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hat about build systems, packages, cabal hell, etc. etc.</a:t>
            </a:r>
          </a:p>
          <a:p>
            <a:pPr lvl="1"/>
            <a:r>
              <a:rPr lang="en-GB" dirty="0" smtClean="0"/>
              <a:t>How do we do live updates?</a:t>
            </a:r>
          </a:p>
        </p:txBody>
      </p:sp>
      <p:pic>
        <p:nvPicPr>
          <p:cNvPr id="6146" name="Picture 2" descr="https://phabricatorfiles.fb.com/file/data/h6e5vseqymtyhrjm43o5/PHID-FILE-jxz6rjogo5akj2uy7szv/science-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895648"/>
            <a:ext cx="8001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541960" y="3559944"/>
            <a:ext cx="2448272" cy="432048"/>
          </a:xfrm>
          <a:prstGeom prst="rect">
            <a:avLst/>
          </a:prstGeom>
          <a:solidFill>
            <a:srgbClr val="D6672A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541960" y="4424040"/>
            <a:ext cx="2448272" cy="432048"/>
          </a:xfrm>
          <a:prstGeom prst="rect">
            <a:avLst/>
          </a:prstGeom>
          <a:solidFill>
            <a:srgbClr val="D6672A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605856" y="2263800"/>
            <a:ext cx="3384376" cy="1296144"/>
          </a:xfrm>
          <a:prstGeom prst="rect">
            <a:avLst/>
          </a:prstGeom>
          <a:solidFill>
            <a:srgbClr val="D6672A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Sigma (C++)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605856" y="3559944"/>
            <a:ext cx="936104" cy="1296144"/>
          </a:xfrm>
          <a:prstGeom prst="rect">
            <a:avLst/>
          </a:prstGeom>
          <a:solidFill>
            <a:srgbClr val="D6672A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FXL Engine (C++)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5856" y="4856088"/>
            <a:ext cx="3384376" cy="1296144"/>
          </a:xfrm>
          <a:prstGeom prst="rect">
            <a:avLst/>
          </a:prstGeom>
          <a:solidFill>
            <a:srgbClr val="D6672A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Data Sources (C++)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 bwMode="auto">
          <a:xfrm rot="5400000">
            <a:off x="2685976" y="1255688"/>
            <a:ext cx="1260140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Left-Right Arrow 7"/>
          <p:cNvSpPr/>
          <p:nvPr/>
        </p:nvSpPr>
        <p:spPr bwMode="auto">
          <a:xfrm rot="7203634">
            <a:off x="916095" y="6548048"/>
            <a:ext cx="1641921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0072" y="1421102"/>
            <a:ext cx="75854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Thrift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541960" y="3991992"/>
            <a:ext cx="2448272" cy="432048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Client Code (FXL)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605856" y="3559944"/>
            <a:ext cx="3384376" cy="129614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eft-Right Arrow 13"/>
          <p:cNvSpPr/>
          <p:nvPr/>
        </p:nvSpPr>
        <p:spPr bwMode="auto">
          <a:xfrm rot="3842187">
            <a:off x="4097732" y="6609471"/>
            <a:ext cx="1641921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eft-Right Arrow 14"/>
          <p:cNvSpPr/>
          <p:nvPr/>
        </p:nvSpPr>
        <p:spPr bwMode="auto">
          <a:xfrm rot="5400000">
            <a:off x="2542073" y="6642157"/>
            <a:ext cx="1511941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5422280" y="3631952"/>
            <a:ext cx="1924886" cy="11521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097831" y="1724935"/>
            <a:ext cx="3384376" cy="1296144"/>
          </a:xfrm>
          <a:prstGeom prst="rect">
            <a:avLst/>
          </a:prstGeom>
          <a:solidFill>
            <a:srgbClr val="D6672A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Sigma (C++)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8086576" y="4862712"/>
            <a:ext cx="3384376" cy="1292832"/>
          </a:xfrm>
          <a:prstGeom prst="rect">
            <a:avLst/>
          </a:prstGeom>
          <a:solidFill>
            <a:srgbClr val="D6672A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Data Sources (C++)</a:t>
            </a:r>
            <a:endParaRPr lang="en-US" dirty="0"/>
          </a:p>
        </p:txBody>
      </p:sp>
      <p:sp>
        <p:nvSpPr>
          <p:cNvPr id="22" name="Left-Right Arrow 21"/>
          <p:cNvSpPr/>
          <p:nvPr/>
        </p:nvSpPr>
        <p:spPr bwMode="auto">
          <a:xfrm rot="5400000">
            <a:off x="9172141" y="682300"/>
            <a:ext cx="1260140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eft-Right Arrow 22"/>
          <p:cNvSpPr/>
          <p:nvPr/>
        </p:nvSpPr>
        <p:spPr bwMode="auto">
          <a:xfrm rot="7203634">
            <a:off x="7396815" y="6551360"/>
            <a:ext cx="1641921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973938" y="844438"/>
            <a:ext cx="75854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Thrift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8097831" y="3463063"/>
            <a:ext cx="3384376" cy="44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/>
              <a:t>Client Code (Haskell)</a:t>
            </a:r>
            <a:endParaRPr lang="en-US" sz="1600" dirty="0"/>
          </a:p>
        </p:txBody>
      </p:sp>
      <p:sp>
        <p:nvSpPr>
          <p:cNvPr id="27" name="Left-Right Arrow 26"/>
          <p:cNvSpPr/>
          <p:nvPr/>
        </p:nvSpPr>
        <p:spPr bwMode="auto">
          <a:xfrm rot="3842187">
            <a:off x="10578452" y="6612783"/>
            <a:ext cx="1641921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eft-Right Arrow 27"/>
          <p:cNvSpPr/>
          <p:nvPr/>
        </p:nvSpPr>
        <p:spPr bwMode="auto">
          <a:xfrm rot="5400000">
            <a:off x="9022793" y="6645469"/>
            <a:ext cx="1511941" cy="684076"/>
          </a:xfrm>
          <a:prstGeom prst="left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8097831" y="3006319"/>
            <a:ext cx="3384376" cy="459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/>
              <a:t>Execution layer (Haskell)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8086576" y="3904946"/>
            <a:ext cx="3384376" cy="456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err="1" smtClean="0"/>
              <a:t>Haxl</a:t>
            </a:r>
            <a:r>
              <a:rPr lang="en-GB" sz="1600" dirty="0" smtClean="0"/>
              <a:t> framework, libraries (Haskell)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8078196" y="4361692"/>
            <a:ext cx="3384376" cy="494396"/>
          </a:xfrm>
          <a:prstGeom prst="rect">
            <a:avLst/>
          </a:prstGeom>
          <a:solidFill>
            <a:srgbClr val="865EB2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err="1" smtClean="0"/>
              <a:t>Haxl</a:t>
            </a:r>
            <a:r>
              <a:rPr lang="en-GB" sz="1600" dirty="0" smtClean="0"/>
              <a:t> Data Sources (Haskell/C++)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66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768" y="1589906"/>
            <a:ext cx="11417300" cy="5956300"/>
          </a:xfrm>
        </p:spPr>
        <p:txBody>
          <a:bodyPr/>
          <a:lstStyle/>
          <a:p>
            <a:pPr marL="514350" indent="-514350"/>
            <a:r>
              <a:rPr lang="en-GB" dirty="0" smtClean="0"/>
              <a:t>There was a multi-year-old bug in the GC that caused our machines to crash every few hours under constant load.</a:t>
            </a:r>
          </a:p>
          <a:p>
            <a:pPr marL="779462" lvl="1" indent="-514350"/>
            <a:endParaRPr lang="en-GB" dirty="0"/>
          </a:p>
          <a:p>
            <a:pPr marL="779462" lvl="1" indent="-514350"/>
            <a:endParaRPr lang="en-GB" dirty="0" smtClean="0"/>
          </a:p>
          <a:p>
            <a:pPr marL="779462" lvl="1" indent="-514350"/>
            <a:endParaRPr lang="en-GB" dirty="0"/>
          </a:p>
          <a:p>
            <a:pPr marL="779462" lvl="1" indent="-514350"/>
            <a:endParaRPr lang="en-GB" dirty="0" smtClean="0"/>
          </a:p>
          <a:p>
            <a:pPr marL="779462" lvl="1" indent="-514350"/>
            <a:endParaRPr lang="en-GB" dirty="0"/>
          </a:p>
          <a:p>
            <a:pPr marL="779462" lvl="1" indent="-514350"/>
            <a:endParaRPr lang="en-GB" dirty="0" smtClean="0"/>
          </a:p>
          <a:p>
            <a:pPr marL="779462" lvl="1" indent="-514350"/>
            <a:r>
              <a:rPr lang="en-GB" dirty="0" smtClean="0"/>
              <a:t>T</a:t>
            </a:r>
            <a:r>
              <a:rPr lang="en-GB" strike="sngStrike" dirty="0" smtClean="0"/>
              <a:t>his is the only runtime bug we’ve found</a:t>
            </a:r>
            <a:r>
              <a:rPr lang="en-GB" dirty="0"/>
              <a:t> </a:t>
            </a:r>
            <a:endParaRPr lang="en-GB" dirty="0" smtClean="0"/>
          </a:p>
          <a:p>
            <a:pPr marL="995362" lvl="2" indent="-514350"/>
            <a:r>
              <a:rPr lang="en-GB" dirty="0" smtClean="0"/>
              <a:t>(we found one more that only affected shutdown)</a:t>
            </a:r>
            <a:endParaRPr lang="en-GB" strike="sngStrik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7" b="3245"/>
          <a:stretch/>
        </p:blipFill>
        <p:spPr>
          <a:xfrm>
            <a:off x="2902000" y="2767856"/>
            <a:ext cx="6716581" cy="33123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7582521" y="3427128"/>
            <a:ext cx="0" cy="2592288"/>
          </a:xfrm>
          <a:prstGeom prst="straightConnector1">
            <a:avLst/>
          </a:prstGeom>
          <a:solidFill>
            <a:srgbClr val="F0C423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638305" y="3048181"/>
            <a:ext cx="36792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Rolled out new release with GC fix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11691664" cy="660400"/>
          </a:xfrm>
        </p:spPr>
        <p:txBody>
          <a:bodyPr/>
          <a:lstStyle/>
          <a:p>
            <a:r>
              <a:rPr lang="en-GB" dirty="0" smtClean="0"/>
              <a:t>Found one bug in the GHC garbage collector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pulse.coreatcu.com/wp-content/uploads/2014/10/fb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18" y="21917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18" y="2191792"/>
            <a:ext cx="1527944" cy="1527944"/>
          </a:xfrm>
          <a:prstGeom prst="rect">
            <a:avLst/>
          </a:prstGeom>
        </p:spPr>
      </p:pic>
      <p:sp>
        <p:nvSpPr>
          <p:cNvPr id="4" name="Flowchart: Magnetic Disk 3"/>
          <p:cNvSpPr/>
          <p:nvPr/>
        </p:nvSpPr>
        <p:spPr bwMode="auto">
          <a:xfrm>
            <a:off x="9299394" y="2059608"/>
            <a:ext cx="1368152" cy="179231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826786" y="2695848"/>
            <a:ext cx="1972332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10312" y="5144120"/>
            <a:ext cx="1616750" cy="1874873"/>
          </a:xfrm>
          <a:prstGeom prst="roundRect">
            <a:avLst/>
          </a:prstGeom>
          <a:solidFill>
            <a:srgbClr val="9AD9E2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400" dirty="0"/>
              <a:t>∑</a:t>
            </a: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5608704" y="4179901"/>
            <a:ext cx="1424385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6130483" y="4164124"/>
            <a:ext cx="1424385" cy="504056"/>
          </a:xfrm>
          <a:prstGeom prst="rightArrow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536" y="5813790"/>
            <a:ext cx="486549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call this system Sigma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5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Haskell code just doesn’t crash. (*)</a:t>
            </a:r>
          </a:p>
          <a:p>
            <a:pPr lvl="1"/>
            <a:r>
              <a:rPr lang="en-GB" dirty="0" smtClean="0"/>
              <a:t>which is good, because diagnosing a crash in Haskell is Very Hard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(*) except for FFI code</a:t>
            </a:r>
          </a:p>
          <a:p>
            <a:pPr lvl="1"/>
            <a:r>
              <a:rPr lang="en-GB" dirty="0" smtClean="0"/>
              <a:t>One FFI-related memory bug was particularly hard to find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25736" y="1471712"/>
          <a:ext cx="1167896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3766096" y="2839864"/>
            <a:ext cx="3816424" cy="1389317"/>
          </a:xfrm>
          <a:prstGeom prst="round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 smtClean="0"/>
              <a:t>Overall: 30</a:t>
            </a:r>
            <a:r>
              <a:rPr lang="en-GB" sz="2800" dirty="0"/>
              <a:t>% better throughput for typical workload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7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monitoring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43720"/>
            <a:ext cx="11417300" cy="5956300"/>
          </a:xfrm>
        </p:spPr>
        <p:txBody>
          <a:bodyPr/>
          <a:lstStyle/>
          <a:p>
            <a:r>
              <a:rPr lang="en-GB" dirty="0" smtClean="0"/>
              <a:t>Noisy environment: </a:t>
            </a:r>
          </a:p>
          <a:p>
            <a:pPr lvl="1"/>
            <a:r>
              <a:rPr lang="en-GB" dirty="0" smtClean="0"/>
              <a:t>multiple sources of changes</a:t>
            </a:r>
          </a:p>
          <a:p>
            <a:pPr lvl="1"/>
            <a:r>
              <a:rPr lang="en-GB" dirty="0" smtClean="0"/>
              <a:t>dependencies on other services</a:t>
            </a:r>
          </a:p>
          <a:p>
            <a:pPr lvl="1"/>
            <a:r>
              <a:rPr lang="en-GB" dirty="0" smtClean="0"/>
              <a:t>traffic isn’t constant</a:t>
            </a:r>
          </a:p>
          <a:p>
            <a:pPr lvl="1"/>
            <a:r>
              <a:rPr lang="en-GB" dirty="0" smtClean="0"/>
              <a:t>spam/malware attacks are </a:t>
            </a:r>
            <a:r>
              <a:rPr lang="en-GB" dirty="0" err="1" smtClean="0"/>
              <a:t>bursty</a:t>
            </a:r>
            <a:endParaRPr lang="en-GB" dirty="0" smtClean="0"/>
          </a:p>
          <a:p>
            <a:r>
              <a:rPr lang="en-GB" dirty="0" smtClean="0"/>
              <a:t>Hooked up GHC’s garbage collector stats API to Facebook’s monitoring infrastructure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9"/>
          <a:stretch/>
        </p:blipFill>
        <p:spPr>
          <a:xfrm>
            <a:off x="4198144" y="5394016"/>
            <a:ext cx="3888432" cy="2323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32"/>
          <a:stretch/>
        </p:blipFill>
        <p:spPr>
          <a:xfrm>
            <a:off x="8662640" y="5380249"/>
            <a:ext cx="3964582" cy="23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Server resources are finite</a:t>
            </a:r>
            <a:r>
              <a:rPr lang="en-US" dirty="0" smtClean="0"/>
              <a:t>, and we have latency bounds</a:t>
            </a:r>
          </a:p>
          <a:p>
            <a:r>
              <a:rPr lang="en-GB" dirty="0" smtClean="0"/>
              <a:t>Our job is to keep the system responsive, so we cannot allow individual requests to hog resources</a:t>
            </a:r>
          </a:p>
          <a:p>
            <a:r>
              <a:rPr lang="en-GB" dirty="0" smtClean="0"/>
              <a:t>Fact of life: individual requests </a:t>
            </a:r>
            <a:r>
              <a:rPr lang="en-GB" i="1" dirty="0" smtClean="0"/>
              <a:t>will</a:t>
            </a:r>
            <a:r>
              <a:rPr lang="en-GB" dirty="0" smtClean="0"/>
              <a:t> sometimes hog resources if allowed to</a:t>
            </a:r>
          </a:p>
          <a:p>
            <a:pPr lvl="1"/>
            <a:r>
              <a:rPr lang="en-GB" dirty="0" smtClean="0"/>
              <a:t>Usually: doing some innocuous operation on untypically large data</a:t>
            </a:r>
          </a:p>
          <a:p>
            <a:pPr lvl="1"/>
            <a:r>
              <a:rPr lang="en-GB" dirty="0" smtClean="0"/>
              <a:t>e.g. regex engines sometimes go out to lunch</a:t>
            </a:r>
          </a:p>
        </p:txBody>
      </p:sp>
    </p:spTree>
    <p:extLst>
      <p:ext uri="{BB962C8B-B14F-4D97-AF65-F5344CB8AC3E}">
        <p14:creationId xmlns:p14="http://schemas.microsoft.com/office/powerpoint/2010/main" val="16315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612901"/>
            <a:ext cx="11417300" cy="6267524"/>
          </a:xfrm>
        </p:spPr>
        <p:txBody>
          <a:bodyPr>
            <a:normAutofit/>
          </a:bodyPr>
          <a:lstStyle/>
          <a:p>
            <a:r>
              <a:rPr lang="en-GB" dirty="0" smtClean="0"/>
              <a:t>So we implemented allocation limits in GHC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Counter is per-thread,  ticks down with memory allocation</a:t>
            </a:r>
          </a:p>
          <a:p>
            <a:r>
              <a:rPr lang="en-GB" dirty="0" smtClean="0"/>
              <a:t>Triggers an exception when the counter reaches zero</a:t>
            </a:r>
          </a:p>
          <a:p>
            <a:r>
              <a:rPr lang="en-GB" dirty="0" smtClean="0"/>
              <a:t>Easy in Haskell, very difficult in C++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37904" y="2660097"/>
            <a:ext cx="8136904" cy="175432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setAllocationCounter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:: </a:t>
            </a:r>
            <a:r>
              <a:rPr lang="en-GB" sz="2400" dirty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Int64 -&gt; IO </a:t>
            </a:r>
            <a:r>
              <a:rPr lang="en-GB" sz="2400" dirty="0" smtClean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getAllocationCounter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:: </a:t>
            </a:r>
            <a:r>
              <a:rPr lang="en-GB" sz="2400" dirty="0" smtClean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 Int64</a:t>
            </a:r>
            <a:endParaRPr lang="en-GB" sz="2400" dirty="0">
              <a:solidFill>
                <a:srgbClr val="333399">
                  <a:lumMod val="60000"/>
                  <a:lumOff val="40000"/>
                </a:srgb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 smtClean="0">
              <a:solidFill>
                <a:srgbClr val="333399">
                  <a:lumMod val="60000"/>
                  <a:lumOff val="40000"/>
                </a:srgb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enableAllocationLimit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GB" sz="2400" dirty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 </a:t>
            </a:r>
            <a:r>
              <a:rPr lang="en-GB" sz="2400" dirty="0" smtClean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disableAllocationLimit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:: </a:t>
            </a:r>
            <a:r>
              <a:rPr lang="en-GB" sz="2400" dirty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 </a:t>
            </a:r>
            <a:r>
              <a:rPr lang="en-GB" sz="2400" dirty="0" smtClean="0">
                <a:solidFill>
                  <a:srgbClr val="333399">
                    <a:lumMod val="60000"/>
                    <a:lumOff val="4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GB" sz="2400" dirty="0">
              <a:solidFill>
                <a:srgbClr val="333399">
                  <a:lumMod val="60000"/>
                  <a:lumOff val="40000"/>
                </a:srgb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important are allocation limits?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7" b="4484"/>
          <a:stretch/>
        </p:blipFill>
        <p:spPr>
          <a:xfrm>
            <a:off x="1101800" y="1312556"/>
            <a:ext cx="11343117" cy="61358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4270152" y="2047776"/>
            <a:ext cx="0" cy="1512168"/>
          </a:xfrm>
          <a:prstGeom prst="straightConnector1">
            <a:avLst/>
          </a:prstGeom>
          <a:solidFill>
            <a:srgbClr val="F0C42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0822880" y="2191792"/>
            <a:ext cx="0" cy="1512168"/>
          </a:xfrm>
          <a:prstGeom prst="straightConnector1">
            <a:avLst/>
          </a:prstGeom>
          <a:solidFill>
            <a:srgbClr val="F0C42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06125" y="1664928"/>
            <a:ext cx="41280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heavyweight request was enabled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22185" y="1835744"/>
            <a:ext cx="27398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allocation limits enabled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 vs.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GHC has a stop-the-world parallel collector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obviously to meet our latency goals we cannot GC for too long</a:t>
            </a:r>
          </a:p>
          <a:p>
            <a:endParaRPr lang="en-US" dirty="0"/>
          </a:p>
        </p:txBody>
      </p:sp>
      <p:pic>
        <p:nvPicPr>
          <p:cNvPr id="4" name="Picture 2" descr="Z:\Simon\ra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0" y="2335808"/>
            <a:ext cx="8441878" cy="39151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437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 vs. latency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how do we manage this?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Fixed number of worker threads + allocation limits</a:t>
            </a:r>
          </a:p>
          <a:p>
            <a:pPr lvl="1"/>
            <a:r>
              <a:rPr lang="en-GB" dirty="0" smtClean="0"/>
              <a:t>effectively puts a bound on the amount of work we are doing at any given time</a:t>
            </a:r>
          </a:p>
          <a:p>
            <a:pPr lvl="1"/>
            <a:endParaRPr lang="en-GB" dirty="0"/>
          </a:p>
          <a:p>
            <a:r>
              <a:rPr lang="en-GB" dirty="0" smtClean="0"/>
              <a:t>Very little persistent state (a few MB).</a:t>
            </a:r>
          </a:p>
          <a:p>
            <a:endParaRPr lang="en-GB" dirty="0"/>
          </a:p>
          <a:p>
            <a:r>
              <a:rPr lang="en-GB" dirty="0" smtClean="0"/>
              <a:t>A handful of GC improvements, all </a:t>
            </a:r>
            <a:r>
              <a:rPr lang="en-GB" dirty="0" err="1" smtClean="0"/>
              <a:t>upstreamed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Hot-swapping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0C423"/>
      </a:accent1>
      <a:accent2>
        <a:srgbClr val="333399"/>
      </a:accent2>
      <a:accent3>
        <a:srgbClr val="AAAAAA"/>
      </a:accent3>
      <a:accent4>
        <a:srgbClr val="DADADA"/>
      </a:accent4>
      <a:accent5>
        <a:srgbClr val="F6DE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Vista Sans OT Medium"/>
        <a:ea typeface="ヒラギノ角ゴ ProN W6"/>
        <a:cs typeface="ヒラギノ角ゴ ProN W6"/>
      </a:majorFont>
      <a:minorFont>
        <a:latin typeface="Vista Sans OT Reg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que Blu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0C423"/>
      </a:accent1>
      <a:accent2>
        <a:srgbClr val="333399"/>
      </a:accent2>
      <a:accent3>
        <a:srgbClr val="AAAAAA"/>
      </a:accent3>
      <a:accent4>
        <a:srgbClr val="DADADA"/>
      </a:accent4>
      <a:accent5>
        <a:srgbClr val="F6DEAC"/>
      </a:accent5>
      <a:accent6>
        <a:srgbClr val="2D2D8A"/>
      </a:accent6>
      <a:hlink>
        <a:srgbClr val="009999"/>
      </a:hlink>
      <a:folHlink>
        <a:srgbClr val="99CC00"/>
      </a:folHlink>
    </a:clrScheme>
    <a:fontScheme name="Seque Blue">
      <a:majorFont>
        <a:latin typeface="Vista Sans OT Medium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Sequ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">
  <a:themeElements>
    <a:clrScheme name="">
      <a:dk1>
        <a:srgbClr val="000000"/>
      </a:dk1>
      <a:lt1>
        <a:srgbClr val="E0E4ED"/>
      </a:lt1>
      <a:dk2>
        <a:srgbClr val="000000"/>
      </a:dk2>
      <a:lt2>
        <a:srgbClr val="000000"/>
      </a:lt2>
      <a:accent1>
        <a:srgbClr val="F0C423"/>
      </a:accent1>
      <a:accent2>
        <a:srgbClr val="333399"/>
      </a:accent2>
      <a:accent3>
        <a:srgbClr val="EDEFF4"/>
      </a:accent3>
      <a:accent4>
        <a:srgbClr val="000000"/>
      </a:accent4>
      <a:accent5>
        <a:srgbClr val="F6DEA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">
      <a:majorFont>
        <a:latin typeface="Vista Sans OT Medium"/>
        <a:ea typeface="ヒラギノ角ゴ ProN W6"/>
        <a:cs typeface="ヒラギノ角ゴ ProN W6"/>
      </a:majorFont>
      <a:minorFont>
        <a:latin typeface="Vista Sans OT Reg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Facebook_Presentation</Template>
  <TotalTime>24370</TotalTime>
  <Pages>0</Pages>
  <Words>5071</Words>
  <Characters>0</Characters>
  <Application>Microsoft Office PowerPoint</Application>
  <PresentationFormat>Custom</PresentationFormat>
  <Lines>0</Lines>
  <Paragraphs>917</Paragraphs>
  <Slides>105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105</vt:i4>
      </vt:variant>
    </vt:vector>
  </HeadingPairs>
  <TitlesOfParts>
    <vt:vector size="117" baseType="lpstr">
      <vt:lpstr>Arial</vt:lpstr>
      <vt:lpstr>Calibri</vt:lpstr>
      <vt:lpstr>Consolas</vt:lpstr>
      <vt:lpstr>Helvetica</vt:lpstr>
      <vt:lpstr>Lucida Grande</vt:lpstr>
      <vt:lpstr>Vista Sans OT Medium</vt:lpstr>
      <vt:lpstr>Vista Sans OT Reg</vt:lpstr>
      <vt:lpstr>ヒラギノ角ゴ ProN W3</vt:lpstr>
      <vt:lpstr>ヒラギノ角ゴ ProN W6</vt:lpstr>
      <vt:lpstr>Title</vt:lpstr>
      <vt:lpstr>Seque Blue</vt:lpstr>
      <vt:lpstr>Bullet</vt:lpstr>
      <vt:lpstr>Parallel Functional Programming at Scale, at Facebook</vt:lpstr>
      <vt:lpstr>PowerPoint Presentation</vt:lpstr>
      <vt:lpstr>PowerPoint Presentation</vt:lpstr>
      <vt:lpstr>Headlines</vt:lpstr>
      <vt:lpstr>Abuse detection &amp; remediation</vt:lpstr>
      <vt:lpstr>The problem</vt:lpstr>
      <vt:lpstr>PowerPoint Presentation</vt:lpstr>
      <vt:lpstr>PowerPoint Presentation</vt:lpstr>
      <vt:lpstr>PowerPoint Presentation</vt:lpstr>
      <vt:lpstr>Sigma :: Content -&gt; Bool</vt:lpstr>
      <vt:lpstr>How do we define rules?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Observations</vt:lpstr>
      <vt:lpstr>Efficiency</vt:lpstr>
      <vt:lpstr>Fetching data efficiently  is all that matters.</vt:lpstr>
      <vt:lpstr>PowerPoint Presentation</vt:lpstr>
      <vt:lpstr>Example</vt:lpstr>
      <vt:lpstr>PowerPoint Presentation</vt:lpstr>
      <vt:lpstr>Concurrency</vt:lpstr>
      <vt:lpstr>Haxl’s advantage</vt:lpstr>
      <vt:lpstr>PowerPoint Presentation</vt:lpstr>
      <vt:lpstr>How does Haxl work?</vt:lpstr>
      <vt:lpstr>Step 1</vt:lpstr>
      <vt:lpstr>Monad instance</vt:lpstr>
      <vt:lpstr>So far we can only block on one data-fetch</vt:lpstr>
      <vt:lpstr>First, rewrite to use Applicative operators </vt:lpstr>
      <vt:lpstr>Applicative instance</vt:lpstr>
      <vt:lpstr>Putting it together</vt:lpstr>
      <vt:lpstr>Example</vt:lpstr>
      <vt:lpstr>PowerPoint Presentation</vt:lpstr>
      <vt:lpstr>(Some) Concurrency for free</vt:lpstr>
      <vt:lpstr>Haxl is a general solution</vt:lpstr>
      <vt:lpstr>Is this implicit parallelism?  </vt:lpstr>
      <vt:lpstr>Granularity</vt:lpstr>
      <vt:lpstr>PowerPoint Presentation</vt:lpstr>
      <vt:lpstr>Remote data-fetching changes the equation </vt:lpstr>
      <vt:lpstr>How implicit is Haxl? </vt:lpstr>
      <vt:lpstr>Haxl is semi-implicit</vt:lpstr>
      <vt:lpstr>Back to our earlier example</vt:lpstr>
      <vt:lpstr>Translating do-syntax to Applicative</vt:lpstr>
      <vt:lpstr>PowerPoint Presentation</vt:lpstr>
      <vt:lpstr>Why is this useful?</vt:lpstr>
      <vt:lpstr>Start with a simple example</vt:lpstr>
      <vt:lpstr>Dependencies prevent &lt;*&gt;</vt:lpstr>
      <vt:lpstr>Mixing it up</vt:lpstr>
      <vt:lpstr>PowerPoint Presentation</vt:lpstr>
      <vt:lpstr>But is that the best translation?</vt:lpstr>
      <vt:lpstr>Evaluating cost</vt:lpstr>
      <vt:lpstr>Alternative translations</vt:lpstr>
      <vt:lpstr>But...</vt:lpstr>
      <vt:lpstr>But do we really care about ordering?</vt:lpstr>
      <vt:lpstr>Preserving equivalence is good</vt:lpstr>
      <vt:lpstr>What does optimal mean?</vt:lpstr>
      <vt:lpstr>PowerPoint Presentation</vt:lpstr>
      <vt:lpstr>Refinement: use “join”</vt:lpstr>
      <vt:lpstr>Algorithm sketch</vt:lpstr>
      <vt:lpstr>Rearrangement</vt:lpstr>
      <vt:lpstr>Where do we introduce parallel blocks?</vt:lpstr>
      <vt:lpstr>What if there are no segments?</vt:lpstr>
      <vt:lpstr>Next, desugar to get an expression</vt:lpstr>
      <vt:lpstr>PowerPoint Presentation</vt:lpstr>
      <vt:lpstr>Result</vt:lpstr>
      <vt:lpstr>A more complex example</vt:lpstr>
      <vt:lpstr>Finding the optimal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Haxl project: experience</vt:lpstr>
      <vt:lpstr>The Haxl project</vt:lpstr>
      <vt:lpstr>1. Existing source code</vt:lpstr>
      <vt:lpstr>2. Migrating running code to Haskell</vt:lpstr>
      <vt:lpstr>2. Migrating running code to Haskell</vt:lpstr>
      <vt:lpstr>PowerPoint Presentation</vt:lpstr>
      <vt:lpstr>At scale, the edge cases happen all the time</vt:lpstr>
      <vt:lpstr>3. Migrating the users</vt:lpstr>
      <vt:lpstr>How did users cope with the switch?</vt:lpstr>
      <vt:lpstr>Does it work?</vt:lpstr>
      <vt:lpstr>PowerPoint Presentation</vt:lpstr>
      <vt:lpstr>PowerPoint Presentation</vt:lpstr>
      <vt:lpstr>Found one bug in the GHC garbage collector</vt:lpstr>
      <vt:lpstr>Stability</vt:lpstr>
      <vt:lpstr>Performance</vt:lpstr>
      <vt:lpstr>Performance</vt:lpstr>
      <vt:lpstr>Good monitoring is essential</vt:lpstr>
      <vt:lpstr>Resource limits</vt:lpstr>
      <vt:lpstr>Allocation limits</vt:lpstr>
      <vt:lpstr>How important are allocation limits?</vt:lpstr>
      <vt:lpstr>GC vs. latency</vt:lpstr>
      <vt:lpstr>GC vs. latency </vt:lpstr>
      <vt:lpstr>Hot-swapping code</vt:lpstr>
      <vt:lpstr>Fast deployment</vt:lpstr>
      <vt:lpstr>How can we deploy new code?</vt:lpstr>
      <vt:lpstr>Restarting the process doesn’t work</vt:lpstr>
      <vt:lpstr>Live updates</vt:lpstr>
      <vt:lpstr>Live Updates</vt:lpstr>
      <vt:lpstr>Questions?</vt:lpstr>
    </vt:vector>
  </TitlesOfParts>
  <Company>Facebook,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Functional Programming at Scale, at Facebook</dc:title>
  <dc:subject/>
  <dc:creator>Simon Marlow</dc:creator>
  <cp:keywords/>
  <dc:description/>
  <cp:lastModifiedBy>Simon Marlow</cp:lastModifiedBy>
  <cp:revision>86</cp:revision>
  <dcterms:created xsi:type="dcterms:W3CDTF">2015-05-12T12:15:04Z</dcterms:created>
  <dcterms:modified xsi:type="dcterms:W3CDTF">2016-04-28T20:26:21Z</dcterms:modified>
</cp:coreProperties>
</file>